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9" r:id="rId7"/>
    <p:sldId id="261" r:id="rId8"/>
    <p:sldId id="262" r:id="rId9"/>
    <p:sldId id="263" r:id="rId10"/>
    <p:sldId id="280" r:id="rId11"/>
    <p:sldId id="264" r:id="rId12"/>
    <p:sldId id="265" r:id="rId13"/>
    <p:sldId id="266" r:id="rId14"/>
    <p:sldId id="267" r:id="rId15"/>
    <p:sldId id="268" r:id="rId16"/>
    <p:sldId id="270" r:id="rId17"/>
    <p:sldId id="271" r:id="rId18"/>
    <p:sldId id="273" r:id="rId19"/>
    <p:sldId id="272" r:id="rId20"/>
    <p:sldId id="274" r:id="rId21"/>
    <p:sldId id="275" r:id="rId22"/>
    <p:sldId id="276" r:id="rId23"/>
    <p:sldId id="277" r:id="rId24"/>
    <p:sldId id="278" r:id="rId25"/>
    <p:sldId id="279" r:id="rId26"/>
    <p:sldId id="287" r:id="rId27"/>
    <p:sldId id="288" r:id="rId28"/>
    <p:sldId id="289" r:id="rId29"/>
    <p:sldId id="292" r:id="rId30"/>
    <p:sldId id="293" r:id="rId31"/>
    <p:sldId id="294" r:id="rId32"/>
    <p:sldId id="295" r:id="rId33"/>
    <p:sldId id="297" r:id="rId34"/>
    <p:sldId id="290" r:id="rId35"/>
    <p:sldId id="302" r:id="rId36"/>
    <p:sldId id="282" r:id="rId37"/>
    <p:sldId id="308" r:id="rId38"/>
    <p:sldId id="310" r:id="rId39"/>
    <p:sldId id="283" r:id="rId40"/>
    <p:sldId id="284" r:id="rId41"/>
    <p:sldId id="285" r:id="rId42"/>
    <p:sldId id="286" r:id="rId43"/>
    <p:sldId id="311" r:id="rId44"/>
    <p:sldId id="296" r:id="rId45"/>
    <p:sldId id="298" r:id="rId46"/>
    <p:sldId id="299" r:id="rId47"/>
    <p:sldId id="312" r:id="rId48"/>
    <p:sldId id="313" r:id="rId49"/>
    <p:sldId id="300" r:id="rId50"/>
    <p:sldId id="314" r:id="rId51"/>
    <p:sldId id="315" r:id="rId52"/>
    <p:sldId id="316" r:id="rId53"/>
    <p:sldId id="318" r:id="rId54"/>
    <p:sldId id="319" r:id="rId55"/>
    <p:sldId id="317" r:id="rId56"/>
    <p:sldId id="321" r:id="rId57"/>
    <p:sldId id="323" r:id="rId58"/>
    <p:sldId id="324" r:id="rId59"/>
    <p:sldId id="325" r:id="rId60"/>
    <p:sldId id="326" r:id="rId61"/>
    <p:sldId id="331" r:id="rId62"/>
    <p:sldId id="332" r:id="rId63"/>
    <p:sldId id="333" r:id="rId64"/>
    <p:sldId id="329" r:id="rId65"/>
    <p:sldId id="330" r:id="rId66"/>
    <p:sldId id="334" r:id="rId67"/>
    <p:sldId id="335" r:id="rId68"/>
    <p:sldId id="336" r:id="rId69"/>
    <p:sldId id="337" r:id="rId70"/>
    <p:sldId id="339" r:id="rId71"/>
    <p:sldId id="340" r:id="rId72"/>
    <p:sldId id="343" r:id="rId73"/>
    <p:sldId id="341" r:id="rId74"/>
    <p:sldId id="342" r:id="rId75"/>
    <p:sldId id="346" r:id="rId76"/>
    <p:sldId id="344" r:id="rId77"/>
    <p:sldId id="305" r:id="rId78"/>
    <p:sldId id="306" r:id="rId79"/>
    <p:sldId id="307" r:id="rId80"/>
    <p:sldId id="347" r:id="rId81"/>
    <p:sldId id="348" r:id="rId82"/>
    <p:sldId id="349" r:id="rId83"/>
    <p:sldId id="350"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BBB1"/>
    <a:srgbClr val="CF84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slide" Target="slides/slide67.xml" /><Relationship Id="rId76" Type="http://schemas.openxmlformats.org/officeDocument/2006/relationships/slide" Target="slides/slide75.xml" /><Relationship Id="rId84" Type="http://schemas.openxmlformats.org/officeDocument/2006/relationships/slide" Target="slides/slide83.xml" /><Relationship Id="rId7" Type="http://schemas.openxmlformats.org/officeDocument/2006/relationships/slide" Target="slides/slide6.xml" /><Relationship Id="rId71" Type="http://schemas.openxmlformats.org/officeDocument/2006/relationships/slide" Target="slides/slide70.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slide" Target="slides/slide73.xml" /><Relationship Id="rId79" Type="http://schemas.openxmlformats.org/officeDocument/2006/relationships/slide" Target="slides/slide78.xml" /><Relationship Id="rId87" Type="http://schemas.openxmlformats.org/officeDocument/2006/relationships/theme" Target="theme/theme1.xml"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slide" Target="slides/slide81.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slide" Target="slides/slide79.xml" /><Relationship Id="rId85" Type="http://schemas.openxmlformats.org/officeDocument/2006/relationships/presProps" Target="presProps.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viewProps" Target="viewProps.xml"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01:30:45.714"/>
    </inkml:context>
    <inkml:brush xml:id="br0">
      <inkml:brushProperty name="width" value="0.1" units="cm"/>
      <inkml:brushProperty name="height" value="0.1" units="cm"/>
      <inkml:brushProperty name="color" value="#5B2D90"/>
    </inkml:brush>
  </inkml:definitions>
  <inkml:trace contextRef="#ctx0" brushRef="#br0">19 1 19168,'-10'0'-270,"2"0"449,8 0 1,8 0-103,5 0 1,3 0-43,3 0-13,0 0 0,0 0 0,0 0 0,0 0 0,0 0 1,0 0 0,0 0 0,0 0-1,0 0 0,0 0 0,0 0 0,0 0-4,0 0 0,-6 0 0,1 0 0,5 0-8,5 0 0,1 0 0,-4 0 0,2 0 33,2 0 1,7 0 0,-5 0 0,3 0 35,4 0 0,-5 0 0,3 0 0,-1 0-42,-1 0 1,4 0-1,-7 0 1,0 0-3,1 0 1,3 0 0,-3 0-236,1 0 124,-6 0 0,11 0 1,-6 0-132,1 0 197,-6 0 1,13 0 0,-6 0-18,-1 0 40,7 0 0,-7 0 1,9 0-1,0 0 19,0 0 1,-4 0 0,0 0 0,1 0 19,-1 0 0,0 0 1,4 0-1,0 0-27,0 0 1,0 0 0,2 0-29,4 0 1,-10 0-1,4 0 1,-3 0-1,1 0-45,2 0 0,0 0 0,0 0 1,0 0 36,0 0 1,-2 0 0,-3 0-120,-1 0 117,8 0 0,0 0 0,4 0 49,-4 0-49,-2 0 1,7 0 0,-1 0 0,0 0 29,2 0 0,-3 0 1,5 0-1,-2 0-2,-3 0 0,3 0 0,-2 0 0,-2 0-6,-2 0 0,-2 0 0,0 0 0,0 0-4,0 0 1,0 0 0,0 0 0,0 0-6,0 0 0,2 0 0,2 0 0,2 0-18,-2 0 1,-2 0-1,-2 0 1,0 0 16,0 0 1,0 0-1,0 0-227,0 0 218,0 0 0,0 0 1,0 0-3,0 0 19,0 0 0,0 0 1,0 0-1,0 0 20,-1 0 1,1 0-1,0 0 1,-2 0-6,-4 0 1,4 0-1,-5 0 1,7 0-18,6 0 1,-4 0-1,5 0 1,-5 0-23,-2 0 1,0 0 0,2 0 0,2 0-1,2 0 1,2 0-1,-3 0 1,1 0 11,-2 0 0,0 0 1,0 0-1,5 0-6,1 0 1,-4 0 0,7 0-39,2 0 44,-7 0 1,9 0-1,-7 0 24,1 0-23,6 0 0,-13 0 0,6 0 153,-2 0-144,-1 0 0,-7 0 0,2 0 0,2 0 8,2 0 0,0 0 0,-4 0 0,5 0-22,5 0 1,-1 0 0,1 0 0,3 0-42,2 0 1,2 0-1,0 0 1,-3 0-14,-3 0 1,4 0-1,-5 0 1,3 0 100,-2 0 0,1 0 0,-7 0 0,-3 0-63,-2 0 1,4 0 0,2 0 162,3 0-71,-7 0 0,11 0 0,-7 0-69,2 0 24,-5 0 0,9 0 0,-5 0-110,1 0 78,3 0 1,-1 0 0,-1 0 0,-1 0-9,1 0 0,-7 0 1,4 0-1,-2 0 10,1 0 0,-1 0 0,-6 0 0,0 0 17,0 0 1,0 0 0,2 0-1,2 0 0,2 0 1,3 0-1,-5 0 1,2 0-38,-2 0 1,4 0 0,-1 0-1,-3 0 24,-2 0 1,-2 0-1,0 0-20,0 0 0,-7 0 0,1 0 0,-1 0 137,-1 0-63,6 0 1,-9 0-1,7 0 3,-2 0-66,-1 0 0,7 0 0,0 0 0,-2 0 6,-5 0 0,3 0 0,-9 0 1,1 0-24,1 0 0,-6 0 0,5 0 0,-5 0 23,-2 0 1,-7 0-1,1 0 148,2 0 1,1 0 137,3 0-247,0 0 1,-6 0 135,0 0-93,-9 0 200,4 0-113,-8 0 1,9 0-119,3 0 0,-1 0 0,2 0 0,1 0 72,3 0 1,2 0 0,0 0 9,0 0 1,-6 0-2,-1 0 1,-5 0-164,5 0 1,-5 0 2,5 0-66,1 0-40,6 0-183,-9 0-47,-1 0 0,-11 0 0,-5 0-94,-5 0 0,1 0 465,-1 0 0,-1 0 0,-6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01:30:04.193"/>
    </inkml:context>
    <inkml:brush xml:id="br0">
      <inkml:brushProperty name="width" value="0.1" units="cm"/>
      <inkml:brushProperty name="height" value="0.1" units="cm"/>
      <inkml:brushProperty name="color" value="#5B2D90"/>
    </inkml:brush>
  </inkml:definitions>
  <inkml:trace contextRef="#ctx0" brushRef="#br0">55 1 21674,'-19'0'-239,"8"0"237,-6 0 30,15 0 1,-4 0-6,12 0-21,-4 0 0,15 0 0,-4 0 0,4 0 26,2 0 0,0 0 0,0 0 0,0 0 27,0 0 0,0 0 0,0 0 1,2 0-18,4 0 0,-2 0 0,9 0 0,1 0 8,3 0 0,2 0 0,0 0 0,0 0-52,0 0 0,8 0 0,3 0 0,1 0-107,1 0 0,0 0 0,3 0-154,-3 0 225,4 0 0,-9 0 0,5 0-26,-7 0 26,4 0 1,-8 0 0,5 0-1,-7 0 22,-7 0 1,5 0-1,-4 0 1,1 0 20,-1 0 1,4 0 0,-5 0 0,5 0-35,2 0 1,0 0-1,-2 0 1,-2 0-12,-3 0 1,-5 0 0,3 0 0,-1 0-20,-5 0 0,-9 0 0,-1 0-8,2 0 0,-5 0 1,3 0-164,2 0 1,2 0 56,2 0 139,8 0 1,-4 0-1,7 0 1,-1 0-20,1 0 0,1 0 0,7 0 13,0 0-13,0 0 1,-6 0-1,-3 0 1,-1 0-61,-5 0 0,-2 0 117,-2 0 0,0 0 0,0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01:30:11.202"/>
    </inkml:context>
    <inkml:brush xml:id="br0">
      <inkml:brushProperty name="width" value="0.1" units="cm"/>
      <inkml:brushProperty name="height" value="0.1" units="cm"/>
      <inkml:brushProperty name="color" value="#5B2D90"/>
    </inkml:brush>
  </inkml:definitions>
  <inkml:trace contextRef="#ctx0" brushRef="#br0">0 1 21756,'19'0'-292,"-6"0"1,0 0 0,1 0 374,3 0 1,2 0-1,0 0-559,0 0 355,0 0 0,0 0 0,0 0 0,0 0 82,0 0 1,0 0-1,2 0 10,4 0 41,-4 0 0,7 0 0,-7 0 0,2 0-26,2 0 0,9 0 0,-5 0 0,3 0 10,0 0 0,-1 0 0,7 0 0,0 0 0,0 0 1,0 0 0,-2 0 0,-2 0-31,-3 0 0,1 0 0,6 0 1,2 0-4,4 0 1,-4 0 0,4 0 0,-4 0 5,-2 0 0,7 0 0,1 0-164,2 0 171,-5 0 0,5 0 1,-6 0-43,2 0 56,9 0 1,-11 0 0,7 0 0,-1 0 1,1 0 1,-1 0 0,5 0 0,-3 0 6,3 0 0,-4 0 0,1 0 0,3 0 12,2 0 1,-5 0 0,-1 0 0,-1 0 6,1 0 0,-5 0 1,4 0-1,1 0 2,-1 0 1,-3 0 0,5 0-19,3 0 0,-1 0 0,1 0 1,-2 0-1,1 0 13,3 0 0,0 0 1,-2 0-97,-3 0 82,-8 0 1,13 0-1,-6 0 1,1 0 5,1 0 1,-7 0 0,5 0 60,-3 0-64,7 0 1,-7 0-1,7 0 1,-3 0 4,3 0 1,2 0-1,2 0 1,-1 0-14,1 0 1,2 0 0,3 0 0,1 0 2,-2 0 1,-2 0 0,-4 0-1,-3 0 8,-1 0 0,-1 0 1,7 0-1,0 0 2,0 0 1,6 0 0,1 0-1,-3 0-2,-2 0 1,0 0 0,2 0-51,2 0 46,0 0 1,-4 0 0,0 0-18,-2 0 15,13 0 1,-26 0-1,13 0-5,-2 0-11,0 0 0,1 0 0,1 0 1,0 0-4,0 0 0,-4 0 0,-1 0 0,3 0-22,-2 0 0,2 0 0,4 0 0,-4 0 39,-13 0 1,-4 0-1,-11 0 1,0 0 44,1 0 0,3 0-24,-5 0 1,-1 0 0,-6 0 14,0 0 1,0 0-269,0 0 98,0 0 0,-7 0-286,1 0 421,-9 0 0,13 0 0,-6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01:30:15.594"/>
    </inkml:context>
    <inkml:brush xml:id="br0">
      <inkml:brushProperty name="width" value="0.1" units="cm"/>
      <inkml:brushProperty name="height" value="0.1" units="cm"/>
      <inkml:brushProperty name="color" value="#5B2D90"/>
    </inkml:brush>
  </inkml:definitions>
  <inkml:trace contextRef="#ctx0" brushRef="#br0">114 0 20655,'-12'0'-1160,"-1"0"136,9 0 970,-5 0 138,9 0-41,-8 0 0,4 0 138,-9 0-167,9 0-2,-5 0 0,7 0 19,-4 0 52,4 0 1,-9 0 231,5 0-182,4 0-26,-6 0-127,8 0 0,8 0 2,5 0 1,-3 0 0,3 0 0,2 0 7,1 0 1,-3 0-1,0 0 143,1 0-130,3 0 0,2 0 1,2 0-1,2 0 40,3 0 0,8 0 0,-5 0 1,3 0 14,-1 0 1,1 0-1,6 0-67,0 0 0,6 0 0,0 0 1,-2 0 0,-2 0 1,-2 0 0,0 0 0,0 0 0,2 0 7,4 0 1,-3 0 0,3 0 0,-4 0 0,-2 0 1,8 0 0,3 0 0,1 0-2,1 0 1,-1 0-1,7 0 1,0 0 0,0 0 0,2 0 0,2 0 27,2 0-26,1 0 0,-10 0 0,1 0 1,0 0 16,4 0 1,-4 0-1,-5 0 1,1 0 12,-3 0 0,7 0 1,-4 0-1,4 0-26,1 0 0,1 0 0,0 0 1,0 0-10,0 0 0,6 0 0,1 0 1,-3 0-1,-2 0 0,4 0 0,2 0 0,1 0 0,-1 0 0,-4 0 0,-6 0 0,-3 0 1,1 0 1,4 0 0,-11 0 0,1 0 0,-1 0 1,5 0 0,-7 0-2,-2 0 2,7 0 0,-9 0 0,6 0-2,0 0 2,-6 0 0,9 0 0,-7 0 0,4 0 0,3 0 0,1 0 0,5 0 0,-2 0 0,-3 0 0,-5 0 0,3 0 0,1 0 0,-1 0 0,-4 0 0,5 0 0,-3 0-14,-4 0 1,5 0 0,-3 0 0,-2 0-5,-2 0 0,-2 0 0,2 0 0,2 0 13,3 0 0,-1 0 0,-6 0 0,0 0 41,0 0 1,2 0-1,2 0 62,2 0-95,0 0 0,1 0 0,-1 0-4,-2 0 2,6 0 1,-1 0-1,5 0 1,-3 0 0,-3 0 1,5 0 0,-5 0 0,3 0-7,3 0 1,-3 0-1,-1 0 1,1 0 5,-1 0 0,3 0 0,6 0 0,-2 0-1,-5 0 0,11 0 1,-4 0-1,2 0 4,0 0 1,-8 0 0,-1 0-1,1 0 20,-3 0 0,5 0 0,-7 0 0,1 0 7,-1 0 0,7 0 0,-3 0-54,5 0 32,-6 0 0,5 0 0,-3 0-99,4 0 97,10 0 0,-6 0-109,4 0 99,5 0 1,-9 0 0,4 0 0,-2 0-1,-2 0 2,-2 0 1,2 0 0,-13 0 0,1 0 4,-1 0 1,0 0 0,-3 0-1,3 0-11,2 0 1,-3 0 0,3 0 0,1 0-17,-1 0 0,3 0 0,4 0 0,-3 0 15,-1 0 1,-1 0-1,5 0 17,-4 0-17,4 0 0,-7 0 1,7 0 26,-5 0-25,5 0 0,-8 0 0,3 0 29,-6 0-24,5 0 1,-9 0 0,4 0 1,-4 0 0,-8 0 0,-1 0 0,1 0 0,-3 0-4,-3 0 0,-5 0 1,0 0-1,2 0 0,2 0 0,1 0 0,-5 0 0,2 0 1,2 0 1,9 0 0,-2 0 0,1 0 0,-1 0 0,2 0 1,-7 0-1,0 0-13,1 0 0,3 0 0,-5 0 9,-3 0-128,-10 0 115,-5 0-177,-8 0-129,-8 0-211,-3 0 534,0 0 0,-5 0 0,5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01:30:19.107"/>
    </inkml:context>
    <inkml:brush xml:id="br0">
      <inkml:brushProperty name="width" value="0.1" units="cm"/>
      <inkml:brushProperty name="height" value="0.1" units="cm"/>
      <inkml:brushProperty name="color" value="#5B2D90"/>
    </inkml:brush>
  </inkml:definitions>
  <inkml:trace contextRef="#ctx0" brushRef="#br0">133 0 20859,'-12'0'-234,"-1"0"0,-2 0-259,-1 0 1,3 0-105,0 0 754,9 0-240,-13 0 0,13 0 90,-9 0 137,9 0-109,-4 0 42,8 0-26,8 0 0,3 0 1,8 0-1,0 0 25,0 0 1,6 0-1,0 0 1,-2 0-33,-2 0 1,5 0 0,-1 0 0,0 0-40,3 0 0,-5 0 1,6 0-1,1 0 29,-1 0 1,1 0 0,1 0 0,-3 0-81,-1 0 0,-4 0 0,7 0 0,-3 0 51,-4 0 0,5 0 1,-3 0 82,-2 0-83,7 0 0,-7 0 0,9 0 78,1 0-73,-5 0 0,8 0 0,-7 0 0,3 0 8,-1 0 0,-8 0 1,3 0-19,-5 0 0,-2 0 1,0 0-89,0 0 1,0 0 56,0 0 0,0 0 0,0 0 91,0 0 0,0 0 0,-1 0 0,4 0-66,3 0 1,-8 0 0,6 0 216,0 0-82,-8 0 1,2 0-90,-5 0 0,-1 0-278,2 0 225,-9 0-16,4 0 1,-6 0 0,5 0 10,5 0 1,5 0 0,2 0 70,0 0 0,-6 0-303,-1 0-287,-7 0 1,1 0 190,-12 0 346,3 0 0,-5 0 0,8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01:30:26.245"/>
    </inkml:context>
    <inkml:brush xml:id="br0">
      <inkml:brushProperty name="width" value="0.1" units="cm"/>
      <inkml:brushProperty name="height" value="0.1" units="cm"/>
      <inkml:brushProperty name="color" value="#5B2D90"/>
    </inkml:brush>
  </inkml:definitions>
  <inkml:trace contextRef="#ctx0" brushRef="#br0">95 1 20953,'-12'0'-965,"-1"0"381,9 0 187,-13 0 513,6 0 1,-1 0 243,-1 0-324,9 0-90,-5 0 183,9 0 1,9 0 139,4 0-246,3 0 1,3 0 0,2 0 0,3 0-19,1 0 1,7 0-1,-5 0 1,0 0-21,1 0 1,3 0 0,-3 0-1,-1 0 3,0 0 0,7 0 0,-4 0 1,3 0 52,5 0 0,-4 0 0,12 0 0,-1 0-15,-1 0 0,9 0 0,-3 0 0,5 0-29,2 0 0,-2 0 1,-3 0-1,-1 0-13,2 0 0,-7 0 0,-2 0 0,-2 0 16,3 0 0,-5 0 1,4 0-63,-4 0 58,-2 0 0,6 0 0,3 0 0,-1 0 11,0 0 1,11 0 0,-4 0-1,0 0 5,1 0 1,1 0-1,4 0 1,2 0-10,2 0 1,9 0 0,-2 0-1,3 0-20,3 0 1,6 0 0,1 0-1,-3 0-6,-2 0 1,-2 0 0,-3 0 0,-1 0 15,-2 0 0,-1 0 0,7 0 0,-2 0-1,-5 0 0,5 0 0,-4 0 0,1 0-6,-1 0 0,1 0 0,-5 0 280,1 0-163,-6 0 0,11 0 0,-9 0-120,-2 0 27,-2 0 0,7 0 0,1 0 0,0 0 24,-3 0 1,-1 0-282,-6 0 253,12 0 0,-16 0 0,15 0 0,-1 0 0,-2 0-49,1 0 0,5 0 0,-1 0 1,1 0 24,-1 0 1,4 0-1,-7 0 1,3 0 15,-1 0 1,-6 0-1,5 0 1,-3 0 58,-4 0 0,-2 0 0,0 0 0,3 0-46,1 0 0,2 0 1,-2 0 54,7 0-51,4 0 0,1 0 1,1 0-178,0 0 109,0 0 1,-2 0-1,-3 0 1,-3 0 38,-3 0 0,5 0 1,-9 0-1,-4 0-12,-5 0 1,-3 0 0,4 0 0,-5 0 98,-2 0 0,7 0 1,-2 0-1,1 0-23,-1 0 1,8 0 0,-4 0 0,2 0-34,4 0 1,0 0 0,-4 0-1,-2 0-73,-5 0 1,3 0-1,-7 0 1,1 0 26,-1 0 0,-2 0 0,-6 0 194,0 0-181,0 0 1,6 0-1,1 0 1,-3 0-46,-2 0 1,-2 0-1,0 0 1,-1 0 33,1 0 1,0 0 0,0 0 0,0 0-6,0 0 1,-2 0 0,-2 0 0,-3 0 56,3 0 1,0 0 0,-1 0 0,-3 0 17,-3 0 1,5 0 0,-7 0 0,-2 0-43,-1 0 0,-4 0 0,1 0 0,0 0-15,0 0 1,-6 0-1,0 0 1,1 0 11,3 0 1,2 0 0,0 0 226,0 0-224,0 0 0,9 0 1,3 0 114,5 0-105,-7 0 0,7 0 0,-4 0-29,4 0 25,-7 0 0,5 0 1,-7 0-1,1 0 10,-1 0 1,-2 0 0,-6 0 18,0 0-102,0 0 1,0 0 0,0 0 37,0 0 1,0 0 0,0 0-1,0 0 1,0 0 27,0 0 0,0 0 0,0 0 1,0 0 4,0 0 1,0 0 0,0 0 7,0 0 287,-9 0-283,7 0 1,-13 0-43,9 0 44,-9 0 1,7 0-66,-5 0 62,-4 0 0,9 0-94,-5 0-101,-4 0 1,-19 0 0,-14 0-1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01:31:43.060"/>
    </inkml:context>
    <inkml:brush xml:id="br0">
      <inkml:brushProperty name="width" value="0.1" units="cm"/>
      <inkml:brushProperty name="height" value="0.1" units="cm"/>
      <inkml:brushProperty name="color" value="#5B2D90"/>
    </inkml:brush>
  </inkml:definitions>
  <inkml:trace contextRef="#ctx0" brushRef="#br0">114 1 19623,'-19'0'-1335,"0"0"1335,0 0-50,0 0 312,9 0-17,-7 0-26,15 0 57,-6 0-77,8 0-123,8 0 1,-2 0 63,1 0 0,1 0 122,-8 0 0,2 0-114,11 0 0,-1 0-97,7 0 5,0 0 0,5 0 0,3 0 61,5 0-63,-9 0 0,-4 0 0,-2 0-16,6 0-23,-6 0 0,-1 0 0,-3 0-10,4 0 1,4 0 0,2 0 0,3 0 1,-3 0 1,6 0 0,1 0-1,1 0 29,1 0 0,0 0 1,3 0-1,-3 0 21,-7 0 1,5 0-1,-1 0 1,3 0 4,-1 0 0,1 0 0,6 0 0,0 0 0,0 0 1,0 0 0,0 0-244,0 0 116,0 0 0,6 0 0,0 0-46,-2 0 106,7 0 0,-9 0 0,6 0-53,1 0 49,-7 0 0,6 0 0,-6 0 0,2 0 1,2 0 1,3 0 0,-5 0 0,4 0-11,3 0 0,-1 0 0,5 0 0,-3 0 7,3 0 0,2 0 0,2 0 0,0 0 15,0 0 1,0 0-1,-1 0 1,1 0 6,0 0 0,2 0 1,2 0-1,3 0-5,-3 0 1,-9 0-1,-1 0 22,2 0-25,1 0 0,-3 0 0,0 0 0,1 0 1,3 0 1,-2 0 0,2 0 51,4 0-57,2 0 1,-4 0-1,-1 0 2,1 0 0,2 0 0,2 0 0,3 0 0,-1 0 26,2 0 0,-6 0 0,7 0 0,-3 0-14,0 0 0,2 0 0,-4 0 0,3 0-7,-3 0 1,6 0-1,1 0 1,1 0-8,1 0 1,-1 0 0,7 0-1,-2 0-5,-5 0 1,5 0-1,-4 0 1,1 0-3,-1 0 1,2 0 0,-7 0 62,2 0-54,-5 0 0,11 0 0,-5 0 2,-1 0-3,7 0 1,-5 0 0,9 0 0,0 0-2,-4 0 1,4 0-1,4 0 1,-2 0 6,-2 0 0,-2 0 0,0 0 1,0 0 11,0 0 0,0 0 0,0 0 1,2 0-11,4 0 1,-4 0 0,6 0 0,-2 0-18,0 0 0,3 0 0,-5 0 0,2 0 4,-2 0 0,-2 0 1,-2 0 160,0 0-153,-9 0 1,5 0 0,-7 0-11,3 0 13,-7 0 1,4 0 0,-6 0 0,2 0-3,2 0 1,3 0-1,-5 0 1,4 0-10,3 0 1,-5 0 0,6 0 0,3 0 20,2 0 0,2 0 0,-1 0 0,1 0-3,0 0 0,-6 0 1,-1 0-1,3 0 0,2 0 0,2 0 0,-1 0 0,1 0-59,0 0 0,-2 0 0,-2 0 0,-5 0 14,-2 0 0,5 0 0,-7 0 0,-2 0 0,-2 0 0,-2 0 0,-2 0 1,-4 0 17,3 0 1,-12 0-1,7 0 112,-3 0-71,-1 0 0,-10 0 0,-1 0 0,-4 0 45,-3 0 0,0 0 0,-3 0 0,1 0 3,-2 0 0,0 0 0,0 0 0,5 0-87,1 0 0,1 0 0,1 0 0,-3 0-56,-1 0 0,-12 0 0,4 0-248,-2 0 76,-9 0 1,-8 0-215,-12 0 1,-5 0-776,-2 0 1229,8 0 0,-6 0 0,7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01:31:50.377"/>
    </inkml:context>
    <inkml:brush xml:id="br0">
      <inkml:brushProperty name="width" value="0.1" units="cm"/>
      <inkml:brushProperty name="height" value="0.1" units="cm"/>
      <inkml:brushProperty name="color" value="#5B2D90"/>
    </inkml:brush>
  </inkml:definitions>
  <inkml:trace contextRef="#ctx0" brushRef="#br0">200 0 18547,'-19'0'56,"1"0"1,-1 0 0,0 0 11,0 0 1,6 0 316,0 0-338,9 0 0,-6 0 99,3 0-70,5 0 0,-8 0 22,3 0 1,3 0 6,-9 0 1,7 0-32,-7 0-23,9 0 0,11 0 11,12 0 0,6 0-17,0 0 1,-2 0-1,11 0 1,4 0-1,6 0 1,7 0-1,6 0 65,4 0 0,10 0 0,-3 0-23,-1 0-49,7 0 1,-6 0 0,7 0-1,1 0-35,0 0 1,-8 0-1,-5 0 1,-4 0-128,-2 0 0,-3 0 0,-3 0 0,-5 0 80,1 0 0,-7 0 0,4 0 0,-4 0 50,-2 0 1,-6 0 0,-1 0 0,1 0 1,-3 0 0,5 0 0,-7 0 1,1 0-79,-1 0 0,-8 0 0,-6 0-620,2 0 690,-7 0 0,1 0 0,-9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01:31:55.413"/>
    </inkml:context>
    <inkml:brush xml:id="br0">
      <inkml:brushProperty name="width" value="0.1" units="cm"/>
      <inkml:brushProperty name="height" value="0.1" units="cm"/>
      <inkml:brushProperty name="color" value="#5B2D90"/>
    </inkml:brush>
  </inkml:definitions>
  <inkml:trace contextRef="#ctx0" brushRef="#br0">1 1 18777,'19'0'141,"0"0"0,0 0 0,0 0 0,2 0-99,4 0 0,-2 0 0,9 0 0,1 0-10,3 0 0,4 0 1,3 0-1,1 0 11,-2 0 1,4 0 0,-1 0 30,-3 0 44,6 0-97,-8 0 1,7 0 0,-10 0 29,1 0-24,9 0 1,-5 0 0,6 0-114,-1 0 78,5 0 1,-9 0-1,5 0-24,-2 0 1,7 0 0,-4 0 0,1 0 14,1 0 39,-9 0 1,11 0 0,-7 0-7,2 0-17,-5 0-434,11 0 485,-14 0 1,9 0 0,-7 0 0,4 0 0,3 0 0,6 0-18,6 0 0,0 0 0,10 0 1,5 0 23,4 0 0,5 0 1,-5 0-191,2 0 70,0 0 0,-6 0 0,0 0 139,0 0-66,0 0 0,0 0 0,-3 0 0,-1 0 77,-3 0 0,-5 0 0,3 0 0,-2 0-58,-3 0 0,5 0 1,0 0-1,3 0-41,0 0 1,-1 0-1,7 0 1,-2 0 126,-5 0 0,5 0 0,-7 0 0,1 0-101,-5 0 0,-4 0 0,0 0 0,2 0-15,2 0 0,3 0 1,-3 0-174,7 0 171,-5 0 0,9 0 1,-5 0-1,5 0-12,2 0 1,0 0 0,-3 0-35,-3 0 40,4 0 1,-9 0 0,7 0 0,-5 0-1,-2 0 1,5 0 0,-7 0-1,-2 0 52,-2 0 0,5 0 1,-1 0-1,-2 0-3,-2 0 0,-2 0 0,0 0 0,-2 0-2,-5 0 1,5 0 0,-5 0-1,3 0 6,-2 0 0,1 0 1,-5 0-159,1 0 19,-6 0 0,11 0 1,-7 0 70,3 0 0,-7 0 0,4 0 0,-1 0 1,-1 0-1,-2 0 1,-2 0-1,-4 0 170,-4 0-33,3 0 0,-14 0 182,5 0-417,-5 0-609,-11 0-135,-1 0 866,-9 0 0,-17 0 0,-4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01:30:55.056"/>
    </inkml:context>
    <inkml:brush xml:id="br0">
      <inkml:brushProperty name="width" value="0.1" units="cm"/>
      <inkml:brushProperty name="height" value="0.1" units="cm"/>
      <inkml:brushProperty name="color" value="#5B2D90"/>
    </inkml:brush>
  </inkml:definitions>
  <inkml:trace contextRef="#ctx0" brushRef="#br0">77 1 20347,'-19'0'121,"0"0"1,6 0 60,0 0 204,9 0-482,-4 0 0,10 0 242,4 0 0,7 0 0,12 0-58,7 0 1,-3 0-1,3 0 1,2 0-41,1 0 1,3 0 0,2 0 0,0 0-23,-2 0 0,5 0 0,-14 0 0,3 0 4,-1 0 0,-12 0 0,4 0 0,3 0-38,1 0 0,-4 0 0,3 0 0,-3 0 2,2 0 1,-2 0-1,7 0-42,-3 0 55,-2 0 0,-6 0 1,0 0-1,0 0 0,-6 0 178,0 0 121,-9 0-681,-13 0-279,5 0 1,-15 0 74,13 0 0,2 0 579,-9 0 0,-8 0 0,-9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01:31:00.381"/>
    </inkml:context>
    <inkml:brush xml:id="br0">
      <inkml:brushProperty name="width" value="0.1" units="cm"/>
      <inkml:brushProperty name="height" value="0.1" units="cm"/>
      <inkml:brushProperty name="color" value="#5B2D90"/>
    </inkml:brush>
  </inkml:definitions>
  <inkml:trace contextRef="#ctx0" brushRef="#br0">153 0 18975,'10'0'-333,"-1"0"572,-9 0-214,-9 0 1,-1 0-1,-9 0 283,0 0-258,0 0 1,0 0 0,0 0 276,0 0-352,8 0-114,3 0 128,8 0 29,-8 0-1,5 0 262,-5 0 113,8 0-359,8 0 1,3 0 0,8 0 26,0 0 1,0 0 0,0 0-1,2 0-77,4 0 1,-4 0-1,5 0 1,-5 0-34,-2 0 1,0 0 0,-1 0 0,1 0 79,0 0 0,0 0 0,2 0 0,3 0 13,1 0 0,2 0 0,-1 0 1,5 0-13,5 0 1,2 0 0,0 0-104,0 0 89,0 0 1,0 0 0,0 0-105,0 0 98,0 0 0,4 0 0,-2 0 12,-4 0-21,-3 0 0,5 0 0,-2 0 9,-4 0 0,3 0 0,-3 0 0,4 0 0,2 0-12,0 0 1,2 0-1,2 0 1,2 0-56,-2 0 1,7 0 0,-1 0 0,3 0 7,-1 0 0,-1 0 0,4 0 0,-5 0 56,-2 0 1,5 0 0,-7 0 0,-2 0-48,-2 0 0,5 0 0,-1 0 265,-2 0-218,-10 0 1,10 0 0,-4 0-1,2 0 33,0 0 0,4 0 1,0 0 53,-1 0-92,5 0 1,-2 0 0,7 0 0,-4 0 5,-3 0 1,4 0-1,-3 0 1,1 0-88,5 0 0,0 0 1,-1 0-1,-1 0-10,2 0 0,-3 0 0,3 0 0,2 0 127,-3 0 1,-7 0-1,1 0 1,0 0 58,5 0 1,-5 0 0,1 0 0,-1 0-50,5 0 0,-1 0 0,1 0 73,-1 0-90,-12 0 0,32 0 1,-13 0-194,2 0 70,0 0 1,0 0 0,0 0-60,-2 0 146,12 0 0,-18 0 0,12 0 0,-6 0-20,-7 0 0,9 0 0,-6 0 0,0 0 42,2 0 1,-1 0-1,5 0 1,0 0 13,-2 0 0,0 0 0,-10 0 0,5 0-25,1 0 1,-5 0-1,5 0 1,2 0 9,-2 0 0,3 0 1,6 0-1,-3 0-17,2 0 0,2 0 0,0 0 275,7 0-260,-13 0 0,14 0 1,-10 0-29,5 0 8,-1 0 1,-8 0 0,0 0-1,0 0 3,0 0 1,4 0-1,0 0 1,-2 0-28,2 0 0,2 0 1,0 0-1,5 0 51,-1 0 1,1 0 0,-7 0 0,4 0-1,3 0 0,-1 0 1,5 0-1,-5 0-14,-2 0 1,5 0-1,-5 0 1,1 0-9,-1 0 1,0 0-1,-1 0 1,3 0 10,0 0 0,1 0 1,-7 0-20,2 0 15,9 0 1,-13 0-1,6 0 1,-2 0 31,1 0 1,7 0 0,-3 0-43,-1 0 5,7 0 0,-13 0 0,9 0 0,-1 0 5,-1 0 0,-1 0 1,-6 0-1,2 0 29,-2 0 1,5 0 0,-3 0-1,-2 0-19,-2 0 0,4 0 0,1 0 1,-3 0-13,-2 0 1,4 0 0,0 0 0,-4 0-18,-6 0 1,6 0 0,-7 0 0,1 0 15,2 0 1,0 0 0,2 0-142,0 0 128,-1 0 1,8 0 0,-1 0-50,-2 0 50,-2 0 0,-8 0 1,-1 0 5,3 0 4,-7 0 1,7 0 0,-9 0 0,-4 0 0,-6 0 1,2 0 0,-7 0 0,3 0 2,-1 0 1,1 0 0,4 0 0,-2 0 3,-3 0 1,1 0 0,6 0-1,0 0-10,0 0 1,-3 0 0,-1 0 0,-2 0 23,2 0 0,-7 0 0,-2 0 0,-2 0-17,3 0 0,-5 0 0,4 0 107,-4 0-105,-2 0 1,0 0-1,0 0 3,0 0-7,8 0 1,-6 0-1,5 0-21,-5 0 28,-2 0 0,0 0 0,0 0 5,0 0 1,-7 0 399,1 0-183,-9 0 1,7 0-160,-5 0 1,5 0 0,8 0 0,0 0-133,-1 0 0,8 0 0,-1 0 0,0 0 52,3 0 0,-13 0 0,3 0-195,-1 0 197,-8 0-181,8 0-259,-15 0-436,6 0 784,-8 0 1,-8 0 0,-3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01:31:06.120"/>
    </inkml:context>
    <inkml:brush xml:id="br0">
      <inkml:brushProperty name="width" value="0.1" units="cm"/>
      <inkml:brushProperty name="height" value="0.1" units="cm"/>
      <inkml:brushProperty name="color" value="#5B2D90"/>
    </inkml:brush>
  </inkml:definitions>
  <inkml:trace contextRef="#ctx0" brushRef="#br0">114 1 19379,'-12'0'-251,"-1"0"1,7 0 393,-7 0 0,0 0-132,-6 0 1,7 0 25,-1 0 101,9 0-38,-4 0 1,10 0-37,4 0 1,5 0-1,7 0-3,1 0 0,-6 0 1,0 0-1,1 0 15,3 0 0,2 0 0,0 0 0,0 0-11,0 0 1,6 0 0,3 0-1,1 0-43,5 0 0,2 0 1,2 0-1,2 0-4,4 0 1,7 0 0,10 0 0,2 0-105,-2 0 0,5 0 0,-1 0-69,2 0 155,-6 0 0,7 0 0,-7 0 1,2 0 15,-2 0 1,-4 0 0,-4 0 0,-3 0 26,3 0 0,-4 0 1,1 0-1,3 0-3,2 0 1,2 0 0,-1 0 0,1 0-8,0 0 0,6 0 0,3 0 1,1 0-12,5 0 1,-5 0-1,3 0 1,2 0-41,1 0 1,3 0 0,0 0 0,0 0-23,0 0 0,-2 0 0,-3 0 0,-1 0-9,1 0 0,-5 0 0,-1 0 0,-2 0 33,0 0 1,1 0 0,-7 0 0,-1 0 0,1 0 0,7 0 1,1 0-1,2 0 0,5 0 0,-5 0 0,3 0 0,2 0 57,1 0 0,3 0 0,0 0 1,0 0-7,0 0 1,0 0 0,0 0 0,-1 0-32,1 0 1,0 0-1,0 0 1,0 0-43,0 0 1,0 0 0,0 0-1,-1 0-2,1 0 0,2 0 1,0 0-1,2 0 0,0 0 0,-4 0 0,13 0 63,1 0-28,3 0 1,-4 0 0,-1 0 0,3 0-3,1 0 1,3 0 0,0 0 0,-2 0 19,-5 0 0,5 0 0,-4 0 0,3 0-19,3 0 1,-6 0 0,-3 0 0,0 0-6,1 0 0,-5 0 0,4 0 0,1 0 38,-1 0 1,-1 0 0,7 0 0,3 0 71,-4 0 0,4 0 1,-9 0-114,0 0-144,7 0 1,-9 0 0,7 0 148,-2 0 33,-9 0 0,4 0 0,-8 0-191,0 0 170,0 0 1,-3 0-1,-1 0 1,-3 0 18,3 0 0,4 0 0,2 0 0,0 0 20,-4 0 0,-1 0 0,8 0 0,1 0-18,-2 0 1,2 0 0,-4 0 0,-4 0-43,-1 0 1,3 0 0,-4 0 0,-11 0-51,-4 0 0,-4 0 0,-1 0 1,-3 0 40,-3 0 0,-2 0 0,-6 0 0,2 0 192,5 0 0,1 0 1,5 0-20,-7 0-152,4 0 0,-8 0 0,5 0 134,-5 0-101,-11 0 1,5 0-1,-9 0 92,-2 0-394,-10 0-154,-5 0 1,-10 0 427,-4 0 0,-13 0 0,-10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01:31:09.679"/>
    </inkml:context>
    <inkml:brush xml:id="br0">
      <inkml:brushProperty name="width" value="0.1" units="cm"/>
      <inkml:brushProperty name="height" value="0.1" units="cm"/>
      <inkml:brushProperty name="color" value="#5B2D90"/>
    </inkml:brush>
  </inkml:definitions>
  <inkml:trace contextRef="#ctx0" brushRef="#br0">77 1 20444,'-19'0'-373,"0"0"0,6 0 712,1 0-42,7 0-572,-3 0 208,8 0-39,8 0 152,-6 0 1,15 0 0,-4 0 0,4 0 96,2 0 0,0 0 0,0 0 1,2 0-47,4 0 0,-2 0 0,9 0 147,2 0-178,1 0 1,10 0-1,1 0-63,3 0-21,-7 0 1,10 0 0,-5 0-32,1 0 20,-6 0 1,11 0-1,-7 0 1,1 0 36,-1 0 1,5 0-1,-5 0 1,0 0 48,1 0 1,3 0-1,-3 0 1,1 0 11,5 0 0,4 0 1,4 0-1,4 0-85,3 0 1,3 0-1,7 0 1,0 0 36,-4 0 0,4 0 0,6 0 0,1 0-126,-1 0 0,0 0 0,-4 0-1,2 0 91,1 0 1,-8 0-1,1 0 200,0 0-190,9 0 0,-1 0 1,4 0 85,-5 0-80,3 0 1,-6 0 0,6 0 0,1 0-6,-1 0 0,-4 0 0,5 0 0,-1 0 1,1 0 0,-5 0 0,2 0 0,-2 0-38,-2 0 0,-12 0 0,8 0 1,-5 0 10,-3 0 0,3 0 0,-7 0 1,-1 0 25,2 0 1,-6 0 0,2 0-1,-6 0 5,-4 0 1,-7 0 0,4 0 0,1 0-8,-1 0 0,-3 0 1,3 0-260,-2 0 254,7 0 0,-13 0 0,4 0 18,-4 0-11,7 0 1,-7 0-1,4 0 1,-6 0 23,-6 0 1,1 0-1,-5 0 1,-1 0 53,1 0 1,-3 0 0,-6 0 0,0 0 4,0 0 0,0 0 0,0 0 21,0 0 1,0 0 0,0 0 0,0 0-76,-1 0 0,1 0 1,0 0-175,0 0-126,0 0-5,-8 0 138,-3 0-152,-8 0 110,-8 0 1,4 0-436,-9 0 619,9 0 0,-21 0 0,3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01:29:04.913"/>
    </inkml:context>
    <inkml:brush xml:id="br0">
      <inkml:brushProperty name="width" value="0.035" units="cm"/>
      <inkml:brushProperty name="height" value="0.035" units="cm"/>
    </inkml:brush>
  </inkml:definitions>
  <inkml:trace contextRef="#ctx0" brushRef="#br0">19 0 20677,'-10'0'-1764,"2"0"1689,8 0 502,0 0-401,8 0 0,2 0 1,9 0-4,0 0 0,0 0 1,0 0-1,0 0 1,0 0-10,0 0 0,0 0 66,0 0-60,0 0 1,2 0-1,2 0 1,5 0 30,1 0 1,-3 0 0,5 0 0,1 0-1,-3 0 1,7 0 0,-4 0-27,4 0 1,8 0 0,0 0 0,0 0-1,1 0-14,-1 0 0,9 0 1,-3 0-1,3 0-24,-3 0 1,11 0-1,-4 0-28,2 0 0,0 0 0,-2 0 0,0 0 0,0 0 15,0 0 0,-2 0 1,-3 0-19,-1 0 26,0 0 1,6 0 0,-3 0 209,-3 0-197,4 0 0,-7 0 0,9 0 191,0 0-167,0 0 1,0 0-1,0 0 1,2 0 14,4 0 1,-4 0 0,6 0 0,-2 0-40,1 0 1,-1 0 0,-4 0 0,2 0 0,2 0 0,0 0 0,-6 0 0,0 0 2,0 0 1,4 0-1,-2 0 1,-2 0-5,4 0 1,-6 0 0,6 0 0,-2 0 7,7 0 1,-1 0 0,2 0-32,-1 0 30,-3 0 0,0 0 0,2 0-5,3 0 2,-7 0 1,4 0 0,-6 0-3,5 0 3,-5 0 1,6 0 0,-8 0 0,0 0 0,0 0 0,-1 0 0,1 0 0,0 0 15,0 0 0,0 0 0,2 0 0,2 0-7,2 0 0,3 0 1,-5 0-1,4 0 10,3 0 1,-1 0 0,3 0-1,-7 0 13,-4 0 1,-4 0 0,-3 0 0,-3 0-12,-3 0 1,-2 0-1,-4 0-197,5 0 179,-5 0 1,12 0-1,-7 0 1,1 0-18,7 0 0,1 0 0,10 0 0,-9 0-5,-1 0 0,-3 0 0,12 0 0,-4 0 12,-2 0 0,0 0 0,0 0 53,0 0 0,-2 0 0,-3 0 0,1 0 1,4 0 25,4 0 0,2 0 1,-6 0-1,0 0-61,0 0 1,6 0 0,2 0 0,3 0-41,3 0 0,-3 0 1,1 0-1,1 0 26,-3 0 1,5 0 0,-9 0-32,-2 0 28,-2 0 1,-2 0-1,0 0 208,0 0-198,0 0 0,0 0 0,0 0 13,0 0-15,0 0 0,-1 0 1,4 0-1,-1 0 12,-3 0 0,12 0 1,-11 0-1,2 0-48,0 0 1,-9 0 0,1 0 0,-1 0-3,-1 0 0,4 0 0,-9 0 0,-2 0 39,-2 0 1,-2 0-1,0 0 1,0 0 50,0 0 0,0 0 0,0 0 0,2 0-31,4 0 0,-4 0 0,4 0-43,-4 0 31,7 0 1,-7 0 0,4 0-46,-4 0 42,-10 0 0,-1 0 0,-6 0 1,2 0-21,-1 0 0,-10 0-36,-1 0 381,-9 0-314,5 0 0,-7 0-341,4 0 0,-6 0 0,0 0 323,-10 0 0,-16 0 0,-3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01:29:43.715"/>
    </inkml:context>
    <inkml:brush xml:id="br0">
      <inkml:brushProperty name="width" value="0.1" units="cm"/>
      <inkml:brushProperty name="height" value="0.1" units="cm"/>
      <inkml:brushProperty name="color" value="#5B2D90"/>
    </inkml:brush>
  </inkml:definitions>
  <inkml:trace contextRef="#ctx0" brushRef="#br0">96 1 18756,'-19'0'-246,"0"0"289,8 0 320,-6 0-251,7 0 44,-1 0-13,3 0 76,8 0-194,8 0 1,3 0 0,8 0-38,0 0 1,2 0 0,2 0 29,2 0 0,3 0 0,-5 0 0,4 0 43,3 0 0,1 0 0,7 0 1,0 0-33,0 0 1,-6 0 0,-1 0-51,3 0 41,2 0 1,2 0-1,0 0 6,0 0-11,-9 0 1,7 0-1,-4 0 1,3 0-16,3 0 1,0 0 0,2 0-1,5 0-10,5 0 1,3 0-1,0 0 1,-3 0 18,3 0 1,2 0 0,2 0 0,-5 0 55,-8 0 1,7 0 0,-9 0 0,5 0-27,-1 0 1,2 0 0,-16 0 0,4 0-20,2 0 0,6 0 0,2 0-128,3 0 68,1 0 1,7 0-1,2 0-99,5 0 76,-5 0 0,6 0 0,-10 0 90,-5 0-10,5 0 1,-6 0 0,5 0 0,-3 0 37,-7 0 1,3 0 0,-3 0 0,-2 0-26,-2 0 0,-2 0 0,2 0 1,2 0-7,2 0 1,7 0 0,-5 0 0,3 0-26,3 0 1,-3 0-1,1 0 1,1 0-43,-2 0 1,5 0-1,-5 0 1,-1 0 35,-3 0 1,-5 0-1,-2 0 1,-1 0-9,1 0 0,0 0 0,0 0 0,0 0 11,0 0 1,0 0 0,0 0 25,0 0-23,8 0 0,-4 0 0,9 0 15,2 0-14,1 0 1,3 0 0,0 0-1,0 0-28,0 0 1,0 0-1,-2 0 1,-3 0 3,-1 0 1,-7 0 0,5 0-1,-3 0 17,-4 0 0,-2 0 0,0 0 1,2 0 10,3 0 0,5 0 0,-3 0 1,1 0-16,5 0 0,0 0 1,-1 0 10,-1 0 0,-3 0 0,5 0 0,-5 0 54,-1 0-56,5 0 0,-12 0 0,7 0 167,-1 0-163,-6 0 0,7 0 0,-7 0 0,2 0 1,2 0 0,7 0 1,-5 0-1,2 0-6,5 0 1,-4 0 0,-1 0 0,1 0-42,-1 0 0,-6 0 0,5 0 1,-3 0 18,0 0 1,-2 0 0,-6 0 0,0 0 83,4 0 1,0 0-1,-6 0 1,-3 0 23,3 0 0,0 0 1,-1 0-1,-3 0-52,-3 0 1,5 0 0,-7 0-117,-2 0 156,-10 0-211,4 0-84,-7 0 242,1 0 1,6 0 76,-5 0 0,5 0 1,2 0 1,0 0 37,0 0-134,-8 0 0,-11 0 0,-11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01:29:47.329"/>
    </inkml:context>
    <inkml:brush xml:id="br0">
      <inkml:brushProperty name="width" value="0.1" units="cm"/>
      <inkml:brushProperty name="height" value="0.1" units="cm"/>
      <inkml:brushProperty name="color" value="#5B2D90"/>
    </inkml:brush>
  </inkml:definitions>
  <inkml:trace contextRef="#ctx0" brushRef="#br0">20 1 19179,'-11'0'-247,"3"0"388,8 0 0,8 0-90,5 0 0,-3 0-39,3 0 36,-1 0 0,1 0 24,0 0 0,-1 0-1,7 0 0,-6 0 0,0 0-30,1 0 1,5 0-1,5 0 1,1 0-12,-2 0 1,7 0 0,-1 0-1,3 0-8,-1 0 0,-1 0 0,3 0 0,-3 0 0,-3 0 0,5 0 0,-5 0 1,1 0-1,-1 0 0,1 0 1,-5 0-66,2 0 47,9 0 1,-5 0 0,9 0 0,2 0-9,4 0 1,-1 0-1,5 0 1,1 0 0,-1 0 1,-4 0 0,7 0-1,-1 0 4,-1 0 0,-1 0 0,-5 0 0,1 0 40,-2 0 0,-2 0 1,0 0-1,2 0 20,2 0 0,3 0 0,-5 0 0,2 0-36,-2 0 0,7 0 1,1 0-1,5 0 18,2 0 1,-6 0 0,-1 0-208,3 0 176,2 0 1,-5 0 0,-1 0-105,-3 0 89,7 0 0,-13 0 0,4 0 1,-4 0-7,-2 0 1,0 0-1,-2 0 1,-2 0 2,-3 0 1,3 0-1,8 0 1,2 0-20,-2 0 1,5 0-1,-1 0 1,3 0 10,3 0 0,1 0 0,0 0 1,-3 0 31,3 0 0,-5 0 0,1 0 0,-3 0 23,-4 0 0,1 0 0,-1 0 0,2 0-32,-2 0 0,-4 0 0,-4 0 24,-3 0-20,-7 0 0,11 0 0,-5 0-68,-1 0 64,7 0 1,-8 0 0,5 0-104,-1 0 85,0 0 0,5 0 0,1 0 1,0 0-8,0 0 1,7 0-1,-1 0 1,0 0 37,2 0 1,-6 0 0,3 0-1,-8 0 35,-3 0 0,-9 0 0,2 0-153,-3 0-246,-3 0 1,-11 0 0,-8 0 341,-11 0 0,-5 0 0,-3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4T01:29:59.369"/>
    </inkml:context>
    <inkml:brush xml:id="br0">
      <inkml:brushProperty name="width" value="0.1" units="cm"/>
      <inkml:brushProperty name="height" value="0.1" units="cm"/>
      <inkml:brushProperty name="color" value="#5B2D90"/>
    </inkml:brush>
  </inkml:definitions>
  <inkml:trace contextRef="#ctx0" brushRef="#br0">150 1 19590,'-11'0'0,"5"0"0,12 0 0,-2 0 0,9 0 0,-9 0 0,5 0 0,-7 0 0,4 0 0,5 0 0,8 0 0</inkml:trace>
  <inkml:trace contextRef="#ctx0" brushRef="#br0" timeOffset="688">169 1 20750,'-19'0'-683,"0"0"0,0 0 486,0 0 1,6 0 0,1 0 221,-3 0 1,4 0 64,-1 0 1,5 0-26,-5 0-62,7 0 0,-1 0 0,12 0 29,7 0 1,-2 0 0,1 0 0,5 0 23,6 0 1,0 0 0,7 0 0,-1 0-33,1 0 1,2 0-1,6 0 1,2 0 12,4 0 0,-2 0 0,6 0-120,-1 0 100,5 0 1,-3 0 0,8 0-317,0 0 299,0 0 1,0 0 0,2 0-251,4 0 243,-4 0 1,6 0-1,-6 0 1,2 0-5,2 0 1,9 0-1,-4 0 1,1 0 29,1 0 0,-1 0 0,7 0 0,-2 0 32,-5 0 0,5 0 1,-6 0-1,1 0 36,1 0 1,-1 0-1,7 0 1,2 0-53,4 0 1,-2 0 0,7 0 0,-1 0 15,0 0 0,-3 0 0,5 0-208,3 0 174,-7 0 1,3 0 0,-10 0-99,-1 0 79,4 0 0,-12 0 0,8 0 1,-3 0-6,-3 0 1,4 0-1,-5 0 1,5 0 3,2 0 1,4 0 0,-2 0 0,-2 0 2,4 0 0,-4 0 0,4 0 1,-6 0-16,-5 0 1,-1 0-1,3 0 1,-3 0-15,-3 0 1,-2 0 0,-4 0 0,2 0-4,3 0 0,-1 0 0,-6 0 1,-2 0 26,-5 0 1,5 0 0,-7 0-1,3 0-6,0 0 0,-9 0 0,0 0 57,-8 0-52,1 0 0,-14 0 0,5 0 1,-5 0-14,-2 0 1,0 0 0,0 0 7,0 0 1,6 0 0,0 0 0,-2 0 0,-1 0 0,-4 0 0,1 0-211,0 0-231,0 0 452,-8 0 0,-3 0 0,-8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4DAC-39B2-7A68-91BD-AC5EB2E2AC5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07843AA-40B0-BB38-6EF4-197C0E9237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B2A875D-7972-3CF7-B03E-BFA932A4A3CF}"/>
              </a:ext>
            </a:extLst>
          </p:cNvPr>
          <p:cNvSpPr>
            <a:spLocks noGrp="1"/>
          </p:cNvSpPr>
          <p:nvPr>
            <p:ph type="dt" sz="half" idx="10"/>
          </p:nvPr>
        </p:nvSpPr>
        <p:spPr/>
        <p:txBody>
          <a:bodyPr/>
          <a:lstStyle/>
          <a:p>
            <a:fld id="{3EDCE3F7-355E-8B4C-A9F4-9C2328815A6B}" type="datetimeFigureOut">
              <a:rPr lang="en-US" smtClean="0"/>
              <a:t>1/17/2024</a:t>
            </a:fld>
            <a:endParaRPr lang="en-US"/>
          </a:p>
        </p:txBody>
      </p:sp>
      <p:sp>
        <p:nvSpPr>
          <p:cNvPr id="5" name="Footer Placeholder 4">
            <a:extLst>
              <a:ext uri="{FF2B5EF4-FFF2-40B4-BE49-F238E27FC236}">
                <a16:creationId xmlns:a16="http://schemas.microsoft.com/office/drawing/2014/main" id="{D84DABFF-52DD-D5A5-5F36-EDA2A18F4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04F17-ED74-ECF4-9A2E-18D95BC4EDEA}"/>
              </a:ext>
            </a:extLst>
          </p:cNvPr>
          <p:cNvSpPr>
            <a:spLocks noGrp="1"/>
          </p:cNvSpPr>
          <p:nvPr>
            <p:ph type="sldNum" sz="quarter" idx="12"/>
          </p:nvPr>
        </p:nvSpPr>
        <p:spPr/>
        <p:txBody>
          <a:bodyPr/>
          <a:lstStyle/>
          <a:p>
            <a:fld id="{6129BC4C-021C-A046-8CC6-F056E8BE72B9}" type="slidenum">
              <a:rPr lang="en-US" smtClean="0"/>
              <a:t>‹#›</a:t>
            </a:fld>
            <a:endParaRPr lang="en-US"/>
          </a:p>
        </p:txBody>
      </p:sp>
    </p:spTree>
    <p:extLst>
      <p:ext uri="{BB962C8B-B14F-4D97-AF65-F5344CB8AC3E}">
        <p14:creationId xmlns:p14="http://schemas.microsoft.com/office/powerpoint/2010/main" val="1415401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52BA0-02AA-E22C-3A1E-A695C30E922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CC50E5B-12E4-3BDE-5E01-7486A63BDCD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D380546-1C60-B048-C2F2-90C96A2B35D0}"/>
              </a:ext>
            </a:extLst>
          </p:cNvPr>
          <p:cNvSpPr>
            <a:spLocks noGrp="1"/>
          </p:cNvSpPr>
          <p:nvPr>
            <p:ph type="dt" sz="half" idx="10"/>
          </p:nvPr>
        </p:nvSpPr>
        <p:spPr/>
        <p:txBody>
          <a:bodyPr/>
          <a:lstStyle/>
          <a:p>
            <a:fld id="{3EDCE3F7-355E-8B4C-A9F4-9C2328815A6B}" type="datetimeFigureOut">
              <a:rPr lang="en-US" smtClean="0"/>
              <a:t>1/17/2024</a:t>
            </a:fld>
            <a:endParaRPr lang="en-US"/>
          </a:p>
        </p:txBody>
      </p:sp>
      <p:sp>
        <p:nvSpPr>
          <p:cNvPr id="5" name="Footer Placeholder 4">
            <a:extLst>
              <a:ext uri="{FF2B5EF4-FFF2-40B4-BE49-F238E27FC236}">
                <a16:creationId xmlns:a16="http://schemas.microsoft.com/office/drawing/2014/main" id="{8AE7009D-956D-5228-4B9B-0B05A686C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B79AF4-C876-1B45-685C-B1E0EC992893}"/>
              </a:ext>
            </a:extLst>
          </p:cNvPr>
          <p:cNvSpPr>
            <a:spLocks noGrp="1"/>
          </p:cNvSpPr>
          <p:nvPr>
            <p:ph type="sldNum" sz="quarter" idx="12"/>
          </p:nvPr>
        </p:nvSpPr>
        <p:spPr/>
        <p:txBody>
          <a:bodyPr/>
          <a:lstStyle/>
          <a:p>
            <a:fld id="{6129BC4C-021C-A046-8CC6-F056E8BE72B9}" type="slidenum">
              <a:rPr lang="en-US" smtClean="0"/>
              <a:t>‹#›</a:t>
            </a:fld>
            <a:endParaRPr lang="en-US"/>
          </a:p>
        </p:txBody>
      </p:sp>
    </p:spTree>
    <p:extLst>
      <p:ext uri="{BB962C8B-B14F-4D97-AF65-F5344CB8AC3E}">
        <p14:creationId xmlns:p14="http://schemas.microsoft.com/office/powerpoint/2010/main" val="3502457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2820F6-1B93-BD3D-4F3A-25931A28A70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CD807C-89FE-B4DA-CD9F-6DAD08D373F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182A5E-FD5C-9DDA-7CD6-B5A83C74831B}"/>
              </a:ext>
            </a:extLst>
          </p:cNvPr>
          <p:cNvSpPr>
            <a:spLocks noGrp="1"/>
          </p:cNvSpPr>
          <p:nvPr>
            <p:ph type="dt" sz="half" idx="10"/>
          </p:nvPr>
        </p:nvSpPr>
        <p:spPr/>
        <p:txBody>
          <a:bodyPr/>
          <a:lstStyle/>
          <a:p>
            <a:fld id="{3EDCE3F7-355E-8B4C-A9F4-9C2328815A6B}" type="datetimeFigureOut">
              <a:rPr lang="en-US" smtClean="0"/>
              <a:t>1/17/2024</a:t>
            </a:fld>
            <a:endParaRPr lang="en-US"/>
          </a:p>
        </p:txBody>
      </p:sp>
      <p:sp>
        <p:nvSpPr>
          <p:cNvPr id="5" name="Footer Placeholder 4">
            <a:extLst>
              <a:ext uri="{FF2B5EF4-FFF2-40B4-BE49-F238E27FC236}">
                <a16:creationId xmlns:a16="http://schemas.microsoft.com/office/drawing/2014/main" id="{60C56320-43FD-6DAE-D7C7-B29F8BEE5D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D3C983-5334-7E98-BF67-5F7E884DA56D}"/>
              </a:ext>
            </a:extLst>
          </p:cNvPr>
          <p:cNvSpPr>
            <a:spLocks noGrp="1"/>
          </p:cNvSpPr>
          <p:nvPr>
            <p:ph type="sldNum" sz="quarter" idx="12"/>
          </p:nvPr>
        </p:nvSpPr>
        <p:spPr/>
        <p:txBody>
          <a:bodyPr/>
          <a:lstStyle/>
          <a:p>
            <a:fld id="{6129BC4C-021C-A046-8CC6-F056E8BE72B9}" type="slidenum">
              <a:rPr lang="en-US" smtClean="0"/>
              <a:t>‹#›</a:t>
            </a:fld>
            <a:endParaRPr lang="en-US"/>
          </a:p>
        </p:txBody>
      </p:sp>
    </p:spTree>
    <p:extLst>
      <p:ext uri="{BB962C8B-B14F-4D97-AF65-F5344CB8AC3E}">
        <p14:creationId xmlns:p14="http://schemas.microsoft.com/office/powerpoint/2010/main" val="3442319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CFD4F-3A8A-A6ED-5AAA-CD1777C0E06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DFDFFC-42BA-4644-947F-1F1834F863E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25C2DF3-CD14-EE3E-C2F3-97C760282A07}"/>
              </a:ext>
            </a:extLst>
          </p:cNvPr>
          <p:cNvSpPr>
            <a:spLocks noGrp="1"/>
          </p:cNvSpPr>
          <p:nvPr>
            <p:ph type="dt" sz="half" idx="10"/>
          </p:nvPr>
        </p:nvSpPr>
        <p:spPr/>
        <p:txBody>
          <a:bodyPr/>
          <a:lstStyle/>
          <a:p>
            <a:fld id="{3EDCE3F7-355E-8B4C-A9F4-9C2328815A6B}" type="datetimeFigureOut">
              <a:rPr lang="en-US" smtClean="0"/>
              <a:t>1/17/2024</a:t>
            </a:fld>
            <a:endParaRPr lang="en-US"/>
          </a:p>
        </p:txBody>
      </p:sp>
      <p:sp>
        <p:nvSpPr>
          <p:cNvPr id="5" name="Footer Placeholder 4">
            <a:extLst>
              <a:ext uri="{FF2B5EF4-FFF2-40B4-BE49-F238E27FC236}">
                <a16:creationId xmlns:a16="http://schemas.microsoft.com/office/drawing/2014/main" id="{84EEC0B1-9738-D40E-39E3-6E832662B0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CF73E-1CF1-E2A0-23D1-4984BCD88430}"/>
              </a:ext>
            </a:extLst>
          </p:cNvPr>
          <p:cNvSpPr>
            <a:spLocks noGrp="1"/>
          </p:cNvSpPr>
          <p:nvPr>
            <p:ph type="sldNum" sz="quarter" idx="12"/>
          </p:nvPr>
        </p:nvSpPr>
        <p:spPr/>
        <p:txBody>
          <a:bodyPr/>
          <a:lstStyle/>
          <a:p>
            <a:fld id="{6129BC4C-021C-A046-8CC6-F056E8BE72B9}" type="slidenum">
              <a:rPr lang="en-US" smtClean="0"/>
              <a:t>‹#›</a:t>
            </a:fld>
            <a:endParaRPr lang="en-US"/>
          </a:p>
        </p:txBody>
      </p:sp>
    </p:spTree>
    <p:extLst>
      <p:ext uri="{BB962C8B-B14F-4D97-AF65-F5344CB8AC3E}">
        <p14:creationId xmlns:p14="http://schemas.microsoft.com/office/powerpoint/2010/main" val="3606732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C1AB-7F30-3BDB-1736-6023E53E132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0A42A96-7E80-58BD-EFEA-D863E6742D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B02FF19-7F90-E12A-DC16-7D8E8977E0E5}"/>
              </a:ext>
            </a:extLst>
          </p:cNvPr>
          <p:cNvSpPr>
            <a:spLocks noGrp="1"/>
          </p:cNvSpPr>
          <p:nvPr>
            <p:ph type="dt" sz="half" idx="10"/>
          </p:nvPr>
        </p:nvSpPr>
        <p:spPr/>
        <p:txBody>
          <a:bodyPr/>
          <a:lstStyle/>
          <a:p>
            <a:fld id="{3EDCE3F7-355E-8B4C-A9F4-9C2328815A6B}" type="datetimeFigureOut">
              <a:rPr lang="en-US" smtClean="0"/>
              <a:t>1/17/2024</a:t>
            </a:fld>
            <a:endParaRPr lang="en-US"/>
          </a:p>
        </p:txBody>
      </p:sp>
      <p:sp>
        <p:nvSpPr>
          <p:cNvPr id="5" name="Footer Placeholder 4">
            <a:extLst>
              <a:ext uri="{FF2B5EF4-FFF2-40B4-BE49-F238E27FC236}">
                <a16:creationId xmlns:a16="http://schemas.microsoft.com/office/drawing/2014/main" id="{FF327393-3DAC-DD56-02CF-218B0ECA3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F2B1C6-2BBC-045F-E65D-E4C8980BC999}"/>
              </a:ext>
            </a:extLst>
          </p:cNvPr>
          <p:cNvSpPr>
            <a:spLocks noGrp="1"/>
          </p:cNvSpPr>
          <p:nvPr>
            <p:ph type="sldNum" sz="quarter" idx="12"/>
          </p:nvPr>
        </p:nvSpPr>
        <p:spPr/>
        <p:txBody>
          <a:bodyPr/>
          <a:lstStyle/>
          <a:p>
            <a:fld id="{6129BC4C-021C-A046-8CC6-F056E8BE72B9}" type="slidenum">
              <a:rPr lang="en-US" smtClean="0"/>
              <a:t>‹#›</a:t>
            </a:fld>
            <a:endParaRPr lang="en-US"/>
          </a:p>
        </p:txBody>
      </p:sp>
    </p:spTree>
    <p:extLst>
      <p:ext uri="{BB962C8B-B14F-4D97-AF65-F5344CB8AC3E}">
        <p14:creationId xmlns:p14="http://schemas.microsoft.com/office/powerpoint/2010/main" val="3059638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8B988-1F05-6CF0-A25E-67F4C1BE88D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139A974-2257-3600-B695-5AFE728A566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6DD4C60-FCEC-2AF5-869E-85B1B3CBD0F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5C2AEB3-1B95-3449-44BF-5632EC7726B0}"/>
              </a:ext>
            </a:extLst>
          </p:cNvPr>
          <p:cNvSpPr>
            <a:spLocks noGrp="1"/>
          </p:cNvSpPr>
          <p:nvPr>
            <p:ph type="dt" sz="half" idx="10"/>
          </p:nvPr>
        </p:nvSpPr>
        <p:spPr/>
        <p:txBody>
          <a:bodyPr/>
          <a:lstStyle/>
          <a:p>
            <a:fld id="{3EDCE3F7-355E-8B4C-A9F4-9C2328815A6B}" type="datetimeFigureOut">
              <a:rPr lang="en-US" smtClean="0"/>
              <a:t>1/17/2024</a:t>
            </a:fld>
            <a:endParaRPr lang="en-US"/>
          </a:p>
        </p:txBody>
      </p:sp>
      <p:sp>
        <p:nvSpPr>
          <p:cNvPr id="6" name="Footer Placeholder 5">
            <a:extLst>
              <a:ext uri="{FF2B5EF4-FFF2-40B4-BE49-F238E27FC236}">
                <a16:creationId xmlns:a16="http://schemas.microsoft.com/office/drawing/2014/main" id="{6CF0D372-7634-F9EA-3961-CA1A00612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70525F-6873-D4B9-566A-041586D8073E}"/>
              </a:ext>
            </a:extLst>
          </p:cNvPr>
          <p:cNvSpPr>
            <a:spLocks noGrp="1"/>
          </p:cNvSpPr>
          <p:nvPr>
            <p:ph type="sldNum" sz="quarter" idx="12"/>
          </p:nvPr>
        </p:nvSpPr>
        <p:spPr/>
        <p:txBody>
          <a:bodyPr/>
          <a:lstStyle/>
          <a:p>
            <a:fld id="{6129BC4C-021C-A046-8CC6-F056E8BE72B9}" type="slidenum">
              <a:rPr lang="en-US" smtClean="0"/>
              <a:t>‹#›</a:t>
            </a:fld>
            <a:endParaRPr lang="en-US"/>
          </a:p>
        </p:txBody>
      </p:sp>
    </p:spTree>
    <p:extLst>
      <p:ext uri="{BB962C8B-B14F-4D97-AF65-F5344CB8AC3E}">
        <p14:creationId xmlns:p14="http://schemas.microsoft.com/office/powerpoint/2010/main" val="1158263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753C1-E9CD-EA40-1157-3CB29542C09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EB1A51-5A0A-C935-67F8-903FBB8FD4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5EED500-38BF-EE02-2564-E6FC26F7DF5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6B4257D-B787-FE06-F7F8-BC712C0F88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F44C712-4A4A-9AC9-C9DE-F274F58D74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FE29F1A-FB7A-857C-6878-39F8203BC2AC}"/>
              </a:ext>
            </a:extLst>
          </p:cNvPr>
          <p:cNvSpPr>
            <a:spLocks noGrp="1"/>
          </p:cNvSpPr>
          <p:nvPr>
            <p:ph type="dt" sz="half" idx="10"/>
          </p:nvPr>
        </p:nvSpPr>
        <p:spPr/>
        <p:txBody>
          <a:bodyPr/>
          <a:lstStyle/>
          <a:p>
            <a:fld id="{3EDCE3F7-355E-8B4C-A9F4-9C2328815A6B}" type="datetimeFigureOut">
              <a:rPr lang="en-US" smtClean="0"/>
              <a:t>1/17/2024</a:t>
            </a:fld>
            <a:endParaRPr lang="en-US"/>
          </a:p>
        </p:txBody>
      </p:sp>
      <p:sp>
        <p:nvSpPr>
          <p:cNvPr id="8" name="Footer Placeholder 7">
            <a:extLst>
              <a:ext uri="{FF2B5EF4-FFF2-40B4-BE49-F238E27FC236}">
                <a16:creationId xmlns:a16="http://schemas.microsoft.com/office/drawing/2014/main" id="{07296A69-07F7-9C02-DA5D-5CEA192545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7B1208-5DD5-1285-F08E-905635F124DA}"/>
              </a:ext>
            </a:extLst>
          </p:cNvPr>
          <p:cNvSpPr>
            <a:spLocks noGrp="1"/>
          </p:cNvSpPr>
          <p:nvPr>
            <p:ph type="sldNum" sz="quarter" idx="12"/>
          </p:nvPr>
        </p:nvSpPr>
        <p:spPr/>
        <p:txBody>
          <a:bodyPr/>
          <a:lstStyle/>
          <a:p>
            <a:fld id="{6129BC4C-021C-A046-8CC6-F056E8BE72B9}" type="slidenum">
              <a:rPr lang="en-US" smtClean="0"/>
              <a:t>‹#›</a:t>
            </a:fld>
            <a:endParaRPr lang="en-US"/>
          </a:p>
        </p:txBody>
      </p:sp>
    </p:spTree>
    <p:extLst>
      <p:ext uri="{BB962C8B-B14F-4D97-AF65-F5344CB8AC3E}">
        <p14:creationId xmlns:p14="http://schemas.microsoft.com/office/powerpoint/2010/main" val="4108507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F3152-25BB-CCD8-80B4-0D6DB4F74AC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0EC2B70-F5C4-323C-D8B1-7A760B103FC1}"/>
              </a:ext>
            </a:extLst>
          </p:cNvPr>
          <p:cNvSpPr>
            <a:spLocks noGrp="1"/>
          </p:cNvSpPr>
          <p:nvPr>
            <p:ph type="dt" sz="half" idx="10"/>
          </p:nvPr>
        </p:nvSpPr>
        <p:spPr/>
        <p:txBody>
          <a:bodyPr/>
          <a:lstStyle/>
          <a:p>
            <a:fld id="{3EDCE3F7-355E-8B4C-A9F4-9C2328815A6B}" type="datetimeFigureOut">
              <a:rPr lang="en-US" smtClean="0"/>
              <a:t>1/17/2024</a:t>
            </a:fld>
            <a:endParaRPr lang="en-US"/>
          </a:p>
        </p:txBody>
      </p:sp>
      <p:sp>
        <p:nvSpPr>
          <p:cNvPr id="4" name="Footer Placeholder 3">
            <a:extLst>
              <a:ext uri="{FF2B5EF4-FFF2-40B4-BE49-F238E27FC236}">
                <a16:creationId xmlns:a16="http://schemas.microsoft.com/office/drawing/2014/main" id="{CC14F61E-3909-60D4-7C9E-FB712F00FD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DE3CB1-61D4-F0AC-C2B3-E8998567DCFB}"/>
              </a:ext>
            </a:extLst>
          </p:cNvPr>
          <p:cNvSpPr>
            <a:spLocks noGrp="1"/>
          </p:cNvSpPr>
          <p:nvPr>
            <p:ph type="sldNum" sz="quarter" idx="12"/>
          </p:nvPr>
        </p:nvSpPr>
        <p:spPr/>
        <p:txBody>
          <a:bodyPr/>
          <a:lstStyle/>
          <a:p>
            <a:fld id="{6129BC4C-021C-A046-8CC6-F056E8BE72B9}" type="slidenum">
              <a:rPr lang="en-US" smtClean="0"/>
              <a:t>‹#›</a:t>
            </a:fld>
            <a:endParaRPr lang="en-US"/>
          </a:p>
        </p:txBody>
      </p:sp>
    </p:spTree>
    <p:extLst>
      <p:ext uri="{BB962C8B-B14F-4D97-AF65-F5344CB8AC3E}">
        <p14:creationId xmlns:p14="http://schemas.microsoft.com/office/powerpoint/2010/main" val="303636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8B1654-E07D-3E41-DB76-DD725F08423A}"/>
              </a:ext>
            </a:extLst>
          </p:cNvPr>
          <p:cNvSpPr>
            <a:spLocks noGrp="1"/>
          </p:cNvSpPr>
          <p:nvPr>
            <p:ph type="dt" sz="half" idx="10"/>
          </p:nvPr>
        </p:nvSpPr>
        <p:spPr/>
        <p:txBody>
          <a:bodyPr/>
          <a:lstStyle/>
          <a:p>
            <a:fld id="{3EDCE3F7-355E-8B4C-A9F4-9C2328815A6B}" type="datetimeFigureOut">
              <a:rPr lang="en-US" smtClean="0"/>
              <a:t>1/17/2024</a:t>
            </a:fld>
            <a:endParaRPr lang="en-US"/>
          </a:p>
        </p:txBody>
      </p:sp>
      <p:sp>
        <p:nvSpPr>
          <p:cNvPr id="3" name="Footer Placeholder 2">
            <a:extLst>
              <a:ext uri="{FF2B5EF4-FFF2-40B4-BE49-F238E27FC236}">
                <a16:creationId xmlns:a16="http://schemas.microsoft.com/office/drawing/2014/main" id="{BB76158A-C6FD-F9C2-6CAA-E794979A9B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08FC9B-4577-F1BA-2F94-3595338A58B5}"/>
              </a:ext>
            </a:extLst>
          </p:cNvPr>
          <p:cNvSpPr>
            <a:spLocks noGrp="1"/>
          </p:cNvSpPr>
          <p:nvPr>
            <p:ph type="sldNum" sz="quarter" idx="12"/>
          </p:nvPr>
        </p:nvSpPr>
        <p:spPr/>
        <p:txBody>
          <a:bodyPr/>
          <a:lstStyle/>
          <a:p>
            <a:fld id="{6129BC4C-021C-A046-8CC6-F056E8BE72B9}" type="slidenum">
              <a:rPr lang="en-US" smtClean="0"/>
              <a:t>‹#›</a:t>
            </a:fld>
            <a:endParaRPr lang="en-US"/>
          </a:p>
        </p:txBody>
      </p:sp>
    </p:spTree>
    <p:extLst>
      <p:ext uri="{BB962C8B-B14F-4D97-AF65-F5344CB8AC3E}">
        <p14:creationId xmlns:p14="http://schemas.microsoft.com/office/powerpoint/2010/main" val="1666709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3F93F-52EA-CD2D-6C1F-7F4B1B78343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7B32CE7-50BB-813F-A3D6-F8DEC22A62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CC4A246-BA5B-3260-110E-5D5A3F7BA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8C6D5D-D09C-427B-0A8F-683FDE295551}"/>
              </a:ext>
            </a:extLst>
          </p:cNvPr>
          <p:cNvSpPr>
            <a:spLocks noGrp="1"/>
          </p:cNvSpPr>
          <p:nvPr>
            <p:ph type="dt" sz="half" idx="10"/>
          </p:nvPr>
        </p:nvSpPr>
        <p:spPr/>
        <p:txBody>
          <a:bodyPr/>
          <a:lstStyle/>
          <a:p>
            <a:fld id="{3EDCE3F7-355E-8B4C-A9F4-9C2328815A6B}" type="datetimeFigureOut">
              <a:rPr lang="en-US" smtClean="0"/>
              <a:t>1/17/2024</a:t>
            </a:fld>
            <a:endParaRPr lang="en-US"/>
          </a:p>
        </p:txBody>
      </p:sp>
      <p:sp>
        <p:nvSpPr>
          <p:cNvPr id="6" name="Footer Placeholder 5">
            <a:extLst>
              <a:ext uri="{FF2B5EF4-FFF2-40B4-BE49-F238E27FC236}">
                <a16:creationId xmlns:a16="http://schemas.microsoft.com/office/drawing/2014/main" id="{316AE178-DB6E-9A15-1699-237AD3FD9F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8A5B5D-AE0B-2CF2-DFDE-B16D6FE7DBB1}"/>
              </a:ext>
            </a:extLst>
          </p:cNvPr>
          <p:cNvSpPr>
            <a:spLocks noGrp="1"/>
          </p:cNvSpPr>
          <p:nvPr>
            <p:ph type="sldNum" sz="quarter" idx="12"/>
          </p:nvPr>
        </p:nvSpPr>
        <p:spPr/>
        <p:txBody>
          <a:bodyPr/>
          <a:lstStyle/>
          <a:p>
            <a:fld id="{6129BC4C-021C-A046-8CC6-F056E8BE72B9}" type="slidenum">
              <a:rPr lang="en-US" smtClean="0"/>
              <a:t>‹#›</a:t>
            </a:fld>
            <a:endParaRPr lang="en-US"/>
          </a:p>
        </p:txBody>
      </p:sp>
    </p:spTree>
    <p:extLst>
      <p:ext uri="{BB962C8B-B14F-4D97-AF65-F5344CB8AC3E}">
        <p14:creationId xmlns:p14="http://schemas.microsoft.com/office/powerpoint/2010/main" val="3273965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60FB2-294E-3F7A-E5FA-5C9067F8A9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F21EDE9-36B8-2E3E-627A-9AC9A4014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952C06-2697-4991-16DC-82BED21CE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537B81E-9288-3DD8-B273-1715AB7E4800}"/>
              </a:ext>
            </a:extLst>
          </p:cNvPr>
          <p:cNvSpPr>
            <a:spLocks noGrp="1"/>
          </p:cNvSpPr>
          <p:nvPr>
            <p:ph type="dt" sz="half" idx="10"/>
          </p:nvPr>
        </p:nvSpPr>
        <p:spPr/>
        <p:txBody>
          <a:bodyPr/>
          <a:lstStyle/>
          <a:p>
            <a:fld id="{3EDCE3F7-355E-8B4C-A9F4-9C2328815A6B}" type="datetimeFigureOut">
              <a:rPr lang="en-US" smtClean="0"/>
              <a:t>1/17/2024</a:t>
            </a:fld>
            <a:endParaRPr lang="en-US"/>
          </a:p>
        </p:txBody>
      </p:sp>
      <p:sp>
        <p:nvSpPr>
          <p:cNvPr id="6" name="Footer Placeholder 5">
            <a:extLst>
              <a:ext uri="{FF2B5EF4-FFF2-40B4-BE49-F238E27FC236}">
                <a16:creationId xmlns:a16="http://schemas.microsoft.com/office/drawing/2014/main" id="{B0E3C73B-8E29-B45D-C183-6CB055BD8D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1534AE-9FDE-3992-C33F-B9538826B4E0}"/>
              </a:ext>
            </a:extLst>
          </p:cNvPr>
          <p:cNvSpPr>
            <a:spLocks noGrp="1"/>
          </p:cNvSpPr>
          <p:nvPr>
            <p:ph type="sldNum" sz="quarter" idx="12"/>
          </p:nvPr>
        </p:nvSpPr>
        <p:spPr/>
        <p:txBody>
          <a:bodyPr/>
          <a:lstStyle/>
          <a:p>
            <a:fld id="{6129BC4C-021C-A046-8CC6-F056E8BE72B9}" type="slidenum">
              <a:rPr lang="en-US" smtClean="0"/>
              <a:t>‹#›</a:t>
            </a:fld>
            <a:endParaRPr lang="en-US"/>
          </a:p>
        </p:txBody>
      </p:sp>
    </p:spTree>
    <p:extLst>
      <p:ext uri="{BB962C8B-B14F-4D97-AF65-F5344CB8AC3E}">
        <p14:creationId xmlns:p14="http://schemas.microsoft.com/office/powerpoint/2010/main" val="1189480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982DAD-F262-02DE-C22C-F0DAB9FBF7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CDFC083-38D7-1E09-19BF-00A2B55CE2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5EBF4A-299B-3DB7-48D9-22AA2B722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DCE3F7-355E-8B4C-A9F4-9C2328815A6B}" type="datetimeFigureOut">
              <a:rPr lang="en-US" smtClean="0"/>
              <a:t>1/17/2024</a:t>
            </a:fld>
            <a:endParaRPr lang="en-US"/>
          </a:p>
        </p:txBody>
      </p:sp>
      <p:sp>
        <p:nvSpPr>
          <p:cNvPr id="5" name="Footer Placeholder 4">
            <a:extLst>
              <a:ext uri="{FF2B5EF4-FFF2-40B4-BE49-F238E27FC236}">
                <a16:creationId xmlns:a16="http://schemas.microsoft.com/office/drawing/2014/main" id="{0861898D-28FD-FDA6-1B86-B4C0B556FF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A74F90-2417-D8F5-7FA0-03675A96FD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9BC4C-021C-A046-8CC6-F056E8BE72B9}" type="slidenum">
              <a:rPr lang="en-US" smtClean="0"/>
              <a:t>‹#›</a:t>
            </a:fld>
            <a:endParaRPr lang="en-US"/>
          </a:p>
        </p:txBody>
      </p:sp>
    </p:spTree>
    <p:extLst>
      <p:ext uri="{BB962C8B-B14F-4D97-AF65-F5344CB8AC3E}">
        <p14:creationId xmlns:p14="http://schemas.microsoft.com/office/powerpoint/2010/main" val="4194732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11.png" /><Relationship Id="rId1" Type="http://schemas.openxmlformats.org/officeDocument/2006/relationships/slideLayout" Target="../slideLayouts/slideLayout2.xml" /><Relationship Id="rId5" Type="http://schemas.openxmlformats.org/officeDocument/2006/relationships/image" Target="../media/image12.png" /><Relationship Id="rId4" Type="http://schemas.openxmlformats.org/officeDocument/2006/relationships/customXml" Target="../ink/ink1.xml" /></Relationships>
</file>

<file path=ppt/slides/_rels/slide15.xml.rels><?xml version="1.0" encoding="UTF-8" standalone="yes"?>
<Relationships xmlns="http://schemas.openxmlformats.org/package/2006/relationships"><Relationship Id="rId8" Type="http://schemas.openxmlformats.org/officeDocument/2006/relationships/customXml" Target="../ink/ink4.xml" /><Relationship Id="rId3" Type="http://schemas.openxmlformats.org/officeDocument/2006/relationships/image" Target="../media/image14.png" /><Relationship Id="rId7" Type="http://schemas.openxmlformats.org/officeDocument/2006/relationships/image" Target="../media/image16.png" /><Relationship Id="rId2" Type="http://schemas.openxmlformats.org/officeDocument/2006/relationships/image" Target="../media/image13.png" /><Relationship Id="rId1" Type="http://schemas.openxmlformats.org/officeDocument/2006/relationships/slideLayout" Target="../slideLayouts/slideLayout2.xml" /><Relationship Id="rId6" Type="http://schemas.openxmlformats.org/officeDocument/2006/relationships/customXml" Target="../ink/ink3.xml" /><Relationship Id="rId11" Type="http://schemas.openxmlformats.org/officeDocument/2006/relationships/image" Target="../media/image18.png" /><Relationship Id="rId5" Type="http://schemas.openxmlformats.org/officeDocument/2006/relationships/image" Target="../media/image15.png" /><Relationship Id="rId10" Type="http://schemas.openxmlformats.org/officeDocument/2006/relationships/customXml" Target="../ink/ink5.xml" /><Relationship Id="rId4" Type="http://schemas.openxmlformats.org/officeDocument/2006/relationships/customXml" Target="../ink/ink2.xml" /><Relationship Id="rId9" Type="http://schemas.openxmlformats.org/officeDocument/2006/relationships/image" Target="../media/image17.png" /></Relationships>
</file>

<file path=ppt/slides/_rels/slide16.xml.rels><?xml version="1.0" encoding="UTF-8" standalone="yes"?>
<Relationships xmlns="http://schemas.openxmlformats.org/package/2006/relationships"><Relationship Id="rId8" Type="http://schemas.openxmlformats.org/officeDocument/2006/relationships/customXml" Target="../ink/ink8.xml" /><Relationship Id="rId13" Type="http://schemas.openxmlformats.org/officeDocument/2006/relationships/image" Target="../media/image25.png" /><Relationship Id="rId18" Type="http://schemas.openxmlformats.org/officeDocument/2006/relationships/customXml" Target="../ink/ink13.xml" /><Relationship Id="rId3" Type="http://schemas.openxmlformats.org/officeDocument/2006/relationships/image" Target="../media/image20.png" /><Relationship Id="rId21" Type="http://schemas.openxmlformats.org/officeDocument/2006/relationships/image" Target="../media/image29.png" /><Relationship Id="rId7" Type="http://schemas.openxmlformats.org/officeDocument/2006/relationships/image" Target="../media/image22.png" /><Relationship Id="rId12" Type="http://schemas.openxmlformats.org/officeDocument/2006/relationships/customXml" Target="../ink/ink10.xml" /><Relationship Id="rId17" Type="http://schemas.openxmlformats.org/officeDocument/2006/relationships/image" Target="../media/image27.png" /><Relationship Id="rId2" Type="http://schemas.openxmlformats.org/officeDocument/2006/relationships/image" Target="../media/image19.png" /><Relationship Id="rId16" Type="http://schemas.openxmlformats.org/officeDocument/2006/relationships/customXml" Target="../ink/ink12.xml" /><Relationship Id="rId20" Type="http://schemas.openxmlformats.org/officeDocument/2006/relationships/customXml" Target="../ink/ink14.xml" /><Relationship Id="rId1" Type="http://schemas.openxmlformats.org/officeDocument/2006/relationships/slideLayout" Target="../slideLayouts/slideLayout2.xml" /><Relationship Id="rId6" Type="http://schemas.openxmlformats.org/officeDocument/2006/relationships/customXml" Target="../ink/ink7.xml" /><Relationship Id="rId11" Type="http://schemas.openxmlformats.org/officeDocument/2006/relationships/image" Target="../media/image24.png" /><Relationship Id="rId5" Type="http://schemas.openxmlformats.org/officeDocument/2006/relationships/image" Target="../media/image21.png" /><Relationship Id="rId15" Type="http://schemas.openxmlformats.org/officeDocument/2006/relationships/image" Target="../media/image26.png" /><Relationship Id="rId10" Type="http://schemas.openxmlformats.org/officeDocument/2006/relationships/customXml" Target="../ink/ink9.xml" /><Relationship Id="rId19" Type="http://schemas.openxmlformats.org/officeDocument/2006/relationships/image" Target="../media/image28.png" /><Relationship Id="rId4" Type="http://schemas.openxmlformats.org/officeDocument/2006/relationships/customXml" Target="../ink/ink6.xml" /><Relationship Id="rId9" Type="http://schemas.openxmlformats.org/officeDocument/2006/relationships/image" Target="../media/image23.png" /><Relationship Id="rId14" Type="http://schemas.openxmlformats.org/officeDocument/2006/relationships/customXml" Target="../ink/ink11.xml" /></Relationships>
</file>

<file path=ppt/slides/_rels/slide17.xml.rels><?xml version="1.0" encoding="UTF-8" standalone="yes"?>
<Relationships xmlns="http://schemas.openxmlformats.org/package/2006/relationships"><Relationship Id="rId8" Type="http://schemas.openxmlformats.org/officeDocument/2006/relationships/image" Target="../media/image33.png" /><Relationship Id="rId3" Type="http://schemas.openxmlformats.org/officeDocument/2006/relationships/customXml" Target="../ink/ink15.xml" /><Relationship Id="rId7" Type="http://schemas.openxmlformats.org/officeDocument/2006/relationships/customXml" Target="../ink/ink17.xml" /><Relationship Id="rId2" Type="http://schemas.openxmlformats.org/officeDocument/2006/relationships/image" Target="../media/image30.png" /><Relationship Id="rId1" Type="http://schemas.openxmlformats.org/officeDocument/2006/relationships/slideLayout" Target="../slideLayouts/slideLayout2.xml" /><Relationship Id="rId6" Type="http://schemas.openxmlformats.org/officeDocument/2006/relationships/image" Target="../media/image32.png" /><Relationship Id="rId5" Type="http://schemas.openxmlformats.org/officeDocument/2006/relationships/customXml" Target="../ink/ink16.xml" /><Relationship Id="rId4" Type="http://schemas.openxmlformats.org/officeDocument/2006/relationships/image" Target="../media/image31.png" /></Relationships>
</file>

<file path=ppt/slides/_rels/slide18.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image" Target="../media/image37.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openxmlformats.org/officeDocument/2006/relationships/image" Target="../media/image41.png" /><Relationship Id="rId2" Type="http://schemas.microsoft.com/office/2017/06/relationships/model3d" Target="../media/model3d1.glb" /><Relationship Id="rId1" Type="http://schemas.openxmlformats.org/officeDocument/2006/relationships/slideLayout" Target="../slideLayouts/slideLayout2.xml" /><Relationship Id="rId4" Type="http://schemas.openxmlformats.org/officeDocument/2006/relationships/image" Target="../media/image41.png" /></Relationships>
</file>

<file path=ppt/slides/_rels/slide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image" Target="../media/image47.pn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image" Target="../media/image48.pn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2" Type="http://schemas.openxmlformats.org/officeDocument/2006/relationships/image" Target="../media/image48.png"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2" Type="http://schemas.openxmlformats.org/officeDocument/2006/relationships/image" Target="../media/image48.png"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2" Type="http://schemas.openxmlformats.org/officeDocument/2006/relationships/image" Target="../media/image49.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57.xml.rels><?xml version="1.0" encoding="UTF-8" standalone="yes"?>
<Relationships xmlns="http://schemas.openxmlformats.org/package/2006/relationships"><Relationship Id="rId2" Type="http://schemas.openxmlformats.org/officeDocument/2006/relationships/image" Target="../media/image48.png" /><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63.xml.rels><?xml version="1.0" encoding="UTF-8" standalone="yes"?>
<Relationships xmlns="http://schemas.openxmlformats.org/package/2006/relationships"><Relationship Id="rId2" Type="http://schemas.openxmlformats.org/officeDocument/2006/relationships/image" Target="../media/image51.png" /><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2" Type="http://schemas.openxmlformats.org/officeDocument/2006/relationships/image" Target="../media/image52.png" /><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2" Type="http://schemas.openxmlformats.org/officeDocument/2006/relationships/image" Target="../media/image53.png" /><Relationship Id="rId1" Type="http://schemas.openxmlformats.org/officeDocument/2006/relationships/slideLayout" Target="../slideLayouts/slideLayout2.xml" /></Relationships>
</file>

<file path=ppt/slides/_rels/slide69.xml.rels><?xml version="1.0" encoding="UTF-8" standalone="yes"?>
<Relationships xmlns="http://schemas.openxmlformats.org/package/2006/relationships"><Relationship Id="rId2" Type="http://schemas.openxmlformats.org/officeDocument/2006/relationships/image" Target="../media/image54.pn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71.xml.rels><?xml version="1.0" encoding="UTF-8" standalone="yes"?>
<Relationships xmlns="http://schemas.openxmlformats.org/package/2006/relationships"><Relationship Id="rId2" Type="http://schemas.openxmlformats.org/officeDocument/2006/relationships/image" Target="../media/image55.png" /><Relationship Id="rId1" Type="http://schemas.openxmlformats.org/officeDocument/2006/relationships/slideLayout" Target="../slideLayouts/slideLayout2.xml" /></Relationships>
</file>

<file path=ppt/slides/_rels/slide72.xml.rels><?xml version="1.0" encoding="UTF-8" standalone="yes"?>
<Relationships xmlns="http://schemas.openxmlformats.org/package/2006/relationships"><Relationship Id="rId2" Type="http://schemas.openxmlformats.org/officeDocument/2006/relationships/image" Target="../media/image56.png" /><Relationship Id="rId1" Type="http://schemas.openxmlformats.org/officeDocument/2006/relationships/slideLayout" Target="../slideLayouts/slideLayout3.xml" /></Relationships>
</file>

<file path=ppt/slides/_rels/slide73.xml.rels><?xml version="1.0" encoding="UTF-8" standalone="yes"?>
<Relationships xmlns="http://schemas.openxmlformats.org/package/2006/relationships"><Relationship Id="rId2" Type="http://schemas.openxmlformats.org/officeDocument/2006/relationships/image" Target="../media/image57.png" /><Relationship Id="rId1" Type="http://schemas.openxmlformats.org/officeDocument/2006/relationships/slideLayout" Target="../slideLayouts/slideLayout2.xml" /></Relationships>
</file>

<file path=ppt/slides/_rels/slide74.xml.rels><?xml version="1.0" encoding="UTF-8" standalone="yes"?>
<Relationships xmlns="http://schemas.openxmlformats.org/package/2006/relationships"><Relationship Id="rId2" Type="http://schemas.openxmlformats.org/officeDocument/2006/relationships/image" Target="../media/image58.png" /><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2" Type="http://schemas.openxmlformats.org/officeDocument/2006/relationships/image" Target="../media/image59.png" /><Relationship Id="rId1" Type="http://schemas.openxmlformats.org/officeDocument/2006/relationships/slideLayout" Target="../slideLayouts/slideLayout2.xml" /></Relationships>
</file>

<file path=ppt/slides/_rels/slide76.xml.rels><?xml version="1.0" encoding="UTF-8" standalone="yes"?>
<Relationships xmlns="http://schemas.openxmlformats.org/package/2006/relationships"><Relationship Id="rId2" Type="http://schemas.openxmlformats.org/officeDocument/2006/relationships/image" Target="../media/image60.png" /><Relationship Id="rId1" Type="http://schemas.openxmlformats.org/officeDocument/2006/relationships/slideLayout" Target="../slideLayouts/slideLayout2.xml"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356E4-377D-6A9B-1B43-1D0B1094DFEB}"/>
              </a:ext>
            </a:extLst>
          </p:cNvPr>
          <p:cNvSpPr>
            <a:spLocks noGrp="1"/>
          </p:cNvSpPr>
          <p:nvPr>
            <p:ph type="ctrTitle"/>
          </p:nvPr>
        </p:nvSpPr>
        <p:spPr>
          <a:xfrm>
            <a:off x="382366" y="300430"/>
            <a:ext cx="7270644" cy="2643661"/>
          </a:xfrm>
          <a:ln>
            <a:solidFill>
              <a:schemeClr val="tx1"/>
            </a:solidFill>
          </a:ln>
        </p:spPr>
        <p:txBody>
          <a:bodyPr>
            <a:normAutofit/>
          </a:bodyPr>
          <a:lstStyle/>
          <a:p>
            <a:r>
              <a:rPr lang="en-IN" dirty="0"/>
              <a:t>Principles of management of ACS- evidence review</a:t>
            </a:r>
            <a:endParaRPr lang="en-US" dirty="0"/>
          </a:p>
        </p:txBody>
      </p:sp>
      <p:pic>
        <p:nvPicPr>
          <p:cNvPr id="4" name="Picture 3">
            <a:extLst>
              <a:ext uri="{FF2B5EF4-FFF2-40B4-BE49-F238E27FC236}">
                <a16:creationId xmlns:a16="http://schemas.microsoft.com/office/drawing/2014/main" id="{0EF312E1-733C-B3B4-57F7-DE90350A11AD}"/>
              </a:ext>
            </a:extLst>
          </p:cNvPr>
          <p:cNvPicPr>
            <a:picLocks noChangeAspect="1"/>
          </p:cNvPicPr>
          <p:nvPr/>
        </p:nvPicPr>
        <p:blipFill rotWithShape="1">
          <a:blip r:embed="rId2">
            <a:extLst>
              <a:ext uri="{28A0092B-C50C-407E-A947-70E740481C1C}">
                <a14:useLocalDpi xmlns:a14="http://schemas.microsoft.com/office/drawing/2010/main" val="0"/>
              </a:ext>
            </a:extLst>
          </a:blip>
          <a:srcRect l="50429" t="20364" r="3388" b="7701"/>
          <a:stretch/>
        </p:blipFill>
        <p:spPr>
          <a:xfrm>
            <a:off x="7799231" y="1039894"/>
            <a:ext cx="4392769" cy="4832149"/>
          </a:xfrm>
          <a:prstGeom prst="rect">
            <a:avLst/>
          </a:prstGeom>
        </p:spPr>
      </p:pic>
      <p:sp>
        <p:nvSpPr>
          <p:cNvPr id="5" name="TextBox 4">
            <a:extLst>
              <a:ext uri="{FF2B5EF4-FFF2-40B4-BE49-F238E27FC236}">
                <a16:creationId xmlns:a16="http://schemas.microsoft.com/office/drawing/2014/main" id="{A8F306DF-BA5D-673D-6291-C5C05813E68F}"/>
              </a:ext>
            </a:extLst>
          </p:cNvPr>
          <p:cNvSpPr txBox="1"/>
          <p:nvPr/>
        </p:nvSpPr>
        <p:spPr>
          <a:xfrm>
            <a:off x="692727" y="3415343"/>
            <a:ext cx="5889424" cy="1200329"/>
          </a:xfrm>
          <a:prstGeom prst="rect">
            <a:avLst/>
          </a:prstGeom>
          <a:noFill/>
        </p:spPr>
        <p:txBody>
          <a:bodyPr wrap="square" rtlCol="0">
            <a:spAutoFit/>
          </a:bodyPr>
          <a:lstStyle/>
          <a:p>
            <a:pPr algn="l"/>
            <a:r>
              <a:rPr lang="en-IN" sz="2400" dirty="0"/>
              <a:t>DR SANCHNA DEV S </a:t>
            </a:r>
          </a:p>
          <a:p>
            <a:pPr algn="l"/>
            <a:r>
              <a:rPr lang="en-IN" sz="2400" dirty="0"/>
              <a:t>DEPT OF CARDIOLOGY </a:t>
            </a:r>
          </a:p>
          <a:p>
            <a:pPr algn="l"/>
            <a:r>
              <a:rPr lang="en-IN" sz="2400" dirty="0"/>
              <a:t>GOVT TDMCH</a:t>
            </a:r>
            <a:endParaRPr lang="en-US" sz="2400" dirty="0"/>
          </a:p>
        </p:txBody>
      </p:sp>
    </p:spTree>
    <p:extLst>
      <p:ext uri="{BB962C8B-B14F-4D97-AF65-F5344CB8AC3E}">
        <p14:creationId xmlns:p14="http://schemas.microsoft.com/office/powerpoint/2010/main" val="3040732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AD925D8-D467-1E22-7F9C-C8958880791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9009"/>
          <a:stretch/>
        </p:blipFill>
        <p:spPr>
          <a:xfrm>
            <a:off x="2916110" y="662845"/>
            <a:ext cx="8627473" cy="60148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74493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3264F0D-2909-E386-C10B-568A998FE25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937" r="5527" b="55282"/>
          <a:stretch/>
        </p:blipFill>
        <p:spPr>
          <a:xfrm>
            <a:off x="1" y="1949343"/>
            <a:ext cx="7223978" cy="3814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75DDDD0C-0560-F479-699F-CA6CA8FBB126}"/>
              </a:ext>
            </a:extLst>
          </p:cNvPr>
          <p:cNvSpPr txBox="1"/>
          <p:nvPr/>
        </p:nvSpPr>
        <p:spPr>
          <a:xfrm>
            <a:off x="955963" y="1094507"/>
            <a:ext cx="3292764" cy="369332"/>
          </a:xfrm>
          <a:prstGeom prst="rect">
            <a:avLst/>
          </a:prstGeom>
          <a:noFill/>
        </p:spPr>
        <p:txBody>
          <a:bodyPr wrap="square" rtlCol="0">
            <a:spAutoFit/>
          </a:bodyPr>
          <a:lstStyle/>
          <a:p>
            <a:pPr algn="l"/>
            <a:r>
              <a:rPr lang="en-IN" dirty="0"/>
              <a:t>2. ECG in NSTE ACS</a:t>
            </a:r>
            <a:endParaRPr lang="en-US" dirty="0"/>
          </a:p>
        </p:txBody>
      </p:sp>
      <p:pic>
        <p:nvPicPr>
          <p:cNvPr id="6" name="Picture 5">
            <a:extLst>
              <a:ext uri="{FF2B5EF4-FFF2-40B4-BE49-F238E27FC236}">
                <a16:creationId xmlns:a16="http://schemas.microsoft.com/office/drawing/2014/main" id="{E4A8308B-1B1C-586B-12E7-AA8117DFB284}"/>
              </a:ext>
            </a:extLst>
          </p:cNvPr>
          <p:cNvPicPr>
            <a:picLocks noChangeAspect="1"/>
          </p:cNvPicPr>
          <p:nvPr/>
        </p:nvPicPr>
        <p:blipFill rotWithShape="1">
          <a:blip r:embed="rId2">
            <a:extLst>
              <a:ext uri="{28A0092B-C50C-407E-A947-70E740481C1C}">
                <a14:useLocalDpi xmlns:a14="http://schemas.microsoft.com/office/drawing/2010/main" val="0"/>
              </a:ext>
            </a:extLst>
          </a:blip>
          <a:srcRect t="45000"/>
          <a:stretch/>
        </p:blipFill>
        <p:spPr>
          <a:xfrm>
            <a:off x="3902182" y="590604"/>
            <a:ext cx="8082185" cy="4756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6999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8AF60-D56E-D9DB-A837-D2760B0F0B58}"/>
              </a:ext>
            </a:extLst>
          </p:cNvPr>
          <p:cNvSpPr>
            <a:spLocks noGrp="1"/>
          </p:cNvSpPr>
          <p:nvPr>
            <p:ph type="title"/>
          </p:nvPr>
        </p:nvSpPr>
        <p:spPr>
          <a:xfrm>
            <a:off x="838200" y="365125"/>
            <a:ext cx="6183426" cy="779463"/>
          </a:xfrm>
        </p:spPr>
        <p:txBody>
          <a:bodyPr>
            <a:normAutofit fontScale="90000"/>
          </a:bodyPr>
          <a:lstStyle/>
          <a:p>
            <a:r>
              <a:rPr lang="en-IN" dirty="0"/>
              <a:t>2.Diagnostic tools - Biomarkers</a:t>
            </a:r>
            <a:endParaRPr lang="en-US" dirty="0"/>
          </a:p>
        </p:txBody>
      </p:sp>
      <p:sp>
        <p:nvSpPr>
          <p:cNvPr id="3" name="Content Placeholder 2">
            <a:extLst>
              <a:ext uri="{FF2B5EF4-FFF2-40B4-BE49-F238E27FC236}">
                <a16:creationId xmlns:a16="http://schemas.microsoft.com/office/drawing/2014/main" id="{4C502232-B840-1A55-60C4-EB561948A5C6}"/>
              </a:ext>
            </a:extLst>
          </p:cNvPr>
          <p:cNvSpPr>
            <a:spLocks noGrp="1"/>
          </p:cNvSpPr>
          <p:nvPr>
            <p:ph idx="1"/>
          </p:nvPr>
        </p:nvSpPr>
        <p:spPr/>
        <p:txBody>
          <a:bodyPr/>
          <a:lstStyle/>
          <a:p>
            <a:pPr marL="514350" indent="-514350">
              <a:buFont typeface="+mj-lt"/>
              <a:buAutoNum type="arabicPeriod"/>
            </a:pPr>
            <a:r>
              <a:rPr lang="en-US" b="1" dirty="0"/>
              <a:t>High-sensitivity cardiac troponin</a:t>
            </a:r>
          </a:p>
        </p:txBody>
      </p:sp>
      <p:pic>
        <p:nvPicPr>
          <p:cNvPr id="5" name="Picture 4">
            <a:extLst>
              <a:ext uri="{FF2B5EF4-FFF2-40B4-BE49-F238E27FC236}">
                <a16:creationId xmlns:a16="http://schemas.microsoft.com/office/drawing/2014/main" id="{1332BCDD-F86B-367E-C82D-83BDDB5A737A}"/>
              </a:ext>
            </a:extLst>
          </p:cNvPr>
          <p:cNvPicPr>
            <a:picLocks noChangeAspect="1"/>
          </p:cNvPicPr>
          <p:nvPr/>
        </p:nvPicPr>
        <p:blipFill rotWithShape="1">
          <a:blip r:embed="rId2">
            <a:extLst>
              <a:ext uri="{28A0092B-C50C-407E-A947-70E740481C1C}">
                <a14:useLocalDpi xmlns:a14="http://schemas.microsoft.com/office/drawing/2010/main" val="0"/>
              </a:ext>
            </a:extLst>
          </a:blip>
          <a:srcRect b="6052"/>
          <a:stretch/>
        </p:blipFill>
        <p:spPr>
          <a:xfrm>
            <a:off x="6526352" y="526044"/>
            <a:ext cx="4827448" cy="6331956"/>
          </a:xfrm>
          <a:prstGeom prst="rect">
            <a:avLst/>
          </a:prstGeom>
        </p:spPr>
      </p:pic>
    </p:spTree>
    <p:extLst>
      <p:ext uri="{BB962C8B-B14F-4D97-AF65-F5344CB8AC3E}">
        <p14:creationId xmlns:p14="http://schemas.microsoft.com/office/powerpoint/2010/main" val="1664363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C8ACA-9057-DF27-7C1A-2BAB3C6DC9A5}"/>
              </a:ext>
            </a:extLst>
          </p:cNvPr>
          <p:cNvSpPr>
            <a:spLocks noGrp="1"/>
          </p:cNvSpPr>
          <p:nvPr>
            <p:ph type="title"/>
          </p:nvPr>
        </p:nvSpPr>
        <p:spPr/>
        <p:txBody>
          <a:bodyPr>
            <a:normAutofit fontScale="90000"/>
          </a:bodyPr>
          <a:lstStyle/>
          <a:p>
            <a:r>
              <a:rPr lang="en-US" dirty="0"/>
              <a:t>Conditions other than acute Type 1 myocardial infarction associated with </a:t>
            </a:r>
            <a:r>
              <a:rPr lang="en-US" dirty="0" err="1"/>
              <a:t>cardiomyocyte</a:t>
            </a:r>
            <a:r>
              <a:rPr lang="en-US" dirty="0"/>
              <a:t> injury </a:t>
            </a:r>
          </a:p>
        </p:txBody>
      </p:sp>
      <p:pic>
        <p:nvPicPr>
          <p:cNvPr id="4" name="Content Placeholder 3">
            <a:extLst>
              <a:ext uri="{FF2B5EF4-FFF2-40B4-BE49-F238E27FC236}">
                <a16:creationId xmlns:a16="http://schemas.microsoft.com/office/drawing/2014/main" id="{FC5AFB54-06E6-5526-1C4F-FB88C04680F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258" b="56431"/>
          <a:stretch/>
        </p:blipFill>
        <p:spPr>
          <a:xfrm>
            <a:off x="769317" y="2355272"/>
            <a:ext cx="5622612" cy="3509819"/>
          </a:xfrm>
        </p:spPr>
      </p:pic>
      <p:pic>
        <p:nvPicPr>
          <p:cNvPr id="5" name="Picture 4">
            <a:extLst>
              <a:ext uri="{FF2B5EF4-FFF2-40B4-BE49-F238E27FC236}">
                <a16:creationId xmlns:a16="http://schemas.microsoft.com/office/drawing/2014/main" id="{4F51F2A9-52BF-FF90-FD11-7696098B4D0B}"/>
              </a:ext>
            </a:extLst>
          </p:cNvPr>
          <p:cNvPicPr>
            <a:picLocks noChangeAspect="1"/>
          </p:cNvPicPr>
          <p:nvPr/>
        </p:nvPicPr>
        <p:blipFill rotWithShape="1">
          <a:blip r:embed="rId2">
            <a:extLst>
              <a:ext uri="{28A0092B-C50C-407E-A947-70E740481C1C}">
                <a14:useLocalDpi xmlns:a14="http://schemas.microsoft.com/office/drawing/2010/main" val="0"/>
              </a:ext>
            </a:extLst>
          </a:blip>
          <a:srcRect t="43325"/>
          <a:stretch/>
        </p:blipFill>
        <p:spPr>
          <a:xfrm>
            <a:off x="6919933" y="1445190"/>
            <a:ext cx="4993299" cy="5412810"/>
          </a:xfrm>
          <a:prstGeom prst="rect">
            <a:avLst/>
          </a:prstGeom>
        </p:spPr>
      </p:pic>
    </p:spTree>
    <p:extLst>
      <p:ext uri="{BB962C8B-B14F-4D97-AF65-F5344CB8AC3E}">
        <p14:creationId xmlns:p14="http://schemas.microsoft.com/office/powerpoint/2010/main" val="1682443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28313ED-3DB7-47F7-0CC6-7FE077AC30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41927" y="1818900"/>
            <a:ext cx="4267312" cy="4351338"/>
          </a:xfrm>
        </p:spPr>
      </p:pic>
      <p:pic>
        <p:nvPicPr>
          <p:cNvPr id="5" name="Picture 4">
            <a:extLst>
              <a:ext uri="{FF2B5EF4-FFF2-40B4-BE49-F238E27FC236}">
                <a16:creationId xmlns:a16="http://schemas.microsoft.com/office/drawing/2014/main" id="{14AF6287-FFA6-1F88-9BFB-EF62BB02EC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675" y="2398338"/>
            <a:ext cx="5232400" cy="3644900"/>
          </a:xfrm>
          <a:prstGeom prst="rect">
            <a:avLst/>
          </a:prstGeom>
        </p:spPr>
      </p:pic>
      <p:sp>
        <p:nvSpPr>
          <p:cNvPr id="8" name="TextBox 7">
            <a:extLst>
              <a:ext uri="{FF2B5EF4-FFF2-40B4-BE49-F238E27FC236}">
                <a16:creationId xmlns:a16="http://schemas.microsoft.com/office/drawing/2014/main" id="{3AEDD24C-3A34-7976-4895-54D80A674151}"/>
              </a:ext>
            </a:extLst>
          </p:cNvPr>
          <p:cNvSpPr txBox="1"/>
          <p:nvPr/>
        </p:nvSpPr>
        <p:spPr>
          <a:xfrm>
            <a:off x="417675" y="491596"/>
            <a:ext cx="6324870" cy="1323439"/>
          </a:xfrm>
          <a:prstGeom prst="rect">
            <a:avLst/>
          </a:prstGeom>
          <a:noFill/>
        </p:spPr>
        <p:txBody>
          <a:bodyPr wrap="square" rtlCol="0">
            <a:spAutoFit/>
          </a:bodyPr>
          <a:lstStyle/>
          <a:p>
            <a:pPr algn="l"/>
            <a:r>
              <a:rPr lang="en-IN" sz="4000" dirty="0"/>
              <a:t>Fourth universal definition of MI</a:t>
            </a:r>
            <a:endParaRPr lang="en-US" sz="4000" dirty="0"/>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FE7BD06D-8E49-22C2-06B9-84CFA734E4C0}"/>
                  </a:ext>
                </a:extLst>
              </p14:cNvPr>
              <p14:cNvContentPartPr/>
              <p14:nvPr/>
            </p14:nvContentPartPr>
            <p14:xfrm>
              <a:off x="6778610" y="2819264"/>
              <a:ext cx="3393720" cy="360"/>
            </p14:xfrm>
          </p:contentPart>
        </mc:Choice>
        <mc:Fallback xmlns="">
          <p:pic>
            <p:nvPicPr>
              <p:cNvPr id="9" name="Ink 8">
                <a:extLst>
                  <a:ext uri="{FF2B5EF4-FFF2-40B4-BE49-F238E27FC236}">
                    <a16:creationId xmlns:a16="http://schemas.microsoft.com/office/drawing/2014/main" id="{FE7BD06D-8E49-22C2-06B9-84CFA734E4C0}"/>
                  </a:ext>
                </a:extLst>
              </p:cNvPr>
              <p:cNvPicPr/>
              <p:nvPr/>
            </p:nvPicPr>
            <p:blipFill>
              <a:blip r:embed="rId5"/>
              <a:stretch>
                <a:fillRect/>
              </a:stretch>
            </p:blipFill>
            <p:spPr>
              <a:xfrm>
                <a:off x="6760970" y="2801624"/>
                <a:ext cx="3429360" cy="36000"/>
              </a:xfrm>
              <a:prstGeom prst="rect">
                <a:avLst/>
              </a:prstGeom>
            </p:spPr>
          </p:pic>
        </mc:Fallback>
      </mc:AlternateContent>
    </p:spTree>
    <p:extLst>
      <p:ext uri="{BB962C8B-B14F-4D97-AF65-F5344CB8AC3E}">
        <p14:creationId xmlns:p14="http://schemas.microsoft.com/office/powerpoint/2010/main" val="3353134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D1E96-FA18-278E-07A6-8980EB882D9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12787D5-5DAE-9451-738F-CE01B6265E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3371" y="1844375"/>
            <a:ext cx="6091873" cy="4351338"/>
          </a:xfrm>
        </p:spPr>
      </p:pic>
      <p:pic>
        <p:nvPicPr>
          <p:cNvPr id="5" name="Picture 4">
            <a:extLst>
              <a:ext uri="{FF2B5EF4-FFF2-40B4-BE49-F238E27FC236}">
                <a16:creationId xmlns:a16="http://schemas.microsoft.com/office/drawing/2014/main" id="{62C68485-9CD2-11E4-E362-3A49A373B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56" y="1844375"/>
            <a:ext cx="5253033" cy="4236720"/>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3009FE39-1DB3-A233-178F-FEBE92124895}"/>
                  </a:ext>
                </a:extLst>
              </p14:cNvPr>
              <p14:cNvContentPartPr/>
              <p14:nvPr/>
            </p14:nvContentPartPr>
            <p14:xfrm>
              <a:off x="11209850" y="2976224"/>
              <a:ext cx="318240" cy="360"/>
            </p14:xfrm>
          </p:contentPart>
        </mc:Choice>
        <mc:Fallback xmlns="">
          <p:pic>
            <p:nvPicPr>
              <p:cNvPr id="6" name="Ink 5">
                <a:extLst>
                  <a:ext uri="{FF2B5EF4-FFF2-40B4-BE49-F238E27FC236}">
                    <a16:creationId xmlns:a16="http://schemas.microsoft.com/office/drawing/2014/main" id="{3009FE39-1DB3-A233-178F-FEBE92124895}"/>
                  </a:ext>
                </a:extLst>
              </p:cNvPr>
              <p:cNvPicPr/>
              <p:nvPr/>
            </p:nvPicPr>
            <p:blipFill>
              <a:blip r:embed="rId5"/>
              <a:stretch>
                <a:fillRect/>
              </a:stretch>
            </p:blipFill>
            <p:spPr>
              <a:xfrm>
                <a:off x="11192210" y="2958584"/>
                <a:ext cx="3538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815F52F5-61B6-6DA7-47B3-5DED08D63277}"/>
                  </a:ext>
                </a:extLst>
              </p14:cNvPr>
              <p14:cNvContentPartPr/>
              <p14:nvPr/>
            </p14:nvContentPartPr>
            <p14:xfrm>
              <a:off x="6075170" y="3263144"/>
              <a:ext cx="4452120" cy="360"/>
            </p14:xfrm>
          </p:contentPart>
        </mc:Choice>
        <mc:Fallback xmlns="">
          <p:pic>
            <p:nvPicPr>
              <p:cNvPr id="7" name="Ink 6">
                <a:extLst>
                  <a:ext uri="{FF2B5EF4-FFF2-40B4-BE49-F238E27FC236}">
                    <a16:creationId xmlns:a16="http://schemas.microsoft.com/office/drawing/2014/main" id="{815F52F5-61B6-6DA7-47B3-5DED08D63277}"/>
                  </a:ext>
                </a:extLst>
              </p:cNvPr>
              <p:cNvPicPr/>
              <p:nvPr/>
            </p:nvPicPr>
            <p:blipFill>
              <a:blip r:embed="rId7"/>
              <a:stretch>
                <a:fillRect/>
              </a:stretch>
            </p:blipFill>
            <p:spPr>
              <a:xfrm>
                <a:off x="6057530" y="3245144"/>
                <a:ext cx="44877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9AD73510-4A50-F011-2FB7-800C817B1D42}"/>
                  </a:ext>
                </a:extLst>
              </p14:cNvPr>
              <p14:cNvContentPartPr/>
              <p14:nvPr/>
            </p14:nvContentPartPr>
            <p14:xfrm>
              <a:off x="7386290" y="3590744"/>
              <a:ext cx="4097160" cy="360"/>
            </p14:xfrm>
          </p:contentPart>
        </mc:Choice>
        <mc:Fallback xmlns="">
          <p:pic>
            <p:nvPicPr>
              <p:cNvPr id="8" name="Ink 7">
                <a:extLst>
                  <a:ext uri="{FF2B5EF4-FFF2-40B4-BE49-F238E27FC236}">
                    <a16:creationId xmlns:a16="http://schemas.microsoft.com/office/drawing/2014/main" id="{9AD73510-4A50-F011-2FB7-800C817B1D42}"/>
                  </a:ext>
                </a:extLst>
              </p:cNvPr>
              <p:cNvPicPr/>
              <p:nvPr/>
            </p:nvPicPr>
            <p:blipFill>
              <a:blip r:embed="rId9"/>
              <a:stretch>
                <a:fillRect/>
              </a:stretch>
            </p:blipFill>
            <p:spPr>
              <a:xfrm>
                <a:off x="7368650" y="3573104"/>
                <a:ext cx="41328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AB52A9D7-3D45-43D0-53EA-FE805F246741}"/>
                  </a:ext>
                </a:extLst>
              </p14:cNvPr>
              <p14:cNvContentPartPr/>
              <p14:nvPr/>
            </p14:nvContentPartPr>
            <p14:xfrm>
              <a:off x="6082010" y="3870824"/>
              <a:ext cx="2164680" cy="360"/>
            </p14:xfrm>
          </p:contentPart>
        </mc:Choice>
        <mc:Fallback xmlns="">
          <p:pic>
            <p:nvPicPr>
              <p:cNvPr id="9" name="Ink 8">
                <a:extLst>
                  <a:ext uri="{FF2B5EF4-FFF2-40B4-BE49-F238E27FC236}">
                    <a16:creationId xmlns:a16="http://schemas.microsoft.com/office/drawing/2014/main" id="{AB52A9D7-3D45-43D0-53EA-FE805F246741}"/>
                  </a:ext>
                </a:extLst>
              </p:cNvPr>
              <p:cNvPicPr/>
              <p:nvPr/>
            </p:nvPicPr>
            <p:blipFill>
              <a:blip r:embed="rId11"/>
              <a:stretch>
                <a:fillRect/>
              </a:stretch>
            </p:blipFill>
            <p:spPr>
              <a:xfrm>
                <a:off x="6064370" y="3853184"/>
                <a:ext cx="2200320" cy="36000"/>
              </a:xfrm>
              <a:prstGeom prst="rect">
                <a:avLst/>
              </a:prstGeom>
            </p:spPr>
          </p:pic>
        </mc:Fallback>
      </mc:AlternateContent>
    </p:spTree>
    <p:extLst>
      <p:ext uri="{BB962C8B-B14F-4D97-AF65-F5344CB8AC3E}">
        <p14:creationId xmlns:p14="http://schemas.microsoft.com/office/powerpoint/2010/main" val="2061422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BB5D3-F458-85F3-21DC-5C78DB179E24}"/>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918EBD6-43ED-BFCC-B263-7706EB9F223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3595" r="1" b="65620"/>
          <a:stretch/>
        </p:blipFill>
        <p:spPr>
          <a:xfrm>
            <a:off x="646545" y="1794597"/>
            <a:ext cx="6187151" cy="3250767"/>
          </a:xfrm>
        </p:spPr>
      </p:pic>
      <p:pic>
        <p:nvPicPr>
          <p:cNvPr id="5" name="Picture 4">
            <a:extLst>
              <a:ext uri="{FF2B5EF4-FFF2-40B4-BE49-F238E27FC236}">
                <a16:creationId xmlns:a16="http://schemas.microsoft.com/office/drawing/2014/main" id="{BEE31EDF-C235-CAAE-B4A8-A47602374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3158" y="210914"/>
            <a:ext cx="4129746" cy="6418132"/>
          </a:xfrm>
          <a:prstGeom prst="rect">
            <a:avLst/>
          </a:prstGeom>
        </p:spPr>
      </p:pic>
      <p:sp>
        <p:nvSpPr>
          <p:cNvPr id="6" name="TextBox 5">
            <a:extLst>
              <a:ext uri="{FF2B5EF4-FFF2-40B4-BE49-F238E27FC236}">
                <a16:creationId xmlns:a16="http://schemas.microsoft.com/office/drawing/2014/main" id="{1DA5AF52-E319-870E-C027-C218256A8F06}"/>
              </a:ext>
            </a:extLst>
          </p:cNvPr>
          <p:cNvSpPr txBox="1"/>
          <p:nvPr/>
        </p:nvSpPr>
        <p:spPr>
          <a:xfrm>
            <a:off x="1741054" y="5331691"/>
            <a:ext cx="4354945" cy="584775"/>
          </a:xfrm>
          <a:prstGeom prst="rect">
            <a:avLst/>
          </a:prstGeom>
          <a:noFill/>
        </p:spPr>
        <p:txBody>
          <a:bodyPr wrap="square" rtlCol="0">
            <a:spAutoFit/>
          </a:bodyPr>
          <a:lstStyle/>
          <a:p>
            <a:pPr algn="l"/>
            <a:r>
              <a:rPr lang="en-IN" sz="3200" dirty="0">
                <a:solidFill>
                  <a:srgbClr val="C00000"/>
                </a:solidFill>
              </a:rPr>
              <a:t>What is type 4 B ?</a:t>
            </a:r>
            <a:endParaRPr lang="en-US" sz="3200" dirty="0">
              <a:solidFill>
                <a:srgbClr val="C00000"/>
              </a:solidFill>
            </a:endParaRPr>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5EAE0BFA-9307-673B-2A6E-0DF6A07A1DE2}"/>
                  </a:ext>
                </a:extLst>
              </p14:cNvPr>
              <p14:cNvContentPartPr/>
              <p14:nvPr/>
            </p14:nvContentPartPr>
            <p14:xfrm>
              <a:off x="1063610" y="3008624"/>
              <a:ext cx="3636000" cy="360"/>
            </p14:xfrm>
          </p:contentPart>
        </mc:Choice>
        <mc:Fallback xmlns="">
          <p:pic>
            <p:nvPicPr>
              <p:cNvPr id="12" name="Ink 11">
                <a:extLst>
                  <a:ext uri="{FF2B5EF4-FFF2-40B4-BE49-F238E27FC236}">
                    <a16:creationId xmlns:a16="http://schemas.microsoft.com/office/drawing/2014/main" id="{5EAE0BFA-9307-673B-2A6E-0DF6A07A1DE2}"/>
                  </a:ext>
                </a:extLst>
              </p:cNvPr>
              <p:cNvPicPr/>
              <p:nvPr/>
            </p:nvPicPr>
            <p:blipFill>
              <a:blip r:embed="rId5"/>
              <a:stretch>
                <a:fillRect/>
              </a:stretch>
            </p:blipFill>
            <p:spPr>
              <a:xfrm>
                <a:off x="1057490" y="3002504"/>
                <a:ext cx="364824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6F556EE4-34BD-D148-C02D-045801C2B016}"/>
                  </a:ext>
                </a:extLst>
              </p14:cNvPr>
              <p14:cNvContentPartPr/>
              <p14:nvPr/>
            </p14:nvContentPartPr>
            <p14:xfrm>
              <a:off x="8348930" y="1351184"/>
              <a:ext cx="2571480" cy="360"/>
            </p14:xfrm>
          </p:contentPart>
        </mc:Choice>
        <mc:Fallback xmlns="">
          <p:pic>
            <p:nvPicPr>
              <p:cNvPr id="13" name="Ink 12">
                <a:extLst>
                  <a:ext uri="{FF2B5EF4-FFF2-40B4-BE49-F238E27FC236}">
                    <a16:creationId xmlns:a16="http://schemas.microsoft.com/office/drawing/2014/main" id="{6F556EE4-34BD-D148-C02D-045801C2B016}"/>
                  </a:ext>
                </a:extLst>
              </p:cNvPr>
              <p:cNvPicPr/>
              <p:nvPr/>
            </p:nvPicPr>
            <p:blipFill>
              <a:blip r:embed="rId7"/>
              <a:stretch>
                <a:fillRect/>
              </a:stretch>
            </p:blipFill>
            <p:spPr>
              <a:xfrm>
                <a:off x="8331290" y="1333544"/>
                <a:ext cx="26071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0C98F1A6-8962-AD16-A155-5E8ADB0C8EDE}"/>
                  </a:ext>
                </a:extLst>
              </p14:cNvPr>
              <p14:cNvContentPartPr/>
              <p14:nvPr/>
            </p14:nvContentPartPr>
            <p14:xfrm>
              <a:off x="7386290" y="1562864"/>
              <a:ext cx="1641960" cy="360"/>
            </p14:xfrm>
          </p:contentPart>
        </mc:Choice>
        <mc:Fallback xmlns="">
          <p:pic>
            <p:nvPicPr>
              <p:cNvPr id="14" name="Ink 13">
                <a:extLst>
                  <a:ext uri="{FF2B5EF4-FFF2-40B4-BE49-F238E27FC236}">
                    <a16:creationId xmlns:a16="http://schemas.microsoft.com/office/drawing/2014/main" id="{0C98F1A6-8962-AD16-A155-5E8ADB0C8EDE}"/>
                  </a:ext>
                </a:extLst>
              </p:cNvPr>
              <p:cNvPicPr/>
              <p:nvPr/>
            </p:nvPicPr>
            <p:blipFill>
              <a:blip r:embed="rId9"/>
              <a:stretch>
                <a:fillRect/>
              </a:stretch>
            </p:blipFill>
            <p:spPr>
              <a:xfrm>
                <a:off x="7368650" y="1545224"/>
                <a:ext cx="16776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336185FD-20A1-80CF-B8B2-2D2048683A7E}"/>
                  </a:ext>
                </a:extLst>
              </p14:cNvPr>
              <p14:cNvContentPartPr/>
              <p14:nvPr/>
            </p14:nvContentPartPr>
            <p14:xfrm>
              <a:off x="8520650" y="2170544"/>
              <a:ext cx="2170800" cy="360"/>
            </p14:xfrm>
          </p:contentPart>
        </mc:Choice>
        <mc:Fallback xmlns="">
          <p:pic>
            <p:nvPicPr>
              <p:cNvPr id="18" name="Ink 17">
                <a:extLst>
                  <a:ext uri="{FF2B5EF4-FFF2-40B4-BE49-F238E27FC236}">
                    <a16:creationId xmlns:a16="http://schemas.microsoft.com/office/drawing/2014/main" id="{336185FD-20A1-80CF-B8B2-2D2048683A7E}"/>
                  </a:ext>
                </a:extLst>
              </p:cNvPr>
              <p:cNvPicPr/>
              <p:nvPr/>
            </p:nvPicPr>
            <p:blipFill>
              <a:blip r:embed="rId11"/>
              <a:stretch>
                <a:fillRect/>
              </a:stretch>
            </p:blipFill>
            <p:spPr>
              <a:xfrm>
                <a:off x="8502650" y="2152904"/>
                <a:ext cx="22064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BC4C0AED-4099-0949-2018-D52CBF6AA896}"/>
                  </a:ext>
                </a:extLst>
              </p14:cNvPr>
              <p14:cNvContentPartPr/>
              <p14:nvPr/>
            </p14:nvContentPartPr>
            <p14:xfrm>
              <a:off x="7305290" y="2368544"/>
              <a:ext cx="853200" cy="360"/>
            </p14:xfrm>
          </p:contentPart>
        </mc:Choice>
        <mc:Fallback xmlns="">
          <p:pic>
            <p:nvPicPr>
              <p:cNvPr id="19" name="Ink 18">
                <a:extLst>
                  <a:ext uri="{FF2B5EF4-FFF2-40B4-BE49-F238E27FC236}">
                    <a16:creationId xmlns:a16="http://schemas.microsoft.com/office/drawing/2014/main" id="{BC4C0AED-4099-0949-2018-D52CBF6AA896}"/>
                  </a:ext>
                </a:extLst>
              </p:cNvPr>
              <p:cNvPicPr/>
              <p:nvPr/>
            </p:nvPicPr>
            <p:blipFill>
              <a:blip r:embed="rId13"/>
              <a:stretch>
                <a:fillRect/>
              </a:stretch>
            </p:blipFill>
            <p:spPr>
              <a:xfrm>
                <a:off x="7287290" y="2350904"/>
                <a:ext cx="8888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 name="Ink 19">
                <a:extLst>
                  <a:ext uri="{FF2B5EF4-FFF2-40B4-BE49-F238E27FC236}">
                    <a16:creationId xmlns:a16="http://schemas.microsoft.com/office/drawing/2014/main" id="{CE1E5401-CC93-D9B2-B61D-A56A7F6EEADC}"/>
                  </a:ext>
                </a:extLst>
              </p14:cNvPr>
              <p14:cNvContentPartPr/>
              <p14:nvPr/>
            </p14:nvContentPartPr>
            <p14:xfrm>
              <a:off x="8656370" y="2361704"/>
              <a:ext cx="2362680" cy="360"/>
            </p14:xfrm>
          </p:contentPart>
        </mc:Choice>
        <mc:Fallback xmlns="">
          <p:pic>
            <p:nvPicPr>
              <p:cNvPr id="20" name="Ink 19">
                <a:extLst>
                  <a:ext uri="{FF2B5EF4-FFF2-40B4-BE49-F238E27FC236}">
                    <a16:creationId xmlns:a16="http://schemas.microsoft.com/office/drawing/2014/main" id="{CE1E5401-CC93-D9B2-B61D-A56A7F6EEADC}"/>
                  </a:ext>
                </a:extLst>
              </p:cNvPr>
              <p:cNvPicPr/>
              <p:nvPr/>
            </p:nvPicPr>
            <p:blipFill>
              <a:blip r:embed="rId15"/>
              <a:stretch>
                <a:fillRect/>
              </a:stretch>
            </p:blipFill>
            <p:spPr>
              <a:xfrm>
                <a:off x="8638370" y="2344064"/>
                <a:ext cx="23983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 name="Ink 20">
                <a:extLst>
                  <a:ext uri="{FF2B5EF4-FFF2-40B4-BE49-F238E27FC236}">
                    <a16:creationId xmlns:a16="http://schemas.microsoft.com/office/drawing/2014/main" id="{7C113C35-2448-6CC3-F7AB-C5FC1B271ACF}"/>
                  </a:ext>
                </a:extLst>
              </p14:cNvPr>
              <p14:cNvContentPartPr/>
              <p14:nvPr/>
            </p14:nvContentPartPr>
            <p14:xfrm>
              <a:off x="7393130" y="2546384"/>
              <a:ext cx="3584880" cy="360"/>
            </p14:xfrm>
          </p:contentPart>
        </mc:Choice>
        <mc:Fallback xmlns="">
          <p:pic>
            <p:nvPicPr>
              <p:cNvPr id="21" name="Ink 20">
                <a:extLst>
                  <a:ext uri="{FF2B5EF4-FFF2-40B4-BE49-F238E27FC236}">
                    <a16:creationId xmlns:a16="http://schemas.microsoft.com/office/drawing/2014/main" id="{7C113C35-2448-6CC3-F7AB-C5FC1B271ACF}"/>
                  </a:ext>
                </a:extLst>
              </p:cNvPr>
              <p:cNvPicPr/>
              <p:nvPr/>
            </p:nvPicPr>
            <p:blipFill>
              <a:blip r:embed="rId17"/>
              <a:stretch>
                <a:fillRect/>
              </a:stretch>
            </p:blipFill>
            <p:spPr>
              <a:xfrm>
                <a:off x="7375490" y="2528384"/>
                <a:ext cx="36205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2" name="Ink 21">
                <a:extLst>
                  <a:ext uri="{FF2B5EF4-FFF2-40B4-BE49-F238E27FC236}">
                    <a16:creationId xmlns:a16="http://schemas.microsoft.com/office/drawing/2014/main" id="{088D9D81-2663-EB15-0D47-0359094DBD42}"/>
                  </a:ext>
                </a:extLst>
              </p14:cNvPr>
              <p14:cNvContentPartPr/>
              <p14:nvPr/>
            </p14:nvContentPartPr>
            <p14:xfrm>
              <a:off x="7365770" y="2744384"/>
              <a:ext cx="545760" cy="360"/>
            </p14:xfrm>
          </p:contentPart>
        </mc:Choice>
        <mc:Fallback xmlns="">
          <p:pic>
            <p:nvPicPr>
              <p:cNvPr id="22" name="Ink 21">
                <a:extLst>
                  <a:ext uri="{FF2B5EF4-FFF2-40B4-BE49-F238E27FC236}">
                    <a16:creationId xmlns:a16="http://schemas.microsoft.com/office/drawing/2014/main" id="{088D9D81-2663-EB15-0D47-0359094DBD42}"/>
                  </a:ext>
                </a:extLst>
              </p:cNvPr>
              <p:cNvPicPr/>
              <p:nvPr/>
            </p:nvPicPr>
            <p:blipFill>
              <a:blip r:embed="rId19"/>
              <a:stretch>
                <a:fillRect/>
              </a:stretch>
            </p:blipFill>
            <p:spPr>
              <a:xfrm>
                <a:off x="7348130" y="2726384"/>
                <a:ext cx="5814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3" name="Ink 22">
                <a:extLst>
                  <a:ext uri="{FF2B5EF4-FFF2-40B4-BE49-F238E27FC236}">
                    <a16:creationId xmlns:a16="http://schemas.microsoft.com/office/drawing/2014/main" id="{8C09AFC7-769F-07A9-05DE-52F98FFA5D48}"/>
                  </a:ext>
                </a:extLst>
              </p14:cNvPr>
              <p14:cNvContentPartPr/>
              <p14:nvPr/>
            </p14:nvContentPartPr>
            <p14:xfrm>
              <a:off x="1077290" y="3003584"/>
              <a:ext cx="3623040" cy="360"/>
            </p14:xfrm>
          </p:contentPart>
        </mc:Choice>
        <mc:Fallback xmlns="">
          <p:pic>
            <p:nvPicPr>
              <p:cNvPr id="23" name="Ink 22">
                <a:extLst>
                  <a:ext uri="{FF2B5EF4-FFF2-40B4-BE49-F238E27FC236}">
                    <a16:creationId xmlns:a16="http://schemas.microsoft.com/office/drawing/2014/main" id="{8C09AFC7-769F-07A9-05DE-52F98FFA5D48}"/>
                  </a:ext>
                </a:extLst>
              </p:cNvPr>
              <p:cNvPicPr/>
              <p:nvPr/>
            </p:nvPicPr>
            <p:blipFill>
              <a:blip r:embed="rId21"/>
              <a:stretch>
                <a:fillRect/>
              </a:stretch>
            </p:blipFill>
            <p:spPr>
              <a:xfrm>
                <a:off x="1059290" y="2985944"/>
                <a:ext cx="3658680" cy="36000"/>
              </a:xfrm>
              <a:prstGeom prst="rect">
                <a:avLst/>
              </a:prstGeom>
            </p:spPr>
          </p:pic>
        </mc:Fallback>
      </mc:AlternateContent>
    </p:spTree>
    <p:extLst>
      <p:ext uri="{BB962C8B-B14F-4D97-AF65-F5344CB8AC3E}">
        <p14:creationId xmlns:p14="http://schemas.microsoft.com/office/powerpoint/2010/main" val="1342652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D8AE278-7C97-3089-D398-0E396714A9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616" y="240175"/>
            <a:ext cx="5533675" cy="6617825"/>
          </a:xfr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6CE6CC38-1DEF-71DB-691F-9312EAE45A58}"/>
                  </a:ext>
                </a:extLst>
              </p14:cNvPr>
              <p14:cNvContentPartPr/>
              <p14:nvPr/>
            </p14:nvContentPartPr>
            <p14:xfrm>
              <a:off x="1466450" y="1822424"/>
              <a:ext cx="4060080" cy="360"/>
            </p14:xfrm>
          </p:contentPart>
        </mc:Choice>
        <mc:Fallback xmlns="">
          <p:pic>
            <p:nvPicPr>
              <p:cNvPr id="7" name="Ink 6">
                <a:extLst>
                  <a:ext uri="{FF2B5EF4-FFF2-40B4-BE49-F238E27FC236}">
                    <a16:creationId xmlns:a16="http://schemas.microsoft.com/office/drawing/2014/main" id="{6CE6CC38-1DEF-71DB-691F-9312EAE45A58}"/>
                  </a:ext>
                </a:extLst>
              </p:cNvPr>
              <p:cNvPicPr/>
              <p:nvPr/>
            </p:nvPicPr>
            <p:blipFill>
              <a:blip r:embed="rId4"/>
              <a:stretch>
                <a:fillRect/>
              </a:stretch>
            </p:blipFill>
            <p:spPr>
              <a:xfrm>
                <a:off x="1448810" y="1804784"/>
                <a:ext cx="40957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35F3064B-5550-A895-63EF-20862A5BDD32}"/>
                  </a:ext>
                </a:extLst>
              </p14:cNvPr>
              <p14:cNvContentPartPr/>
              <p14:nvPr/>
            </p14:nvContentPartPr>
            <p14:xfrm>
              <a:off x="800450" y="3106184"/>
              <a:ext cx="673200" cy="360"/>
            </p14:xfrm>
          </p:contentPart>
        </mc:Choice>
        <mc:Fallback xmlns="">
          <p:pic>
            <p:nvPicPr>
              <p:cNvPr id="8" name="Ink 7">
                <a:extLst>
                  <a:ext uri="{FF2B5EF4-FFF2-40B4-BE49-F238E27FC236}">
                    <a16:creationId xmlns:a16="http://schemas.microsoft.com/office/drawing/2014/main" id="{35F3064B-5550-A895-63EF-20862A5BDD32}"/>
                  </a:ext>
                </a:extLst>
              </p:cNvPr>
              <p:cNvPicPr/>
              <p:nvPr/>
            </p:nvPicPr>
            <p:blipFill>
              <a:blip r:embed="rId6"/>
              <a:stretch>
                <a:fillRect/>
              </a:stretch>
            </p:blipFill>
            <p:spPr>
              <a:xfrm>
                <a:off x="782450" y="3088184"/>
                <a:ext cx="7088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B9A98AF6-7027-ACB1-8E48-0DD5870C8970}"/>
                  </a:ext>
                </a:extLst>
              </p14:cNvPr>
              <p14:cNvContentPartPr/>
              <p14:nvPr/>
            </p14:nvContentPartPr>
            <p14:xfrm>
              <a:off x="1220570" y="2593904"/>
              <a:ext cx="2642760" cy="360"/>
            </p14:xfrm>
          </p:contentPart>
        </mc:Choice>
        <mc:Fallback xmlns="">
          <p:pic>
            <p:nvPicPr>
              <p:cNvPr id="9" name="Ink 8">
                <a:extLst>
                  <a:ext uri="{FF2B5EF4-FFF2-40B4-BE49-F238E27FC236}">
                    <a16:creationId xmlns:a16="http://schemas.microsoft.com/office/drawing/2014/main" id="{B9A98AF6-7027-ACB1-8E48-0DD5870C8970}"/>
                  </a:ext>
                </a:extLst>
              </p:cNvPr>
              <p:cNvPicPr/>
              <p:nvPr/>
            </p:nvPicPr>
            <p:blipFill>
              <a:blip r:embed="rId8"/>
              <a:stretch>
                <a:fillRect/>
              </a:stretch>
            </p:blipFill>
            <p:spPr>
              <a:xfrm>
                <a:off x="1202930" y="2576264"/>
                <a:ext cx="2678400" cy="36000"/>
              </a:xfrm>
              <a:prstGeom prst="rect">
                <a:avLst/>
              </a:prstGeom>
            </p:spPr>
          </p:pic>
        </mc:Fallback>
      </mc:AlternateContent>
    </p:spTree>
    <p:extLst>
      <p:ext uri="{BB962C8B-B14F-4D97-AF65-F5344CB8AC3E}">
        <p14:creationId xmlns:p14="http://schemas.microsoft.com/office/powerpoint/2010/main" val="995335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C8ACA-9057-DF27-7C1A-2BAB3C6DC9A5}"/>
              </a:ext>
            </a:extLst>
          </p:cNvPr>
          <p:cNvSpPr>
            <a:spLocks noGrp="1"/>
          </p:cNvSpPr>
          <p:nvPr>
            <p:ph type="title"/>
          </p:nvPr>
        </p:nvSpPr>
        <p:spPr>
          <a:xfrm>
            <a:off x="838200" y="-161635"/>
            <a:ext cx="10515600" cy="1852324"/>
          </a:xfrm>
        </p:spPr>
        <p:txBody>
          <a:bodyPr>
            <a:normAutofit/>
          </a:bodyPr>
          <a:lstStyle/>
          <a:p>
            <a:r>
              <a:rPr lang="en-US" dirty="0"/>
              <a:t>Conditions other than acute Type 1</a:t>
            </a:r>
            <a:r>
              <a:rPr lang="en-IN" dirty="0"/>
              <a:t> MI </a:t>
            </a:r>
            <a:r>
              <a:rPr lang="en-US" dirty="0"/>
              <a:t>associated with </a:t>
            </a:r>
            <a:r>
              <a:rPr lang="en-US" dirty="0" err="1"/>
              <a:t>cardiomyocyte</a:t>
            </a:r>
            <a:r>
              <a:rPr lang="en-US" dirty="0"/>
              <a:t> injury </a:t>
            </a:r>
          </a:p>
        </p:txBody>
      </p:sp>
      <p:pic>
        <p:nvPicPr>
          <p:cNvPr id="4" name="Content Placeholder 3">
            <a:extLst>
              <a:ext uri="{FF2B5EF4-FFF2-40B4-BE49-F238E27FC236}">
                <a16:creationId xmlns:a16="http://schemas.microsoft.com/office/drawing/2014/main" id="{FC5AFB54-06E6-5526-1C4F-FB88C04680F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258" b="56431"/>
          <a:stretch/>
        </p:blipFill>
        <p:spPr>
          <a:xfrm>
            <a:off x="769317" y="2355272"/>
            <a:ext cx="5622612" cy="3509819"/>
          </a:xfrm>
        </p:spPr>
      </p:pic>
      <p:pic>
        <p:nvPicPr>
          <p:cNvPr id="5" name="Picture 4">
            <a:extLst>
              <a:ext uri="{FF2B5EF4-FFF2-40B4-BE49-F238E27FC236}">
                <a16:creationId xmlns:a16="http://schemas.microsoft.com/office/drawing/2014/main" id="{4F51F2A9-52BF-FF90-FD11-7696098B4D0B}"/>
              </a:ext>
            </a:extLst>
          </p:cNvPr>
          <p:cNvPicPr>
            <a:picLocks noChangeAspect="1"/>
          </p:cNvPicPr>
          <p:nvPr/>
        </p:nvPicPr>
        <p:blipFill rotWithShape="1">
          <a:blip r:embed="rId2">
            <a:extLst>
              <a:ext uri="{28A0092B-C50C-407E-A947-70E740481C1C}">
                <a14:useLocalDpi xmlns:a14="http://schemas.microsoft.com/office/drawing/2010/main" val="0"/>
              </a:ext>
            </a:extLst>
          </a:blip>
          <a:srcRect t="43325"/>
          <a:stretch/>
        </p:blipFill>
        <p:spPr>
          <a:xfrm>
            <a:off x="6919933" y="1445190"/>
            <a:ext cx="4993299" cy="5412810"/>
          </a:xfrm>
          <a:prstGeom prst="rect">
            <a:avLst/>
          </a:prstGeom>
        </p:spPr>
      </p:pic>
    </p:spTree>
    <p:extLst>
      <p:ext uri="{BB962C8B-B14F-4D97-AF65-F5344CB8AC3E}">
        <p14:creationId xmlns:p14="http://schemas.microsoft.com/office/powerpoint/2010/main" val="3608291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7056-5218-3A77-E8B4-6783E7E12F9F}"/>
              </a:ext>
            </a:extLst>
          </p:cNvPr>
          <p:cNvSpPr>
            <a:spLocks noGrp="1"/>
          </p:cNvSpPr>
          <p:nvPr>
            <p:ph type="title"/>
          </p:nvPr>
        </p:nvSpPr>
        <p:spPr/>
        <p:txBody>
          <a:bodyPr/>
          <a:lstStyle/>
          <a:p>
            <a:r>
              <a:rPr lang="en-US" b="1" dirty="0"/>
              <a:t>Confounders of cardiac troponin concentration</a:t>
            </a:r>
          </a:p>
        </p:txBody>
      </p:sp>
      <p:sp>
        <p:nvSpPr>
          <p:cNvPr id="3" name="Content Placeholder 2">
            <a:extLst>
              <a:ext uri="{FF2B5EF4-FFF2-40B4-BE49-F238E27FC236}">
                <a16:creationId xmlns:a16="http://schemas.microsoft.com/office/drawing/2014/main" id="{C52B251B-1295-FE61-2D6C-F2266ADF7694}"/>
              </a:ext>
            </a:extLst>
          </p:cNvPr>
          <p:cNvSpPr>
            <a:spLocks noGrp="1"/>
          </p:cNvSpPr>
          <p:nvPr>
            <p:ph idx="1"/>
          </p:nvPr>
        </p:nvSpPr>
        <p:spPr/>
        <p:txBody>
          <a:bodyPr>
            <a:normAutofit lnSpcReduction="10000"/>
          </a:bodyPr>
          <a:lstStyle/>
          <a:p>
            <a:r>
              <a:rPr lang="en-US" dirty="0"/>
              <a:t>four clinical variables</a:t>
            </a:r>
            <a:r>
              <a:rPr lang="en-IN" dirty="0"/>
              <a:t> —&gt; </a:t>
            </a:r>
            <a:r>
              <a:rPr lang="en-US" dirty="0"/>
              <a:t>affect hs-cTn concentrations </a:t>
            </a:r>
            <a:endParaRPr lang="en-IN" dirty="0"/>
          </a:p>
          <a:p>
            <a:pPr marL="514350" indent="-514350">
              <a:buFont typeface="+mj-lt"/>
              <a:buAutoNum type="arabicPeriod"/>
            </a:pPr>
            <a:r>
              <a:rPr lang="en-US" b="1" dirty="0"/>
              <a:t>age</a:t>
            </a:r>
            <a:r>
              <a:rPr lang="en-US" dirty="0"/>
              <a:t> (concentrations in healthy very young vs.‘healthy’ very old individuals differ by up to 300%)</a:t>
            </a:r>
            <a:endParaRPr lang="en-IN" dirty="0"/>
          </a:p>
          <a:p>
            <a:pPr marL="514350" indent="-514350">
              <a:buFont typeface="+mj-lt"/>
              <a:buAutoNum type="arabicPeriod"/>
            </a:pPr>
            <a:r>
              <a:rPr lang="en-US" b="1" dirty="0"/>
              <a:t>renal dysfunction</a:t>
            </a:r>
            <a:r>
              <a:rPr lang="en-IN" b="1" dirty="0"/>
              <a:t> </a:t>
            </a:r>
            <a:r>
              <a:rPr lang="en-US" dirty="0"/>
              <a:t>(differences between otherwise healthy patients with very high vs.very low eGFR</a:t>
            </a:r>
            <a:r>
              <a:rPr lang="en-IN" dirty="0"/>
              <a:t> </a:t>
            </a:r>
            <a:r>
              <a:rPr lang="en-US" dirty="0"/>
              <a:t>of up to 300%)</a:t>
            </a:r>
            <a:endParaRPr lang="en-IN" dirty="0"/>
          </a:p>
          <a:p>
            <a:pPr marL="514350" indent="-514350">
              <a:buFont typeface="+mj-lt"/>
              <a:buAutoNum type="arabicPeriod"/>
            </a:pPr>
            <a:r>
              <a:rPr lang="en-US" b="1" dirty="0"/>
              <a:t>time from chest pain onset</a:t>
            </a:r>
            <a:r>
              <a:rPr lang="en-US" dirty="0"/>
              <a:t> (&gt;300%)</a:t>
            </a:r>
            <a:endParaRPr lang="en-IN" dirty="0"/>
          </a:p>
          <a:p>
            <a:pPr marL="514350" indent="-514350">
              <a:buFont typeface="+mj-lt"/>
              <a:buAutoNum type="arabicPeriod"/>
            </a:pPr>
            <a:r>
              <a:rPr lang="en-US" b="1" dirty="0"/>
              <a:t>sex</a:t>
            </a:r>
            <a:r>
              <a:rPr lang="en-US" dirty="0"/>
              <a:t>(≈40%</a:t>
            </a:r>
            <a:r>
              <a:rPr lang="en-IN" dirty="0"/>
              <a:t>)</a:t>
            </a:r>
          </a:p>
          <a:p>
            <a:pPr marL="0" indent="0">
              <a:buNone/>
            </a:pPr>
            <a:r>
              <a:rPr lang="en-US" dirty="0"/>
              <a:t>Despite the potential baseline differences in</a:t>
            </a:r>
            <a:r>
              <a:rPr lang="en-IN" dirty="0"/>
              <a:t> </a:t>
            </a:r>
            <a:r>
              <a:rPr lang="en-US" dirty="0"/>
              <a:t>hs-cTn values based on these four variables, </a:t>
            </a:r>
            <a:r>
              <a:rPr lang="en-US" b="1" dirty="0"/>
              <a:t>absolute changes in</a:t>
            </a:r>
            <a:r>
              <a:rPr lang="en-IN" b="1" dirty="0"/>
              <a:t> </a:t>
            </a:r>
            <a:r>
              <a:rPr lang="en-US" b="1" dirty="0"/>
              <a:t>hs-cTn levels are still of diagnostic and prognostic value.</a:t>
            </a:r>
          </a:p>
        </p:txBody>
      </p:sp>
    </p:spTree>
    <p:extLst>
      <p:ext uri="{BB962C8B-B14F-4D97-AF65-F5344CB8AC3E}">
        <p14:creationId xmlns:p14="http://schemas.microsoft.com/office/powerpoint/2010/main" val="3379510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E16AA2A-4F60-7FD8-7165-F6C48BD831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575139"/>
            <a:ext cx="10905066" cy="3707720"/>
          </a:xfrm>
          <a:prstGeom prst="rect">
            <a:avLst/>
          </a:prstGeom>
        </p:spPr>
      </p:pic>
    </p:spTree>
    <p:extLst>
      <p:ext uri="{BB962C8B-B14F-4D97-AF65-F5344CB8AC3E}">
        <p14:creationId xmlns:p14="http://schemas.microsoft.com/office/powerpoint/2010/main" val="2784409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8680E3-767E-8DD1-DF68-BD5B034E05E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Rapid ‘rule-in’ and ‘rule-out’ algorithms</a:t>
            </a:r>
          </a:p>
        </p:txBody>
      </p:sp>
      <p:pic>
        <p:nvPicPr>
          <p:cNvPr id="4" name="Content Placeholder 3">
            <a:extLst>
              <a:ext uri="{FF2B5EF4-FFF2-40B4-BE49-F238E27FC236}">
                <a16:creationId xmlns:a16="http://schemas.microsoft.com/office/drawing/2014/main" id="{16341605-CCCC-DF01-AEF4-0ABFADE35B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26257" y="222352"/>
            <a:ext cx="6337043" cy="6635648"/>
          </a:xfrm>
          <a:prstGeom prst="rect">
            <a:avLst/>
          </a:prstGeom>
        </p:spPr>
      </p:pic>
    </p:spTree>
    <p:extLst>
      <p:ext uri="{BB962C8B-B14F-4D97-AF65-F5344CB8AC3E}">
        <p14:creationId xmlns:p14="http://schemas.microsoft.com/office/powerpoint/2010/main" val="2224677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0964D8-9BE5-8D11-39C3-2D5D412FD077}"/>
              </a:ext>
            </a:extLst>
          </p:cNvPr>
          <p:cNvSpPr>
            <a:spLocks noGrp="1"/>
          </p:cNvSpPr>
          <p:nvPr>
            <p:ph idx="1"/>
          </p:nvPr>
        </p:nvSpPr>
        <p:spPr>
          <a:xfrm>
            <a:off x="387500" y="488462"/>
            <a:ext cx="11417000" cy="4944894"/>
          </a:xfrm>
          <a:solidFill>
            <a:schemeClr val="accent2">
              <a:lumMod val="60000"/>
              <a:lumOff val="40000"/>
            </a:schemeClr>
          </a:solidFill>
        </p:spPr>
        <p:txBody>
          <a:bodyPr>
            <a:normAutofit/>
          </a:bodyPr>
          <a:lstStyle/>
          <a:p>
            <a:r>
              <a:rPr lang="en-US" sz="2500" b="1" dirty="0"/>
              <a:t>NSTEMI can be ruled out at presentation</a:t>
            </a:r>
            <a:r>
              <a:rPr lang="en-IN" sz="2500" b="1" dirty="0"/>
              <a:t> </a:t>
            </a:r>
            <a:r>
              <a:rPr lang="en-IN" sz="2500" dirty="0"/>
              <a:t>—&gt;</a:t>
            </a:r>
            <a:r>
              <a:rPr lang="en-US" sz="2500" dirty="0"/>
              <a:t> 0 h hs-cTn concentration is very low and the chest pain onset was &gt;3 h prior to the 0 h hs-cTn measurement. </a:t>
            </a:r>
            <a:endParaRPr lang="en-IN" sz="2500" dirty="0"/>
          </a:p>
          <a:p>
            <a:r>
              <a:rPr lang="en-US" sz="2500" b="1" dirty="0"/>
              <a:t>NSTEMI can also be ruled out by the combination of low baseline levels of hs-cTn and the lack of a relevant increase within 1 h </a:t>
            </a:r>
            <a:endParaRPr lang="en-IN" sz="2500" b="1" dirty="0"/>
          </a:p>
          <a:p>
            <a:endParaRPr lang="en-IN" sz="2500" b="1" dirty="0"/>
          </a:p>
          <a:p>
            <a:endParaRPr lang="en-IN" sz="2500" b="1" dirty="0"/>
          </a:p>
          <a:p>
            <a:r>
              <a:rPr lang="en-IN" sz="2500" dirty="0"/>
              <a:t>high likelihood for NSTEMI if the hs-cTn concentration at presentation is at least moderately elevated or shows a clear rise within the first hour (1 h</a:t>
            </a:r>
            <a:r>
              <a:rPr lang="el-GR" sz="2500" dirty="0"/>
              <a:t>Δ)</a:t>
            </a:r>
            <a:endParaRPr lang="en-IN" sz="2500" dirty="0"/>
          </a:p>
          <a:p>
            <a:r>
              <a:rPr lang="en-IN" sz="2500" dirty="0"/>
              <a:t>Cut-offs are assay-specific </a:t>
            </a:r>
          </a:p>
          <a:p>
            <a:r>
              <a:rPr lang="en-US" sz="2500" dirty="0"/>
              <a:t>only </a:t>
            </a:r>
            <a:r>
              <a:rPr lang="en-IN" sz="2500" dirty="0"/>
              <a:t>CKMB</a:t>
            </a:r>
            <a:r>
              <a:rPr lang="en-US" sz="2500" dirty="0"/>
              <a:t>, myosin-binding protein C, and </a:t>
            </a:r>
            <a:r>
              <a:rPr lang="en-US" sz="2500" dirty="0" err="1"/>
              <a:t>copeptin</a:t>
            </a:r>
            <a:r>
              <a:rPr lang="en-US" sz="2500" dirty="0"/>
              <a:t> may have clinical relevance</a:t>
            </a:r>
            <a:r>
              <a:rPr lang="en-IN" sz="2500" dirty="0"/>
              <a:t> —</a:t>
            </a:r>
            <a:r>
              <a:rPr lang="en-US" sz="2500" dirty="0"/>
              <a:t> when used in combination with (standard) cTn T/</a:t>
            </a:r>
            <a:r>
              <a:rPr lang="en-IN" sz="2500" dirty="0"/>
              <a:t>I —&gt; not recommended </a:t>
            </a:r>
            <a:endParaRPr lang="en-US" sz="2500" dirty="0"/>
          </a:p>
        </p:txBody>
      </p:sp>
      <p:pic>
        <p:nvPicPr>
          <p:cNvPr id="4" name="Picture 3">
            <a:extLst>
              <a:ext uri="{FF2B5EF4-FFF2-40B4-BE49-F238E27FC236}">
                <a16:creationId xmlns:a16="http://schemas.microsoft.com/office/drawing/2014/main" id="{10A23059-FEA3-7B25-D6E4-1AB404257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114" y="765371"/>
            <a:ext cx="9625771" cy="4944894"/>
          </a:xfrm>
          <a:prstGeom prst="rect">
            <a:avLst/>
          </a:prstGeom>
        </p:spPr>
      </p:pic>
    </p:spTree>
    <p:extLst>
      <p:ext uri="{BB962C8B-B14F-4D97-AF65-F5344CB8AC3E}">
        <p14:creationId xmlns:p14="http://schemas.microsoft.com/office/powerpoint/2010/main" val="418707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9ED9-0995-7464-FA34-567C6395CBDF}"/>
              </a:ext>
            </a:extLst>
          </p:cNvPr>
          <p:cNvSpPr>
            <a:spLocks noGrp="1"/>
          </p:cNvSpPr>
          <p:nvPr>
            <p:ph type="title"/>
          </p:nvPr>
        </p:nvSpPr>
        <p:spPr/>
        <p:txBody>
          <a:bodyPr/>
          <a:lstStyle/>
          <a:p>
            <a:r>
              <a:rPr lang="en-IN" dirty="0"/>
              <a:t>2. Diagnostic tools- non invasive imaging</a:t>
            </a:r>
            <a:endParaRPr lang="en-US" dirty="0"/>
          </a:p>
        </p:txBody>
      </p:sp>
      <p:sp>
        <p:nvSpPr>
          <p:cNvPr id="3" name="Content Placeholder 2">
            <a:extLst>
              <a:ext uri="{FF2B5EF4-FFF2-40B4-BE49-F238E27FC236}">
                <a16:creationId xmlns:a16="http://schemas.microsoft.com/office/drawing/2014/main" id="{39309BB0-88E8-8115-586D-C465B4DF6C0D}"/>
              </a:ext>
            </a:extLst>
          </p:cNvPr>
          <p:cNvSpPr>
            <a:spLocks noGrp="1"/>
          </p:cNvSpPr>
          <p:nvPr>
            <p:ph idx="1"/>
          </p:nvPr>
        </p:nvSpPr>
        <p:spPr/>
        <p:txBody>
          <a:bodyPr/>
          <a:lstStyle/>
          <a:p>
            <a:pPr marL="514350" indent="-514350">
              <a:buFont typeface="+mj-lt"/>
              <a:buAutoNum type="arabicPeriod"/>
            </a:pPr>
            <a:r>
              <a:rPr lang="en-IN" dirty="0"/>
              <a:t>TTE</a:t>
            </a:r>
          </a:p>
          <a:p>
            <a:pPr marL="514350" indent="-514350">
              <a:buFont typeface="+mj-lt"/>
              <a:buAutoNum type="arabicPeriod"/>
            </a:pPr>
            <a:r>
              <a:rPr lang="en-IN" dirty="0"/>
              <a:t>CCTA</a:t>
            </a:r>
          </a:p>
          <a:p>
            <a:pPr marL="514350" indent="-514350">
              <a:buFont typeface="+mj-lt"/>
              <a:buAutoNum type="arabicPeriod"/>
            </a:pPr>
            <a:r>
              <a:rPr lang="en-IN" dirty="0"/>
              <a:t>Cardiac MRI  </a:t>
            </a:r>
          </a:p>
        </p:txBody>
      </p:sp>
      <p:sp>
        <p:nvSpPr>
          <p:cNvPr id="4" name="TextBox 3">
            <a:extLst>
              <a:ext uri="{FF2B5EF4-FFF2-40B4-BE49-F238E27FC236}">
                <a16:creationId xmlns:a16="http://schemas.microsoft.com/office/drawing/2014/main" id="{7ACF9AE0-7D43-ED1B-667A-10E5A285A4AE}"/>
              </a:ext>
            </a:extLst>
          </p:cNvPr>
          <p:cNvSpPr txBox="1"/>
          <p:nvPr/>
        </p:nvSpPr>
        <p:spPr>
          <a:xfrm>
            <a:off x="3528986" y="1479262"/>
            <a:ext cx="6016250" cy="3139321"/>
          </a:xfrm>
          <a:prstGeom prst="rect">
            <a:avLst/>
          </a:prstGeom>
          <a:solidFill>
            <a:schemeClr val="accent2">
              <a:lumMod val="60000"/>
              <a:lumOff val="40000"/>
            </a:schemeClr>
          </a:solidFill>
          <a:ln>
            <a:solidFill>
              <a:schemeClr val="tx1"/>
            </a:solidFill>
          </a:ln>
        </p:spPr>
        <p:txBody>
          <a:bodyPr wrap="square" rtlCol="0">
            <a:spAutoFit/>
          </a:bodyPr>
          <a:lstStyle/>
          <a:p>
            <a:pPr marL="342900" indent="-342900" algn="l">
              <a:buFont typeface="+mj-lt"/>
              <a:buAutoNum type="arabicPeriod"/>
            </a:pPr>
            <a:r>
              <a:rPr lang="en-US" b="1" dirty="0">
                <a:solidFill>
                  <a:srgbClr val="002060"/>
                </a:solidFill>
              </a:rPr>
              <a:t>BEACON</a:t>
            </a:r>
            <a:r>
              <a:rPr lang="en-US" b="1" dirty="0"/>
              <a:t> (Better Evaluation of Acute Chest Pain with Coronary Computed Tomography Angiography) </a:t>
            </a:r>
            <a:r>
              <a:rPr lang="en-US" dirty="0"/>
              <a:t>study</a:t>
            </a:r>
            <a:r>
              <a:rPr lang="en-IN" dirty="0"/>
              <a:t> —</a:t>
            </a:r>
            <a:r>
              <a:rPr lang="en-US" dirty="0"/>
              <a:t>no reduction of in hospital duration of stay or hospital admission in the CCTA arm compared with patients investigated with hs-cTn</a:t>
            </a:r>
            <a:endParaRPr lang="en-IN" dirty="0"/>
          </a:p>
          <a:p>
            <a:pPr marL="342900" indent="-342900" algn="l">
              <a:buFont typeface="+mj-lt"/>
              <a:buAutoNum type="arabicPeriod"/>
            </a:pPr>
            <a:r>
              <a:rPr lang="en-US" b="1" dirty="0" err="1">
                <a:solidFill>
                  <a:srgbClr val="002060"/>
                </a:solidFill>
              </a:rPr>
              <a:t>ROMICAT</a:t>
            </a:r>
            <a:r>
              <a:rPr lang="en-US" b="1" dirty="0">
                <a:solidFill>
                  <a:srgbClr val="002060"/>
                </a:solidFill>
              </a:rPr>
              <a:t> II </a:t>
            </a:r>
            <a:r>
              <a:rPr lang="en-US" b="1" dirty="0"/>
              <a:t>(Rule Out Myocardial Ischemia/Infarction by Computer Assisted Tomography) </a:t>
            </a:r>
            <a:endParaRPr lang="en-IN" b="1" dirty="0"/>
          </a:p>
          <a:p>
            <a:pPr marL="342900" indent="-342900" algn="l">
              <a:buFont typeface="+mj-lt"/>
              <a:buAutoNum type="arabicPeriod"/>
            </a:pPr>
            <a:r>
              <a:rPr lang="en-US" b="1" dirty="0">
                <a:solidFill>
                  <a:srgbClr val="002060"/>
                </a:solidFill>
              </a:rPr>
              <a:t>RAPID-CTCA</a:t>
            </a:r>
            <a:r>
              <a:rPr lang="en-US" b="1" dirty="0"/>
              <a:t> (Rapid Assessment of Potential Ischaemic Heart Disease with CTCA) </a:t>
            </a:r>
            <a:r>
              <a:rPr lang="en-IN" b="1" dirty="0"/>
              <a:t>– </a:t>
            </a:r>
            <a:r>
              <a:rPr lang="en-IN" dirty="0"/>
              <a:t>did not improve clinical outcome at 1 year and was associated with modest increase in duration and cost of hospital stay</a:t>
            </a:r>
            <a:endParaRPr lang="en-US" dirty="0"/>
          </a:p>
        </p:txBody>
      </p:sp>
      <p:sp>
        <p:nvSpPr>
          <p:cNvPr id="5" name="TextBox 4">
            <a:extLst>
              <a:ext uri="{FF2B5EF4-FFF2-40B4-BE49-F238E27FC236}">
                <a16:creationId xmlns:a16="http://schemas.microsoft.com/office/drawing/2014/main" id="{631D1BD2-E281-CD16-4409-E9F541F878FC}"/>
              </a:ext>
            </a:extLst>
          </p:cNvPr>
          <p:cNvSpPr txBox="1"/>
          <p:nvPr/>
        </p:nvSpPr>
        <p:spPr>
          <a:xfrm>
            <a:off x="1022928" y="3429000"/>
            <a:ext cx="7369923" cy="3416320"/>
          </a:xfrm>
          <a:prstGeom prst="rect">
            <a:avLst/>
          </a:prstGeom>
          <a:solidFill>
            <a:schemeClr val="accent4">
              <a:lumMod val="60000"/>
              <a:lumOff val="40000"/>
            </a:schemeClr>
          </a:solidFill>
          <a:ln>
            <a:solidFill>
              <a:schemeClr val="tx1"/>
            </a:solidFill>
          </a:ln>
        </p:spPr>
        <p:txBody>
          <a:bodyPr wrap="square" rtlCol="0">
            <a:spAutoFit/>
          </a:bodyPr>
          <a:lstStyle/>
          <a:p>
            <a:pPr algn="l"/>
            <a:r>
              <a:rPr lang="en-US" b="1" dirty="0" err="1"/>
              <a:t>CARMENTA</a:t>
            </a:r>
            <a:r>
              <a:rPr lang="en-US" b="1" dirty="0"/>
              <a:t> (CARdiovascular Magnetic rEsoNance imaging and computed Tomography Angiography) </a:t>
            </a:r>
            <a:r>
              <a:rPr lang="en-US" dirty="0"/>
              <a:t>trial compared a CMR</a:t>
            </a:r>
            <a:r>
              <a:rPr lang="en-IN" dirty="0"/>
              <a:t> </a:t>
            </a:r>
            <a:r>
              <a:rPr lang="en-US" dirty="0"/>
              <a:t>or CCTA</a:t>
            </a:r>
            <a:r>
              <a:rPr lang="en-IN" dirty="0"/>
              <a:t> </a:t>
            </a:r>
            <a:r>
              <a:rPr lang="en-US" dirty="0"/>
              <a:t>-first strategy with a control strategy of routine clinical care in 207 patients with acute chest pain, elevated hs-cTn T levels (&gt;14 </a:t>
            </a:r>
            <a:r>
              <a:rPr lang="en-US" dirty="0" err="1"/>
              <a:t>ng</a:t>
            </a:r>
            <a:r>
              <a:rPr lang="en-US" dirty="0"/>
              <a:t>/L), and an inconclusive EC</a:t>
            </a:r>
            <a:r>
              <a:rPr lang="en-IN" dirty="0"/>
              <a:t>G</a:t>
            </a:r>
          </a:p>
          <a:p>
            <a:pPr marL="285750" indent="-285750" algn="l">
              <a:buFont typeface="Wingdings" pitchFamily="2" charset="2"/>
              <a:buChar char="à"/>
            </a:pPr>
            <a:r>
              <a:rPr lang="en-IN" dirty="0">
                <a:sym typeface="Wingdings" pitchFamily="2" charset="2"/>
              </a:rPr>
              <a:t>CMR and CCTA-first strategies reduced ICA compared with routine clinical care (87% [P = 0.001], 66% [P &lt; 0.001], and 100%, respectively), with no differences in major adverse cardiac events (MACE) at 1 year.</a:t>
            </a:r>
          </a:p>
          <a:p>
            <a:pPr marL="285750" indent="-285750" algn="l">
              <a:buFont typeface="Wingdings" pitchFamily="2" charset="2"/>
              <a:buChar char="à"/>
            </a:pPr>
            <a:r>
              <a:rPr lang="en-IN" dirty="0">
                <a:sym typeface="Wingdings" pitchFamily="2" charset="2"/>
              </a:rPr>
              <a:t>implementing CMR or CCTA first in the diagnostic process for patients with NSTEMI safely reduces the need for ICA and is diagnostically useful for identifying alternative diagnoses as compared with management guided by invasive angiography.</a:t>
            </a:r>
          </a:p>
          <a:p>
            <a:pPr marL="285750" indent="-285750" algn="l">
              <a:buFont typeface="Wingdings" pitchFamily="2" charset="2"/>
              <a:buChar char="à"/>
            </a:pPr>
            <a:endParaRPr lang="en-US" dirty="0"/>
          </a:p>
        </p:txBody>
      </p:sp>
      <p:pic>
        <p:nvPicPr>
          <p:cNvPr id="6" name="Picture 5">
            <a:extLst>
              <a:ext uri="{FF2B5EF4-FFF2-40B4-BE49-F238E27FC236}">
                <a16:creationId xmlns:a16="http://schemas.microsoft.com/office/drawing/2014/main" id="{E697F4BF-DEE2-F5D7-EC6D-3EB0A28F8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2620" y="172282"/>
            <a:ext cx="6843402" cy="65134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9336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C361A-5C1D-4507-8571-12F636CC6DBC}"/>
              </a:ext>
            </a:extLst>
          </p:cNvPr>
          <p:cNvSpPr>
            <a:spLocks noGrp="1"/>
          </p:cNvSpPr>
          <p:nvPr>
            <p:ph type="title"/>
          </p:nvPr>
        </p:nvSpPr>
        <p:spPr>
          <a:xfrm>
            <a:off x="77701" y="102855"/>
            <a:ext cx="6258643" cy="1325563"/>
          </a:xfrm>
        </p:spPr>
        <p:txBody>
          <a:bodyPr>
            <a:normAutofit fontScale="90000"/>
          </a:bodyPr>
          <a:lstStyle/>
          <a:p>
            <a:r>
              <a:rPr lang="en-IN" dirty="0"/>
              <a:t>3.</a:t>
            </a:r>
            <a:r>
              <a:rPr lang="en-US" dirty="0"/>
              <a:t>Acute-phase management of patients with </a:t>
            </a:r>
            <a:r>
              <a:rPr lang="en-IN" dirty="0"/>
              <a:t>ACS</a:t>
            </a:r>
            <a:endParaRPr lang="en-US" dirty="0"/>
          </a:p>
        </p:txBody>
      </p:sp>
      <p:sp>
        <p:nvSpPr>
          <p:cNvPr id="3" name="Content Placeholder 2">
            <a:extLst>
              <a:ext uri="{FF2B5EF4-FFF2-40B4-BE49-F238E27FC236}">
                <a16:creationId xmlns:a16="http://schemas.microsoft.com/office/drawing/2014/main" id="{26E6B010-6A66-DC35-E84A-44BA3B22B174}"/>
              </a:ext>
            </a:extLst>
          </p:cNvPr>
          <p:cNvSpPr>
            <a:spLocks noGrp="1"/>
          </p:cNvSpPr>
          <p:nvPr>
            <p:ph idx="1"/>
          </p:nvPr>
        </p:nvSpPr>
        <p:spPr>
          <a:xfrm>
            <a:off x="-121705" y="1428418"/>
            <a:ext cx="11475505" cy="4748545"/>
          </a:xfrm>
        </p:spPr>
        <p:txBody>
          <a:bodyPr/>
          <a:lstStyle/>
          <a:p>
            <a:pPr marL="514350" indent="-514350">
              <a:buFont typeface="+mj-lt"/>
              <a:buAutoNum type="arabicPeriod"/>
            </a:pPr>
            <a:r>
              <a:rPr lang="en-IN"/>
              <a:t>Acute pharmacotherapy </a:t>
            </a:r>
            <a:endParaRPr lang="en-US" dirty="0"/>
          </a:p>
        </p:txBody>
      </p:sp>
      <p:pic>
        <p:nvPicPr>
          <p:cNvPr id="4" name="Picture 3">
            <a:extLst>
              <a:ext uri="{FF2B5EF4-FFF2-40B4-BE49-F238E27FC236}">
                <a16:creationId xmlns:a16="http://schemas.microsoft.com/office/drawing/2014/main" id="{A18F838C-5DD0-DBA0-E88C-9343FC08B907}"/>
              </a:ext>
            </a:extLst>
          </p:cNvPr>
          <p:cNvPicPr>
            <a:picLocks noChangeAspect="1"/>
          </p:cNvPicPr>
          <p:nvPr/>
        </p:nvPicPr>
        <p:blipFill rotWithShape="1">
          <a:blip r:embed="rId2">
            <a:extLst>
              <a:ext uri="{28A0092B-C50C-407E-A947-70E740481C1C}">
                <a14:useLocalDpi xmlns:a14="http://schemas.microsoft.com/office/drawing/2010/main" val="0"/>
              </a:ext>
            </a:extLst>
          </a:blip>
          <a:srcRect t="4242" b="44398"/>
          <a:stretch/>
        </p:blipFill>
        <p:spPr>
          <a:xfrm>
            <a:off x="250995" y="2091200"/>
            <a:ext cx="4296425" cy="4330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F0F9A74F-D9AC-BAFE-3698-EC24FB5974FA}"/>
              </a:ext>
            </a:extLst>
          </p:cNvPr>
          <p:cNvPicPr>
            <a:picLocks noChangeAspect="1"/>
          </p:cNvPicPr>
          <p:nvPr/>
        </p:nvPicPr>
        <p:blipFill rotWithShape="1">
          <a:blip r:embed="rId2">
            <a:extLst>
              <a:ext uri="{28A0092B-C50C-407E-A947-70E740481C1C}">
                <a14:useLocalDpi xmlns:a14="http://schemas.microsoft.com/office/drawing/2010/main" val="0"/>
              </a:ext>
            </a:extLst>
          </a:blip>
          <a:srcRect l="2430" t="55995" b="2559"/>
          <a:stretch/>
        </p:blipFill>
        <p:spPr>
          <a:xfrm>
            <a:off x="7003501" y="278911"/>
            <a:ext cx="4744339" cy="3954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46245CC0-B0EF-BCBF-40F9-4A410AB1B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550" y="4278626"/>
            <a:ext cx="5648960" cy="2561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96753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43E32-B031-F8AC-AEAE-0555F839D849}"/>
              </a:ext>
            </a:extLst>
          </p:cNvPr>
          <p:cNvSpPr>
            <a:spLocks noGrp="1"/>
          </p:cNvSpPr>
          <p:nvPr>
            <p:ph type="title"/>
          </p:nvPr>
        </p:nvSpPr>
        <p:spPr/>
        <p:txBody>
          <a:bodyPr/>
          <a:lstStyle/>
          <a:p>
            <a:r>
              <a:rPr lang="en-IN" dirty="0"/>
              <a:t>2. </a:t>
            </a:r>
            <a:r>
              <a:rPr lang="en-IN" dirty="0" err="1"/>
              <a:t>Reperfusion</a:t>
            </a:r>
            <a:r>
              <a:rPr lang="en-IN" dirty="0"/>
              <a:t> strategy</a:t>
            </a:r>
            <a:br>
              <a:rPr lang="en-IN" dirty="0"/>
            </a:br>
            <a:endParaRPr lang="en-US" dirty="0"/>
          </a:p>
        </p:txBody>
      </p:sp>
      <p:sp>
        <p:nvSpPr>
          <p:cNvPr id="3" name="Content Placeholder 2">
            <a:extLst>
              <a:ext uri="{FF2B5EF4-FFF2-40B4-BE49-F238E27FC236}">
                <a16:creationId xmlns:a16="http://schemas.microsoft.com/office/drawing/2014/main" id="{5CB0E030-479A-01F0-6A28-DB3BFAC17268}"/>
              </a:ext>
            </a:extLst>
          </p:cNvPr>
          <p:cNvSpPr>
            <a:spLocks noGrp="1"/>
          </p:cNvSpPr>
          <p:nvPr>
            <p:ph idx="1"/>
          </p:nvPr>
        </p:nvSpPr>
        <p:spPr/>
        <p:txBody>
          <a:bodyPr/>
          <a:lstStyle/>
          <a:p>
            <a:pPr marL="514350" indent="-514350">
              <a:buFont typeface="+mj-lt"/>
              <a:buAutoNum type="arabicPeriod"/>
            </a:pPr>
            <a:r>
              <a:rPr lang="en-US" b="1" dirty="0"/>
              <a:t>STEMI</a:t>
            </a:r>
            <a:r>
              <a:rPr lang="en-IN" dirty="0"/>
              <a:t>   —&gt; </a:t>
            </a:r>
            <a:r>
              <a:rPr lang="en-US" dirty="0"/>
              <a:t>triaged for </a:t>
            </a:r>
            <a:r>
              <a:rPr lang="en-US" b="1" dirty="0"/>
              <a:t>immediate </a:t>
            </a:r>
            <a:r>
              <a:rPr lang="en-US" b="1" dirty="0" err="1"/>
              <a:t>reperfusion</a:t>
            </a:r>
            <a:r>
              <a:rPr lang="en-US" b="1" dirty="0"/>
              <a:t> therapy</a:t>
            </a:r>
            <a:r>
              <a:rPr lang="en-US" dirty="0"/>
              <a:t> </a:t>
            </a:r>
            <a:endParaRPr lang="en-IN" dirty="0"/>
          </a:p>
          <a:p>
            <a:pPr marL="0" indent="0">
              <a:buNone/>
            </a:pPr>
            <a:r>
              <a:rPr lang="en-US" dirty="0"/>
              <a:t>(</a:t>
            </a:r>
            <a:r>
              <a:rPr lang="en-US" b="1" dirty="0">
                <a:solidFill>
                  <a:srgbClr val="C00000"/>
                </a:solidFill>
              </a:rPr>
              <a:t>PPCI strategy or fibrinolysis if PPCI is not possible within 120 min of diagnosis)</a:t>
            </a:r>
            <a:r>
              <a:rPr lang="en-US" b="1" dirty="0"/>
              <a:t> </a:t>
            </a:r>
            <a:endParaRPr lang="en-IN" b="1" dirty="0"/>
          </a:p>
          <a:p>
            <a:pPr marL="514350" indent="-514350">
              <a:buFont typeface="+mj-lt"/>
              <a:buAutoNum type="arabicPeriod"/>
            </a:pPr>
            <a:r>
              <a:rPr lang="en-US" b="1" dirty="0"/>
              <a:t>NSTE-ACS</a:t>
            </a:r>
            <a:r>
              <a:rPr lang="en-IN" dirty="0"/>
              <a:t> —&gt; </a:t>
            </a:r>
          </a:p>
          <a:p>
            <a:pPr lvl="1"/>
            <a:r>
              <a:rPr lang="en-US" sz="2600" b="1" dirty="0">
                <a:solidFill>
                  <a:srgbClr val="C00000"/>
                </a:solidFill>
              </a:rPr>
              <a:t>inpatient invasive strategy </a:t>
            </a:r>
            <a:r>
              <a:rPr lang="en-US" sz="2600" dirty="0">
                <a:solidFill>
                  <a:srgbClr val="C00000"/>
                </a:solidFill>
              </a:rPr>
              <a:t>is recommended</a:t>
            </a:r>
            <a:endParaRPr lang="en-IN" sz="2600" dirty="0">
              <a:solidFill>
                <a:srgbClr val="C00000"/>
              </a:solidFill>
            </a:endParaRPr>
          </a:p>
          <a:p>
            <a:pPr lvl="1"/>
            <a:r>
              <a:rPr lang="en-US" sz="2600" b="1" dirty="0">
                <a:solidFill>
                  <a:srgbClr val="C00000"/>
                </a:solidFill>
              </a:rPr>
              <a:t>immediate invasive strategy</a:t>
            </a:r>
            <a:r>
              <a:rPr lang="en-US" sz="2600" dirty="0">
                <a:solidFill>
                  <a:srgbClr val="C00000"/>
                </a:solidFill>
              </a:rPr>
              <a:t> is recommended when any very</a:t>
            </a:r>
            <a:r>
              <a:rPr lang="en-IN" sz="2600" dirty="0">
                <a:solidFill>
                  <a:srgbClr val="C00000"/>
                </a:solidFill>
              </a:rPr>
              <a:t> </a:t>
            </a:r>
            <a:r>
              <a:rPr lang="en-US" sz="2600" dirty="0">
                <a:solidFill>
                  <a:srgbClr val="C00000"/>
                </a:solidFill>
              </a:rPr>
              <a:t>high-risk feature is present </a:t>
            </a:r>
            <a:endParaRPr lang="en-IN" sz="2600" dirty="0">
              <a:solidFill>
                <a:srgbClr val="C00000"/>
              </a:solidFill>
            </a:endParaRPr>
          </a:p>
          <a:p>
            <a:pPr lvl="1"/>
            <a:r>
              <a:rPr lang="en-US" sz="2600" dirty="0">
                <a:solidFill>
                  <a:srgbClr val="C00000"/>
                </a:solidFill>
              </a:rPr>
              <a:t> </a:t>
            </a:r>
            <a:r>
              <a:rPr lang="en-US" sz="2600" b="1" dirty="0">
                <a:solidFill>
                  <a:srgbClr val="C00000"/>
                </a:solidFill>
              </a:rPr>
              <a:t>early (i.e. within 24 h) invasive strategy </a:t>
            </a:r>
            <a:r>
              <a:rPr lang="en-US" sz="2600" dirty="0">
                <a:solidFill>
                  <a:srgbClr val="C00000"/>
                </a:solidFill>
              </a:rPr>
              <a:t>should be considered</a:t>
            </a:r>
            <a:r>
              <a:rPr lang="en-IN" sz="2600" dirty="0">
                <a:solidFill>
                  <a:srgbClr val="C00000"/>
                </a:solidFill>
              </a:rPr>
              <a:t> </a:t>
            </a:r>
            <a:r>
              <a:rPr lang="en-US" sz="2600" dirty="0">
                <a:solidFill>
                  <a:srgbClr val="C00000"/>
                </a:solidFill>
              </a:rPr>
              <a:t>when any high-risk features are present </a:t>
            </a:r>
          </a:p>
        </p:txBody>
      </p:sp>
    </p:spTree>
    <p:extLst>
      <p:ext uri="{BB962C8B-B14F-4D97-AF65-F5344CB8AC3E}">
        <p14:creationId xmlns:p14="http://schemas.microsoft.com/office/powerpoint/2010/main" val="4118723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A1DD61B-1C8E-4964-17A1-270C5144AE81}"/>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a:solidFill>
                  <a:srgbClr val="FFFFFF"/>
                </a:solidFill>
                <a:latin typeface="+mj-lt"/>
                <a:ea typeface="+mj-ea"/>
                <a:cs typeface="+mj-cs"/>
              </a:rPr>
              <a:t>1. STEMI patients</a:t>
            </a:r>
          </a:p>
        </p:txBody>
      </p:sp>
      <p:pic>
        <p:nvPicPr>
          <p:cNvPr id="4" name="Content Placeholder 3">
            <a:extLst>
              <a:ext uri="{FF2B5EF4-FFF2-40B4-BE49-F238E27FC236}">
                <a16:creationId xmlns:a16="http://schemas.microsoft.com/office/drawing/2014/main" id="{B7F94D76-2CA4-56EC-4015-26C1BE8154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1133" y="0"/>
            <a:ext cx="7768669" cy="7088909"/>
          </a:xfrm>
          <a:prstGeom prst="rect">
            <a:avLst/>
          </a:prstGeom>
        </p:spPr>
      </p:pic>
    </p:spTree>
    <p:extLst>
      <p:ext uri="{BB962C8B-B14F-4D97-AF65-F5344CB8AC3E}">
        <p14:creationId xmlns:p14="http://schemas.microsoft.com/office/powerpoint/2010/main" val="239436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5F93-1C40-C5FA-97C1-F21ADC22E986}"/>
              </a:ext>
            </a:extLst>
          </p:cNvPr>
          <p:cNvSpPr>
            <a:spLocks noGrp="1"/>
          </p:cNvSpPr>
          <p:nvPr>
            <p:ph type="title"/>
          </p:nvPr>
        </p:nvSpPr>
        <p:spPr/>
        <p:txBody>
          <a:bodyPr/>
          <a:lstStyle/>
          <a:p>
            <a:r>
              <a:rPr lang="en-US" dirty="0"/>
              <a:t>Primary </a:t>
            </a:r>
            <a:r>
              <a:rPr lang="en-IN" dirty="0"/>
              <a:t>PCI</a:t>
            </a:r>
            <a:r>
              <a:rPr lang="en-US" dirty="0"/>
              <a:t> strategy for ST</a:t>
            </a:r>
            <a:r>
              <a:rPr lang="en-IN" dirty="0"/>
              <a:t>EMI</a:t>
            </a:r>
            <a:endParaRPr lang="en-US" dirty="0"/>
          </a:p>
        </p:txBody>
      </p:sp>
      <p:sp>
        <p:nvSpPr>
          <p:cNvPr id="3" name="Content Placeholder 2">
            <a:extLst>
              <a:ext uri="{FF2B5EF4-FFF2-40B4-BE49-F238E27FC236}">
                <a16:creationId xmlns:a16="http://schemas.microsoft.com/office/drawing/2014/main" id="{2BB57AE5-9480-D6FC-4379-90904A74AE54}"/>
              </a:ext>
            </a:extLst>
          </p:cNvPr>
          <p:cNvSpPr>
            <a:spLocks noGrp="1"/>
          </p:cNvSpPr>
          <p:nvPr>
            <p:ph idx="1"/>
          </p:nvPr>
        </p:nvSpPr>
        <p:spPr>
          <a:xfrm>
            <a:off x="838199" y="1641214"/>
            <a:ext cx="11353801" cy="4698184"/>
          </a:xfrm>
        </p:spPr>
        <p:txBody>
          <a:bodyPr>
            <a:normAutofit/>
          </a:bodyPr>
          <a:lstStyle/>
          <a:p>
            <a:r>
              <a:rPr lang="en-US" b="1" dirty="0"/>
              <a:t>PPCI strategy </a:t>
            </a:r>
            <a:r>
              <a:rPr lang="en-US" dirty="0"/>
              <a:t>(immediate angiography and PCI as needed) </a:t>
            </a:r>
            <a:r>
              <a:rPr lang="en-IN" dirty="0"/>
              <a:t> -</a:t>
            </a:r>
            <a:r>
              <a:rPr lang="en-US" b="1" dirty="0"/>
              <a:t>preferred </a:t>
            </a:r>
            <a:r>
              <a:rPr lang="en-US" b="1" dirty="0" err="1"/>
              <a:t>reperfusion</a:t>
            </a:r>
            <a:r>
              <a:rPr lang="en-US" b="1" dirty="0"/>
              <a:t> strategy,</a:t>
            </a:r>
            <a:r>
              <a:rPr lang="en-US" dirty="0"/>
              <a:t> provided it can be performed in a timely manner (within</a:t>
            </a:r>
            <a:r>
              <a:rPr lang="en-IN" dirty="0"/>
              <a:t> </a:t>
            </a:r>
            <a:r>
              <a:rPr lang="en-US" dirty="0"/>
              <a:t>120 min of the ECG-based diagnosis</a:t>
            </a:r>
            <a:r>
              <a:rPr lang="en-IN" dirty="0"/>
              <a:t>)</a:t>
            </a:r>
          </a:p>
          <a:p>
            <a:r>
              <a:rPr lang="en-US" dirty="0"/>
              <a:t>RCTs have shown that if the delay to treatment is similar, </a:t>
            </a:r>
            <a:r>
              <a:rPr lang="en-US" b="1" dirty="0"/>
              <a:t>PPCI is superior to fibrinolysis </a:t>
            </a:r>
            <a:r>
              <a:rPr lang="en-US" dirty="0"/>
              <a:t>in reducing mortality, non-fatal </a:t>
            </a:r>
            <a:r>
              <a:rPr lang="en-US" dirty="0" err="1"/>
              <a:t>reinfarction</a:t>
            </a:r>
            <a:r>
              <a:rPr lang="en-US" dirty="0"/>
              <a:t>, and stroke.</a:t>
            </a:r>
            <a:endParaRPr lang="en-IN" dirty="0"/>
          </a:p>
          <a:p>
            <a:r>
              <a:rPr lang="en-IN" dirty="0"/>
              <a:t>Where </a:t>
            </a:r>
            <a:r>
              <a:rPr lang="en-US" dirty="0"/>
              <a:t>PPCI is not an immediate option and fibrinolysis should be initiated as part of a </a:t>
            </a:r>
            <a:r>
              <a:rPr lang="en-US" b="1" dirty="0" err="1"/>
              <a:t>pharmaco-invasive</a:t>
            </a:r>
            <a:r>
              <a:rPr lang="en-US" dirty="0"/>
              <a:t> strategy, provided the patient has presented within 12 h of symptom onset </a:t>
            </a:r>
          </a:p>
          <a:p>
            <a:r>
              <a:rPr lang="en-US" dirty="0"/>
              <a:t>lack of data</a:t>
            </a:r>
            <a:r>
              <a:rPr lang="en-IN" dirty="0"/>
              <a:t> —&gt; </a:t>
            </a:r>
            <a:r>
              <a:rPr lang="en-US" dirty="0"/>
              <a:t>the treatment delay limit at which the advantage of PCI over fibrinolysis is lost</a:t>
            </a:r>
            <a:endParaRPr lang="en-IN" dirty="0"/>
          </a:p>
          <a:p>
            <a:endParaRPr lang="en-US" dirty="0"/>
          </a:p>
        </p:txBody>
      </p:sp>
    </p:spTree>
    <p:extLst>
      <p:ext uri="{BB962C8B-B14F-4D97-AF65-F5344CB8AC3E}">
        <p14:creationId xmlns:p14="http://schemas.microsoft.com/office/powerpoint/2010/main" val="672645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B0CE39-3014-09DE-E167-44FADC55A677}"/>
              </a:ext>
            </a:extLst>
          </p:cNvPr>
          <p:cNvSpPr>
            <a:spLocks noGrp="1"/>
          </p:cNvSpPr>
          <p:nvPr>
            <p:ph idx="1"/>
          </p:nvPr>
        </p:nvSpPr>
        <p:spPr>
          <a:xfrm>
            <a:off x="808182" y="572412"/>
            <a:ext cx="10298545" cy="5686354"/>
          </a:xfrm>
        </p:spPr>
        <p:txBody>
          <a:bodyPr>
            <a:normAutofit/>
          </a:bodyPr>
          <a:lstStyle/>
          <a:p>
            <a:r>
              <a:rPr lang="en-US" dirty="0"/>
              <a:t>For simplicity, </a:t>
            </a:r>
            <a:r>
              <a:rPr lang="en-US" b="1" dirty="0"/>
              <a:t>an absolute time of 120 min from STEMI diagnosis to PCI-mediated </a:t>
            </a:r>
            <a:r>
              <a:rPr lang="en-US" b="1" dirty="0" err="1"/>
              <a:t>reperfusion</a:t>
            </a:r>
            <a:r>
              <a:rPr lang="en-US" b="1" dirty="0"/>
              <a:t> </a:t>
            </a:r>
            <a:r>
              <a:rPr lang="en-US" dirty="0"/>
              <a:t>(i.e. wire crossing of the IRA)</a:t>
            </a:r>
            <a:endParaRPr lang="en-IN" dirty="0"/>
          </a:p>
          <a:p>
            <a:r>
              <a:rPr lang="en-US" dirty="0"/>
              <a:t>For patients who undergo fibrinolysis, </a:t>
            </a:r>
            <a:r>
              <a:rPr lang="en-US" b="1" dirty="0"/>
              <a:t>rescue PCI is indicated </a:t>
            </a:r>
            <a:endParaRPr lang="en-IN" b="1" dirty="0"/>
          </a:p>
          <a:p>
            <a:pPr lvl="1"/>
            <a:r>
              <a:rPr lang="en-US" b="1" dirty="0">
                <a:solidFill>
                  <a:srgbClr val="C00000"/>
                </a:solidFill>
              </a:rPr>
              <a:t>fibrinolysis fails (</a:t>
            </a:r>
            <a:r>
              <a:rPr lang="en-US" dirty="0">
                <a:solidFill>
                  <a:srgbClr val="C00000"/>
                </a:solidFill>
              </a:rPr>
              <a:t>ST-segment resolution &lt;50% within 60–90 min of fibrinolytic administration) </a:t>
            </a:r>
            <a:endParaRPr lang="en-IN" dirty="0">
              <a:solidFill>
                <a:srgbClr val="C00000"/>
              </a:solidFill>
            </a:endParaRPr>
          </a:p>
          <a:p>
            <a:pPr lvl="1"/>
            <a:r>
              <a:rPr lang="en-US" b="1" dirty="0">
                <a:solidFill>
                  <a:srgbClr val="C00000"/>
                </a:solidFill>
              </a:rPr>
              <a:t> </a:t>
            </a:r>
            <a:r>
              <a:rPr lang="en-US" dirty="0">
                <a:solidFill>
                  <a:srgbClr val="C00000"/>
                </a:solidFill>
              </a:rPr>
              <a:t>presence of </a:t>
            </a:r>
            <a:r>
              <a:rPr lang="en-US" b="1" dirty="0" err="1">
                <a:solidFill>
                  <a:srgbClr val="C00000"/>
                </a:solidFill>
              </a:rPr>
              <a:t>haemodynamic</a:t>
            </a:r>
            <a:r>
              <a:rPr lang="en-US" b="1" dirty="0">
                <a:solidFill>
                  <a:srgbClr val="C00000"/>
                </a:solidFill>
              </a:rPr>
              <a:t> or electrical instability, worsening ischaemia, or persistent chest pain.</a:t>
            </a:r>
            <a:endParaRPr lang="en-IN" b="1" dirty="0">
              <a:solidFill>
                <a:srgbClr val="C00000"/>
              </a:solidFill>
            </a:endParaRPr>
          </a:p>
          <a:p>
            <a:r>
              <a:rPr lang="en-IN" dirty="0"/>
              <a:t>Patients with </a:t>
            </a:r>
            <a:r>
              <a:rPr lang="en-IN" b="1" dirty="0"/>
              <a:t>successful fibrinolysis </a:t>
            </a:r>
            <a:r>
              <a:rPr lang="en-IN" dirty="0"/>
              <a:t>should undergo </a:t>
            </a:r>
            <a:r>
              <a:rPr lang="en-IN" b="1" dirty="0"/>
              <a:t>early invasive angiography </a:t>
            </a:r>
            <a:r>
              <a:rPr lang="en-IN" dirty="0"/>
              <a:t>(i.e. within 2–24 h from the time of the lytic bolus injection)</a:t>
            </a:r>
          </a:p>
          <a:p>
            <a:r>
              <a:rPr lang="en-IN" dirty="0">
                <a:sym typeface="Wingdings" pitchFamily="2" charset="2"/>
              </a:rPr>
              <a:t></a:t>
            </a:r>
            <a:r>
              <a:rPr lang="en-IN" dirty="0"/>
              <a:t>transfer to a PCI centre without waiting for signs of </a:t>
            </a:r>
            <a:r>
              <a:rPr lang="en-IN" dirty="0" err="1"/>
              <a:t>reperfusion</a:t>
            </a:r>
            <a:r>
              <a:rPr lang="en-IN" dirty="0"/>
              <a:t>. </a:t>
            </a:r>
          </a:p>
          <a:p>
            <a:r>
              <a:rPr lang="en-IN" dirty="0"/>
              <a:t>For patients presenting </a:t>
            </a:r>
            <a:r>
              <a:rPr lang="en-IN" b="1" dirty="0"/>
              <a:t>after 12 h from symptom onset, a PPCI strategy is preferred over fibrinolysis in all cases</a:t>
            </a:r>
            <a:endParaRPr lang="en-IN" dirty="0"/>
          </a:p>
        </p:txBody>
      </p:sp>
    </p:spTree>
    <p:extLst>
      <p:ext uri="{BB962C8B-B14F-4D97-AF65-F5344CB8AC3E}">
        <p14:creationId xmlns:p14="http://schemas.microsoft.com/office/powerpoint/2010/main" val="2770405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B5F52F-77CD-5BD0-C8C5-34E18E9918CF}"/>
              </a:ext>
            </a:extLst>
          </p:cNvPr>
          <p:cNvSpPr>
            <a:spLocks noGrp="1"/>
          </p:cNvSpPr>
          <p:nvPr>
            <p:ph idx="1"/>
          </p:nvPr>
        </p:nvSpPr>
        <p:spPr>
          <a:xfrm>
            <a:off x="111026" y="484909"/>
            <a:ext cx="11969948" cy="6049818"/>
          </a:xfrm>
        </p:spPr>
        <p:txBody>
          <a:bodyPr>
            <a:normAutofit/>
          </a:bodyPr>
          <a:lstStyle/>
          <a:p>
            <a:r>
              <a:rPr lang="en-US" b="1" dirty="0"/>
              <a:t>Emergency CABG</a:t>
            </a:r>
            <a:r>
              <a:rPr lang="en-IN" dirty="0"/>
              <a:t> — should be considered</a:t>
            </a:r>
          </a:p>
          <a:p>
            <a:pPr lvl="1"/>
            <a:r>
              <a:rPr lang="en-US" sz="2700" dirty="0"/>
              <a:t>patients with a patent IRA but with unsuitable anatomy for PCI</a:t>
            </a:r>
            <a:endParaRPr lang="en-IN" sz="2700" dirty="0"/>
          </a:p>
          <a:p>
            <a:pPr lvl="2"/>
            <a:r>
              <a:rPr lang="en-US" sz="2600" dirty="0"/>
              <a:t>large myocardial area at jeopardy  </a:t>
            </a:r>
            <a:endParaRPr lang="en-IN" sz="2600" dirty="0"/>
          </a:p>
          <a:p>
            <a:pPr lvl="2"/>
            <a:r>
              <a:rPr lang="en-US" sz="2600" dirty="0"/>
              <a:t>C</a:t>
            </a:r>
            <a:r>
              <a:rPr lang="en-IN" sz="2600" dirty="0" err="1"/>
              <a:t>ardiogenic</a:t>
            </a:r>
            <a:r>
              <a:rPr lang="en-IN" sz="2600" dirty="0"/>
              <a:t> shock</a:t>
            </a:r>
          </a:p>
          <a:p>
            <a:pPr lvl="1"/>
            <a:r>
              <a:rPr lang="en-US" sz="2700" dirty="0"/>
              <a:t>MI-related mechanical complications</a:t>
            </a:r>
            <a:r>
              <a:rPr lang="en-IN" sz="2700" dirty="0"/>
              <a:t> —&gt;</a:t>
            </a:r>
            <a:r>
              <a:rPr lang="en-US" sz="2700" dirty="0"/>
              <a:t>CABG is recommended at the time of surgical repair</a:t>
            </a:r>
            <a:endParaRPr lang="en-IN" sz="2700" dirty="0"/>
          </a:p>
          <a:p>
            <a:pPr lvl="1"/>
            <a:endParaRPr lang="en-IN" sz="2700" dirty="0"/>
          </a:p>
          <a:p>
            <a:r>
              <a:rPr lang="en-US" sz="2700" dirty="0"/>
              <a:t>failed PCI or with an acute coronary o</a:t>
            </a:r>
            <a:r>
              <a:rPr lang="en-IN" sz="2700" dirty="0"/>
              <a:t>c</a:t>
            </a:r>
            <a:r>
              <a:rPr lang="en-US" sz="2700" dirty="0" err="1"/>
              <a:t>clusion</a:t>
            </a:r>
            <a:r>
              <a:rPr lang="en-US" sz="2700" dirty="0"/>
              <a:t> not amenable to PCI, </a:t>
            </a:r>
            <a:r>
              <a:rPr lang="en-US" sz="2700" i="1" dirty="0">
                <a:solidFill>
                  <a:srgbClr val="7030A0"/>
                </a:solidFill>
              </a:rPr>
              <a:t>emergency CABG is infrequently performed</a:t>
            </a:r>
            <a:r>
              <a:rPr lang="en-US" sz="2700" dirty="0"/>
              <a:t> because the benefits of surgical revascularization in this setting are less certain</a:t>
            </a:r>
            <a:endParaRPr lang="en-IN" sz="2700" dirty="0"/>
          </a:p>
          <a:p>
            <a:r>
              <a:rPr lang="en-US" sz="2900" dirty="0"/>
              <a:t>Because there will be a delay to </a:t>
            </a:r>
            <a:r>
              <a:rPr lang="en-US" sz="2900" dirty="0" err="1"/>
              <a:t>reperfusion</a:t>
            </a:r>
            <a:r>
              <a:rPr lang="en-US" sz="2900" dirty="0"/>
              <a:t> with CABG , the probability of myocardial salvage to a degree sufficient to impact on prognosis is considered low</a:t>
            </a:r>
            <a:r>
              <a:rPr lang="en-IN" sz="2900" dirty="0"/>
              <a:t> + </a:t>
            </a:r>
            <a:r>
              <a:rPr lang="en-US" sz="2900" dirty="0"/>
              <a:t>the surgical risks of CABG in this </a:t>
            </a:r>
            <a:r>
              <a:rPr lang="en-US" sz="2900" dirty="0" err="1"/>
              <a:t>settin</a:t>
            </a:r>
            <a:r>
              <a:rPr lang="en-IN" sz="2900" dirty="0"/>
              <a:t>g ll be </a:t>
            </a:r>
            <a:r>
              <a:rPr lang="en-US" sz="2900" dirty="0"/>
              <a:t>elevated.</a:t>
            </a:r>
          </a:p>
        </p:txBody>
      </p:sp>
    </p:spTree>
    <p:extLst>
      <p:ext uri="{BB962C8B-B14F-4D97-AF65-F5344CB8AC3E}">
        <p14:creationId xmlns:p14="http://schemas.microsoft.com/office/powerpoint/2010/main" val="4099940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2DF5C-50BD-8807-4B04-62A69106F9E5}"/>
              </a:ext>
            </a:extLst>
          </p:cNvPr>
          <p:cNvSpPr>
            <a:spLocks noGrp="1"/>
          </p:cNvSpPr>
          <p:nvPr>
            <p:ph type="title"/>
          </p:nvPr>
        </p:nvSpPr>
        <p:spPr>
          <a:xfrm>
            <a:off x="838200" y="-136558"/>
            <a:ext cx="10515600" cy="1556774"/>
          </a:xfrm>
        </p:spPr>
        <p:txBody>
          <a:bodyPr/>
          <a:lstStyle/>
          <a:p>
            <a:r>
              <a:rPr lang="en-IN" dirty="0"/>
              <a:t>STEMI late presenters ??</a:t>
            </a:r>
            <a:endParaRPr lang="en-US" dirty="0"/>
          </a:p>
        </p:txBody>
      </p:sp>
      <mc:AlternateContent xmlns:mc="http://schemas.openxmlformats.org/markup-compatibility/2006">
        <mc:Choice xmlns:am3d="http://schemas.microsoft.com/office/drawing/2017/model3d" xmlns="" Requires="am3d">
          <p:graphicFrame>
            <p:nvGraphicFramePr>
              <p:cNvPr id="4" name="Content Placeholder 3" descr="Office Wall Clock 1">
                <a:extLst>
                  <a:ext uri="{FF2B5EF4-FFF2-40B4-BE49-F238E27FC236}">
                    <a16:creationId xmlns:a16="http://schemas.microsoft.com/office/drawing/2014/main" id="{48065C87-A79B-D586-61B8-403D93DAB59D}"/>
                  </a:ext>
                </a:extLst>
              </p:cNvPr>
              <p:cNvGraphicFramePr>
                <a:graphicFrameLocks noGrp="1" noChangeAspect="1"/>
              </p:cNvGraphicFramePr>
              <p:nvPr>
                <p:ph idx="1"/>
                <p:extLst>
                  <p:ext uri="{D42A27DB-BD31-4B8C-83A1-F6EECF244321}">
                    <p14:modId xmlns:p14="http://schemas.microsoft.com/office/powerpoint/2010/main" val="110908038"/>
                  </p:ext>
                </p:extLst>
              </p:nvPr>
            </p:nvGraphicFramePr>
            <p:xfrm>
              <a:off x="7096551" y="-61708"/>
              <a:ext cx="1165277" cy="1556774"/>
            </p:xfrm>
            <a:graphic>
              <a:graphicData uri="http://schemas.microsoft.com/office/drawing/2017/model3d">
                <am3d:model3d r:embed="rId2">
                  <am3d:spPr>
                    <a:xfrm>
                      <a:off x="0" y="0"/>
                      <a:ext cx="1165277" cy="1556774"/>
                    </a:xfrm>
                    <a:prstGeom prst="rect">
                      <a:avLst/>
                    </a:prstGeom>
                  </am3d:spPr>
                  <am3d:camera>
                    <am3d:pos x="0" y="0" z="66648821"/>
                    <am3d:up dx="0" dy="36000000" dz="0"/>
                    <am3d:lookAt x="0" y="0" z="0"/>
                    <am3d:perspective fov="2700000"/>
                  </am3d:camera>
                  <am3d:trans>
                    <am3d:meterPerModelUnit n="3046068" d="1000000"/>
                    <am3d:preTrans dx="0" dy="0" dz="0"/>
                    <am3d:scale>
                      <am3d:sx n="1000000" d="1000000"/>
                      <am3d:sy n="1000000" d="1000000"/>
                      <am3d:sz n="1000000" d="1000000"/>
                    </am3d:scale>
                    <am3d:rot ax="2089848" ay="-997270" az="-675403"/>
                    <am3d:postTrans dx="0" dy="0" dz="0"/>
                  </am3d:trans>
                  <am3d:raster rName="Office3DRenderer" rVer="16.0.8326">
                    <am3d:blip r:embed="rId3"/>
                  </am3d:raster>
                  <am3d:objViewport viewportSz="164461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Content Placeholder 3" descr="Office Wall Clock 1">
                <a:extLst>
                  <a:ext uri="{FF2B5EF4-FFF2-40B4-BE49-F238E27FC236}">
                    <a16:creationId xmlns:a16="http://schemas.microsoft.com/office/drawing/2014/main" id="{48065C87-A79B-D586-61B8-403D93DAB59D}"/>
                  </a:ext>
                </a:extLst>
              </p:cNvPr>
              <p:cNvPicPr>
                <a:picLocks noGrp="1" noRot="1" noChangeAspect="1" noMove="1" noResize="1" noEditPoints="1" noAdjustHandles="1" noChangeArrowheads="1" noChangeShapeType="1" noCrop="1"/>
              </p:cNvPicPr>
              <p:nvPr/>
            </p:nvPicPr>
            <p:blipFill>
              <a:blip r:embed="rId4"/>
              <a:stretch>
                <a:fillRect/>
              </a:stretch>
            </p:blipFill>
            <p:spPr>
              <a:xfrm>
                <a:off x="7096551" y="-61708"/>
                <a:ext cx="1165277" cy="1556774"/>
              </a:xfrm>
              <a:prstGeom prst="rect">
                <a:avLst/>
              </a:prstGeom>
            </p:spPr>
          </p:pic>
        </mc:Fallback>
      </mc:AlternateContent>
      <p:sp>
        <p:nvSpPr>
          <p:cNvPr id="6" name="TextBox 5">
            <a:extLst>
              <a:ext uri="{FF2B5EF4-FFF2-40B4-BE49-F238E27FC236}">
                <a16:creationId xmlns:a16="http://schemas.microsoft.com/office/drawing/2014/main" id="{F3F9C7B4-E004-7867-D870-6D77FF139A94}"/>
              </a:ext>
            </a:extLst>
          </p:cNvPr>
          <p:cNvSpPr txBox="1"/>
          <p:nvPr/>
        </p:nvSpPr>
        <p:spPr>
          <a:xfrm>
            <a:off x="690853" y="1186941"/>
            <a:ext cx="10810296" cy="1938992"/>
          </a:xfrm>
          <a:prstGeom prst="rect">
            <a:avLst/>
          </a:prstGeom>
          <a:noFill/>
        </p:spPr>
        <p:txBody>
          <a:bodyPr wrap="square">
            <a:spAutoFit/>
          </a:bodyPr>
          <a:lstStyle/>
          <a:p>
            <a:pPr marL="342900" indent="-342900">
              <a:buFont typeface="Arial" panose="020B0604020202020204" pitchFamily="34" charset="0"/>
              <a:buChar char="•"/>
            </a:pPr>
            <a:r>
              <a:rPr lang="en-US" sz="2400" dirty="0"/>
              <a:t>routine immediate angiography and PCI (if indicated) are clearly associated with clinical benefit in patients presenting within 12 h of symptom onset</a:t>
            </a:r>
            <a:endParaRPr lang="en-IN" sz="2400" dirty="0"/>
          </a:p>
          <a:p>
            <a:pPr marL="342900" indent="-342900">
              <a:buFont typeface="Arial" panose="020B0604020202020204" pitchFamily="34" charset="0"/>
              <a:buChar char="•"/>
            </a:pPr>
            <a:endParaRPr lang="en-IN" sz="2400" dirty="0"/>
          </a:p>
          <a:p>
            <a:pPr marL="342900" indent="-342900">
              <a:buFont typeface="Arial" panose="020B0604020202020204" pitchFamily="34" charset="0"/>
              <a:buChar char="•"/>
            </a:pPr>
            <a:r>
              <a:rPr lang="en-US" sz="2400" dirty="0"/>
              <a:t>the value of a routine PPCI strategy in STEMI patients </a:t>
            </a:r>
            <a:r>
              <a:rPr lang="en-US" sz="2400" b="1" dirty="0"/>
              <a:t>presenting later than 12 h after symptom onset</a:t>
            </a:r>
            <a:r>
              <a:rPr lang="en-US" sz="2400" dirty="0"/>
              <a:t> is less well established</a:t>
            </a:r>
            <a:endParaRPr lang="en-IN" sz="2400" dirty="0"/>
          </a:p>
        </p:txBody>
      </p:sp>
      <p:sp>
        <p:nvSpPr>
          <p:cNvPr id="8" name="TextBox 7">
            <a:extLst>
              <a:ext uri="{FF2B5EF4-FFF2-40B4-BE49-F238E27FC236}">
                <a16:creationId xmlns:a16="http://schemas.microsoft.com/office/drawing/2014/main" id="{F3829C6D-84F8-2E7C-D0E2-48F0D42399C3}"/>
              </a:ext>
            </a:extLst>
          </p:cNvPr>
          <p:cNvSpPr txBox="1"/>
          <p:nvPr/>
        </p:nvSpPr>
        <p:spPr>
          <a:xfrm>
            <a:off x="690852" y="3429000"/>
            <a:ext cx="10810296" cy="3139321"/>
          </a:xfrm>
          <a:prstGeom prst="rect">
            <a:avLst/>
          </a:prstGeom>
          <a:solidFill>
            <a:schemeClr val="accent2">
              <a:lumMod val="60000"/>
              <a:lumOff val="40000"/>
            </a:schemeClr>
          </a:solidFill>
        </p:spPr>
        <p:txBody>
          <a:bodyPr wrap="square">
            <a:spAutoFit/>
          </a:bodyPr>
          <a:lstStyle/>
          <a:p>
            <a:pPr marL="285750" indent="-285750">
              <a:buFont typeface="Arial" panose="020B0604020202020204" pitchFamily="34" charset="0"/>
              <a:buChar char="•"/>
            </a:pPr>
            <a:r>
              <a:rPr lang="en-IN" sz="2200" dirty="0"/>
              <a:t>A </a:t>
            </a:r>
            <a:r>
              <a:rPr lang="en-US" sz="2200" dirty="0"/>
              <a:t>small RCT in 347 STEMI patients </a:t>
            </a:r>
            <a:r>
              <a:rPr lang="en-US" sz="2200" b="1" dirty="0">
                <a:solidFill>
                  <a:srgbClr val="C00000"/>
                </a:solidFill>
              </a:rPr>
              <a:t>presenting 12–48 h</a:t>
            </a:r>
            <a:r>
              <a:rPr lang="en-US" sz="2200" b="1" dirty="0"/>
              <a:t> </a:t>
            </a:r>
            <a:r>
              <a:rPr lang="en-US" sz="2200" dirty="0"/>
              <a:t>after symptom onset and without persistent symptoms reported that a routine PPCI strategy </a:t>
            </a:r>
            <a:r>
              <a:rPr lang="en-US" sz="2200" b="1" dirty="0"/>
              <a:t>improved myocardial salvage and long-term survival compared with conservative treatment</a:t>
            </a:r>
            <a:endParaRPr lang="en-IN" sz="2200" b="1" dirty="0"/>
          </a:p>
          <a:p>
            <a:pPr marL="285750" indent="-285750">
              <a:buFont typeface="Arial" panose="020B0604020202020204" pitchFamily="34" charset="0"/>
              <a:buChar char="•"/>
            </a:pPr>
            <a:endParaRPr lang="en-IN" sz="2200" dirty="0"/>
          </a:p>
          <a:p>
            <a:pPr marL="285750" indent="-285750">
              <a:buFont typeface="Arial" panose="020B0604020202020204" pitchFamily="34" charset="0"/>
              <a:buChar char="•"/>
            </a:pPr>
            <a:r>
              <a:rPr lang="en-US" sz="2200" dirty="0"/>
              <a:t>recent analysis of data from </a:t>
            </a:r>
            <a:r>
              <a:rPr lang="en-IN" sz="2200" dirty="0"/>
              <a:t>3 </a:t>
            </a:r>
            <a:r>
              <a:rPr lang="en-US" sz="2200" dirty="0"/>
              <a:t>nationwide observational studies from the </a:t>
            </a:r>
            <a:r>
              <a:rPr lang="en-US" sz="2200" b="1" dirty="0"/>
              <a:t>FAST-MI (French Registry of Acute ST-elevation and non-ST-elevation Myocardial Infarction) </a:t>
            </a:r>
            <a:r>
              <a:rPr lang="en-US" sz="2200" b="1" dirty="0" err="1"/>
              <a:t>programme</a:t>
            </a:r>
            <a:r>
              <a:rPr lang="en-IN" sz="2200" b="1" dirty="0"/>
              <a:t> </a:t>
            </a:r>
            <a:r>
              <a:rPr lang="en-US" sz="2200" dirty="0"/>
              <a:t>showed a significant lower rate of all-cause death at 1 month (2.1% vs. 7.2%) and after</a:t>
            </a:r>
            <a:r>
              <a:rPr lang="en-IN" sz="2200" dirty="0"/>
              <a:t> a </a:t>
            </a:r>
            <a:r>
              <a:rPr lang="en-US" sz="2200" dirty="0"/>
              <a:t>median follow-up of 58 months (30.4% vs. 78.7%) with an invasive strategy in comparison to conservative treatment</a:t>
            </a:r>
          </a:p>
        </p:txBody>
      </p:sp>
    </p:spTree>
    <p:extLst>
      <p:ext uri="{BB962C8B-B14F-4D97-AF65-F5344CB8AC3E}">
        <p14:creationId xmlns:p14="http://schemas.microsoft.com/office/powerpoint/2010/main" val="3077002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A8F8C89-9B37-59C4-E098-3B00A47FF2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4177" y="33449"/>
            <a:ext cx="6655277" cy="6791101"/>
          </a:xfrm>
          <a:prstGeom prst="rect">
            <a:avLst/>
          </a:prstGeom>
        </p:spPr>
      </p:pic>
    </p:spTree>
    <p:extLst>
      <p:ext uri="{BB962C8B-B14F-4D97-AF65-F5344CB8AC3E}">
        <p14:creationId xmlns:p14="http://schemas.microsoft.com/office/powerpoint/2010/main" val="3827911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0A4BF4-8160-6A75-6C9B-24F17C116254}"/>
              </a:ext>
            </a:extLst>
          </p:cNvPr>
          <p:cNvSpPr>
            <a:spLocks noGrp="1"/>
          </p:cNvSpPr>
          <p:nvPr>
            <p:ph idx="1"/>
          </p:nvPr>
        </p:nvSpPr>
        <p:spPr>
          <a:xfrm>
            <a:off x="157706" y="301070"/>
            <a:ext cx="11101178" cy="2630922"/>
          </a:xfrm>
          <a:solidFill>
            <a:schemeClr val="accent4">
              <a:lumMod val="60000"/>
              <a:lumOff val="40000"/>
            </a:schemeClr>
          </a:solidFill>
        </p:spPr>
        <p:txBody>
          <a:bodyPr>
            <a:normAutofit/>
          </a:bodyPr>
          <a:lstStyle/>
          <a:p>
            <a:r>
              <a:rPr lang="en-US" b="1" dirty="0"/>
              <a:t>Occluded Artery Trial (OAT) </a:t>
            </a:r>
            <a:r>
              <a:rPr lang="en-IN" b="1" dirty="0"/>
              <a:t> </a:t>
            </a:r>
            <a:r>
              <a:rPr lang="en-IN" dirty="0"/>
              <a:t>—</a:t>
            </a:r>
            <a:r>
              <a:rPr lang="en-US" dirty="0"/>
              <a:t>large (n = 2166) </a:t>
            </a:r>
            <a:r>
              <a:rPr lang="en-IN" dirty="0"/>
              <a:t>study —</a:t>
            </a:r>
            <a:r>
              <a:rPr lang="en-US" dirty="0"/>
              <a:t>stable patients with persistent occlusion of the IRA 3–28 days after M</a:t>
            </a:r>
            <a:r>
              <a:rPr lang="en-IN" dirty="0"/>
              <a:t>I—&gt; </a:t>
            </a:r>
            <a:r>
              <a:rPr lang="en-US" b="1" dirty="0"/>
              <a:t>reported no clinical benefit </a:t>
            </a:r>
            <a:r>
              <a:rPr lang="en-US" dirty="0"/>
              <a:t>from routine coronary intervention with medical management in comparison to medical management alone.</a:t>
            </a:r>
            <a:endParaRPr lang="en-IN" dirty="0"/>
          </a:p>
          <a:p>
            <a:r>
              <a:rPr lang="en-US" dirty="0"/>
              <a:t> A meta-analysis of trials testing whether late </a:t>
            </a:r>
            <a:r>
              <a:rPr lang="en-US" dirty="0" err="1"/>
              <a:t>recanalization</a:t>
            </a:r>
            <a:r>
              <a:rPr lang="en-US" dirty="0"/>
              <a:t> of an occluded IRA is beneficial also </a:t>
            </a:r>
            <a:r>
              <a:rPr lang="en-US" b="1" dirty="0"/>
              <a:t>showed no benefit of </a:t>
            </a:r>
            <a:r>
              <a:rPr lang="en-US" b="1" dirty="0" err="1"/>
              <a:t>reperfusion</a:t>
            </a:r>
            <a:endParaRPr lang="en-IN" dirty="0"/>
          </a:p>
          <a:p>
            <a:endParaRPr lang="en-US" dirty="0"/>
          </a:p>
        </p:txBody>
      </p:sp>
      <p:sp>
        <p:nvSpPr>
          <p:cNvPr id="5" name="TextBox 4">
            <a:extLst>
              <a:ext uri="{FF2B5EF4-FFF2-40B4-BE49-F238E27FC236}">
                <a16:creationId xmlns:a16="http://schemas.microsoft.com/office/drawing/2014/main" id="{235DE4D2-D7A0-6108-2F80-2B8FA13D8819}"/>
              </a:ext>
            </a:extLst>
          </p:cNvPr>
          <p:cNvSpPr txBox="1"/>
          <p:nvPr/>
        </p:nvSpPr>
        <p:spPr>
          <a:xfrm>
            <a:off x="408242" y="3429000"/>
            <a:ext cx="10600105" cy="2677656"/>
          </a:xfrm>
          <a:prstGeom prst="rect">
            <a:avLst/>
          </a:prstGeom>
          <a:noFill/>
        </p:spPr>
        <p:txBody>
          <a:bodyPr wrap="square">
            <a:spAutoFit/>
          </a:bodyPr>
          <a:lstStyle/>
          <a:p>
            <a:pPr marL="457200" indent="-457200">
              <a:buFont typeface="Arial" panose="020B0604020202020204" pitchFamily="34" charset="0"/>
              <a:buChar char="•"/>
            </a:pPr>
            <a:r>
              <a:rPr lang="en-US" sz="2800" dirty="0"/>
              <a:t>Therefore, routine PCI of an occluded IRA in STEMI patients presenting &gt;48 h after onset of symptoms and without persistent symptoms is not indicated</a:t>
            </a:r>
            <a:endParaRPr lang="en-IN" sz="2800" dirty="0"/>
          </a:p>
          <a:p>
            <a:pPr marL="457200" indent="-457200">
              <a:buFont typeface="Arial" panose="020B0604020202020204" pitchFamily="34" charset="0"/>
              <a:buChar char="•"/>
            </a:pPr>
            <a:endParaRPr lang="en-IN" sz="2800" dirty="0"/>
          </a:p>
          <a:p>
            <a:pPr marL="457200" indent="-457200">
              <a:buFont typeface="Arial" panose="020B0604020202020204" pitchFamily="34" charset="0"/>
              <a:buChar char="•"/>
            </a:pPr>
            <a:r>
              <a:rPr lang="en-US" sz="2800" dirty="0"/>
              <a:t>managed in the same way as patients with chronic total occlusion according to management of chronic coronary syndromes</a:t>
            </a:r>
            <a:r>
              <a:rPr lang="en-IN" sz="2800" dirty="0"/>
              <a:t>(CCS)</a:t>
            </a:r>
            <a:endParaRPr lang="en-US" sz="2800" dirty="0"/>
          </a:p>
        </p:txBody>
      </p:sp>
    </p:spTree>
    <p:extLst>
      <p:ext uri="{BB962C8B-B14F-4D97-AF65-F5344CB8AC3E}">
        <p14:creationId xmlns:p14="http://schemas.microsoft.com/office/powerpoint/2010/main" val="3926752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4AADD-BBC1-B3D6-7361-8D49DAB41243}"/>
              </a:ext>
            </a:extLst>
          </p:cNvPr>
          <p:cNvSpPr>
            <a:spLocks noGrp="1"/>
          </p:cNvSpPr>
          <p:nvPr>
            <p:ph type="title"/>
          </p:nvPr>
        </p:nvSpPr>
        <p:spPr>
          <a:xfrm>
            <a:off x="838200" y="365125"/>
            <a:ext cx="10515600" cy="489239"/>
          </a:xfrm>
        </p:spPr>
        <p:txBody>
          <a:bodyPr>
            <a:normAutofit fontScale="90000"/>
          </a:bodyPr>
          <a:lstStyle/>
          <a:p>
            <a:r>
              <a:rPr lang="en-IN" dirty="0"/>
              <a:t>Fibrinolysis</a:t>
            </a:r>
            <a:endParaRPr lang="en-US" dirty="0"/>
          </a:p>
        </p:txBody>
      </p:sp>
      <p:sp>
        <p:nvSpPr>
          <p:cNvPr id="3" name="Content Placeholder 2">
            <a:extLst>
              <a:ext uri="{FF2B5EF4-FFF2-40B4-BE49-F238E27FC236}">
                <a16:creationId xmlns:a16="http://schemas.microsoft.com/office/drawing/2014/main" id="{F007F327-C3C6-100B-4172-7B3F20139472}"/>
              </a:ext>
            </a:extLst>
          </p:cNvPr>
          <p:cNvSpPr>
            <a:spLocks noGrp="1"/>
          </p:cNvSpPr>
          <p:nvPr>
            <p:ph idx="1"/>
          </p:nvPr>
        </p:nvSpPr>
        <p:spPr>
          <a:xfrm>
            <a:off x="838200" y="1322349"/>
            <a:ext cx="11076709" cy="2106651"/>
          </a:xfrm>
        </p:spPr>
        <p:txBody>
          <a:bodyPr>
            <a:noAutofit/>
          </a:bodyPr>
          <a:lstStyle/>
          <a:p>
            <a:r>
              <a:rPr lang="en-US" sz="2400" dirty="0"/>
              <a:t>within 12 h of symptom onset when PPCI cannot be performed in a timely manner</a:t>
            </a:r>
            <a:r>
              <a:rPr lang="en-IN" sz="2400" dirty="0"/>
              <a:t> </a:t>
            </a:r>
            <a:r>
              <a:rPr lang="en-US" sz="2400" dirty="0"/>
              <a:t>prevents 30 early deaths per 1000 patients treated within 6 h of symptom onset</a:t>
            </a:r>
            <a:endParaRPr lang="en-IN" sz="2400" dirty="0"/>
          </a:p>
          <a:p>
            <a:r>
              <a:rPr lang="en-US" sz="2400" b="1" dirty="0"/>
              <a:t>A fibrin-specific agent ( </a:t>
            </a:r>
            <a:r>
              <a:rPr lang="en-US" sz="2400" b="1" dirty="0" err="1"/>
              <a:t>tenecteplase</a:t>
            </a:r>
            <a:r>
              <a:rPr lang="en-US" sz="2400" b="1" dirty="0"/>
              <a:t>, </a:t>
            </a:r>
            <a:r>
              <a:rPr lang="en-US" sz="2400" b="1" dirty="0" err="1"/>
              <a:t>alteplase</a:t>
            </a:r>
            <a:r>
              <a:rPr lang="en-US" sz="2400" b="1" dirty="0"/>
              <a:t>, or </a:t>
            </a:r>
            <a:r>
              <a:rPr lang="en-US" sz="2400" b="1" dirty="0" err="1"/>
              <a:t>reteplase</a:t>
            </a:r>
            <a:r>
              <a:rPr lang="en-US" sz="2400" b="1" dirty="0"/>
              <a:t>) is the preferred agent</a:t>
            </a:r>
            <a:endParaRPr lang="en-IN" sz="2400" b="1" dirty="0"/>
          </a:p>
          <a:p>
            <a:r>
              <a:rPr lang="en-US" sz="2400" dirty="0"/>
              <a:t>goal</a:t>
            </a:r>
            <a:r>
              <a:rPr lang="en-IN" sz="2400" dirty="0"/>
              <a:t> —&gt; </a:t>
            </a:r>
            <a:r>
              <a:rPr lang="en-US" sz="2400" dirty="0"/>
              <a:t>to start fibrinolytic therapy within 10 min of the STEMI diagnosis</a:t>
            </a:r>
            <a:endParaRPr lang="en-IN" sz="2400" dirty="0"/>
          </a:p>
          <a:p>
            <a:endParaRPr lang="en-US" sz="2400" dirty="0"/>
          </a:p>
        </p:txBody>
      </p:sp>
      <p:sp>
        <p:nvSpPr>
          <p:cNvPr id="5" name="TextBox 4">
            <a:extLst>
              <a:ext uri="{FF2B5EF4-FFF2-40B4-BE49-F238E27FC236}">
                <a16:creationId xmlns:a16="http://schemas.microsoft.com/office/drawing/2014/main" id="{5BE57128-0A06-0B50-0168-14C5D3DF0E2E}"/>
              </a:ext>
            </a:extLst>
          </p:cNvPr>
          <p:cNvSpPr txBox="1"/>
          <p:nvPr/>
        </p:nvSpPr>
        <p:spPr>
          <a:xfrm>
            <a:off x="838200" y="3429000"/>
            <a:ext cx="10515600" cy="3416320"/>
          </a:xfrm>
          <a:prstGeom prst="rect">
            <a:avLst/>
          </a:prstGeom>
          <a:solidFill>
            <a:schemeClr val="accent6">
              <a:lumMod val="40000"/>
              <a:lumOff val="60000"/>
            </a:schemeClr>
          </a:solidFill>
        </p:spPr>
        <p:txBody>
          <a:bodyPr wrap="square">
            <a:spAutoFit/>
          </a:bodyPr>
          <a:lstStyle/>
          <a:p>
            <a:r>
              <a:rPr lang="en-US" sz="2400" b="1" dirty="0"/>
              <a:t>STREAM (Strategic </a:t>
            </a:r>
            <a:r>
              <a:rPr lang="en-US" sz="2400" b="1" dirty="0" err="1"/>
              <a:t>Reperfusion</a:t>
            </a:r>
            <a:r>
              <a:rPr lang="en-US" sz="2400" b="1" dirty="0"/>
              <a:t> Early After Myocardial Infarction) trial </a:t>
            </a:r>
            <a:r>
              <a:rPr lang="en-US" sz="2400" dirty="0"/>
              <a:t>demonstrated that pre-hospital fibrinolysis followed by an early PCI strategy was associated with a similar outcome to transfer for PPCI in STEMI patients presenting within 3 h of symptom onset who could not undergo PPCI within 1 h of FMC</a:t>
            </a:r>
            <a:endParaRPr lang="en-IN" sz="2400" dirty="0"/>
          </a:p>
          <a:p>
            <a:endParaRPr lang="en-IN" sz="2400" dirty="0"/>
          </a:p>
          <a:p>
            <a:r>
              <a:rPr lang="en-IN" sz="2400" dirty="0"/>
              <a:t>—</a:t>
            </a:r>
            <a:r>
              <a:rPr lang="en-US" sz="2400" dirty="0"/>
              <a:t>slight excess of intracranial bleeding was observed with the investigational strategy </a:t>
            </a:r>
            <a:endParaRPr lang="en-IN" sz="2400" dirty="0"/>
          </a:p>
          <a:p>
            <a:r>
              <a:rPr lang="en-IN" sz="2400" dirty="0"/>
              <a:t>—</a:t>
            </a:r>
            <a:r>
              <a:rPr lang="en-US" sz="2400" dirty="0"/>
              <a:t>excess in intracranial bleeding was blunted by halving the dose of </a:t>
            </a:r>
            <a:r>
              <a:rPr lang="en-US" sz="2400" dirty="0" err="1"/>
              <a:t>tenecteplase</a:t>
            </a:r>
            <a:r>
              <a:rPr lang="en-US" sz="2400" dirty="0"/>
              <a:t> in patients &gt;75 years of age.</a:t>
            </a:r>
          </a:p>
        </p:txBody>
      </p:sp>
    </p:spTree>
    <p:extLst>
      <p:ext uri="{BB962C8B-B14F-4D97-AF65-F5344CB8AC3E}">
        <p14:creationId xmlns:p14="http://schemas.microsoft.com/office/powerpoint/2010/main" val="3857879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4276-A5E3-D278-AC5D-1D1B6D4010C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68619DB-DD55-B65E-63DE-A343F7D6FDD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36" t="2121" b="57873"/>
          <a:stretch/>
        </p:blipFill>
        <p:spPr>
          <a:xfrm>
            <a:off x="460184" y="365125"/>
            <a:ext cx="11271632" cy="5876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85520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FDC3906-0FDB-A98A-8533-9F126904C20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631" r="3081" b="47796"/>
          <a:stretch/>
        </p:blipFill>
        <p:spPr>
          <a:xfrm>
            <a:off x="92364" y="294586"/>
            <a:ext cx="5564909" cy="5431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7A686C48-A5CB-5317-F3B5-AC3499A7B89D}"/>
              </a:ext>
            </a:extLst>
          </p:cNvPr>
          <p:cNvPicPr>
            <a:picLocks noChangeAspect="1"/>
          </p:cNvPicPr>
          <p:nvPr/>
        </p:nvPicPr>
        <p:blipFill rotWithShape="1">
          <a:blip r:embed="rId2">
            <a:extLst>
              <a:ext uri="{28A0092B-C50C-407E-A947-70E740481C1C}">
                <a14:useLocalDpi xmlns:a14="http://schemas.microsoft.com/office/drawing/2010/main" val="0"/>
              </a:ext>
            </a:extLst>
          </a:blip>
          <a:srcRect l="4637" t="51402" b="4497"/>
          <a:stretch/>
        </p:blipFill>
        <p:spPr>
          <a:xfrm>
            <a:off x="5776128" y="1264408"/>
            <a:ext cx="6231145" cy="5431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86824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EA552-7469-9B6A-5BDE-C2C35311E71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76A779C-A4A0-69D9-18A0-67A96C63D5D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5" r="49692" b="60659"/>
          <a:stretch/>
        </p:blipFill>
        <p:spPr>
          <a:xfrm>
            <a:off x="0" y="697817"/>
            <a:ext cx="6537266" cy="54623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7E572944-4996-AA84-F57F-99C589762FCE}"/>
              </a:ext>
            </a:extLst>
          </p:cNvPr>
          <p:cNvPicPr>
            <a:picLocks noChangeAspect="1"/>
          </p:cNvPicPr>
          <p:nvPr/>
        </p:nvPicPr>
        <p:blipFill rotWithShape="1">
          <a:blip r:embed="rId2">
            <a:extLst>
              <a:ext uri="{28A0092B-C50C-407E-A947-70E740481C1C}">
                <a14:useLocalDpi xmlns:a14="http://schemas.microsoft.com/office/drawing/2010/main" val="0"/>
              </a:ext>
            </a:extLst>
          </a:blip>
          <a:srcRect l="3948" t="39976" r="50993" b="26180"/>
          <a:stretch/>
        </p:blipFill>
        <p:spPr>
          <a:xfrm>
            <a:off x="6648015" y="1722010"/>
            <a:ext cx="5543985" cy="4438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52034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AB8B72D-1B17-BFDC-A416-033464813E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43" t="73848" r="50000" b="1812"/>
          <a:stretch/>
        </p:blipFill>
        <p:spPr>
          <a:xfrm>
            <a:off x="1408545" y="525106"/>
            <a:ext cx="8405090" cy="58941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64524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A1DD61B-1C8E-4964-17A1-270C5144AE81}"/>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IN" sz="3600" dirty="0">
                <a:solidFill>
                  <a:srgbClr val="FFFFFF"/>
                </a:solidFill>
                <a:latin typeface="+mj-lt"/>
                <a:ea typeface="+mj-ea"/>
                <a:cs typeface="+mj-cs"/>
              </a:rPr>
              <a:t>2</a:t>
            </a:r>
            <a:r>
              <a:rPr lang="en-US" sz="3600" kern="1200" dirty="0">
                <a:solidFill>
                  <a:srgbClr val="FFFFFF"/>
                </a:solidFill>
                <a:latin typeface="+mj-lt"/>
                <a:ea typeface="+mj-ea"/>
                <a:cs typeface="+mj-cs"/>
              </a:rPr>
              <a:t>. NSTE-ACS patients</a:t>
            </a:r>
          </a:p>
        </p:txBody>
      </p:sp>
      <p:pic>
        <p:nvPicPr>
          <p:cNvPr id="6" name="Content Placeholder 5">
            <a:extLst>
              <a:ext uri="{FF2B5EF4-FFF2-40B4-BE49-F238E27FC236}">
                <a16:creationId xmlns:a16="http://schemas.microsoft.com/office/drawing/2014/main" id="{2643DDDB-838C-0582-42C1-5641E736ED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4555" y="-152906"/>
            <a:ext cx="7145899" cy="7163811"/>
          </a:xfrm>
          <a:prstGeom prst="rect">
            <a:avLst/>
          </a:prstGeom>
        </p:spPr>
      </p:pic>
    </p:spTree>
    <p:extLst>
      <p:ext uri="{BB962C8B-B14F-4D97-AF65-F5344CB8AC3E}">
        <p14:creationId xmlns:p14="http://schemas.microsoft.com/office/powerpoint/2010/main" val="1359226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990DB-1CCA-BB29-2351-25E807D8275B}"/>
              </a:ext>
            </a:extLst>
          </p:cNvPr>
          <p:cNvSpPr>
            <a:spLocks noGrp="1"/>
          </p:cNvSpPr>
          <p:nvPr>
            <p:ph type="title"/>
          </p:nvPr>
        </p:nvSpPr>
        <p:spPr/>
        <p:style>
          <a:lnRef idx="1">
            <a:schemeClr val="dk1"/>
          </a:lnRef>
          <a:fillRef idx="2">
            <a:schemeClr val="dk1"/>
          </a:fillRef>
          <a:effectRef idx="1">
            <a:schemeClr val="dk1"/>
          </a:effectRef>
          <a:fontRef idx="minor">
            <a:schemeClr val="dk1"/>
          </a:fontRef>
        </p:style>
        <p:txBody>
          <a:bodyPr/>
          <a:lstStyle/>
          <a:p>
            <a:r>
              <a:rPr lang="en-IN" dirty="0"/>
              <a:t>Very high risk criteria : any 1 of the following</a:t>
            </a:r>
            <a:endParaRPr lang="en-US" dirty="0"/>
          </a:p>
        </p:txBody>
      </p:sp>
      <p:sp>
        <p:nvSpPr>
          <p:cNvPr id="3" name="Content Placeholder 2">
            <a:extLst>
              <a:ext uri="{FF2B5EF4-FFF2-40B4-BE49-F238E27FC236}">
                <a16:creationId xmlns:a16="http://schemas.microsoft.com/office/drawing/2014/main" id="{C985DBAE-E052-7813-AE22-1FFD9D5C5C8F}"/>
              </a:ext>
            </a:extLst>
          </p:cNvPr>
          <p:cNvSpPr>
            <a:spLocks noGrp="1"/>
          </p:cNvSpPr>
          <p:nvPr>
            <p:ph idx="1"/>
          </p:nvPr>
        </p:nvSpPr>
        <p:spPr>
          <a:solidFill>
            <a:schemeClr val="bg2">
              <a:lumMod val="90000"/>
            </a:schemeClr>
          </a:solidFill>
        </p:spPr>
        <p:txBody>
          <a:bodyPr/>
          <a:lstStyle/>
          <a:p>
            <a:r>
              <a:rPr lang="en-US" dirty="0" err="1"/>
              <a:t>Haemodynamic</a:t>
            </a:r>
            <a:r>
              <a:rPr lang="en-US" dirty="0"/>
              <a:t> instability or CS</a:t>
            </a:r>
            <a:endParaRPr lang="en-IN" dirty="0"/>
          </a:p>
          <a:p>
            <a:r>
              <a:rPr lang="en-US" dirty="0"/>
              <a:t>Recurrent or ongoing chest pain refractory to medical treatment</a:t>
            </a:r>
            <a:endParaRPr lang="en-IN" dirty="0"/>
          </a:p>
          <a:p>
            <a:r>
              <a:rPr lang="en-US" dirty="0"/>
              <a:t>Acute HF presumed secondary to ongoing myocardial ischaemia</a:t>
            </a:r>
            <a:endParaRPr lang="en-IN" dirty="0"/>
          </a:p>
          <a:p>
            <a:r>
              <a:rPr lang="en-US" dirty="0"/>
              <a:t>Life-threatening arrhythmias or cardiac arrest after presentation</a:t>
            </a:r>
            <a:endParaRPr lang="en-IN" dirty="0"/>
          </a:p>
          <a:p>
            <a:r>
              <a:rPr lang="en-US" dirty="0"/>
              <a:t>Mechanical complications</a:t>
            </a:r>
            <a:endParaRPr lang="en-IN" dirty="0"/>
          </a:p>
          <a:p>
            <a:r>
              <a:rPr lang="en-US" dirty="0"/>
              <a:t>Recurrent</a:t>
            </a:r>
            <a:r>
              <a:rPr lang="en-IN" dirty="0"/>
              <a:t> </a:t>
            </a:r>
            <a:r>
              <a:rPr lang="en-US" dirty="0"/>
              <a:t>dynamic</a:t>
            </a:r>
            <a:r>
              <a:rPr lang="en-IN" dirty="0"/>
              <a:t> </a:t>
            </a:r>
            <a:r>
              <a:rPr lang="en-US" dirty="0"/>
              <a:t>ECG</a:t>
            </a:r>
            <a:r>
              <a:rPr lang="en-IN" dirty="0"/>
              <a:t> </a:t>
            </a:r>
            <a:r>
              <a:rPr lang="en-US" dirty="0"/>
              <a:t>changes</a:t>
            </a:r>
            <a:r>
              <a:rPr lang="en-IN" dirty="0"/>
              <a:t> </a:t>
            </a:r>
            <a:r>
              <a:rPr lang="en-US" dirty="0"/>
              <a:t>suggestive</a:t>
            </a:r>
            <a:r>
              <a:rPr lang="en-IN" dirty="0"/>
              <a:t> </a:t>
            </a:r>
            <a:r>
              <a:rPr lang="en-US" dirty="0"/>
              <a:t>of</a:t>
            </a:r>
            <a:r>
              <a:rPr lang="en-IN" dirty="0"/>
              <a:t> </a:t>
            </a:r>
            <a:r>
              <a:rPr lang="en-US" dirty="0"/>
              <a:t>ischaemia</a:t>
            </a:r>
            <a:r>
              <a:rPr lang="en-IN" dirty="0"/>
              <a:t> </a:t>
            </a:r>
            <a:r>
              <a:rPr lang="en-US" dirty="0"/>
              <a:t>(particularly</a:t>
            </a:r>
            <a:r>
              <a:rPr lang="en-IN" dirty="0"/>
              <a:t> </a:t>
            </a:r>
            <a:r>
              <a:rPr lang="en-US" dirty="0"/>
              <a:t>with intermittent ST-segment elevation).</a:t>
            </a:r>
          </a:p>
        </p:txBody>
      </p:sp>
    </p:spTree>
    <p:extLst>
      <p:ext uri="{BB962C8B-B14F-4D97-AF65-F5344CB8AC3E}">
        <p14:creationId xmlns:p14="http://schemas.microsoft.com/office/powerpoint/2010/main" val="2150099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990DB-1CCA-BB29-2351-25E807D8275B}"/>
              </a:ext>
            </a:extLst>
          </p:cNvPr>
          <p:cNvSpPr>
            <a:spLocks noGrp="1"/>
          </p:cNvSpPr>
          <p:nvPr>
            <p:ph type="title"/>
          </p:nvPr>
        </p:nvSpPr>
        <p:spPr>
          <a:ln/>
        </p:spPr>
        <p:style>
          <a:lnRef idx="1">
            <a:schemeClr val="dk1"/>
          </a:lnRef>
          <a:fillRef idx="2">
            <a:schemeClr val="dk1"/>
          </a:fillRef>
          <a:effectRef idx="1">
            <a:schemeClr val="dk1"/>
          </a:effectRef>
          <a:fontRef idx="minor">
            <a:schemeClr val="dk1"/>
          </a:fontRef>
        </p:style>
        <p:txBody>
          <a:bodyPr/>
          <a:lstStyle/>
          <a:p>
            <a:r>
              <a:rPr lang="en-IN" dirty="0"/>
              <a:t>high risk criteria : any 1 of the following</a:t>
            </a:r>
            <a:endParaRPr lang="en-US" dirty="0"/>
          </a:p>
        </p:txBody>
      </p:sp>
      <p:sp>
        <p:nvSpPr>
          <p:cNvPr id="3" name="Content Placeholder 2">
            <a:extLst>
              <a:ext uri="{FF2B5EF4-FFF2-40B4-BE49-F238E27FC236}">
                <a16:creationId xmlns:a16="http://schemas.microsoft.com/office/drawing/2014/main" id="{C985DBAE-E052-7813-AE22-1FFD9D5C5C8F}"/>
              </a:ext>
            </a:extLst>
          </p:cNvPr>
          <p:cNvSpPr>
            <a:spLocks noGrp="1"/>
          </p:cNvSpPr>
          <p:nvPr>
            <p:ph idx="1"/>
          </p:nvPr>
        </p:nvSpPr>
        <p:spPr>
          <a:solidFill>
            <a:schemeClr val="bg2">
              <a:lumMod val="90000"/>
            </a:schemeClr>
          </a:solidFill>
        </p:spPr>
        <p:txBody>
          <a:bodyPr/>
          <a:lstStyle/>
          <a:p>
            <a:r>
              <a:rPr lang="en-US" dirty="0"/>
              <a:t>A confirmed diagnosis of NSTEMI based on current recommended ESC hs-cTn algorithms</a:t>
            </a:r>
            <a:endParaRPr lang="en-IN" dirty="0"/>
          </a:p>
          <a:p>
            <a:r>
              <a:rPr lang="en-US" dirty="0"/>
              <a:t>Dynamic ST-segment or T wave changes</a:t>
            </a:r>
            <a:endParaRPr lang="en-IN" dirty="0"/>
          </a:p>
          <a:p>
            <a:r>
              <a:rPr lang="en-US" dirty="0"/>
              <a:t>Transient ST-segment elevation</a:t>
            </a:r>
            <a:endParaRPr lang="en-IN" dirty="0"/>
          </a:p>
          <a:p>
            <a:r>
              <a:rPr lang="en-US" dirty="0"/>
              <a:t>A GRACE risk score &gt;140</a:t>
            </a:r>
          </a:p>
        </p:txBody>
      </p:sp>
    </p:spTree>
    <p:extLst>
      <p:ext uri="{BB962C8B-B14F-4D97-AF65-F5344CB8AC3E}">
        <p14:creationId xmlns:p14="http://schemas.microsoft.com/office/powerpoint/2010/main" val="2082710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BF5370B-9460-0574-7975-D0A90C0FEC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294" y="402590"/>
            <a:ext cx="5983524" cy="5739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2C343B0D-F983-2481-EFBE-1907A3BD2067}"/>
              </a:ext>
            </a:extLst>
          </p:cNvPr>
          <p:cNvSpPr txBox="1"/>
          <p:nvPr/>
        </p:nvSpPr>
        <p:spPr>
          <a:xfrm>
            <a:off x="6996545" y="474345"/>
            <a:ext cx="4875161" cy="4708981"/>
          </a:xfrm>
          <a:prstGeom prst="rect">
            <a:avLst/>
          </a:prstGeom>
          <a:solidFill>
            <a:schemeClr val="accent4">
              <a:lumMod val="40000"/>
              <a:lumOff val="60000"/>
            </a:schemeClr>
          </a:solidFill>
        </p:spPr>
        <p:txBody>
          <a:bodyPr wrap="square">
            <a:spAutoFit/>
          </a:bodyPr>
          <a:lstStyle/>
          <a:p>
            <a:r>
              <a:rPr lang="en-US" sz="2000" dirty="0"/>
              <a:t>In several trials, subgroup analysis of patients with GRACE</a:t>
            </a:r>
            <a:r>
              <a:rPr lang="en-IN" sz="2000" dirty="0"/>
              <a:t> </a:t>
            </a:r>
            <a:r>
              <a:rPr lang="en-US" sz="2000" dirty="0"/>
              <a:t>risk score &gt;140 showed that they benefitted from an early invasive strategy as opposed to those with a GRACE risk score &lt;140 </a:t>
            </a:r>
            <a:endParaRPr lang="en-IN" sz="2000" dirty="0"/>
          </a:p>
          <a:p>
            <a:endParaRPr lang="en-IN" sz="2000" dirty="0"/>
          </a:p>
          <a:p>
            <a:pPr marL="285750" indent="-285750">
              <a:buFont typeface="Arial" panose="020B0604020202020204" pitchFamily="34" charset="0"/>
              <a:buChar char="•"/>
            </a:pPr>
            <a:r>
              <a:rPr lang="en-US" sz="2000" b="1" dirty="0">
                <a:solidFill>
                  <a:srgbClr val="C00000"/>
                </a:solidFill>
              </a:rPr>
              <a:t>TIMACS</a:t>
            </a:r>
            <a:r>
              <a:rPr lang="en-US" sz="2000" b="1" dirty="0"/>
              <a:t> [Timing of Intervention in Acute Coronary Syndromes] t</a:t>
            </a:r>
            <a:r>
              <a:rPr lang="en-IN" sz="2000" b="1" dirty="0"/>
              <a:t>rial</a:t>
            </a:r>
          </a:p>
          <a:p>
            <a:pPr marL="285750" indent="-285750">
              <a:buFont typeface="Arial" panose="020B0604020202020204" pitchFamily="34" charset="0"/>
              <a:buChar char="•"/>
            </a:pPr>
            <a:endParaRPr lang="en-IN" sz="2000" b="1" dirty="0"/>
          </a:p>
          <a:p>
            <a:pPr marL="285750" indent="-285750">
              <a:buFont typeface="Arial" panose="020B0604020202020204" pitchFamily="34" charset="0"/>
              <a:buChar char="•"/>
            </a:pPr>
            <a:r>
              <a:rPr lang="en-US" sz="2000" b="1" dirty="0">
                <a:solidFill>
                  <a:srgbClr val="C00000"/>
                </a:solidFill>
              </a:rPr>
              <a:t>VERDICT</a:t>
            </a:r>
            <a:r>
              <a:rPr lang="en-US" sz="2000" b="1" dirty="0"/>
              <a:t> [Very EaRly vs. Deferred Invasive evaluation using Computerized Tomography]</a:t>
            </a:r>
            <a:endParaRPr lang="en-IN" sz="2000" b="1" dirty="0"/>
          </a:p>
          <a:p>
            <a:pPr marL="285750" indent="-285750">
              <a:buFont typeface="Arial" panose="020B0604020202020204" pitchFamily="34" charset="0"/>
              <a:buChar char="•"/>
            </a:pPr>
            <a:endParaRPr lang="en-IN" sz="2000" b="1" dirty="0"/>
          </a:p>
          <a:p>
            <a:pPr marL="285750" indent="-285750">
              <a:buFont typeface="Arial" panose="020B0604020202020204" pitchFamily="34" charset="0"/>
              <a:buChar char="•"/>
            </a:pPr>
            <a:r>
              <a:rPr lang="en-US" sz="2000" b="1" dirty="0"/>
              <a:t>GRACE risk score may overestimate risk in ethnic minorities with NSTEMI</a:t>
            </a:r>
          </a:p>
        </p:txBody>
      </p:sp>
    </p:spTree>
    <p:extLst>
      <p:ext uri="{BB962C8B-B14F-4D97-AF65-F5344CB8AC3E}">
        <p14:creationId xmlns:p14="http://schemas.microsoft.com/office/powerpoint/2010/main" val="1339742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D64047E-6010-8F1D-1712-5EC0B3D95E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1818" y="21025"/>
            <a:ext cx="5403273" cy="6815949"/>
          </a:xfrm>
          <a:prstGeom prst="rect">
            <a:avLst/>
          </a:prstGeom>
        </p:spPr>
      </p:pic>
    </p:spTree>
    <p:extLst>
      <p:ext uri="{BB962C8B-B14F-4D97-AF65-F5344CB8AC3E}">
        <p14:creationId xmlns:p14="http://schemas.microsoft.com/office/powerpoint/2010/main" val="868936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B61FD9-F159-90FD-3AF5-C90E70DA7441}"/>
              </a:ext>
            </a:extLst>
          </p:cNvPr>
          <p:cNvSpPr>
            <a:spLocks noGrp="1"/>
          </p:cNvSpPr>
          <p:nvPr>
            <p:ph idx="1"/>
          </p:nvPr>
        </p:nvSpPr>
        <p:spPr>
          <a:xfrm>
            <a:off x="476827" y="393989"/>
            <a:ext cx="11238345" cy="3208193"/>
          </a:xfrm>
          <a:solidFill>
            <a:schemeClr val="accent6">
              <a:lumMod val="60000"/>
              <a:lumOff val="40000"/>
            </a:schemeClr>
          </a:solidFill>
        </p:spPr>
        <p:txBody>
          <a:bodyPr>
            <a:normAutofit lnSpcReduction="10000"/>
          </a:bodyPr>
          <a:lstStyle/>
          <a:p>
            <a:r>
              <a:rPr lang="en-US" dirty="0"/>
              <a:t>meta-analysis</a:t>
            </a:r>
            <a:r>
              <a:rPr lang="en-IN" dirty="0"/>
              <a:t>.-Largest</a:t>
            </a:r>
            <a:r>
              <a:rPr lang="en-US" dirty="0"/>
              <a:t> to date (17 RCTs &gt;10 000 patients</a:t>
            </a:r>
            <a:r>
              <a:rPr lang="en-IN" dirty="0"/>
              <a:t>) ——</a:t>
            </a:r>
            <a:r>
              <a:rPr lang="en-US" dirty="0"/>
              <a:t>all-comers with NSTE-AC</a:t>
            </a:r>
            <a:r>
              <a:rPr lang="en-IN" dirty="0"/>
              <a:t>S—&gt;</a:t>
            </a:r>
            <a:r>
              <a:rPr lang="en-US" dirty="0"/>
              <a:t> early ICA only significantly reduced the risk of recurrent ischaemia and duration of stay, </a:t>
            </a:r>
            <a:r>
              <a:rPr lang="en-US" b="1" dirty="0"/>
              <a:t>with no significant reductions in all-cause mortality, MI, admission for HF, or repeat revascularization</a:t>
            </a:r>
            <a:endParaRPr lang="en-IN" b="1" dirty="0"/>
          </a:p>
          <a:p>
            <a:endParaRPr lang="en-IN" dirty="0"/>
          </a:p>
          <a:p>
            <a:r>
              <a:rPr lang="en-US" dirty="0"/>
              <a:t>main limitation of the meta-analyses </a:t>
            </a:r>
            <a:r>
              <a:rPr lang="en-IN" dirty="0"/>
              <a:t> —</a:t>
            </a:r>
            <a:r>
              <a:rPr lang="en-US" dirty="0"/>
              <a:t>variability of the time to invasive </a:t>
            </a:r>
            <a:r>
              <a:rPr lang="en-US" dirty="0" err="1"/>
              <a:t>angiograp</a:t>
            </a:r>
            <a:r>
              <a:rPr lang="en-IN" dirty="0" err="1"/>
              <a:t>hy</a:t>
            </a:r>
            <a:r>
              <a:rPr lang="en-IN" dirty="0"/>
              <a:t> in individual trials , the diagnosis of NSTEMI -  not based on current  ESC hs-cTn algorithms , GRACE score to guide timing not used</a:t>
            </a:r>
            <a:endParaRPr lang="en-US" dirty="0"/>
          </a:p>
        </p:txBody>
      </p:sp>
    </p:spTree>
    <p:extLst>
      <p:ext uri="{BB962C8B-B14F-4D97-AF65-F5344CB8AC3E}">
        <p14:creationId xmlns:p14="http://schemas.microsoft.com/office/powerpoint/2010/main" val="676818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F0EBF-9967-1CCC-FE20-519D0B693B0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894B95C-CB18-6563-D0F2-4352488AAE8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2427" r="1965" b="51912"/>
          <a:stretch/>
        </p:blipFill>
        <p:spPr>
          <a:xfrm>
            <a:off x="323273" y="41663"/>
            <a:ext cx="6072554" cy="6816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D669ADCB-7613-30D5-F618-225D2CC76567}"/>
              </a:ext>
            </a:extLst>
          </p:cNvPr>
          <p:cNvPicPr>
            <a:picLocks noChangeAspect="1"/>
          </p:cNvPicPr>
          <p:nvPr/>
        </p:nvPicPr>
        <p:blipFill rotWithShape="1">
          <a:blip r:embed="rId2">
            <a:extLst>
              <a:ext uri="{28A0092B-C50C-407E-A947-70E740481C1C}">
                <a14:useLocalDpi xmlns:a14="http://schemas.microsoft.com/office/drawing/2010/main" val="0"/>
              </a:ext>
            </a:extLst>
          </a:blip>
          <a:srcRect l="51893" t="48109" r="1389" b="34372"/>
          <a:stretch/>
        </p:blipFill>
        <p:spPr>
          <a:xfrm>
            <a:off x="6423541" y="2130323"/>
            <a:ext cx="5768460" cy="3203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49355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371C-F523-845C-EA0D-0285C588080B}"/>
              </a:ext>
            </a:extLst>
          </p:cNvPr>
          <p:cNvSpPr>
            <a:spLocks noGrp="1"/>
          </p:cNvSpPr>
          <p:nvPr>
            <p:ph type="title"/>
          </p:nvPr>
        </p:nvSpPr>
        <p:spPr/>
        <p:txBody>
          <a:bodyPr/>
          <a:lstStyle/>
          <a:p>
            <a:r>
              <a:rPr lang="en-IN" dirty="0"/>
              <a:t>Patients not undergoing </a:t>
            </a:r>
            <a:r>
              <a:rPr lang="en-IN" dirty="0" err="1"/>
              <a:t>reperfusion</a:t>
            </a:r>
            <a:endParaRPr lang="en-US" dirty="0"/>
          </a:p>
        </p:txBody>
      </p:sp>
      <p:sp>
        <p:nvSpPr>
          <p:cNvPr id="3" name="Content Placeholder 2">
            <a:extLst>
              <a:ext uri="{FF2B5EF4-FFF2-40B4-BE49-F238E27FC236}">
                <a16:creationId xmlns:a16="http://schemas.microsoft.com/office/drawing/2014/main" id="{61A4F758-11C7-D3CC-EBD1-CE9F1C918D01}"/>
              </a:ext>
            </a:extLst>
          </p:cNvPr>
          <p:cNvSpPr>
            <a:spLocks noGrp="1"/>
          </p:cNvSpPr>
          <p:nvPr>
            <p:ph idx="1"/>
          </p:nvPr>
        </p:nvSpPr>
        <p:spPr>
          <a:xfrm>
            <a:off x="838200" y="1825625"/>
            <a:ext cx="10515600" cy="2607830"/>
          </a:xfrm>
          <a:solidFill>
            <a:schemeClr val="accent1">
              <a:lumMod val="20000"/>
              <a:lumOff val="80000"/>
            </a:schemeClr>
          </a:solidFill>
        </p:spPr>
        <p:txBody>
          <a:bodyPr>
            <a:normAutofit/>
          </a:bodyPr>
          <a:lstStyle/>
          <a:p>
            <a:pPr marL="514350" indent="-514350">
              <a:buFont typeface="+mj-lt"/>
              <a:buAutoNum type="arabicPeriod"/>
            </a:pPr>
            <a:r>
              <a:rPr lang="en-US" dirty="0"/>
              <a:t>Patients who are </a:t>
            </a:r>
            <a:r>
              <a:rPr lang="en-US" b="1" dirty="0"/>
              <a:t>not candidates for invasive coronary angiography</a:t>
            </a:r>
            <a:endParaRPr lang="en-IN" dirty="0"/>
          </a:p>
          <a:p>
            <a:pPr marL="457200" lvl="1" indent="0">
              <a:buNone/>
            </a:pPr>
            <a:r>
              <a:rPr lang="en-IN" dirty="0"/>
              <a:t>—&gt;</a:t>
            </a:r>
            <a:r>
              <a:rPr lang="en-IN" sz="2500" dirty="0"/>
              <a:t>Advanced age, female sex, CKD , diabetes mellitus, prior HF/revascularization, history of cancer, and frailty </a:t>
            </a:r>
          </a:p>
          <a:p>
            <a:pPr marL="514350" indent="-514350">
              <a:buFont typeface="+mj-lt"/>
              <a:buAutoNum type="arabicPeriod"/>
            </a:pPr>
            <a:r>
              <a:rPr lang="en-US" dirty="0"/>
              <a:t>Patients </a:t>
            </a:r>
            <a:r>
              <a:rPr lang="en-US" b="1" dirty="0"/>
              <a:t>with </a:t>
            </a:r>
            <a:r>
              <a:rPr lang="en-IN" b="1" dirty="0"/>
              <a:t>CAD </a:t>
            </a:r>
            <a:r>
              <a:rPr lang="en-US" b="1" dirty="0"/>
              <a:t>not amenable to revascularization</a:t>
            </a:r>
            <a:endParaRPr lang="en-IN" b="1" dirty="0"/>
          </a:p>
          <a:p>
            <a:pPr marL="457200" lvl="1" indent="0">
              <a:buNone/>
            </a:pPr>
            <a:r>
              <a:rPr lang="en-IN" dirty="0"/>
              <a:t>—&gt;</a:t>
            </a:r>
            <a:r>
              <a:rPr lang="en-IN" sz="2500" dirty="0"/>
              <a:t>frequently female, elderly, and/or suffering from severe CKD, have </a:t>
            </a:r>
            <a:r>
              <a:rPr lang="en-IN" sz="2500" dirty="0" err="1"/>
              <a:t>multivessel</a:t>
            </a:r>
            <a:r>
              <a:rPr lang="en-IN" sz="2500" dirty="0"/>
              <a:t> CAD, and a history of prior MI/revascularization</a:t>
            </a:r>
          </a:p>
          <a:p>
            <a:pPr marL="457200" lvl="1" indent="0">
              <a:buNone/>
            </a:pPr>
            <a:endParaRPr lang="en-US" sz="2500" dirty="0"/>
          </a:p>
        </p:txBody>
      </p:sp>
      <p:sp>
        <p:nvSpPr>
          <p:cNvPr id="4" name="TextBox 3">
            <a:extLst>
              <a:ext uri="{FF2B5EF4-FFF2-40B4-BE49-F238E27FC236}">
                <a16:creationId xmlns:a16="http://schemas.microsoft.com/office/drawing/2014/main" id="{E86BE126-E703-8633-A406-92F2A922CEA1}"/>
              </a:ext>
            </a:extLst>
          </p:cNvPr>
          <p:cNvSpPr txBox="1"/>
          <p:nvPr/>
        </p:nvSpPr>
        <p:spPr>
          <a:xfrm>
            <a:off x="838199" y="4664075"/>
            <a:ext cx="10515599" cy="1569660"/>
          </a:xfrm>
          <a:prstGeom prst="rect">
            <a:avLst/>
          </a:prstGeom>
          <a:noFill/>
        </p:spPr>
        <p:txBody>
          <a:bodyPr wrap="square" rtlCol="0">
            <a:spAutoFit/>
          </a:bodyPr>
          <a:lstStyle/>
          <a:p>
            <a:pPr marL="342900" indent="-342900" algn="l">
              <a:buFont typeface="Arial" panose="020B0604020202020204" pitchFamily="34" charset="0"/>
              <a:buChar char="•"/>
            </a:pPr>
            <a:r>
              <a:rPr lang="en-IN" sz="2400" dirty="0"/>
              <a:t>The </a:t>
            </a:r>
            <a:r>
              <a:rPr lang="en-US" sz="2400" dirty="0"/>
              <a:t>decision not to perform revascularization</a:t>
            </a:r>
            <a:r>
              <a:rPr lang="en-IN" sz="2400" dirty="0"/>
              <a:t> – only in selected patients—&gt; </a:t>
            </a:r>
            <a:r>
              <a:rPr lang="en-US" sz="2400" dirty="0"/>
              <a:t>risk of revascularization outweighs the benefit for clinical or anatomical reasons.</a:t>
            </a:r>
            <a:endParaRPr lang="en-IN" sz="2400" dirty="0"/>
          </a:p>
          <a:p>
            <a:pPr marL="342900" indent="-342900" algn="l">
              <a:buFont typeface="Arial" panose="020B0604020202020204" pitchFamily="34" charset="0"/>
              <a:buChar char="•"/>
            </a:pPr>
            <a:r>
              <a:rPr lang="en-US" sz="2400" dirty="0"/>
              <a:t>aggressive secondary prevention treatment with potent </a:t>
            </a:r>
            <a:r>
              <a:rPr lang="en-US" sz="2400" dirty="0" err="1"/>
              <a:t>antiplatelet</a:t>
            </a:r>
            <a:r>
              <a:rPr lang="en-US" sz="2400" dirty="0"/>
              <a:t> therapy and </a:t>
            </a:r>
            <a:r>
              <a:rPr lang="en-US" sz="2400" dirty="0" err="1"/>
              <a:t>anti-anginal</a:t>
            </a:r>
            <a:r>
              <a:rPr lang="en-US" sz="2400" dirty="0"/>
              <a:t> agents</a:t>
            </a:r>
          </a:p>
        </p:txBody>
      </p:sp>
    </p:spTree>
    <p:extLst>
      <p:ext uri="{BB962C8B-B14F-4D97-AF65-F5344CB8AC3E}">
        <p14:creationId xmlns:p14="http://schemas.microsoft.com/office/powerpoint/2010/main" val="4178556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F5A850-3F88-E1E2-9417-F756EF864EA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Anti thrombotic therapy </a:t>
            </a:r>
          </a:p>
        </p:txBody>
      </p:sp>
      <p:pic>
        <p:nvPicPr>
          <p:cNvPr id="4" name="Content Placeholder 3">
            <a:extLst>
              <a:ext uri="{FF2B5EF4-FFF2-40B4-BE49-F238E27FC236}">
                <a16:creationId xmlns:a16="http://schemas.microsoft.com/office/drawing/2014/main" id="{2F7957EB-4842-637C-5A4C-7ABA1D4A26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42410" y="166177"/>
            <a:ext cx="6427760" cy="6525646"/>
          </a:xfrm>
          <a:prstGeom prst="rect">
            <a:avLst/>
          </a:prstGeom>
        </p:spPr>
      </p:pic>
    </p:spTree>
    <p:extLst>
      <p:ext uri="{BB962C8B-B14F-4D97-AF65-F5344CB8AC3E}">
        <p14:creationId xmlns:p14="http://schemas.microsoft.com/office/powerpoint/2010/main" val="2155870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96E6F-666E-5E56-D0CA-7F1B449DDBE1}"/>
              </a:ext>
            </a:extLst>
          </p:cNvPr>
          <p:cNvSpPr>
            <a:spLocks noGrp="1"/>
          </p:cNvSpPr>
          <p:nvPr>
            <p:ph type="title"/>
          </p:nvPr>
        </p:nvSpPr>
        <p:spPr/>
        <p:txBody>
          <a:bodyPr/>
          <a:lstStyle/>
          <a:p>
            <a:r>
              <a:rPr lang="en-IN"/>
              <a:t>Anti thrombotic therapy</a:t>
            </a:r>
            <a:endParaRPr lang="en-US" dirty="0"/>
          </a:p>
        </p:txBody>
      </p:sp>
      <p:pic>
        <p:nvPicPr>
          <p:cNvPr id="4" name="Content Placeholder 3">
            <a:extLst>
              <a:ext uri="{FF2B5EF4-FFF2-40B4-BE49-F238E27FC236}">
                <a16:creationId xmlns:a16="http://schemas.microsoft.com/office/drawing/2014/main" id="{033FFF98-B1B3-87D2-A0ED-66FABAB8A67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3866"/>
          <a:stretch/>
        </p:blipFill>
        <p:spPr>
          <a:xfrm>
            <a:off x="292734" y="1570430"/>
            <a:ext cx="11313793" cy="4922445"/>
          </a:xfrm>
        </p:spPr>
      </p:pic>
    </p:spTree>
    <p:extLst>
      <p:ext uri="{BB962C8B-B14F-4D97-AF65-F5344CB8AC3E}">
        <p14:creationId xmlns:p14="http://schemas.microsoft.com/office/powerpoint/2010/main" val="38542595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7995B1D-8C2B-1FE0-792F-94F7CD83ED3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5073" b="34231"/>
          <a:stretch/>
        </p:blipFill>
        <p:spPr>
          <a:xfrm>
            <a:off x="196645" y="847001"/>
            <a:ext cx="11798710" cy="4151312"/>
          </a:xfrm>
        </p:spPr>
      </p:pic>
    </p:spTree>
    <p:extLst>
      <p:ext uri="{BB962C8B-B14F-4D97-AF65-F5344CB8AC3E}">
        <p14:creationId xmlns:p14="http://schemas.microsoft.com/office/powerpoint/2010/main" val="32821900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5E6A2F0-D97D-4D13-5F8C-FF0F7D661B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5061"/>
          <a:stretch/>
        </p:blipFill>
        <p:spPr>
          <a:xfrm>
            <a:off x="210944" y="1027906"/>
            <a:ext cx="11287781" cy="5303386"/>
          </a:xfrm>
        </p:spPr>
      </p:pic>
    </p:spTree>
    <p:extLst>
      <p:ext uri="{BB962C8B-B14F-4D97-AF65-F5344CB8AC3E}">
        <p14:creationId xmlns:p14="http://schemas.microsoft.com/office/powerpoint/2010/main" val="1301467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2F0BA-FA8B-B8C5-B4D9-D25410E120E9}"/>
              </a:ext>
            </a:extLst>
          </p:cNvPr>
          <p:cNvSpPr>
            <a:spLocks noGrp="1"/>
          </p:cNvSpPr>
          <p:nvPr>
            <p:ph type="title"/>
          </p:nvPr>
        </p:nvSpPr>
        <p:spPr>
          <a:xfrm>
            <a:off x="739485" y="946727"/>
            <a:ext cx="10228695" cy="2482273"/>
          </a:xfrm>
          <a:solidFill>
            <a:schemeClr val="accent1">
              <a:lumMod val="20000"/>
              <a:lumOff val="80000"/>
            </a:schemeClr>
          </a:solidFill>
        </p:spPr>
        <p:txBody>
          <a:bodyPr/>
          <a:lstStyle/>
          <a:p>
            <a:r>
              <a:rPr lang="en-IN" dirty="0"/>
              <a:t>1. Anti platelet therapy in the acute phase </a:t>
            </a:r>
            <a:endParaRPr lang="en-US" dirty="0"/>
          </a:p>
        </p:txBody>
      </p:sp>
    </p:spTree>
    <p:extLst>
      <p:ext uri="{BB962C8B-B14F-4D97-AF65-F5344CB8AC3E}">
        <p14:creationId xmlns:p14="http://schemas.microsoft.com/office/powerpoint/2010/main" val="11990687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2395E-6950-32B0-59AD-10C3D2806336}"/>
              </a:ext>
            </a:extLst>
          </p:cNvPr>
          <p:cNvSpPr>
            <a:spLocks noGrp="1"/>
          </p:cNvSpPr>
          <p:nvPr>
            <p:ph type="title"/>
          </p:nvPr>
        </p:nvSpPr>
        <p:spPr/>
        <p:txBody>
          <a:bodyPr/>
          <a:lstStyle/>
          <a:p>
            <a:r>
              <a:rPr lang="en-IN" dirty="0"/>
              <a:t>1. Oral anti platelet therapy</a:t>
            </a:r>
            <a:endParaRPr lang="en-US" dirty="0"/>
          </a:p>
        </p:txBody>
      </p:sp>
      <p:sp>
        <p:nvSpPr>
          <p:cNvPr id="5" name="Content Placeholder 2">
            <a:extLst>
              <a:ext uri="{FF2B5EF4-FFF2-40B4-BE49-F238E27FC236}">
                <a16:creationId xmlns:a16="http://schemas.microsoft.com/office/drawing/2014/main" id="{28BC512B-CB29-EB69-6CFF-5580F6838CFB}"/>
              </a:ext>
            </a:extLst>
          </p:cNvPr>
          <p:cNvSpPr txBox="1">
            <a:spLocks noGrp="1"/>
          </p:cNvSpPr>
          <p:nvPr>
            <p:ph idx="1"/>
          </p:nvPr>
        </p:nvSpPr>
        <p:spPr>
          <a:xfrm>
            <a:off x="838200" y="1690688"/>
            <a:ext cx="10515600" cy="2037377"/>
          </a:xfrm>
          <a:prstGeom prst="rect">
            <a:avLst/>
          </a:prstGeom>
          <a:solidFill>
            <a:schemeClr val="accent4">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ü"/>
            </a:pPr>
            <a:r>
              <a:rPr lang="en-IN" dirty="0"/>
              <a:t> </a:t>
            </a:r>
            <a:r>
              <a:rPr lang="en-IN" b="1" dirty="0">
                <a:solidFill>
                  <a:schemeClr val="accent1">
                    <a:lumMod val="50000"/>
                  </a:schemeClr>
                </a:solidFill>
              </a:rPr>
              <a:t>PLATO</a:t>
            </a:r>
            <a:r>
              <a:rPr lang="en-IN" dirty="0"/>
              <a:t> (</a:t>
            </a:r>
            <a:r>
              <a:rPr lang="en-US" b="1" dirty="0"/>
              <a:t>PLATelet inhibition and patient Outcomes</a:t>
            </a:r>
            <a:r>
              <a:rPr lang="en-IN" b="1" dirty="0"/>
              <a:t>)</a:t>
            </a:r>
            <a:r>
              <a:rPr lang="en-US" b="1" dirty="0"/>
              <a:t> </a:t>
            </a:r>
            <a:r>
              <a:rPr lang="en-IN" b="1" dirty="0"/>
              <a:t>–PHASE III</a:t>
            </a:r>
          </a:p>
          <a:p>
            <a:pPr>
              <a:buFont typeface="Wingdings" pitchFamily="2" charset="2"/>
              <a:buChar char="ü"/>
            </a:pPr>
            <a:r>
              <a:rPr lang="en-US" b="1" dirty="0">
                <a:solidFill>
                  <a:schemeClr val="accent1">
                    <a:lumMod val="50000"/>
                  </a:schemeClr>
                </a:solidFill>
              </a:rPr>
              <a:t>TRITON-TIMI 38</a:t>
            </a:r>
            <a:r>
              <a:rPr lang="en-IN" b="1" dirty="0"/>
              <a:t> (</a:t>
            </a:r>
            <a:r>
              <a:rPr lang="en-US" b="1" dirty="0" err="1"/>
              <a:t>TRial</a:t>
            </a:r>
            <a:r>
              <a:rPr lang="en-US" b="1" dirty="0"/>
              <a:t> to Assess Improvement in Therapeutic Outcomes by Optimizing Platelet InhibitioN with </a:t>
            </a:r>
            <a:r>
              <a:rPr lang="en-US" b="1" dirty="0" err="1"/>
              <a:t>Prasugrel</a:t>
            </a:r>
            <a:r>
              <a:rPr lang="en-IN" b="1" dirty="0"/>
              <a:t> </a:t>
            </a:r>
            <a:r>
              <a:rPr lang="en-US" b="1" dirty="0" err="1"/>
              <a:t>Thrombolysis</a:t>
            </a:r>
            <a:r>
              <a:rPr lang="en-US" b="1" dirty="0"/>
              <a:t> In Myocardial Infarction 38 </a:t>
            </a:r>
            <a:r>
              <a:rPr lang="en-IN" b="1" dirty="0"/>
              <a:t>)</a:t>
            </a:r>
          </a:p>
          <a:p>
            <a:pPr>
              <a:buFont typeface="Wingdings" pitchFamily="2" charset="2"/>
              <a:buChar char="ü"/>
            </a:pPr>
            <a:endParaRPr lang="en-IN" b="1" dirty="0"/>
          </a:p>
          <a:p>
            <a:pPr>
              <a:buFont typeface="Wingdings" pitchFamily="2" charset="2"/>
              <a:buChar char="ü"/>
            </a:pPr>
            <a:endParaRPr lang="en-US" dirty="0">
              <a:solidFill>
                <a:srgbClr val="C00000"/>
              </a:solidFill>
            </a:endParaRPr>
          </a:p>
        </p:txBody>
      </p:sp>
      <p:sp>
        <p:nvSpPr>
          <p:cNvPr id="7" name="TextBox 6">
            <a:extLst>
              <a:ext uri="{FF2B5EF4-FFF2-40B4-BE49-F238E27FC236}">
                <a16:creationId xmlns:a16="http://schemas.microsoft.com/office/drawing/2014/main" id="{CA67A109-DCE5-0BCC-1208-0F797D7DD1F9}"/>
              </a:ext>
            </a:extLst>
          </p:cNvPr>
          <p:cNvSpPr txBox="1"/>
          <p:nvPr/>
        </p:nvSpPr>
        <p:spPr>
          <a:xfrm>
            <a:off x="788720" y="3697926"/>
            <a:ext cx="10515600" cy="3416320"/>
          </a:xfrm>
          <a:prstGeom prst="rect">
            <a:avLst/>
          </a:prstGeom>
          <a:noFill/>
        </p:spPr>
        <p:txBody>
          <a:bodyPr wrap="square" rtlCol="0">
            <a:spAutoFit/>
          </a:bodyPr>
          <a:lstStyle/>
          <a:p>
            <a:pPr marL="342900" indent="-342900">
              <a:buFont typeface="Arial" panose="020B0604020202020204" pitchFamily="34" charset="0"/>
              <a:buChar char="•"/>
            </a:pPr>
            <a:r>
              <a:rPr lang="en-IN" sz="2400" b="1" dirty="0"/>
              <a:t>DAPT </a:t>
            </a:r>
            <a:r>
              <a:rPr lang="en-US" sz="2400" b="1" dirty="0"/>
              <a:t>including aspirin and </a:t>
            </a:r>
            <a:r>
              <a:rPr lang="en-US" sz="2400" b="1" dirty="0">
                <a:solidFill>
                  <a:srgbClr val="7030A0"/>
                </a:solidFill>
              </a:rPr>
              <a:t>a potent P2Y12 receptor inhibitor (</a:t>
            </a:r>
            <a:r>
              <a:rPr lang="en-US" sz="2400" b="1" dirty="0" err="1">
                <a:solidFill>
                  <a:srgbClr val="7030A0"/>
                </a:solidFill>
              </a:rPr>
              <a:t>prasugrel</a:t>
            </a:r>
            <a:r>
              <a:rPr lang="en-US" sz="2400" b="1" dirty="0">
                <a:solidFill>
                  <a:srgbClr val="7030A0"/>
                </a:solidFill>
              </a:rPr>
              <a:t> or </a:t>
            </a:r>
            <a:r>
              <a:rPr lang="en-US" sz="2400" b="1" dirty="0" err="1">
                <a:solidFill>
                  <a:srgbClr val="7030A0"/>
                </a:solidFill>
              </a:rPr>
              <a:t>ticagrelor</a:t>
            </a:r>
            <a:r>
              <a:rPr lang="en-US" sz="2400" b="1" dirty="0">
                <a:solidFill>
                  <a:srgbClr val="7030A0"/>
                </a:solidFill>
              </a:rPr>
              <a:t>) </a:t>
            </a:r>
            <a:r>
              <a:rPr lang="en-US" sz="2400" b="1" dirty="0"/>
              <a:t>is recommended as the default DAPT strategy for ACS patients</a:t>
            </a:r>
            <a:endParaRPr lang="en-IN" sz="2400" b="1" dirty="0"/>
          </a:p>
          <a:p>
            <a:pPr marL="342900" indent="-342900">
              <a:buFont typeface="Arial" panose="020B0604020202020204" pitchFamily="34" charset="0"/>
              <a:buChar char="•"/>
            </a:pPr>
            <a:endParaRPr lang="en-IN" sz="2400" b="1" dirty="0"/>
          </a:p>
          <a:p>
            <a:pPr marL="342900" indent="-342900">
              <a:buFont typeface="Arial" panose="020B0604020202020204" pitchFamily="34" charset="0"/>
              <a:buChar char="•"/>
            </a:pPr>
            <a:r>
              <a:rPr lang="en-IN" sz="2400" dirty="0"/>
              <a:t>Clopidogrel - </a:t>
            </a:r>
            <a:r>
              <a:rPr lang="en-IN" sz="2400" dirty="0" err="1"/>
              <a:t>characterized</a:t>
            </a:r>
            <a:r>
              <a:rPr lang="en-IN" sz="2400" dirty="0"/>
              <a:t> by less effective and more variable platelet inhibition, should only be used when </a:t>
            </a:r>
            <a:r>
              <a:rPr lang="en-IN" sz="2400" dirty="0" err="1"/>
              <a:t>prasugrel</a:t>
            </a:r>
            <a:r>
              <a:rPr lang="en-IN" sz="2400" dirty="0"/>
              <a:t> or </a:t>
            </a:r>
            <a:r>
              <a:rPr lang="en-IN" sz="2400" dirty="0" err="1"/>
              <a:t>ticagrelor</a:t>
            </a:r>
            <a:r>
              <a:rPr lang="en-IN" sz="2400" dirty="0"/>
              <a:t> are contraindicated/not avail- able, or in some patients — HBR </a:t>
            </a:r>
          </a:p>
          <a:p>
            <a:pPr marL="342900" indent="-342900">
              <a:buFont typeface="Arial" panose="020B0604020202020204" pitchFamily="34" charset="0"/>
              <a:buChar char="•"/>
            </a:pPr>
            <a:endParaRPr lang="en-IN" sz="2400" dirty="0"/>
          </a:p>
          <a:p>
            <a:pPr marL="342900" indent="-342900">
              <a:buFont typeface="Arial" panose="020B0604020202020204" pitchFamily="34" charset="0"/>
              <a:buChar char="•"/>
            </a:pPr>
            <a:r>
              <a:rPr lang="en-IN" sz="2400" dirty="0"/>
              <a:t>clopidogrel may be considered in older patients (e.g. ≥70 years)</a:t>
            </a:r>
          </a:p>
          <a:p>
            <a:pPr marL="342900" indent="-342900" algn="l">
              <a:buFont typeface="Arial" panose="020B0604020202020204" pitchFamily="34" charset="0"/>
              <a:buChar char="•"/>
            </a:pPr>
            <a:endParaRPr lang="en-US" sz="2400" dirty="0"/>
          </a:p>
        </p:txBody>
      </p:sp>
    </p:spTree>
    <p:extLst>
      <p:ext uri="{BB962C8B-B14F-4D97-AF65-F5344CB8AC3E}">
        <p14:creationId xmlns:p14="http://schemas.microsoft.com/office/powerpoint/2010/main" val="1767197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DDC5E4-D816-FC49-E394-E18B8E033309}"/>
              </a:ext>
            </a:extLst>
          </p:cNvPr>
          <p:cNvSpPr>
            <a:spLocks noGrp="1"/>
          </p:cNvSpPr>
          <p:nvPr>
            <p:ph idx="1"/>
          </p:nvPr>
        </p:nvSpPr>
        <p:spPr>
          <a:xfrm>
            <a:off x="744388" y="2541945"/>
            <a:ext cx="4751248" cy="3415509"/>
          </a:xfrm>
          <a:solidFill>
            <a:schemeClr val="dk1"/>
          </a:solidFill>
          <a:ln>
            <a:noFill/>
          </a:ln>
        </p:spPr>
        <p:style>
          <a:lnRef idx="0">
            <a:scrgbClr r="0" g="0" b="0"/>
          </a:lnRef>
          <a:fillRef idx="0">
            <a:scrgbClr r="0" g="0" b="0"/>
          </a:fillRef>
          <a:effectRef idx="0">
            <a:scrgbClr r="0" g="0" b="0"/>
          </a:effectRef>
          <a:fontRef idx="minor">
            <a:schemeClr val="lt1"/>
          </a:fontRef>
        </p:style>
        <p:txBody>
          <a:bodyPr>
            <a:noAutofit/>
          </a:bodyPr>
          <a:lstStyle/>
          <a:p>
            <a:r>
              <a:rPr lang="en-US" sz="2400" dirty="0"/>
              <a:t>The choice of </a:t>
            </a:r>
            <a:r>
              <a:rPr lang="en-US" sz="2400" dirty="0" err="1"/>
              <a:t>antiplatelet</a:t>
            </a:r>
            <a:r>
              <a:rPr lang="en-US" sz="2400" dirty="0"/>
              <a:t> regimen should take the bleeding risk</a:t>
            </a:r>
            <a:r>
              <a:rPr lang="en-IN" sz="2400" dirty="0"/>
              <a:t> </a:t>
            </a:r>
            <a:r>
              <a:rPr lang="en-US" sz="2400" dirty="0"/>
              <a:t>into account</a:t>
            </a:r>
            <a:endParaRPr lang="en-IN" sz="2400" dirty="0"/>
          </a:p>
          <a:p>
            <a:endParaRPr lang="en-IN" sz="2400" dirty="0"/>
          </a:p>
          <a:p>
            <a:r>
              <a:rPr lang="en-US" sz="2400" dirty="0"/>
              <a:t>The</a:t>
            </a:r>
            <a:r>
              <a:rPr lang="en-IN" sz="2400" dirty="0"/>
              <a:t> </a:t>
            </a:r>
            <a:r>
              <a:rPr lang="en-US" sz="2400" dirty="0"/>
              <a:t>presence of one major or two minor ARC-HBR risk factors indicates high bleeding risk (HBR) </a:t>
            </a:r>
          </a:p>
        </p:txBody>
      </p:sp>
      <p:pic>
        <p:nvPicPr>
          <p:cNvPr id="4" name="Picture 3">
            <a:extLst>
              <a:ext uri="{FF2B5EF4-FFF2-40B4-BE49-F238E27FC236}">
                <a16:creationId xmlns:a16="http://schemas.microsoft.com/office/drawing/2014/main" id="{F2CE00D4-13BF-5B3C-8333-AD4CC9913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7203" y="0"/>
            <a:ext cx="4751247" cy="6846925"/>
          </a:xfrm>
          <a:prstGeom prst="rect">
            <a:avLst/>
          </a:prstGeom>
        </p:spPr>
      </p:pic>
    </p:spTree>
    <p:extLst>
      <p:ext uri="{BB962C8B-B14F-4D97-AF65-F5344CB8AC3E}">
        <p14:creationId xmlns:p14="http://schemas.microsoft.com/office/powerpoint/2010/main" val="346948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99786-6243-0A6A-57F7-68228594D2B2}"/>
              </a:ext>
            </a:extLst>
          </p:cNvPr>
          <p:cNvSpPr>
            <a:spLocks noGrp="1"/>
          </p:cNvSpPr>
          <p:nvPr>
            <p:ph type="title"/>
          </p:nvPr>
        </p:nvSpPr>
        <p:spPr/>
        <p:txBody>
          <a:bodyPr/>
          <a:lstStyle/>
          <a:p>
            <a:r>
              <a:rPr lang="en-IN" dirty="0"/>
              <a:t>1. TRIAGE AND DIAGNOSIS</a:t>
            </a:r>
            <a:endParaRPr lang="en-US" dirty="0"/>
          </a:p>
        </p:txBody>
      </p:sp>
      <p:sp>
        <p:nvSpPr>
          <p:cNvPr id="3" name="Content Placeholder 2">
            <a:extLst>
              <a:ext uri="{FF2B5EF4-FFF2-40B4-BE49-F238E27FC236}">
                <a16:creationId xmlns:a16="http://schemas.microsoft.com/office/drawing/2014/main" id="{D74D0C5F-901B-D981-BA3A-8B43B1F24E0F}"/>
              </a:ext>
            </a:extLst>
          </p:cNvPr>
          <p:cNvSpPr>
            <a:spLocks noGrp="1"/>
          </p:cNvSpPr>
          <p:nvPr>
            <p:ph idx="1"/>
          </p:nvPr>
        </p:nvSpPr>
        <p:spPr/>
        <p:txBody>
          <a:bodyPr>
            <a:normAutofit/>
          </a:bodyPr>
          <a:lstStyle/>
          <a:p>
            <a:pPr marL="0" indent="0">
              <a:buNone/>
            </a:pPr>
            <a:r>
              <a:rPr lang="en-IN" dirty="0"/>
              <a:t>CLINICAL PRESENTATION-</a:t>
            </a:r>
          </a:p>
          <a:p>
            <a:r>
              <a:rPr lang="en-IN" b="1" dirty="0"/>
              <a:t>Angina</a:t>
            </a:r>
            <a:r>
              <a:rPr lang="en-IN" dirty="0"/>
              <a:t> —&gt; heavy chest pressure or squeezing, a burning feeling, or difficulty breathing</a:t>
            </a:r>
          </a:p>
          <a:p>
            <a:pPr marL="0" indent="0">
              <a:buNone/>
            </a:pPr>
            <a:r>
              <a:rPr lang="en-IN" dirty="0"/>
              <a:t>—&gt; often radiates to the left shoulder, neck, or arm</a:t>
            </a:r>
          </a:p>
          <a:p>
            <a:pPr marL="0" indent="0">
              <a:buNone/>
            </a:pPr>
            <a:r>
              <a:rPr lang="en-IN" dirty="0"/>
              <a:t>—&gt; typically builds in intensity over a period of a few minutes</a:t>
            </a:r>
          </a:p>
          <a:p>
            <a:pPr marL="0" indent="0">
              <a:buNone/>
            </a:pPr>
            <a:r>
              <a:rPr lang="en-IN" dirty="0"/>
              <a:t>—&gt;may begin with exercise or psychological stress, but ACS most commonly occurs without obvious precipitating factors.</a:t>
            </a:r>
          </a:p>
          <a:p>
            <a:r>
              <a:rPr lang="en-IN" b="1" dirty="0"/>
              <a:t>CARDIAC / POSSIBLE CARDIAC </a:t>
            </a:r>
            <a:r>
              <a:rPr lang="en-IN" dirty="0"/>
              <a:t>(chest pain symptoms that suggest a cardiac origin)/ </a:t>
            </a:r>
            <a:r>
              <a:rPr lang="en-IN" b="1" dirty="0"/>
              <a:t>NON CARDIAC </a:t>
            </a:r>
            <a:r>
              <a:rPr lang="en-IN" dirty="0"/>
              <a:t>chest pain.</a:t>
            </a:r>
            <a:endParaRPr lang="en-US" b="1" dirty="0"/>
          </a:p>
        </p:txBody>
      </p:sp>
    </p:spTree>
    <p:extLst>
      <p:ext uri="{BB962C8B-B14F-4D97-AF65-F5344CB8AC3E}">
        <p14:creationId xmlns:p14="http://schemas.microsoft.com/office/powerpoint/2010/main" val="2042346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FE4A6D-B204-7510-3D91-AF70E4830626}"/>
              </a:ext>
            </a:extLst>
          </p:cNvPr>
          <p:cNvSpPr>
            <a:spLocks noGrp="1"/>
          </p:cNvSpPr>
          <p:nvPr>
            <p:ph idx="1"/>
          </p:nvPr>
        </p:nvSpPr>
        <p:spPr>
          <a:xfrm>
            <a:off x="838200" y="615353"/>
            <a:ext cx="10515600" cy="5080000"/>
          </a:xfrm>
          <a:solidFill>
            <a:schemeClr val="accent4">
              <a:lumMod val="40000"/>
              <a:lumOff val="60000"/>
            </a:schemeClr>
          </a:solidFill>
        </p:spPr>
        <p:txBody>
          <a:bodyPr>
            <a:normAutofit lnSpcReduction="10000"/>
          </a:bodyPr>
          <a:lstStyle/>
          <a:p>
            <a:endParaRPr lang="en-IN" dirty="0"/>
          </a:p>
          <a:p>
            <a:pPr>
              <a:buFont typeface="Wingdings" pitchFamily="2" charset="2"/>
              <a:buChar char="ü"/>
            </a:pPr>
            <a:r>
              <a:rPr lang="en-US" b="1" dirty="0"/>
              <a:t>ISAR-REACT</a:t>
            </a:r>
            <a:r>
              <a:rPr lang="en-US" dirty="0"/>
              <a:t> </a:t>
            </a:r>
            <a:r>
              <a:rPr lang="en-US" b="1" dirty="0"/>
              <a:t>5</a:t>
            </a:r>
            <a:r>
              <a:rPr lang="en-IN" b="1" dirty="0"/>
              <a:t> (</a:t>
            </a:r>
            <a:r>
              <a:rPr lang="en-US" dirty="0"/>
              <a:t> </a:t>
            </a:r>
            <a:r>
              <a:rPr lang="en-US" b="1" dirty="0" err="1"/>
              <a:t>Intracoronary</a:t>
            </a:r>
            <a:r>
              <a:rPr lang="en-US" b="1" dirty="0"/>
              <a:t> </a:t>
            </a:r>
            <a:r>
              <a:rPr lang="en-US" b="1" dirty="0" err="1"/>
              <a:t>Stenting</a:t>
            </a:r>
            <a:r>
              <a:rPr lang="en-US" b="1" dirty="0"/>
              <a:t> and </a:t>
            </a:r>
            <a:r>
              <a:rPr lang="en-US" b="1" dirty="0" err="1"/>
              <a:t>Antithrombotic</a:t>
            </a:r>
            <a:r>
              <a:rPr lang="en-US" b="1" dirty="0"/>
              <a:t> Regimen Rapid Early Action for Coronary Treatment </a:t>
            </a:r>
            <a:r>
              <a:rPr lang="en-IN" b="1" dirty="0"/>
              <a:t>)</a:t>
            </a:r>
            <a:endParaRPr lang="en-IN" dirty="0"/>
          </a:p>
          <a:p>
            <a:r>
              <a:rPr lang="en-US" dirty="0"/>
              <a:t>largest head-to-head comparison of 1-year DAPT with </a:t>
            </a:r>
            <a:r>
              <a:rPr lang="en-US" dirty="0" err="1"/>
              <a:t>prasugrel</a:t>
            </a:r>
            <a:r>
              <a:rPr lang="en-US" dirty="0"/>
              <a:t> vs. DAPT with </a:t>
            </a:r>
            <a:r>
              <a:rPr lang="en-US" dirty="0" err="1"/>
              <a:t>ticagrelor</a:t>
            </a:r>
            <a:r>
              <a:rPr lang="en-US" dirty="0"/>
              <a:t> in patients with ACS planned for invasive </a:t>
            </a:r>
            <a:r>
              <a:rPr lang="en-US" dirty="0" err="1"/>
              <a:t>evaluatio</a:t>
            </a:r>
            <a:r>
              <a:rPr lang="en-IN" dirty="0"/>
              <a:t>n………</a:t>
            </a:r>
            <a:r>
              <a:rPr lang="en-US" dirty="0"/>
              <a:t> &gt;80%  underwent PCI</a:t>
            </a:r>
            <a:endParaRPr lang="en-IN" dirty="0"/>
          </a:p>
          <a:p>
            <a:r>
              <a:rPr lang="en-US" dirty="0"/>
              <a:t>treatment strategy with </a:t>
            </a:r>
            <a:r>
              <a:rPr lang="en-US" dirty="0" err="1"/>
              <a:t>prasugrel</a:t>
            </a:r>
            <a:r>
              <a:rPr lang="en-US" dirty="0"/>
              <a:t> </a:t>
            </a:r>
            <a:r>
              <a:rPr lang="en-IN" dirty="0"/>
              <a:t> </a:t>
            </a:r>
            <a:r>
              <a:rPr lang="en-US" dirty="0"/>
              <a:t>vs. </a:t>
            </a:r>
            <a:r>
              <a:rPr lang="en-US" dirty="0" err="1"/>
              <a:t>ticagrelor</a:t>
            </a:r>
            <a:r>
              <a:rPr lang="en-US" dirty="0"/>
              <a:t> significantly reduced the composite endpoint of death, MI, or stroke (6.9% vs. 9.3%, P = 0.006) without any increase in bleeding complications (4.8% vs. 5.4%, P = 0.46)</a:t>
            </a:r>
            <a:endParaRPr lang="en-IN" dirty="0"/>
          </a:p>
          <a:p>
            <a:r>
              <a:rPr lang="en-US" dirty="0"/>
              <a:t>Limitations</a:t>
            </a:r>
            <a:r>
              <a:rPr lang="en-IN" dirty="0"/>
              <a:t> -</a:t>
            </a:r>
            <a:r>
              <a:rPr lang="en-US" dirty="0"/>
              <a:t>  open-label design and limited data on medically managed or CABG-treated patients.</a:t>
            </a:r>
          </a:p>
        </p:txBody>
      </p:sp>
      <p:sp>
        <p:nvSpPr>
          <p:cNvPr id="5" name="TextBox 4">
            <a:extLst>
              <a:ext uri="{FF2B5EF4-FFF2-40B4-BE49-F238E27FC236}">
                <a16:creationId xmlns:a16="http://schemas.microsoft.com/office/drawing/2014/main" id="{EDA37748-285F-C3DC-BE49-2BF6EA3B125B}"/>
              </a:ext>
            </a:extLst>
          </p:cNvPr>
          <p:cNvSpPr txBox="1"/>
          <p:nvPr/>
        </p:nvSpPr>
        <p:spPr>
          <a:xfrm>
            <a:off x="838200" y="5765593"/>
            <a:ext cx="10127013" cy="954107"/>
          </a:xfrm>
          <a:prstGeom prst="rect">
            <a:avLst/>
          </a:prstGeom>
          <a:noFill/>
        </p:spPr>
        <p:txBody>
          <a:bodyPr wrap="square">
            <a:spAutoFit/>
          </a:bodyPr>
          <a:lstStyle/>
          <a:p>
            <a:pPr marL="457200" indent="-457200">
              <a:buFont typeface="Wingdings" pitchFamily="2" charset="2"/>
              <a:buChar char="q"/>
            </a:pPr>
            <a:r>
              <a:rPr lang="en-US" sz="2800" dirty="0" err="1"/>
              <a:t>Prasugrel</a:t>
            </a:r>
            <a:r>
              <a:rPr lang="en-US" sz="2800" dirty="0"/>
              <a:t> should be considered in preference to </a:t>
            </a:r>
            <a:r>
              <a:rPr lang="en-US" sz="2800" dirty="0" err="1"/>
              <a:t>ticagrelor</a:t>
            </a:r>
            <a:r>
              <a:rPr lang="en-US" sz="2800" dirty="0"/>
              <a:t> for ACS patients who proceed to PCI. </a:t>
            </a:r>
          </a:p>
        </p:txBody>
      </p:sp>
      <p:sp>
        <p:nvSpPr>
          <p:cNvPr id="6" name="TextBox 5">
            <a:extLst>
              <a:ext uri="{FF2B5EF4-FFF2-40B4-BE49-F238E27FC236}">
                <a16:creationId xmlns:a16="http://schemas.microsoft.com/office/drawing/2014/main" id="{5496D735-A18F-82F5-78D5-6891659F5EA1}"/>
              </a:ext>
            </a:extLst>
          </p:cNvPr>
          <p:cNvSpPr txBox="1"/>
          <p:nvPr/>
        </p:nvSpPr>
        <p:spPr>
          <a:xfrm>
            <a:off x="838199" y="246021"/>
            <a:ext cx="10515599" cy="523220"/>
          </a:xfrm>
          <a:prstGeom prst="rect">
            <a:avLst/>
          </a:prstGeom>
          <a:solidFill>
            <a:schemeClr val="bg2">
              <a:lumMod val="90000"/>
            </a:schemeClr>
          </a:solidFill>
        </p:spPr>
        <p:txBody>
          <a:bodyPr wrap="square" rtlCol="0">
            <a:spAutoFit/>
          </a:bodyPr>
          <a:lstStyle/>
          <a:p>
            <a:pPr algn="l"/>
            <a:r>
              <a:rPr lang="en-IN" sz="2800" dirty="0" err="1"/>
              <a:t>PRASUGREL</a:t>
            </a:r>
            <a:r>
              <a:rPr lang="en-IN" sz="2800" dirty="0"/>
              <a:t> VS </a:t>
            </a:r>
            <a:r>
              <a:rPr lang="en-IN" sz="2800" dirty="0" err="1"/>
              <a:t>TICAGRELOR</a:t>
            </a:r>
            <a:r>
              <a:rPr lang="en-IN" sz="2800" dirty="0"/>
              <a:t> ?</a:t>
            </a:r>
            <a:endParaRPr lang="en-US" sz="2800" dirty="0"/>
          </a:p>
        </p:txBody>
      </p:sp>
    </p:spTree>
    <p:extLst>
      <p:ext uri="{BB962C8B-B14F-4D97-AF65-F5344CB8AC3E}">
        <p14:creationId xmlns:p14="http://schemas.microsoft.com/office/powerpoint/2010/main" val="5743291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1EB0D-4B46-DC77-6AED-4FFC110D8303}"/>
              </a:ext>
            </a:extLst>
          </p:cNvPr>
          <p:cNvSpPr>
            <a:spLocks noGrp="1"/>
          </p:cNvSpPr>
          <p:nvPr>
            <p:ph type="title"/>
          </p:nvPr>
        </p:nvSpPr>
        <p:spPr/>
        <p:txBody>
          <a:bodyPr/>
          <a:lstStyle/>
          <a:p>
            <a:r>
              <a:rPr lang="en-IN" dirty="0"/>
              <a:t>WHEN TO LOAD IN STEMI SUSPECTS  ? ( PRE TREATMENT)</a:t>
            </a:r>
            <a:endParaRPr lang="en-US" dirty="0"/>
          </a:p>
        </p:txBody>
      </p:sp>
      <p:sp>
        <p:nvSpPr>
          <p:cNvPr id="3" name="Content Placeholder 2">
            <a:extLst>
              <a:ext uri="{FF2B5EF4-FFF2-40B4-BE49-F238E27FC236}">
                <a16:creationId xmlns:a16="http://schemas.microsoft.com/office/drawing/2014/main" id="{7F5667FA-2EF7-911D-C813-262459997D2E}"/>
              </a:ext>
            </a:extLst>
          </p:cNvPr>
          <p:cNvSpPr>
            <a:spLocks noGrp="1"/>
          </p:cNvSpPr>
          <p:nvPr>
            <p:ph idx="1"/>
          </p:nvPr>
        </p:nvSpPr>
        <p:spPr>
          <a:xfrm>
            <a:off x="257935" y="1829978"/>
            <a:ext cx="11676130" cy="5028022"/>
          </a:xfrm>
          <a:solidFill>
            <a:schemeClr val="accent5">
              <a:lumMod val="20000"/>
              <a:lumOff val="80000"/>
            </a:schemeClr>
          </a:solidFill>
        </p:spPr>
        <p:txBody>
          <a:bodyPr>
            <a:normAutofit fontScale="70000" lnSpcReduction="20000"/>
          </a:bodyPr>
          <a:lstStyle/>
          <a:p>
            <a:pPr>
              <a:buFont typeface="Wingdings" pitchFamily="2" charset="2"/>
              <a:buChar char="ü"/>
            </a:pPr>
            <a:r>
              <a:rPr lang="en-US" b="1" dirty="0">
                <a:solidFill>
                  <a:srgbClr val="FF0000"/>
                </a:solidFill>
              </a:rPr>
              <a:t>ATLANTIC trial</a:t>
            </a:r>
            <a:r>
              <a:rPr lang="en-IN" b="1" dirty="0"/>
              <a:t> (</a:t>
            </a:r>
            <a:r>
              <a:rPr lang="en-US" b="1" dirty="0"/>
              <a:t>Administration of </a:t>
            </a:r>
            <a:r>
              <a:rPr lang="en-US" b="1" dirty="0" err="1"/>
              <a:t>Ticagrelor</a:t>
            </a:r>
            <a:r>
              <a:rPr lang="en-US" b="1" dirty="0"/>
              <a:t> in the Cath Lab or in the Ambulance for New ST Elevation Myocardial Infarction to Open the Coronary Artery</a:t>
            </a:r>
            <a:r>
              <a:rPr lang="en-IN" b="1" dirty="0"/>
              <a:t>)</a:t>
            </a:r>
          </a:p>
          <a:p>
            <a:r>
              <a:rPr lang="en-US" dirty="0"/>
              <a:t>only randomized stud</a:t>
            </a:r>
            <a:r>
              <a:rPr lang="en-IN" dirty="0"/>
              <a:t>y—</a:t>
            </a:r>
            <a:r>
              <a:rPr lang="en-US" dirty="0"/>
              <a:t> testing the safety and efficacy of different timings of P2Y12 receptor inhibitor initiation in patients with STEMI undergoing PPC</a:t>
            </a:r>
            <a:r>
              <a:rPr lang="en-IN" dirty="0"/>
              <a:t>I</a:t>
            </a:r>
          </a:p>
          <a:p>
            <a:r>
              <a:rPr lang="en-US" sz="3200" dirty="0"/>
              <a:t>Patients</a:t>
            </a:r>
            <a:r>
              <a:rPr lang="en-IN" sz="3200" dirty="0"/>
              <a:t>-</a:t>
            </a:r>
            <a:r>
              <a:rPr lang="en-US" sz="3200" dirty="0"/>
              <a:t> randomized to receive a </a:t>
            </a:r>
            <a:r>
              <a:rPr lang="en-US" sz="3200" dirty="0" err="1"/>
              <a:t>ticagrelor</a:t>
            </a:r>
            <a:r>
              <a:rPr lang="en-US" sz="3200" dirty="0"/>
              <a:t> LD either during transfer to a PPCI centre or immediately before angiography</a:t>
            </a:r>
            <a:endParaRPr lang="en-IN" sz="3200" dirty="0"/>
          </a:p>
          <a:p>
            <a:r>
              <a:rPr lang="en-US" sz="3200" dirty="0"/>
              <a:t>Median difference between the timing of P2Y12 receptor inhibitor loading with the two treatment strategies was 31 min </a:t>
            </a:r>
            <a:endParaRPr lang="en-IN" sz="3200" dirty="0"/>
          </a:p>
          <a:p>
            <a:r>
              <a:rPr lang="en-US" sz="3200" dirty="0"/>
              <a:t>Pre-treatment strategy failed to meet the </a:t>
            </a:r>
            <a:r>
              <a:rPr lang="en-US" sz="3200" dirty="0" err="1"/>
              <a:t>prespecified</a:t>
            </a:r>
            <a:r>
              <a:rPr lang="en-US" sz="3200" dirty="0"/>
              <a:t> primary end point </a:t>
            </a:r>
            <a:r>
              <a:rPr lang="en-IN" sz="3200" dirty="0"/>
              <a:t>(</a:t>
            </a:r>
            <a:r>
              <a:rPr lang="en-US" sz="3200" dirty="0"/>
              <a:t> improved ST</a:t>
            </a:r>
            <a:r>
              <a:rPr lang="en-IN" sz="3200" dirty="0"/>
              <a:t>R</a:t>
            </a:r>
            <a:r>
              <a:rPr lang="en-US" sz="3200" dirty="0"/>
              <a:t> or</a:t>
            </a:r>
            <a:r>
              <a:rPr lang="en-IN" sz="3200" dirty="0"/>
              <a:t> </a:t>
            </a:r>
            <a:r>
              <a:rPr lang="en-US" sz="3200" dirty="0"/>
              <a:t>TIMI flow before intervention </a:t>
            </a:r>
            <a:r>
              <a:rPr lang="en-IN" sz="3200" dirty="0"/>
              <a:t>)</a:t>
            </a:r>
          </a:p>
          <a:p>
            <a:r>
              <a:rPr lang="en-US" sz="3200" dirty="0"/>
              <a:t>Rates of major and minor bleeding events were identical in both treatment arms</a:t>
            </a:r>
            <a:endParaRPr lang="en-IN" sz="3600" dirty="0"/>
          </a:p>
          <a:p>
            <a:endParaRPr lang="en-IN" dirty="0"/>
          </a:p>
          <a:p>
            <a:r>
              <a:rPr lang="en-US" dirty="0"/>
              <a:t>Results </a:t>
            </a:r>
            <a:r>
              <a:rPr lang="en-IN" dirty="0"/>
              <a:t>– </a:t>
            </a:r>
            <a:r>
              <a:rPr lang="en-US" dirty="0"/>
              <a:t>supported by </a:t>
            </a:r>
            <a:r>
              <a:rPr lang="en-US" b="1" dirty="0" err="1">
                <a:solidFill>
                  <a:srgbClr val="FF0000"/>
                </a:solidFill>
              </a:rPr>
              <a:t>SWEDEHEART</a:t>
            </a:r>
            <a:r>
              <a:rPr lang="en-US" b="1" dirty="0"/>
              <a:t> (Swedish Web-System for Enhancement and Development of Evidence-Based Care in Heart Disease Evaluated According to Recommended Therapies) registry</a:t>
            </a:r>
            <a:r>
              <a:rPr lang="en-US" dirty="0"/>
              <a:t> in STEMI patients</a:t>
            </a:r>
            <a:endParaRPr lang="en-IN" dirty="0"/>
          </a:p>
          <a:p>
            <a:pPr>
              <a:buFont typeface="Wingdings" pitchFamily="2" charset="2"/>
              <a:buChar char="q"/>
            </a:pPr>
            <a:r>
              <a:rPr lang="en-IN" i="1" dirty="0">
                <a:solidFill>
                  <a:schemeClr val="accent2">
                    <a:lumMod val="50000"/>
                  </a:schemeClr>
                </a:solidFill>
              </a:rPr>
              <a:t> </a:t>
            </a:r>
            <a:r>
              <a:rPr lang="en-US" i="1" dirty="0" err="1">
                <a:solidFill>
                  <a:schemeClr val="accent2">
                    <a:lumMod val="50000"/>
                  </a:schemeClr>
                </a:solidFill>
              </a:rPr>
              <a:t>Prasugrel</a:t>
            </a:r>
            <a:r>
              <a:rPr lang="en-US" i="1" dirty="0">
                <a:solidFill>
                  <a:schemeClr val="accent2">
                    <a:lumMod val="50000"/>
                  </a:schemeClr>
                </a:solidFill>
              </a:rPr>
              <a:t> pre-treatment has not been directly investigated in patients with STEMI</a:t>
            </a:r>
            <a:endParaRPr lang="en-IN" i="1" dirty="0">
              <a:solidFill>
                <a:schemeClr val="accent2">
                  <a:lumMod val="50000"/>
                </a:schemeClr>
              </a:solidFill>
            </a:endParaRPr>
          </a:p>
          <a:p>
            <a:endParaRPr lang="en-US" dirty="0"/>
          </a:p>
        </p:txBody>
      </p:sp>
    </p:spTree>
    <p:extLst>
      <p:ext uri="{BB962C8B-B14F-4D97-AF65-F5344CB8AC3E}">
        <p14:creationId xmlns:p14="http://schemas.microsoft.com/office/powerpoint/2010/main" val="32996089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EF95-56D7-9B4E-98AE-F70C638D8A85}"/>
              </a:ext>
            </a:extLst>
          </p:cNvPr>
          <p:cNvSpPr>
            <a:spLocks noGrp="1"/>
          </p:cNvSpPr>
          <p:nvPr>
            <p:ph type="title"/>
          </p:nvPr>
        </p:nvSpPr>
        <p:spPr>
          <a:xfrm>
            <a:off x="838200" y="1"/>
            <a:ext cx="10515600" cy="1406558"/>
          </a:xfrm>
        </p:spPr>
        <p:txBody>
          <a:bodyPr/>
          <a:lstStyle/>
          <a:p>
            <a:r>
              <a:rPr lang="en-IN" dirty="0"/>
              <a:t>Pre treatment in </a:t>
            </a:r>
            <a:r>
              <a:rPr lang="en-IN" dirty="0" err="1"/>
              <a:t>NSTEACS</a:t>
            </a:r>
            <a:endParaRPr lang="en-US" dirty="0"/>
          </a:p>
        </p:txBody>
      </p:sp>
      <p:sp>
        <p:nvSpPr>
          <p:cNvPr id="3" name="Content Placeholder 2">
            <a:extLst>
              <a:ext uri="{FF2B5EF4-FFF2-40B4-BE49-F238E27FC236}">
                <a16:creationId xmlns:a16="http://schemas.microsoft.com/office/drawing/2014/main" id="{19D167A9-5633-855D-6BE3-C66FC5AB01EC}"/>
              </a:ext>
            </a:extLst>
          </p:cNvPr>
          <p:cNvSpPr>
            <a:spLocks noGrp="1"/>
          </p:cNvSpPr>
          <p:nvPr>
            <p:ph idx="1"/>
          </p:nvPr>
        </p:nvSpPr>
        <p:spPr>
          <a:xfrm>
            <a:off x="838200" y="1825624"/>
            <a:ext cx="10960510" cy="4535441"/>
          </a:xfrm>
          <a:solidFill>
            <a:schemeClr val="accent4">
              <a:lumMod val="20000"/>
              <a:lumOff val="80000"/>
            </a:schemeClr>
          </a:solidFill>
        </p:spPr>
        <p:txBody>
          <a:bodyPr>
            <a:normAutofit fontScale="92500" lnSpcReduction="10000"/>
          </a:bodyPr>
          <a:lstStyle/>
          <a:p>
            <a:pPr>
              <a:buFont typeface="Wingdings" pitchFamily="2" charset="2"/>
              <a:buChar char="ü"/>
            </a:pPr>
            <a:r>
              <a:rPr lang="en-US" b="1" dirty="0" err="1">
                <a:solidFill>
                  <a:srgbClr val="C00000"/>
                </a:solidFill>
              </a:rPr>
              <a:t>ACCOAST</a:t>
            </a:r>
            <a:r>
              <a:rPr lang="en-US" b="1" dirty="0">
                <a:solidFill>
                  <a:srgbClr val="C00000"/>
                </a:solidFill>
              </a:rPr>
              <a:t> trial </a:t>
            </a:r>
            <a:r>
              <a:rPr lang="en-IN" b="1" dirty="0"/>
              <a:t>(</a:t>
            </a:r>
            <a:r>
              <a:rPr lang="en-US" b="1" dirty="0"/>
              <a:t>A Comparison of </a:t>
            </a:r>
            <a:r>
              <a:rPr lang="en-US" b="1" dirty="0" err="1"/>
              <a:t>Prasugrel</a:t>
            </a:r>
            <a:r>
              <a:rPr lang="en-US" b="1" dirty="0"/>
              <a:t> at the Time of P</a:t>
            </a:r>
            <a:r>
              <a:rPr lang="en-IN" b="1" dirty="0"/>
              <a:t>CI </a:t>
            </a:r>
            <a:r>
              <a:rPr lang="en-US" b="1" dirty="0"/>
              <a:t>or as Pretreatment at the Time of Diagnosis in Patients with </a:t>
            </a:r>
            <a:r>
              <a:rPr lang="en-IN" b="1" dirty="0"/>
              <a:t>NSTEMI) </a:t>
            </a:r>
          </a:p>
          <a:p>
            <a:r>
              <a:rPr lang="en-US" dirty="0" err="1"/>
              <a:t>prasugrel</a:t>
            </a:r>
            <a:r>
              <a:rPr lang="en-US" dirty="0"/>
              <a:t> pre-treatment</a:t>
            </a:r>
            <a:endParaRPr lang="en-IN" dirty="0"/>
          </a:p>
          <a:p>
            <a:pPr lvl="1"/>
            <a:r>
              <a:rPr lang="en-US" dirty="0"/>
              <a:t>lack of benefit w</a:t>
            </a:r>
            <a:r>
              <a:rPr lang="en-IN" dirty="0"/>
              <a:t>.r.t </a:t>
            </a:r>
            <a:r>
              <a:rPr lang="en-US" dirty="0"/>
              <a:t>ischaemic outcomes  </a:t>
            </a:r>
            <a:endParaRPr lang="en-IN" dirty="0"/>
          </a:p>
          <a:p>
            <a:pPr lvl="1"/>
            <a:r>
              <a:rPr lang="en-US" dirty="0"/>
              <a:t>substantially higher bleeding risk.</a:t>
            </a:r>
            <a:endParaRPr lang="en-IN" dirty="0"/>
          </a:p>
          <a:p>
            <a:pPr>
              <a:buFont typeface="Wingdings" pitchFamily="2" charset="2"/>
              <a:buChar char="ü"/>
            </a:pPr>
            <a:r>
              <a:rPr lang="en-IN" b="1" dirty="0">
                <a:solidFill>
                  <a:srgbClr val="C00000"/>
                </a:solidFill>
              </a:rPr>
              <a:t>ISAR-REACT 5 trial – </a:t>
            </a:r>
            <a:r>
              <a:rPr lang="en-IN" dirty="0" err="1"/>
              <a:t>Prasugrel</a:t>
            </a:r>
            <a:r>
              <a:rPr lang="en-IN" dirty="0"/>
              <a:t> &gt; </a:t>
            </a:r>
            <a:r>
              <a:rPr lang="en-IN" dirty="0" err="1"/>
              <a:t>ticagrelor</a:t>
            </a:r>
            <a:endParaRPr lang="en-IN" dirty="0"/>
          </a:p>
          <a:p>
            <a:pPr>
              <a:buFont typeface="Wingdings" pitchFamily="2" charset="2"/>
              <a:buChar char="ü"/>
            </a:pPr>
            <a:r>
              <a:rPr lang="en-IN" b="1" dirty="0">
                <a:solidFill>
                  <a:srgbClr val="C00000"/>
                </a:solidFill>
              </a:rPr>
              <a:t>DUBIUS trial </a:t>
            </a:r>
            <a:r>
              <a:rPr lang="en-IN" b="1" dirty="0"/>
              <a:t>(Downstream Versus Upstream Strategy for the Administration of P2Y12 Receptor Blockers)  </a:t>
            </a:r>
          </a:p>
          <a:p>
            <a:r>
              <a:rPr lang="en-IN" dirty="0"/>
              <a:t> stopped early for futility — no difference between upstream vs. downstream oral P2Y12 administration in patients with NSTE-ACS (both NSTEMI and UA) scheduled for CAG within 72 h of hospital admission</a:t>
            </a:r>
          </a:p>
        </p:txBody>
      </p:sp>
    </p:spTree>
    <p:extLst>
      <p:ext uri="{BB962C8B-B14F-4D97-AF65-F5344CB8AC3E}">
        <p14:creationId xmlns:p14="http://schemas.microsoft.com/office/powerpoint/2010/main" val="8997247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0ADAE-CAA9-8913-0E5E-B1FB2ADCEA4D}"/>
              </a:ext>
            </a:extLst>
          </p:cNvPr>
          <p:cNvSpPr>
            <a:spLocks noGrp="1"/>
          </p:cNvSpPr>
          <p:nvPr>
            <p:ph type="title"/>
          </p:nvPr>
        </p:nvSpPr>
        <p:spPr/>
        <p:txBody>
          <a:bodyPr/>
          <a:lstStyle/>
          <a:p>
            <a:r>
              <a:rPr lang="en-IN" dirty="0"/>
              <a:t>2.</a:t>
            </a:r>
            <a:r>
              <a:rPr lang="en-US" dirty="0"/>
              <a:t>Intravenous </a:t>
            </a:r>
            <a:r>
              <a:rPr lang="en-US" dirty="0" err="1"/>
              <a:t>antiplatelet</a:t>
            </a:r>
            <a:r>
              <a:rPr lang="en-US" dirty="0"/>
              <a:t> drugs</a:t>
            </a:r>
          </a:p>
        </p:txBody>
      </p:sp>
      <p:sp>
        <p:nvSpPr>
          <p:cNvPr id="3" name="Content Placeholder 2">
            <a:extLst>
              <a:ext uri="{FF2B5EF4-FFF2-40B4-BE49-F238E27FC236}">
                <a16:creationId xmlns:a16="http://schemas.microsoft.com/office/drawing/2014/main" id="{BFDD4AF1-A42A-D44B-BAE9-508A73EBB6C4}"/>
              </a:ext>
            </a:extLst>
          </p:cNvPr>
          <p:cNvSpPr>
            <a:spLocks noGrp="1"/>
          </p:cNvSpPr>
          <p:nvPr>
            <p:ph idx="1"/>
          </p:nvPr>
        </p:nvSpPr>
        <p:spPr/>
        <p:txBody>
          <a:bodyPr>
            <a:normAutofit/>
          </a:bodyPr>
          <a:lstStyle/>
          <a:p>
            <a:pPr marL="514350" indent="-514350">
              <a:buFont typeface="+mj-lt"/>
              <a:buAutoNum type="arabicPeriod"/>
            </a:pPr>
            <a:r>
              <a:rPr lang="en-IN" b="1" dirty="0"/>
              <a:t>GP </a:t>
            </a:r>
            <a:r>
              <a:rPr lang="en-IN" b="1" dirty="0" err="1"/>
              <a:t>IIb</a:t>
            </a:r>
            <a:r>
              <a:rPr lang="en-IN" b="1" dirty="0"/>
              <a:t>/IIIa inhibitors (</a:t>
            </a:r>
            <a:r>
              <a:rPr lang="en-IN" b="1" dirty="0" err="1"/>
              <a:t>eptifibatide</a:t>
            </a:r>
            <a:r>
              <a:rPr lang="en-IN" b="1" dirty="0"/>
              <a:t> and </a:t>
            </a:r>
            <a:r>
              <a:rPr lang="en-IN" b="1" dirty="0" err="1"/>
              <a:t>tirofiban</a:t>
            </a:r>
            <a:r>
              <a:rPr lang="en-IN" b="1" dirty="0"/>
              <a:t>)</a:t>
            </a:r>
            <a:r>
              <a:rPr lang="en-IN" dirty="0"/>
              <a:t> – </a:t>
            </a:r>
          </a:p>
          <a:p>
            <a:r>
              <a:rPr lang="en-IN" dirty="0"/>
              <a:t>Most of the trials evaluating GP </a:t>
            </a:r>
            <a:r>
              <a:rPr lang="en-IN" dirty="0" err="1"/>
              <a:t>IIb</a:t>
            </a:r>
            <a:r>
              <a:rPr lang="en-IN" dirty="0"/>
              <a:t>/IIIa inhibitors in PCI-treated ACS patients pre-date the era of routine DAPT</a:t>
            </a:r>
          </a:p>
          <a:p>
            <a:r>
              <a:rPr lang="en-US" dirty="0"/>
              <a:t>no strong evidence for any additional benefit with the routine use of GP </a:t>
            </a:r>
            <a:r>
              <a:rPr lang="en-US" dirty="0" err="1"/>
              <a:t>IIb</a:t>
            </a:r>
            <a:r>
              <a:rPr lang="en-US" dirty="0"/>
              <a:t>/IIIa inhibitors in ACS patients scheduled f</a:t>
            </a:r>
            <a:r>
              <a:rPr lang="en-IN" dirty="0"/>
              <a:t>or CAG</a:t>
            </a:r>
          </a:p>
          <a:p>
            <a:r>
              <a:rPr lang="en-US" dirty="0"/>
              <a:t>use should be considered for </a:t>
            </a:r>
            <a:r>
              <a:rPr lang="en-US" b="1" dirty="0"/>
              <a:t>bailout if there is evidence of no-reflow or a thrombotic complication during PCI</a:t>
            </a:r>
            <a:endParaRPr lang="en-IN" b="1" dirty="0"/>
          </a:p>
          <a:p>
            <a:r>
              <a:rPr lang="en-US" dirty="0"/>
              <a:t>in the setting of </a:t>
            </a:r>
            <a:r>
              <a:rPr lang="en-US" b="1" dirty="0"/>
              <a:t>high-risk PCI not pre-treated with P2Y12 receptor inhibitors</a:t>
            </a:r>
          </a:p>
        </p:txBody>
      </p:sp>
    </p:spTree>
    <p:extLst>
      <p:ext uri="{BB962C8B-B14F-4D97-AF65-F5344CB8AC3E}">
        <p14:creationId xmlns:p14="http://schemas.microsoft.com/office/powerpoint/2010/main" val="19647481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1F3765-41D3-6023-9276-FE5C17AA6E28}"/>
              </a:ext>
            </a:extLst>
          </p:cNvPr>
          <p:cNvSpPr>
            <a:spLocks noGrp="1"/>
          </p:cNvSpPr>
          <p:nvPr>
            <p:ph idx="1"/>
          </p:nvPr>
        </p:nvSpPr>
        <p:spPr>
          <a:xfrm>
            <a:off x="838200" y="946727"/>
            <a:ext cx="10515600" cy="5230236"/>
          </a:xfrm>
          <a:solidFill>
            <a:schemeClr val="accent4">
              <a:lumMod val="20000"/>
              <a:lumOff val="80000"/>
            </a:schemeClr>
          </a:solidFill>
        </p:spPr>
        <p:txBody>
          <a:bodyPr>
            <a:normAutofit fontScale="85000" lnSpcReduction="20000"/>
          </a:bodyPr>
          <a:lstStyle/>
          <a:p>
            <a:pPr marL="0" indent="0">
              <a:buNone/>
            </a:pPr>
            <a:r>
              <a:rPr lang="en-IN" dirty="0"/>
              <a:t>2. </a:t>
            </a:r>
            <a:r>
              <a:rPr lang="en-IN" dirty="0" err="1"/>
              <a:t>CANGRELOR</a:t>
            </a:r>
            <a:r>
              <a:rPr lang="en-IN" dirty="0"/>
              <a:t> – </a:t>
            </a:r>
          </a:p>
          <a:p>
            <a:pPr>
              <a:buFont typeface="Wingdings" pitchFamily="2" charset="2"/>
              <a:buChar char="ü"/>
            </a:pPr>
            <a:r>
              <a:rPr lang="en-IN" b="1" dirty="0">
                <a:solidFill>
                  <a:srgbClr val="C00000"/>
                </a:solidFill>
              </a:rPr>
              <a:t>CHAMPION PCI </a:t>
            </a:r>
            <a:r>
              <a:rPr lang="en-IN" dirty="0"/>
              <a:t>(</a:t>
            </a:r>
            <a:r>
              <a:rPr lang="en-IN" dirty="0" err="1"/>
              <a:t>Cangrelor</a:t>
            </a:r>
            <a:r>
              <a:rPr lang="en-IN" dirty="0"/>
              <a:t> versus Standard Therapy to Achieve Optimal Management of Platelet Inhibition)  - </a:t>
            </a:r>
            <a:r>
              <a:rPr lang="en-IN" b="1" dirty="0"/>
              <a:t>before PCI</a:t>
            </a:r>
          </a:p>
          <a:p>
            <a:pPr>
              <a:buFont typeface="Wingdings" pitchFamily="2" charset="2"/>
              <a:buChar char="ü"/>
            </a:pPr>
            <a:r>
              <a:rPr lang="en-IN" b="1" dirty="0">
                <a:solidFill>
                  <a:srgbClr val="C00000"/>
                </a:solidFill>
              </a:rPr>
              <a:t>CHAMPION PLATFORM and CHAMPION PHOENIX </a:t>
            </a:r>
            <a:r>
              <a:rPr lang="en-IN" dirty="0"/>
              <a:t>(A Clinical Trial Comparing </a:t>
            </a:r>
            <a:r>
              <a:rPr lang="en-IN" dirty="0" err="1"/>
              <a:t>Cangrelor</a:t>
            </a:r>
            <a:r>
              <a:rPr lang="en-IN" dirty="0"/>
              <a:t> to Clopidogrel Standard Therapy in Subjects Who Require Percutaneous Coronary Intervention)  - </a:t>
            </a:r>
            <a:r>
              <a:rPr lang="en-IN" b="1" dirty="0"/>
              <a:t>after PCI </a:t>
            </a:r>
          </a:p>
          <a:p>
            <a:r>
              <a:rPr lang="en-IN" dirty="0"/>
              <a:t>meta-analysis of these trials—&gt; benefit of </a:t>
            </a:r>
            <a:r>
              <a:rPr lang="en-IN" dirty="0" err="1"/>
              <a:t>cangrelor</a:t>
            </a:r>
            <a:r>
              <a:rPr lang="en-IN" dirty="0"/>
              <a:t> w.r.t major ischaemic endpoints was counterbalanced by an increase in minor bleeding complications</a:t>
            </a:r>
          </a:p>
          <a:p>
            <a:r>
              <a:rPr lang="en-IN" dirty="0"/>
              <a:t>benefit of </a:t>
            </a:r>
            <a:r>
              <a:rPr lang="en-IN" dirty="0" err="1"/>
              <a:t>cangrelor</a:t>
            </a:r>
            <a:r>
              <a:rPr lang="en-IN" dirty="0"/>
              <a:t> with respect to ischaemic endpoints was attenuated in CHAMPION PCI with upfront administration of clopidogrel</a:t>
            </a:r>
          </a:p>
          <a:p>
            <a:r>
              <a:rPr lang="en-US" dirty="0"/>
              <a:t>data for use in conjunction with </a:t>
            </a:r>
            <a:r>
              <a:rPr lang="en-US" dirty="0" err="1"/>
              <a:t>ticagrelor</a:t>
            </a:r>
            <a:r>
              <a:rPr lang="en-US" dirty="0"/>
              <a:t> or </a:t>
            </a:r>
            <a:r>
              <a:rPr lang="en-US" dirty="0" err="1"/>
              <a:t>prasugrel</a:t>
            </a:r>
            <a:r>
              <a:rPr lang="en-IN" dirty="0"/>
              <a:t> —</a:t>
            </a:r>
            <a:r>
              <a:rPr lang="en-US" dirty="0"/>
              <a:t> limited</a:t>
            </a:r>
            <a:endParaRPr lang="en-IN" dirty="0"/>
          </a:p>
          <a:p>
            <a:r>
              <a:rPr lang="en-US" dirty="0"/>
              <a:t>proven efficacy in preventing intra-procedural and post-procedural stent thrombosis in P2Y12 receptor inhibitor-naïve patient</a:t>
            </a:r>
            <a:r>
              <a:rPr lang="en-IN" dirty="0"/>
              <a:t>s—&gt;</a:t>
            </a:r>
            <a:r>
              <a:rPr lang="en-US" b="1" dirty="0" err="1"/>
              <a:t>cangrelor</a:t>
            </a:r>
            <a:r>
              <a:rPr lang="en-US" b="1" dirty="0"/>
              <a:t> may be considered on a case-by-case basis </a:t>
            </a:r>
            <a:r>
              <a:rPr lang="en-IN" dirty="0"/>
              <a:t>(</a:t>
            </a:r>
            <a:r>
              <a:rPr lang="en-US" dirty="0"/>
              <a:t>not  feasible to give oral drugs in the setting of emergent PC</a:t>
            </a:r>
            <a:r>
              <a:rPr lang="en-IN" dirty="0"/>
              <a:t>I—&gt; </a:t>
            </a:r>
            <a:r>
              <a:rPr lang="en-US" dirty="0"/>
              <a:t>CS </a:t>
            </a:r>
            <a:r>
              <a:rPr lang="en-IN" dirty="0"/>
              <a:t>/</a:t>
            </a:r>
            <a:r>
              <a:rPr lang="en-US" dirty="0"/>
              <a:t>on</a:t>
            </a:r>
            <a:r>
              <a:rPr lang="en-IN" dirty="0"/>
              <a:t> MV</a:t>
            </a:r>
            <a:endParaRPr lang="en-US" dirty="0"/>
          </a:p>
        </p:txBody>
      </p:sp>
    </p:spTree>
    <p:extLst>
      <p:ext uri="{BB962C8B-B14F-4D97-AF65-F5344CB8AC3E}">
        <p14:creationId xmlns:p14="http://schemas.microsoft.com/office/powerpoint/2010/main" val="406298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DD97-4CE9-7099-163E-FA45B7BE79F0}"/>
              </a:ext>
            </a:extLst>
          </p:cNvPr>
          <p:cNvSpPr>
            <a:spLocks noGrp="1"/>
          </p:cNvSpPr>
          <p:nvPr>
            <p:ph type="title"/>
          </p:nvPr>
        </p:nvSpPr>
        <p:spPr>
          <a:xfrm>
            <a:off x="508402" y="-177526"/>
            <a:ext cx="10515600" cy="1432259"/>
          </a:xfrm>
        </p:spPr>
        <p:txBody>
          <a:bodyPr/>
          <a:lstStyle/>
          <a:p>
            <a:r>
              <a:rPr lang="en-IN" dirty="0"/>
              <a:t>Summary of pre treatment strategy </a:t>
            </a:r>
            <a:endParaRPr lang="en-US" dirty="0"/>
          </a:p>
        </p:txBody>
      </p:sp>
      <p:pic>
        <p:nvPicPr>
          <p:cNvPr id="5" name="Picture 4">
            <a:extLst>
              <a:ext uri="{FF2B5EF4-FFF2-40B4-BE49-F238E27FC236}">
                <a16:creationId xmlns:a16="http://schemas.microsoft.com/office/drawing/2014/main" id="{A3007F87-A63F-A220-40A7-6DCF351043B5}"/>
              </a:ext>
            </a:extLst>
          </p:cNvPr>
          <p:cNvPicPr>
            <a:picLocks noChangeAspect="1"/>
          </p:cNvPicPr>
          <p:nvPr/>
        </p:nvPicPr>
        <p:blipFill rotWithShape="1">
          <a:blip r:embed="rId2">
            <a:extLst>
              <a:ext uri="{28A0092B-C50C-407E-A947-70E740481C1C}">
                <a14:useLocalDpi xmlns:a14="http://schemas.microsoft.com/office/drawing/2010/main" val="0"/>
              </a:ext>
            </a:extLst>
          </a:blip>
          <a:srcRect t="1096" b="74347"/>
          <a:stretch/>
        </p:blipFill>
        <p:spPr>
          <a:xfrm>
            <a:off x="1167998" y="1110093"/>
            <a:ext cx="8636949" cy="5622273"/>
          </a:xfrm>
          <a:prstGeom prst="rect">
            <a:avLst/>
          </a:prstGeom>
        </p:spPr>
      </p:pic>
      <p:sp>
        <p:nvSpPr>
          <p:cNvPr id="8" name="Frame 7">
            <a:extLst>
              <a:ext uri="{FF2B5EF4-FFF2-40B4-BE49-F238E27FC236}">
                <a16:creationId xmlns:a16="http://schemas.microsoft.com/office/drawing/2014/main" id="{1DE1B0AD-3C29-CD2B-35D0-1C8428B92225}"/>
              </a:ext>
            </a:extLst>
          </p:cNvPr>
          <p:cNvSpPr/>
          <p:nvPr/>
        </p:nvSpPr>
        <p:spPr>
          <a:xfrm>
            <a:off x="928603" y="4656666"/>
            <a:ext cx="9060282" cy="2075699"/>
          </a:xfrm>
          <a:prstGeom prst="frame">
            <a:avLst>
              <a:gd name="adj1" fmla="val 204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8280D006-B93A-2C95-49DA-8DAB4A6DA3E2}"/>
              </a:ext>
            </a:extLst>
          </p:cNvPr>
          <p:cNvSpPr/>
          <p:nvPr/>
        </p:nvSpPr>
        <p:spPr>
          <a:xfrm>
            <a:off x="928602" y="2348817"/>
            <a:ext cx="9258709" cy="1570430"/>
          </a:xfrm>
          <a:prstGeom prst="frame">
            <a:avLst>
              <a:gd name="adj1" fmla="val 27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45674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2F0BA-FA8B-B8C5-B4D9-D25410E120E9}"/>
              </a:ext>
            </a:extLst>
          </p:cNvPr>
          <p:cNvSpPr>
            <a:spLocks noGrp="1"/>
          </p:cNvSpPr>
          <p:nvPr>
            <p:ph type="title"/>
          </p:nvPr>
        </p:nvSpPr>
        <p:spPr>
          <a:xfrm>
            <a:off x="739485" y="946727"/>
            <a:ext cx="10228695" cy="2482273"/>
          </a:xfrm>
          <a:solidFill>
            <a:schemeClr val="accent1">
              <a:lumMod val="20000"/>
              <a:lumOff val="80000"/>
            </a:schemeClr>
          </a:solidFill>
        </p:spPr>
        <p:txBody>
          <a:bodyPr/>
          <a:lstStyle/>
          <a:p>
            <a:r>
              <a:rPr lang="en-IN" dirty="0"/>
              <a:t>2. Anti coagulant therapy in the acute phase </a:t>
            </a:r>
            <a:endParaRPr lang="en-US" dirty="0"/>
          </a:p>
        </p:txBody>
      </p:sp>
    </p:spTree>
    <p:extLst>
      <p:ext uri="{BB962C8B-B14F-4D97-AF65-F5344CB8AC3E}">
        <p14:creationId xmlns:p14="http://schemas.microsoft.com/office/powerpoint/2010/main" val="36773224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5E6A2F0-D97D-4D13-5F8C-FF0F7D661B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5061"/>
          <a:stretch/>
        </p:blipFill>
        <p:spPr>
          <a:xfrm>
            <a:off x="210944" y="1027906"/>
            <a:ext cx="11287781" cy="5303386"/>
          </a:xfrm>
        </p:spPr>
      </p:pic>
    </p:spTree>
    <p:extLst>
      <p:ext uri="{BB962C8B-B14F-4D97-AF65-F5344CB8AC3E}">
        <p14:creationId xmlns:p14="http://schemas.microsoft.com/office/powerpoint/2010/main" val="8618389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9E85A-792C-28B7-A8F9-4E19EEF21A37}"/>
              </a:ext>
            </a:extLst>
          </p:cNvPr>
          <p:cNvSpPr>
            <a:spLocks noGrp="1"/>
          </p:cNvSpPr>
          <p:nvPr>
            <p:ph type="title"/>
          </p:nvPr>
        </p:nvSpPr>
        <p:spPr/>
        <p:txBody>
          <a:bodyPr>
            <a:normAutofit/>
          </a:bodyPr>
          <a:lstStyle/>
          <a:p>
            <a:r>
              <a:rPr lang="en-IN" dirty="0"/>
              <a:t>1. Anticoagulation in patients with STEMI undergoing PPCI</a:t>
            </a:r>
            <a:endParaRPr lang="en-US" dirty="0"/>
          </a:p>
        </p:txBody>
      </p:sp>
      <p:sp>
        <p:nvSpPr>
          <p:cNvPr id="3" name="Content Placeholder 2">
            <a:extLst>
              <a:ext uri="{FF2B5EF4-FFF2-40B4-BE49-F238E27FC236}">
                <a16:creationId xmlns:a16="http://schemas.microsoft.com/office/drawing/2014/main" id="{F2B2A1EC-C12F-3102-58F0-101A489139D1}"/>
              </a:ext>
            </a:extLst>
          </p:cNvPr>
          <p:cNvSpPr>
            <a:spLocks noGrp="1"/>
          </p:cNvSpPr>
          <p:nvPr>
            <p:ph idx="1"/>
          </p:nvPr>
        </p:nvSpPr>
        <p:spPr>
          <a:solidFill>
            <a:schemeClr val="accent6">
              <a:lumMod val="20000"/>
              <a:lumOff val="80000"/>
            </a:schemeClr>
          </a:solidFill>
        </p:spPr>
        <p:txBody>
          <a:bodyPr>
            <a:normAutofit fontScale="92500"/>
          </a:bodyPr>
          <a:lstStyle/>
          <a:p>
            <a:r>
              <a:rPr lang="en-US" dirty="0"/>
              <a:t>parenteral anticoagulation is recommended for patients with STEMI undergoing PPCI </a:t>
            </a:r>
            <a:endParaRPr lang="en-IN" dirty="0"/>
          </a:p>
          <a:p>
            <a:r>
              <a:rPr lang="en-US" b="1" dirty="0"/>
              <a:t>UFH is the default choice of anticoagulant at present</a:t>
            </a:r>
            <a:endParaRPr lang="en-IN" b="1" dirty="0"/>
          </a:p>
          <a:p>
            <a:r>
              <a:rPr lang="en-IN" b="1" u="sng" dirty="0"/>
              <a:t>ALTERNATIVES TO UFH</a:t>
            </a:r>
          </a:p>
          <a:p>
            <a:pPr marL="514350" indent="-514350">
              <a:buFont typeface="+mj-lt"/>
              <a:buAutoNum type="arabicPeriod"/>
            </a:pPr>
            <a:r>
              <a:rPr lang="en-IN" b="1" dirty="0"/>
              <a:t>LMWH -</a:t>
            </a:r>
            <a:r>
              <a:rPr lang="en-IN" b="1" dirty="0">
                <a:solidFill>
                  <a:srgbClr val="C00000"/>
                </a:solidFill>
              </a:rPr>
              <a:t>ATOLL</a:t>
            </a:r>
            <a:r>
              <a:rPr lang="en-IN" b="1" dirty="0"/>
              <a:t> (STEMI Treated With Primary Angioplasty and Intravenous </a:t>
            </a:r>
            <a:r>
              <a:rPr lang="en-IN" b="1" dirty="0" err="1"/>
              <a:t>Lovenox</a:t>
            </a:r>
            <a:r>
              <a:rPr lang="en-IN" b="1" dirty="0"/>
              <a:t> or </a:t>
            </a:r>
            <a:r>
              <a:rPr lang="en-IN" b="1" dirty="0" err="1"/>
              <a:t>Unfractionated</a:t>
            </a:r>
            <a:r>
              <a:rPr lang="en-IN" b="1" dirty="0"/>
              <a:t> Heparin) trial —&gt;</a:t>
            </a:r>
            <a:r>
              <a:rPr lang="en-IN" dirty="0"/>
              <a:t>reported a reduction in the primary endpoint at 30 days (incidence of death, complication of MI, procedure failure, or major bleeding) with </a:t>
            </a:r>
            <a:r>
              <a:rPr lang="en-IN" dirty="0" err="1"/>
              <a:t>enoxaparin</a:t>
            </a:r>
            <a:r>
              <a:rPr lang="en-IN" dirty="0"/>
              <a:t> in comparison to UFH in patients with STEMI undergoing PPCI</a:t>
            </a:r>
          </a:p>
          <a:p>
            <a:pPr marL="514350" indent="-514350">
              <a:buFont typeface="+mj-lt"/>
              <a:buAutoNum type="arabicPeriod"/>
            </a:pPr>
            <a:r>
              <a:rPr lang="en-IN" b="1" dirty="0" err="1"/>
              <a:t>BIVALIRUDIN</a:t>
            </a:r>
            <a:r>
              <a:rPr lang="en-IN" b="1" dirty="0"/>
              <a:t>-</a:t>
            </a:r>
            <a:endParaRPr lang="en-US" b="1" dirty="0"/>
          </a:p>
        </p:txBody>
      </p:sp>
    </p:spTree>
    <p:extLst>
      <p:ext uri="{BB962C8B-B14F-4D97-AF65-F5344CB8AC3E}">
        <p14:creationId xmlns:p14="http://schemas.microsoft.com/office/powerpoint/2010/main" val="10308782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A00EE3-9D5E-A81D-FA11-7361EC08949F}"/>
              </a:ext>
            </a:extLst>
          </p:cNvPr>
          <p:cNvSpPr>
            <a:spLocks noGrp="1"/>
          </p:cNvSpPr>
          <p:nvPr>
            <p:ph idx="1"/>
          </p:nvPr>
        </p:nvSpPr>
        <p:spPr>
          <a:xfrm>
            <a:off x="838200" y="1016000"/>
            <a:ext cx="10515600" cy="5160963"/>
          </a:xfrm>
          <a:solidFill>
            <a:schemeClr val="accent6">
              <a:lumMod val="20000"/>
              <a:lumOff val="80000"/>
            </a:schemeClr>
          </a:solidFill>
        </p:spPr>
        <p:txBody>
          <a:bodyPr>
            <a:normAutofit/>
          </a:bodyPr>
          <a:lstStyle/>
          <a:p>
            <a:pPr marL="514350" indent="-514350">
              <a:buAutoNum type="arabicPeriod" startAt="2"/>
            </a:pPr>
            <a:r>
              <a:rPr lang="en-IN" b="1" dirty="0" err="1"/>
              <a:t>BIVALIRUDIN</a:t>
            </a:r>
            <a:r>
              <a:rPr lang="en-IN" b="1" dirty="0"/>
              <a:t> —</a:t>
            </a:r>
            <a:r>
              <a:rPr lang="en-IN" b="1" dirty="0">
                <a:solidFill>
                  <a:srgbClr val="C00000"/>
                </a:solidFill>
              </a:rPr>
              <a:t>BRIGHT-4</a:t>
            </a:r>
            <a:r>
              <a:rPr lang="en-IN" b="1" dirty="0"/>
              <a:t> (</a:t>
            </a:r>
            <a:r>
              <a:rPr lang="en-IN" b="1" dirty="0" err="1"/>
              <a:t>BivaliRudin</a:t>
            </a:r>
            <a:r>
              <a:rPr lang="en-IN" b="1" dirty="0"/>
              <a:t> with prolonged full-dose Infusion durinG primary PCI versus Heparin Trial 4 )</a:t>
            </a:r>
          </a:p>
          <a:p>
            <a:r>
              <a:rPr lang="en-IN" b="1" dirty="0"/>
              <a:t> </a:t>
            </a:r>
            <a:r>
              <a:rPr lang="en-IN" dirty="0"/>
              <a:t>6016 patients with STEMI undergoing PPCI were </a:t>
            </a:r>
            <a:r>
              <a:rPr lang="en-IN" dirty="0" err="1"/>
              <a:t>randomized</a:t>
            </a:r>
            <a:r>
              <a:rPr lang="en-IN" dirty="0"/>
              <a:t> to either </a:t>
            </a:r>
            <a:r>
              <a:rPr lang="en-IN" dirty="0" err="1"/>
              <a:t>bivalirudin</a:t>
            </a:r>
            <a:r>
              <a:rPr lang="en-IN" dirty="0"/>
              <a:t> (with a full dose post-PCI infusion) or UFH</a:t>
            </a:r>
          </a:p>
          <a:p>
            <a:r>
              <a:rPr lang="en-IN" dirty="0"/>
              <a:t>primary endpoint (a composite of all-cause mortality or Bleeding Academic Research Consortium [BARC] type 3–5 bleeding at 30 days), the individual components of the primary endpoint, and definite or probable stent thrombosis were all significantly reduced in the </a:t>
            </a:r>
            <a:r>
              <a:rPr lang="en-IN" dirty="0" err="1"/>
              <a:t>bivalirudin</a:t>
            </a:r>
            <a:r>
              <a:rPr lang="en-IN" dirty="0"/>
              <a:t> group</a:t>
            </a:r>
          </a:p>
          <a:p>
            <a:r>
              <a:rPr lang="en-IN" b="1" dirty="0" err="1"/>
              <a:t>Bivalirudin</a:t>
            </a:r>
            <a:r>
              <a:rPr lang="en-IN" b="1" dirty="0"/>
              <a:t> is the recommended alternative to UFH in patients presenting with ACS who have a </a:t>
            </a:r>
            <a:r>
              <a:rPr lang="en-IN" b="1" dirty="0">
                <a:solidFill>
                  <a:srgbClr val="C00000"/>
                </a:solidFill>
              </a:rPr>
              <a:t>history of heparin-induced </a:t>
            </a:r>
            <a:r>
              <a:rPr lang="en-IN" b="1" dirty="0" err="1">
                <a:solidFill>
                  <a:srgbClr val="C00000"/>
                </a:solidFill>
              </a:rPr>
              <a:t>thrombocytopaenia</a:t>
            </a:r>
            <a:endParaRPr lang="en-IN" b="1" dirty="0">
              <a:solidFill>
                <a:srgbClr val="C00000"/>
              </a:solidFill>
            </a:endParaRPr>
          </a:p>
        </p:txBody>
      </p:sp>
    </p:spTree>
    <p:extLst>
      <p:ext uri="{BB962C8B-B14F-4D97-AF65-F5344CB8AC3E}">
        <p14:creationId xmlns:p14="http://schemas.microsoft.com/office/powerpoint/2010/main" val="3289360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22CB683-2457-43B2-7AE5-565AF0A4B3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8527" y="112376"/>
            <a:ext cx="6883291" cy="6745624"/>
          </a:xfrm>
          <a:prstGeom prst="rect">
            <a:avLst/>
          </a:prstGeom>
        </p:spPr>
      </p:pic>
    </p:spTree>
    <p:extLst>
      <p:ext uri="{BB962C8B-B14F-4D97-AF65-F5344CB8AC3E}">
        <p14:creationId xmlns:p14="http://schemas.microsoft.com/office/powerpoint/2010/main" val="21714217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B55042-6850-A47B-AEBB-FA6DE0E7D23C}"/>
              </a:ext>
            </a:extLst>
          </p:cNvPr>
          <p:cNvSpPr>
            <a:spLocks noGrp="1"/>
          </p:cNvSpPr>
          <p:nvPr>
            <p:ph idx="1"/>
          </p:nvPr>
        </p:nvSpPr>
        <p:spPr>
          <a:xfrm>
            <a:off x="838200" y="1825625"/>
            <a:ext cx="10515600" cy="2076739"/>
          </a:xfrm>
          <a:solidFill>
            <a:schemeClr val="accent6">
              <a:lumMod val="20000"/>
              <a:lumOff val="80000"/>
            </a:schemeClr>
          </a:solidFill>
        </p:spPr>
        <p:txBody>
          <a:bodyPr/>
          <a:lstStyle/>
          <a:p>
            <a:r>
              <a:rPr lang="en-IN" dirty="0"/>
              <a:t>Based on </a:t>
            </a:r>
            <a:r>
              <a:rPr lang="en-US" b="1" dirty="0">
                <a:solidFill>
                  <a:srgbClr val="C00000"/>
                </a:solidFill>
              </a:rPr>
              <a:t>OASIS-6</a:t>
            </a:r>
            <a:r>
              <a:rPr lang="en-US" dirty="0"/>
              <a:t> (The Safety and Efficacy of </a:t>
            </a:r>
            <a:r>
              <a:rPr lang="en-US" dirty="0" err="1"/>
              <a:t>Fondaparinux</a:t>
            </a:r>
            <a:r>
              <a:rPr lang="en-US" dirty="0"/>
              <a:t> Versus Control Therapy in Patients With ST Segment Elevation Acute Myocardial Infarction) </a:t>
            </a:r>
            <a:r>
              <a:rPr lang="en-US" dirty="0" err="1"/>
              <a:t>tria</a:t>
            </a:r>
            <a:r>
              <a:rPr lang="en-IN" dirty="0"/>
              <a:t>l</a:t>
            </a:r>
            <a:r>
              <a:rPr lang="en-IN" dirty="0">
                <a:sym typeface="Wingdings" pitchFamily="2" charset="2"/>
              </a:rPr>
              <a:t></a:t>
            </a:r>
            <a:r>
              <a:rPr lang="en-US" dirty="0"/>
              <a:t> </a:t>
            </a:r>
            <a:r>
              <a:rPr lang="en-US" b="1" dirty="0" err="1"/>
              <a:t>fondaparinux</a:t>
            </a:r>
            <a:r>
              <a:rPr lang="en-US" b="1" dirty="0"/>
              <a:t> is not recommended in patients with STEMI undergoing PPCI</a:t>
            </a:r>
          </a:p>
        </p:txBody>
      </p:sp>
    </p:spTree>
    <p:extLst>
      <p:ext uri="{BB962C8B-B14F-4D97-AF65-F5344CB8AC3E}">
        <p14:creationId xmlns:p14="http://schemas.microsoft.com/office/powerpoint/2010/main" val="10710636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9E85A-792C-28B7-A8F9-4E19EEF21A37}"/>
              </a:ext>
            </a:extLst>
          </p:cNvPr>
          <p:cNvSpPr>
            <a:spLocks noGrp="1"/>
          </p:cNvSpPr>
          <p:nvPr>
            <p:ph type="title"/>
          </p:nvPr>
        </p:nvSpPr>
        <p:spPr/>
        <p:txBody>
          <a:bodyPr>
            <a:normAutofit/>
          </a:bodyPr>
          <a:lstStyle/>
          <a:p>
            <a:r>
              <a:rPr lang="en-IN" dirty="0"/>
              <a:t>1. Anticoagulation in patients with </a:t>
            </a:r>
            <a:r>
              <a:rPr lang="en-IN" dirty="0" err="1"/>
              <a:t>NSTEACS</a:t>
            </a:r>
            <a:r>
              <a:rPr lang="en-IN" dirty="0"/>
              <a:t> </a:t>
            </a:r>
            <a:endParaRPr lang="en-US" dirty="0"/>
          </a:p>
        </p:txBody>
      </p:sp>
      <p:sp>
        <p:nvSpPr>
          <p:cNvPr id="3" name="Content Placeholder 2">
            <a:extLst>
              <a:ext uri="{FF2B5EF4-FFF2-40B4-BE49-F238E27FC236}">
                <a16:creationId xmlns:a16="http://schemas.microsoft.com/office/drawing/2014/main" id="{F2B2A1EC-C12F-3102-58F0-101A489139D1}"/>
              </a:ext>
            </a:extLst>
          </p:cNvPr>
          <p:cNvSpPr>
            <a:spLocks noGrp="1"/>
          </p:cNvSpPr>
          <p:nvPr>
            <p:ph idx="1"/>
          </p:nvPr>
        </p:nvSpPr>
        <p:spPr>
          <a:solidFill>
            <a:schemeClr val="accent6">
              <a:lumMod val="20000"/>
              <a:lumOff val="80000"/>
            </a:schemeClr>
          </a:solidFill>
        </p:spPr>
        <p:txBody>
          <a:bodyPr>
            <a:normAutofit lnSpcReduction="10000"/>
          </a:bodyPr>
          <a:lstStyle/>
          <a:p>
            <a:r>
              <a:rPr lang="en-US" dirty="0"/>
              <a:t>parenteral anticoagulation is recommended for patients with </a:t>
            </a:r>
            <a:r>
              <a:rPr lang="en-IN" dirty="0" err="1"/>
              <a:t>NSTEACS</a:t>
            </a:r>
            <a:endParaRPr lang="en-IN" dirty="0"/>
          </a:p>
          <a:p>
            <a:r>
              <a:rPr lang="en-US" dirty="0"/>
              <a:t>For patients with NSTE-ACS undergoing immediate or early</a:t>
            </a:r>
            <a:r>
              <a:rPr lang="en-IN" dirty="0"/>
              <a:t> </a:t>
            </a:r>
            <a:r>
              <a:rPr lang="en-US" dirty="0"/>
              <a:t>angiography </a:t>
            </a:r>
            <a:r>
              <a:rPr lang="en-IN" dirty="0"/>
              <a:t>—&gt;</a:t>
            </a:r>
            <a:r>
              <a:rPr lang="en-US" dirty="0"/>
              <a:t>UFH is recommended </a:t>
            </a:r>
            <a:r>
              <a:rPr lang="en-IN" dirty="0"/>
              <a:t>/</a:t>
            </a:r>
            <a:r>
              <a:rPr lang="en-US" dirty="0"/>
              <a:t> </a:t>
            </a:r>
            <a:r>
              <a:rPr lang="en-US" dirty="0" err="1"/>
              <a:t>enoxaparin</a:t>
            </a:r>
            <a:r>
              <a:rPr lang="en-US" dirty="0"/>
              <a:t> should be considered as an alternative to UFH</a:t>
            </a:r>
            <a:endParaRPr lang="en-IN" dirty="0"/>
          </a:p>
          <a:p>
            <a:r>
              <a:rPr lang="en-US" dirty="0"/>
              <a:t>For patients with NSTE-ACS who are not anticipated to undergo early </a:t>
            </a:r>
            <a:r>
              <a:rPr lang="en-US" dirty="0" err="1"/>
              <a:t>angiograph</a:t>
            </a:r>
            <a:r>
              <a:rPr lang="en-IN" dirty="0"/>
              <a:t>y—&gt;</a:t>
            </a:r>
            <a:r>
              <a:rPr lang="en-US" b="1" dirty="0" err="1"/>
              <a:t>fondaparinux</a:t>
            </a:r>
            <a:r>
              <a:rPr lang="en-US" dirty="0"/>
              <a:t> (with a </a:t>
            </a:r>
            <a:r>
              <a:rPr lang="en-US" b="1" dirty="0"/>
              <a:t>UFH bolus at time of PCI</a:t>
            </a:r>
            <a:r>
              <a:rPr lang="en-IN" b="1" dirty="0"/>
              <a:t> </a:t>
            </a:r>
            <a:r>
              <a:rPr lang="en-IN" dirty="0"/>
              <a:t>—&gt; </a:t>
            </a:r>
            <a:r>
              <a:rPr lang="en-IN" dirty="0" err="1"/>
              <a:t>fonda</a:t>
            </a:r>
            <a:r>
              <a:rPr lang="en-IN" dirty="0"/>
              <a:t> a/w high risk of </a:t>
            </a:r>
            <a:r>
              <a:rPr lang="en-IN" b="1" dirty="0"/>
              <a:t>guiding catheter thrombus</a:t>
            </a:r>
            <a:r>
              <a:rPr lang="en-US" dirty="0"/>
              <a:t>) is recommended in preference to </a:t>
            </a:r>
            <a:r>
              <a:rPr lang="en-US" dirty="0" err="1"/>
              <a:t>enoxaparin</a:t>
            </a:r>
            <a:r>
              <a:rPr lang="en-IN" dirty="0"/>
              <a:t> (</a:t>
            </a:r>
            <a:r>
              <a:rPr lang="en-IN" b="1" dirty="0">
                <a:solidFill>
                  <a:srgbClr val="C00000"/>
                </a:solidFill>
              </a:rPr>
              <a:t>OASIS-5 TRIAL</a:t>
            </a:r>
            <a:r>
              <a:rPr lang="en-IN" dirty="0"/>
              <a:t>)</a:t>
            </a:r>
            <a:endParaRPr lang="en-IN" dirty="0">
              <a:solidFill>
                <a:srgbClr val="C00000"/>
              </a:solidFill>
            </a:endParaRPr>
          </a:p>
          <a:p>
            <a:r>
              <a:rPr lang="en-US" dirty="0"/>
              <a:t>although </a:t>
            </a:r>
            <a:r>
              <a:rPr lang="en-US" dirty="0" err="1"/>
              <a:t>enoxaparin</a:t>
            </a:r>
            <a:r>
              <a:rPr lang="en-US" dirty="0"/>
              <a:t> should be considered if </a:t>
            </a:r>
            <a:r>
              <a:rPr lang="en-US" dirty="0" err="1"/>
              <a:t>fondaparinux</a:t>
            </a:r>
            <a:r>
              <a:rPr lang="en-US" dirty="0"/>
              <a:t> is not available.</a:t>
            </a:r>
          </a:p>
        </p:txBody>
      </p:sp>
    </p:spTree>
    <p:extLst>
      <p:ext uri="{BB962C8B-B14F-4D97-AF65-F5344CB8AC3E}">
        <p14:creationId xmlns:p14="http://schemas.microsoft.com/office/powerpoint/2010/main" val="38820662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2F0BA-FA8B-B8C5-B4D9-D25410E120E9}"/>
              </a:ext>
            </a:extLst>
          </p:cNvPr>
          <p:cNvSpPr>
            <a:spLocks noGrp="1"/>
          </p:cNvSpPr>
          <p:nvPr>
            <p:ph type="title"/>
          </p:nvPr>
        </p:nvSpPr>
        <p:spPr>
          <a:xfrm>
            <a:off x="739485" y="946727"/>
            <a:ext cx="10228695" cy="2482273"/>
          </a:xfrm>
          <a:solidFill>
            <a:schemeClr val="accent1">
              <a:lumMod val="20000"/>
              <a:lumOff val="80000"/>
            </a:schemeClr>
          </a:solidFill>
        </p:spPr>
        <p:txBody>
          <a:bodyPr/>
          <a:lstStyle/>
          <a:p>
            <a:r>
              <a:rPr lang="en-IN" dirty="0"/>
              <a:t>2. Maintenance </a:t>
            </a:r>
            <a:r>
              <a:rPr lang="en-IN" dirty="0" err="1"/>
              <a:t>antithrombotic</a:t>
            </a:r>
            <a:r>
              <a:rPr lang="en-IN" dirty="0"/>
              <a:t> therapy after revascularization</a:t>
            </a:r>
            <a:endParaRPr lang="en-US" dirty="0"/>
          </a:p>
        </p:txBody>
      </p:sp>
    </p:spTree>
    <p:extLst>
      <p:ext uri="{BB962C8B-B14F-4D97-AF65-F5344CB8AC3E}">
        <p14:creationId xmlns:p14="http://schemas.microsoft.com/office/powerpoint/2010/main" val="21306309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C621D28-6456-C037-5400-6B129B3C86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7637" y="0"/>
            <a:ext cx="6696363" cy="6848324"/>
          </a:xfrm>
        </p:spPr>
      </p:pic>
    </p:spTree>
    <p:extLst>
      <p:ext uri="{BB962C8B-B14F-4D97-AF65-F5344CB8AC3E}">
        <p14:creationId xmlns:p14="http://schemas.microsoft.com/office/powerpoint/2010/main" val="219855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470B7-DA74-F79F-B805-E06F9265DBC4}"/>
              </a:ext>
            </a:extLst>
          </p:cNvPr>
          <p:cNvSpPr>
            <a:spLocks noGrp="1"/>
          </p:cNvSpPr>
          <p:nvPr>
            <p:ph type="title"/>
          </p:nvPr>
        </p:nvSpPr>
        <p:spPr/>
        <p:txBody>
          <a:bodyPr/>
          <a:lstStyle/>
          <a:p>
            <a:r>
              <a:rPr lang="en-IN" dirty="0"/>
              <a:t>Shortened DAPT therapy</a:t>
            </a:r>
            <a:endParaRPr lang="en-US" dirty="0"/>
          </a:p>
        </p:txBody>
      </p:sp>
      <p:sp>
        <p:nvSpPr>
          <p:cNvPr id="3" name="Content Placeholder 2">
            <a:extLst>
              <a:ext uri="{FF2B5EF4-FFF2-40B4-BE49-F238E27FC236}">
                <a16:creationId xmlns:a16="http://schemas.microsoft.com/office/drawing/2014/main" id="{9F09C1CE-FA3D-26F7-940C-5E9930B9E2C9}"/>
              </a:ext>
            </a:extLst>
          </p:cNvPr>
          <p:cNvSpPr>
            <a:spLocks noGrp="1"/>
          </p:cNvSpPr>
          <p:nvPr>
            <p:ph idx="1"/>
          </p:nvPr>
        </p:nvSpPr>
        <p:spPr>
          <a:xfrm>
            <a:off x="414863" y="1474840"/>
            <a:ext cx="11560793" cy="5134622"/>
          </a:xfrm>
          <a:solidFill>
            <a:schemeClr val="accent5">
              <a:lumMod val="20000"/>
              <a:lumOff val="80000"/>
            </a:schemeClr>
          </a:solidFill>
        </p:spPr>
        <p:txBody>
          <a:bodyPr>
            <a:normAutofit fontScale="92500" lnSpcReduction="20000"/>
          </a:bodyPr>
          <a:lstStyle/>
          <a:p>
            <a:pPr>
              <a:buFont typeface="Wingdings" pitchFamily="2" charset="2"/>
              <a:buChar char="ü"/>
            </a:pPr>
            <a:r>
              <a:rPr lang="en-US" b="1" dirty="0">
                <a:solidFill>
                  <a:srgbClr val="C00000"/>
                </a:solidFill>
              </a:rPr>
              <a:t>TWILIGHT</a:t>
            </a:r>
            <a:r>
              <a:rPr lang="en-US" dirty="0"/>
              <a:t> (</a:t>
            </a:r>
            <a:r>
              <a:rPr lang="en-US" b="1" dirty="0" err="1"/>
              <a:t>Ticagrelor</a:t>
            </a:r>
            <a:r>
              <a:rPr lang="en-US" b="1" dirty="0"/>
              <a:t> With Aspirin or Alone in High-Risk Patients After Coronary Intervention) trial</a:t>
            </a:r>
            <a:r>
              <a:rPr lang="en-IN" dirty="0"/>
              <a:t> </a:t>
            </a:r>
          </a:p>
          <a:p>
            <a:r>
              <a:rPr lang="en-US" dirty="0"/>
              <a:t>examined the effect of </a:t>
            </a:r>
            <a:r>
              <a:rPr lang="en-US" dirty="0" err="1"/>
              <a:t>ticagrelor</a:t>
            </a:r>
            <a:r>
              <a:rPr lang="en-US" dirty="0"/>
              <a:t> </a:t>
            </a:r>
            <a:r>
              <a:rPr lang="en-US" dirty="0" err="1"/>
              <a:t>monotherapy</a:t>
            </a:r>
            <a:r>
              <a:rPr lang="en-US" dirty="0"/>
              <a:t> vs. </a:t>
            </a:r>
            <a:r>
              <a:rPr lang="en-US" dirty="0" err="1"/>
              <a:t>ticagrelor</a:t>
            </a:r>
            <a:r>
              <a:rPr lang="en-US" dirty="0"/>
              <a:t> plus aspirin for 1 year after 3 months of DAPT (</a:t>
            </a:r>
            <a:r>
              <a:rPr lang="en-US" dirty="0" err="1"/>
              <a:t>ticagrelor</a:t>
            </a:r>
            <a:r>
              <a:rPr lang="en-US" dirty="0"/>
              <a:t> and aspirin) on clinically relevant bleeding</a:t>
            </a:r>
            <a:endParaRPr lang="en-IN" dirty="0"/>
          </a:p>
          <a:p>
            <a:r>
              <a:rPr lang="en-US" dirty="0"/>
              <a:t>study enrolled ‘high-risk’ patients</a:t>
            </a:r>
            <a:r>
              <a:rPr lang="en-IN" dirty="0"/>
              <a:t> = </a:t>
            </a:r>
            <a:r>
              <a:rPr lang="en-US" dirty="0"/>
              <a:t>at least one clinical feature and one angiographic feature associated with a high risk of ischaemic or bleeding events. </a:t>
            </a:r>
            <a:endParaRPr lang="en-IN" dirty="0"/>
          </a:p>
          <a:p>
            <a:r>
              <a:rPr lang="en-US" dirty="0">
                <a:solidFill>
                  <a:srgbClr val="002060"/>
                </a:solidFill>
              </a:rPr>
              <a:t>Bleeding events (BARC type 2, 3, or 5 bleeding) were significantly reduced by omitting aspirin after 3 months</a:t>
            </a:r>
            <a:r>
              <a:rPr lang="en-IN" dirty="0">
                <a:solidFill>
                  <a:srgbClr val="002060"/>
                </a:solidFill>
              </a:rPr>
              <a:t>  + </a:t>
            </a:r>
            <a:r>
              <a:rPr lang="en-US" dirty="0">
                <a:solidFill>
                  <a:srgbClr val="002060"/>
                </a:solidFill>
              </a:rPr>
              <a:t> without a</a:t>
            </a:r>
            <a:r>
              <a:rPr lang="en-IN" dirty="0">
                <a:solidFill>
                  <a:srgbClr val="002060"/>
                </a:solidFill>
              </a:rPr>
              <a:t>n</a:t>
            </a:r>
            <a:r>
              <a:rPr lang="en-US" dirty="0">
                <a:solidFill>
                  <a:srgbClr val="002060"/>
                </a:solidFill>
              </a:rPr>
              <a:t> increased ischaemic risk</a:t>
            </a:r>
            <a:endParaRPr lang="en-IN" dirty="0">
              <a:solidFill>
                <a:srgbClr val="002060"/>
              </a:solidFill>
            </a:endParaRPr>
          </a:p>
          <a:p>
            <a:endParaRPr lang="en-IN" dirty="0">
              <a:solidFill>
                <a:srgbClr val="002060"/>
              </a:solidFill>
            </a:endParaRPr>
          </a:p>
          <a:p>
            <a:pPr>
              <a:buFont typeface="Wingdings" pitchFamily="2" charset="2"/>
              <a:buChar char="ü"/>
            </a:pPr>
            <a:r>
              <a:rPr lang="en-US" b="1" dirty="0">
                <a:solidFill>
                  <a:srgbClr val="C00000"/>
                </a:solidFill>
              </a:rPr>
              <a:t>TICO</a:t>
            </a:r>
            <a:r>
              <a:rPr lang="en-US" dirty="0"/>
              <a:t> (</a:t>
            </a:r>
            <a:r>
              <a:rPr lang="en-US" b="1" dirty="0" err="1"/>
              <a:t>Ticagrelor</a:t>
            </a:r>
            <a:r>
              <a:rPr lang="en-US" b="1" dirty="0"/>
              <a:t> </a:t>
            </a:r>
            <a:r>
              <a:rPr lang="en-US" b="1" dirty="0" err="1"/>
              <a:t>Monotherapy</a:t>
            </a:r>
            <a:r>
              <a:rPr lang="en-US" b="1" dirty="0"/>
              <a:t> After 3 Months in the Patients Treated With New Generation </a:t>
            </a:r>
            <a:r>
              <a:rPr lang="en-US" b="1" dirty="0" err="1"/>
              <a:t>Sirolimus</a:t>
            </a:r>
            <a:r>
              <a:rPr lang="en-US" b="1" dirty="0"/>
              <a:t> Stent for Acute Coronary Syndrome) trial,</a:t>
            </a:r>
            <a:r>
              <a:rPr lang="en-US" dirty="0"/>
              <a:t> </a:t>
            </a:r>
            <a:r>
              <a:rPr lang="en-US" dirty="0" err="1"/>
              <a:t>ticagrelor</a:t>
            </a:r>
            <a:r>
              <a:rPr lang="en-US" dirty="0"/>
              <a:t> </a:t>
            </a:r>
            <a:r>
              <a:rPr lang="en-US" dirty="0" err="1"/>
              <a:t>monotherapy</a:t>
            </a:r>
            <a:r>
              <a:rPr lang="en-US" dirty="0"/>
              <a:t> vs. </a:t>
            </a:r>
            <a:r>
              <a:rPr lang="en-US" dirty="0" err="1"/>
              <a:t>ticagrelor</a:t>
            </a:r>
            <a:r>
              <a:rPr lang="en-US" dirty="0"/>
              <a:t> plus aspirin for up to 1 year after 3 months of DAPT (</a:t>
            </a:r>
            <a:r>
              <a:rPr lang="en-US" dirty="0" err="1"/>
              <a:t>ticagrelor</a:t>
            </a:r>
            <a:r>
              <a:rPr lang="en-US" dirty="0"/>
              <a:t> and aspirin</a:t>
            </a:r>
            <a:r>
              <a:rPr lang="en-IN" dirty="0"/>
              <a:t>)</a:t>
            </a:r>
          </a:p>
          <a:p>
            <a:r>
              <a:rPr lang="en-IN" dirty="0">
                <a:solidFill>
                  <a:srgbClr val="002060"/>
                </a:solidFill>
              </a:rPr>
              <a:t>Net adverse clinical events and major bleeding events were significantly reduced with </a:t>
            </a:r>
            <a:r>
              <a:rPr lang="en-IN" dirty="0" err="1">
                <a:solidFill>
                  <a:srgbClr val="002060"/>
                </a:solidFill>
              </a:rPr>
              <a:t>ticagrelor</a:t>
            </a:r>
            <a:r>
              <a:rPr lang="en-IN" dirty="0">
                <a:solidFill>
                  <a:srgbClr val="002060"/>
                </a:solidFill>
              </a:rPr>
              <a:t> </a:t>
            </a:r>
            <a:r>
              <a:rPr lang="en-IN" dirty="0" err="1">
                <a:solidFill>
                  <a:srgbClr val="002060"/>
                </a:solidFill>
              </a:rPr>
              <a:t>monotherapy</a:t>
            </a:r>
            <a:endParaRPr lang="en-IN" dirty="0">
              <a:solidFill>
                <a:srgbClr val="002060"/>
              </a:solidFill>
            </a:endParaRPr>
          </a:p>
        </p:txBody>
      </p:sp>
      <p:pic>
        <p:nvPicPr>
          <p:cNvPr id="4" name="Picture 3">
            <a:extLst>
              <a:ext uri="{FF2B5EF4-FFF2-40B4-BE49-F238E27FC236}">
                <a16:creationId xmlns:a16="http://schemas.microsoft.com/office/drawing/2014/main" id="{7AF8B155-927B-CA84-D9BF-E7E23693F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897" y="809266"/>
            <a:ext cx="7596903" cy="5683609"/>
          </a:xfrm>
          <a:prstGeom prst="rect">
            <a:avLst/>
          </a:prstGeom>
        </p:spPr>
      </p:pic>
    </p:spTree>
    <p:extLst>
      <p:ext uri="{BB962C8B-B14F-4D97-AF65-F5344CB8AC3E}">
        <p14:creationId xmlns:p14="http://schemas.microsoft.com/office/powerpoint/2010/main" val="283996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BC44AA-C386-F97A-22DC-4318D6631A38}"/>
              </a:ext>
            </a:extLst>
          </p:cNvPr>
          <p:cNvSpPr>
            <a:spLocks noGrp="1"/>
          </p:cNvSpPr>
          <p:nvPr>
            <p:ph idx="1"/>
          </p:nvPr>
        </p:nvSpPr>
        <p:spPr>
          <a:xfrm>
            <a:off x="838200" y="600364"/>
            <a:ext cx="10515600" cy="5576599"/>
          </a:xfrm>
          <a:solidFill>
            <a:schemeClr val="accent5">
              <a:lumMod val="20000"/>
              <a:lumOff val="80000"/>
            </a:schemeClr>
          </a:solidFill>
        </p:spPr>
        <p:txBody>
          <a:bodyPr>
            <a:normAutofit fontScale="92500" lnSpcReduction="20000"/>
          </a:bodyPr>
          <a:lstStyle/>
          <a:p>
            <a:pPr>
              <a:buFont typeface="Wingdings" pitchFamily="2" charset="2"/>
              <a:buChar char="ü"/>
            </a:pPr>
            <a:r>
              <a:rPr lang="en-US" b="1" dirty="0" err="1">
                <a:solidFill>
                  <a:srgbClr val="C00000"/>
                </a:solidFill>
              </a:rPr>
              <a:t>STOPDAPT-2-ACS</a:t>
            </a:r>
            <a:r>
              <a:rPr lang="en-US" b="1" dirty="0"/>
              <a:t> (ShorT and </a:t>
            </a:r>
            <a:r>
              <a:rPr lang="en-US" b="1" dirty="0" err="1"/>
              <a:t>OPtimal</a:t>
            </a:r>
            <a:r>
              <a:rPr lang="en-US" b="1" dirty="0"/>
              <a:t> Duration of Dual AntiPlatelet Therapy-2 Study for the Patients With ACS) trial </a:t>
            </a:r>
            <a:endParaRPr lang="en-IN" b="1" dirty="0"/>
          </a:p>
          <a:p>
            <a:r>
              <a:rPr lang="en-US" dirty="0"/>
              <a:t>At 1–2 months</a:t>
            </a:r>
            <a:r>
              <a:rPr lang="en-IN" dirty="0"/>
              <a:t> —&gt;</a:t>
            </a:r>
            <a:r>
              <a:rPr lang="en-US" dirty="0"/>
              <a:t>patients were randomized to either clopidogrel </a:t>
            </a:r>
            <a:r>
              <a:rPr lang="en-US" dirty="0" err="1"/>
              <a:t>monotherapy</a:t>
            </a:r>
            <a:r>
              <a:rPr lang="en-US" dirty="0"/>
              <a:t> or continued DAPT for 12 months</a:t>
            </a:r>
            <a:endParaRPr lang="en-IN" dirty="0"/>
          </a:p>
          <a:p>
            <a:r>
              <a:rPr lang="en-IN" b="1" dirty="0"/>
              <a:t>Negative trial </a:t>
            </a:r>
            <a:r>
              <a:rPr lang="en-IN" dirty="0"/>
              <a:t>—&gt; </a:t>
            </a:r>
            <a:r>
              <a:rPr lang="en-US" dirty="0"/>
              <a:t>very short duration DAPT (i.e. &lt;3 months) followed by clopidogrel </a:t>
            </a:r>
            <a:r>
              <a:rPr lang="en-US" dirty="0" err="1"/>
              <a:t>monotherapy</a:t>
            </a:r>
            <a:r>
              <a:rPr lang="en-US" dirty="0"/>
              <a:t> is not a useful strategy in ACS patients</a:t>
            </a:r>
            <a:endParaRPr lang="en-IN" dirty="0"/>
          </a:p>
          <a:p>
            <a:endParaRPr lang="en-IN" dirty="0"/>
          </a:p>
          <a:p>
            <a:pPr>
              <a:buFont typeface="Wingdings" pitchFamily="2" charset="2"/>
              <a:buChar char="ü"/>
            </a:pPr>
            <a:r>
              <a:rPr lang="en-US" b="1" dirty="0">
                <a:solidFill>
                  <a:srgbClr val="C00000"/>
                </a:solidFill>
              </a:rPr>
              <a:t>MASTER DAPT</a:t>
            </a:r>
            <a:r>
              <a:rPr lang="en-US" b="1" dirty="0"/>
              <a:t> (Management of High Bleeding Risk Patients Post </a:t>
            </a:r>
            <a:r>
              <a:rPr lang="en-US" b="1" dirty="0" err="1"/>
              <a:t>Bioresorbable</a:t>
            </a:r>
            <a:r>
              <a:rPr lang="en-US" b="1" dirty="0"/>
              <a:t> Polymer Coated Stent Implantation With an Abbreviated Versus Prolonged DAPT Regimen) trial </a:t>
            </a:r>
            <a:r>
              <a:rPr lang="en-IN" b="1" dirty="0"/>
              <a:t>-2021</a:t>
            </a:r>
          </a:p>
          <a:p>
            <a:r>
              <a:rPr lang="en-US" dirty="0"/>
              <a:t>strategy of abbreviated DAPT (1 month) followed by either aspirin or P2Y12 inhibitor </a:t>
            </a:r>
            <a:r>
              <a:rPr lang="en-US" dirty="0" err="1"/>
              <a:t>monotherapy</a:t>
            </a:r>
            <a:r>
              <a:rPr lang="en-US" dirty="0"/>
              <a:t> vs. DAPT ≥3 months (standard therapy) in a cohort of 4579 HBR patients undergoing PCI</a:t>
            </a:r>
            <a:endParaRPr lang="en-IN" dirty="0"/>
          </a:p>
          <a:p>
            <a:r>
              <a:rPr lang="en-US" dirty="0"/>
              <a:t>Net adverse clinical events and major</a:t>
            </a:r>
            <a:r>
              <a:rPr lang="en-IN" dirty="0"/>
              <a:t> </a:t>
            </a:r>
            <a:r>
              <a:rPr lang="en-US" dirty="0"/>
              <a:t>adverse cardiac or cerebral events were comparable between the groups, whereas bleeding events were significantly reduced in the abbreviated therapy group.</a:t>
            </a:r>
          </a:p>
        </p:txBody>
      </p:sp>
    </p:spTree>
    <p:extLst>
      <p:ext uri="{BB962C8B-B14F-4D97-AF65-F5344CB8AC3E}">
        <p14:creationId xmlns:p14="http://schemas.microsoft.com/office/powerpoint/2010/main" val="655344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D2E5B-BCF9-3A26-2C39-70F0DA89FF07}"/>
              </a:ext>
            </a:extLst>
          </p:cNvPr>
          <p:cNvSpPr>
            <a:spLocks noGrp="1"/>
          </p:cNvSpPr>
          <p:nvPr>
            <p:ph type="title"/>
          </p:nvPr>
        </p:nvSpPr>
        <p:spPr>
          <a:xfrm>
            <a:off x="468744" y="134215"/>
            <a:ext cx="10515600" cy="1325563"/>
          </a:xfrm>
        </p:spPr>
        <p:txBody>
          <a:bodyPr/>
          <a:lstStyle/>
          <a:p>
            <a:r>
              <a:rPr lang="en-US" dirty="0"/>
              <a:t>De-escalation from potent P2Y12 inhibitor to clopidogrel</a:t>
            </a:r>
          </a:p>
        </p:txBody>
      </p:sp>
      <p:sp>
        <p:nvSpPr>
          <p:cNvPr id="3" name="Content Placeholder 2">
            <a:extLst>
              <a:ext uri="{FF2B5EF4-FFF2-40B4-BE49-F238E27FC236}">
                <a16:creationId xmlns:a16="http://schemas.microsoft.com/office/drawing/2014/main" id="{9C7954A4-B22F-49CC-281A-78003C976B8E}"/>
              </a:ext>
            </a:extLst>
          </p:cNvPr>
          <p:cNvSpPr>
            <a:spLocks noGrp="1"/>
          </p:cNvSpPr>
          <p:nvPr>
            <p:ph idx="1"/>
          </p:nvPr>
        </p:nvSpPr>
        <p:spPr>
          <a:xfrm>
            <a:off x="838200" y="1825625"/>
            <a:ext cx="10515600" cy="2192193"/>
          </a:xfrm>
        </p:spPr>
        <p:txBody>
          <a:bodyPr/>
          <a:lstStyle/>
          <a:p>
            <a:r>
              <a:rPr lang="en-US" dirty="0"/>
              <a:t>need to </a:t>
            </a:r>
            <a:r>
              <a:rPr lang="en-US" dirty="0" err="1"/>
              <a:t>switc</a:t>
            </a:r>
            <a:r>
              <a:rPr lang="en-IN" dirty="0"/>
              <a:t>h </a:t>
            </a:r>
            <a:r>
              <a:rPr lang="en-US" dirty="0"/>
              <a:t>is not uncommon</a:t>
            </a:r>
            <a:r>
              <a:rPr lang="en-IN" dirty="0"/>
              <a:t> —&gt;</a:t>
            </a:r>
            <a:r>
              <a:rPr lang="en-US" dirty="0"/>
              <a:t>consequence of bleeding complications </a:t>
            </a:r>
            <a:r>
              <a:rPr lang="en-IN" dirty="0"/>
              <a:t>, </a:t>
            </a:r>
            <a:r>
              <a:rPr lang="en-US" dirty="0"/>
              <a:t>non-bleeding side effects (e.g. dyspnoea on </a:t>
            </a:r>
            <a:r>
              <a:rPr lang="en-US" dirty="0" err="1"/>
              <a:t>ticagrelor</a:t>
            </a:r>
            <a:r>
              <a:rPr lang="en-US" dirty="0"/>
              <a:t>, allergic reactions)</a:t>
            </a:r>
            <a:r>
              <a:rPr lang="en-IN" dirty="0"/>
              <a:t> </a:t>
            </a:r>
            <a:r>
              <a:rPr lang="en-US" dirty="0"/>
              <a:t>and socioeconomic factor</a:t>
            </a:r>
            <a:r>
              <a:rPr lang="en-IN" dirty="0"/>
              <a:t>s</a:t>
            </a:r>
          </a:p>
          <a:p>
            <a:r>
              <a:rPr lang="en-US" b="1" dirty="0"/>
              <a:t>de-escalation strategy is not recommended in the first 30 days after the index ACS event</a:t>
            </a:r>
            <a:endParaRPr lang="en-IN" b="1" dirty="0"/>
          </a:p>
        </p:txBody>
      </p:sp>
      <p:sp>
        <p:nvSpPr>
          <p:cNvPr id="4" name="TextBox 3">
            <a:extLst>
              <a:ext uri="{FF2B5EF4-FFF2-40B4-BE49-F238E27FC236}">
                <a16:creationId xmlns:a16="http://schemas.microsoft.com/office/drawing/2014/main" id="{BCE91CFB-370B-714B-2B96-85941975C373}"/>
              </a:ext>
            </a:extLst>
          </p:cNvPr>
          <p:cNvSpPr txBox="1"/>
          <p:nvPr/>
        </p:nvSpPr>
        <p:spPr>
          <a:xfrm>
            <a:off x="489527" y="1570994"/>
            <a:ext cx="11212946" cy="4893647"/>
          </a:xfrm>
          <a:prstGeom prst="rect">
            <a:avLst/>
          </a:prstGeom>
          <a:solidFill>
            <a:schemeClr val="accent2">
              <a:lumMod val="20000"/>
              <a:lumOff val="80000"/>
            </a:schemeClr>
          </a:solidFill>
        </p:spPr>
        <p:txBody>
          <a:bodyPr wrap="square" rtlCol="0">
            <a:spAutoFit/>
          </a:bodyPr>
          <a:lstStyle/>
          <a:p>
            <a:pPr marL="285750" indent="-285750" algn="l">
              <a:buFont typeface="Wingdings" pitchFamily="2" charset="2"/>
              <a:buChar char="ü"/>
            </a:pPr>
            <a:r>
              <a:rPr lang="en-US" sz="2400" b="1" dirty="0">
                <a:solidFill>
                  <a:srgbClr val="C00000"/>
                </a:solidFill>
              </a:rPr>
              <a:t>TROPICAL-ACS</a:t>
            </a:r>
            <a:r>
              <a:rPr lang="en-US" sz="2400" dirty="0"/>
              <a:t> (</a:t>
            </a:r>
            <a:r>
              <a:rPr lang="en-US" sz="2400" b="1" dirty="0"/>
              <a:t>Testing Responsiveness to Platelet Inhibition on Chronic </a:t>
            </a:r>
            <a:r>
              <a:rPr lang="en-US" sz="2400" b="1" dirty="0" err="1"/>
              <a:t>Antiplatelet</a:t>
            </a:r>
            <a:r>
              <a:rPr lang="en-US" sz="2400" b="1" dirty="0"/>
              <a:t> Treatment For Acute Coronary Syndromes) trial</a:t>
            </a:r>
            <a:r>
              <a:rPr lang="en-US" sz="2400" dirty="0"/>
              <a:t> </a:t>
            </a:r>
            <a:endParaRPr lang="en-IN" sz="2400" dirty="0"/>
          </a:p>
          <a:p>
            <a:pPr marL="342900" indent="-342900" algn="l">
              <a:buFont typeface="Arial" panose="020B0604020202020204" pitchFamily="34" charset="0"/>
              <a:buChar char="•"/>
            </a:pPr>
            <a:r>
              <a:rPr lang="en-US" sz="2400" dirty="0"/>
              <a:t> DAPT de-escalation from </a:t>
            </a:r>
            <a:r>
              <a:rPr lang="en-US" sz="2400" dirty="0" err="1"/>
              <a:t>prasugrel</a:t>
            </a:r>
            <a:r>
              <a:rPr lang="en-US" sz="2400" dirty="0"/>
              <a:t> to clopidogrel (at 2 weeks after ACS) was </a:t>
            </a:r>
            <a:r>
              <a:rPr lang="en-US" sz="2400" b="1" dirty="0"/>
              <a:t>guided by platelet function testing </a:t>
            </a:r>
            <a:r>
              <a:rPr lang="en-US" sz="2400" dirty="0"/>
              <a:t>and was </a:t>
            </a:r>
            <a:r>
              <a:rPr lang="en-US" sz="2400" b="1" dirty="0"/>
              <a:t>non-inferior to standard treatment </a:t>
            </a:r>
            <a:r>
              <a:rPr lang="en-US" sz="2400" dirty="0"/>
              <a:t>with </a:t>
            </a:r>
            <a:r>
              <a:rPr lang="en-US" sz="2400" dirty="0" err="1"/>
              <a:t>prasugrel</a:t>
            </a:r>
            <a:r>
              <a:rPr lang="en-US" sz="2400" dirty="0"/>
              <a:t> at 1 year after PCI in terms of net clinical benefit</a:t>
            </a:r>
            <a:endParaRPr lang="en-IN" sz="2400" dirty="0"/>
          </a:p>
          <a:p>
            <a:pPr marL="285750" indent="-285750" algn="l">
              <a:buFont typeface="Wingdings" pitchFamily="2" charset="2"/>
              <a:buChar char="ü"/>
            </a:pPr>
            <a:endParaRPr lang="en-IN" sz="2400" dirty="0"/>
          </a:p>
          <a:p>
            <a:pPr marL="285750" indent="-285750" algn="l">
              <a:buFont typeface="Wingdings" pitchFamily="2" charset="2"/>
              <a:buChar char="ü"/>
            </a:pPr>
            <a:r>
              <a:rPr lang="en-US" sz="2400" b="1" dirty="0">
                <a:solidFill>
                  <a:srgbClr val="C00000"/>
                </a:solidFill>
              </a:rPr>
              <a:t>POPular Genetics</a:t>
            </a:r>
            <a:r>
              <a:rPr lang="en-IN" sz="2400" b="1" dirty="0">
                <a:solidFill>
                  <a:srgbClr val="C00000"/>
                </a:solidFill>
              </a:rPr>
              <a:t> </a:t>
            </a:r>
            <a:r>
              <a:rPr lang="en-US" sz="2400" b="1" dirty="0">
                <a:solidFill>
                  <a:srgbClr val="C00000"/>
                </a:solidFill>
              </a:rPr>
              <a:t>trial</a:t>
            </a:r>
            <a:r>
              <a:rPr lang="en-IN" sz="2400" b="1" dirty="0">
                <a:solidFill>
                  <a:srgbClr val="C00000"/>
                </a:solidFill>
              </a:rPr>
              <a:t> </a:t>
            </a:r>
            <a:r>
              <a:rPr lang="en-IN" sz="2400" b="1" dirty="0"/>
              <a:t>(</a:t>
            </a:r>
            <a:r>
              <a:rPr lang="en-US" sz="2400" b="1" dirty="0"/>
              <a:t>Cost-effectiveness of CYP2C19 Genotype Guided Treatment With </a:t>
            </a:r>
            <a:r>
              <a:rPr lang="en-US" sz="2400" b="1" dirty="0" err="1"/>
              <a:t>Antiplatelet</a:t>
            </a:r>
            <a:r>
              <a:rPr lang="en-US" sz="2400" b="1" dirty="0"/>
              <a:t> Drugs in Patients With ST-segment-elevation Myocardial Infarction Undergoing Immediate PCI With Stent Implantation: Optimization of Treatment</a:t>
            </a:r>
            <a:r>
              <a:rPr lang="en-IN" sz="2400" b="1" dirty="0"/>
              <a:t>)</a:t>
            </a:r>
          </a:p>
          <a:p>
            <a:pPr marL="342900" indent="-342900" algn="l">
              <a:buFont typeface="Arial" panose="020B0604020202020204" pitchFamily="34" charset="0"/>
              <a:buChar char="•"/>
            </a:pPr>
            <a:r>
              <a:rPr lang="en-US" sz="2400" dirty="0"/>
              <a:t>DAPT de-escalation from </a:t>
            </a:r>
            <a:r>
              <a:rPr lang="en-US" sz="2400" dirty="0" err="1"/>
              <a:t>ticagrelor</a:t>
            </a:r>
            <a:r>
              <a:rPr lang="en-US" sz="2400" dirty="0"/>
              <a:t>/</a:t>
            </a:r>
            <a:r>
              <a:rPr lang="en-US" sz="2400" dirty="0" err="1"/>
              <a:t>prasugrel</a:t>
            </a:r>
            <a:r>
              <a:rPr lang="en-US" sz="2400" dirty="0"/>
              <a:t> to clopidogrel </a:t>
            </a:r>
            <a:r>
              <a:rPr lang="en-US" sz="2400" b="1" dirty="0"/>
              <a:t>guided by CYP2C19 genotyping</a:t>
            </a:r>
            <a:r>
              <a:rPr lang="en-US" sz="2400" dirty="0"/>
              <a:t> in ACS patients undergoing PPCI within the previous 48 h was </a:t>
            </a:r>
            <a:r>
              <a:rPr lang="en-US" sz="2400" b="1" dirty="0"/>
              <a:t>non-inferior to standard treatment </a:t>
            </a:r>
            <a:r>
              <a:rPr lang="en-US" sz="2400" dirty="0"/>
              <a:t>with </a:t>
            </a:r>
            <a:r>
              <a:rPr lang="en-US" sz="2400" dirty="0" err="1"/>
              <a:t>ticagrelor</a:t>
            </a:r>
            <a:r>
              <a:rPr lang="en-US" sz="2400" dirty="0"/>
              <a:t> or </a:t>
            </a:r>
            <a:r>
              <a:rPr lang="en-US" sz="2400" dirty="0" err="1"/>
              <a:t>prasugrel</a:t>
            </a:r>
            <a:r>
              <a:rPr lang="en-US" sz="2400" dirty="0"/>
              <a:t> at 12 months with respect to thrombotic events and resulted in a lower incidence of bleeding.</a:t>
            </a:r>
          </a:p>
        </p:txBody>
      </p:sp>
    </p:spTree>
    <p:extLst>
      <p:ext uri="{BB962C8B-B14F-4D97-AF65-F5344CB8AC3E}">
        <p14:creationId xmlns:p14="http://schemas.microsoft.com/office/powerpoint/2010/main" val="211271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A331CC-CB60-77EE-4EB1-D071302C6CF5}"/>
              </a:ext>
            </a:extLst>
          </p:cNvPr>
          <p:cNvSpPr>
            <a:spLocks noGrp="1"/>
          </p:cNvSpPr>
          <p:nvPr>
            <p:ph idx="1"/>
          </p:nvPr>
        </p:nvSpPr>
        <p:spPr>
          <a:xfrm>
            <a:off x="37776" y="232152"/>
            <a:ext cx="12116447" cy="6625848"/>
          </a:xfrm>
          <a:solidFill>
            <a:schemeClr val="accent2">
              <a:lumMod val="20000"/>
              <a:lumOff val="80000"/>
            </a:schemeClr>
          </a:solidFill>
        </p:spPr>
        <p:txBody>
          <a:bodyPr>
            <a:noAutofit/>
          </a:bodyPr>
          <a:lstStyle/>
          <a:p>
            <a:pPr>
              <a:buFont typeface="Wingdings" pitchFamily="2" charset="2"/>
              <a:buChar char="ü"/>
            </a:pPr>
            <a:r>
              <a:rPr lang="en-US" sz="2300" dirty="0"/>
              <a:t> </a:t>
            </a:r>
            <a:r>
              <a:rPr lang="en-US" sz="2300" b="1" dirty="0">
                <a:solidFill>
                  <a:srgbClr val="C00000"/>
                </a:solidFill>
              </a:rPr>
              <a:t>TOPIC</a:t>
            </a:r>
            <a:r>
              <a:rPr lang="en-US" sz="2300" b="1" dirty="0"/>
              <a:t> (Timing of Platelet Inhibition After Acute Coronary Syndrome) </a:t>
            </a:r>
            <a:r>
              <a:rPr lang="en-US" sz="2300" dirty="0"/>
              <a:t>trial</a:t>
            </a:r>
            <a:r>
              <a:rPr lang="en-IN" sz="2300" dirty="0"/>
              <a:t> —&gt;single centre trial </a:t>
            </a:r>
            <a:r>
              <a:rPr lang="en-US" sz="2300" dirty="0"/>
              <a:t>used an </a:t>
            </a:r>
            <a:r>
              <a:rPr lang="en-US" sz="2300" b="1" dirty="0"/>
              <a:t>unguided de-escalation </a:t>
            </a:r>
            <a:r>
              <a:rPr lang="en-US" sz="2300" dirty="0"/>
              <a:t>approach  </a:t>
            </a:r>
            <a:r>
              <a:rPr lang="en-IN" sz="2300" dirty="0"/>
              <a:t>f</a:t>
            </a:r>
            <a:r>
              <a:rPr lang="en-US" sz="2300" dirty="0"/>
              <a:t>rom </a:t>
            </a:r>
            <a:r>
              <a:rPr lang="en-US" sz="2300" dirty="0" err="1"/>
              <a:t>ticagrelor</a:t>
            </a:r>
            <a:r>
              <a:rPr lang="en-US" sz="2300" dirty="0"/>
              <a:t>/</a:t>
            </a:r>
            <a:r>
              <a:rPr lang="en-US" sz="2300" dirty="0" err="1"/>
              <a:t>prasugrel</a:t>
            </a:r>
            <a:r>
              <a:rPr lang="en-US" sz="2300" dirty="0"/>
              <a:t> to clopidogrel after 1 month of DAPT with </a:t>
            </a:r>
            <a:r>
              <a:rPr lang="en-US" sz="2300" dirty="0" err="1"/>
              <a:t>ticagrelor</a:t>
            </a:r>
            <a:r>
              <a:rPr lang="en-US" sz="2300" dirty="0"/>
              <a:t>/</a:t>
            </a:r>
            <a:r>
              <a:rPr lang="en-US" sz="2300" dirty="0" err="1"/>
              <a:t>prasugrel</a:t>
            </a:r>
            <a:r>
              <a:rPr lang="en-US" sz="2300" dirty="0"/>
              <a:t> and aspirin</a:t>
            </a:r>
            <a:endParaRPr lang="en-IN" sz="2300" dirty="0"/>
          </a:p>
          <a:p>
            <a:r>
              <a:rPr lang="en-US" sz="2300" dirty="0"/>
              <a:t>Net adverse clinical events and bleeding events were reduced, whereas the rate of ischaemic endpoints was unchanged</a:t>
            </a:r>
            <a:endParaRPr lang="en-IN" sz="2300" dirty="0"/>
          </a:p>
          <a:p>
            <a:pPr>
              <a:buFont typeface="Wingdings" pitchFamily="2" charset="2"/>
              <a:buChar char="ü"/>
            </a:pPr>
            <a:r>
              <a:rPr lang="en-US" sz="2300" b="1" dirty="0">
                <a:solidFill>
                  <a:srgbClr val="C00000"/>
                </a:solidFill>
              </a:rPr>
              <a:t>TALOS-AMI</a:t>
            </a:r>
            <a:r>
              <a:rPr lang="en-US" sz="2300" b="1" dirty="0"/>
              <a:t> (</a:t>
            </a:r>
            <a:r>
              <a:rPr lang="en-US" sz="2300" b="1" dirty="0" err="1"/>
              <a:t>TicAgrelor</a:t>
            </a:r>
            <a:r>
              <a:rPr lang="en-US" sz="2300" b="1" dirty="0"/>
              <a:t> versus CLOpidogrel in </a:t>
            </a:r>
            <a:r>
              <a:rPr lang="en-US" sz="2300" b="1" dirty="0" err="1"/>
              <a:t>Stabilised</a:t>
            </a:r>
            <a:r>
              <a:rPr lang="en-US" sz="2300" b="1" dirty="0"/>
              <a:t> Patients with Acute Myocardial Infarction) trial </a:t>
            </a:r>
            <a:r>
              <a:rPr lang="en-US" sz="2300" dirty="0"/>
              <a:t>investigated </a:t>
            </a:r>
            <a:r>
              <a:rPr lang="en-US" sz="2300" b="1" dirty="0"/>
              <a:t>unguided de-escalation </a:t>
            </a:r>
            <a:r>
              <a:rPr lang="en-US" sz="2300" dirty="0"/>
              <a:t> from </a:t>
            </a:r>
            <a:r>
              <a:rPr lang="en-US" sz="2300" dirty="0" err="1"/>
              <a:t>ticagrelor</a:t>
            </a:r>
            <a:r>
              <a:rPr lang="en-US" sz="2300" dirty="0"/>
              <a:t> to clopidogrel after 1 month of DAPT with </a:t>
            </a:r>
            <a:r>
              <a:rPr lang="en-US" sz="2300" dirty="0" err="1"/>
              <a:t>ticagrelor</a:t>
            </a:r>
            <a:r>
              <a:rPr lang="en-US" sz="2300" dirty="0"/>
              <a:t> and aspirin.</a:t>
            </a:r>
            <a:endParaRPr lang="en-IN" sz="2300" dirty="0"/>
          </a:p>
          <a:p>
            <a:r>
              <a:rPr lang="en-US" sz="2300" dirty="0"/>
              <a:t>significant 12-month reductions in net adverse clinical events and bleeding events</a:t>
            </a:r>
            <a:endParaRPr lang="en-IN" sz="2300" dirty="0"/>
          </a:p>
          <a:p>
            <a:pPr>
              <a:buFont typeface="Wingdings" pitchFamily="2" charset="2"/>
              <a:buChar char="ü"/>
            </a:pPr>
            <a:r>
              <a:rPr lang="en-US" sz="2300" b="1" dirty="0" err="1">
                <a:solidFill>
                  <a:srgbClr val="C00000"/>
                </a:solidFill>
              </a:rPr>
              <a:t>HOST-REDUCE-POLYTECH-ACS</a:t>
            </a:r>
            <a:r>
              <a:rPr lang="en-US" sz="2300" dirty="0"/>
              <a:t> </a:t>
            </a:r>
            <a:r>
              <a:rPr lang="en-US" sz="2300" b="1" dirty="0"/>
              <a:t>(Harmonizing Optimal Strategy for Treatment of Coronary Artery Diseases Trial—Comparison of REDUCTION of </a:t>
            </a:r>
            <a:r>
              <a:rPr lang="en-US" sz="2300" b="1" dirty="0" err="1"/>
              <a:t>PrasugrEl</a:t>
            </a:r>
            <a:r>
              <a:rPr lang="en-US" sz="2300" b="1" dirty="0"/>
              <a:t> Dose &amp; POLYmer TECHnology in ACS Patients) trial</a:t>
            </a:r>
            <a:endParaRPr lang="en-IN" sz="2300" b="1" dirty="0"/>
          </a:p>
          <a:p>
            <a:r>
              <a:rPr lang="en-US" sz="2300" dirty="0"/>
              <a:t>tested a </a:t>
            </a:r>
            <a:r>
              <a:rPr lang="en-US" sz="2300" b="1" dirty="0"/>
              <a:t>different method of de-escalation—a reduction in </a:t>
            </a:r>
            <a:r>
              <a:rPr lang="en-US" sz="2300" b="1" dirty="0" err="1"/>
              <a:t>prasugrel</a:t>
            </a:r>
            <a:r>
              <a:rPr lang="en-US" sz="2300" b="1" dirty="0"/>
              <a:t> dose</a:t>
            </a:r>
            <a:r>
              <a:rPr lang="en-US" sz="2300" dirty="0"/>
              <a:t> rather than switching to clopidogrel</a:t>
            </a:r>
            <a:endParaRPr lang="en-IN" sz="2300" dirty="0"/>
          </a:p>
          <a:p>
            <a:r>
              <a:rPr lang="en-US" sz="2300" dirty="0"/>
              <a:t>2338 low-risk ACS patients &lt;75 years of age were randomized to low-dose </a:t>
            </a:r>
            <a:r>
              <a:rPr lang="en-US" sz="2300" dirty="0" err="1"/>
              <a:t>prasugrel</a:t>
            </a:r>
            <a:r>
              <a:rPr lang="en-US" sz="2300" dirty="0"/>
              <a:t> (5 mg daily) or standard-dose </a:t>
            </a:r>
            <a:r>
              <a:rPr lang="en-US" sz="2300" dirty="0" err="1"/>
              <a:t>prasugrel</a:t>
            </a:r>
            <a:r>
              <a:rPr lang="en-US" sz="2300" dirty="0"/>
              <a:t> (10 mg daily) after 1 month of DAPT with standard-dose </a:t>
            </a:r>
            <a:r>
              <a:rPr lang="en-US" sz="2300" dirty="0" err="1"/>
              <a:t>prasugrel</a:t>
            </a:r>
            <a:endParaRPr lang="en-IN" sz="2300" dirty="0"/>
          </a:p>
          <a:p>
            <a:r>
              <a:rPr lang="en-IN" sz="2300" dirty="0"/>
              <a:t>Reduced bleeding events + no increase in ischaemic events</a:t>
            </a:r>
            <a:endParaRPr lang="en-US" sz="2300" dirty="0"/>
          </a:p>
        </p:txBody>
      </p:sp>
    </p:spTree>
    <p:extLst>
      <p:ext uri="{BB962C8B-B14F-4D97-AF65-F5344CB8AC3E}">
        <p14:creationId xmlns:p14="http://schemas.microsoft.com/office/powerpoint/2010/main" val="10050404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C5735B9-0229-3FEF-2EDF-02803B5AB8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4086" y="321057"/>
            <a:ext cx="7334378" cy="6215886"/>
          </a:xfrm>
          <a:prstGeom prst="rect">
            <a:avLst/>
          </a:prstGeom>
        </p:spPr>
      </p:pic>
    </p:spTree>
    <p:extLst>
      <p:ext uri="{BB962C8B-B14F-4D97-AF65-F5344CB8AC3E}">
        <p14:creationId xmlns:p14="http://schemas.microsoft.com/office/powerpoint/2010/main" val="19693694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CF6FC9C-B918-4C11-5DB4-97209A5670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6545" y="411364"/>
            <a:ext cx="7181273" cy="6301567"/>
          </a:xfrm>
          <a:prstGeom prst="rect">
            <a:avLst/>
          </a:prstGeom>
        </p:spPr>
      </p:pic>
      <p:sp>
        <p:nvSpPr>
          <p:cNvPr id="5" name="Frame 4">
            <a:extLst>
              <a:ext uri="{FF2B5EF4-FFF2-40B4-BE49-F238E27FC236}">
                <a16:creationId xmlns:a16="http://schemas.microsoft.com/office/drawing/2014/main" id="{0FCD5E97-EF13-D627-2426-769452C039B1}"/>
              </a:ext>
            </a:extLst>
          </p:cNvPr>
          <p:cNvSpPr/>
          <p:nvPr/>
        </p:nvSpPr>
        <p:spPr>
          <a:xfrm>
            <a:off x="2257074" y="983226"/>
            <a:ext cx="6960668" cy="641828"/>
          </a:xfrm>
          <a:prstGeom prst="frame">
            <a:avLst>
              <a:gd name="adj1" fmla="val 66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41120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28409-A75B-015D-AAD9-C229D8C909EF}"/>
              </a:ext>
            </a:extLst>
          </p:cNvPr>
          <p:cNvSpPr>
            <a:spLocks noGrp="1"/>
          </p:cNvSpPr>
          <p:nvPr>
            <p:ph type="title"/>
          </p:nvPr>
        </p:nvSpPr>
        <p:spPr/>
        <p:txBody>
          <a:bodyPr/>
          <a:lstStyle/>
          <a:p>
            <a:r>
              <a:rPr lang="en-IN" dirty="0"/>
              <a:t>Atypical descriptions of chest pain (ACC/AHA) </a:t>
            </a:r>
            <a:endParaRPr lang="en-US" dirty="0"/>
          </a:p>
        </p:txBody>
      </p:sp>
      <p:sp>
        <p:nvSpPr>
          <p:cNvPr id="3" name="Content Placeholder 2">
            <a:extLst>
              <a:ext uri="{FF2B5EF4-FFF2-40B4-BE49-F238E27FC236}">
                <a16:creationId xmlns:a16="http://schemas.microsoft.com/office/drawing/2014/main" id="{12828055-24B9-69A3-77EF-C7E55CB5162B}"/>
              </a:ext>
            </a:extLst>
          </p:cNvPr>
          <p:cNvSpPr>
            <a:spLocks noGrp="1"/>
          </p:cNvSpPr>
          <p:nvPr>
            <p:ph idx="1"/>
          </p:nvPr>
        </p:nvSpPr>
        <p:spPr>
          <a:xfrm>
            <a:off x="838200" y="1500909"/>
            <a:ext cx="11523531" cy="4768418"/>
          </a:xfrm>
        </p:spPr>
        <p:txBody>
          <a:bodyPr>
            <a:normAutofit lnSpcReduction="10000"/>
          </a:bodyPr>
          <a:lstStyle/>
          <a:p>
            <a:pPr marL="0" indent="0">
              <a:buNone/>
            </a:pPr>
            <a:endParaRPr lang="en-IN" dirty="0"/>
          </a:p>
          <a:p>
            <a:r>
              <a:rPr lang="en-IN" dirty="0"/>
              <a:t> Pleuritic pain</a:t>
            </a:r>
          </a:p>
          <a:p>
            <a:r>
              <a:rPr lang="en-IN" dirty="0"/>
              <a:t> Primary or sole location of the discomfort in the middle or lower abdominal region</a:t>
            </a:r>
          </a:p>
          <a:p>
            <a:r>
              <a:rPr lang="en-IN" dirty="0"/>
              <a:t>Pain that may be localised by the tip of one finger, particularly over the left ventricular apex</a:t>
            </a:r>
          </a:p>
          <a:p>
            <a:r>
              <a:rPr lang="en-IN" dirty="0"/>
              <a:t>Pain reproduced with movement or palpation of the chest wall or arms</a:t>
            </a:r>
          </a:p>
          <a:p>
            <a:r>
              <a:rPr lang="en-IN" dirty="0"/>
              <a:t>Constant pain that persists for many hours</a:t>
            </a:r>
          </a:p>
          <a:p>
            <a:r>
              <a:rPr lang="en-IN" dirty="0"/>
              <a:t>Very brief episodes of pain that last a few seconds or less</a:t>
            </a:r>
          </a:p>
          <a:p>
            <a:r>
              <a:rPr lang="en-IN" dirty="0"/>
              <a:t>Pain that radiates into the lower extremities</a:t>
            </a:r>
          </a:p>
          <a:p>
            <a:endParaRPr lang="en-US" dirty="0"/>
          </a:p>
        </p:txBody>
      </p:sp>
    </p:spTree>
    <p:extLst>
      <p:ext uri="{BB962C8B-B14F-4D97-AF65-F5344CB8AC3E}">
        <p14:creationId xmlns:p14="http://schemas.microsoft.com/office/powerpoint/2010/main" val="22477577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2F0BA-FA8B-B8C5-B4D9-D25410E120E9}"/>
              </a:ext>
            </a:extLst>
          </p:cNvPr>
          <p:cNvSpPr>
            <a:spLocks noGrp="1"/>
          </p:cNvSpPr>
          <p:nvPr>
            <p:ph type="title"/>
          </p:nvPr>
        </p:nvSpPr>
        <p:spPr>
          <a:xfrm>
            <a:off x="739485" y="946727"/>
            <a:ext cx="10228695" cy="2482273"/>
          </a:xfrm>
          <a:solidFill>
            <a:schemeClr val="accent1">
              <a:lumMod val="20000"/>
              <a:lumOff val="80000"/>
            </a:schemeClr>
          </a:solidFill>
        </p:spPr>
        <p:txBody>
          <a:bodyPr/>
          <a:lstStyle/>
          <a:p>
            <a:r>
              <a:rPr lang="en-IN" dirty="0"/>
              <a:t>3. Long term treatment</a:t>
            </a:r>
            <a:endParaRPr lang="en-US" dirty="0"/>
          </a:p>
        </p:txBody>
      </p:sp>
    </p:spTree>
    <p:extLst>
      <p:ext uri="{BB962C8B-B14F-4D97-AF65-F5344CB8AC3E}">
        <p14:creationId xmlns:p14="http://schemas.microsoft.com/office/powerpoint/2010/main" val="42348064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8CC2B23-01EE-9398-90E2-1E030E2923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8854" y="117463"/>
            <a:ext cx="8987383" cy="6740537"/>
          </a:xfrm>
          <a:prstGeom prst="rect">
            <a:avLst/>
          </a:prstGeom>
          <a:ln>
            <a:noFill/>
          </a:ln>
        </p:spPr>
      </p:pic>
    </p:spTree>
    <p:extLst>
      <p:ext uri="{BB962C8B-B14F-4D97-AF65-F5344CB8AC3E}">
        <p14:creationId xmlns:p14="http://schemas.microsoft.com/office/powerpoint/2010/main" val="16099121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9A9501-777D-EDE2-0967-166F2CA6E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183" y="111978"/>
            <a:ext cx="6100967" cy="6746022"/>
          </a:xfrm>
          <a:prstGeom prst="rect">
            <a:avLst/>
          </a:prstGeom>
        </p:spPr>
      </p:pic>
    </p:spTree>
    <p:extLst>
      <p:ext uri="{BB962C8B-B14F-4D97-AF65-F5344CB8AC3E}">
        <p14:creationId xmlns:p14="http://schemas.microsoft.com/office/powerpoint/2010/main" val="745145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0ED2756-AB60-D8CC-F3FC-2534D2DDF3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4305"/>
            <a:ext cx="12192000" cy="5243659"/>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2B5DC14-FCD8-608F-B786-44E64327DAEF}"/>
              </a:ext>
            </a:extLst>
          </p:cNvPr>
          <p:cNvSpPr txBox="1"/>
          <p:nvPr/>
        </p:nvSpPr>
        <p:spPr>
          <a:xfrm>
            <a:off x="332824" y="4878580"/>
            <a:ext cx="10788172" cy="1261884"/>
          </a:xfrm>
          <a:prstGeom prst="rect">
            <a:avLst/>
          </a:prstGeom>
          <a:solidFill>
            <a:schemeClr val="tx2">
              <a:lumMod val="20000"/>
              <a:lumOff val="80000"/>
            </a:schemeClr>
          </a:solidFill>
        </p:spPr>
        <p:txBody>
          <a:bodyPr wrap="square" rtlCol="0">
            <a:spAutoFit/>
          </a:bodyPr>
          <a:lstStyle/>
          <a:p>
            <a:pPr algn="l"/>
            <a:r>
              <a:rPr lang="en-US" sz="2200" b="1" dirty="0">
                <a:solidFill>
                  <a:srgbClr val="C00000"/>
                </a:solidFill>
              </a:rPr>
              <a:t>APPRAISE-2</a:t>
            </a:r>
            <a:r>
              <a:rPr lang="en-US" sz="2200" b="1" dirty="0"/>
              <a:t> (</a:t>
            </a:r>
            <a:r>
              <a:rPr lang="en-US" sz="2200" b="1" dirty="0" err="1"/>
              <a:t>Apixaban</a:t>
            </a:r>
            <a:r>
              <a:rPr lang="en-US" sz="2200" b="1" dirty="0"/>
              <a:t> for Prevention of Acute Ischemic Events 2) trial </a:t>
            </a:r>
            <a:r>
              <a:rPr lang="en-IN" sz="2200" b="1" dirty="0"/>
              <a:t>–</a:t>
            </a:r>
          </a:p>
          <a:p>
            <a:pPr marL="285750" indent="-285750" algn="l">
              <a:buFont typeface="Arial" panose="020B0604020202020204" pitchFamily="34" charset="0"/>
              <a:buChar char="•"/>
            </a:pPr>
            <a:r>
              <a:rPr lang="en-US" dirty="0"/>
              <a:t> patients with recent ACS and at least two additional risk factors for recurrent ischaemic events</a:t>
            </a:r>
            <a:endParaRPr lang="en-IN" dirty="0"/>
          </a:p>
          <a:p>
            <a:pPr marL="285750" indent="-285750" algn="l">
              <a:buFont typeface="Arial" panose="020B0604020202020204" pitchFamily="34" charset="0"/>
              <a:buChar char="•"/>
            </a:pPr>
            <a:r>
              <a:rPr lang="en-US" b="1" dirty="0" err="1"/>
              <a:t>apixaban</a:t>
            </a:r>
            <a:r>
              <a:rPr lang="en-US" dirty="0"/>
              <a:t> at a dose of 5 mg b.i.d. (mostly in combination with DAPT) was not associated with a lower risk of CV death, MI, or ischaemic stroke but was associated with a </a:t>
            </a:r>
            <a:r>
              <a:rPr lang="en-US" b="1" dirty="0"/>
              <a:t>more than two-fold increase in major bleeding risk.</a:t>
            </a:r>
          </a:p>
        </p:txBody>
      </p:sp>
    </p:spTree>
    <p:extLst>
      <p:ext uri="{BB962C8B-B14F-4D97-AF65-F5344CB8AC3E}">
        <p14:creationId xmlns:p14="http://schemas.microsoft.com/office/powerpoint/2010/main" val="98308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18F065-12B5-F3A0-B70D-A24A05E35B3B}"/>
              </a:ext>
            </a:extLst>
          </p:cNvPr>
          <p:cNvSpPr>
            <a:spLocks noGrp="1"/>
          </p:cNvSpPr>
          <p:nvPr>
            <p:ph type="title"/>
          </p:nvPr>
        </p:nvSpPr>
        <p:spPr>
          <a:xfrm>
            <a:off x="982518" y="1967265"/>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ACS with AF ??</a:t>
            </a:r>
          </a:p>
        </p:txBody>
      </p:sp>
      <p:pic>
        <p:nvPicPr>
          <p:cNvPr id="4" name="Picture 3">
            <a:extLst>
              <a:ext uri="{FF2B5EF4-FFF2-40B4-BE49-F238E27FC236}">
                <a16:creationId xmlns:a16="http://schemas.microsoft.com/office/drawing/2014/main" id="{CD11420A-677A-84DA-527D-F3F0E0CAA52D}"/>
              </a:ext>
            </a:extLst>
          </p:cNvPr>
          <p:cNvPicPr>
            <a:picLocks noChangeAspect="1"/>
          </p:cNvPicPr>
          <p:nvPr/>
        </p:nvPicPr>
        <p:blipFill rotWithShape="1">
          <a:blip r:embed="rId2">
            <a:extLst>
              <a:ext uri="{28A0092B-C50C-407E-A947-70E740481C1C}">
                <a14:useLocalDpi xmlns:a14="http://schemas.microsoft.com/office/drawing/2010/main" val="0"/>
              </a:ext>
            </a:extLst>
          </a:blip>
          <a:srcRect l="2833" r="4567"/>
          <a:stretch/>
        </p:blipFill>
        <p:spPr>
          <a:xfrm>
            <a:off x="4468921" y="934519"/>
            <a:ext cx="7481455" cy="4988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3412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4BD27CA-8229-C335-5720-FC4D8A596A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1935" y="93898"/>
            <a:ext cx="7005484" cy="6725263"/>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3027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0CB5FBD-6B4F-E201-10FD-092E718A283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542" r="3292" b="50436"/>
          <a:stretch/>
        </p:blipFill>
        <p:spPr>
          <a:xfrm>
            <a:off x="230908" y="288485"/>
            <a:ext cx="6072910" cy="41288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2F7379-9213-BAB9-1348-1AB7B61368AA}"/>
              </a:ext>
            </a:extLst>
          </p:cNvPr>
          <p:cNvPicPr>
            <a:picLocks noChangeAspect="1"/>
          </p:cNvPicPr>
          <p:nvPr/>
        </p:nvPicPr>
        <p:blipFill rotWithShape="1">
          <a:blip r:embed="rId2">
            <a:extLst>
              <a:ext uri="{28A0092B-C50C-407E-A947-70E740481C1C}">
                <a14:useLocalDpi xmlns:a14="http://schemas.microsoft.com/office/drawing/2010/main" val="0"/>
              </a:ext>
            </a:extLst>
          </a:blip>
          <a:srcRect l="6048" t="50000"/>
          <a:stretch/>
        </p:blipFill>
        <p:spPr>
          <a:xfrm>
            <a:off x="6422856" y="2609779"/>
            <a:ext cx="5888182" cy="4016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434339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90FE3-613E-84D4-C93F-51F6F862F05C}"/>
              </a:ext>
            </a:extLst>
          </p:cNvPr>
          <p:cNvSpPr>
            <a:spLocks noGrp="1"/>
          </p:cNvSpPr>
          <p:nvPr>
            <p:ph type="title"/>
          </p:nvPr>
        </p:nvSpPr>
        <p:spPr/>
        <p:txBody>
          <a:bodyPr/>
          <a:lstStyle/>
          <a:p>
            <a:r>
              <a:rPr lang="en-IN" dirty="0"/>
              <a:t>Q1. GRACE RISK SCORE includes all except :</a:t>
            </a:r>
            <a:endParaRPr lang="en-US" dirty="0"/>
          </a:p>
        </p:txBody>
      </p:sp>
      <p:sp>
        <p:nvSpPr>
          <p:cNvPr id="3" name="Content Placeholder 2">
            <a:extLst>
              <a:ext uri="{FF2B5EF4-FFF2-40B4-BE49-F238E27FC236}">
                <a16:creationId xmlns:a16="http://schemas.microsoft.com/office/drawing/2014/main" id="{F91F7EA7-3318-6AF8-383A-B7B0A8966B6B}"/>
              </a:ext>
            </a:extLst>
          </p:cNvPr>
          <p:cNvSpPr>
            <a:spLocks noGrp="1"/>
          </p:cNvSpPr>
          <p:nvPr>
            <p:ph idx="1"/>
          </p:nvPr>
        </p:nvSpPr>
        <p:spPr/>
        <p:txBody>
          <a:bodyPr/>
          <a:lstStyle/>
          <a:p>
            <a:pPr marL="514350" indent="-514350">
              <a:buFont typeface="+mj-lt"/>
              <a:buAutoNum type="arabicPeriod"/>
            </a:pPr>
            <a:r>
              <a:rPr lang="en-IN" dirty="0"/>
              <a:t>Age</a:t>
            </a:r>
          </a:p>
          <a:p>
            <a:pPr marL="514350" indent="-514350">
              <a:buFont typeface="+mj-lt"/>
              <a:buAutoNum type="arabicPeriod"/>
            </a:pPr>
            <a:r>
              <a:rPr lang="en-IN" dirty="0"/>
              <a:t>Sex</a:t>
            </a:r>
          </a:p>
          <a:p>
            <a:pPr marL="514350" indent="-514350">
              <a:buFont typeface="+mj-lt"/>
              <a:buAutoNum type="arabicPeriod"/>
            </a:pPr>
            <a:r>
              <a:rPr lang="en-IN" dirty="0"/>
              <a:t>HR </a:t>
            </a:r>
          </a:p>
          <a:p>
            <a:pPr marL="514350" indent="-514350">
              <a:buFont typeface="+mj-lt"/>
              <a:buAutoNum type="arabicPeriod"/>
            </a:pPr>
            <a:r>
              <a:rPr lang="en-IN" dirty="0"/>
              <a:t>SBP</a:t>
            </a:r>
          </a:p>
          <a:p>
            <a:pPr marL="514350" indent="-514350">
              <a:buFont typeface="+mj-lt"/>
              <a:buAutoNum type="arabicPeriod"/>
            </a:pPr>
            <a:r>
              <a:rPr lang="en-IN" dirty="0"/>
              <a:t>Creatinine</a:t>
            </a:r>
          </a:p>
          <a:p>
            <a:pPr marL="514350" indent="-514350">
              <a:buFont typeface="+mj-lt"/>
              <a:buAutoNum type="arabicPeriod"/>
            </a:pPr>
            <a:endParaRPr lang="en-US" dirty="0"/>
          </a:p>
        </p:txBody>
      </p:sp>
    </p:spTree>
    <p:extLst>
      <p:ext uri="{BB962C8B-B14F-4D97-AF65-F5344CB8AC3E}">
        <p14:creationId xmlns:p14="http://schemas.microsoft.com/office/powerpoint/2010/main" val="2210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F5BEE-DC2B-AC6C-E8B3-81E0D1F1763E}"/>
              </a:ext>
            </a:extLst>
          </p:cNvPr>
          <p:cNvSpPr>
            <a:spLocks noGrp="1"/>
          </p:cNvSpPr>
          <p:nvPr>
            <p:ph type="title"/>
          </p:nvPr>
        </p:nvSpPr>
        <p:spPr/>
        <p:txBody>
          <a:bodyPr/>
          <a:lstStyle/>
          <a:p>
            <a:r>
              <a:rPr lang="en-IN" dirty="0"/>
              <a:t>Q2. Trials on use of CCTA in the initial assessment of ACS are all except</a:t>
            </a:r>
            <a:endParaRPr lang="en-US" dirty="0"/>
          </a:p>
        </p:txBody>
      </p:sp>
      <p:sp>
        <p:nvSpPr>
          <p:cNvPr id="3" name="Content Placeholder 2">
            <a:extLst>
              <a:ext uri="{FF2B5EF4-FFF2-40B4-BE49-F238E27FC236}">
                <a16:creationId xmlns:a16="http://schemas.microsoft.com/office/drawing/2014/main" id="{F0520BF7-6EE6-B480-16FD-9730C9E65D24}"/>
              </a:ext>
            </a:extLst>
          </p:cNvPr>
          <p:cNvSpPr>
            <a:spLocks noGrp="1"/>
          </p:cNvSpPr>
          <p:nvPr>
            <p:ph idx="1"/>
          </p:nvPr>
        </p:nvSpPr>
        <p:spPr/>
        <p:txBody>
          <a:bodyPr/>
          <a:lstStyle/>
          <a:p>
            <a:pPr marL="514350" indent="-514350">
              <a:buFont typeface="+mj-lt"/>
              <a:buAutoNum type="arabicPeriod"/>
            </a:pPr>
            <a:r>
              <a:rPr lang="en-IN" dirty="0"/>
              <a:t>BEACON</a:t>
            </a:r>
          </a:p>
          <a:p>
            <a:pPr marL="514350" indent="-514350">
              <a:buFont typeface="+mj-lt"/>
              <a:buAutoNum type="arabicPeriod"/>
            </a:pPr>
            <a:r>
              <a:rPr lang="en-IN" dirty="0" err="1"/>
              <a:t>ROMICAT</a:t>
            </a:r>
            <a:r>
              <a:rPr lang="en-IN" dirty="0"/>
              <a:t> II</a:t>
            </a:r>
          </a:p>
          <a:p>
            <a:pPr marL="514350" indent="-514350">
              <a:buFont typeface="+mj-lt"/>
              <a:buAutoNum type="arabicPeriod"/>
            </a:pPr>
            <a:r>
              <a:rPr lang="en-IN" dirty="0"/>
              <a:t>RAPID CTCA</a:t>
            </a:r>
          </a:p>
          <a:p>
            <a:pPr marL="514350" indent="-514350">
              <a:buFont typeface="+mj-lt"/>
              <a:buAutoNum type="arabicPeriod"/>
            </a:pPr>
            <a:r>
              <a:rPr lang="en-IN" dirty="0" err="1"/>
              <a:t>CARMENTA</a:t>
            </a:r>
            <a:endParaRPr lang="en-IN" dirty="0"/>
          </a:p>
          <a:p>
            <a:pPr marL="514350" indent="-514350">
              <a:buFont typeface="+mj-lt"/>
              <a:buAutoNum type="arabicPeriod"/>
            </a:pPr>
            <a:r>
              <a:rPr lang="en-IN" dirty="0"/>
              <a:t>NONE</a:t>
            </a:r>
            <a:endParaRPr lang="en-US" dirty="0"/>
          </a:p>
        </p:txBody>
      </p:sp>
    </p:spTree>
    <p:extLst>
      <p:ext uri="{BB962C8B-B14F-4D97-AF65-F5344CB8AC3E}">
        <p14:creationId xmlns:p14="http://schemas.microsoft.com/office/powerpoint/2010/main" val="163586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63D0-EEC2-CF8D-D794-42D107AB9383}"/>
              </a:ext>
            </a:extLst>
          </p:cNvPr>
          <p:cNvSpPr>
            <a:spLocks noGrp="1"/>
          </p:cNvSpPr>
          <p:nvPr>
            <p:ph type="title"/>
          </p:nvPr>
        </p:nvSpPr>
        <p:spPr/>
        <p:txBody>
          <a:bodyPr/>
          <a:lstStyle/>
          <a:p>
            <a:r>
              <a:rPr lang="en-IN" dirty="0"/>
              <a:t>Q3. All are absolute CI to lysis except :</a:t>
            </a:r>
            <a:endParaRPr lang="en-US" dirty="0"/>
          </a:p>
        </p:txBody>
      </p:sp>
      <p:sp>
        <p:nvSpPr>
          <p:cNvPr id="3" name="Content Placeholder 2">
            <a:extLst>
              <a:ext uri="{FF2B5EF4-FFF2-40B4-BE49-F238E27FC236}">
                <a16:creationId xmlns:a16="http://schemas.microsoft.com/office/drawing/2014/main" id="{82823B28-E2B7-88F5-FE43-60E9CCE550DE}"/>
              </a:ext>
            </a:extLst>
          </p:cNvPr>
          <p:cNvSpPr>
            <a:spLocks noGrp="1"/>
          </p:cNvSpPr>
          <p:nvPr>
            <p:ph idx="1"/>
          </p:nvPr>
        </p:nvSpPr>
        <p:spPr/>
        <p:txBody>
          <a:bodyPr/>
          <a:lstStyle/>
          <a:p>
            <a:pPr marL="514350" indent="-514350">
              <a:buFont typeface="+mj-lt"/>
              <a:buAutoNum type="arabicPeriod"/>
            </a:pPr>
            <a:r>
              <a:rPr lang="en-US" dirty="0"/>
              <a:t>Central nervous system damage or neoplasms, or arteriovenous malformation</a:t>
            </a:r>
          </a:p>
          <a:p>
            <a:pPr marL="514350" indent="-514350">
              <a:buFont typeface="+mj-lt"/>
              <a:buAutoNum type="arabicPeriod"/>
            </a:pPr>
            <a:r>
              <a:rPr lang="en-US" dirty="0"/>
              <a:t>Recent major trauma/surgery/head injury (within the preceding month)</a:t>
            </a:r>
          </a:p>
          <a:p>
            <a:pPr marL="514350" indent="-514350">
              <a:buFont typeface="+mj-lt"/>
              <a:buAutoNum type="arabicPeriod"/>
            </a:pPr>
            <a:r>
              <a:rPr lang="en-US" dirty="0"/>
              <a:t>Gastrointestinal bleeding within the past month</a:t>
            </a:r>
            <a:endParaRPr lang="en-IN" dirty="0"/>
          </a:p>
          <a:p>
            <a:pPr marL="514350" indent="-514350">
              <a:buFont typeface="+mj-lt"/>
              <a:buAutoNum type="arabicPeriod"/>
            </a:pPr>
            <a:r>
              <a:rPr lang="en-IN" dirty="0"/>
              <a:t>Acid peptic ulcer</a:t>
            </a:r>
            <a:endParaRPr lang="en-US" dirty="0"/>
          </a:p>
        </p:txBody>
      </p:sp>
    </p:spTree>
    <p:extLst>
      <p:ext uri="{BB962C8B-B14F-4D97-AF65-F5344CB8AC3E}">
        <p14:creationId xmlns:p14="http://schemas.microsoft.com/office/powerpoint/2010/main" val="153679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3" end="3"/>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B051922-A0C0-9C27-9AF1-CA03EE774B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2957" y="-1"/>
            <a:ext cx="7784861" cy="7064759"/>
          </a:xfrm>
          <a:prstGeom prst="rect">
            <a:avLst/>
          </a:prstGeom>
        </p:spPr>
      </p:pic>
    </p:spTree>
    <p:extLst>
      <p:ext uri="{BB962C8B-B14F-4D97-AF65-F5344CB8AC3E}">
        <p14:creationId xmlns:p14="http://schemas.microsoft.com/office/powerpoint/2010/main" val="3803220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5583E-3AA4-71A1-6F3B-D2D6E329D93D}"/>
              </a:ext>
            </a:extLst>
          </p:cNvPr>
          <p:cNvSpPr>
            <a:spLocks noGrp="1"/>
          </p:cNvSpPr>
          <p:nvPr>
            <p:ph type="title"/>
          </p:nvPr>
        </p:nvSpPr>
        <p:spPr/>
        <p:txBody>
          <a:bodyPr/>
          <a:lstStyle/>
          <a:p>
            <a:r>
              <a:rPr lang="en-IN" dirty="0"/>
              <a:t>Q4. All are “ very high risk “ criteria for </a:t>
            </a:r>
            <a:r>
              <a:rPr lang="en-IN" dirty="0" err="1"/>
              <a:t>NSTEACS</a:t>
            </a:r>
            <a:r>
              <a:rPr lang="en-IN" dirty="0"/>
              <a:t> except :</a:t>
            </a:r>
            <a:endParaRPr lang="en-US" dirty="0"/>
          </a:p>
        </p:txBody>
      </p:sp>
      <p:sp>
        <p:nvSpPr>
          <p:cNvPr id="3" name="Content Placeholder 2">
            <a:extLst>
              <a:ext uri="{FF2B5EF4-FFF2-40B4-BE49-F238E27FC236}">
                <a16:creationId xmlns:a16="http://schemas.microsoft.com/office/drawing/2014/main" id="{4CCF055C-8390-1B31-8BB2-199F8A142979}"/>
              </a:ext>
            </a:extLst>
          </p:cNvPr>
          <p:cNvSpPr>
            <a:spLocks noGrp="1"/>
          </p:cNvSpPr>
          <p:nvPr>
            <p:ph idx="1"/>
          </p:nvPr>
        </p:nvSpPr>
        <p:spPr/>
        <p:txBody>
          <a:bodyPr/>
          <a:lstStyle/>
          <a:p>
            <a:pPr marL="514350" indent="-514350">
              <a:buFont typeface="+mj-lt"/>
              <a:buAutoNum type="arabicPeriod"/>
            </a:pPr>
            <a:r>
              <a:rPr lang="en-US" dirty="0" err="1"/>
              <a:t>Haemodynamic</a:t>
            </a:r>
            <a:r>
              <a:rPr lang="en-US" dirty="0"/>
              <a:t> instability or CS</a:t>
            </a:r>
            <a:endParaRPr lang="en-IN" dirty="0"/>
          </a:p>
          <a:p>
            <a:pPr marL="514350" indent="-514350">
              <a:buFont typeface="+mj-lt"/>
              <a:buAutoNum type="arabicPeriod"/>
            </a:pPr>
            <a:r>
              <a:rPr lang="en-US" dirty="0"/>
              <a:t>Recurrent or ongoing chest pain refractory to medical treatment</a:t>
            </a:r>
            <a:endParaRPr lang="en-IN" dirty="0"/>
          </a:p>
          <a:p>
            <a:pPr marL="514350" indent="-514350">
              <a:buFont typeface="+mj-lt"/>
              <a:buAutoNum type="arabicPeriod"/>
            </a:pPr>
            <a:r>
              <a:rPr lang="en-US" dirty="0"/>
              <a:t>Acute HF presumed secondary to ongoing myocardial ischaemia</a:t>
            </a:r>
            <a:endParaRPr lang="en-IN" dirty="0"/>
          </a:p>
          <a:p>
            <a:pPr marL="514350" indent="-514350">
              <a:buFont typeface="+mj-lt"/>
              <a:buAutoNum type="arabicPeriod"/>
            </a:pPr>
            <a:r>
              <a:rPr lang="en-US" dirty="0"/>
              <a:t>Life-threatening arrhythmias or cardiac arrest after presentation</a:t>
            </a:r>
            <a:endParaRPr lang="en-IN" dirty="0"/>
          </a:p>
          <a:p>
            <a:pPr marL="514350" indent="-514350">
              <a:buFont typeface="+mj-lt"/>
              <a:buAutoNum type="arabicPeriod"/>
            </a:pPr>
            <a:r>
              <a:rPr lang="en-IN" dirty="0"/>
              <a:t>GRACE risk score &gt;140</a:t>
            </a:r>
          </a:p>
          <a:p>
            <a:pPr marL="514350" indent="-514350">
              <a:buFont typeface="+mj-lt"/>
              <a:buAutoNum type="arabicPeriod"/>
            </a:pPr>
            <a:r>
              <a:rPr lang="en-IN" dirty="0"/>
              <a:t>GRACE risk score &lt;140</a:t>
            </a:r>
            <a:endParaRPr lang="en-US" dirty="0"/>
          </a:p>
        </p:txBody>
      </p:sp>
    </p:spTree>
    <p:extLst>
      <p:ext uri="{BB962C8B-B14F-4D97-AF65-F5344CB8AC3E}">
        <p14:creationId xmlns:p14="http://schemas.microsoft.com/office/powerpoint/2010/main" val="401521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4" end="4"/>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F5331-FCE3-378F-D9A7-479F3AE16DE1}"/>
              </a:ext>
            </a:extLst>
          </p:cNvPr>
          <p:cNvSpPr>
            <a:spLocks noGrp="1"/>
          </p:cNvSpPr>
          <p:nvPr>
            <p:ph type="title"/>
          </p:nvPr>
        </p:nvSpPr>
        <p:spPr/>
        <p:txBody>
          <a:bodyPr>
            <a:normAutofit fontScale="90000"/>
          </a:bodyPr>
          <a:lstStyle/>
          <a:p>
            <a:r>
              <a:rPr lang="en-IN" dirty="0"/>
              <a:t>Q5. </a:t>
            </a:r>
            <a:r>
              <a:rPr lang="en-IN" dirty="0" err="1"/>
              <a:t>Prasugrel</a:t>
            </a:r>
            <a:r>
              <a:rPr lang="en-IN" dirty="0"/>
              <a:t> preferred over </a:t>
            </a:r>
            <a:r>
              <a:rPr lang="en-IN" dirty="0" err="1"/>
              <a:t>ticagrelor</a:t>
            </a:r>
            <a:r>
              <a:rPr lang="en-IN" dirty="0"/>
              <a:t> for patients going for PCI – evidence based on which trial ?</a:t>
            </a:r>
            <a:endParaRPr lang="en-US" dirty="0"/>
          </a:p>
        </p:txBody>
      </p:sp>
      <p:sp>
        <p:nvSpPr>
          <p:cNvPr id="3" name="Content Placeholder 2">
            <a:extLst>
              <a:ext uri="{FF2B5EF4-FFF2-40B4-BE49-F238E27FC236}">
                <a16:creationId xmlns:a16="http://schemas.microsoft.com/office/drawing/2014/main" id="{2322585E-6C85-C369-20D6-2701A2E21369}"/>
              </a:ext>
            </a:extLst>
          </p:cNvPr>
          <p:cNvSpPr>
            <a:spLocks noGrp="1"/>
          </p:cNvSpPr>
          <p:nvPr>
            <p:ph idx="1"/>
          </p:nvPr>
        </p:nvSpPr>
        <p:spPr/>
        <p:txBody>
          <a:bodyPr/>
          <a:lstStyle/>
          <a:p>
            <a:pPr marL="514350" indent="-514350">
              <a:buFont typeface="+mj-lt"/>
              <a:buAutoNum type="arabicPeriod"/>
            </a:pPr>
            <a:r>
              <a:rPr lang="en-US" b="1" dirty="0"/>
              <a:t>ISAR-REACT</a:t>
            </a:r>
            <a:r>
              <a:rPr lang="en-US" dirty="0"/>
              <a:t> </a:t>
            </a:r>
            <a:r>
              <a:rPr lang="en-US" b="1" dirty="0"/>
              <a:t>5</a:t>
            </a:r>
            <a:r>
              <a:rPr lang="en-IN" b="1" dirty="0"/>
              <a:t> </a:t>
            </a:r>
          </a:p>
          <a:p>
            <a:pPr marL="514350" indent="-514350">
              <a:buFont typeface="+mj-lt"/>
              <a:buAutoNum type="arabicPeriod"/>
            </a:pPr>
            <a:r>
              <a:rPr lang="en-IN" b="1" dirty="0" err="1"/>
              <a:t>ACCOAST</a:t>
            </a:r>
            <a:endParaRPr lang="en-IN" b="1" dirty="0"/>
          </a:p>
          <a:p>
            <a:pPr marL="514350" indent="-514350">
              <a:buFont typeface="+mj-lt"/>
              <a:buAutoNum type="arabicPeriod"/>
            </a:pPr>
            <a:r>
              <a:rPr lang="en-IN" b="1" dirty="0"/>
              <a:t>ATLANTIC</a:t>
            </a:r>
          </a:p>
          <a:p>
            <a:pPr marL="514350" indent="-514350">
              <a:buFont typeface="+mj-lt"/>
              <a:buAutoNum type="arabicPeriod"/>
            </a:pPr>
            <a:r>
              <a:rPr lang="en-IN" b="1" dirty="0"/>
              <a:t>DUBIUS </a:t>
            </a:r>
            <a:endParaRPr lang="en-US" dirty="0"/>
          </a:p>
        </p:txBody>
      </p:sp>
    </p:spTree>
    <p:extLst>
      <p:ext uri="{BB962C8B-B14F-4D97-AF65-F5344CB8AC3E}">
        <p14:creationId xmlns:p14="http://schemas.microsoft.com/office/powerpoint/2010/main" val="370561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F57-082D-DA89-4CAB-F7A95CB13F3C}"/>
              </a:ext>
            </a:extLst>
          </p:cNvPr>
          <p:cNvSpPr>
            <a:spLocks noGrp="1"/>
          </p:cNvSpPr>
          <p:nvPr>
            <p:ph type="title"/>
          </p:nvPr>
        </p:nvSpPr>
        <p:spPr/>
        <p:txBody>
          <a:bodyPr/>
          <a:lstStyle/>
          <a:p>
            <a:r>
              <a:rPr lang="en-IN" dirty="0"/>
              <a:t>Q6.IDENTIFY GUIDED DE ESCALATION TRIALS :</a:t>
            </a:r>
            <a:endParaRPr lang="en-US" dirty="0"/>
          </a:p>
        </p:txBody>
      </p:sp>
      <p:sp>
        <p:nvSpPr>
          <p:cNvPr id="3" name="Content Placeholder 2">
            <a:extLst>
              <a:ext uri="{FF2B5EF4-FFF2-40B4-BE49-F238E27FC236}">
                <a16:creationId xmlns:a16="http://schemas.microsoft.com/office/drawing/2014/main" id="{2DBF5F61-9C55-B2CB-88B3-01CB4F703764}"/>
              </a:ext>
            </a:extLst>
          </p:cNvPr>
          <p:cNvSpPr>
            <a:spLocks noGrp="1"/>
          </p:cNvSpPr>
          <p:nvPr>
            <p:ph idx="1"/>
          </p:nvPr>
        </p:nvSpPr>
        <p:spPr/>
        <p:txBody>
          <a:bodyPr/>
          <a:lstStyle/>
          <a:p>
            <a:pPr marL="514350" indent="-514350">
              <a:buFont typeface="+mj-lt"/>
              <a:buAutoNum type="arabicPeriod"/>
            </a:pPr>
            <a:r>
              <a:rPr lang="en-IN" dirty="0"/>
              <a:t>TROPICAL- ACS</a:t>
            </a:r>
          </a:p>
          <a:p>
            <a:pPr marL="514350" indent="-514350">
              <a:buFont typeface="+mj-lt"/>
              <a:buAutoNum type="arabicPeriod"/>
            </a:pPr>
            <a:r>
              <a:rPr lang="en-IN" dirty="0"/>
              <a:t>TALOS- AMI</a:t>
            </a:r>
          </a:p>
          <a:p>
            <a:pPr marL="514350" indent="-514350">
              <a:buFont typeface="+mj-lt"/>
              <a:buAutoNum type="arabicPeriod"/>
            </a:pPr>
            <a:r>
              <a:rPr lang="en-IN" dirty="0"/>
              <a:t>TOPIC</a:t>
            </a:r>
          </a:p>
          <a:p>
            <a:pPr marL="514350" indent="-514350">
              <a:buFont typeface="+mj-lt"/>
              <a:buAutoNum type="arabicPeriod"/>
            </a:pPr>
            <a:r>
              <a:rPr lang="en-IN" dirty="0" err="1"/>
              <a:t>POpular</a:t>
            </a:r>
            <a:r>
              <a:rPr lang="en-IN" dirty="0"/>
              <a:t> GENETICS </a:t>
            </a:r>
          </a:p>
          <a:p>
            <a:pPr marL="514350" indent="-514350">
              <a:buFont typeface="+mj-lt"/>
              <a:buAutoNum type="arabicPeriod"/>
            </a:pPr>
            <a:endParaRPr lang="en-US" dirty="0"/>
          </a:p>
        </p:txBody>
      </p:sp>
    </p:spTree>
    <p:extLst>
      <p:ext uri="{BB962C8B-B14F-4D97-AF65-F5344CB8AC3E}">
        <p14:creationId xmlns:p14="http://schemas.microsoft.com/office/powerpoint/2010/main" val="384234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3" end="3"/>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74AC5-A644-0B6A-4CED-36854B2E8C8A}"/>
              </a:ext>
            </a:extLst>
          </p:cNvPr>
          <p:cNvSpPr>
            <a:spLocks noGrp="1"/>
          </p:cNvSpPr>
          <p:nvPr>
            <p:ph type="title"/>
          </p:nvPr>
        </p:nvSpPr>
        <p:spPr/>
        <p:txBody>
          <a:bodyPr/>
          <a:lstStyle/>
          <a:p>
            <a:r>
              <a:rPr lang="en-IN" dirty="0" err="1"/>
              <a:t>Q7.Cangrelor</a:t>
            </a:r>
            <a:r>
              <a:rPr lang="en-IN" dirty="0"/>
              <a:t> trials are all except :</a:t>
            </a:r>
            <a:endParaRPr lang="en-US" dirty="0"/>
          </a:p>
        </p:txBody>
      </p:sp>
      <p:sp>
        <p:nvSpPr>
          <p:cNvPr id="3" name="Content Placeholder 2">
            <a:extLst>
              <a:ext uri="{FF2B5EF4-FFF2-40B4-BE49-F238E27FC236}">
                <a16:creationId xmlns:a16="http://schemas.microsoft.com/office/drawing/2014/main" id="{B187E031-FD17-BFC4-294C-659631C9D1D2}"/>
              </a:ext>
            </a:extLst>
          </p:cNvPr>
          <p:cNvSpPr>
            <a:spLocks noGrp="1"/>
          </p:cNvSpPr>
          <p:nvPr>
            <p:ph idx="1"/>
          </p:nvPr>
        </p:nvSpPr>
        <p:spPr/>
        <p:txBody>
          <a:bodyPr/>
          <a:lstStyle/>
          <a:p>
            <a:pPr marL="514350" indent="-514350">
              <a:buFont typeface="+mj-lt"/>
              <a:buAutoNum type="arabicPeriod"/>
            </a:pPr>
            <a:r>
              <a:rPr lang="en-IN" dirty="0"/>
              <a:t>CHAMPION AF</a:t>
            </a:r>
          </a:p>
          <a:p>
            <a:pPr marL="514350" indent="-514350">
              <a:buFont typeface="+mj-lt"/>
              <a:buAutoNum type="arabicPeriod"/>
            </a:pPr>
            <a:r>
              <a:rPr lang="en-IN" dirty="0"/>
              <a:t>CHAMPION</a:t>
            </a:r>
          </a:p>
          <a:p>
            <a:pPr marL="514350" indent="-514350">
              <a:buFont typeface="+mj-lt"/>
              <a:buAutoNum type="arabicPeriod"/>
            </a:pPr>
            <a:r>
              <a:rPr lang="en-IN" dirty="0"/>
              <a:t>CHAMPION PCI</a:t>
            </a:r>
          </a:p>
          <a:p>
            <a:pPr marL="514350" indent="-514350">
              <a:buFont typeface="+mj-lt"/>
              <a:buAutoNum type="arabicPeriod"/>
            </a:pPr>
            <a:r>
              <a:rPr lang="en-IN" dirty="0"/>
              <a:t>CHAMPION PLATFORM</a:t>
            </a:r>
          </a:p>
          <a:p>
            <a:pPr marL="514350" indent="-514350">
              <a:buFont typeface="+mj-lt"/>
              <a:buAutoNum type="arabicPeriod"/>
            </a:pPr>
            <a:r>
              <a:rPr lang="en-IN" dirty="0"/>
              <a:t>CHAMPION PHOENIX </a:t>
            </a:r>
            <a:endParaRPr lang="en-US" dirty="0"/>
          </a:p>
        </p:txBody>
      </p:sp>
    </p:spTree>
    <p:extLst>
      <p:ext uri="{BB962C8B-B14F-4D97-AF65-F5344CB8AC3E}">
        <p14:creationId xmlns:p14="http://schemas.microsoft.com/office/powerpoint/2010/main" val="220528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04983-2B1C-DD98-E34F-1E61756F7FED}"/>
              </a:ext>
            </a:extLst>
          </p:cNvPr>
          <p:cNvSpPr>
            <a:spLocks noGrp="1"/>
          </p:cNvSpPr>
          <p:nvPr>
            <p:ph type="title"/>
          </p:nvPr>
        </p:nvSpPr>
        <p:spPr>
          <a:xfrm>
            <a:off x="865512" y="365125"/>
            <a:ext cx="10515600" cy="1325563"/>
          </a:xfrm>
        </p:spPr>
        <p:txBody>
          <a:bodyPr/>
          <a:lstStyle/>
          <a:p>
            <a:r>
              <a:rPr lang="en-IN" dirty="0"/>
              <a:t>2.Diagnostic tools-ECG</a:t>
            </a:r>
            <a:endParaRPr lang="en-US" dirty="0"/>
          </a:p>
        </p:txBody>
      </p:sp>
      <p:sp>
        <p:nvSpPr>
          <p:cNvPr id="3" name="Content Placeholder 2">
            <a:extLst>
              <a:ext uri="{FF2B5EF4-FFF2-40B4-BE49-F238E27FC236}">
                <a16:creationId xmlns:a16="http://schemas.microsoft.com/office/drawing/2014/main" id="{15FD2B68-FA2A-54C4-0FC9-3DDBAEC4DD5B}"/>
              </a:ext>
            </a:extLst>
          </p:cNvPr>
          <p:cNvSpPr>
            <a:spLocks noGrp="1"/>
          </p:cNvSpPr>
          <p:nvPr>
            <p:ph idx="1"/>
          </p:nvPr>
        </p:nvSpPr>
        <p:spPr/>
        <p:txBody>
          <a:bodyPr/>
          <a:lstStyle/>
          <a:p>
            <a:pPr marL="0" indent="0">
              <a:buNone/>
            </a:pPr>
            <a:r>
              <a:rPr lang="en-IN" dirty="0"/>
              <a:t>1. ECG in STEACS</a:t>
            </a:r>
            <a:endParaRPr lang="en-US" dirty="0"/>
          </a:p>
        </p:txBody>
      </p:sp>
      <p:pic>
        <p:nvPicPr>
          <p:cNvPr id="4" name="Picture 3">
            <a:extLst>
              <a:ext uri="{FF2B5EF4-FFF2-40B4-BE49-F238E27FC236}">
                <a16:creationId xmlns:a16="http://schemas.microsoft.com/office/drawing/2014/main" id="{E40C5C71-67F8-6869-8906-01EAA9BF8EAB}"/>
              </a:ext>
            </a:extLst>
          </p:cNvPr>
          <p:cNvPicPr>
            <a:picLocks noChangeAspect="1"/>
          </p:cNvPicPr>
          <p:nvPr/>
        </p:nvPicPr>
        <p:blipFill rotWithShape="1">
          <a:blip r:embed="rId2">
            <a:extLst>
              <a:ext uri="{28A0092B-C50C-407E-A947-70E740481C1C}">
                <a14:useLocalDpi xmlns:a14="http://schemas.microsoft.com/office/drawing/2010/main" val="0"/>
              </a:ext>
            </a:extLst>
          </a:blip>
          <a:srcRect b="50940"/>
          <a:stretch/>
        </p:blipFill>
        <p:spPr>
          <a:xfrm>
            <a:off x="3801245" y="1327501"/>
            <a:ext cx="7970153" cy="5347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3544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83</Slides>
  <Notes>0</Notes>
  <HiddenSlides>0</HiddenSlide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Principles of management of ACS- evidence review</vt:lpstr>
      <vt:lpstr>PowerPoint Presentation</vt:lpstr>
      <vt:lpstr>PowerPoint Presentation</vt:lpstr>
      <vt:lpstr>PowerPoint Presentation</vt:lpstr>
      <vt:lpstr>1. TRIAGE AND DIAGNOSIS</vt:lpstr>
      <vt:lpstr>PowerPoint Presentation</vt:lpstr>
      <vt:lpstr>Atypical descriptions of chest pain (ACC/AHA) </vt:lpstr>
      <vt:lpstr>PowerPoint Presentation</vt:lpstr>
      <vt:lpstr>2.Diagnostic tools-ECG</vt:lpstr>
      <vt:lpstr>PowerPoint Presentation</vt:lpstr>
      <vt:lpstr>PowerPoint Presentation</vt:lpstr>
      <vt:lpstr>2.Diagnostic tools - Biomarkers</vt:lpstr>
      <vt:lpstr>Conditions other than acute Type 1 myocardial infarction associated with cardiomyocyte injury </vt:lpstr>
      <vt:lpstr>PowerPoint Presentation</vt:lpstr>
      <vt:lpstr>PowerPoint Presentation</vt:lpstr>
      <vt:lpstr>PowerPoint Presentation</vt:lpstr>
      <vt:lpstr>PowerPoint Presentation</vt:lpstr>
      <vt:lpstr>Conditions other than acute Type 1 MI associated with cardiomyocyte injury </vt:lpstr>
      <vt:lpstr>Confounders of cardiac troponin concentration</vt:lpstr>
      <vt:lpstr>Rapid ‘rule-in’ and ‘rule-out’ algorithms</vt:lpstr>
      <vt:lpstr>PowerPoint Presentation</vt:lpstr>
      <vt:lpstr>2. Diagnostic tools- non invasive imaging</vt:lpstr>
      <vt:lpstr>3.Acute-phase management of patients with ACS</vt:lpstr>
      <vt:lpstr>2. Reperfusion strategy </vt:lpstr>
      <vt:lpstr>PowerPoint Presentation</vt:lpstr>
      <vt:lpstr>Primary PCI strategy for STEMI</vt:lpstr>
      <vt:lpstr>PowerPoint Presentation</vt:lpstr>
      <vt:lpstr>PowerPoint Presentation</vt:lpstr>
      <vt:lpstr>STEMI late presenters ??</vt:lpstr>
      <vt:lpstr>PowerPoint Presentation</vt:lpstr>
      <vt:lpstr>Fibrinolysis</vt:lpstr>
      <vt:lpstr>PowerPoint Presentation</vt:lpstr>
      <vt:lpstr>PowerPoint Presentation</vt:lpstr>
      <vt:lpstr>PowerPoint Presentation</vt:lpstr>
      <vt:lpstr>PowerPoint Presentation</vt:lpstr>
      <vt:lpstr>PowerPoint Presentation</vt:lpstr>
      <vt:lpstr>Very high risk criteria : any 1 of the following</vt:lpstr>
      <vt:lpstr>high risk criteria : any 1 of the following</vt:lpstr>
      <vt:lpstr>PowerPoint Presentation</vt:lpstr>
      <vt:lpstr>PowerPoint Presentation</vt:lpstr>
      <vt:lpstr>PowerPoint Presentation</vt:lpstr>
      <vt:lpstr>Patients not undergoing reperfusion</vt:lpstr>
      <vt:lpstr>Anti thrombotic therapy </vt:lpstr>
      <vt:lpstr>Anti thrombotic therapy</vt:lpstr>
      <vt:lpstr>PowerPoint Presentation</vt:lpstr>
      <vt:lpstr>PowerPoint Presentation</vt:lpstr>
      <vt:lpstr>1. Anti platelet therapy in the acute phase </vt:lpstr>
      <vt:lpstr>1. Oral anti platelet therapy</vt:lpstr>
      <vt:lpstr>PowerPoint Presentation</vt:lpstr>
      <vt:lpstr>PowerPoint Presentation</vt:lpstr>
      <vt:lpstr>WHEN TO LOAD IN STEMI SUSPECTS  ? ( PRE TREATMENT)</vt:lpstr>
      <vt:lpstr>Pre treatment in NSTEACS</vt:lpstr>
      <vt:lpstr>2.Intravenous antiplatelet drugs</vt:lpstr>
      <vt:lpstr>PowerPoint Presentation</vt:lpstr>
      <vt:lpstr>Summary of pre treatment strategy </vt:lpstr>
      <vt:lpstr>2. Anti coagulant therapy in the acute phase </vt:lpstr>
      <vt:lpstr>PowerPoint Presentation</vt:lpstr>
      <vt:lpstr>1. Anticoagulation in patients with STEMI undergoing PPCI</vt:lpstr>
      <vt:lpstr>PowerPoint Presentation</vt:lpstr>
      <vt:lpstr>PowerPoint Presentation</vt:lpstr>
      <vt:lpstr>1. Anticoagulation in patients with NSTEACS </vt:lpstr>
      <vt:lpstr>2. Maintenance antithrombotic therapy after revascularization</vt:lpstr>
      <vt:lpstr>PowerPoint Presentation</vt:lpstr>
      <vt:lpstr>Shortened DAPT therapy</vt:lpstr>
      <vt:lpstr>PowerPoint Presentation</vt:lpstr>
      <vt:lpstr>De-escalation from potent P2Y12 inhibitor to clopidogrel</vt:lpstr>
      <vt:lpstr>PowerPoint Presentation</vt:lpstr>
      <vt:lpstr>PowerPoint Presentation</vt:lpstr>
      <vt:lpstr>PowerPoint Presentation</vt:lpstr>
      <vt:lpstr>3. Long term treatment</vt:lpstr>
      <vt:lpstr>PowerPoint Presentation</vt:lpstr>
      <vt:lpstr>PowerPoint Presentation</vt:lpstr>
      <vt:lpstr>PowerPoint Presentation</vt:lpstr>
      <vt:lpstr>ACS with AF ??</vt:lpstr>
      <vt:lpstr>PowerPoint Presentation</vt:lpstr>
      <vt:lpstr>PowerPoint Presentation</vt:lpstr>
      <vt:lpstr>Q1. GRACE RISK SCORE includes all except :</vt:lpstr>
      <vt:lpstr>Q2. Trials on use of CCTA in the initial assessment of ACS are all except</vt:lpstr>
      <vt:lpstr>Q3. All are absolute CI to lysis except :</vt:lpstr>
      <vt:lpstr>Q4. All are “ very high risk “ criteria for NSTEACS except :</vt:lpstr>
      <vt:lpstr>Q5. Prasugrel preferred over ticagrelor for patients going for PCI – evidence based on which trial ?</vt:lpstr>
      <vt:lpstr>Q6.IDENTIFY GUIDED DE ESCALATION TRIALS :</vt:lpstr>
      <vt:lpstr>Q7.Cangrelor trials are all except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management of ACS- evidence review</dc:title>
  <dc:creator>Sanchna Dev</dc:creator>
  <cp:lastModifiedBy>Sanchna Dev</cp:lastModifiedBy>
  <cp:revision>3</cp:revision>
  <dcterms:created xsi:type="dcterms:W3CDTF">2024-01-03T15:42:54Z</dcterms:created>
  <dcterms:modified xsi:type="dcterms:W3CDTF">2024-01-17T02:58:22Z</dcterms:modified>
</cp:coreProperties>
</file>