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08" r:id="rId3"/>
    <p:sldId id="503" r:id="rId4"/>
    <p:sldId id="257" r:id="rId5"/>
    <p:sldId id="280" r:id="rId6"/>
    <p:sldId id="281" r:id="rId7"/>
    <p:sldId id="282" r:id="rId8"/>
    <p:sldId id="279" r:id="rId9"/>
    <p:sldId id="259" r:id="rId10"/>
    <p:sldId id="260" r:id="rId11"/>
    <p:sldId id="509" r:id="rId12"/>
    <p:sldId id="261" r:id="rId13"/>
    <p:sldId id="510"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477" r:id="rId32"/>
    <p:sldId id="511" r:id="rId33"/>
    <p:sldId id="285" r:id="rId34"/>
    <p:sldId id="484" r:id="rId35"/>
    <p:sldId id="479" r:id="rId36"/>
    <p:sldId id="515" r:id="rId37"/>
    <p:sldId id="480" r:id="rId38"/>
    <p:sldId id="481" r:id="rId39"/>
    <p:sldId id="500" r:id="rId40"/>
    <p:sldId id="501" r:id="rId41"/>
    <p:sldId id="502" r:id="rId42"/>
    <p:sldId id="513" r:id="rId43"/>
    <p:sldId id="512" r:id="rId44"/>
    <p:sldId id="514" r:id="rId45"/>
    <p:sldId id="283" r:id="rId46"/>
    <p:sldId id="284" r:id="rId47"/>
    <p:sldId id="504" r:id="rId48"/>
    <p:sldId id="505" r:id="rId49"/>
    <p:sldId id="506" r:id="rId50"/>
    <p:sldId id="507" r:id="rId51"/>
    <p:sldId id="25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3691-F4BA-4C7A-9C03-4683DB1746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CFB0F5F-3C0F-452D-B2D5-D52E62EB87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364106F-4D77-47E9-90E9-49CA4422B1F9}"/>
              </a:ext>
            </a:extLst>
          </p:cNvPr>
          <p:cNvSpPr>
            <a:spLocks noGrp="1"/>
          </p:cNvSpPr>
          <p:nvPr>
            <p:ph type="dt" sz="half" idx="10"/>
          </p:nvPr>
        </p:nvSpPr>
        <p:spPr/>
        <p:txBody>
          <a:bodyPr/>
          <a:lstStyle/>
          <a:p>
            <a:fld id="{7E08EC7E-2A75-476C-931A-94AFACC688AE}" type="datetimeFigureOut">
              <a:rPr lang="en-IN" smtClean="0"/>
              <a:t>19-07-2021</a:t>
            </a:fld>
            <a:endParaRPr lang="en-IN"/>
          </a:p>
        </p:txBody>
      </p:sp>
      <p:sp>
        <p:nvSpPr>
          <p:cNvPr id="5" name="Footer Placeholder 4">
            <a:extLst>
              <a:ext uri="{FF2B5EF4-FFF2-40B4-BE49-F238E27FC236}">
                <a16:creationId xmlns:a16="http://schemas.microsoft.com/office/drawing/2014/main" id="{001CACAE-AB77-4B81-BE59-F709C3B587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558C2F-7BDB-46BC-81F0-C96BF96FB15E}"/>
              </a:ext>
            </a:extLst>
          </p:cNvPr>
          <p:cNvSpPr>
            <a:spLocks noGrp="1"/>
          </p:cNvSpPr>
          <p:nvPr>
            <p:ph type="sldNum" sz="quarter" idx="12"/>
          </p:nvPr>
        </p:nvSpPr>
        <p:spPr/>
        <p:txBody>
          <a:bodyPr/>
          <a:lstStyle/>
          <a:p>
            <a:fld id="{4B8F4935-F3C7-4393-B7A8-C9EFBA5FCDA6}" type="slidenum">
              <a:rPr lang="en-IN" smtClean="0"/>
              <a:t>‹#›</a:t>
            </a:fld>
            <a:endParaRPr lang="en-IN"/>
          </a:p>
        </p:txBody>
      </p:sp>
    </p:spTree>
    <p:extLst>
      <p:ext uri="{BB962C8B-B14F-4D97-AF65-F5344CB8AC3E}">
        <p14:creationId xmlns:p14="http://schemas.microsoft.com/office/powerpoint/2010/main" val="310643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4867-7FA6-409B-AC4F-D05D33425AF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AB4572E-3A81-4FEA-8D04-2A2EC1814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0E2437B-5F30-407C-A0E0-AB729DC22BE0}"/>
              </a:ext>
            </a:extLst>
          </p:cNvPr>
          <p:cNvSpPr>
            <a:spLocks noGrp="1"/>
          </p:cNvSpPr>
          <p:nvPr>
            <p:ph type="dt" sz="half" idx="10"/>
          </p:nvPr>
        </p:nvSpPr>
        <p:spPr/>
        <p:txBody>
          <a:bodyPr/>
          <a:lstStyle/>
          <a:p>
            <a:fld id="{7E08EC7E-2A75-476C-931A-94AFACC688AE}" type="datetimeFigureOut">
              <a:rPr lang="en-IN" smtClean="0"/>
              <a:t>19-07-2021</a:t>
            </a:fld>
            <a:endParaRPr lang="en-IN"/>
          </a:p>
        </p:txBody>
      </p:sp>
      <p:sp>
        <p:nvSpPr>
          <p:cNvPr id="5" name="Footer Placeholder 4">
            <a:extLst>
              <a:ext uri="{FF2B5EF4-FFF2-40B4-BE49-F238E27FC236}">
                <a16:creationId xmlns:a16="http://schemas.microsoft.com/office/drawing/2014/main" id="{CB8A9916-9136-4F9A-B968-A6EB307978C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AF07311-8DFE-4BF9-90E7-4F0630B859A5}"/>
              </a:ext>
            </a:extLst>
          </p:cNvPr>
          <p:cNvSpPr>
            <a:spLocks noGrp="1"/>
          </p:cNvSpPr>
          <p:nvPr>
            <p:ph type="sldNum" sz="quarter" idx="12"/>
          </p:nvPr>
        </p:nvSpPr>
        <p:spPr/>
        <p:txBody>
          <a:bodyPr/>
          <a:lstStyle/>
          <a:p>
            <a:fld id="{4B8F4935-F3C7-4393-B7A8-C9EFBA5FCDA6}" type="slidenum">
              <a:rPr lang="en-IN" smtClean="0"/>
              <a:t>‹#›</a:t>
            </a:fld>
            <a:endParaRPr lang="en-IN"/>
          </a:p>
        </p:txBody>
      </p:sp>
    </p:spTree>
    <p:extLst>
      <p:ext uri="{BB962C8B-B14F-4D97-AF65-F5344CB8AC3E}">
        <p14:creationId xmlns:p14="http://schemas.microsoft.com/office/powerpoint/2010/main" val="216621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320214-7FD7-4667-B09B-247D2DFB1A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0A03C7D-6CF6-4AB9-82D8-B129C32540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F21572-04D5-46A4-B816-F5FB7CD6AB4C}"/>
              </a:ext>
            </a:extLst>
          </p:cNvPr>
          <p:cNvSpPr>
            <a:spLocks noGrp="1"/>
          </p:cNvSpPr>
          <p:nvPr>
            <p:ph type="dt" sz="half" idx="10"/>
          </p:nvPr>
        </p:nvSpPr>
        <p:spPr/>
        <p:txBody>
          <a:bodyPr/>
          <a:lstStyle/>
          <a:p>
            <a:fld id="{7E08EC7E-2A75-476C-931A-94AFACC688AE}" type="datetimeFigureOut">
              <a:rPr lang="en-IN" smtClean="0"/>
              <a:t>19-07-2021</a:t>
            </a:fld>
            <a:endParaRPr lang="en-IN"/>
          </a:p>
        </p:txBody>
      </p:sp>
      <p:sp>
        <p:nvSpPr>
          <p:cNvPr id="5" name="Footer Placeholder 4">
            <a:extLst>
              <a:ext uri="{FF2B5EF4-FFF2-40B4-BE49-F238E27FC236}">
                <a16:creationId xmlns:a16="http://schemas.microsoft.com/office/drawing/2014/main" id="{A08DB657-8142-46D3-8003-49567ABB75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D23A1C-F784-42F0-9056-5A5DD109AB4F}"/>
              </a:ext>
            </a:extLst>
          </p:cNvPr>
          <p:cNvSpPr>
            <a:spLocks noGrp="1"/>
          </p:cNvSpPr>
          <p:nvPr>
            <p:ph type="sldNum" sz="quarter" idx="12"/>
          </p:nvPr>
        </p:nvSpPr>
        <p:spPr/>
        <p:txBody>
          <a:bodyPr/>
          <a:lstStyle/>
          <a:p>
            <a:fld id="{4B8F4935-F3C7-4393-B7A8-C9EFBA5FCDA6}" type="slidenum">
              <a:rPr lang="en-IN" smtClean="0"/>
              <a:t>‹#›</a:t>
            </a:fld>
            <a:endParaRPr lang="en-IN"/>
          </a:p>
        </p:txBody>
      </p:sp>
    </p:spTree>
    <p:extLst>
      <p:ext uri="{BB962C8B-B14F-4D97-AF65-F5344CB8AC3E}">
        <p14:creationId xmlns:p14="http://schemas.microsoft.com/office/powerpoint/2010/main" val="372354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92589-6C52-408A-9DBE-9EECC00A920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4B450CE-FD29-4D8A-996A-99CF875231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DC3B06-22AC-46B1-8CF3-45AE682F0295}"/>
              </a:ext>
            </a:extLst>
          </p:cNvPr>
          <p:cNvSpPr>
            <a:spLocks noGrp="1"/>
          </p:cNvSpPr>
          <p:nvPr>
            <p:ph type="dt" sz="half" idx="10"/>
          </p:nvPr>
        </p:nvSpPr>
        <p:spPr/>
        <p:txBody>
          <a:bodyPr/>
          <a:lstStyle/>
          <a:p>
            <a:fld id="{7E08EC7E-2A75-476C-931A-94AFACC688AE}" type="datetimeFigureOut">
              <a:rPr lang="en-IN" smtClean="0"/>
              <a:t>19-07-2021</a:t>
            </a:fld>
            <a:endParaRPr lang="en-IN"/>
          </a:p>
        </p:txBody>
      </p:sp>
      <p:sp>
        <p:nvSpPr>
          <p:cNvPr id="5" name="Footer Placeholder 4">
            <a:extLst>
              <a:ext uri="{FF2B5EF4-FFF2-40B4-BE49-F238E27FC236}">
                <a16:creationId xmlns:a16="http://schemas.microsoft.com/office/drawing/2014/main" id="{30B8108B-28F2-4FF4-BB07-E83ABE4090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A1ECB2-19F0-4EB5-8872-FF4B4DF4C0A6}"/>
              </a:ext>
            </a:extLst>
          </p:cNvPr>
          <p:cNvSpPr>
            <a:spLocks noGrp="1"/>
          </p:cNvSpPr>
          <p:nvPr>
            <p:ph type="sldNum" sz="quarter" idx="12"/>
          </p:nvPr>
        </p:nvSpPr>
        <p:spPr/>
        <p:txBody>
          <a:bodyPr/>
          <a:lstStyle/>
          <a:p>
            <a:fld id="{4B8F4935-F3C7-4393-B7A8-C9EFBA5FCDA6}" type="slidenum">
              <a:rPr lang="en-IN" smtClean="0"/>
              <a:t>‹#›</a:t>
            </a:fld>
            <a:endParaRPr lang="en-IN"/>
          </a:p>
        </p:txBody>
      </p:sp>
    </p:spTree>
    <p:extLst>
      <p:ext uri="{BB962C8B-B14F-4D97-AF65-F5344CB8AC3E}">
        <p14:creationId xmlns:p14="http://schemas.microsoft.com/office/powerpoint/2010/main" val="226191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82B6-03F8-41BF-BB53-0F3B0DCC6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63BE728-48E8-4428-A7CC-FF8B1D476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6EFF22-14C5-4D8F-829F-77875111BB84}"/>
              </a:ext>
            </a:extLst>
          </p:cNvPr>
          <p:cNvSpPr>
            <a:spLocks noGrp="1"/>
          </p:cNvSpPr>
          <p:nvPr>
            <p:ph type="dt" sz="half" idx="10"/>
          </p:nvPr>
        </p:nvSpPr>
        <p:spPr/>
        <p:txBody>
          <a:bodyPr/>
          <a:lstStyle/>
          <a:p>
            <a:fld id="{7E08EC7E-2A75-476C-931A-94AFACC688AE}" type="datetimeFigureOut">
              <a:rPr lang="en-IN" smtClean="0"/>
              <a:t>19-07-2021</a:t>
            </a:fld>
            <a:endParaRPr lang="en-IN"/>
          </a:p>
        </p:txBody>
      </p:sp>
      <p:sp>
        <p:nvSpPr>
          <p:cNvPr id="5" name="Footer Placeholder 4">
            <a:extLst>
              <a:ext uri="{FF2B5EF4-FFF2-40B4-BE49-F238E27FC236}">
                <a16:creationId xmlns:a16="http://schemas.microsoft.com/office/drawing/2014/main" id="{89F46F55-69F5-4FF9-8C08-1F811A47C9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2DA320-0021-4982-8AEF-151B8BCCF909}"/>
              </a:ext>
            </a:extLst>
          </p:cNvPr>
          <p:cNvSpPr>
            <a:spLocks noGrp="1"/>
          </p:cNvSpPr>
          <p:nvPr>
            <p:ph type="sldNum" sz="quarter" idx="12"/>
          </p:nvPr>
        </p:nvSpPr>
        <p:spPr/>
        <p:txBody>
          <a:bodyPr/>
          <a:lstStyle/>
          <a:p>
            <a:fld id="{4B8F4935-F3C7-4393-B7A8-C9EFBA5FCDA6}" type="slidenum">
              <a:rPr lang="en-IN" smtClean="0"/>
              <a:t>‹#›</a:t>
            </a:fld>
            <a:endParaRPr lang="en-IN"/>
          </a:p>
        </p:txBody>
      </p:sp>
    </p:spTree>
    <p:extLst>
      <p:ext uri="{BB962C8B-B14F-4D97-AF65-F5344CB8AC3E}">
        <p14:creationId xmlns:p14="http://schemas.microsoft.com/office/powerpoint/2010/main" val="26431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78A0-8CAC-48B5-835F-10442EEBD0C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8CF858E-FF07-4EC5-83FF-828912E97A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27FC22C-447B-42BA-A77B-7A853B23B8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C678F5F-7DEE-47F9-B4C3-F8DB9DE47D4A}"/>
              </a:ext>
            </a:extLst>
          </p:cNvPr>
          <p:cNvSpPr>
            <a:spLocks noGrp="1"/>
          </p:cNvSpPr>
          <p:nvPr>
            <p:ph type="dt" sz="half" idx="10"/>
          </p:nvPr>
        </p:nvSpPr>
        <p:spPr/>
        <p:txBody>
          <a:bodyPr/>
          <a:lstStyle/>
          <a:p>
            <a:fld id="{7E08EC7E-2A75-476C-931A-94AFACC688AE}" type="datetimeFigureOut">
              <a:rPr lang="en-IN" smtClean="0"/>
              <a:t>19-07-2021</a:t>
            </a:fld>
            <a:endParaRPr lang="en-IN"/>
          </a:p>
        </p:txBody>
      </p:sp>
      <p:sp>
        <p:nvSpPr>
          <p:cNvPr id="6" name="Footer Placeholder 5">
            <a:extLst>
              <a:ext uri="{FF2B5EF4-FFF2-40B4-BE49-F238E27FC236}">
                <a16:creationId xmlns:a16="http://schemas.microsoft.com/office/drawing/2014/main" id="{8C90E0BB-B115-4C8B-AB4A-EDD0A0637E4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1BBCFBC-91AA-4571-80E8-DA121FD6C580}"/>
              </a:ext>
            </a:extLst>
          </p:cNvPr>
          <p:cNvSpPr>
            <a:spLocks noGrp="1"/>
          </p:cNvSpPr>
          <p:nvPr>
            <p:ph type="sldNum" sz="quarter" idx="12"/>
          </p:nvPr>
        </p:nvSpPr>
        <p:spPr/>
        <p:txBody>
          <a:bodyPr/>
          <a:lstStyle/>
          <a:p>
            <a:fld id="{4B8F4935-F3C7-4393-B7A8-C9EFBA5FCDA6}" type="slidenum">
              <a:rPr lang="en-IN" smtClean="0"/>
              <a:t>‹#›</a:t>
            </a:fld>
            <a:endParaRPr lang="en-IN"/>
          </a:p>
        </p:txBody>
      </p:sp>
    </p:spTree>
    <p:extLst>
      <p:ext uri="{BB962C8B-B14F-4D97-AF65-F5344CB8AC3E}">
        <p14:creationId xmlns:p14="http://schemas.microsoft.com/office/powerpoint/2010/main" val="92686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CDD7-CF91-4B36-AB9E-E76099B43EB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7FA2B50-0BAA-4F3B-B43D-28FB63EF8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DC395E-41B0-4B55-BBC2-F296B0F201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5E66157-313C-4FC3-8423-AD2D4B5D03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24A49E-970E-4643-B61C-2E83B2547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7BA067E-911C-4368-B403-73F47CFA2039}"/>
              </a:ext>
            </a:extLst>
          </p:cNvPr>
          <p:cNvSpPr>
            <a:spLocks noGrp="1"/>
          </p:cNvSpPr>
          <p:nvPr>
            <p:ph type="dt" sz="half" idx="10"/>
          </p:nvPr>
        </p:nvSpPr>
        <p:spPr/>
        <p:txBody>
          <a:bodyPr/>
          <a:lstStyle/>
          <a:p>
            <a:fld id="{7E08EC7E-2A75-476C-931A-94AFACC688AE}" type="datetimeFigureOut">
              <a:rPr lang="en-IN" smtClean="0"/>
              <a:t>19-07-2021</a:t>
            </a:fld>
            <a:endParaRPr lang="en-IN"/>
          </a:p>
        </p:txBody>
      </p:sp>
      <p:sp>
        <p:nvSpPr>
          <p:cNvPr id="8" name="Footer Placeholder 7">
            <a:extLst>
              <a:ext uri="{FF2B5EF4-FFF2-40B4-BE49-F238E27FC236}">
                <a16:creationId xmlns:a16="http://schemas.microsoft.com/office/drawing/2014/main" id="{D77E9600-171F-48A4-8F1C-39722025694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406B750-73CF-4181-8B1D-E5F2CF64372F}"/>
              </a:ext>
            </a:extLst>
          </p:cNvPr>
          <p:cNvSpPr>
            <a:spLocks noGrp="1"/>
          </p:cNvSpPr>
          <p:nvPr>
            <p:ph type="sldNum" sz="quarter" idx="12"/>
          </p:nvPr>
        </p:nvSpPr>
        <p:spPr/>
        <p:txBody>
          <a:bodyPr/>
          <a:lstStyle/>
          <a:p>
            <a:fld id="{4B8F4935-F3C7-4393-B7A8-C9EFBA5FCDA6}" type="slidenum">
              <a:rPr lang="en-IN" smtClean="0"/>
              <a:t>‹#›</a:t>
            </a:fld>
            <a:endParaRPr lang="en-IN"/>
          </a:p>
        </p:txBody>
      </p:sp>
    </p:spTree>
    <p:extLst>
      <p:ext uri="{BB962C8B-B14F-4D97-AF65-F5344CB8AC3E}">
        <p14:creationId xmlns:p14="http://schemas.microsoft.com/office/powerpoint/2010/main" val="78106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E49-F9EB-47FE-B254-763FB787C78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C5B7978-6C02-4BCE-B569-B190301511A5}"/>
              </a:ext>
            </a:extLst>
          </p:cNvPr>
          <p:cNvSpPr>
            <a:spLocks noGrp="1"/>
          </p:cNvSpPr>
          <p:nvPr>
            <p:ph type="dt" sz="half" idx="10"/>
          </p:nvPr>
        </p:nvSpPr>
        <p:spPr/>
        <p:txBody>
          <a:bodyPr/>
          <a:lstStyle/>
          <a:p>
            <a:fld id="{7E08EC7E-2A75-476C-931A-94AFACC688AE}" type="datetimeFigureOut">
              <a:rPr lang="en-IN" smtClean="0"/>
              <a:t>19-07-2021</a:t>
            </a:fld>
            <a:endParaRPr lang="en-IN"/>
          </a:p>
        </p:txBody>
      </p:sp>
      <p:sp>
        <p:nvSpPr>
          <p:cNvPr id="4" name="Footer Placeholder 3">
            <a:extLst>
              <a:ext uri="{FF2B5EF4-FFF2-40B4-BE49-F238E27FC236}">
                <a16:creationId xmlns:a16="http://schemas.microsoft.com/office/drawing/2014/main" id="{361844E5-8A04-4FAC-8CC0-CBDC631B068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90867BB-3AE4-49AA-B5F3-04183532FB20}"/>
              </a:ext>
            </a:extLst>
          </p:cNvPr>
          <p:cNvSpPr>
            <a:spLocks noGrp="1"/>
          </p:cNvSpPr>
          <p:nvPr>
            <p:ph type="sldNum" sz="quarter" idx="12"/>
          </p:nvPr>
        </p:nvSpPr>
        <p:spPr/>
        <p:txBody>
          <a:bodyPr/>
          <a:lstStyle/>
          <a:p>
            <a:fld id="{4B8F4935-F3C7-4393-B7A8-C9EFBA5FCDA6}" type="slidenum">
              <a:rPr lang="en-IN" smtClean="0"/>
              <a:t>‹#›</a:t>
            </a:fld>
            <a:endParaRPr lang="en-IN"/>
          </a:p>
        </p:txBody>
      </p:sp>
    </p:spTree>
    <p:extLst>
      <p:ext uri="{BB962C8B-B14F-4D97-AF65-F5344CB8AC3E}">
        <p14:creationId xmlns:p14="http://schemas.microsoft.com/office/powerpoint/2010/main" val="390451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0FA6A-73F3-4713-B7E7-581D3C16F8B7}"/>
              </a:ext>
            </a:extLst>
          </p:cNvPr>
          <p:cNvSpPr>
            <a:spLocks noGrp="1"/>
          </p:cNvSpPr>
          <p:nvPr>
            <p:ph type="dt" sz="half" idx="10"/>
          </p:nvPr>
        </p:nvSpPr>
        <p:spPr/>
        <p:txBody>
          <a:bodyPr/>
          <a:lstStyle/>
          <a:p>
            <a:fld id="{7E08EC7E-2A75-476C-931A-94AFACC688AE}" type="datetimeFigureOut">
              <a:rPr lang="en-IN" smtClean="0"/>
              <a:t>19-07-2021</a:t>
            </a:fld>
            <a:endParaRPr lang="en-IN"/>
          </a:p>
        </p:txBody>
      </p:sp>
      <p:sp>
        <p:nvSpPr>
          <p:cNvPr id="3" name="Footer Placeholder 2">
            <a:extLst>
              <a:ext uri="{FF2B5EF4-FFF2-40B4-BE49-F238E27FC236}">
                <a16:creationId xmlns:a16="http://schemas.microsoft.com/office/drawing/2014/main" id="{3BE2BED2-2F3F-464E-B89C-F4377CF8B55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86900B3-E86A-4185-8AE0-F60084A8DE7B}"/>
              </a:ext>
            </a:extLst>
          </p:cNvPr>
          <p:cNvSpPr>
            <a:spLocks noGrp="1"/>
          </p:cNvSpPr>
          <p:nvPr>
            <p:ph type="sldNum" sz="quarter" idx="12"/>
          </p:nvPr>
        </p:nvSpPr>
        <p:spPr/>
        <p:txBody>
          <a:bodyPr/>
          <a:lstStyle/>
          <a:p>
            <a:fld id="{4B8F4935-F3C7-4393-B7A8-C9EFBA5FCDA6}" type="slidenum">
              <a:rPr lang="en-IN" smtClean="0"/>
              <a:t>‹#›</a:t>
            </a:fld>
            <a:endParaRPr lang="en-IN"/>
          </a:p>
        </p:txBody>
      </p:sp>
    </p:spTree>
    <p:extLst>
      <p:ext uri="{BB962C8B-B14F-4D97-AF65-F5344CB8AC3E}">
        <p14:creationId xmlns:p14="http://schemas.microsoft.com/office/powerpoint/2010/main" val="181370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396E-3809-4433-B645-CBAFD110B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D4F2D98-0D4F-4FDB-A11D-1FC2326D5A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5FC1980-F92C-4783-9268-274EEDB9C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D1DEBB-8AE2-40F6-BD40-2D8960870A87}"/>
              </a:ext>
            </a:extLst>
          </p:cNvPr>
          <p:cNvSpPr>
            <a:spLocks noGrp="1"/>
          </p:cNvSpPr>
          <p:nvPr>
            <p:ph type="dt" sz="half" idx="10"/>
          </p:nvPr>
        </p:nvSpPr>
        <p:spPr/>
        <p:txBody>
          <a:bodyPr/>
          <a:lstStyle/>
          <a:p>
            <a:fld id="{7E08EC7E-2A75-476C-931A-94AFACC688AE}" type="datetimeFigureOut">
              <a:rPr lang="en-IN" smtClean="0"/>
              <a:t>19-07-2021</a:t>
            </a:fld>
            <a:endParaRPr lang="en-IN"/>
          </a:p>
        </p:txBody>
      </p:sp>
      <p:sp>
        <p:nvSpPr>
          <p:cNvPr id="6" name="Footer Placeholder 5">
            <a:extLst>
              <a:ext uri="{FF2B5EF4-FFF2-40B4-BE49-F238E27FC236}">
                <a16:creationId xmlns:a16="http://schemas.microsoft.com/office/drawing/2014/main" id="{EE7D7419-A6A3-4938-B645-D501C32E029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139A1C7-61B5-46F9-8FBA-63A83C52C7B8}"/>
              </a:ext>
            </a:extLst>
          </p:cNvPr>
          <p:cNvSpPr>
            <a:spLocks noGrp="1"/>
          </p:cNvSpPr>
          <p:nvPr>
            <p:ph type="sldNum" sz="quarter" idx="12"/>
          </p:nvPr>
        </p:nvSpPr>
        <p:spPr/>
        <p:txBody>
          <a:bodyPr/>
          <a:lstStyle/>
          <a:p>
            <a:fld id="{4B8F4935-F3C7-4393-B7A8-C9EFBA5FCDA6}" type="slidenum">
              <a:rPr lang="en-IN" smtClean="0"/>
              <a:t>‹#›</a:t>
            </a:fld>
            <a:endParaRPr lang="en-IN"/>
          </a:p>
        </p:txBody>
      </p:sp>
    </p:spTree>
    <p:extLst>
      <p:ext uri="{BB962C8B-B14F-4D97-AF65-F5344CB8AC3E}">
        <p14:creationId xmlns:p14="http://schemas.microsoft.com/office/powerpoint/2010/main" val="65528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2675-5B8F-4654-894A-CB11E334E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68E103E-0F04-405F-98DF-16978AC43B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9AFCA0A-9582-445B-AD7B-11B0008F0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9E0D3-4EE8-4DE0-AF0F-889E87391CA5}"/>
              </a:ext>
            </a:extLst>
          </p:cNvPr>
          <p:cNvSpPr>
            <a:spLocks noGrp="1"/>
          </p:cNvSpPr>
          <p:nvPr>
            <p:ph type="dt" sz="half" idx="10"/>
          </p:nvPr>
        </p:nvSpPr>
        <p:spPr/>
        <p:txBody>
          <a:bodyPr/>
          <a:lstStyle/>
          <a:p>
            <a:fld id="{7E08EC7E-2A75-476C-931A-94AFACC688AE}" type="datetimeFigureOut">
              <a:rPr lang="en-IN" smtClean="0"/>
              <a:t>19-07-2021</a:t>
            </a:fld>
            <a:endParaRPr lang="en-IN"/>
          </a:p>
        </p:txBody>
      </p:sp>
      <p:sp>
        <p:nvSpPr>
          <p:cNvPr id="6" name="Footer Placeholder 5">
            <a:extLst>
              <a:ext uri="{FF2B5EF4-FFF2-40B4-BE49-F238E27FC236}">
                <a16:creationId xmlns:a16="http://schemas.microsoft.com/office/drawing/2014/main" id="{1BF493C8-BCEA-4950-AA97-4D481CD44C5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21D91AC-FEAD-4CE9-A208-8ADBDB278659}"/>
              </a:ext>
            </a:extLst>
          </p:cNvPr>
          <p:cNvSpPr>
            <a:spLocks noGrp="1"/>
          </p:cNvSpPr>
          <p:nvPr>
            <p:ph type="sldNum" sz="quarter" idx="12"/>
          </p:nvPr>
        </p:nvSpPr>
        <p:spPr/>
        <p:txBody>
          <a:bodyPr/>
          <a:lstStyle/>
          <a:p>
            <a:fld id="{4B8F4935-F3C7-4393-B7A8-C9EFBA5FCDA6}" type="slidenum">
              <a:rPr lang="en-IN" smtClean="0"/>
              <a:t>‹#›</a:t>
            </a:fld>
            <a:endParaRPr lang="en-IN"/>
          </a:p>
        </p:txBody>
      </p:sp>
    </p:spTree>
    <p:extLst>
      <p:ext uri="{BB962C8B-B14F-4D97-AF65-F5344CB8AC3E}">
        <p14:creationId xmlns:p14="http://schemas.microsoft.com/office/powerpoint/2010/main" val="346232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A3465-C021-4FE8-8A00-932D64834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FD54335-6404-4EBA-BA8D-A75A157FF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7E0C466-9D06-4211-84EF-32B85AE84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8EC7E-2A75-476C-931A-94AFACC688AE}" type="datetimeFigureOut">
              <a:rPr lang="en-IN" smtClean="0"/>
              <a:t>19-07-2021</a:t>
            </a:fld>
            <a:endParaRPr lang="en-IN"/>
          </a:p>
        </p:txBody>
      </p:sp>
      <p:sp>
        <p:nvSpPr>
          <p:cNvPr id="5" name="Footer Placeholder 4">
            <a:extLst>
              <a:ext uri="{FF2B5EF4-FFF2-40B4-BE49-F238E27FC236}">
                <a16:creationId xmlns:a16="http://schemas.microsoft.com/office/drawing/2014/main" id="{3BBBC546-0D80-46B2-9A23-AE8955093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7F842F1-F0E6-48ED-8CC6-04BDB179CE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F4935-F3C7-4393-B7A8-C9EFBA5FCDA6}" type="slidenum">
              <a:rPr lang="en-IN" smtClean="0"/>
              <a:t>‹#›</a:t>
            </a:fld>
            <a:endParaRPr lang="en-IN"/>
          </a:p>
        </p:txBody>
      </p:sp>
    </p:spTree>
    <p:extLst>
      <p:ext uri="{BB962C8B-B14F-4D97-AF65-F5344CB8AC3E}">
        <p14:creationId xmlns:p14="http://schemas.microsoft.com/office/powerpoint/2010/main" val="177860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B5F1-58B2-4D56-9FE8-83426CA082DD}"/>
              </a:ext>
            </a:extLst>
          </p:cNvPr>
          <p:cNvSpPr>
            <a:spLocks noGrp="1"/>
          </p:cNvSpPr>
          <p:nvPr>
            <p:ph type="ctrTitle"/>
          </p:nvPr>
        </p:nvSpPr>
        <p:spPr/>
        <p:txBody>
          <a:bodyPr/>
          <a:lstStyle/>
          <a:p>
            <a:r>
              <a:rPr lang="en-US" dirty="0"/>
              <a:t>AF-PART1</a:t>
            </a:r>
            <a:br>
              <a:rPr lang="en-US" dirty="0"/>
            </a:br>
            <a:endParaRPr lang="en-IN" dirty="0"/>
          </a:p>
        </p:txBody>
      </p:sp>
      <p:sp>
        <p:nvSpPr>
          <p:cNvPr id="3" name="Subtitle 2">
            <a:extLst>
              <a:ext uri="{FF2B5EF4-FFF2-40B4-BE49-F238E27FC236}">
                <a16:creationId xmlns:a16="http://schemas.microsoft.com/office/drawing/2014/main" id="{C5B1C2E7-97E7-4560-B0CD-377ADA541D4C}"/>
              </a:ext>
            </a:extLst>
          </p:cNvPr>
          <p:cNvSpPr>
            <a:spLocks noGrp="1"/>
          </p:cNvSpPr>
          <p:nvPr>
            <p:ph type="subTitle" idx="1"/>
          </p:nvPr>
        </p:nvSpPr>
        <p:spPr/>
        <p:txBody>
          <a:bodyPr/>
          <a:lstStyle/>
          <a:p>
            <a:r>
              <a:rPr lang="en-US" dirty="0" err="1"/>
              <a:t>Dr.Anjos</a:t>
            </a:r>
            <a:endParaRPr lang="en-IN" dirty="0"/>
          </a:p>
        </p:txBody>
      </p:sp>
    </p:spTree>
    <p:extLst>
      <p:ext uri="{BB962C8B-B14F-4D97-AF65-F5344CB8AC3E}">
        <p14:creationId xmlns:p14="http://schemas.microsoft.com/office/powerpoint/2010/main" val="325999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70D8-D68A-476A-9205-9DD98845DEB5}"/>
              </a:ext>
            </a:extLst>
          </p:cNvPr>
          <p:cNvSpPr>
            <a:spLocks noGrp="1"/>
          </p:cNvSpPr>
          <p:nvPr>
            <p:ph type="title"/>
          </p:nvPr>
        </p:nvSpPr>
        <p:spPr/>
        <p:txBody>
          <a:bodyPr/>
          <a:lstStyle/>
          <a:p>
            <a:r>
              <a:rPr lang="en-IN" dirty="0">
                <a:solidFill>
                  <a:srgbClr val="FF0000"/>
                </a:solidFill>
              </a:rPr>
              <a:t>Unmodifiable Risk Factors</a:t>
            </a:r>
          </a:p>
        </p:txBody>
      </p:sp>
      <p:sp>
        <p:nvSpPr>
          <p:cNvPr id="3" name="Content Placeholder 2">
            <a:extLst>
              <a:ext uri="{FF2B5EF4-FFF2-40B4-BE49-F238E27FC236}">
                <a16:creationId xmlns:a16="http://schemas.microsoft.com/office/drawing/2014/main" id="{94F718C9-07BB-4C9E-B9CD-9308BBA2883A}"/>
              </a:ext>
            </a:extLst>
          </p:cNvPr>
          <p:cNvSpPr>
            <a:spLocks noGrp="1"/>
          </p:cNvSpPr>
          <p:nvPr>
            <p:ph idx="1"/>
          </p:nvPr>
        </p:nvSpPr>
        <p:spPr/>
        <p:txBody>
          <a:bodyPr/>
          <a:lstStyle/>
          <a:p>
            <a:pPr marL="0" indent="0">
              <a:buNone/>
            </a:pPr>
            <a:r>
              <a:rPr lang="en-IN" dirty="0">
                <a:solidFill>
                  <a:srgbClr val="FF0000"/>
                </a:solidFill>
              </a:rPr>
              <a:t>Age</a:t>
            </a:r>
          </a:p>
          <a:p>
            <a:r>
              <a:rPr lang="en-IN" dirty="0"/>
              <a:t>increases with advancing age.</a:t>
            </a:r>
          </a:p>
          <a:p>
            <a:r>
              <a:rPr lang="en-US" dirty="0"/>
              <a:t>Prevalence- </a:t>
            </a:r>
            <a:r>
              <a:rPr lang="en-US" dirty="0">
                <a:solidFill>
                  <a:srgbClr val="FF0000"/>
                </a:solidFill>
              </a:rPr>
              <a:t>&lt;1% -&lt; 60 years, 6% -&gt;65 years, &gt;10% of those older than 80 years.</a:t>
            </a:r>
          </a:p>
          <a:p>
            <a:r>
              <a:rPr lang="en-US" dirty="0"/>
              <a:t>Median age of patients with AF is approximately </a:t>
            </a:r>
            <a:r>
              <a:rPr lang="en-US" dirty="0">
                <a:solidFill>
                  <a:srgbClr val="FF0000"/>
                </a:solidFill>
              </a:rPr>
              <a:t>75 years.</a:t>
            </a:r>
          </a:p>
          <a:p>
            <a:r>
              <a:rPr lang="en-US" dirty="0"/>
              <a:t>In adults 55 years of age and older, the lifetime risk of the development of AF is approximately </a:t>
            </a:r>
            <a:r>
              <a:rPr lang="en-US" dirty="0">
                <a:solidFill>
                  <a:srgbClr val="FF0000"/>
                </a:solidFill>
              </a:rPr>
              <a:t>24% in men and 22% in women</a:t>
            </a:r>
            <a:endParaRPr lang="en-IN" dirty="0">
              <a:solidFill>
                <a:srgbClr val="FF0000"/>
              </a:solidFill>
            </a:endParaRPr>
          </a:p>
        </p:txBody>
      </p:sp>
    </p:spTree>
    <p:extLst>
      <p:ext uri="{BB962C8B-B14F-4D97-AF65-F5344CB8AC3E}">
        <p14:creationId xmlns:p14="http://schemas.microsoft.com/office/powerpoint/2010/main" val="23143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BBF-B0AC-49D7-B5A1-523ED3E05313}"/>
              </a:ext>
            </a:extLst>
          </p:cNvPr>
          <p:cNvSpPr>
            <a:spLocks noGrp="1"/>
          </p:cNvSpPr>
          <p:nvPr>
            <p:ph type="title"/>
          </p:nvPr>
        </p:nvSpPr>
        <p:spPr/>
        <p:txBody>
          <a:bodyPr/>
          <a:lstStyle/>
          <a:p>
            <a:r>
              <a:rPr lang="en-US" dirty="0">
                <a:solidFill>
                  <a:srgbClr val="FF0000"/>
                </a:solidFill>
              </a:rPr>
              <a:t>EPIDEMOLOGY</a:t>
            </a:r>
            <a:endParaRPr lang="en-IN" dirty="0">
              <a:solidFill>
                <a:srgbClr val="FF0000"/>
              </a:solidFill>
            </a:endParaRPr>
          </a:p>
        </p:txBody>
      </p:sp>
      <p:pic>
        <p:nvPicPr>
          <p:cNvPr id="5" name="Content Placeholder 4">
            <a:extLst>
              <a:ext uri="{FF2B5EF4-FFF2-40B4-BE49-F238E27FC236}">
                <a16:creationId xmlns:a16="http://schemas.microsoft.com/office/drawing/2014/main" id="{AC90A16E-1CAC-4BA9-A2E0-D71C4E996E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4158" y="1825625"/>
            <a:ext cx="9523683" cy="4351338"/>
          </a:xfrm>
        </p:spPr>
      </p:pic>
    </p:spTree>
    <p:extLst>
      <p:ext uri="{BB962C8B-B14F-4D97-AF65-F5344CB8AC3E}">
        <p14:creationId xmlns:p14="http://schemas.microsoft.com/office/powerpoint/2010/main" val="103989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F4B5-30A6-46AC-9082-3C5EC77E1E06}"/>
              </a:ext>
            </a:extLst>
          </p:cNvPr>
          <p:cNvSpPr>
            <a:spLocks noGrp="1"/>
          </p:cNvSpPr>
          <p:nvPr>
            <p:ph type="title"/>
          </p:nvPr>
        </p:nvSpPr>
        <p:spPr/>
        <p:txBody>
          <a:bodyPr/>
          <a:lstStyle/>
          <a:p>
            <a:r>
              <a:rPr lang="en-IN" dirty="0">
                <a:solidFill>
                  <a:srgbClr val="FF0000"/>
                </a:solidFill>
              </a:rPr>
              <a:t>Unmodifiable Risk Factors</a:t>
            </a:r>
            <a:endParaRPr lang="en-IN" dirty="0"/>
          </a:p>
        </p:txBody>
      </p:sp>
      <p:sp>
        <p:nvSpPr>
          <p:cNvPr id="3" name="Content Placeholder 2">
            <a:extLst>
              <a:ext uri="{FF2B5EF4-FFF2-40B4-BE49-F238E27FC236}">
                <a16:creationId xmlns:a16="http://schemas.microsoft.com/office/drawing/2014/main" id="{B04AD093-0DBC-4611-90D0-F7309F848D6E}"/>
              </a:ext>
            </a:extLst>
          </p:cNvPr>
          <p:cNvSpPr>
            <a:spLocks noGrp="1"/>
          </p:cNvSpPr>
          <p:nvPr>
            <p:ph idx="1"/>
          </p:nvPr>
        </p:nvSpPr>
        <p:spPr/>
        <p:txBody>
          <a:bodyPr/>
          <a:lstStyle/>
          <a:p>
            <a:r>
              <a:rPr lang="en-IN" dirty="0">
                <a:solidFill>
                  <a:srgbClr val="FF0000"/>
                </a:solidFill>
              </a:rPr>
              <a:t>Gender</a:t>
            </a:r>
          </a:p>
          <a:p>
            <a:pPr marL="0" indent="0">
              <a:buNone/>
            </a:pPr>
            <a:r>
              <a:rPr lang="en-US" dirty="0"/>
              <a:t>higher in men compared with women (</a:t>
            </a:r>
            <a:r>
              <a:rPr lang="en-US" dirty="0">
                <a:solidFill>
                  <a:srgbClr val="FF0000"/>
                </a:solidFill>
              </a:rPr>
              <a:t>3.8 vs. 1.6 per </a:t>
            </a:r>
            <a:r>
              <a:rPr lang="en-US" dirty="0"/>
              <a:t>1000 person-years)</a:t>
            </a:r>
          </a:p>
          <a:p>
            <a:pPr marL="0" indent="0">
              <a:buNone/>
            </a:pPr>
            <a:r>
              <a:rPr lang="en-US" dirty="0"/>
              <a:t>(</a:t>
            </a:r>
            <a:r>
              <a:rPr lang="en-US" dirty="0">
                <a:solidFill>
                  <a:srgbClr val="FF0000"/>
                </a:solidFill>
              </a:rPr>
              <a:t>10.3% vs. 7.4% </a:t>
            </a:r>
            <a:r>
              <a:rPr lang="en-US" dirty="0"/>
              <a:t>in adults aged greater than or equal to 65 years)</a:t>
            </a:r>
          </a:p>
          <a:p>
            <a:r>
              <a:rPr lang="en-IN" dirty="0">
                <a:solidFill>
                  <a:srgbClr val="FF0000"/>
                </a:solidFill>
              </a:rPr>
              <a:t>Race</a:t>
            </a:r>
          </a:p>
          <a:p>
            <a:pPr marL="0" indent="0">
              <a:buNone/>
            </a:pPr>
            <a:r>
              <a:rPr lang="en-US" dirty="0"/>
              <a:t>higher in whites as compared to blacks, Asians, and Hispanics</a:t>
            </a:r>
            <a:endParaRPr lang="en-IN" dirty="0">
              <a:solidFill>
                <a:srgbClr val="FF0000"/>
              </a:solidFill>
            </a:endParaRPr>
          </a:p>
        </p:txBody>
      </p:sp>
    </p:spTree>
    <p:extLst>
      <p:ext uri="{BB962C8B-B14F-4D97-AF65-F5344CB8AC3E}">
        <p14:creationId xmlns:p14="http://schemas.microsoft.com/office/powerpoint/2010/main" val="125472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E2F7-CC55-42F5-B670-1889958E03CA}"/>
              </a:ext>
            </a:extLst>
          </p:cNvPr>
          <p:cNvSpPr>
            <a:spLocks noGrp="1"/>
          </p:cNvSpPr>
          <p:nvPr>
            <p:ph type="title"/>
          </p:nvPr>
        </p:nvSpPr>
        <p:spPr/>
        <p:txBody>
          <a:bodyPr/>
          <a:lstStyle/>
          <a:p>
            <a:r>
              <a:rPr lang="en-US" dirty="0">
                <a:solidFill>
                  <a:srgbClr val="FF0000"/>
                </a:solidFill>
              </a:rPr>
              <a:t>EPIDEMOLOGY</a:t>
            </a:r>
            <a:endParaRPr lang="en-IN" dirty="0">
              <a:solidFill>
                <a:srgbClr val="FF0000"/>
              </a:solidFill>
            </a:endParaRPr>
          </a:p>
        </p:txBody>
      </p:sp>
      <p:pic>
        <p:nvPicPr>
          <p:cNvPr id="5" name="Content Placeholder 4">
            <a:extLst>
              <a:ext uri="{FF2B5EF4-FFF2-40B4-BE49-F238E27FC236}">
                <a16:creationId xmlns:a16="http://schemas.microsoft.com/office/drawing/2014/main" id="{D5AE1702-C622-4D5B-87A1-647FE0A5D0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3643" y="590716"/>
            <a:ext cx="7050157" cy="5902159"/>
          </a:xfrm>
        </p:spPr>
      </p:pic>
    </p:spTree>
    <p:extLst>
      <p:ext uri="{BB962C8B-B14F-4D97-AF65-F5344CB8AC3E}">
        <p14:creationId xmlns:p14="http://schemas.microsoft.com/office/powerpoint/2010/main" val="293153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9C53-BE3D-467B-9292-87C450E75BA2}"/>
              </a:ext>
            </a:extLst>
          </p:cNvPr>
          <p:cNvSpPr>
            <a:spLocks noGrp="1"/>
          </p:cNvSpPr>
          <p:nvPr>
            <p:ph type="title"/>
          </p:nvPr>
        </p:nvSpPr>
        <p:spPr/>
        <p:txBody>
          <a:bodyPr/>
          <a:lstStyle/>
          <a:p>
            <a:r>
              <a:rPr lang="en-IN" dirty="0">
                <a:solidFill>
                  <a:srgbClr val="FF0000"/>
                </a:solidFill>
              </a:rPr>
              <a:t>Unmodifiable Risk Factors</a:t>
            </a:r>
            <a:endParaRPr lang="en-IN" dirty="0"/>
          </a:p>
        </p:txBody>
      </p:sp>
      <p:sp>
        <p:nvSpPr>
          <p:cNvPr id="3" name="Content Placeholder 2">
            <a:extLst>
              <a:ext uri="{FF2B5EF4-FFF2-40B4-BE49-F238E27FC236}">
                <a16:creationId xmlns:a16="http://schemas.microsoft.com/office/drawing/2014/main" id="{3DFD53F5-0573-41FF-BF74-040940930886}"/>
              </a:ext>
            </a:extLst>
          </p:cNvPr>
          <p:cNvSpPr>
            <a:spLocks noGrp="1"/>
          </p:cNvSpPr>
          <p:nvPr>
            <p:ph idx="1"/>
          </p:nvPr>
        </p:nvSpPr>
        <p:spPr/>
        <p:txBody>
          <a:bodyPr/>
          <a:lstStyle/>
          <a:p>
            <a:r>
              <a:rPr lang="en-IN" dirty="0">
                <a:solidFill>
                  <a:srgbClr val="FF0000"/>
                </a:solidFill>
              </a:rPr>
              <a:t>Genetics</a:t>
            </a:r>
          </a:p>
          <a:p>
            <a:r>
              <a:rPr lang="en-US" dirty="0"/>
              <a:t>In </a:t>
            </a:r>
            <a:r>
              <a:rPr lang="en-US" dirty="0">
                <a:solidFill>
                  <a:srgbClr val="FF0000"/>
                </a:solidFill>
              </a:rPr>
              <a:t>5%</a:t>
            </a:r>
            <a:r>
              <a:rPr lang="en-US" dirty="0"/>
              <a:t> of all patients with AF and </a:t>
            </a:r>
            <a:r>
              <a:rPr lang="en-US" dirty="0">
                <a:solidFill>
                  <a:srgbClr val="FF0000"/>
                </a:solidFill>
              </a:rPr>
              <a:t>15% to 20% </a:t>
            </a:r>
            <a:r>
              <a:rPr lang="en-US" dirty="0"/>
              <a:t>of those with AF in the </a:t>
            </a:r>
            <a:r>
              <a:rPr lang="en-US" u="sng" dirty="0"/>
              <a:t>absence of known causal conditions </a:t>
            </a:r>
            <a:r>
              <a:rPr lang="en-US" dirty="0"/>
              <a:t>had a positive family history.</a:t>
            </a:r>
          </a:p>
          <a:p>
            <a:r>
              <a:rPr lang="en-US" dirty="0"/>
              <a:t> Offspring of AF parent-</a:t>
            </a:r>
            <a:r>
              <a:rPr lang="en-US" dirty="0">
                <a:solidFill>
                  <a:srgbClr val="FF0000"/>
                </a:solidFill>
              </a:rPr>
              <a:t>two- to threefold </a:t>
            </a:r>
            <a:r>
              <a:rPr lang="en-US" dirty="0"/>
              <a:t>greater risk of developing AF.</a:t>
            </a:r>
            <a:endParaRPr lang="en-IN" dirty="0">
              <a:solidFill>
                <a:srgbClr val="FF0000"/>
              </a:solidFill>
            </a:endParaRPr>
          </a:p>
        </p:txBody>
      </p:sp>
    </p:spTree>
    <p:extLst>
      <p:ext uri="{BB962C8B-B14F-4D97-AF65-F5344CB8AC3E}">
        <p14:creationId xmlns:p14="http://schemas.microsoft.com/office/powerpoint/2010/main" val="158195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50A8-A968-481D-B169-AEE49621AD42}"/>
              </a:ext>
            </a:extLst>
          </p:cNvPr>
          <p:cNvSpPr>
            <a:spLocks noGrp="1"/>
          </p:cNvSpPr>
          <p:nvPr>
            <p:ph type="title"/>
          </p:nvPr>
        </p:nvSpPr>
        <p:spPr/>
        <p:txBody>
          <a:bodyPr/>
          <a:lstStyle/>
          <a:p>
            <a:r>
              <a:rPr lang="en-IN" dirty="0">
                <a:solidFill>
                  <a:srgbClr val="FF0000"/>
                </a:solidFill>
              </a:rPr>
              <a:t>Modifiable Risk Factors</a:t>
            </a:r>
          </a:p>
        </p:txBody>
      </p:sp>
      <p:sp>
        <p:nvSpPr>
          <p:cNvPr id="3" name="Content Placeholder 2">
            <a:extLst>
              <a:ext uri="{FF2B5EF4-FFF2-40B4-BE49-F238E27FC236}">
                <a16:creationId xmlns:a16="http://schemas.microsoft.com/office/drawing/2014/main" id="{19CD8867-E1DE-4789-BB97-98A97D3AF82E}"/>
              </a:ext>
            </a:extLst>
          </p:cNvPr>
          <p:cNvSpPr>
            <a:spLocks noGrp="1"/>
          </p:cNvSpPr>
          <p:nvPr>
            <p:ph idx="1"/>
          </p:nvPr>
        </p:nvSpPr>
        <p:spPr/>
        <p:txBody>
          <a:bodyPr/>
          <a:lstStyle/>
          <a:p>
            <a:r>
              <a:rPr lang="en-IN" dirty="0">
                <a:solidFill>
                  <a:srgbClr val="FF0000"/>
                </a:solidFill>
              </a:rPr>
              <a:t>Hypertension</a:t>
            </a:r>
          </a:p>
          <a:p>
            <a:pPr marL="0" indent="0">
              <a:buNone/>
            </a:pPr>
            <a:r>
              <a:rPr lang="en-US" u="sng" dirty="0"/>
              <a:t>most common underlying chronic disorder in patients with AF</a:t>
            </a:r>
            <a:r>
              <a:rPr lang="en-US" dirty="0"/>
              <a:t>.</a:t>
            </a:r>
          </a:p>
          <a:p>
            <a:r>
              <a:rPr lang="en-US" dirty="0"/>
              <a:t> Affect </a:t>
            </a:r>
            <a:r>
              <a:rPr lang="en-US" dirty="0">
                <a:solidFill>
                  <a:srgbClr val="FF0000"/>
                </a:solidFill>
              </a:rPr>
              <a:t>49% to 90% </a:t>
            </a:r>
            <a:r>
              <a:rPr lang="en-US" dirty="0"/>
              <a:t>of the participants in major AF clinical trials</a:t>
            </a:r>
          </a:p>
          <a:p>
            <a:endParaRPr lang="en-US" dirty="0"/>
          </a:p>
          <a:p>
            <a:r>
              <a:rPr lang="en-US" dirty="0"/>
              <a:t>increase the risk of stroke, heart failure, hospitalization, and overall mortality by </a:t>
            </a:r>
            <a:r>
              <a:rPr lang="en-US" dirty="0">
                <a:solidFill>
                  <a:srgbClr val="FF0000"/>
                </a:solidFill>
              </a:rPr>
              <a:t>twofold </a:t>
            </a:r>
            <a:r>
              <a:rPr lang="en-US" dirty="0"/>
              <a:t>as compared to AF patients without hypertension.</a:t>
            </a:r>
          </a:p>
        </p:txBody>
      </p:sp>
    </p:spTree>
    <p:extLst>
      <p:ext uri="{BB962C8B-B14F-4D97-AF65-F5344CB8AC3E}">
        <p14:creationId xmlns:p14="http://schemas.microsoft.com/office/powerpoint/2010/main" val="108431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625-5714-4630-B459-6738C5A68F34}"/>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DF2789ED-271B-42EF-846D-1BB5556DB065}"/>
              </a:ext>
            </a:extLst>
          </p:cNvPr>
          <p:cNvSpPr>
            <a:spLocks noGrp="1"/>
          </p:cNvSpPr>
          <p:nvPr>
            <p:ph idx="1"/>
          </p:nvPr>
        </p:nvSpPr>
        <p:spPr/>
        <p:txBody>
          <a:bodyPr>
            <a:normAutofit lnSpcReduction="10000"/>
          </a:bodyPr>
          <a:lstStyle/>
          <a:p>
            <a:r>
              <a:rPr lang="en-IN" dirty="0">
                <a:solidFill>
                  <a:srgbClr val="FF0000"/>
                </a:solidFill>
              </a:rPr>
              <a:t>Heart failure</a:t>
            </a:r>
          </a:p>
          <a:p>
            <a:r>
              <a:rPr lang="en-US" dirty="0"/>
              <a:t>Heart failure was prevalent in </a:t>
            </a:r>
            <a:r>
              <a:rPr lang="en-US" u="sng" dirty="0"/>
              <a:t>33% of paroxysmal, 44% of persistent, and 55% of permanent AF patients.</a:t>
            </a:r>
          </a:p>
          <a:p>
            <a:r>
              <a:rPr lang="en-US" dirty="0"/>
              <a:t>In the Framingham study (AF and heart failure ) 41% of patients with developed heart failure first, 38% developed AF first, and in the remaining 21% AF and heart failure occurred at the same time.</a:t>
            </a:r>
          </a:p>
          <a:p>
            <a:pPr marL="0" indent="0">
              <a:buNone/>
            </a:pPr>
            <a:endParaRPr lang="en-US" dirty="0"/>
          </a:p>
          <a:p>
            <a:r>
              <a:rPr lang="en-US" dirty="0"/>
              <a:t>prevalence of AF </a:t>
            </a:r>
            <a:r>
              <a:rPr lang="en-US" u="sng" dirty="0"/>
              <a:t>increases with heart failure severity</a:t>
            </a:r>
            <a:r>
              <a:rPr lang="en-US" dirty="0"/>
              <a:t>, ranging from 5% in functional class I patients compared with approximately 50% in class IV patients.</a:t>
            </a:r>
            <a:endParaRPr lang="en-IN" dirty="0">
              <a:solidFill>
                <a:srgbClr val="FF0000"/>
              </a:solidFill>
            </a:endParaRPr>
          </a:p>
        </p:txBody>
      </p:sp>
    </p:spTree>
    <p:extLst>
      <p:ext uri="{BB962C8B-B14F-4D97-AF65-F5344CB8AC3E}">
        <p14:creationId xmlns:p14="http://schemas.microsoft.com/office/powerpoint/2010/main" val="47827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9555-7CA6-4247-A440-A9C7012D5BAC}"/>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352CA688-A762-4166-AD40-ADAA8B321D22}"/>
              </a:ext>
            </a:extLst>
          </p:cNvPr>
          <p:cNvSpPr>
            <a:spLocks noGrp="1"/>
          </p:cNvSpPr>
          <p:nvPr>
            <p:ph idx="1"/>
          </p:nvPr>
        </p:nvSpPr>
        <p:spPr/>
        <p:txBody>
          <a:bodyPr/>
          <a:lstStyle/>
          <a:p>
            <a:pPr marL="0" indent="0">
              <a:buNone/>
            </a:pPr>
            <a:endParaRPr lang="en-US" dirty="0"/>
          </a:p>
          <a:p>
            <a:r>
              <a:rPr lang="en-US" dirty="0"/>
              <a:t>AF can be both a cause and a consequence of heart failure</a:t>
            </a:r>
          </a:p>
          <a:p>
            <a:endParaRPr lang="en-US" u="sng" dirty="0"/>
          </a:p>
          <a:p>
            <a:r>
              <a:rPr lang="en-US" u="sng" dirty="0"/>
              <a:t>HF has </a:t>
            </a:r>
            <a:r>
              <a:rPr lang="en-US" u="sng" dirty="0">
                <a:solidFill>
                  <a:srgbClr val="FF0000"/>
                </a:solidFill>
              </a:rPr>
              <a:t>sixfold</a:t>
            </a:r>
            <a:r>
              <a:rPr lang="en-US" u="sng" dirty="0"/>
              <a:t> increase in the risk of developing AF, while AF is associated with </a:t>
            </a:r>
            <a:r>
              <a:rPr lang="en-US" u="sng" dirty="0">
                <a:solidFill>
                  <a:srgbClr val="FF0000"/>
                </a:solidFill>
              </a:rPr>
              <a:t>a threefold </a:t>
            </a:r>
            <a:r>
              <a:rPr lang="en-US" u="sng" dirty="0"/>
              <a:t>increased risk of incident heart failure.</a:t>
            </a:r>
            <a:endParaRPr lang="en-IN" u="sng" dirty="0"/>
          </a:p>
        </p:txBody>
      </p:sp>
    </p:spTree>
    <p:extLst>
      <p:ext uri="{BB962C8B-B14F-4D97-AF65-F5344CB8AC3E}">
        <p14:creationId xmlns:p14="http://schemas.microsoft.com/office/powerpoint/2010/main" val="3228123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866B-AD63-4CAA-A39A-E83147AB9DDC}"/>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C582E434-A571-414D-B469-C56F87CC6398}"/>
              </a:ext>
            </a:extLst>
          </p:cNvPr>
          <p:cNvSpPr>
            <a:spLocks noGrp="1"/>
          </p:cNvSpPr>
          <p:nvPr>
            <p:ph idx="1"/>
          </p:nvPr>
        </p:nvSpPr>
        <p:spPr/>
        <p:txBody>
          <a:bodyPr/>
          <a:lstStyle/>
          <a:p>
            <a:r>
              <a:rPr lang="en-IN" dirty="0">
                <a:solidFill>
                  <a:srgbClr val="FF0000"/>
                </a:solidFill>
              </a:rPr>
              <a:t>Valvular heart disease</a:t>
            </a:r>
          </a:p>
          <a:p>
            <a:pPr marL="0" indent="0">
              <a:buNone/>
            </a:pPr>
            <a:r>
              <a:rPr lang="en-US" dirty="0"/>
              <a:t> 1% -aortic valvular disease, 16% -mitral regurgitation, 29% -mitral stenosis,  52% -mitral stenosis and regurgitation.</a:t>
            </a:r>
          </a:p>
          <a:p>
            <a:pPr marL="0" indent="0">
              <a:buNone/>
            </a:pPr>
            <a:r>
              <a:rPr lang="en-US" u="sng" dirty="0"/>
              <a:t>LA size</a:t>
            </a:r>
          </a:p>
          <a:p>
            <a:pPr marL="0" indent="0">
              <a:buNone/>
            </a:pPr>
            <a:r>
              <a:rPr lang="en-US" dirty="0"/>
              <a:t> the incidence of AF rises from 3% when the LA diameter is less than 40 mm to 54% if the LA diameter exceeds 40 mm.</a:t>
            </a:r>
          </a:p>
          <a:p>
            <a:pPr marL="0" indent="0">
              <a:buNone/>
            </a:pPr>
            <a:r>
              <a:rPr lang="en-IN" dirty="0"/>
              <a:t>“nonvalvular” AF -</a:t>
            </a:r>
            <a:r>
              <a:rPr lang="en-US" dirty="0"/>
              <a:t>mitral regurgitation (61%), aortic regurgitation (24%), and aortic stenosis (32%)</a:t>
            </a:r>
            <a:endParaRPr lang="en-IN" dirty="0">
              <a:solidFill>
                <a:srgbClr val="FF0000"/>
              </a:solidFill>
            </a:endParaRPr>
          </a:p>
        </p:txBody>
      </p:sp>
    </p:spTree>
    <p:extLst>
      <p:ext uri="{BB962C8B-B14F-4D97-AF65-F5344CB8AC3E}">
        <p14:creationId xmlns:p14="http://schemas.microsoft.com/office/powerpoint/2010/main" val="3078393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CFBDB-73E1-41BD-94FB-38F4D6ED25A7}"/>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1182816F-8E0B-4F79-8849-97B16F452D54}"/>
              </a:ext>
            </a:extLst>
          </p:cNvPr>
          <p:cNvSpPr>
            <a:spLocks noGrp="1"/>
          </p:cNvSpPr>
          <p:nvPr>
            <p:ph idx="1"/>
          </p:nvPr>
        </p:nvSpPr>
        <p:spPr/>
        <p:txBody>
          <a:bodyPr>
            <a:normAutofit fontScale="85000" lnSpcReduction="20000"/>
          </a:bodyPr>
          <a:lstStyle/>
          <a:p>
            <a:r>
              <a:rPr lang="en-IN" dirty="0">
                <a:solidFill>
                  <a:srgbClr val="FF0000"/>
                </a:solidFill>
              </a:rPr>
              <a:t>Coronary artery disease</a:t>
            </a:r>
          </a:p>
          <a:p>
            <a:r>
              <a:rPr lang="en-IN" dirty="0"/>
              <a:t>.</a:t>
            </a:r>
            <a:r>
              <a:rPr lang="en-US" dirty="0"/>
              <a:t> Coronary artery disease is present in more than </a:t>
            </a:r>
            <a:r>
              <a:rPr lang="en-US" dirty="0">
                <a:solidFill>
                  <a:srgbClr val="FF0000"/>
                </a:solidFill>
              </a:rPr>
              <a:t>20% of patients with AF</a:t>
            </a:r>
            <a:r>
              <a:rPr lang="en-US" dirty="0"/>
              <a:t>.</a:t>
            </a:r>
          </a:p>
          <a:p>
            <a:r>
              <a:rPr lang="en-US" dirty="0"/>
              <a:t>AF occurs transiently in </a:t>
            </a:r>
            <a:r>
              <a:rPr lang="en-US" dirty="0">
                <a:solidFill>
                  <a:srgbClr val="FF0000"/>
                </a:solidFill>
              </a:rPr>
              <a:t>6% to 22% </a:t>
            </a:r>
            <a:r>
              <a:rPr lang="en-US" dirty="0"/>
              <a:t>of patients with acute coronary syndrome</a:t>
            </a:r>
          </a:p>
          <a:p>
            <a:r>
              <a:rPr lang="en-US" u="sng" dirty="0"/>
              <a:t>Mechanism of MI in AF</a:t>
            </a:r>
          </a:p>
          <a:p>
            <a:r>
              <a:rPr lang="en-IN" dirty="0"/>
              <a:t>1.AF-induced prothrombotic </a:t>
            </a:r>
            <a:r>
              <a:rPr lang="en-US" dirty="0"/>
              <a:t>state caused by increased systemic platelet activation, thrombin generation, and endothelial dysfunction; </a:t>
            </a:r>
          </a:p>
          <a:p>
            <a:r>
              <a:rPr lang="en-US" dirty="0"/>
              <a:t>(2) AF-mediated inflammation that can potentially promote plaque rupture and MI;</a:t>
            </a:r>
          </a:p>
          <a:p>
            <a:r>
              <a:rPr lang="en-US" dirty="0"/>
              <a:t> (3) direct coronary thromboembolism from LAA clots; </a:t>
            </a:r>
          </a:p>
          <a:p>
            <a:r>
              <a:rPr lang="en-US" dirty="0"/>
              <a:t>(4) demand ischemia related to fast ventricular rates during AF</a:t>
            </a:r>
          </a:p>
          <a:p>
            <a:r>
              <a:rPr lang="en-US" dirty="0"/>
              <a:t>(5) presence of common risk factors that predispose to the development of both AF and coronary artery disease (e.g., diabetes, hypertension, advanced age).</a:t>
            </a:r>
            <a:endParaRPr lang="en-IN" dirty="0"/>
          </a:p>
        </p:txBody>
      </p:sp>
    </p:spTree>
    <p:extLst>
      <p:ext uri="{BB962C8B-B14F-4D97-AF65-F5344CB8AC3E}">
        <p14:creationId xmlns:p14="http://schemas.microsoft.com/office/powerpoint/2010/main" val="318523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FA29-0A01-4C36-B253-F79D2DD34936}"/>
              </a:ext>
            </a:extLst>
          </p:cNvPr>
          <p:cNvSpPr>
            <a:spLocks noGrp="1"/>
          </p:cNvSpPr>
          <p:nvPr>
            <p:ph type="title"/>
          </p:nvPr>
        </p:nvSpPr>
        <p:spPr/>
        <p:txBody>
          <a:bodyPr/>
          <a:lstStyle/>
          <a:p>
            <a:r>
              <a:rPr lang="en-US" dirty="0">
                <a:solidFill>
                  <a:srgbClr val="FF0000"/>
                </a:solidFill>
              </a:rPr>
              <a:t>Topics covered</a:t>
            </a:r>
            <a:endParaRPr lang="en-IN" dirty="0">
              <a:solidFill>
                <a:srgbClr val="FF0000"/>
              </a:solidFill>
            </a:endParaRPr>
          </a:p>
        </p:txBody>
      </p:sp>
      <p:sp>
        <p:nvSpPr>
          <p:cNvPr id="3" name="Content Placeholder 2">
            <a:extLst>
              <a:ext uri="{FF2B5EF4-FFF2-40B4-BE49-F238E27FC236}">
                <a16:creationId xmlns:a16="http://schemas.microsoft.com/office/drawing/2014/main" id="{3AD002F4-50D4-436E-8C09-0011AE67F5B9}"/>
              </a:ext>
            </a:extLst>
          </p:cNvPr>
          <p:cNvSpPr>
            <a:spLocks noGrp="1"/>
          </p:cNvSpPr>
          <p:nvPr>
            <p:ph idx="1"/>
          </p:nvPr>
        </p:nvSpPr>
        <p:spPr/>
        <p:txBody>
          <a:bodyPr/>
          <a:lstStyle/>
          <a:p>
            <a:r>
              <a:rPr lang="en-US" dirty="0"/>
              <a:t>Definition</a:t>
            </a:r>
          </a:p>
          <a:p>
            <a:r>
              <a:rPr lang="en-US" dirty="0"/>
              <a:t>Classification</a:t>
            </a:r>
          </a:p>
          <a:p>
            <a:r>
              <a:rPr lang="en-US" dirty="0"/>
              <a:t>Statistics</a:t>
            </a:r>
          </a:p>
          <a:p>
            <a:r>
              <a:rPr lang="en-US" dirty="0"/>
              <a:t>Risk factors</a:t>
            </a:r>
          </a:p>
          <a:p>
            <a:r>
              <a:rPr lang="en-US" dirty="0"/>
              <a:t>Mechanism</a:t>
            </a:r>
          </a:p>
          <a:p>
            <a:r>
              <a:rPr lang="en-US" dirty="0"/>
              <a:t>Clinical features</a:t>
            </a:r>
            <a:endParaRPr lang="en-IN" dirty="0"/>
          </a:p>
        </p:txBody>
      </p:sp>
    </p:spTree>
    <p:extLst>
      <p:ext uri="{BB962C8B-B14F-4D97-AF65-F5344CB8AC3E}">
        <p14:creationId xmlns:p14="http://schemas.microsoft.com/office/powerpoint/2010/main" val="2325854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A602-19C3-4F0A-BBCE-DF2F0DC8ADE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828C4E8-EDAE-48F9-8E5F-B72ABC7D31EB}"/>
              </a:ext>
            </a:extLst>
          </p:cNvPr>
          <p:cNvSpPr>
            <a:spLocks noGrp="1"/>
          </p:cNvSpPr>
          <p:nvPr>
            <p:ph idx="1"/>
          </p:nvPr>
        </p:nvSpPr>
        <p:spPr/>
        <p:txBody>
          <a:bodyPr/>
          <a:lstStyle/>
          <a:p>
            <a:r>
              <a:rPr lang="en-IN" dirty="0">
                <a:solidFill>
                  <a:srgbClr val="FF0000"/>
                </a:solidFill>
              </a:rPr>
              <a:t>Congenital heart disease</a:t>
            </a:r>
          </a:p>
          <a:p>
            <a:pPr marL="0" indent="0">
              <a:buNone/>
            </a:pPr>
            <a:r>
              <a:rPr lang="en-US" dirty="0"/>
              <a:t>AF develops in more than one-third of patients with congenital heart disease.</a:t>
            </a:r>
          </a:p>
          <a:p>
            <a:r>
              <a:rPr lang="en-US" dirty="0"/>
              <a:t>congenital aortic stenosis, </a:t>
            </a:r>
          </a:p>
          <a:p>
            <a:r>
              <a:rPr lang="en-US" dirty="0"/>
              <a:t>mitral valve disease, </a:t>
            </a:r>
          </a:p>
          <a:p>
            <a:r>
              <a:rPr lang="en-US" dirty="0"/>
              <a:t>palliated single ventricles,                   common causes</a:t>
            </a:r>
          </a:p>
          <a:p>
            <a:r>
              <a:rPr lang="en-US" dirty="0"/>
              <a:t>unrepaired heart defects, </a:t>
            </a:r>
          </a:p>
          <a:p>
            <a:r>
              <a:rPr lang="en-US" dirty="0"/>
              <a:t> end-stage heart disease</a:t>
            </a:r>
            <a:endParaRPr lang="en-IN" dirty="0">
              <a:solidFill>
                <a:srgbClr val="FF0000"/>
              </a:solidFill>
            </a:endParaRPr>
          </a:p>
        </p:txBody>
      </p:sp>
      <p:sp>
        <p:nvSpPr>
          <p:cNvPr id="4" name="Right Brace 3">
            <a:extLst>
              <a:ext uri="{FF2B5EF4-FFF2-40B4-BE49-F238E27FC236}">
                <a16:creationId xmlns:a16="http://schemas.microsoft.com/office/drawing/2014/main" id="{75AA1A18-4B6A-4DA9-8425-7DD02E3733CF}"/>
              </a:ext>
            </a:extLst>
          </p:cNvPr>
          <p:cNvSpPr/>
          <p:nvPr/>
        </p:nvSpPr>
        <p:spPr>
          <a:xfrm>
            <a:off x="5300870" y="3429000"/>
            <a:ext cx="622852" cy="21501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61938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C109-52EA-4715-A9D7-F0F5542A969D}"/>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69C4EDEC-6AC5-47AC-8F97-693C3B5B5A78}"/>
              </a:ext>
            </a:extLst>
          </p:cNvPr>
          <p:cNvSpPr>
            <a:spLocks noGrp="1"/>
          </p:cNvSpPr>
          <p:nvPr>
            <p:ph idx="1"/>
          </p:nvPr>
        </p:nvSpPr>
        <p:spPr/>
        <p:txBody>
          <a:bodyPr>
            <a:normAutofit/>
          </a:bodyPr>
          <a:lstStyle/>
          <a:p>
            <a:r>
              <a:rPr lang="en-IN" dirty="0">
                <a:solidFill>
                  <a:srgbClr val="FF0000"/>
                </a:solidFill>
              </a:rPr>
              <a:t>Obstructive sleep </a:t>
            </a:r>
            <a:r>
              <a:rPr lang="en-IN" dirty="0" err="1">
                <a:solidFill>
                  <a:srgbClr val="FF0000"/>
                </a:solidFill>
              </a:rPr>
              <a:t>apnea</a:t>
            </a:r>
            <a:endParaRPr lang="en-IN" dirty="0">
              <a:solidFill>
                <a:srgbClr val="FF0000"/>
              </a:solidFill>
            </a:endParaRPr>
          </a:p>
          <a:p>
            <a:r>
              <a:rPr lang="en-US" dirty="0"/>
              <a:t>AF occurs in </a:t>
            </a:r>
            <a:r>
              <a:rPr lang="en-US" dirty="0">
                <a:solidFill>
                  <a:srgbClr val="FF0000"/>
                </a:solidFill>
              </a:rPr>
              <a:t>5%</a:t>
            </a:r>
            <a:r>
              <a:rPr lang="en-US" dirty="0"/>
              <a:t> of individuals with severe sleep apnea  </a:t>
            </a:r>
          </a:p>
          <a:p>
            <a:r>
              <a:rPr lang="en-US" dirty="0"/>
              <a:t>prevalence of at least moderate sleep apnea was reported in up to 32% of patients with AF and structurally normal hearts.</a:t>
            </a:r>
          </a:p>
          <a:p>
            <a:r>
              <a:rPr lang="en-US" dirty="0"/>
              <a:t>use of  CPAP therapy is associated with more than 40% relative risk reduction in AF recurrence in patients with obstructive sleep apnea</a:t>
            </a:r>
          </a:p>
        </p:txBody>
      </p:sp>
    </p:spTree>
    <p:extLst>
      <p:ext uri="{BB962C8B-B14F-4D97-AF65-F5344CB8AC3E}">
        <p14:creationId xmlns:p14="http://schemas.microsoft.com/office/powerpoint/2010/main" val="2222912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1D13-4A4E-4194-A458-9B1EE3A274E0}"/>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36567CD1-60D4-4B11-9D17-83AD5B4A8911}"/>
              </a:ext>
            </a:extLst>
          </p:cNvPr>
          <p:cNvSpPr>
            <a:spLocks noGrp="1"/>
          </p:cNvSpPr>
          <p:nvPr>
            <p:ph idx="1"/>
          </p:nvPr>
        </p:nvSpPr>
        <p:spPr/>
        <p:txBody>
          <a:bodyPr/>
          <a:lstStyle/>
          <a:p>
            <a:r>
              <a:rPr lang="en-IN" dirty="0">
                <a:solidFill>
                  <a:srgbClr val="FF0000"/>
                </a:solidFill>
              </a:rPr>
              <a:t>Obesity</a:t>
            </a:r>
          </a:p>
          <a:p>
            <a:r>
              <a:rPr lang="en-US" dirty="0"/>
              <a:t>Overweight populations have higher incidence, prevalence, severity, and progression of AF compared with their normal weight counterparts. </a:t>
            </a:r>
          </a:p>
          <a:p>
            <a:r>
              <a:rPr lang="en-US" dirty="0"/>
              <a:t>  every 5 kg/m2 increase in BMI, there were 10% to 29% greater risks of incident AF</a:t>
            </a:r>
          </a:p>
        </p:txBody>
      </p:sp>
    </p:spTree>
    <p:extLst>
      <p:ext uri="{BB962C8B-B14F-4D97-AF65-F5344CB8AC3E}">
        <p14:creationId xmlns:p14="http://schemas.microsoft.com/office/powerpoint/2010/main" val="1822651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B51E-CA67-4115-A59B-6282D518878A}"/>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1A6669F7-9F6C-4E4B-B3FB-1600C6708C94}"/>
              </a:ext>
            </a:extLst>
          </p:cNvPr>
          <p:cNvSpPr>
            <a:spLocks noGrp="1"/>
          </p:cNvSpPr>
          <p:nvPr>
            <p:ph idx="1"/>
          </p:nvPr>
        </p:nvSpPr>
        <p:spPr/>
        <p:txBody>
          <a:bodyPr/>
          <a:lstStyle/>
          <a:p>
            <a:r>
              <a:rPr lang="en-IN" dirty="0">
                <a:solidFill>
                  <a:srgbClr val="FF0000"/>
                </a:solidFill>
              </a:rPr>
              <a:t>Diabetes.</a:t>
            </a:r>
          </a:p>
          <a:p>
            <a:r>
              <a:rPr lang="en-US" dirty="0"/>
              <a:t>40% higher risk of AF in men and 60% higher risk in women after 38 years of follow-up.</a:t>
            </a:r>
          </a:p>
          <a:p>
            <a:r>
              <a:rPr lang="en-US" dirty="0"/>
              <a:t>AF was more prevalent in subjects with pre-diabetes compared to controls and correlated positively with hemoglobin A1c</a:t>
            </a:r>
            <a:endParaRPr lang="en-IN" dirty="0">
              <a:solidFill>
                <a:srgbClr val="FF0000"/>
              </a:solidFill>
            </a:endParaRPr>
          </a:p>
        </p:txBody>
      </p:sp>
    </p:spTree>
    <p:extLst>
      <p:ext uri="{BB962C8B-B14F-4D97-AF65-F5344CB8AC3E}">
        <p14:creationId xmlns:p14="http://schemas.microsoft.com/office/powerpoint/2010/main" val="3866957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0DE8-25CA-4C2A-8CD8-852A4752B2D5}"/>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67679204-4558-4E76-BA2C-315E316EC03D}"/>
              </a:ext>
            </a:extLst>
          </p:cNvPr>
          <p:cNvSpPr>
            <a:spLocks noGrp="1"/>
          </p:cNvSpPr>
          <p:nvPr>
            <p:ph idx="1"/>
          </p:nvPr>
        </p:nvSpPr>
        <p:spPr/>
        <p:txBody>
          <a:bodyPr/>
          <a:lstStyle/>
          <a:p>
            <a:r>
              <a:rPr lang="en-IN" dirty="0">
                <a:solidFill>
                  <a:srgbClr val="FF0000"/>
                </a:solidFill>
              </a:rPr>
              <a:t>Hyperthyroidism</a:t>
            </a:r>
          </a:p>
          <a:p>
            <a:r>
              <a:rPr lang="en-US" dirty="0"/>
              <a:t>The prevalence of AF in patients with overt hyperthyroidism ranges between </a:t>
            </a:r>
            <a:r>
              <a:rPr lang="en-US" u="sng" dirty="0">
                <a:solidFill>
                  <a:srgbClr val="FF0000"/>
                </a:solidFill>
              </a:rPr>
              <a:t>10% and 15%</a:t>
            </a:r>
          </a:p>
          <a:p>
            <a:r>
              <a:rPr lang="en-US" dirty="0"/>
              <a:t>The risk is approximately </a:t>
            </a:r>
            <a:r>
              <a:rPr lang="en-US" dirty="0">
                <a:solidFill>
                  <a:srgbClr val="FF0000"/>
                </a:solidFill>
              </a:rPr>
              <a:t>sixfold t</a:t>
            </a:r>
            <a:r>
              <a:rPr lang="en-US" dirty="0"/>
              <a:t>hat of the euthyroid population.  </a:t>
            </a:r>
          </a:p>
          <a:p>
            <a:r>
              <a:rPr lang="en-US" dirty="0"/>
              <a:t>Subclinical hyperthyroidism -</a:t>
            </a:r>
            <a:r>
              <a:rPr lang="en-US" dirty="0">
                <a:solidFill>
                  <a:srgbClr val="FF0000"/>
                </a:solidFill>
              </a:rPr>
              <a:t>threefold </a:t>
            </a:r>
            <a:r>
              <a:rPr lang="en-US" dirty="0"/>
              <a:t>increase</a:t>
            </a:r>
          </a:p>
          <a:p>
            <a:r>
              <a:rPr lang="en-US" dirty="0"/>
              <a:t>2/3 </a:t>
            </a:r>
            <a:r>
              <a:rPr lang="en-US" dirty="0" err="1"/>
              <a:t>rd</a:t>
            </a:r>
            <a:r>
              <a:rPr lang="en-US" dirty="0"/>
              <a:t> of the patients with AF due to hyperthyroidism revert spontaneously to NSR after treatment of the thyrotoxic state, typically within 3 to 6 months of becoming euthyroid.</a:t>
            </a:r>
            <a:endParaRPr lang="en-IN" dirty="0">
              <a:solidFill>
                <a:srgbClr val="FF0000"/>
              </a:solidFill>
            </a:endParaRPr>
          </a:p>
        </p:txBody>
      </p:sp>
    </p:spTree>
    <p:extLst>
      <p:ext uri="{BB962C8B-B14F-4D97-AF65-F5344CB8AC3E}">
        <p14:creationId xmlns:p14="http://schemas.microsoft.com/office/powerpoint/2010/main" val="956854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FD0A5-384C-43EE-9C1C-25509A801EBA}"/>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C7901836-BA34-48D1-822E-41AAACE4049D}"/>
              </a:ext>
            </a:extLst>
          </p:cNvPr>
          <p:cNvSpPr>
            <a:spLocks noGrp="1"/>
          </p:cNvSpPr>
          <p:nvPr>
            <p:ph idx="1"/>
          </p:nvPr>
        </p:nvSpPr>
        <p:spPr/>
        <p:txBody>
          <a:bodyPr/>
          <a:lstStyle/>
          <a:p>
            <a:r>
              <a:rPr lang="en-US" dirty="0"/>
              <a:t>AF persists or recurs in up to </a:t>
            </a:r>
            <a:r>
              <a:rPr lang="en-US" dirty="0">
                <a:solidFill>
                  <a:srgbClr val="FF0000"/>
                </a:solidFill>
              </a:rPr>
              <a:t>30% to 40% </a:t>
            </a:r>
            <a:r>
              <a:rPr lang="en-US" dirty="0"/>
              <a:t>of patients after restoring a euthyroid status.</a:t>
            </a:r>
          </a:p>
          <a:p>
            <a:r>
              <a:rPr lang="en-US" dirty="0"/>
              <a:t>Older age (greater than 55 years),</a:t>
            </a:r>
          </a:p>
          <a:p>
            <a:r>
              <a:rPr lang="en-US" dirty="0"/>
              <a:t> long duration of hyperthyroidism (greater than 5 years),</a:t>
            </a:r>
          </a:p>
          <a:p>
            <a:r>
              <a:rPr lang="en-US" dirty="0"/>
              <a:t> long duration of pretreatment AF,                             Predictors </a:t>
            </a:r>
          </a:p>
          <a:p>
            <a:r>
              <a:rPr lang="en-US" dirty="0"/>
              <a:t>severe LV dysfunction,</a:t>
            </a:r>
          </a:p>
          <a:p>
            <a:r>
              <a:rPr lang="en-US" dirty="0"/>
              <a:t> LA enlargement are independent</a:t>
            </a:r>
            <a:endParaRPr lang="en-IN" dirty="0"/>
          </a:p>
        </p:txBody>
      </p:sp>
      <p:sp>
        <p:nvSpPr>
          <p:cNvPr id="4" name="Right Brace 3">
            <a:extLst>
              <a:ext uri="{FF2B5EF4-FFF2-40B4-BE49-F238E27FC236}">
                <a16:creationId xmlns:a16="http://schemas.microsoft.com/office/drawing/2014/main" id="{CD1C7AF6-69E2-4E9B-8E74-8DC6E2BB57F7}"/>
              </a:ext>
            </a:extLst>
          </p:cNvPr>
          <p:cNvSpPr/>
          <p:nvPr/>
        </p:nvSpPr>
        <p:spPr>
          <a:xfrm>
            <a:off x="7209183" y="2729948"/>
            <a:ext cx="1046921" cy="24914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19911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5936-1408-416C-ACF9-61261A86DA4F}"/>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85C064CE-E78A-4341-A82A-B4B13064A423}"/>
              </a:ext>
            </a:extLst>
          </p:cNvPr>
          <p:cNvSpPr>
            <a:spLocks noGrp="1"/>
          </p:cNvSpPr>
          <p:nvPr>
            <p:ph idx="1"/>
          </p:nvPr>
        </p:nvSpPr>
        <p:spPr/>
        <p:txBody>
          <a:bodyPr/>
          <a:lstStyle/>
          <a:p>
            <a:pPr marL="0" indent="0">
              <a:buNone/>
            </a:pPr>
            <a:r>
              <a:rPr lang="en-IN" dirty="0">
                <a:solidFill>
                  <a:srgbClr val="FF0000"/>
                </a:solidFill>
              </a:rPr>
              <a:t>Chronic kidney disease</a:t>
            </a:r>
          </a:p>
          <a:p>
            <a:r>
              <a:rPr lang="en-US" dirty="0"/>
              <a:t>the prevalence of AF is </a:t>
            </a:r>
            <a:r>
              <a:rPr lang="en-US" dirty="0">
                <a:solidFill>
                  <a:srgbClr val="FF0000"/>
                </a:solidFill>
              </a:rPr>
              <a:t>two- to threefold </a:t>
            </a:r>
            <a:r>
              <a:rPr lang="en-US" dirty="0"/>
              <a:t>higher than reported in the general population.</a:t>
            </a:r>
          </a:p>
          <a:p>
            <a:r>
              <a:rPr lang="en-US" dirty="0"/>
              <a:t> 1.0% among adults without CKD, and 2.8%, 2.7%, and 4.2% among adults with stage 1 to 2, stage 3, and stage 4 t–5 CKD,</a:t>
            </a:r>
            <a:endParaRPr lang="en-IN" dirty="0">
              <a:solidFill>
                <a:srgbClr val="FF0000"/>
              </a:solidFill>
            </a:endParaRPr>
          </a:p>
        </p:txBody>
      </p:sp>
    </p:spTree>
    <p:extLst>
      <p:ext uri="{BB962C8B-B14F-4D97-AF65-F5344CB8AC3E}">
        <p14:creationId xmlns:p14="http://schemas.microsoft.com/office/powerpoint/2010/main" val="20626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E07B-5F0C-44CF-B010-57847BD2AC8D}"/>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40BE37A5-A02A-4C5C-9441-3EE01A9E89A6}"/>
              </a:ext>
            </a:extLst>
          </p:cNvPr>
          <p:cNvSpPr>
            <a:spLocks noGrp="1"/>
          </p:cNvSpPr>
          <p:nvPr>
            <p:ph idx="1"/>
          </p:nvPr>
        </p:nvSpPr>
        <p:spPr/>
        <p:txBody>
          <a:bodyPr/>
          <a:lstStyle/>
          <a:p>
            <a:r>
              <a:rPr lang="en-IN" dirty="0">
                <a:solidFill>
                  <a:srgbClr val="FF0000"/>
                </a:solidFill>
              </a:rPr>
              <a:t>Exercise and fitness</a:t>
            </a:r>
          </a:p>
          <a:p>
            <a:r>
              <a:rPr lang="en-US" dirty="0"/>
              <a:t>Sedentary lifestyle significantly increases the risk of AF, while moderate-intensity exercise is protective against future AF in both men and women.</a:t>
            </a:r>
          </a:p>
          <a:p>
            <a:r>
              <a:rPr lang="en-US" dirty="0"/>
              <a:t>Men who exercised at a vigorous intensity had a threefold </a:t>
            </a:r>
            <a:r>
              <a:rPr lang="en-US" dirty="0" err="1"/>
              <a:t>sk</a:t>
            </a:r>
            <a:r>
              <a:rPr lang="en-US" dirty="0"/>
              <a:t> of incident AF.</a:t>
            </a:r>
          </a:p>
          <a:p>
            <a:r>
              <a:rPr lang="en-US" dirty="0"/>
              <a:t> In contrast, women exercising at vigorous intensities actually had a lower incidence of AF</a:t>
            </a:r>
            <a:endParaRPr lang="en-IN" dirty="0">
              <a:solidFill>
                <a:srgbClr val="FF0000"/>
              </a:solidFill>
            </a:endParaRPr>
          </a:p>
        </p:txBody>
      </p:sp>
    </p:spTree>
    <p:extLst>
      <p:ext uri="{BB962C8B-B14F-4D97-AF65-F5344CB8AC3E}">
        <p14:creationId xmlns:p14="http://schemas.microsoft.com/office/powerpoint/2010/main" val="132076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145B-A7E7-4747-9215-FC41C587825E}"/>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3EF73564-FB63-4DFE-B772-0C5AD309364E}"/>
              </a:ext>
            </a:extLst>
          </p:cNvPr>
          <p:cNvSpPr>
            <a:spLocks noGrp="1"/>
          </p:cNvSpPr>
          <p:nvPr>
            <p:ph idx="1"/>
          </p:nvPr>
        </p:nvSpPr>
        <p:spPr/>
        <p:txBody>
          <a:bodyPr/>
          <a:lstStyle/>
          <a:p>
            <a:r>
              <a:rPr lang="en-IN" dirty="0">
                <a:solidFill>
                  <a:srgbClr val="FF0000"/>
                </a:solidFill>
              </a:rPr>
              <a:t>Alcohol</a:t>
            </a:r>
          </a:p>
          <a:p>
            <a:r>
              <a:rPr lang="en-US" dirty="0"/>
              <a:t>AF is the most common arrhythmia associated with alcohol consumption.</a:t>
            </a:r>
          </a:p>
          <a:p>
            <a:r>
              <a:rPr lang="en-US" dirty="0">
                <a:solidFill>
                  <a:srgbClr val="FF0000"/>
                </a:solidFill>
              </a:rPr>
              <a:t>8% increase </a:t>
            </a:r>
            <a:r>
              <a:rPr lang="en-US" dirty="0"/>
              <a:t>in AF risk for each 1 standard drink per day (or 12 g pure alcohol per day) increase of alcohol consumption.</a:t>
            </a:r>
          </a:p>
          <a:p>
            <a:r>
              <a:rPr lang="en-US" dirty="0"/>
              <a:t> association exists between binge-pattern drinking (greater than 5 drinks on a single occasion) and increased AF risk, independent of the number of drinks consumed per week-</a:t>
            </a:r>
            <a:r>
              <a:rPr lang="en-US" dirty="0">
                <a:solidFill>
                  <a:srgbClr val="FF0000"/>
                </a:solidFill>
              </a:rPr>
              <a:t>HOLIDAY HEART syndrome</a:t>
            </a:r>
          </a:p>
          <a:p>
            <a:r>
              <a:rPr lang="en-IN" dirty="0"/>
              <a:t>60% of binge drinkers</a:t>
            </a:r>
            <a:endParaRPr lang="en-IN" dirty="0">
              <a:solidFill>
                <a:srgbClr val="FF0000"/>
              </a:solidFill>
            </a:endParaRPr>
          </a:p>
        </p:txBody>
      </p:sp>
    </p:spTree>
    <p:extLst>
      <p:ext uri="{BB962C8B-B14F-4D97-AF65-F5344CB8AC3E}">
        <p14:creationId xmlns:p14="http://schemas.microsoft.com/office/powerpoint/2010/main" val="3165300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6478-26CD-4122-B612-EC1010F5B428}"/>
              </a:ext>
            </a:extLst>
          </p:cNvPr>
          <p:cNvSpPr>
            <a:spLocks noGrp="1"/>
          </p:cNvSpPr>
          <p:nvPr>
            <p:ph type="title"/>
          </p:nvPr>
        </p:nvSpPr>
        <p:spPr/>
        <p:txBody>
          <a:bodyPr/>
          <a:lstStyle/>
          <a:p>
            <a:r>
              <a:rPr lang="en-IN" dirty="0">
                <a:solidFill>
                  <a:srgbClr val="FF0000"/>
                </a:solidFill>
              </a:rPr>
              <a:t>Modifiable Risk Factors</a:t>
            </a:r>
            <a:endParaRPr lang="en-IN" dirty="0"/>
          </a:p>
        </p:txBody>
      </p:sp>
      <p:sp>
        <p:nvSpPr>
          <p:cNvPr id="3" name="Content Placeholder 2">
            <a:extLst>
              <a:ext uri="{FF2B5EF4-FFF2-40B4-BE49-F238E27FC236}">
                <a16:creationId xmlns:a16="http://schemas.microsoft.com/office/drawing/2014/main" id="{FEB83FCF-8444-4D83-9D39-23DDFC6F367E}"/>
              </a:ext>
            </a:extLst>
          </p:cNvPr>
          <p:cNvSpPr>
            <a:spLocks noGrp="1"/>
          </p:cNvSpPr>
          <p:nvPr>
            <p:ph idx="1"/>
          </p:nvPr>
        </p:nvSpPr>
        <p:spPr/>
        <p:txBody>
          <a:bodyPr/>
          <a:lstStyle/>
          <a:p>
            <a:r>
              <a:rPr lang="en-US" dirty="0" err="1">
                <a:solidFill>
                  <a:srgbClr val="FF0000"/>
                </a:solidFill>
              </a:rPr>
              <a:t>Smoking,illicit</a:t>
            </a:r>
            <a:r>
              <a:rPr lang="en-US" dirty="0">
                <a:solidFill>
                  <a:srgbClr val="FF0000"/>
                </a:solidFill>
              </a:rPr>
              <a:t> drug use,</a:t>
            </a:r>
            <a:r>
              <a:rPr lang="en-IN" dirty="0">
                <a:solidFill>
                  <a:srgbClr val="FF0000"/>
                </a:solidFill>
              </a:rPr>
              <a:t> Caffeine</a:t>
            </a:r>
          </a:p>
          <a:p>
            <a:pPr marL="0" indent="0">
              <a:buNone/>
            </a:pPr>
            <a:r>
              <a:rPr lang="en-IN" dirty="0">
                <a:solidFill>
                  <a:srgbClr val="FF0000"/>
                </a:solidFill>
              </a:rPr>
              <a:t>Smoking-2x risk</a:t>
            </a:r>
          </a:p>
          <a:p>
            <a:pPr marL="0" indent="0">
              <a:buNone/>
            </a:pPr>
            <a:r>
              <a:rPr lang="en-IN" dirty="0">
                <a:solidFill>
                  <a:srgbClr val="FF0000"/>
                </a:solidFill>
              </a:rPr>
              <a:t>Illicit drugs-</a:t>
            </a:r>
            <a:r>
              <a:rPr lang="en-US" dirty="0"/>
              <a:t>amphetamine, heroin, or LSD abuse, </a:t>
            </a:r>
            <a:r>
              <a:rPr lang="en-US" dirty="0" err="1"/>
              <a:t>annabis</a:t>
            </a:r>
            <a:r>
              <a:rPr lang="en-US" dirty="0"/>
              <a:t>, cocaine, ecstasy, and anabolic androgenic steroids .</a:t>
            </a:r>
          </a:p>
          <a:p>
            <a:pPr marL="0" indent="0">
              <a:buNone/>
            </a:pPr>
            <a:r>
              <a:rPr lang="en-US" dirty="0"/>
              <a:t>Cannabis, the most commonly used recreational drug, has been associated with several cases of AF (starting within minutes to 3 hours of cannabis use) in young people without comorbidities.</a:t>
            </a:r>
            <a:endParaRPr lang="en-IN" dirty="0">
              <a:solidFill>
                <a:srgbClr val="FF0000"/>
              </a:solidFill>
            </a:endParaRPr>
          </a:p>
        </p:txBody>
      </p:sp>
    </p:spTree>
    <p:extLst>
      <p:ext uri="{BB962C8B-B14F-4D97-AF65-F5344CB8AC3E}">
        <p14:creationId xmlns:p14="http://schemas.microsoft.com/office/powerpoint/2010/main" val="198617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2B47-1E42-4ED6-9452-ABCC2F76B8A6}"/>
              </a:ext>
            </a:extLst>
          </p:cNvPr>
          <p:cNvSpPr>
            <a:spLocks noGrp="1"/>
          </p:cNvSpPr>
          <p:nvPr>
            <p:ph type="title"/>
          </p:nvPr>
        </p:nvSpPr>
        <p:spPr/>
        <p:txBody>
          <a:bodyPr/>
          <a:lstStyle/>
          <a:p>
            <a:r>
              <a:rPr lang="en-US" dirty="0">
                <a:solidFill>
                  <a:srgbClr val="FF0000"/>
                </a:solidFill>
              </a:rPr>
              <a:t>Definition</a:t>
            </a:r>
            <a:endParaRPr lang="en-IN" dirty="0">
              <a:solidFill>
                <a:srgbClr val="FF0000"/>
              </a:solidFill>
            </a:endParaRPr>
          </a:p>
        </p:txBody>
      </p:sp>
      <p:sp>
        <p:nvSpPr>
          <p:cNvPr id="3" name="Content Placeholder 2">
            <a:extLst>
              <a:ext uri="{FF2B5EF4-FFF2-40B4-BE49-F238E27FC236}">
                <a16:creationId xmlns:a16="http://schemas.microsoft.com/office/drawing/2014/main" id="{F062C820-8F9F-49D1-9B5F-F67FFECC61DF}"/>
              </a:ext>
            </a:extLst>
          </p:cNvPr>
          <p:cNvSpPr>
            <a:spLocks noGrp="1"/>
          </p:cNvSpPr>
          <p:nvPr>
            <p:ph idx="1"/>
          </p:nvPr>
        </p:nvSpPr>
        <p:spPr/>
        <p:txBody>
          <a:bodyPr/>
          <a:lstStyle/>
          <a:p>
            <a:r>
              <a:rPr lang="en-US" dirty="0"/>
              <a:t>A supraventricular tachyarrhythmia with uncoordinated atrial electrical activation and consequently ineffective atrial contraction. Electrocardiographic characteristics of AF include: </a:t>
            </a:r>
          </a:p>
          <a:p>
            <a:pPr marL="0" indent="0">
              <a:buNone/>
            </a:pPr>
            <a:r>
              <a:rPr lang="en-US" dirty="0"/>
              <a:t>• Irregularly irregular R-R intervals (when atrioventricular conduction is not impaired), </a:t>
            </a:r>
          </a:p>
          <a:p>
            <a:pPr marL="0" indent="0">
              <a:buNone/>
            </a:pPr>
            <a:r>
              <a:rPr lang="en-US" dirty="0"/>
              <a:t>• Absence of distinct repeating P waves</a:t>
            </a:r>
          </a:p>
          <a:p>
            <a:pPr marL="0" indent="0">
              <a:buNone/>
            </a:pPr>
            <a:r>
              <a:rPr lang="en-US" dirty="0"/>
              <a:t> • Irregular atrial activations(f waves).</a:t>
            </a:r>
          </a:p>
          <a:p>
            <a:pPr marL="0" indent="0">
              <a:buNone/>
            </a:pPr>
            <a:r>
              <a:rPr lang="en-US" dirty="0"/>
              <a:t> in standard 12-lead ECG recording or </a:t>
            </a:r>
            <a:r>
              <a:rPr lang="en-US" dirty="0">
                <a:solidFill>
                  <a:srgbClr val="FF0000"/>
                </a:solidFill>
              </a:rPr>
              <a:t>a single-lead ECG tracing of &gt;_30 s </a:t>
            </a:r>
            <a:endParaRPr lang="en-IN" dirty="0"/>
          </a:p>
        </p:txBody>
      </p:sp>
    </p:spTree>
    <p:extLst>
      <p:ext uri="{BB962C8B-B14F-4D97-AF65-F5344CB8AC3E}">
        <p14:creationId xmlns:p14="http://schemas.microsoft.com/office/powerpoint/2010/main" val="426184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2993-8912-42DB-8DD8-3DEBFA0CBBF4}"/>
              </a:ext>
            </a:extLst>
          </p:cNvPr>
          <p:cNvSpPr>
            <a:spLocks noGrp="1"/>
          </p:cNvSpPr>
          <p:nvPr>
            <p:ph type="title"/>
          </p:nvPr>
        </p:nvSpPr>
        <p:spPr/>
        <p:txBody>
          <a:bodyPr/>
          <a:lstStyle/>
          <a:p>
            <a:r>
              <a:rPr lang="en-IN" dirty="0">
                <a:solidFill>
                  <a:srgbClr val="FF0000"/>
                </a:solidFill>
              </a:rPr>
              <a:t>Drug-Induced AF</a:t>
            </a:r>
          </a:p>
        </p:txBody>
      </p:sp>
      <p:sp>
        <p:nvSpPr>
          <p:cNvPr id="3" name="Content Placeholder 2">
            <a:extLst>
              <a:ext uri="{FF2B5EF4-FFF2-40B4-BE49-F238E27FC236}">
                <a16:creationId xmlns:a16="http://schemas.microsoft.com/office/drawing/2014/main" id="{78F80FF7-C4BD-4C6F-AF4C-CF96BEC61BF8}"/>
              </a:ext>
            </a:extLst>
          </p:cNvPr>
          <p:cNvSpPr>
            <a:spLocks noGrp="1"/>
          </p:cNvSpPr>
          <p:nvPr>
            <p:ph idx="1"/>
          </p:nvPr>
        </p:nvSpPr>
        <p:spPr/>
        <p:txBody>
          <a:bodyPr/>
          <a:lstStyle/>
          <a:p>
            <a:r>
              <a:rPr lang="en-US" dirty="0"/>
              <a:t>paroxysmal, spontaneously terminating in a few minutes or hours</a:t>
            </a:r>
          </a:p>
          <a:p>
            <a:r>
              <a:rPr lang="en-IN" dirty="0" err="1"/>
              <a:t>Adenosine,Dobutamine,Milrinone</a:t>
            </a:r>
            <a:r>
              <a:rPr lang="en-IN" dirty="0"/>
              <a:t>.</a:t>
            </a:r>
          </a:p>
          <a:p>
            <a:r>
              <a:rPr lang="en-US" dirty="0"/>
              <a:t>cisplatin (12% to 32%), cyclophosphamide (2%), anthracyclines (1% to 10%), IL-2 (4% to 8%), melphalan (6% to 12%), 5-fluorouracil (1%), and paclitaxel (1% to 1.7%).</a:t>
            </a:r>
          </a:p>
          <a:p>
            <a:r>
              <a:rPr lang="en-IN" dirty="0"/>
              <a:t>nonsteroidal </a:t>
            </a:r>
            <a:r>
              <a:rPr lang="en-IN" dirty="0" err="1"/>
              <a:t>antiinflammatory</a:t>
            </a:r>
            <a:r>
              <a:rPr lang="en-IN" dirty="0"/>
              <a:t> agents, </a:t>
            </a:r>
            <a:r>
              <a:rPr lang="en-IN" dirty="0" err="1"/>
              <a:t>highdose</a:t>
            </a:r>
            <a:r>
              <a:rPr lang="en-IN" dirty="0"/>
              <a:t> corticosteroids, ondansetron, aminophylline, theophylline, antipsychotic agents (e.g., clozapine, olanzapine), antidepressants (e.g., fluoxetine), bisphosphonates (e.g., alendronate), and ivabradine</a:t>
            </a:r>
          </a:p>
        </p:txBody>
      </p:sp>
    </p:spTree>
    <p:extLst>
      <p:ext uri="{BB962C8B-B14F-4D97-AF65-F5344CB8AC3E}">
        <p14:creationId xmlns:p14="http://schemas.microsoft.com/office/powerpoint/2010/main" val="1293499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3372-3F4D-4720-823B-AB3FCE3F3AA9}"/>
              </a:ext>
            </a:extLst>
          </p:cNvPr>
          <p:cNvSpPr>
            <a:spLocks noGrp="1"/>
          </p:cNvSpPr>
          <p:nvPr>
            <p:ph type="title"/>
          </p:nvPr>
        </p:nvSpPr>
        <p:spPr/>
        <p:txBody>
          <a:bodyPr/>
          <a:lstStyle/>
          <a:p>
            <a:r>
              <a:rPr lang="en-US" dirty="0">
                <a:solidFill>
                  <a:srgbClr val="FF0000"/>
                </a:solidFill>
              </a:rPr>
              <a:t>MECHANISM OF AF</a:t>
            </a:r>
            <a:endParaRPr lang="en-IN" dirty="0">
              <a:solidFill>
                <a:srgbClr val="FF0000"/>
              </a:solidFill>
            </a:endParaRPr>
          </a:p>
        </p:txBody>
      </p:sp>
      <p:sp>
        <p:nvSpPr>
          <p:cNvPr id="3" name="Content Placeholder 2">
            <a:extLst>
              <a:ext uri="{FF2B5EF4-FFF2-40B4-BE49-F238E27FC236}">
                <a16:creationId xmlns:a16="http://schemas.microsoft.com/office/drawing/2014/main" id="{849A78A4-C9F7-48A6-891A-91DBA455D2F8}"/>
              </a:ext>
            </a:extLst>
          </p:cNvPr>
          <p:cNvSpPr>
            <a:spLocks noGrp="1"/>
          </p:cNvSpPr>
          <p:nvPr>
            <p:ph idx="1"/>
          </p:nvPr>
        </p:nvSpPr>
        <p:spPr/>
        <p:txBody>
          <a:bodyPr>
            <a:normAutofit/>
          </a:bodyPr>
          <a:lstStyle/>
          <a:p>
            <a:r>
              <a:rPr lang="en-US" dirty="0"/>
              <a:t>initiation and maintenance of AF can be linked to the interaction between a trigger and the substrate.</a:t>
            </a:r>
          </a:p>
          <a:p>
            <a:r>
              <a:rPr lang="en-US" dirty="0"/>
              <a:t> ‘</a:t>
            </a:r>
            <a:r>
              <a:rPr lang="en-US" dirty="0">
                <a:solidFill>
                  <a:srgbClr val="C00000"/>
                </a:solidFill>
              </a:rPr>
              <a:t>trigger</a:t>
            </a:r>
            <a:r>
              <a:rPr lang="en-US" dirty="0"/>
              <a:t>’ - rapidly firing focus that can act as an initiator for the arrhythmia.</a:t>
            </a:r>
          </a:p>
          <a:p>
            <a:r>
              <a:rPr lang="en-US" dirty="0">
                <a:solidFill>
                  <a:srgbClr val="FF0000"/>
                </a:solidFill>
              </a:rPr>
              <a:t>substrate</a:t>
            </a:r>
            <a:r>
              <a:rPr lang="en-US" dirty="0"/>
              <a:t>’ - electrophysiological, mechanical and anatomical characteristics of the atria that sustain AF.</a:t>
            </a:r>
          </a:p>
          <a:p>
            <a:pPr marL="0" indent="0">
              <a:buNone/>
            </a:pPr>
            <a:endParaRPr lang="en-IN" dirty="0"/>
          </a:p>
        </p:txBody>
      </p:sp>
    </p:spTree>
    <p:extLst>
      <p:ext uri="{BB962C8B-B14F-4D97-AF65-F5344CB8AC3E}">
        <p14:creationId xmlns:p14="http://schemas.microsoft.com/office/powerpoint/2010/main" val="2781144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4AA4-9EED-4C81-8025-BDA3CE524408}"/>
              </a:ext>
            </a:extLst>
          </p:cNvPr>
          <p:cNvSpPr>
            <a:spLocks noGrp="1"/>
          </p:cNvSpPr>
          <p:nvPr>
            <p:ph type="title"/>
          </p:nvPr>
        </p:nvSpPr>
        <p:spPr/>
        <p:txBody>
          <a:bodyPr/>
          <a:lstStyle/>
          <a:p>
            <a:r>
              <a:rPr lang="en-US" dirty="0">
                <a:solidFill>
                  <a:srgbClr val="FF0000"/>
                </a:solidFill>
              </a:rPr>
              <a:t>MECHANISM OF AF</a:t>
            </a:r>
            <a:endParaRPr lang="en-IN" dirty="0"/>
          </a:p>
        </p:txBody>
      </p:sp>
      <p:sp>
        <p:nvSpPr>
          <p:cNvPr id="3" name="Content Placeholder 2">
            <a:extLst>
              <a:ext uri="{FF2B5EF4-FFF2-40B4-BE49-F238E27FC236}">
                <a16:creationId xmlns:a16="http://schemas.microsoft.com/office/drawing/2014/main" id="{E5F1E638-B82B-4CFC-903B-621D1E9B9B03}"/>
              </a:ext>
            </a:extLst>
          </p:cNvPr>
          <p:cNvSpPr>
            <a:spLocks noGrp="1"/>
          </p:cNvSpPr>
          <p:nvPr>
            <p:ph idx="1"/>
          </p:nvPr>
        </p:nvSpPr>
        <p:spPr/>
        <p:txBody>
          <a:bodyPr/>
          <a:lstStyle/>
          <a:p>
            <a:r>
              <a:rPr lang="en-US" dirty="0"/>
              <a:t>Development of this substrate usually includes both electrical and structural elements of atrial </a:t>
            </a:r>
            <a:r>
              <a:rPr lang="en-US" dirty="0" err="1"/>
              <a:t>remodelling</a:t>
            </a:r>
            <a:r>
              <a:rPr lang="en-US" dirty="0"/>
              <a:t>. </a:t>
            </a:r>
          </a:p>
          <a:p>
            <a:r>
              <a:rPr lang="en-US" dirty="0">
                <a:solidFill>
                  <a:srgbClr val="FF0000"/>
                </a:solidFill>
              </a:rPr>
              <a:t>Electrical </a:t>
            </a:r>
            <a:r>
              <a:rPr lang="en-US" dirty="0" err="1">
                <a:solidFill>
                  <a:srgbClr val="FF0000"/>
                </a:solidFill>
              </a:rPr>
              <a:t>remodelling</a:t>
            </a:r>
            <a:r>
              <a:rPr lang="en-US" dirty="0">
                <a:solidFill>
                  <a:srgbClr val="FF0000"/>
                </a:solidFill>
              </a:rPr>
              <a:t> </a:t>
            </a:r>
            <a:r>
              <a:rPr lang="en-US" dirty="0"/>
              <a:t>-changes in the properties of ion channels affecting atrial myocardial activation and conduction</a:t>
            </a:r>
          </a:p>
          <a:p>
            <a:r>
              <a:rPr lang="en-US" dirty="0"/>
              <a:t> </a:t>
            </a:r>
            <a:r>
              <a:rPr lang="en-US" dirty="0">
                <a:solidFill>
                  <a:srgbClr val="FF0000"/>
                </a:solidFill>
              </a:rPr>
              <a:t>structural </a:t>
            </a:r>
            <a:r>
              <a:rPr lang="en-US" dirty="0" err="1">
                <a:solidFill>
                  <a:srgbClr val="FF0000"/>
                </a:solidFill>
              </a:rPr>
              <a:t>remodelling</a:t>
            </a:r>
            <a:r>
              <a:rPr lang="en-US" dirty="0">
                <a:solidFill>
                  <a:srgbClr val="FF0000"/>
                </a:solidFill>
              </a:rPr>
              <a:t> </a:t>
            </a:r>
            <a:r>
              <a:rPr lang="en-US" dirty="0"/>
              <a:t>- alterations in the tissue architecture, both microscopic (</a:t>
            </a:r>
            <a:r>
              <a:rPr lang="en-US" dirty="0" err="1"/>
              <a:t>eg</a:t>
            </a:r>
            <a:r>
              <a:rPr lang="en-US" dirty="0"/>
              <a:t>, fibrosis) and macroscopic (</a:t>
            </a:r>
            <a:r>
              <a:rPr lang="en-US" dirty="0" err="1"/>
              <a:t>eg</a:t>
            </a:r>
            <a:r>
              <a:rPr lang="en-US" dirty="0"/>
              <a:t>, atrial dilatation</a:t>
            </a:r>
            <a:endParaRPr lang="en-IN" dirty="0"/>
          </a:p>
        </p:txBody>
      </p:sp>
    </p:spTree>
    <p:extLst>
      <p:ext uri="{BB962C8B-B14F-4D97-AF65-F5344CB8AC3E}">
        <p14:creationId xmlns:p14="http://schemas.microsoft.com/office/powerpoint/2010/main" val="3130765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966A-94E8-4A7D-BEC2-7012451A379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F06AD75-7F66-4EE8-8BD7-89E322B7EA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355" y="1284324"/>
            <a:ext cx="7911192" cy="4705659"/>
          </a:xfrm>
        </p:spPr>
      </p:pic>
    </p:spTree>
    <p:extLst>
      <p:ext uri="{BB962C8B-B14F-4D97-AF65-F5344CB8AC3E}">
        <p14:creationId xmlns:p14="http://schemas.microsoft.com/office/powerpoint/2010/main" val="92574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53D5-8C5B-44B6-987D-6F21BBD279D5}"/>
              </a:ext>
            </a:extLst>
          </p:cNvPr>
          <p:cNvSpPr>
            <a:spLocks noGrp="1"/>
          </p:cNvSpPr>
          <p:nvPr>
            <p:ph type="title"/>
          </p:nvPr>
        </p:nvSpPr>
        <p:spPr>
          <a:xfrm>
            <a:off x="1325216" y="365126"/>
            <a:ext cx="8362123" cy="761309"/>
          </a:xfrm>
        </p:spPr>
        <p:txBody>
          <a:bodyPr/>
          <a:lstStyle/>
          <a:p>
            <a:r>
              <a:rPr lang="en-US" dirty="0">
                <a:solidFill>
                  <a:srgbClr val="C00000"/>
                </a:solidFill>
              </a:rPr>
              <a:t>Progression of atrial fibrillation</a:t>
            </a:r>
            <a:endParaRPr lang="en-IN" dirty="0">
              <a:solidFill>
                <a:srgbClr val="C00000"/>
              </a:solidFill>
            </a:endParaRPr>
          </a:p>
        </p:txBody>
      </p:sp>
      <p:pic>
        <p:nvPicPr>
          <p:cNvPr id="5" name="Content Placeholder 4">
            <a:extLst>
              <a:ext uri="{FF2B5EF4-FFF2-40B4-BE49-F238E27FC236}">
                <a16:creationId xmlns:a16="http://schemas.microsoft.com/office/drawing/2014/main" id="{DE3B7A5B-0DEF-4D7A-B13E-13B1360F99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6035" y="1690688"/>
            <a:ext cx="6865009" cy="4803123"/>
          </a:xfrm>
        </p:spPr>
      </p:pic>
    </p:spTree>
    <p:extLst>
      <p:ext uri="{BB962C8B-B14F-4D97-AF65-F5344CB8AC3E}">
        <p14:creationId xmlns:p14="http://schemas.microsoft.com/office/powerpoint/2010/main" val="904342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CD6A2-F82A-42B7-A0A1-CDCE94F630EF}"/>
              </a:ext>
            </a:extLst>
          </p:cNvPr>
          <p:cNvSpPr>
            <a:spLocks noGrp="1"/>
          </p:cNvSpPr>
          <p:nvPr>
            <p:ph type="title"/>
          </p:nvPr>
        </p:nvSpPr>
        <p:spPr/>
        <p:txBody>
          <a:bodyPr/>
          <a:lstStyle/>
          <a:p>
            <a:r>
              <a:rPr lang="en-IN" dirty="0">
                <a:solidFill>
                  <a:srgbClr val="FF0000"/>
                </a:solidFill>
              </a:rPr>
              <a:t>Triggers for AF</a:t>
            </a:r>
          </a:p>
        </p:txBody>
      </p:sp>
      <p:sp>
        <p:nvSpPr>
          <p:cNvPr id="3" name="Content Placeholder 2">
            <a:extLst>
              <a:ext uri="{FF2B5EF4-FFF2-40B4-BE49-F238E27FC236}">
                <a16:creationId xmlns:a16="http://schemas.microsoft.com/office/drawing/2014/main" id="{9803DFE4-ADBB-4697-92BA-9A1DB2D5F321}"/>
              </a:ext>
            </a:extLst>
          </p:cNvPr>
          <p:cNvSpPr>
            <a:spLocks noGrp="1"/>
          </p:cNvSpPr>
          <p:nvPr>
            <p:ph idx="1"/>
          </p:nvPr>
        </p:nvSpPr>
        <p:spPr/>
        <p:txBody>
          <a:bodyPr/>
          <a:lstStyle/>
          <a:p>
            <a:r>
              <a:rPr lang="en-US" dirty="0"/>
              <a:t>Pulmonary vein foci- </a:t>
            </a:r>
            <a:r>
              <a:rPr lang="en-US" dirty="0">
                <a:solidFill>
                  <a:schemeClr val="accent1"/>
                </a:solidFill>
              </a:rPr>
              <a:t>myocardial sleeves within PVs </a:t>
            </a:r>
          </a:p>
          <a:p>
            <a:endParaRPr lang="en-US" dirty="0">
              <a:solidFill>
                <a:schemeClr val="accent1"/>
              </a:solidFill>
            </a:endParaRPr>
          </a:p>
          <a:p>
            <a:r>
              <a:rPr lang="en-US" dirty="0"/>
              <a:t>Non Pulmonary vein triggers-the superior vena cava, coronary sinus, left atrial appendage, crista terminalis and left atrial posterior free wall, potentially due to the presence of myocardial sleeves or regional atrial fibrosis at these sites.</a:t>
            </a:r>
            <a:endParaRPr lang="en-IN" dirty="0"/>
          </a:p>
        </p:txBody>
      </p:sp>
    </p:spTree>
    <p:extLst>
      <p:ext uri="{BB962C8B-B14F-4D97-AF65-F5344CB8AC3E}">
        <p14:creationId xmlns:p14="http://schemas.microsoft.com/office/powerpoint/2010/main" val="3843218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E063-86CB-4FFC-91A5-BCF6A601DD1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672036B-66BF-484F-BB57-9E94D63630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373" y="1533541"/>
            <a:ext cx="8089120" cy="4535955"/>
          </a:xfrm>
        </p:spPr>
      </p:pic>
    </p:spTree>
    <p:extLst>
      <p:ext uri="{BB962C8B-B14F-4D97-AF65-F5344CB8AC3E}">
        <p14:creationId xmlns:p14="http://schemas.microsoft.com/office/powerpoint/2010/main" val="379873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B19C-658D-4D72-931B-45696718646E}"/>
              </a:ext>
            </a:extLst>
          </p:cNvPr>
          <p:cNvSpPr>
            <a:spLocks noGrp="1"/>
          </p:cNvSpPr>
          <p:nvPr>
            <p:ph type="title"/>
          </p:nvPr>
        </p:nvSpPr>
        <p:spPr/>
        <p:txBody>
          <a:bodyPr/>
          <a:lstStyle/>
          <a:p>
            <a:r>
              <a:rPr lang="en-IN" dirty="0">
                <a:solidFill>
                  <a:srgbClr val="FF0000"/>
                </a:solidFill>
              </a:rPr>
              <a:t>Triggering factors for AF</a:t>
            </a:r>
            <a:endParaRPr lang="en-IN" dirty="0"/>
          </a:p>
        </p:txBody>
      </p:sp>
      <p:sp>
        <p:nvSpPr>
          <p:cNvPr id="3" name="Content Placeholder 2">
            <a:extLst>
              <a:ext uri="{FF2B5EF4-FFF2-40B4-BE49-F238E27FC236}">
                <a16:creationId xmlns:a16="http://schemas.microsoft.com/office/drawing/2014/main" id="{DDB46A50-B52E-43F1-B485-454FFE5ECE14}"/>
              </a:ext>
            </a:extLst>
          </p:cNvPr>
          <p:cNvSpPr>
            <a:spLocks noGrp="1"/>
          </p:cNvSpPr>
          <p:nvPr>
            <p:ph idx="1"/>
          </p:nvPr>
        </p:nvSpPr>
        <p:spPr/>
        <p:txBody>
          <a:bodyPr>
            <a:normAutofit lnSpcReduction="10000"/>
          </a:bodyPr>
          <a:lstStyle/>
          <a:p>
            <a:r>
              <a:rPr lang="en-IN" dirty="0"/>
              <a:t> </a:t>
            </a:r>
            <a:r>
              <a:rPr lang="en-IN" u="sng" dirty="0">
                <a:solidFill>
                  <a:srgbClr val="FF0000"/>
                </a:solidFill>
              </a:rPr>
              <a:t>PACs- the most common cause</a:t>
            </a:r>
            <a:endParaRPr lang="en-US" dirty="0"/>
          </a:p>
          <a:p>
            <a:r>
              <a:rPr lang="en-US" dirty="0"/>
              <a:t>atrial stretch</a:t>
            </a:r>
          </a:p>
          <a:p>
            <a:r>
              <a:rPr lang="en-US" dirty="0"/>
              <a:t> </a:t>
            </a:r>
            <a:r>
              <a:rPr lang="en-US" dirty="0" err="1"/>
              <a:t>ischaemia</a:t>
            </a:r>
            <a:r>
              <a:rPr lang="en-US" dirty="0"/>
              <a:t> </a:t>
            </a:r>
          </a:p>
          <a:p>
            <a:r>
              <a:rPr lang="en-US" dirty="0"/>
              <a:t> autonomic imbalance</a:t>
            </a:r>
          </a:p>
          <a:p>
            <a:r>
              <a:rPr lang="en-IN" dirty="0"/>
              <a:t>sympathetic or parasympathetic stimulation, </a:t>
            </a:r>
          </a:p>
          <a:p>
            <a:r>
              <a:rPr lang="en-IN" dirty="0"/>
              <a:t>Bradycardia</a:t>
            </a:r>
            <a:endParaRPr lang="en-IN" u="sng" dirty="0">
              <a:solidFill>
                <a:srgbClr val="FF0000"/>
              </a:solidFill>
            </a:endParaRPr>
          </a:p>
          <a:p>
            <a:r>
              <a:rPr lang="en-IN" dirty="0"/>
              <a:t>atrial flutter </a:t>
            </a:r>
          </a:p>
          <a:p>
            <a:r>
              <a:rPr lang="en-IN" dirty="0"/>
              <a:t>supraventricular tachycardias </a:t>
            </a:r>
          </a:p>
          <a:p>
            <a:pPr marL="0" indent="0">
              <a:buNone/>
            </a:pPr>
            <a:r>
              <a:rPr lang="en-IN" dirty="0"/>
              <a:t>.</a:t>
            </a:r>
          </a:p>
        </p:txBody>
      </p:sp>
    </p:spTree>
    <p:extLst>
      <p:ext uri="{BB962C8B-B14F-4D97-AF65-F5344CB8AC3E}">
        <p14:creationId xmlns:p14="http://schemas.microsoft.com/office/powerpoint/2010/main" val="2640654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E67F-F3AC-4143-B42B-C35D213D2EDA}"/>
              </a:ext>
            </a:extLst>
          </p:cNvPr>
          <p:cNvSpPr>
            <a:spLocks noGrp="1"/>
          </p:cNvSpPr>
          <p:nvPr>
            <p:ph type="title"/>
          </p:nvPr>
        </p:nvSpPr>
        <p:spPr/>
        <p:txBody>
          <a:bodyPr/>
          <a:lstStyle/>
          <a:p>
            <a:r>
              <a:rPr lang="en-US" dirty="0">
                <a:solidFill>
                  <a:srgbClr val="C00000"/>
                </a:solidFill>
              </a:rPr>
              <a:t>Arrhythmic mechanisms that sustain AF</a:t>
            </a:r>
            <a:endParaRPr lang="en-IN" dirty="0">
              <a:solidFill>
                <a:srgbClr val="C00000"/>
              </a:solidFill>
            </a:endParaRPr>
          </a:p>
        </p:txBody>
      </p:sp>
      <p:sp>
        <p:nvSpPr>
          <p:cNvPr id="3" name="Content Placeholder 2">
            <a:extLst>
              <a:ext uri="{FF2B5EF4-FFF2-40B4-BE49-F238E27FC236}">
                <a16:creationId xmlns:a16="http://schemas.microsoft.com/office/drawing/2014/main" id="{79EBA11B-5DEF-4A1F-AC81-0E41A2F15D56}"/>
              </a:ext>
            </a:extLst>
          </p:cNvPr>
          <p:cNvSpPr>
            <a:spLocks noGrp="1"/>
          </p:cNvSpPr>
          <p:nvPr>
            <p:ph idx="1"/>
          </p:nvPr>
        </p:nvSpPr>
        <p:spPr/>
        <p:txBody>
          <a:bodyPr/>
          <a:lstStyle/>
          <a:p>
            <a:r>
              <a:rPr lang="en-US" dirty="0">
                <a:solidFill>
                  <a:srgbClr val="C00000"/>
                </a:solidFill>
              </a:rPr>
              <a:t>‘rotors’ or spiral waves </a:t>
            </a:r>
            <a:r>
              <a:rPr lang="en-US" dirty="0"/>
              <a:t>–</a:t>
            </a:r>
          </a:p>
          <a:p>
            <a:r>
              <a:rPr lang="en-US" dirty="0"/>
              <a:t>special form of functional re-entry</a:t>
            </a:r>
          </a:p>
          <a:p>
            <a:r>
              <a:rPr lang="en-US" dirty="0"/>
              <a:t> In a rotor, the wavefront has a curved or spiral form, with the velocity of any specific portion of the wavefront depending on its degree </a:t>
            </a:r>
            <a:r>
              <a:rPr lang="en-IN" dirty="0"/>
              <a:t>of curvature.</a:t>
            </a:r>
          </a:p>
          <a:p>
            <a:r>
              <a:rPr lang="en-US" dirty="0"/>
              <a:t>Stable rotors can also anchor at certain sites (often around the PVs and in areas of heterogeneous atrial tissue)—wavefronts spreading away from the </a:t>
            </a:r>
            <a:r>
              <a:rPr lang="en-US" dirty="0" err="1"/>
              <a:t>centre</a:t>
            </a:r>
            <a:r>
              <a:rPr lang="en-US" dirty="0"/>
              <a:t> of the rotor then fragment, inducing chaotic and fibrillatory activity within the rest of the atrium.</a:t>
            </a:r>
            <a:endParaRPr lang="en-IN" dirty="0"/>
          </a:p>
        </p:txBody>
      </p:sp>
    </p:spTree>
    <p:extLst>
      <p:ext uri="{BB962C8B-B14F-4D97-AF65-F5344CB8AC3E}">
        <p14:creationId xmlns:p14="http://schemas.microsoft.com/office/powerpoint/2010/main" val="1787139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8CE3-B58F-4989-A8BB-74085915450C}"/>
              </a:ext>
            </a:extLst>
          </p:cNvPr>
          <p:cNvSpPr>
            <a:spLocks noGrp="1"/>
          </p:cNvSpPr>
          <p:nvPr>
            <p:ph type="title"/>
          </p:nvPr>
        </p:nvSpPr>
        <p:spPr/>
        <p:txBody>
          <a:bodyPr/>
          <a:lstStyle/>
          <a:p>
            <a:r>
              <a:rPr lang="en-US" dirty="0">
                <a:solidFill>
                  <a:srgbClr val="FF0000"/>
                </a:solidFill>
              </a:rPr>
              <a:t>PROPOSED THEORIES </a:t>
            </a:r>
            <a:endParaRPr lang="en-IN" dirty="0">
              <a:solidFill>
                <a:srgbClr val="FF0000"/>
              </a:solidFill>
            </a:endParaRPr>
          </a:p>
        </p:txBody>
      </p:sp>
      <p:sp>
        <p:nvSpPr>
          <p:cNvPr id="3" name="Content Placeholder 2">
            <a:extLst>
              <a:ext uri="{FF2B5EF4-FFF2-40B4-BE49-F238E27FC236}">
                <a16:creationId xmlns:a16="http://schemas.microsoft.com/office/drawing/2014/main" id="{37008F2B-8DBC-406B-82F5-A87163A3AB8B}"/>
              </a:ext>
            </a:extLst>
          </p:cNvPr>
          <p:cNvSpPr>
            <a:spLocks noGrp="1"/>
          </p:cNvSpPr>
          <p:nvPr>
            <p:ph idx="1"/>
          </p:nvPr>
        </p:nvSpPr>
        <p:spPr/>
        <p:txBody>
          <a:bodyPr/>
          <a:lstStyle/>
          <a:p>
            <a:r>
              <a:rPr lang="en-US" dirty="0"/>
              <a:t>LEADING CIRCLE REENRTY </a:t>
            </a:r>
          </a:p>
          <a:p>
            <a:r>
              <a:rPr lang="en-US" dirty="0"/>
              <a:t>SPIRAL WAVE REENTRY </a:t>
            </a:r>
            <a:endParaRPr lang="en-IN" dirty="0"/>
          </a:p>
        </p:txBody>
      </p:sp>
      <p:sp>
        <p:nvSpPr>
          <p:cNvPr id="4" name="Freeform: Shape 3">
            <a:extLst>
              <a:ext uri="{FF2B5EF4-FFF2-40B4-BE49-F238E27FC236}">
                <a16:creationId xmlns:a16="http://schemas.microsoft.com/office/drawing/2014/main" id="{3434C3A4-78B2-4D2B-9BC7-B7C7D59928F9}"/>
              </a:ext>
            </a:extLst>
          </p:cNvPr>
          <p:cNvSpPr/>
          <p:nvPr/>
        </p:nvSpPr>
        <p:spPr>
          <a:xfrm>
            <a:off x="1844209" y="3564835"/>
            <a:ext cx="1544202" cy="1656522"/>
          </a:xfrm>
          <a:custGeom>
            <a:avLst/>
            <a:gdLst>
              <a:gd name="connsiteX0" fmla="*/ 329148 w 1544202"/>
              <a:gd name="connsiteY0" fmla="*/ 1590261 h 1656522"/>
              <a:gd name="connsiteX1" fmla="*/ 11095 w 1544202"/>
              <a:gd name="connsiteY1" fmla="*/ 967408 h 1656522"/>
              <a:gd name="connsiteX2" fmla="*/ 24348 w 1544202"/>
              <a:gd name="connsiteY2" fmla="*/ 715617 h 1656522"/>
              <a:gd name="connsiteX3" fmla="*/ 50852 w 1544202"/>
              <a:gd name="connsiteY3" fmla="*/ 609600 h 1656522"/>
              <a:gd name="connsiteX4" fmla="*/ 64104 w 1544202"/>
              <a:gd name="connsiteY4" fmla="*/ 543339 h 1656522"/>
              <a:gd name="connsiteX5" fmla="*/ 117113 w 1544202"/>
              <a:gd name="connsiteY5" fmla="*/ 450574 h 1656522"/>
              <a:gd name="connsiteX6" fmla="*/ 143617 w 1544202"/>
              <a:gd name="connsiteY6" fmla="*/ 357808 h 1656522"/>
              <a:gd name="connsiteX7" fmla="*/ 183374 w 1544202"/>
              <a:gd name="connsiteY7" fmla="*/ 304800 h 1656522"/>
              <a:gd name="connsiteX8" fmla="*/ 262887 w 1544202"/>
              <a:gd name="connsiteY8" fmla="*/ 212035 h 1656522"/>
              <a:gd name="connsiteX9" fmla="*/ 342400 w 1544202"/>
              <a:gd name="connsiteY9" fmla="*/ 172278 h 1656522"/>
              <a:gd name="connsiteX10" fmla="*/ 382156 w 1544202"/>
              <a:gd name="connsiteY10" fmla="*/ 132522 h 1656522"/>
              <a:gd name="connsiteX11" fmla="*/ 435165 w 1544202"/>
              <a:gd name="connsiteY11" fmla="*/ 106017 h 1656522"/>
              <a:gd name="connsiteX12" fmla="*/ 474921 w 1544202"/>
              <a:gd name="connsiteY12" fmla="*/ 79513 h 1656522"/>
              <a:gd name="connsiteX13" fmla="*/ 620695 w 1544202"/>
              <a:gd name="connsiteY13" fmla="*/ 26504 h 1656522"/>
              <a:gd name="connsiteX14" fmla="*/ 700208 w 1544202"/>
              <a:gd name="connsiteY14" fmla="*/ 13252 h 1656522"/>
              <a:gd name="connsiteX15" fmla="*/ 766469 w 1544202"/>
              <a:gd name="connsiteY15" fmla="*/ 0 h 1656522"/>
              <a:gd name="connsiteX16" fmla="*/ 1150782 w 1544202"/>
              <a:gd name="connsiteY16" fmla="*/ 26504 h 1656522"/>
              <a:gd name="connsiteX17" fmla="*/ 1230295 w 1544202"/>
              <a:gd name="connsiteY17" fmla="*/ 53008 h 1656522"/>
              <a:gd name="connsiteX18" fmla="*/ 1323061 w 1544202"/>
              <a:gd name="connsiteY18" fmla="*/ 172278 h 1656522"/>
              <a:gd name="connsiteX19" fmla="*/ 1362817 w 1544202"/>
              <a:gd name="connsiteY19" fmla="*/ 225287 h 1656522"/>
              <a:gd name="connsiteX20" fmla="*/ 1402574 w 1544202"/>
              <a:gd name="connsiteY20" fmla="*/ 304800 h 1656522"/>
              <a:gd name="connsiteX21" fmla="*/ 1429078 w 1544202"/>
              <a:gd name="connsiteY21" fmla="*/ 371061 h 1656522"/>
              <a:gd name="connsiteX22" fmla="*/ 1468834 w 1544202"/>
              <a:gd name="connsiteY22" fmla="*/ 424069 h 1656522"/>
              <a:gd name="connsiteX23" fmla="*/ 1521843 w 1544202"/>
              <a:gd name="connsiteY23" fmla="*/ 556591 h 1656522"/>
              <a:gd name="connsiteX24" fmla="*/ 1521843 w 1544202"/>
              <a:gd name="connsiteY24" fmla="*/ 1086678 h 1656522"/>
              <a:gd name="connsiteX25" fmla="*/ 1495339 w 1544202"/>
              <a:gd name="connsiteY25" fmla="*/ 1152939 h 1656522"/>
              <a:gd name="connsiteX26" fmla="*/ 1429078 w 1544202"/>
              <a:gd name="connsiteY26" fmla="*/ 1364974 h 1656522"/>
              <a:gd name="connsiteX27" fmla="*/ 1389321 w 1544202"/>
              <a:gd name="connsiteY27" fmla="*/ 1417982 h 1656522"/>
              <a:gd name="connsiteX28" fmla="*/ 1362817 w 1544202"/>
              <a:gd name="connsiteY28" fmla="*/ 1457739 h 1656522"/>
              <a:gd name="connsiteX29" fmla="*/ 1256800 w 1544202"/>
              <a:gd name="connsiteY29" fmla="*/ 1537252 h 1656522"/>
              <a:gd name="connsiteX30" fmla="*/ 1217043 w 1544202"/>
              <a:gd name="connsiteY30" fmla="*/ 1577008 h 1656522"/>
              <a:gd name="connsiteX31" fmla="*/ 1150782 w 1544202"/>
              <a:gd name="connsiteY31" fmla="*/ 1616765 h 1656522"/>
              <a:gd name="connsiteX32" fmla="*/ 1097774 w 1544202"/>
              <a:gd name="connsiteY32" fmla="*/ 1656522 h 165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4202" h="1656522">
                <a:moveTo>
                  <a:pt x="329148" y="1590261"/>
                </a:moveTo>
                <a:cubicBezTo>
                  <a:pt x="223130" y="1382643"/>
                  <a:pt x="87809" y="1187544"/>
                  <a:pt x="11095" y="967408"/>
                </a:cubicBezTo>
                <a:cubicBezTo>
                  <a:pt x="-16563" y="888043"/>
                  <a:pt x="15066" y="799149"/>
                  <a:pt x="24348" y="715617"/>
                </a:cubicBezTo>
                <a:cubicBezTo>
                  <a:pt x="28371" y="679413"/>
                  <a:pt x="42661" y="645094"/>
                  <a:pt x="50852" y="609600"/>
                </a:cubicBezTo>
                <a:cubicBezTo>
                  <a:pt x="55917" y="587652"/>
                  <a:pt x="56981" y="564708"/>
                  <a:pt x="64104" y="543339"/>
                </a:cubicBezTo>
                <a:cubicBezTo>
                  <a:pt x="75314" y="509708"/>
                  <a:pt x="97722" y="479659"/>
                  <a:pt x="117113" y="450574"/>
                </a:cubicBezTo>
                <a:cubicBezTo>
                  <a:pt x="125948" y="419652"/>
                  <a:pt x="130309" y="387085"/>
                  <a:pt x="143617" y="357808"/>
                </a:cubicBezTo>
                <a:cubicBezTo>
                  <a:pt x="152757" y="337701"/>
                  <a:pt x="170536" y="322773"/>
                  <a:pt x="183374" y="304800"/>
                </a:cubicBezTo>
                <a:cubicBezTo>
                  <a:pt x="211952" y="264791"/>
                  <a:pt x="217108" y="244080"/>
                  <a:pt x="262887" y="212035"/>
                </a:cubicBezTo>
                <a:cubicBezTo>
                  <a:pt x="287163" y="195042"/>
                  <a:pt x="317744" y="188715"/>
                  <a:pt x="342400" y="172278"/>
                </a:cubicBezTo>
                <a:cubicBezTo>
                  <a:pt x="357994" y="161882"/>
                  <a:pt x="366906" y="143415"/>
                  <a:pt x="382156" y="132522"/>
                </a:cubicBezTo>
                <a:cubicBezTo>
                  <a:pt x="398232" y="121039"/>
                  <a:pt x="418013" y="115818"/>
                  <a:pt x="435165" y="106017"/>
                </a:cubicBezTo>
                <a:cubicBezTo>
                  <a:pt x="448993" y="98115"/>
                  <a:pt x="460676" y="86636"/>
                  <a:pt x="474921" y="79513"/>
                </a:cubicBezTo>
                <a:cubicBezTo>
                  <a:pt x="501272" y="66337"/>
                  <a:pt x="595950" y="32690"/>
                  <a:pt x="620695" y="26504"/>
                </a:cubicBezTo>
                <a:cubicBezTo>
                  <a:pt x="646763" y="19987"/>
                  <a:pt x="673771" y="18059"/>
                  <a:pt x="700208" y="13252"/>
                </a:cubicBezTo>
                <a:cubicBezTo>
                  <a:pt x="722369" y="9223"/>
                  <a:pt x="744382" y="4417"/>
                  <a:pt x="766469" y="0"/>
                </a:cubicBezTo>
                <a:cubicBezTo>
                  <a:pt x="854496" y="3668"/>
                  <a:pt x="1034078" y="-5324"/>
                  <a:pt x="1150782" y="26504"/>
                </a:cubicBezTo>
                <a:cubicBezTo>
                  <a:pt x="1177736" y="33855"/>
                  <a:pt x="1203791" y="44173"/>
                  <a:pt x="1230295" y="53008"/>
                </a:cubicBezTo>
                <a:lnTo>
                  <a:pt x="1323061" y="172278"/>
                </a:lnTo>
                <a:cubicBezTo>
                  <a:pt x="1336528" y="189785"/>
                  <a:pt x="1352939" y="205532"/>
                  <a:pt x="1362817" y="225287"/>
                </a:cubicBezTo>
                <a:cubicBezTo>
                  <a:pt x="1376069" y="251791"/>
                  <a:pt x="1390312" y="277823"/>
                  <a:pt x="1402574" y="304800"/>
                </a:cubicBezTo>
                <a:cubicBezTo>
                  <a:pt x="1412418" y="326456"/>
                  <a:pt x="1417525" y="350266"/>
                  <a:pt x="1429078" y="371061"/>
                </a:cubicBezTo>
                <a:cubicBezTo>
                  <a:pt x="1439804" y="390368"/>
                  <a:pt x="1458957" y="404314"/>
                  <a:pt x="1468834" y="424069"/>
                </a:cubicBezTo>
                <a:cubicBezTo>
                  <a:pt x="1490111" y="466623"/>
                  <a:pt x="1521843" y="556591"/>
                  <a:pt x="1521843" y="556591"/>
                </a:cubicBezTo>
                <a:cubicBezTo>
                  <a:pt x="1552576" y="771723"/>
                  <a:pt x="1550720" y="720892"/>
                  <a:pt x="1521843" y="1086678"/>
                </a:cubicBezTo>
                <a:cubicBezTo>
                  <a:pt x="1519971" y="1110393"/>
                  <a:pt x="1504174" y="1130852"/>
                  <a:pt x="1495339" y="1152939"/>
                </a:cubicBezTo>
                <a:cubicBezTo>
                  <a:pt x="1483159" y="1226020"/>
                  <a:pt x="1476319" y="1301987"/>
                  <a:pt x="1429078" y="1364974"/>
                </a:cubicBezTo>
                <a:cubicBezTo>
                  <a:pt x="1415826" y="1382643"/>
                  <a:pt x="1402159" y="1400009"/>
                  <a:pt x="1389321" y="1417982"/>
                </a:cubicBezTo>
                <a:cubicBezTo>
                  <a:pt x="1380063" y="1430942"/>
                  <a:pt x="1374656" y="1447084"/>
                  <a:pt x="1362817" y="1457739"/>
                </a:cubicBezTo>
                <a:cubicBezTo>
                  <a:pt x="1329983" y="1487290"/>
                  <a:pt x="1288036" y="1506017"/>
                  <a:pt x="1256800" y="1537252"/>
                </a:cubicBezTo>
                <a:cubicBezTo>
                  <a:pt x="1243548" y="1550504"/>
                  <a:pt x="1232036" y="1565763"/>
                  <a:pt x="1217043" y="1577008"/>
                </a:cubicBezTo>
                <a:cubicBezTo>
                  <a:pt x="1196437" y="1592463"/>
                  <a:pt x="1172214" y="1602477"/>
                  <a:pt x="1150782" y="1616765"/>
                </a:cubicBezTo>
                <a:cubicBezTo>
                  <a:pt x="1132405" y="1629017"/>
                  <a:pt x="1115443" y="1643270"/>
                  <a:pt x="1097774" y="165652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Freeform: Shape 4">
            <a:extLst>
              <a:ext uri="{FF2B5EF4-FFF2-40B4-BE49-F238E27FC236}">
                <a16:creationId xmlns:a16="http://schemas.microsoft.com/office/drawing/2014/main" id="{FDAD0D8A-31E4-4179-A95A-0B40E76B319D}"/>
              </a:ext>
            </a:extLst>
          </p:cNvPr>
          <p:cNvSpPr/>
          <p:nvPr/>
        </p:nvSpPr>
        <p:spPr>
          <a:xfrm>
            <a:off x="2941728" y="5035826"/>
            <a:ext cx="199037" cy="228400"/>
          </a:xfrm>
          <a:custGeom>
            <a:avLst/>
            <a:gdLst>
              <a:gd name="connsiteX0" fmla="*/ 40011 w 199037"/>
              <a:gd name="connsiteY0" fmla="*/ 0 h 228400"/>
              <a:gd name="connsiteX1" fmla="*/ 26759 w 199037"/>
              <a:gd name="connsiteY1" fmla="*/ 159026 h 228400"/>
              <a:gd name="connsiteX2" fmla="*/ 255 w 199037"/>
              <a:gd name="connsiteY2" fmla="*/ 198783 h 228400"/>
              <a:gd name="connsiteX3" fmla="*/ 40011 w 199037"/>
              <a:gd name="connsiteY3" fmla="*/ 225287 h 228400"/>
              <a:gd name="connsiteX4" fmla="*/ 199037 w 199037"/>
              <a:gd name="connsiteY4" fmla="*/ 225287 h 2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37" h="228400">
                <a:moveTo>
                  <a:pt x="40011" y="0"/>
                </a:moveTo>
                <a:cubicBezTo>
                  <a:pt x="35594" y="53009"/>
                  <a:pt x="37191" y="106867"/>
                  <a:pt x="26759" y="159026"/>
                </a:cubicBezTo>
                <a:cubicBezTo>
                  <a:pt x="23635" y="174644"/>
                  <a:pt x="-2869" y="183165"/>
                  <a:pt x="255" y="198783"/>
                </a:cubicBezTo>
                <a:cubicBezTo>
                  <a:pt x="3378" y="214401"/>
                  <a:pt x="24224" y="223182"/>
                  <a:pt x="40011" y="225287"/>
                </a:cubicBezTo>
                <a:cubicBezTo>
                  <a:pt x="92555" y="232293"/>
                  <a:pt x="146028" y="225287"/>
                  <a:pt x="199037" y="22528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Shape 5">
            <a:extLst>
              <a:ext uri="{FF2B5EF4-FFF2-40B4-BE49-F238E27FC236}">
                <a16:creationId xmlns:a16="http://schemas.microsoft.com/office/drawing/2014/main" id="{10FE9D56-09B7-4FC6-81F3-5244A810C11F}"/>
              </a:ext>
            </a:extLst>
          </p:cNvPr>
          <p:cNvSpPr/>
          <p:nvPr/>
        </p:nvSpPr>
        <p:spPr>
          <a:xfrm>
            <a:off x="6809469" y="3313043"/>
            <a:ext cx="1804886" cy="1868557"/>
          </a:xfrm>
          <a:custGeom>
            <a:avLst/>
            <a:gdLst>
              <a:gd name="connsiteX0" fmla="*/ 797279 w 1804886"/>
              <a:gd name="connsiteY0" fmla="*/ 1868557 h 1868557"/>
              <a:gd name="connsiteX1" fmla="*/ 532235 w 1804886"/>
              <a:gd name="connsiteY1" fmla="*/ 1828800 h 1868557"/>
              <a:gd name="connsiteX2" fmla="*/ 359957 w 1804886"/>
              <a:gd name="connsiteY2" fmla="*/ 1775792 h 1868557"/>
              <a:gd name="connsiteX3" fmla="*/ 320201 w 1804886"/>
              <a:gd name="connsiteY3" fmla="*/ 1749287 h 1868557"/>
              <a:gd name="connsiteX4" fmla="*/ 267192 w 1804886"/>
              <a:gd name="connsiteY4" fmla="*/ 1736035 h 1868557"/>
              <a:gd name="connsiteX5" fmla="*/ 174427 w 1804886"/>
              <a:gd name="connsiteY5" fmla="*/ 1616766 h 1868557"/>
              <a:gd name="connsiteX6" fmla="*/ 161174 w 1804886"/>
              <a:gd name="connsiteY6" fmla="*/ 1537253 h 1868557"/>
              <a:gd name="connsiteX7" fmla="*/ 94914 w 1804886"/>
              <a:gd name="connsiteY7" fmla="*/ 1404731 h 1868557"/>
              <a:gd name="connsiteX8" fmla="*/ 81661 w 1804886"/>
              <a:gd name="connsiteY8" fmla="*/ 1338470 h 1868557"/>
              <a:gd name="connsiteX9" fmla="*/ 28653 w 1804886"/>
              <a:gd name="connsiteY9" fmla="*/ 1205948 h 1868557"/>
              <a:gd name="connsiteX10" fmla="*/ 15401 w 1804886"/>
              <a:gd name="connsiteY10" fmla="*/ 1126435 h 1868557"/>
              <a:gd name="connsiteX11" fmla="*/ 15401 w 1804886"/>
              <a:gd name="connsiteY11" fmla="*/ 583096 h 1868557"/>
              <a:gd name="connsiteX12" fmla="*/ 94914 w 1804886"/>
              <a:gd name="connsiteY12" fmla="*/ 371061 h 1868557"/>
              <a:gd name="connsiteX13" fmla="*/ 187679 w 1804886"/>
              <a:gd name="connsiteY13" fmla="*/ 198783 h 1868557"/>
              <a:gd name="connsiteX14" fmla="*/ 240688 w 1804886"/>
              <a:gd name="connsiteY14" fmla="*/ 159027 h 1868557"/>
              <a:gd name="connsiteX15" fmla="*/ 346705 w 1804886"/>
              <a:gd name="connsiteY15" fmla="*/ 92766 h 1868557"/>
              <a:gd name="connsiteX16" fmla="*/ 571992 w 1804886"/>
              <a:gd name="connsiteY16" fmla="*/ 26505 h 1868557"/>
              <a:gd name="connsiteX17" fmla="*/ 678009 w 1804886"/>
              <a:gd name="connsiteY17" fmla="*/ 0 h 1868557"/>
              <a:gd name="connsiteX18" fmla="*/ 1300861 w 1804886"/>
              <a:gd name="connsiteY18" fmla="*/ 13253 h 1868557"/>
              <a:gd name="connsiteX19" fmla="*/ 1393627 w 1804886"/>
              <a:gd name="connsiteY19" fmla="*/ 39757 h 1868557"/>
              <a:gd name="connsiteX20" fmla="*/ 1473140 w 1804886"/>
              <a:gd name="connsiteY20" fmla="*/ 66261 h 1868557"/>
              <a:gd name="connsiteX21" fmla="*/ 1592409 w 1804886"/>
              <a:gd name="connsiteY21" fmla="*/ 185531 h 1868557"/>
              <a:gd name="connsiteX22" fmla="*/ 1645418 w 1804886"/>
              <a:gd name="connsiteY22" fmla="*/ 238540 h 1868557"/>
              <a:gd name="connsiteX23" fmla="*/ 1671922 w 1804886"/>
              <a:gd name="connsiteY23" fmla="*/ 318053 h 1868557"/>
              <a:gd name="connsiteX24" fmla="*/ 1711679 w 1804886"/>
              <a:gd name="connsiteY24" fmla="*/ 371061 h 1868557"/>
              <a:gd name="connsiteX25" fmla="*/ 1724931 w 1804886"/>
              <a:gd name="connsiteY25" fmla="*/ 437322 h 1868557"/>
              <a:gd name="connsiteX26" fmla="*/ 1751435 w 1804886"/>
              <a:gd name="connsiteY26" fmla="*/ 503583 h 1868557"/>
              <a:gd name="connsiteX27" fmla="*/ 1777940 w 1804886"/>
              <a:gd name="connsiteY27" fmla="*/ 622853 h 1868557"/>
              <a:gd name="connsiteX28" fmla="*/ 1804444 w 1804886"/>
              <a:gd name="connsiteY28" fmla="*/ 795131 h 1868557"/>
              <a:gd name="connsiteX29" fmla="*/ 1751435 w 1804886"/>
              <a:gd name="connsiteY29" fmla="*/ 1457740 h 1868557"/>
              <a:gd name="connsiteX30" fmla="*/ 1671922 w 1804886"/>
              <a:gd name="connsiteY30" fmla="*/ 1603514 h 1868557"/>
              <a:gd name="connsiteX31" fmla="*/ 1592409 w 1804886"/>
              <a:gd name="connsiteY31" fmla="*/ 1683027 h 1868557"/>
              <a:gd name="connsiteX32" fmla="*/ 1579157 w 1804886"/>
              <a:gd name="connsiteY32" fmla="*/ 1722783 h 1868557"/>
              <a:gd name="connsiteX33" fmla="*/ 1406879 w 1804886"/>
              <a:gd name="connsiteY33" fmla="*/ 1775792 h 1868557"/>
              <a:gd name="connsiteX34" fmla="*/ 1367122 w 1804886"/>
              <a:gd name="connsiteY34" fmla="*/ 1789044 h 1868557"/>
              <a:gd name="connsiteX35" fmla="*/ 1353870 w 1804886"/>
              <a:gd name="connsiteY35" fmla="*/ 1815548 h 186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04886" h="1868557">
                <a:moveTo>
                  <a:pt x="797279" y="1868557"/>
                </a:moveTo>
                <a:cubicBezTo>
                  <a:pt x="708931" y="1855305"/>
                  <a:pt x="620078" y="1845067"/>
                  <a:pt x="532235" y="1828800"/>
                </a:cubicBezTo>
                <a:cubicBezTo>
                  <a:pt x="493783" y="1821679"/>
                  <a:pt x="399457" y="1788959"/>
                  <a:pt x="359957" y="1775792"/>
                </a:cubicBezTo>
                <a:cubicBezTo>
                  <a:pt x="346705" y="1766957"/>
                  <a:pt x="334840" y="1755561"/>
                  <a:pt x="320201" y="1749287"/>
                </a:cubicBezTo>
                <a:cubicBezTo>
                  <a:pt x="303460" y="1742112"/>
                  <a:pt x="282347" y="1746138"/>
                  <a:pt x="267192" y="1736035"/>
                </a:cubicBezTo>
                <a:cubicBezTo>
                  <a:pt x="207020" y="1695920"/>
                  <a:pt x="202215" y="1672341"/>
                  <a:pt x="174427" y="1616766"/>
                </a:cubicBezTo>
                <a:cubicBezTo>
                  <a:pt x="170009" y="1590262"/>
                  <a:pt x="168244" y="1563176"/>
                  <a:pt x="161174" y="1537253"/>
                </a:cubicBezTo>
                <a:cubicBezTo>
                  <a:pt x="146144" y="1482144"/>
                  <a:pt x="124127" y="1453420"/>
                  <a:pt x="94914" y="1404731"/>
                </a:cubicBezTo>
                <a:cubicBezTo>
                  <a:pt x="90496" y="1382644"/>
                  <a:pt x="88784" y="1359839"/>
                  <a:pt x="81661" y="1338470"/>
                </a:cubicBezTo>
                <a:cubicBezTo>
                  <a:pt x="26827" y="1173971"/>
                  <a:pt x="83799" y="1426534"/>
                  <a:pt x="28653" y="1205948"/>
                </a:cubicBezTo>
                <a:cubicBezTo>
                  <a:pt x="22136" y="1179880"/>
                  <a:pt x="19818" y="1152939"/>
                  <a:pt x="15401" y="1126435"/>
                </a:cubicBezTo>
                <a:cubicBezTo>
                  <a:pt x="2019" y="912338"/>
                  <a:pt x="-11242" y="816220"/>
                  <a:pt x="15401" y="583096"/>
                </a:cubicBezTo>
                <a:cubicBezTo>
                  <a:pt x="26335" y="487422"/>
                  <a:pt x="58522" y="449911"/>
                  <a:pt x="94914" y="371061"/>
                </a:cubicBezTo>
                <a:cubicBezTo>
                  <a:pt x="128339" y="298640"/>
                  <a:pt x="133885" y="259301"/>
                  <a:pt x="187679" y="198783"/>
                </a:cubicBezTo>
                <a:cubicBezTo>
                  <a:pt x="202353" y="182275"/>
                  <a:pt x="222311" y="171279"/>
                  <a:pt x="240688" y="159027"/>
                </a:cubicBezTo>
                <a:cubicBezTo>
                  <a:pt x="275362" y="135911"/>
                  <a:pt x="310013" y="112524"/>
                  <a:pt x="346705" y="92766"/>
                </a:cubicBezTo>
                <a:cubicBezTo>
                  <a:pt x="407545" y="60006"/>
                  <a:pt x="518866" y="39786"/>
                  <a:pt x="571992" y="26505"/>
                </a:cubicBezTo>
                <a:lnTo>
                  <a:pt x="678009" y="0"/>
                </a:lnTo>
                <a:cubicBezTo>
                  <a:pt x="885626" y="4418"/>
                  <a:pt x="1093516" y="1734"/>
                  <a:pt x="1300861" y="13253"/>
                </a:cubicBezTo>
                <a:cubicBezTo>
                  <a:pt x="1332971" y="15037"/>
                  <a:pt x="1362890" y="30300"/>
                  <a:pt x="1393627" y="39757"/>
                </a:cubicBezTo>
                <a:cubicBezTo>
                  <a:pt x="1420330" y="47973"/>
                  <a:pt x="1473140" y="66261"/>
                  <a:pt x="1473140" y="66261"/>
                </a:cubicBezTo>
                <a:lnTo>
                  <a:pt x="1592409" y="185531"/>
                </a:lnTo>
                <a:lnTo>
                  <a:pt x="1645418" y="238540"/>
                </a:lnTo>
                <a:cubicBezTo>
                  <a:pt x="1654253" y="265044"/>
                  <a:pt x="1659428" y="293065"/>
                  <a:pt x="1671922" y="318053"/>
                </a:cubicBezTo>
                <a:cubicBezTo>
                  <a:pt x="1681800" y="337808"/>
                  <a:pt x="1702709" y="350878"/>
                  <a:pt x="1711679" y="371061"/>
                </a:cubicBezTo>
                <a:cubicBezTo>
                  <a:pt x="1720827" y="391644"/>
                  <a:pt x="1718459" y="415748"/>
                  <a:pt x="1724931" y="437322"/>
                </a:cubicBezTo>
                <a:cubicBezTo>
                  <a:pt x="1731766" y="460107"/>
                  <a:pt x="1743912" y="481015"/>
                  <a:pt x="1751435" y="503583"/>
                </a:cubicBezTo>
                <a:cubicBezTo>
                  <a:pt x="1759946" y="529115"/>
                  <a:pt x="1773737" y="599736"/>
                  <a:pt x="1777940" y="622853"/>
                </a:cubicBezTo>
                <a:cubicBezTo>
                  <a:pt x="1790198" y="690273"/>
                  <a:pt x="1794517" y="725640"/>
                  <a:pt x="1804444" y="795131"/>
                </a:cubicBezTo>
                <a:cubicBezTo>
                  <a:pt x="1798616" y="920442"/>
                  <a:pt x="1826430" y="1262752"/>
                  <a:pt x="1751435" y="1457740"/>
                </a:cubicBezTo>
                <a:cubicBezTo>
                  <a:pt x="1742900" y="1479931"/>
                  <a:pt x="1689774" y="1581695"/>
                  <a:pt x="1671922" y="1603514"/>
                </a:cubicBezTo>
                <a:cubicBezTo>
                  <a:pt x="1648186" y="1632524"/>
                  <a:pt x="1592409" y="1683027"/>
                  <a:pt x="1592409" y="1683027"/>
                </a:cubicBezTo>
                <a:cubicBezTo>
                  <a:pt x="1587992" y="1696279"/>
                  <a:pt x="1589888" y="1713840"/>
                  <a:pt x="1579157" y="1722783"/>
                </a:cubicBezTo>
                <a:cubicBezTo>
                  <a:pt x="1551764" y="1745610"/>
                  <a:pt x="1424667" y="1769863"/>
                  <a:pt x="1406879" y="1775792"/>
                </a:cubicBezTo>
                <a:cubicBezTo>
                  <a:pt x="1393627" y="1780209"/>
                  <a:pt x="1378297" y="1780663"/>
                  <a:pt x="1367122" y="1789044"/>
                </a:cubicBezTo>
                <a:cubicBezTo>
                  <a:pt x="1359220" y="1794970"/>
                  <a:pt x="1358287" y="1806713"/>
                  <a:pt x="1353870" y="1815548"/>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Shape 6">
            <a:extLst>
              <a:ext uri="{FF2B5EF4-FFF2-40B4-BE49-F238E27FC236}">
                <a16:creationId xmlns:a16="http://schemas.microsoft.com/office/drawing/2014/main" id="{58B1EEBB-C776-480B-B1BA-429DA56CB353}"/>
              </a:ext>
            </a:extLst>
          </p:cNvPr>
          <p:cNvSpPr/>
          <p:nvPr/>
        </p:nvSpPr>
        <p:spPr>
          <a:xfrm>
            <a:off x="7010400" y="4532243"/>
            <a:ext cx="79513" cy="424070"/>
          </a:xfrm>
          <a:custGeom>
            <a:avLst/>
            <a:gdLst>
              <a:gd name="connsiteX0" fmla="*/ 0 w 79513"/>
              <a:gd name="connsiteY0" fmla="*/ 424070 h 424070"/>
              <a:gd name="connsiteX1" fmla="*/ 13252 w 79513"/>
              <a:gd name="connsiteY1" fmla="*/ 79514 h 424070"/>
              <a:gd name="connsiteX2" fmla="*/ 39757 w 79513"/>
              <a:gd name="connsiteY2" fmla="*/ 39757 h 424070"/>
              <a:gd name="connsiteX3" fmla="*/ 79513 w 79513"/>
              <a:gd name="connsiteY3" fmla="*/ 0 h 424070"/>
            </a:gdLst>
            <a:ahLst/>
            <a:cxnLst>
              <a:cxn ang="0">
                <a:pos x="connsiteX0" y="connsiteY0"/>
              </a:cxn>
              <a:cxn ang="0">
                <a:pos x="connsiteX1" y="connsiteY1"/>
              </a:cxn>
              <a:cxn ang="0">
                <a:pos x="connsiteX2" y="connsiteY2"/>
              </a:cxn>
              <a:cxn ang="0">
                <a:pos x="connsiteX3" y="connsiteY3"/>
              </a:cxn>
            </a:cxnLst>
            <a:rect l="l" t="t" r="r" b="b"/>
            <a:pathLst>
              <a:path w="79513" h="424070">
                <a:moveTo>
                  <a:pt x="0" y="424070"/>
                </a:moveTo>
                <a:cubicBezTo>
                  <a:pt x="4417" y="309218"/>
                  <a:pt x="1425" y="193841"/>
                  <a:pt x="13252" y="79514"/>
                </a:cubicBezTo>
                <a:cubicBezTo>
                  <a:pt x="14891" y="63671"/>
                  <a:pt x="29561" y="51993"/>
                  <a:pt x="39757" y="39757"/>
                </a:cubicBezTo>
                <a:cubicBezTo>
                  <a:pt x="51755" y="25359"/>
                  <a:pt x="79513" y="0"/>
                  <a:pt x="7951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reeform: Shape 7">
            <a:extLst>
              <a:ext uri="{FF2B5EF4-FFF2-40B4-BE49-F238E27FC236}">
                <a16:creationId xmlns:a16="http://schemas.microsoft.com/office/drawing/2014/main" id="{CFFCCED3-B2AC-4D42-8FAD-E3D4990AC5A0}"/>
              </a:ext>
            </a:extLst>
          </p:cNvPr>
          <p:cNvSpPr/>
          <p:nvPr/>
        </p:nvSpPr>
        <p:spPr>
          <a:xfrm>
            <a:off x="6811617" y="3787137"/>
            <a:ext cx="384313" cy="307785"/>
          </a:xfrm>
          <a:custGeom>
            <a:avLst/>
            <a:gdLst>
              <a:gd name="connsiteX0" fmla="*/ 0 w 384313"/>
              <a:gd name="connsiteY0" fmla="*/ 307785 h 307785"/>
              <a:gd name="connsiteX1" fmla="*/ 13253 w 384313"/>
              <a:gd name="connsiteY1" fmla="*/ 228272 h 307785"/>
              <a:gd name="connsiteX2" fmla="*/ 79513 w 384313"/>
              <a:gd name="connsiteY2" fmla="*/ 135506 h 307785"/>
              <a:gd name="connsiteX3" fmla="*/ 106018 w 384313"/>
              <a:gd name="connsiteY3" fmla="*/ 95750 h 307785"/>
              <a:gd name="connsiteX4" fmla="*/ 145774 w 384313"/>
              <a:gd name="connsiteY4" fmla="*/ 69246 h 307785"/>
              <a:gd name="connsiteX5" fmla="*/ 172279 w 384313"/>
              <a:gd name="connsiteY5" fmla="*/ 42741 h 307785"/>
              <a:gd name="connsiteX6" fmla="*/ 212035 w 384313"/>
              <a:gd name="connsiteY6" fmla="*/ 29489 h 307785"/>
              <a:gd name="connsiteX7" fmla="*/ 251792 w 384313"/>
              <a:gd name="connsiteY7" fmla="*/ 2985 h 307785"/>
              <a:gd name="connsiteX8" fmla="*/ 384313 w 384313"/>
              <a:gd name="connsiteY8" fmla="*/ 2985 h 30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313" h="307785">
                <a:moveTo>
                  <a:pt x="0" y="307785"/>
                </a:moveTo>
                <a:cubicBezTo>
                  <a:pt x="4418" y="281281"/>
                  <a:pt x="4070" y="253524"/>
                  <a:pt x="13253" y="228272"/>
                </a:cubicBezTo>
                <a:cubicBezTo>
                  <a:pt x="41445" y="150745"/>
                  <a:pt x="43524" y="180492"/>
                  <a:pt x="79513" y="135506"/>
                </a:cubicBezTo>
                <a:cubicBezTo>
                  <a:pt x="89463" y="123069"/>
                  <a:pt x="94756" y="107012"/>
                  <a:pt x="106018" y="95750"/>
                </a:cubicBezTo>
                <a:cubicBezTo>
                  <a:pt x="117280" y="84488"/>
                  <a:pt x="133337" y="79195"/>
                  <a:pt x="145774" y="69246"/>
                </a:cubicBezTo>
                <a:cubicBezTo>
                  <a:pt x="155531" y="61441"/>
                  <a:pt x="161565" y="49169"/>
                  <a:pt x="172279" y="42741"/>
                </a:cubicBezTo>
                <a:cubicBezTo>
                  <a:pt x="184257" y="35554"/>
                  <a:pt x="199541" y="35736"/>
                  <a:pt x="212035" y="29489"/>
                </a:cubicBezTo>
                <a:cubicBezTo>
                  <a:pt x="226281" y="22366"/>
                  <a:pt x="236050" y="5407"/>
                  <a:pt x="251792" y="2985"/>
                </a:cubicBezTo>
                <a:cubicBezTo>
                  <a:pt x="295452" y="-3732"/>
                  <a:pt x="340139" y="2985"/>
                  <a:pt x="384313" y="29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Shape 8">
            <a:extLst>
              <a:ext uri="{FF2B5EF4-FFF2-40B4-BE49-F238E27FC236}">
                <a16:creationId xmlns:a16="http://schemas.microsoft.com/office/drawing/2014/main" id="{55FC0413-7EEB-43B5-A24C-356D444DBCAD}"/>
              </a:ext>
            </a:extLst>
          </p:cNvPr>
          <p:cNvSpPr/>
          <p:nvPr/>
        </p:nvSpPr>
        <p:spPr>
          <a:xfrm>
            <a:off x="7580243" y="3339548"/>
            <a:ext cx="212035" cy="463826"/>
          </a:xfrm>
          <a:custGeom>
            <a:avLst/>
            <a:gdLst>
              <a:gd name="connsiteX0" fmla="*/ 0 w 212035"/>
              <a:gd name="connsiteY0" fmla="*/ 0 h 463826"/>
              <a:gd name="connsiteX1" fmla="*/ 66261 w 212035"/>
              <a:gd name="connsiteY1" fmla="*/ 26504 h 463826"/>
              <a:gd name="connsiteX2" fmla="*/ 185531 w 212035"/>
              <a:gd name="connsiteY2" fmla="*/ 159026 h 463826"/>
              <a:gd name="connsiteX3" fmla="*/ 212035 w 212035"/>
              <a:gd name="connsiteY3" fmla="*/ 212035 h 463826"/>
              <a:gd name="connsiteX4" fmla="*/ 198783 w 212035"/>
              <a:gd name="connsiteY4" fmla="*/ 357809 h 463826"/>
              <a:gd name="connsiteX5" fmla="*/ 185531 w 212035"/>
              <a:gd name="connsiteY5" fmla="*/ 397565 h 463826"/>
              <a:gd name="connsiteX6" fmla="*/ 172279 w 212035"/>
              <a:gd name="connsiteY6" fmla="*/ 463826 h 46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35" h="463826">
                <a:moveTo>
                  <a:pt x="0" y="0"/>
                </a:moveTo>
                <a:cubicBezTo>
                  <a:pt x="22087" y="8835"/>
                  <a:pt x="47022" y="12512"/>
                  <a:pt x="66261" y="26504"/>
                </a:cubicBezTo>
                <a:cubicBezTo>
                  <a:pt x="99385" y="50594"/>
                  <a:pt x="159823" y="117893"/>
                  <a:pt x="185531" y="159026"/>
                </a:cubicBezTo>
                <a:cubicBezTo>
                  <a:pt x="196001" y="175778"/>
                  <a:pt x="203200" y="194365"/>
                  <a:pt x="212035" y="212035"/>
                </a:cubicBezTo>
                <a:cubicBezTo>
                  <a:pt x="207618" y="260626"/>
                  <a:pt x="205683" y="309508"/>
                  <a:pt x="198783" y="357809"/>
                </a:cubicBezTo>
                <a:cubicBezTo>
                  <a:pt x="196808" y="371637"/>
                  <a:pt x="188919" y="384013"/>
                  <a:pt x="185531" y="397565"/>
                </a:cubicBezTo>
                <a:cubicBezTo>
                  <a:pt x="180068" y="419417"/>
                  <a:pt x="172279" y="463826"/>
                  <a:pt x="172279" y="4638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Shape 9">
            <a:extLst>
              <a:ext uri="{FF2B5EF4-FFF2-40B4-BE49-F238E27FC236}">
                <a16:creationId xmlns:a16="http://schemas.microsoft.com/office/drawing/2014/main" id="{7EAFDC61-76FF-4DD3-BEC6-4CD35721B978}"/>
              </a:ext>
            </a:extLst>
          </p:cNvPr>
          <p:cNvSpPr/>
          <p:nvPr/>
        </p:nvSpPr>
        <p:spPr>
          <a:xfrm>
            <a:off x="8309113" y="3564835"/>
            <a:ext cx="147121" cy="556623"/>
          </a:xfrm>
          <a:custGeom>
            <a:avLst/>
            <a:gdLst>
              <a:gd name="connsiteX0" fmla="*/ 132522 w 147121"/>
              <a:gd name="connsiteY0" fmla="*/ 0 h 556623"/>
              <a:gd name="connsiteX1" fmla="*/ 132522 w 147121"/>
              <a:gd name="connsiteY1" fmla="*/ 424069 h 556623"/>
              <a:gd name="connsiteX2" fmla="*/ 66261 w 147121"/>
              <a:gd name="connsiteY2" fmla="*/ 516835 h 556623"/>
              <a:gd name="connsiteX3" fmla="*/ 0 w 147121"/>
              <a:gd name="connsiteY3" fmla="*/ 556591 h 556623"/>
            </a:gdLst>
            <a:ahLst/>
            <a:cxnLst>
              <a:cxn ang="0">
                <a:pos x="connsiteX0" y="connsiteY0"/>
              </a:cxn>
              <a:cxn ang="0">
                <a:pos x="connsiteX1" y="connsiteY1"/>
              </a:cxn>
              <a:cxn ang="0">
                <a:pos x="connsiteX2" y="connsiteY2"/>
              </a:cxn>
              <a:cxn ang="0">
                <a:pos x="connsiteX3" y="connsiteY3"/>
              </a:cxn>
            </a:cxnLst>
            <a:rect l="l" t="t" r="r" b="b"/>
            <a:pathLst>
              <a:path w="147121" h="556623">
                <a:moveTo>
                  <a:pt x="132522" y="0"/>
                </a:moveTo>
                <a:cubicBezTo>
                  <a:pt x="149660" y="205657"/>
                  <a:pt x="154184" y="174949"/>
                  <a:pt x="132522" y="424069"/>
                </a:cubicBezTo>
                <a:cubicBezTo>
                  <a:pt x="128705" y="467968"/>
                  <a:pt x="98135" y="488945"/>
                  <a:pt x="66261" y="516835"/>
                </a:cubicBezTo>
                <a:cubicBezTo>
                  <a:pt x="17796" y="559241"/>
                  <a:pt x="33723" y="556591"/>
                  <a:pt x="0" y="5565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Shape 10">
            <a:extLst>
              <a:ext uri="{FF2B5EF4-FFF2-40B4-BE49-F238E27FC236}">
                <a16:creationId xmlns:a16="http://schemas.microsoft.com/office/drawing/2014/main" id="{39B52958-0114-4825-AFB4-B32DB12E8A56}"/>
              </a:ext>
            </a:extLst>
          </p:cNvPr>
          <p:cNvSpPr/>
          <p:nvPr/>
        </p:nvSpPr>
        <p:spPr>
          <a:xfrm>
            <a:off x="8295861" y="4505739"/>
            <a:ext cx="304800" cy="185734"/>
          </a:xfrm>
          <a:custGeom>
            <a:avLst/>
            <a:gdLst>
              <a:gd name="connsiteX0" fmla="*/ 304800 w 304800"/>
              <a:gd name="connsiteY0" fmla="*/ 0 h 185734"/>
              <a:gd name="connsiteX1" fmla="*/ 212035 w 304800"/>
              <a:gd name="connsiteY1" fmla="*/ 106018 h 185734"/>
              <a:gd name="connsiteX2" fmla="*/ 132522 w 304800"/>
              <a:gd name="connsiteY2" fmla="*/ 172278 h 185734"/>
              <a:gd name="connsiteX3" fmla="*/ 0 w 304800"/>
              <a:gd name="connsiteY3" fmla="*/ 185531 h 185734"/>
            </a:gdLst>
            <a:ahLst/>
            <a:cxnLst>
              <a:cxn ang="0">
                <a:pos x="connsiteX0" y="connsiteY0"/>
              </a:cxn>
              <a:cxn ang="0">
                <a:pos x="connsiteX1" y="connsiteY1"/>
              </a:cxn>
              <a:cxn ang="0">
                <a:pos x="connsiteX2" y="connsiteY2"/>
              </a:cxn>
              <a:cxn ang="0">
                <a:pos x="connsiteX3" y="connsiteY3"/>
              </a:cxn>
            </a:cxnLst>
            <a:rect l="l" t="t" r="r" b="b"/>
            <a:pathLst>
              <a:path w="304800" h="185734">
                <a:moveTo>
                  <a:pt x="304800" y="0"/>
                </a:moveTo>
                <a:cubicBezTo>
                  <a:pt x="242319" y="104135"/>
                  <a:pt x="295391" y="34570"/>
                  <a:pt x="212035" y="106018"/>
                </a:cubicBezTo>
                <a:cubicBezTo>
                  <a:pt x="188550" y="126148"/>
                  <a:pt x="164472" y="161628"/>
                  <a:pt x="132522" y="172278"/>
                </a:cubicBezTo>
                <a:cubicBezTo>
                  <a:pt x="84049" y="188436"/>
                  <a:pt x="48006" y="185531"/>
                  <a:pt x="0" y="1855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Freeform: Shape 11">
            <a:extLst>
              <a:ext uri="{FF2B5EF4-FFF2-40B4-BE49-F238E27FC236}">
                <a16:creationId xmlns:a16="http://schemas.microsoft.com/office/drawing/2014/main" id="{46963CE1-DF35-4123-B865-453CCD411646}"/>
              </a:ext>
            </a:extLst>
          </p:cNvPr>
          <p:cNvSpPr/>
          <p:nvPr/>
        </p:nvSpPr>
        <p:spPr>
          <a:xfrm>
            <a:off x="8162262" y="5035826"/>
            <a:ext cx="133599" cy="146027"/>
          </a:xfrm>
          <a:custGeom>
            <a:avLst/>
            <a:gdLst>
              <a:gd name="connsiteX0" fmla="*/ 27581 w 133599"/>
              <a:gd name="connsiteY0" fmla="*/ 0 h 146027"/>
              <a:gd name="connsiteX1" fmla="*/ 14329 w 133599"/>
              <a:gd name="connsiteY1" fmla="*/ 66261 h 146027"/>
              <a:gd name="connsiteX2" fmla="*/ 1077 w 133599"/>
              <a:gd name="connsiteY2" fmla="*/ 106017 h 146027"/>
              <a:gd name="connsiteX3" fmla="*/ 40834 w 133599"/>
              <a:gd name="connsiteY3" fmla="*/ 132522 h 146027"/>
              <a:gd name="connsiteX4" fmla="*/ 133599 w 133599"/>
              <a:gd name="connsiteY4" fmla="*/ 145774 h 14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99" h="146027">
                <a:moveTo>
                  <a:pt x="27581" y="0"/>
                </a:moveTo>
                <a:cubicBezTo>
                  <a:pt x="23164" y="22087"/>
                  <a:pt x="19792" y="44409"/>
                  <a:pt x="14329" y="66261"/>
                </a:cubicBezTo>
                <a:cubicBezTo>
                  <a:pt x="10941" y="79813"/>
                  <a:pt x="-4111" y="93047"/>
                  <a:pt x="1077" y="106017"/>
                </a:cubicBezTo>
                <a:cubicBezTo>
                  <a:pt x="6992" y="120805"/>
                  <a:pt x="26194" y="126248"/>
                  <a:pt x="40834" y="132522"/>
                </a:cubicBezTo>
                <a:cubicBezTo>
                  <a:pt x="79254" y="148988"/>
                  <a:pt x="95598" y="145774"/>
                  <a:pt x="133599" y="14577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Freeform: Shape 12">
            <a:extLst>
              <a:ext uri="{FF2B5EF4-FFF2-40B4-BE49-F238E27FC236}">
                <a16:creationId xmlns:a16="http://schemas.microsoft.com/office/drawing/2014/main" id="{0E207B8D-F945-4848-8A3A-054CB4B5886A}"/>
              </a:ext>
            </a:extLst>
          </p:cNvPr>
          <p:cNvSpPr/>
          <p:nvPr/>
        </p:nvSpPr>
        <p:spPr>
          <a:xfrm>
            <a:off x="6970643" y="4545496"/>
            <a:ext cx="125727" cy="159026"/>
          </a:xfrm>
          <a:custGeom>
            <a:avLst/>
            <a:gdLst>
              <a:gd name="connsiteX0" fmla="*/ 0 w 125727"/>
              <a:gd name="connsiteY0" fmla="*/ 0 h 159026"/>
              <a:gd name="connsiteX1" fmla="*/ 119270 w 125727"/>
              <a:gd name="connsiteY1" fmla="*/ 159026 h 159026"/>
            </a:gdLst>
            <a:ahLst/>
            <a:cxnLst>
              <a:cxn ang="0">
                <a:pos x="connsiteX0" y="connsiteY0"/>
              </a:cxn>
              <a:cxn ang="0">
                <a:pos x="connsiteX1" y="connsiteY1"/>
              </a:cxn>
            </a:cxnLst>
            <a:rect l="l" t="t" r="r" b="b"/>
            <a:pathLst>
              <a:path w="125727" h="159026">
                <a:moveTo>
                  <a:pt x="0" y="0"/>
                </a:moveTo>
                <a:cubicBezTo>
                  <a:pt x="167564" y="18618"/>
                  <a:pt x="119270" y="-26749"/>
                  <a:pt x="119270" y="15902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reeform: Shape 13">
            <a:extLst>
              <a:ext uri="{FF2B5EF4-FFF2-40B4-BE49-F238E27FC236}">
                <a16:creationId xmlns:a16="http://schemas.microsoft.com/office/drawing/2014/main" id="{8167AB15-FFA6-4D24-85C6-020A6D30427F}"/>
              </a:ext>
            </a:extLst>
          </p:cNvPr>
          <p:cNvSpPr/>
          <p:nvPr/>
        </p:nvSpPr>
        <p:spPr>
          <a:xfrm>
            <a:off x="7103165" y="3737113"/>
            <a:ext cx="97401" cy="212035"/>
          </a:xfrm>
          <a:custGeom>
            <a:avLst/>
            <a:gdLst>
              <a:gd name="connsiteX0" fmla="*/ 0 w 97401"/>
              <a:gd name="connsiteY0" fmla="*/ 0 h 212035"/>
              <a:gd name="connsiteX1" fmla="*/ 92765 w 97401"/>
              <a:gd name="connsiteY1" fmla="*/ 53009 h 212035"/>
              <a:gd name="connsiteX2" fmla="*/ 53009 w 97401"/>
              <a:gd name="connsiteY2" fmla="*/ 198783 h 212035"/>
              <a:gd name="connsiteX3" fmla="*/ 39757 w 97401"/>
              <a:gd name="connsiteY3" fmla="*/ 212035 h 212035"/>
            </a:gdLst>
            <a:ahLst/>
            <a:cxnLst>
              <a:cxn ang="0">
                <a:pos x="connsiteX0" y="connsiteY0"/>
              </a:cxn>
              <a:cxn ang="0">
                <a:pos x="connsiteX1" y="connsiteY1"/>
              </a:cxn>
              <a:cxn ang="0">
                <a:pos x="connsiteX2" y="connsiteY2"/>
              </a:cxn>
              <a:cxn ang="0">
                <a:pos x="connsiteX3" y="connsiteY3"/>
              </a:cxn>
            </a:cxnLst>
            <a:rect l="l" t="t" r="r" b="b"/>
            <a:pathLst>
              <a:path w="97401" h="212035">
                <a:moveTo>
                  <a:pt x="0" y="0"/>
                </a:moveTo>
                <a:cubicBezTo>
                  <a:pt x="44" y="18"/>
                  <a:pt x="90313" y="26031"/>
                  <a:pt x="92765" y="53009"/>
                </a:cubicBezTo>
                <a:cubicBezTo>
                  <a:pt x="102519" y="160307"/>
                  <a:pt x="100180" y="151610"/>
                  <a:pt x="53009" y="198783"/>
                </a:cubicBezTo>
                <a:lnTo>
                  <a:pt x="39757" y="212035"/>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reeform: Shape 14">
            <a:extLst>
              <a:ext uri="{FF2B5EF4-FFF2-40B4-BE49-F238E27FC236}">
                <a16:creationId xmlns:a16="http://schemas.microsoft.com/office/drawing/2014/main" id="{ED625010-2C7A-4410-B2BA-93F7879A7F43}"/>
              </a:ext>
            </a:extLst>
          </p:cNvPr>
          <p:cNvSpPr/>
          <p:nvPr/>
        </p:nvSpPr>
        <p:spPr>
          <a:xfrm>
            <a:off x="7222435" y="4373217"/>
            <a:ext cx="332560" cy="437322"/>
          </a:xfrm>
          <a:custGeom>
            <a:avLst/>
            <a:gdLst>
              <a:gd name="connsiteX0" fmla="*/ 0 w 332560"/>
              <a:gd name="connsiteY0" fmla="*/ 106018 h 437322"/>
              <a:gd name="connsiteX1" fmla="*/ 13252 w 332560"/>
              <a:gd name="connsiteY1" fmla="*/ 26505 h 437322"/>
              <a:gd name="connsiteX2" fmla="*/ 66261 w 332560"/>
              <a:gd name="connsiteY2" fmla="*/ 13253 h 437322"/>
              <a:gd name="connsiteX3" fmla="*/ 106017 w 332560"/>
              <a:gd name="connsiteY3" fmla="*/ 0 h 437322"/>
              <a:gd name="connsiteX4" fmla="*/ 304800 w 332560"/>
              <a:gd name="connsiteY4" fmla="*/ 13253 h 437322"/>
              <a:gd name="connsiteX5" fmla="*/ 331304 w 332560"/>
              <a:gd name="connsiteY5" fmla="*/ 66261 h 437322"/>
              <a:gd name="connsiteX6" fmla="*/ 318052 w 332560"/>
              <a:gd name="connsiteY6" fmla="*/ 384313 h 437322"/>
              <a:gd name="connsiteX7" fmla="*/ 291548 w 332560"/>
              <a:gd name="connsiteY7" fmla="*/ 410818 h 437322"/>
              <a:gd name="connsiteX8" fmla="*/ 251791 w 332560"/>
              <a:gd name="connsiteY8" fmla="*/ 424070 h 437322"/>
              <a:gd name="connsiteX9" fmla="*/ 198782 w 332560"/>
              <a:gd name="connsiteY9" fmla="*/ 437322 h 437322"/>
              <a:gd name="connsiteX10" fmla="*/ 92765 w 332560"/>
              <a:gd name="connsiteY10" fmla="*/ 410818 h 43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560" h="437322">
                <a:moveTo>
                  <a:pt x="0" y="106018"/>
                </a:moveTo>
                <a:cubicBezTo>
                  <a:pt x="4417" y="79514"/>
                  <a:pt x="-2366" y="48370"/>
                  <a:pt x="13252" y="26505"/>
                </a:cubicBezTo>
                <a:cubicBezTo>
                  <a:pt x="23838" y="11684"/>
                  <a:pt x="48748" y="18257"/>
                  <a:pt x="66261" y="13253"/>
                </a:cubicBezTo>
                <a:cubicBezTo>
                  <a:pt x="79692" y="9415"/>
                  <a:pt x="92765" y="4418"/>
                  <a:pt x="106017" y="0"/>
                </a:cubicBezTo>
                <a:cubicBezTo>
                  <a:pt x="172278" y="4418"/>
                  <a:pt x="241090" y="-5485"/>
                  <a:pt x="304800" y="13253"/>
                </a:cubicBezTo>
                <a:cubicBezTo>
                  <a:pt x="323752" y="18827"/>
                  <a:pt x="330599" y="46519"/>
                  <a:pt x="331304" y="66261"/>
                </a:cubicBezTo>
                <a:cubicBezTo>
                  <a:pt x="335091" y="172303"/>
                  <a:pt x="330215" y="278903"/>
                  <a:pt x="318052" y="384313"/>
                </a:cubicBezTo>
                <a:cubicBezTo>
                  <a:pt x="316620" y="396725"/>
                  <a:pt x="302262" y="404390"/>
                  <a:pt x="291548" y="410818"/>
                </a:cubicBezTo>
                <a:cubicBezTo>
                  <a:pt x="279570" y="418005"/>
                  <a:pt x="265223" y="420232"/>
                  <a:pt x="251791" y="424070"/>
                </a:cubicBezTo>
                <a:cubicBezTo>
                  <a:pt x="234278" y="429074"/>
                  <a:pt x="216452" y="432905"/>
                  <a:pt x="198782" y="437322"/>
                </a:cubicBezTo>
                <a:cubicBezTo>
                  <a:pt x="99833" y="423187"/>
                  <a:pt x="128104" y="446157"/>
                  <a:pt x="92765" y="410818"/>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Freeform: Shape 16">
            <a:extLst>
              <a:ext uri="{FF2B5EF4-FFF2-40B4-BE49-F238E27FC236}">
                <a16:creationId xmlns:a16="http://schemas.microsoft.com/office/drawing/2014/main" id="{0BD2C610-6B8B-45D6-8093-68A05D46B3E0}"/>
              </a:ext>
            </a:extLst>
          </p:cNvPr>
          <p:cNvSpPr/>
          <p:nvPr/>
        </p:nvSpPr>
        <p:spPr>
          <a:xfrm>
            <a:off x="7301948" y="4691270"/>
            <a:ext cx="119269" cy="212034"/>
          </a:xfrm>
          <a:custGeom>
            <a:avLst/>
            <a:gdLst>
              <a:gd name="connsiteX0" fmla="*/ 53009 w 119269"/>
              <a:gd name="connsiteY0" fmla="*/ 0 h 212034"/>
              <a:gd name="connsiteX1" fmla="*/ 39756 w 119269"/>
              <a:gd name="connsiteY1" fmla="*/ 66260 h 212034"/>
              <a:gd name="connsiteX2" fmla="*/ 13252 w 119269"/>
              <a:gd name="connsiteY2" fmla="*/ 92765 h 212034"/>
              <a:gd name="connsiteX3" fmla="*/ 0 w 119269"/>
              <a:gd name="connsiteY3" fmla="*/ 132521 h 212034"/>
              <a:gd name="connsiteX4" fmla="*/ 26504 w 119269"/>
              <a:gd name="connsiteY4" fmla="*/ 185530 h 212034"/>
              <a:gd name="connsiteX5" fmla="*/ 79513 w 119269"/>
              <a:gd name="connsiteY5" fmla="*/ 198782 h 212034"/>
              <a:gd name="connsiteX6" fmla="*/ 119269 w 119269"/>
              <a:gd name="connsiteY6" fmla="*/ 212034 h 21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69" h="212034">
                <a:moveTo>
                  <a:pt x="53009" y="0"/>
                </a:moveTo>
                <a:cubicBezTo>
                  <a:pt x="48591" y="22087"/>
                  <a:pt x="48629" y="45557"/>
                  <a:pt x="39756" y="66260"/>
                </a:cubicBezTo>
                <a:cubicBezTo>
                  <a:pt x="34834" y="77744"/>
                  <a:pt x="19680" y="82051"/>
                  <a:pt x="13252" y="92765"/>
                </a:cubicBezTo>
                <a:cubicBezTo>
                  <a:pt x="6065" y="104743"/>
                  <a:pt x="4417" y="119269"/>
                  <a:pt x="0" y="132521"/>
                </a:cubicBezTo>
                <a:cubicBezTo>
                  <a:pt x="8835" y="150191"/>
                  <a:pt x="11328" y="172883"/>
                  <a:pt x="26504" y="185530"/>
                </a:cubicBezTo>
                <a:cubicBezTo>
                  <a:pt x="40496" y="197190"/>
                  <a:pt x="62000" y="193778"/>
                  <a:pt x="79513" y="198782"/>
                </a:cubicBezTo>
                <a:cubicBezTo>
                  <a:pt x="92944" y="202619"/>
                  <a:pt x="119269" y="212034"/>
                  <a:pt x="119269" y="21203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01077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036A-A538-4CBD-8B68-0E0CB7485906}"/>
              </a:ext>
            </a:extLst>
          </p:cNvPr>
          <p:cNvSpPr>
            <a:spLocks noGrp="1"/>
          </p:cNvSpPr>
          <p:nvPr>
            <p:ph type="title"/>
          </p:nvPr>
        </p:nvSpPr>
        <p:spPr/>
        <p:txBody>
          <a:bodyPr/>
          <a:lstStyle/>
          <a:p>
            <a:r>
              <a:rPr lang="en-US" dirty="0">
                <a:solidFill>
                  <a:srgbClr val="FF0000"/>
                </a:solidFill>
              </a:rPr>
              <a:t>Statistics</a:t>
            </a:r>
            <a:endParaRPr lang="en-IN" dirty="0">
              <a:solidFill>
                <a:srgbClr val="FF0000"/>
              </a:solidFill>
            </a:endParaRPr>
          </a:p>
        </p:txBody>
      </p:sp>
      <p:sp>
        <p:nvSpPr>
          <p:cNvPr id="3" name="Content Placeholder 2">
            <a:extLst>
              <a:ext uri="{FF2B5EF4-FFF2-40B4-BE49-F238E27FC236}">
                <a16:creationId xmlns:a16="http://schemas.microsoft.com/office/drawing/2014/main" id="{853AC995-8F04-426E-911D-ABFB329F8C8F}"/>
              </a:ext>
            </a:extLst>
          </p:cNvPr>
          <p:cNvSpPr>
            <a:spLocks noGrp="1"/>
          </p:cNvSpPr>
          <p:nvPr>
            <p:ph idx="1"/>
          </p:nvPr>
        </p:nvSpPr>
        <p:spPr/>
        <p:txBody>
          <a:bodyPr>
            <a:normAutofit/>
          </a:bodyPr>
          <a:lstStyle/>
          <a:p>
            <a:r>
              <a:rPr lang="en-US" dirty="0"/>
              <a:t>The worldwide age-adjusted prevalence of AF is estimated at </a:t>
            </a:r>
            <a:r>
              <a:rPr lang="en-US" dirty="0">
                <a:solidFill>
                  <a:srgbClr val="FF0000"/>
                </a:solidFill>
              </a:rPr>
              <a:t>0.596% </a:t>
            </a:r>
            <a:r>
              <a:rPr lang="en-US" dirty="0"/>
              <a:t>in men and </a:t>
            </a:r>
            <a:r>
              <a:rPr lang="en-US" dirty="0">
                <a:solidFill>
                  <a:srgbClr val="FF0000"/>
                </a:solidFill>
              </a:rPr>
              <a:t>0.373</a:t>
            </a:r>
            <a:r>
              <a:rPr lang="en-US" dirty="0"/>
              <a:t>% in women.</a:t>
            </a:r>
          </a:p>
          <a:p>
            <a:r>
              <a:rPr lang="en-US" dirty="0"/>
              <a:t> Each year more than </a:t>
            </a:r>
            <a:r>
              <a:rPr lang="en-US" dirty="0">
                <a:solidFill>
                  <a:srgbClr val="FF0000"/>
                </a:solidFill>
              </a:rPr>
              <a:t>5 million</a:t>
            </a:r>
            <a:r>
              <a:rPr lang="en-US" dirty="0"/>
              <a:t> people develop AF worldwide.</a:t>
            </a:r>
          </a:p>
          <a:p>
            <a:r>
              <a:rPr lang="en-US" dirty="0"/>
              <a:t>Prevalence of AF in the general population - </a:t>
            </a:r>
            <a:r>
              <a:rPr lang="en-US" dirty="0">
                <a:solidFill>
                  <a:srgbClr val="FF0000"/>
                </a:solidFill>
              </a:rPr>
              <a:t>0.5% to 2%.</a:t>
            </a:r>
          </a:p>
          <a:p>
            <a:r>
              <a:rPr lang="en-US" dirty="0"/>
              <a:t>AF progresses from paroxysmal to persistent (despite antiarrhythmic therapy) in approximately </a:t>
            </a:r>
            <a:r>
              <a:rPr lang="en-US" dirty="0">
                <a:solidFill>
                  <a:srgbClr val="FF0000"/>
                </a:solidFill>
              </a:rPr>
              <a:t>10% at 1 year, in 25% to 30% at 5 years, and in more than 50% beyond 10 years</a:t>
            </a:r>
            <a:endParaRPr lang="en-IN" dirty="0">
              <a:solidFill>
                <a:srgbClr val="FF0000"/>
              </a:solidFill>
            </a:endParaRPr>
          </a:p>
        </p:txBody>
      </p:sp>
    </p:spTree>
    <p:extLst>
      <p:ext uri="{BB962C8B-B14F-4D97-AF65-F5344CB8AC3E}">
        <p14:creationId xmlns:p14="http://schemas.microsoft.com/office/powerpoint/2010/main" val="788460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1EC7-16CC-427F-8348-59E6025272BC}"/>
              </a:ext>
            </a:extLst>
          </p:cNvPr>
          <p:cNvSpPr>
            <a:spLocks noGrp="1"/>
          </p:cNvSpPr>
          <p:nvPr>
            <p:ph type="title"/>
          </p:nvPr>
        </p:nvSpPr>
        <p:spPr/>
        <p:txBody>
          <a:bodyPr/>
          <a:lstStyle/>
          <a:p>
            <a:r>
              <a:rPr lang="en-US" dirty="0">
                <a:solidFill>
                  <a:srgbClr val="FF0000"/>
                </a:solidFill>
              </a:rPr>
              <a:t>VENTRICULAR RESPONSE</a:t>
            </a:r>
            <a:endParaRPr lang="en-IN" dirty="0">
              <a:solidFill>
                <a:srgbClr val="FF0000"/>
              </a:solidFill>
            </a:endParaRPr>
          </a:p>
        </p:txBody>
      </p:sp>
      <p:sp>
        <p:nvSpPr>
          <p:cNvPr id="3" name="Content Placeholder 2">
            <a:extLst>
              <a:ext uri="{FF2B5EF4-FFF2-40B4-BE49-F238E27FC236}">
                <a16:creationId xmlns:a16="http://schemas.microsoft.com/office/drawing/2014/main" id="{0A614766-6A3D-473D-B8D1-FA5D31CF2422}"/>
              </a:ext>
            </a:extLst>
          </p:cNvPr>
          <p:cNvSpPr>
            <a:spLocks noGrp="1"/>
          </p:cNvSpPr>
          <p:nvPr>
            <p:ph idx="1"/>
          </p:nvPr>
        </p:nvSpPr>
        <p:spPr/>
        <p:txBody>
          <a:bodyPr/>
          <a:lstStyle/>
          <a:p>
            <a:r>
              <a:rPr lang="en-US" dirty="0"/>
              <a:t>In </a:t>
            </a:r>
            <a:r>
              <a:rPr lang="en-US" dirty="0" err="1"/>
              <a:t>AF,excitation</a:t>
            </a:r>
            <a:r>
              <a:rPr lang="en-US" dirty="0"/>
              <a:t> &amp;  recovery of atria are chaotic and </a:t>
            </a:r>
            <a:r>
              <a:rPr lang="en-US" dirty="0" err="1"/>
              <a:t>bizzaire</a:t>
            </a:r>
            <a:r>
              <a:rPr lang="en-US" dirty="0"/>
              <a:t>.</a:t>
            </a:r>
          </a:p>
          <a:p>
            <a:r>
              <a:rPr lang="en-US" dirty="0"/>
              <a:t>The numerous excitatory wavelets reach av node at frequent but irregular intervals.(rate-400-600/min)</a:t>
            </a:r>
          </a:p>
          <a:p>
            <a:r>
              <a:rPr lang="en-US" dirty="0"/>
              <a:t>AV node can conduct only some of impulses due to the refractory period.</a:t>
            </a:r>
          </a:p>
          <a:p>
            <a:r>
              <a:rPr lang="en-US" dirty="0"/>
              <a:t>In untreated cases ,ventricular rate is usually 120-150/min</a:t>
            </a:r>
          </a:p>
          <a:p>
            <a:r>
              <a:rPr lang="en-US" dirty="0"/>
              <a:t>Intraventricular conduction of impulses from fibrillating atria may at times be associated with phasic </a:t>
            </a:r>
            <a:r>
              <a:rPr lang="en-US" u="sng" dirty="0" err="1"/>
              <a:t>abberant</a:t>
            </a:r>
            <a:r>
              <a:rPr lang="en-US" u="sng" dirty="0"/>
              <a:t> ventricular conduction</a:t>
            </a:r>
            <a:endParaRPr lang="en-IN" u="sng" dirty="0"/>
          </a:p>
        </p:txBody>
      </p:sp>
    </p:spTree>
    <p:extLst>
      <p:ext uri="{BB962C8B-B14F-4D97-AF65-F5344CB8AC3E}">
        <p14:creationId xmlns:p14="http://schemas.microsoft.com/office/powerpoint/2010/main" val="2570617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B2699-B688-4D8A-98EC-0483183F948D}"/>
              </a:ext>
            </a:extLst>
          </p:cNvPr>
          <p:cNvSpPr>
            <a:spLocks noGrp="1"/>
          </p:cNvSpPr>
          <p:nvPr>
            <p:ph type="title"/>
          </p:nvPr>
        </p:nvSpPr>
        <p:spPr/>
        <p:txBody>
          <a:bodyPr/>
          <a:lstStyle/>
          <a:p>
            <a:r>
              <a:rPr lang="en-US" dirty="0">
                <a:solidFill>
                  <a:srgbClr val="FF0000"/>
                </a:solidFill>
              </a:rPr>
              <a:t>VENTRICULAR RESPONSE</a:t>
            </a:r>
            <a:endParaRPr lang="en-IN" dirty="0"/>
          </a:p>
        </p:txBody>
      </p:sp>
      <p:sp>
        <p:nvSpPr>
          <p:cNvPr id="3" name="Content Placeholder 2">
            <a:extLst>
              <a:ext uri="{FF2B5EF4-FFF2-40B4-BE49-F238E27FC236}">
                <a16:creationId xmlns:a16="http://schemas.microsoft.com/office/drawing/2014/main" id="{93A48A32-8D74-4086-BC87-5D2C420044F8}"/>
              </a:ext>
            </a:extLst>
          </p:cNvPr>
          <p:cNvSpPr>
            <a:spLocks noGrp="1"/>
          </p:cNvSpPr>
          <p:nvPr>
            <p:ph idx="1"/>
          </p:nvPr>
        </p:nvSpPr>
        <p:spPr>
          <a:ln>
            <a:solidFill>
              <a:schemeClr val="tx1"/>
            </a:solidFill>
            <a:prstDash val="solid"/>
          </a:ln>
        </p:spPr>
        <p:txBody>
          <a:bodyPr/>
          <a:lstStyle/>
          <a:p>
            <a:r>
              <a:rPr lang="en-US" dirty="0" err="1">
                <a:solidFill>
                  <a:srgbClr val="FF0000"/>
                </a:solidFill>
              </a:rPr>
              <a:t>Abberant</a:t>
            </a:r>
            <a:r>
              <a:rPr lang="en-US" dirty="0">
                <a:solidFill>
                  <a:srgbClr val="FF0000"/>
                </a:solidFill>
              </a:rPr>
              <a:t> ventricular conduction</a:t>
            </a:r>
            <a:r>
              <a:rPr lang="en-US" dirty="0"/>
              <a:t>-defined as abnormal intraventricular conduction of a supraventricular impulse.</a:t>
            </a:r>
          </a:p>
          <a:p>
            <a:endParaRPr lang="en-IN" dirty="0"/>
          </a:p>
        </p:txBody>
      </p:sp>
      <p:pic>
        <p:nvPicPr>
          <p:cNvPr id="5" name="Picture 4">
            <a:extLst>
              <a:ext uri="{FF2B5EF4-FFF2-40B4-BE49-F238E27FC236}">
                <a16:creationId xmlns:a16="http://schemas.microsoft.com/office/drawing/2014/main" id="{D3484B48-683D-4A06-BC2C-ADFE5EF61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904" y="3253477"/>
            <a:ext cx="5869973" cy="896984"/>
          </a:xfrm>
          <a:prstGeom prst="rect">
            <a:avLst/>
          </a:prstGeom>
        </p:spPr>
      </p:pic>
    </p:spTree>
    <p:extLst>
      <p:ext uri="{BB962C8B-B14F-4D97-AF65-F5344CB8AC3E}">
        <p14:creationId xmlns:p14="http://schemas.microsoft.com/office/powerpoint/2010/main" val="4093491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9E8C-A0E5-4017-ACE8-11B3AD57F22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2A8D67A-F4E7-422D-AE0B-9B739E84E6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1486571"/>
            <a:ext cx="4939717" cy="5140966"/>
          </a:xfrm>
        </p:spPr>
      </p:pic>
    </p:spTree>
    <p:extLst>
      <p:ext uri="{BB962C8B-B14F-4D97-AF65-F5344CB8AC3E}">
        <p14:creationId xmlns:p14="http://schemas.microsoft.com/office/powerpoint/2010/main" val="754316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513E-A819-4B26-9C77-48D51FD4ED14}"/>
              </a:ext>
            </a:extLst>
          </p:cNvPr>
          <p:cNvSpPr>
            <a:spLocks noGrp="1"/>
          </p:cNvSpPr>
          <p:nvPr>
            <p:ph type="title"/>
          </p:nvPr>
        </p:nvSpPr>
        <p:spPr/>
        <p:txBody>
          <a:bodyPr/>
          <a:lstStyle/>
          <a:p>
            <a:r>
              <a:rPr lang="en-US" dirty="0">
                <a:solidFill>
                  <a:srgbClr val="FF0000"/>
                </a:solidFill>
              </a:rPr>
              <a:t>Mechanism of </a:t>
            </a:r>
            <a:r>
              <a:rPr lang="en-US" dirty="0" err="1">
                <a:solidFill>
                  <a:srgbClr val="FF0000"/>
                </a:solidFill>
              </a:rPr>
              <a:t>abberant</a:t>
            </a:r>
            <a:r>
              <a:rPr lang="en-US" dirty="0">
                <a:solidFill>
                  <a:srgbClr val="FF0000"/>
                </a:solidFill>
              </a:rPr>
              <a:t> ventricular conduction</a:t>
            </a:r>
            <a:endParaRPr lang="en-IN" dirty="0">
              <a:solidFill>
                <a:srgbClr val="FF0000"/>
              </a:solidFill>
            </a:endParaRPr>
          </a:p>
        </p:txBody>
      </p:sp>
      <p:pic>
        <p:nvPicPr>
          <p:cNvPr id="5" name="Content Placeholder 4">
            <a:extLst>
              <a:ext uri="{FF2B5EF4-FFF2-40B4-BE49-F238E27FC236}">
                <a16:creationId xmlns:a16="http://schemas.microsoft.com/office/drawing/2014/main" id="{32C86714-56F4-408E-96B8-322EEAEFCB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967" y="1690688"/>
            <a:ext cx="5102086" cy="4096247"/>
          </a:xfrm>
        </p:spPr>
      </p:pic>
      <p:pic>
        <p:nvPicPr>
          <p:cNvPr id="7" name="Picture 6">
            <a:extLst>
              <a:ext uri="{FF2B5EF4-FFF2-40B4-BE49-F238E27FC236}">
                <a16:creationId xmlns:a16="http://schemas.microsoft.com/office/drawing/2014/main" id="{51364152-960A-4DE6-B2B8-58118ADAD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892" y="2090550"/>
            <a:ext cx="3334215" cy="2676899"/>
          </a:xfrm>
          <a:prstGeom prst="rect">
            <a:avLst/>
          </a:prstGeom>
        </p:spPr>
      </p:pic>
    </p:spTree>
    <p:extLst>
      <p:ext uri="{BB962C8B-B14F-4D97-AF65-F5344CB8AC3E}">
        <p14:creationId xmlns:p14="http://schemas.microsoft.com/office/powerpoint/2010/main" val="3267742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5D50-D349-4FD0-9B90-F9DF1D5765F8}"/>
              </a:ext>
            </a:extLst>
          </p:cNvPr>
          <p:cNvSpPr>
            <a:spLocks noGrp="1"/>
          </p:cNvSpPr>
          <p:nvPr>
            <p:ph type="title"/>
          </p:nvPr>
        </p:nvSpPr>
        <p:spPr/>
        <p:txBody>
          <a:bodyPr/>
          <a:lstStyle/>
          <a:p>
            <a:r>
              <a:rPr lang="en-US" dirty="0">
                <a:solidFill>
                  <a:srgbClr val="FF0000"/>
                </a:solidFill>
              </a:rPr>
              <a:t>ASHMAN PHENOMENON</a:t>
            </a:r>
            <a:endParaRPr lang="en-IN" dirty="0">
              <a:solidFill>
                <a:srgbClr val="FF0000"/>
              </a:solidFill>
            </a:endParaRPr>
          </a:p>
        </p:txBody>
      </p:sp>
      <p:pic>
        <p:nvPicPr>
          <p:cNvPr id="5" name="Content Placeholder 4">
            <a:extLst>
              <a:ext uri="{FF2B5EF4-FFF2-40B4-BE49-F238E27FC236}">
                <a16:creationId xmlns:a16="http://schemas.microsoft.com/office/drawing/2014/main" id="{BD3D904C-F8BA-43FE-A003-674A04D09E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5643" y="1982687"/>
            <a:ext cx="6335009" cy="1943371"/>
          </a:xfrm>
        </p:spPr>
      </p:pic>
      <p:sp>
        <p:nvSpPr>
          <p:cNvPr id="7" name="TextBox 6">
            <a:extLst>
              <a:ext uri="{FF2B5EF4-FFF2-40B4-BE49-F238E27FC236}">
                <a16:creationId xmlns:a16="http://schemas.microsoft.com/office/drawing/2014/main" id="{1B0ADA8C-8958-4A31-BE58-906222E1F2C0}"/>
              </a:ext>
            </a:extLst>
          </p:cNvPr>
          <p:cNvSpPr txBox="1"/>
          <p:nvPr/>
        </p:nvSpPr>
        <p:spPr>
          <a:xfrm rot="10800000" flipV="1">
            <a:off x="2981740" y="4770783"/>
            <a:ext cx="5844208" cy="923330"/>
          </a:xfrm>
          <a:prstGeom prst="rect">
            <a:avLst/>
          </a:prstGeom>
          <a:noFill/>
        </p:spPr>
        <p:txBody>
          <a:bodyPr wrap="square">
            <a:spAutoFit/>
          </a:bodyPr>
          <a:lstStyle/>
          <a:p>
            <a:r>
              <a:rPr lang="en-US" b="0" i="0" dirty="0">
                <a:effectLst/>
                <a:latin typeface="-apple-system"/>
              </a:rPr>
              <a:t>As the refractory period of the right bundle is slightly longer than the left, the aberrantly-conducted beat typically demonstrates a right bundle branch (RBBB) morphology.</a:t>
            </a:r>
            <a:endParaRPr lang="en-IN" dirty="0"/>
          </a:p>
        </p:txBody>
      </p:sp>
    </p:spTree>
    <p:extLst>
      <p:ext uri="{BB962C8B-B14F-4D97-AF65-F5344CB8AC3E}">
        <p14:creationId xmlns:p14="http://schemas.microsoft.com/office/powerpoint/2010/main" val="790579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F46C-0810-4B2C-9012-D079D3C337A3}"/>
              </a:ext>
            </a:extLst>
          </p:cNvPr>
          <p:cNvSpPr>
            <a:spLocks noGrp="1"/>
          </p:cNvSpPr>
          <p:nvPr>
            <p:ph type="title"/>
          </p:nvPr>
        </p:nvSpPr>
        <p:spPr/>
        <p:txBody>
          <a:bodyPr/>
          <a:lstStyle/>
          <a:p>
            <a:r>
              <a:rPr lang="en-US" dirty="0">
                <a:solidFill>
                  <a:srgbClr val="FF0000"/>
                </a:solidFill>
              </a:rPr>
              <a:t>CLINICAL FEATURES</a:t>
            </a:r>
            <a:endParaRPr lang="en-IN" dirty="0">
              <a:solidFill>
                <a:srgbClr val="FF0000"/>
              </a:solidFill>
            </a:endParaRPr>
          </a:p>
        </p:txBody>
      </p:sp>
      <p:graphicFrame>
        <p:nvGraphicFramePr>
          <p:cNvPr id="6" name="Table 6">
            <a:extLst>
              <a:ext uri="{FF2B5EF4-FFF2-40B4-BE49-F238E27FC236}">
                <a16:creationId xmlns:a16="http://schemas.microsoft.com/office/drawing/2014/main" id="{6A019AD7-94CD-4088-8978-F8E72418AE1B}"/>
              </a:ext>
            </a:extLst>
          </p:cNvPr>
          <p:cNvGraphicFramePr>
            <a:graphicFrameLocks noGrp="1"/>
          </p:cNvGraphicFramePr>
          <p:nvPr/>
        </p:nvGraphicFramePr>
        <p:xfrm>
          <a:off x="1192696" y="1690687"/>
          <a:ext cx="9356037" cy="4351335"/>
        </p:xfrm>
        <a:graphic>
          <a:graphicData uri="http://schemas.openxmlformats.org/drawingml/2006/table">
            <a:tbl>
              <a:tblPr firstRow="1" bandRow="1">
                <a:tableStyleId>{5C22544A-7EE6-4342-B048-85BDC9FD1C3A}</a:tableStyleId>
              </a:tblPr>
              <a:tblGrid>
                <a:gridCol w="3118679">
                  <a:extLst>
                    <a:ext uri="{9D8B030D-6E8A-4147-A177-3AD203B41FA5}">
                      <a16:colId xmlns:a16="http://schemas.microsoft.com/office/drawing/2014/main" val="458974818"/>
                    </a:ext>
                  </a:extLst>
                </a:gridCol>
                <a:gridCol w="3118679">
                  <a:extLst>
                    <a:ext uri="{9D8B030D-6E8A-4147-A177-3AD203B41FA5}">
                      <a16:colId xmlns:a16="http://schemas.microsoft.com/office/drawing/2014/main" val="3436890676"/>
                    </a:ext>
                  </a:extLst>
                </a:gridCol>
                <a:gridCol w="3118679">
                  <a:extLst>
                    <a:ext uri="{9D8B030D-6E8A-4147-A177-3AD203B41FA5}">
                      <a16:colId xmlns:a16="http://schemas.microsoft.com/office/drawing/2014/main" val="241456072"/>
                    </a:ext>
                  </a:extLst>
                </a:gridCol>
              </a:tblGrid>
              <a:tr h="759922">
                <a:tc>
                  <a:txBody>
                    <a:bodyPr/>
                    <a:lstStyle/>
                    <a:p>
                      <a:r>
                        <a:rPr lang="en-US" dirty="0"/>
                        <a:t>ASYMPTOMATIC</a:t>
                      </a:r>
                      <a:endParaRPr lang="en-IN" dirty="0"/>
                    </a:p>
                  </a:txBody>
                  <a:tcPr/>
                </a:tc>
                <a:tc>
                  <a:txBody>
                    <a:bodyPr/>
                    <a:lstStyle/>
                    <a:p>
                      <a:r>
                        <a:rPr lang="en-US" dirty="0"/>
                        <a:t>SYMPTOMATIC-STABLE</a:t>
                      </a:r>
                      <a:endParaRPr lang="en-IN" dirty="0"/>
                    </a:p>
                  </a:txBody>
                  <a:tcPr/>
                </a:tc>
                <a:tc>
                  <a:txBody>
                    <a:bodyPr/>
                    <a:lstStyle/>
                    <a:p>
                      <a:r>
                        <a:rPr lang="en-US" dirty="0"/>
                        <a:t>SYMPTOMATIC-UNSTABLE</a:t>
                      </a:r>
                      <a:endParaRPr lang="en-IN" dirty="0"/>
                    </a:p>
                  </a:txBody>
                  <a:tcPr/>
                </a:tc>
                <a:extLst>
                  <a:ext uri="{0D108BD9-81ED-4DB2-BD59-A6C34878D82A}">
                    <a16:rowId xmlns:a16="http://schemas.microsoft.com/office/drawing/2014/main" val="1818660870"/>
                  </a:ext>
                </a:extLst>
              </a:tr>
              <a:tr h="759922">
                <a:tc>
                  <a:txBody>
                    <a:bodyPr/>
                    <a:lstStyle/>
                    <a:p>
                      <a:r>
                        <a:rPr lang="en-US" dirty="0"/>
                        <a:t>Usually </a:t>
                      </a:r>
                      <a:r>
                        <a:rPr lang="en-US" dirty="0" err="1"/>
                        <a:t>elderly,persistent</a:t>
                      </a:r>
                      <a:r>
                        <a:rPr lang="en-US" dirty="0"/>
                        <a:t> </a:t>
                      </a:r>
                      <a:endParaRPr lang="en-IN" dirty="0"/>
                    </a:p>
                  </a:txBody>
                  <a:tcPr/>
                </a:tc>
                <a:tc>
                  <a:txBody>
                    <a:bodyPr/>
                    <a:lstStyle/>
                    <a:p>
                      <a:r>
                        <a:rPr lang="en-US" dirty="0"/>
                        <a:t>PALPITATION</a:t>
                      </a:r>
                      <a:endParaRPr lang="en-IN" dirty="0"/>
                    </a:p>
                  </a:txBody>
                  <a:tcPr/>
                </a:tc>
                <a:tc>
                  <a:txBody>
                    <a:bodyPr/>
                    <a:lstStyle/>
                    <a:p>
                      <a:r>
                        <a:rPr lang="en-US" dirty="0"/>
                        <a:t>SYNCOPE</a:t>
                      </a:r>
                      <a:endParaRPr lang="en-IN" dirty="0"/>
                    </a:p>
                  </a:txBody>
                  <a:tcPr/>
                </a:tc>
                <a:extLst>
                  <a:ext uri="{0D108BD9-81ED-4DB2-BD59-A6C34878D82A}">
                    <a16:rowId xmlns:a16="http://schemas.microsoft.com/office/drawing/2014/main" val="2804216886"/>
                  </a:ext>
                </a:extLst>
              </a:tr>
              <a:tr h="759922">
                <a:tc>
                  <a:txBody>
                    <a:bodyPr/>
                    <a:lstStyle/>
                    <a:p>
                      <a:r>
                        <a:rPr lang="en-US" dirty="0"/>
                        <a:t>25%</a:t>
                      </a:r>
                      <a:endParaRPr lang="en-IN" dirty="0"/>
                    </a:p>
                  </a:txBody>
                  <a:tcPr/>
                </a:tc>
                <a:tc>
                  <a:txBody>
                    <a:bodyPr/>
                    <a:lstStyle/>
                    <a:p>
                      <a:r>
                        <a:rPr lang="en-US" dirty="0"/>
                        <a:t>DYSPNOEA</a:t>
                      </a:r>
                      <a:endParaRPr lang="en-IN" dirty="0"/>
                    </a:p>
                  </a:txBody>
                  <a:tcPr/>
                </a:tc>
                <a:tc>
                  <a:txBody>
                    <a:bodyPr/>
                    <a:lstStyle/>
                    <a:p>
                      <a:r>
                        <a:rPr lang="en-US" dirty="0"/>
                        <a:t>ACUTE HF,PULM EDEMA</a:t>
                      </a:r>
                      <a:endParaRPr lang="en-IN" dirty="0"/>
                    </a:p>
                  </a:txBody>
                  <a:tcPr/>
                </a:tc>
                <a:extLst>
                  <a:ext uri="{0D108BD9-81ED-4DB2-BD59-A6C34878D82A}">
                    <a16:rowId xmlns:a16="http://schemas.microsoft.com/office/drawing/2014/main" val="2309659295"/>
                  </a:ext>
                </a:extLst>
              </a:tr>
              <a:tr h="1311647">
                <a:tc>
                  <a:txBody>
                    <a:bodyPr/>
                    <a:lstStyle/>
                    <a:p>
                      <a:r>
                        <a:rPr lang="en-US" dirty="0"/>
                        <a:t>Fatigue ,effort intolerance</a:t>
                      </a:r>
                    </a:p>
                    <a:p>
                      <a:r>
                        <a:rPr lang="en-IN" dirty="0"/>
                        <a:t>“diagnostic cardioversion” </a:t>
                      </a:r>
                    </a:p>
                  </a:txBody>
                  <a:tcPr/>
                </a:tc>
                <a:tc>
                  <a:txBody>
                    <a:bodyPr/>
                    <a:lstStyle/>
                    <a:p>
                      <a:r>
                        <a:rPr lang="en-US" dirty="0"/>
                        <a:t>SYNCOPE,DIZZINESS,FATIGUE</a:t>
                      </a:r>
                      <a:endParaRPr lang="en-IN" dirty="0"/>
                    </a:p>
                  </a:txBody>
                  <a:tcPr/>
                </a:tc>
                <a:tc>
                  <a:txBody>
                    <a:bodyPr/>
                    <a:lstStyle/>
                    <a:p>
                      <a:r>
                        <a:rPr lang="en-US" dirty="0"/>
                        <a:t>ONGOING </a:t>
                      </a:r>
                      <a:r>
                        <a:rPr lang="en-US" dirty="0" err="1"/>
                        <a:t>CHESTPain</a:t>
                      </a:r>
                      <a:endParaRPr lang="en-IN" dirty="0"/>
                    </a:p>
                  </a:txBody>
                  <a:tcPr/>
                </a:tc>
                <a:extLst>
                  <a:ext uri="{0D108BD9-81ED-4DB2-BD59-A6C34878D82A}">
                    <a16:rowId xmlns:a16="http://schemas.microsoft.com/office/drawing/2014/main" val="1413403488"/>
                  </a:ext>
                </a:extLst>
              </a:tr>
              <a:tr h="759922">
                <a:tc>
                  <a:txBody>
                    <a:bodyPr/>
                    <a:lstStyle/>
                    <a:p>
                      <a:endParaRPr lang="en-IN"/>
                    </a:p>
                  </a:txBody>
                  <a:tcPr/>
                </a:tc>
                <a:tc>
                  <a:txBody>
                    <a:bodyPr/>
                    <a:lstStyle/>
                    <a:p>
                      <a:r>
                        <a:rPr lang="en-US" dirty="0"/>
                        <a:t>CHEST PAIN,</a:t>
                      </a:r>
                      <a:endParaRPr lang="en-IN" dirty="0"/>
                    </a:p>
                  </a:txBody>
                  <a:tcPr/>
                </a:tc>
                <a:tc>
                  <a:txBody>
                    <a:bodyPr/>
                    <a:lstStyle/>
                    <a:p>
                      <a:r>
                        <a:rPr lang="en-US" dirty="0"/>
                        <a:t>SHOCK</a:t>
                      </a:r>
                      <a:endParaRPr lang="en-IN" dirty="0"/>
                    </a:p>
                  </a:txBody>
                  <a:tcPr/>
                </a:tc>
                <a:extLst>
                  <a:ext uri="{0D108BD9-81ED-4DB2-BD59-A6C34878D82A}">
                    <a16:rowId xmlns:a16="http://schemas.microsoft.com/office/drawing/2014/main" val="4221785966"/>
                  </a:ext>
                </a:extLst>
              </a:tr>
            </a:tbl>
          </a:graphicData>
        </a:graphic>
      </p:graphicFrame>
      <p:sp>
        <p:nvSpPr>
          <p:cNvPr id="8" name="Content Placeholder 7">
            <a:extLst>
              <a:ext uri="{FF2B5EF4-FFF2-40B4-BE49-F238E27FC236}">
                <a16:creationId xmlns:a16="http://schemas.microsoft.com/office/drawing/2014/main" id="{71561395-8A4B-41B7-8D3B-358EA387BDBB}"/>
              </a:ext>
            </a:extLst>
          </p:cNvPr>
          <p:cNvSpPr>
            <a:spLocks noGrp="1"/>
          </p:cNvSpPr>
          <p:nvPr>
            <p:ph idx="1"/>
          </p:nvPr>
        </p:nvSpPr>
        <p:spPr/>
        <p:txBody>
          <a:bodyPr/>
          <a:lstStyle/>
          <a:p>
            <a:endParaRPr lang="en-US" dirty="0"/>
          </a:p>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757980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19DA-2B13-4ED6-B5D1-49A3D09EAA5A}"/>
              </a:ext>
            </a:extLst>
          </p:cNvPr>
          <p:cNvSpPr>
            <a:spLocks noGrp="1"/>
          </p:cNvSpPr>
          <p:nvPr>
            <p:ph type="title"/>
          </p:nvPr>
        </p:nvSpPr>
        <p:spPr/>
        <p:txBody>
          <a:bodyPr/>
          <a:lstStyle/>
          <a:p>
            <a:r>
              <a:rPr lang="en-US" dirty="0">
                <a:solidFill>
                  <a:srgbClr val="FF0000"/>
                </a:solidFill>
              </a:rPr>
              <a:t>EHRA symptom scale</a:t>
            </a:r>
            <a:endParaRPr lang="en-IN" dirty="0">
              <a:solidFill>
                <a:srgbClr val="FF0000"/>
              </a:solidFill>
            </a:endParaRPr>
          </a:p>
        </p:txBody>
      </p:sp>
      <p:pic>
        <p:nvPicPr>
          <p:cNvPr id="5" name="Content Placeholder 4">
            <a:extLst>
              <a:ext uri="{FF2B5EF4-FFF2-40B4-BE49-F238E27FC236}">
                <a16:creationId xmlns:a16="http://schemas.microsoft.com/office/drawing/2014/main" id="{3194B062-BD07-4DE4-9ACB-567729C85B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978" y="2001078"/>
            <a:ext cx="10759821" cy="3816626"/>
          </a:xfrm>
        </p:spPr>
      </p:pic>
    </p:spTree>
    <p:extLst>
      <p:ext uri="{BB962C8B-B14F-4D97-AF65-F5344CB8AC3E}">
        <p14:creationId xmlns:p14="http://schemas.microsoft.com/office/powerpoint/2010/main" val="1899146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9513A-5FB2-4330-A1AE-FDEB6BD0194A}"/>
              </a:ext>
            </a:extLst>
          </p:cNvPr>
          <p:cNvSpPr>
            <a:spLocks noGrp="1"/>
          </p:cNvSpPr>
          <p:nvPr>
            <p:ph type="title"/>
          </p:nvPr>
        </p:nvSpPr>
        <p:spPr/>
        <p:txBody>
          <a:bodyPr/>
          <a:lstStyle/>
          <a:p>
            <a:r>
              <a:rPr lang="en-IN" dirty="0">
                <a:solidFill>
                  <a:srgbClr val="FF0000"/>
                </a:solidFill>
              </a:rPr>
              <a:t>Silent Atrial Fibrillation</a:t>
            </a:r>
          </a:p>
        </p:txBody>
      </p:sp>
      <p:sp>
        <p:nvSpPr>
          <p:cNvPr id="3" name="Content Placeholder 2">
            <a:extLst>
              <a:ext uri="{FF2B5EF4-FFF2-40B4-BE49-F238E27FC236}">
                <a16:creationId xmlns:a16="http://schemas.microsoft.com/office/drawing/2014/main" id="{56AECAA8-EA40-4687-B1AC-4B1752CA3EDE}"/>
              </a:ext>
            </a:extLst>
          </p:cNvPr>
          <p:cNvSpPr>
            <a:spLocks noGrp="1"/>
          </p:cNvSpPr>
          <p:nvPr>
            <p:ph idx="1"/>
          </p:nvPr>
        </p:nvSpPr>
        <p:spPr/>
        <p:txBody>
          <a:bodyPr/>
          <a:lstStyle/>
          <a:p>
            <a:r>
              <a:rPr lang="en-US" dirty="0"/>
              <a:t>approximately </a:t>
            </a:r>
            <a:r>
              <a:rPr lang="en-US" dirty="0" err="1">
                <a:solidFill>
                  <a:srgbClr val="FF0000"/>
                </a:solidFill>
              </a:rPr>
              <a:t>onethird</a:t>
            </a:r>
            <a:r>
              <a:rPr lang="en-US" dirty="0">
                <a:solidFill>
                  <a:srgbClr val="FF0000"/>
                </a:solidFill>
              </a:rPr>
              <a:t> </a:t>
            </a:r>
            <a:r>
              <a:rPr lang="en-US" dirty="0"/>
              <a:t>of patients with AF </a:t>
            </a:r>
          </a:p>
          <a:p>
            <a:pPr marL="0" indent="0">
              <a:buNone/>
            </a:pPr>
            <a:r>
              <a:rPr lang="en-US" dirty="0"/>
              <a:t> </a:t>
            </a:r>
          </a:p>
          <a:p>
            <a:r>
              <a:rPr lang="en-US" dirty="0">
                <a:solidFill>
                  <a:srgbClr val="FF0000"/>
                </a:solidFill>
              </a:rPr>
              <a:t>65% of AF episodes </a:t>
            </a:r>
            <a:r>
              <a:rPr lang="en-US" dirty="0"/>
              <a:t>have been shown to be asymptomatic.</a:t>
            </a:r>
          </a:p>
          <a:p>
            <a:endParaRPr lang="en-US" dirty="0"/>
          </a:p>
          <a:p>
            <a:r>
              <a:rPr lang="en-US" dirty="0"/>
              <a:t>Up to </a:t>
            </a:r>
            <a:r>
              <a:rPr lang="en-US" dirty="0">
                <a:solidFill>
                  <a:srgbClr val="FF0000"/>
                </a:solidFill>
              </a:rPr>
              <a:t>30% </a:t>
            </a:r>
            <a:r>
              <a:rPr lang="en-US" dirty="0"/>
              <a:t>of patients presenting with cryptogenic strokes are found to have AF that was not previously recognized.</a:t>
            </a:r>
          </a:p>
          <a:p>
            <a:endParaRPr lang="en-US" dirty="0"/>
          </a:p>
          <a:p>
            <a:r>
              <a:rPr lang="en-US" dirty="0"/>
              <a:t>clinically silent AF is similar to symptomatic AF in terms of overall risks of death, cardiovascular death, or thromboembolic events.</a:t>
            </a:r>
            <a:endParaRPr lang="en-IN" dirty="0"/>
          </a:p>
        </p:txBody>
      </p:sp>
    </p:spTree>
    <p:extLst>
      <p:ext uri="{BB962C8B-B14F-4D97-AF65-F5344CB8AC3E}">
        <p14:creationId xmlns:p14="http://schemas.microsoft.com/office/powerpoint/2010/main" val="3023786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124F-8F9D-464E-8FEA-7B1B76AC7B81}"/>
              </a:ext>
            </a:extLst>
          </p:cNvPr>
          <p:cNvSpPr>
            <a:spLocks noGrp="1"/>
          </p:cNvSpPr>
          <p:nvPr>
            <p:ph type="title"/>
          </p:nvPr>
        </p:nvSpPr>
        <p:spPr/>
        <p:txBody>
          <a:bodyPr/>
          <a:lstStyle/>
          <a:p>
            <a:r>
              <a:rPr lang="en-IN" dirty="0">
                <a:solidFill>
                  <a:srgbClr val="FF0000"/>
                </a:solidFill>
              </a:rPr>
              <a:t>Device-Detected Atrial Fibrillation</a:t>
            </a:r>
          </a:p>
        </p:txBody>
      </p:sp>
      <p:sp>
        <p:nvSpPr>
          <p:cNvPr id="3" name="Content Placeholder 2">
            <a:extLst>
              <a:ext uri="{FF2B5EF4-FFF2-40B4-BE49-F238E27FC236}">
                <a16:creationId xmlns:a16="http://schemas.microsoft.com/office/drawing/2014/main" id="{FAC4B10F-4930-415D-8820-8A2EB35A9A9B}"/>
              </a:ext>
            </a:extLst>
          </p:cNvPr>
          <p:cNvSpPr>
            <a:spLocks noGrp="1"/>
          </p:cNvSpPr>
          <p:nvPr>
            <p:ph idx="1"/>
          </p:nvPr>
        </p:nvSpPr>
        <p:spPr/>
        <p:txBody>
          <a:bodyPr/>
          <a:lstStyle/>
          <a:p>
            <a:r>
              <a:rPr lang="en-US" dirty="0"/>
              <a:t>Implanted pacemakers or defibrillators with atrial leads are capable of continuously monitoring the heart rhythm and detection of high atrial rates.</a:t>
            </a:r>
          </a:p>
          <a:p>
            <a:r>
              <a:rPr lang="en-US" dirty="0"/>
              <a:t>In patients without prior history of AF, silent AF (as indicated by device-detected atrial high-rate episodes) is observed in nearly 30% of dual-chamber pacemaker recipients and 25% of cardiac resynchronization device recipients.</a:t>
            </a:r>
            <a:endParaRPr lang="en-IN" dirty="0"/>
          </a:p>
        </p:txBody>
      </p:sp>
    </p:spTree>
    <p:extLst>
      <p:ext uri="{BB962C8B-B14F-4D97-AF65-F5344CB8AC3E}">
        <p14:creationId xmlns:p14="http://schemas.microsoft.com/office/powerpoint/2010/main" val="139220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5C09-7220-4956-9AF2-9CEC94C74BAC}"/>
              </a:ext>
            </a:extLst>
          </p:cNvPr>
          <p:cNvSpPr>
            <a:spLocks noGrp="1"/>
          </p:cNvSpPr>
          <p:nvPr>
            <p:ph type="title"/>
          </p:nvPr>
        </p:nvSpPr>
        <p:spPr/>
        <p:txBody>
          <a:bodyPr/>
          <a:lstStyle/>
          <a:p>
            <a:r>
              <a:rPr lang="en-IN" dirty="0">
                <a:solidFill>
                  <a:srgbClr val="FF0000"/>
                </a:solidFill>
              </a:rPr>
              <a:t>Device-Detected Atrial Fibrillation</a:t>
            </a:r>
            <a:endParaRPr lang="en-IN" dirty="0"/>
          </a:p>
        </p:txBody>
      </p:sp>
      <p:sp>
        <p:nvSpPr>
          <p:cNvPr id="3" name="Content Placeholder 2">
            <a:extLst>
              <a:ext uri="{FF2B5EF4-FFF2-40B4-BE49-F238E27FC236}">
                <a16:creationId xmlns:a16="http://schemas.microsoft.com/office/drawing/2014/main" id="{D4BBC42E-523B-4BD6-B871-0F45A81A88C3}"/>
              </a:ext>
            </a:extLst>
          </p:cNvPr>
          <p:cNvSpPr>
            <a:spLocks noGrp="1"/>
          </p:cNvSpPr>
          <p:nvPr>
            <p:ph idx="1"/>
          </p:nvPr>
        </p:nvSpPr>
        <p:spPr/>
        <p:txBody>
          <a:bodyPr/>
          <a:lstStyle/>
          <a:p>
            <a:r>
              <a:rPr lang="en-US" dirty="0"/>
              <a:t>Atrial high-rate episodes (AHRE)have been used as a surrogate for AF, and several studies have documented </a:t>
            </a:r>
            <a:r>
              <a:rPr lang="en-US" u="sng" dirty="0">
                <a:solidFill>
                  <a:srgbClr val="FF0000"/>
                </a:solidFill>
              </a:rPr>
              <a:t>positive correlation </a:t>
            </a:r>
            <a:r>
              <a:rPr lang="en-US" dirty="0"/>
              <a:t>between device identified atrial high-rate episodes and ECG-documented episodes of AF or AFL with a high degree of sensitivity and specificity.\</a:t>
            </a:r>
          </a:p>
          <a:p>
            <a:r>
              <a:rPr lang="en-US" dirty="0"/>
              <a:t>Atrial rate cut-off of at least 220 beats/min sustained for durations exceeding 5 minutes provides </a:t>
            </a:r>
            <a:r>
              <a:rPr lang="en-US" dirty="0">
                <a:solidFill>
                  <a:srgbClr val="FF0000"/>
                </a:solidFill>
              </a:rPr>
              <a:t>good sensitivity and specificity </a:t>
            </a:r>
            <a:r>
              <a:rPr lang="en-US" dirty="0"/>
              <a:t>for clinically confirmed AF (approaching 98% sensitivity and 100% specificity)</a:t>
            </a:r>
            <a:endParaRPr lang="en-IN" dirty="0"/>
          </a:p>
        </p:txBody>
      </p:sp>
    </p:spTree>
    <p:extLst>
      <p:ext uri="{BB962C8B-B14F-4D97-AF65-F5344CB8AC3E}">
        <p14:creationId xmlns:p14="http://schemas.microsoft.com/office/powerpoint/2010/main" val="224526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E14F-B72E-4531-847F-9727E7FA5A3B}"/>
              </a:ext>
            </a:extLst>
          </p:cNvPr>
          <p:cNvSpPr>
            <a:spLocks noGrp="1"/>
          </p:cNvSpPr>
          <p:nvPr>
            <p:ph type="title"/>
          </p:nvPr>
        </p:nvSpPr>
        <p:spPr/>
        <p:txBody>
          <a:bodyPr/>
          <a:lstStyle/>
          <a:p>
            <a:r>
              <a:rPr lang="en-US" dirty="0">
                <a:solidFill>
                  <a:srgbClr val="FF0000"/>
                </a:solidFill>
              </a:rPr>
              <a:t>Classification of AF </a:t>
            </a:r>
            <a:endParaRPr lang="en-IN" dirty="0">
              <a:solidFill>
                <a:srgbClr val="FF0000"/>
              </a:solidFill>
            </a:endParaRPr>
          </a:p>
        </p:txBody>
      </p:sp>
      <p:sp>
        <p:nvSpPr>
          <p:cNvPr id="3" name="Content Placeholder 2">
            <a:extLst>
              <a:ext uri="{FF2B5EF4-FFF2-40B4-BE49-F238E27FC236}">
                <a16:creationId xmlns:a16="http://schemas.microsoft.com/office/drawing/2014/main" id="{FF3A12F6-9944-4F35-9111-906D92B9602A}"/>
              </a:ext>
            </a:extLst>
          </p:cNvPr>
          <p:cNvSpPr>
            <a:spLocks noGrp="1"/>
          </p:cNvSpPr>
          <p:nvPr>
            <p:ph idx="1"/>
          </p:nvPr>
        </p:nvSpPr>
        <p:spPr/>
        <p:txBody>
          <a:bodyPr/>
          <a:lstStyle/>
          <a:p>
            <a:r>
              <a:rPr lang="en-US" dirty="0">
                <a:solidFill>
                  <a:srgbClr val="FF0000"/>
                </a:solidFill>
              </a:rPr>
              <a:t>First diagnosed AF</a:t>
            </a:r>
            <a:r>
              <a:rPr lang="en-US" dirty="0"/>
              <a:t>- not diagnosed before, irrespective of its duration or the presence/severity of AF-related symptoms.</a:t>
            </a:r>
          </a:p>
          <a:p>
            <a:r>
              <a:rPr lang="en-US" dirty="0">
                <a:solidFill>
                  <a:srgbClr val="FF0000"/>
                </a:solidFill>
              </a:rPr>
              <a:t>Paroxysmal AF </a:t>
            </a:r>
            <a:r>
              <a:rPr lang="en-US" dirty="0"/>
              <a:t>- terminates spontaneously or with intervention within </a:t>
            </a:r>
            <a:r>
              <a:rPr lang="en-US" dirty="0">
                <a:solidFill>
                  <a:schemeClr val="accent1"/>
                </a:solidFill>
              </a:rPr>
              <a:t>7 days </a:t>
            </a:r>
            <a:r>
              <a:rPr lang="en-US" dirty="0"/>
              <a:t>of onset. </a:t>
            </a:r>
          </a:p>
          <a:p>
            <a:r>
              <a:rPr lang="en-US" dirty="0">
                <a:solidFill>
                  <a:srgbClr val="FF0000"/>
                </a:solidFill>
              </a:rPr>
              <a:t>Persistent AF -</a:t>
            </a:r>
            <a:r>
              <a:rPr lang="en-US" dirty="0"/>
              <a:t> is continuously </a:t>
            </a:r>
            <a:r>
              <a:rPr lang="en-US" dirty="0">
                <a:solidFill>
                  <a:srgbClr val="00B0F0"/>
                </a:solidFill>
              </a:rPr>
              <a:t>sustained beyond 7 days</a:t>
            </a:r>
            <a:r>
              <a:rPr lang="en-US" dirty="0"/>
              <a:t>, including episodes terminated by cardioversion (drugs or electrical cardioversion) after &gt;_7 days </a:t>
            </a:r>
          </a:p>
          <a:p>
            <a:r>
              <a:rPr lang="en-US" dirty="0">
                <a:solidFill>
                  <a:srgbClr val="FF0000"/>
                </a:solidFill>
              </a:rPr>
              <a:t>Long-standing persistent -</a:t>
            </a:r>
            <a:r>
              <a:rPr lang="en-US" dirty="0"/>
              <a:t>Continuous AF of </a:t>
            </a:r>
            <a:r>
              <a:rPr lang="en-US" dirty="0">
                <a:solidFill>
                  <a:srgbClr val="00B0F0"/>
                </a:solidFill>
              </a:rPr>
              <a:t>&gt;12 months</a:t>
            </a:r>
            <a:r>
              <a:rPr lang="en-US" dirty="0"/>
              <a:t>’ duration when decided to adopt a rhythm control strategy</a:t>
            </a:r>
            <a:endParaRPr lang="en-IN" dirty="0"/>
          </a:p>
        </p:txBody>
      </p:sp>
    </p:spTree>
    <p:extLst>
      <p:ext uri="{BB962C8B-B14F-4D97-AF65-F5344CB8AC3E}">
        <p14:creationId xmlns:p14="http://schemas.microsoft.com/office/powerpoint/2010/main" val="2286495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A5B5-1722-4918-8284-B6F27E418A22}"/>
              </a:ext>
            </a:extLst>
          </p:cNvPr>
          <p:cNvSpPr>
            <a:spLocks noGrp="1"/>
          </p:cNvSpPr>
          <p:nvPr>
            <p:ph type="title"/>
          </p:nvPr>
        </p:nvSpPr>
        <p:spPr/>
        <p:txBody>
          <a:bodyPr/>
          <a:lstStyle/>
          <a:p>
            <a:r>
              <a:rPr lang="en-IN" dirty="0">
                <a:solidFill>
                  <a:srgbClr val="FF0000"/>
                </a:solidFill>
              </a:rPr>
              <a:t>Clinical Implications of Device-Detected Atrial Fibrillation</a:t>
            </a:r>
          </a:p>
        </p:txBody>
      </p:sp>
      <p:sp>
        <p:nvSpPr>
          <p:cNvPr id="3" name="Content Placeholder 2">
            <a:extLst>
              <a:ext uri="{FF2B5EF4-FFF2-40B4-BE49-F238E27FC236}">
                <a16:creationId xmlns:a16="http://schemas.microsoft.com/office/drawing/2014/main" id="{B9DC737E-0630-4B0E-B0C7-E97F15BA040A}"/>
              </a:ext>
            </a:extLst>
          </p:cNvPr>
          <p:cNvSpPr>
            <a:spLocks noGrp="1"/>
          </p:cNvSpPr>
          <p:nvPr>
            <p:ph idx="1"/>
          </p:nvPr>
        </p:nvSpPr>
        <p:spPr/>
        <p:txBody>
          <a:bodyPr/>
          <a:lstStyle/>
          <a:p>
            <a:r>
              <a:rPr lang="en-US" dirty="0"/>
              <a:t>Several studies have clearly demonstrated that device-detected silent AFs are associated with </a:t>
            </a:r>
            <a:r>
              <a:rPr lang="en-US" u="sng" dirty="0">
                <a:solidFill>
                  <a:srgbClr val="FF0000"/>
                </a:solidFill>
              </a:rPr>
              <a:t>increased risk of ischemic stroke and systemic embolism.</a:t>
            </a:r>
          </a:p>
          <a:p>
            <a:r>
              <a:rPr lang="en-US" dirty="0"/>
              <a:t> The risk of thromboembolism appears to be related to the duration of   atrial high-rate episode as well as the patients’ risk factor profile (CHA2DS2-VASc score).</a:t>
            </a:r>
          </a:p>
          <a:p>
            <a:r>
              <a:rPr lang="en-US" dirty="0"/>
              <a:t>Based on current evidence, it seems appropriate to consider </a:t>
            </a:r>
            <a:r>
              <a:rPr lang="en-US" u="sng" dirty="0"/>
              <a:t>long-term oral anticoagulation for stroke prevention in high-risk patients </a:t>
            </a:r>
            <a:r>
              <a:rPr lang="en-US" dirty="0"/>
              <a:t>with atrial high-rate episodes lasting longer than 5 to 6 minutes, when </a:t>
            </a:r>
            <a:r>
              <a:rPr lang="en-US" dirty="0" err="1"/>
              <a:t>falsepositive</a:t>
            </a:r>
            <a:r>
              <a:rPr lang="en-US" dirty="0"/>
              <a:t> AF detections are excluded.</a:t>
            </a:r>
            <a:endParaRPr lang="en-IN" dirty="0"/>
          </a:p>
        </p:txBody>
      </p:sp>
    </p:spTree>
    <p:extLst>
      <p:ext uri="{BB962C8B-B14F-4D97-AF65-F5344CB8AC3E}">
        <p14:creationId xmlns:p14="http://schemas.microsoft.com/office/powerpoint/2010/main" val="2397761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5BAE-9538-44AA-A0A0-B114BC25B36F}"/>
              </a:ext>
            </a:extLst>
          </p:cNvPr>
          <p:cNvSpPr>
            <a:spLocks noGrp="1"/>
          </p:cNvSpPr>
          <p:nvPr>
            <p:ph type="title"/>
          </p:nvPr>
        </p:nvSpPr>
        <p:spPr/>
        <p:txBody>
          <a:bodyPr/>
          <a:lstStyle/>
          <a:p>
            <a:r>
              <a:rPr lang="en-US" dirty="0">
                <a:solidFill>
                  <a:srgbClr val="FF0000"/>
                </a:solidFill>
              </a:rPr>
              <a:t>AF &amp; MORBIDITY&amp; MORTALITY</a:t>
            </a:r>
            <a:endParaRPr lang="en-IN" dirty="0">
              <a:solidFill>
                <a:srgbClr val="FF0000"/>
              </a:solidFill>
            </a:endParaRPr>
          </a:p>
        </p:txBody>
      </p:sp>
      <p:sp>
        <p:nvSpPr>
          <p:cNvPr id="3" name="Content Placeholder 2">
            <a:extLst>
              <a:ext uri="{FF2B5EF4-FFF2-40B4-BE49-F238E27FC236}">
                <a16:creationId xmlns:a16="http://schemas.microsoft.com/office/drawing/2014/main" id="{A21DBE69-39AC-445A-AB9C-47CF8A4F60AF}"/>
              </a:ext>
            </a:extLst>
          </p:cNvPr>
          <p:cNvSpPr>
            <a:spLocks noGrp="1"/>
          </p:cNvSpPr>
          <p:nvPr>
            <p:ph idx="1"/>
          </p:nvPr>
        </p:nvSpPr>
        <p:spPr/>
        <p:txBody>
          <a:bodyPr/>
          <a:lstStyle/>
          <a:p>
            <a:r>
              <a:rPr lang="en-US" dirty="0"/>
              <a:t>5x-stroke, 2x- dementia, 3x-heart failure, 2x-MI.</a:t>
            </a:r>
          </a:p>
          <a:p>
            <a:r>
              <a:rPr lang="en-US" dirty="0"/>
              <a:t>The mortality rate of patients with AF is approximately double that of patients in NSR </a:t>
            </a:r>
          </a:p>
          <a:p>
            <a:r>
              <a:rPr lang="en-US" u="sng" dirty="0"/>
              <a:t>Cause of Death</a:t>
            </a:r>
          </a:p>
          <a:p>
            <a:r>
              <a:rPr lang="en-US" dirty="0"/>
              <a:t>Cardiac causes (sudden cardiac death [SCD], heart failure, and MI) account for almost one-half of deaths </a:t>
            </a:r>
          </a:p>
          <a:p>
            <a:r>
              <a:rPr lang="en-US" dirty="0"/>
              <a:t> stroke and bleeding only account for approximately 6% of all deaths each as the principal cause.</a:t>
            </a:r>
            <a:endParaRPr lang="en-IN" dirty="0"/>
          </a:p>
        </p:txBody>
      </p:sp>
    </p:spTree>
    <p:extLst>
      <p:ext uri="{BB962C8B-B14F-4D97-AF65-F5344CB8AC3E}">
        <p14:creationId xmlns:p14="http://schemas.microsoft.com/office/powerpoint/2010/main" val="380537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DFB8-4195-4339-B7DC-242687CD28B2}"/>
              </a:ext>
            </a:extLst>
          </p:cNvPr>
          <p:cNvSpPr>
            <a:spLocks noGrp="1"/>
          </p:cNvSpPr>
          <p:nvPr>
            <p:ph type="title"/>
          </p:nvPr>
        </p:nvSpPr>
        <p:spPr/>
        <p:txBody>
          <a:bodyPr/>
          <a:lstStyle/>
          <a:p>
            <a:r>
              <a:rPr lang="en-US" dirty="0">
                <a:solidFill>
                  <a:srgbClr val="FF0000"/>
                </a:solidFill>
              </a:rPr>
              <a:t>Classification of AF </a:t>
            </a:r>
            <a:endParaRPr lang="en-IN" dirty="0"/>
          </a:p>
        </p:txBody>
      </p:sp>
      <p:sp>
        <p:nvSpPr>
          <p:cNvPr id="3" name="Content Placeholder 2">
            <a:extLst>
              <a:ext uri="{FF2B5EF4-FFF2-40B4-BE49-F238E27FC236}">
                <a16:creationId xmlns:a16="http://schemas.microsoft.com/office/drawing/2014/main" id="{25A50458-A32C-4DF5-9079-08B14ED245ED}"/>
              </a:ext>
            </a:extLst>
          </p:cNvPr>
          <p:cNvSpPr>
            <a:spLocks noGrp="1"/>
          </p:cNvSpPr>
          <p:nvPr>
            <p:ph idx="1"/>
          </p:nvPr>
        </p:nvSpPr>
        <p:spPr/>
        <p:txBody>
          <a:bodyPr>
            <a:normAutofit/>
          </a:bodyPr>
          <a:lstStyle/>
          <a:p>
            <a:pPr marL="0" indent="0">
              <a:buNone/>
            </a:pPr>
            <a:r>
              <a:rPr lang="en-IN" dirty="0">
                <a:solidFill>
                  <a:srgbClr val="FF0000"/>
                </a:solidFill>
              </a:rPr>
              <a:t>Permanent-</a:t>
            </a:r>
            <a:r>
              <a:rPr lang="en-US" dirty="0">
                <a:solidFill>
                  <a:srgbClr val="FF0000"/>
                </a:solidFill>
              </a:rPr>
              <a:t>AF </a:t>
            </a:r>
          </a:p>
          <a:p>
            <a:r>
              <a:rPr lang="en-US" dirty="0"/>
              <a:t> </a:t>
            </a:r>
            <a:r>
              <a:rPr lang="en-US" dirty="0">
                <a:solidFill>
                  <a:srgbClr val="FF0000"/>
                </a:solidFill>
              </a:rPr>
              <a:t>accepted by the patient and physician</a:t>
            </a:r>
            <a:r>
              <a:rPr lang="en-US" dirty="0"/>
              <a:t>, and </a:t>
            </a:r>
          </a:p>
          <a:p>
            <a:r>
              <a:rPr lang="en-US" dirty="0"/>
              <a:t>no further attempts to </a:t>
            </a:r>
            <a:r>
              <a:rPr lang="en-US" dirty="0">
                <a:solidFill>
                  <a:srgbClr val="FF0000"/>
                </a:solidFill>
              </a:rPr>
              <a:t>restore/maintain sinus rhythm </a:t>
            </a:r>
            <a:r>
              <a:rPr lang="en-US" dirty="0"/>
              <a:t>will be undertaken. </a:t>
            </a:r>
          </a:p>
          <a:p>
            <a:r>
              <a:rPr lang="en-US" dirty="0"/>
              <a:t> represents </a:t>
            </a:r>
            <a:r>
              <a:rPr lang="en-US" dirty="0">
                <a:solidFill>
                  <a:srgbClr val="FF0000"/>
                </a:solidFill>
              </a:rPr>
              <a:t>a therapeutic attitude of the patient and physician </a:t>
            </a:r>
            <a:r>
              <a:rPr lang="en-US" dirty="0"/>
              <a:t>rather than an inherent pathophysiological attribute of AF, and the term </a:t>
            </a:r>
          </a:p>
          <a:p>
            <a:r>
              <a:rPr lang="en-US" dirty="0"/>
              <a:t>should not be used in the context of a rhythm control strategy with antiarrhythmic drug therapy or AF ablation. </a:t>
            </a:r>
            <a:endParaRPr lang="en-IN" dirty="0"/>
          </a:p>
        </p:txBody>
      </p:sp>
    </p:spTree>
    <p:extLst>
      <p:ext uri="{BB962C8B-B14F-4D97-AF65-F5344CB8AC3E}">
        <p14:creationId xmlns:p14="http://schemas.microsoft.com/office/powerpoint/2010/main" val="113042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D596-34CC-49F6-89EF-672FA28E0958}"/>
              </a:ext>
            </a:extLst>
          </p:cNvPr>
          <p:cNvSpPr>
            <a:spLocks noGrp="1"/>
          </p:cNvSpPr>
          <p:nvPr>
            <p:ph type="title"/>
          </p:nvPr>
        </p:nvSpPr>
        <p:spPr/>
        <p:txBody>
          <a:bodyPr/>
          <a:lstStyle/>
          <a:p>
            <a:r>
              <a:rPr lang="en-US" dirty="0">
                <a:solidFill>
                  <a:srgbClr val="FF0000"/>
                </a:solidFill>
              </a:rPr>
              <a:t>Special Terminology </a:t>
            </a:r>
            <a:endParaRPr lang="en-IN" dirty="0">
              <a:solidFill>
                <a:srgbClr val="FF0000"/>
              </a:solidFill>
            </a:endParaRPr>
          </a:p>
        </p:txBody>
      </p:sp>
      <p:sp>
        <p:nvSpPr>
          <p:cNvPr id="3" name="Content Placeholder 2">
            <a:extLst>
              <a:ext uri="{FF2B5EF4-FFF2-40B4-BE49-F238E27FC236}">
                <a16:creationId xmlns:a16="http://schemas.microsoft.com/office/drawing/2014/main" id="{2D691BFD-FD4B-4C6C-88B1-AB0B58448883}"/>
              </a:ext>
            </a:extLst>
          </p:cNvPr>
          <p:cNvSpPr>
            <a:spLocks noGrp="1"/>
          </p:cNvSpPr>
          <p:nvPr>
            <p:ph idx="1"/>
          </p:nvPr>
        </p:nvSpPr>
        <p:spPr/>
        <p:txBody>
          <a:bodyPr/>
          <a:lstStyle/>
          <a:p>
            <a:r>
              <a:rPr lang="en-US" dirty="0">
                <a:solidFill>
                  <a:srgbClr val="FF0000"/>
                </a:solidFill>
              </a:rPr>
              <a:t>Lone AF </a:t>
            </a:r>
            <a:r>
              <a:rPr lang="en-US" dirty="0"/>
              <a:t>–AF in the absence of structural heart diseases. </a:t>
            </a:r>
          </a:p>
          <a:p>
            <a:r>
              <a:rPr lang="en-US" dirty="0">
                <a:solidFill>
                  <a:srgbClr val="FF0000"/>
                </a:solidFill>
              </a:rPr>
              <a:t>Valvular/nonvalvular AF</a:t>
            </a:r>
            <a:r>
              <a:rPr lang="en-US" dirty="0"/>
              <a:t>- Differentiates patients with moderate/severe mitral stenosis and those with mechanical prosthetic heart valve(s) from other patients with AF</a:t>
            </a:r>
          </a:p>
        </p:txBody>
      </p:sp>
    </p:spTree>
    <p:extLst>
      <p:ext uri="{BB962C8B-B14F-4D97-AF65-F5344CB8AC3E}">
        <p14:creationId xmlns:p14="http://schemas.microsoft.com/office/powerpoint/2010/main" val="205496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0274-401A-4901-A9E8-212F6659D0F6}"/>
              </a:ext>
            </a:extLst>
          </p:cNvPr>
          <p:cNvSpPr>
            <a:spLocks noGrp="1"/>
          </p:cNvSpPr>
          <p:nvPr>
            <p:ph type="title"/>
          </p:nvPr>
        </p:nvSpPr>
        <p:spPr/>
        <p:txBody>
          <a:bodyPr/>
          <a:lstStyle/>
          <a:p>
            <a:r>
              <a:rPr lang="en-US" dirty="0">
                <a:solidFill>
                  <a:srgbClr val="FF0000"/>
                </a:solidFill>
              </a:rPr>
              <a:t>Risk factors for AF</a:t>
            </a:r>
            <a:endParaRPr lang="en-IN" dirty="0">
              <a:solidFill>
                <a:srgbClr val="FF0000"/>
              </a:solidFill>
            </a:endParaRPr>
          </a:p>
        </p:txBody>
      </p:sp>
      <p:graphicFrame>
        <p:nvGraphicFramePr>
          <p:cNvPr id="4" name="Table 4">
            <a:extLst>
              <a:ext uri="{FF2B5EF4-FFF2-40B4-BE49-F238E27FC236}">
                <a16:creationId xmlns:a16="http://schemas.microsoft.com/office/drawing/2014/main" id="{5B664E86-7269-4FC1-958A-F5D411129A7D}"/>
              </a:ext>
            </a:extLst>
          </p:cNvPr>
          <p:cNvGraphicFramePr>
            <a:graphicFrameLocks noGrp="1"/>
          </p:cNvGraphicFramePr>
          <p:nvPr>
            <p:ph idx="1"/>
            <p:extLst>
              <p:ext uri="{D42A27DB-BD31-4B8C-83A1-F6EECF244321}">
                <p14:modId xmlns:p14="http://schemas.microsoft.com/office/powerpoint/2010/main" val="1496618347"/>
              </p:ext>
            </p:extLst>
          </p:nvPr>
        </p:nvGraphicFramePr>
        <p:xfrm>
          <a:off x="838200" y="1825625"/>
          <a:ext cx="10783956" cy="3090930"/>
        </p:xfrm>
        <a:graphic>
          <a:graphicData uri="http://schemas.openxmlformats.org/drawingml/2006/table">
            <a:tbl>
              <a:tblPr firstRow="1" bandRow="1">
                <a:tableStyleId>{5C22544A-7EE6-4342-B048-85BDC9FD1C3A}</a:tableStyleId>
              </a:tblPr>
              <a:tblGrid>
                <a:gridCol w="3594652">
                  <a:extLst>
                    <a:ext uri="{9D8B030D-6E8A-4147-A177-3AD203B41FA5}">
                      <a16:colId xmlns:a16="http://schemas.microsoft.com/office/drawing/2014/main" val="3030564528"/>
                    </a:ext>
                  </a:extLst>
                </a:gridCol>
                <a:gridCol w="3594652">
                  <a:extLst>
                    <a:ext uri="{9D8B030D-6E8A-4147-A177-3AD203B41FA5}">
                      <a16:colId xmlns:a16="http://schemas.microsoft.com/office/drawing/2014/main" val="954548011"/>
                    </a:ext>
                  </a:extLst>
                </a:gridCol>
                <a:gridCol w="3594652">
                  <a:extLst>
                    <a:ext uri="{9D8B030D-6E8A-4147-A177-3AD203B41FA5}">
                      <a16:colId xmlns:a16="http://schemas.microsoft.com/office/drawing/2014/main" val="3057895811"/>
                    </a:ext>
                  </a:extLst>
                </a:gridCol>
              </a:tblGrid>
              <a:tr h="515155">
                <a:tc>
                  <a:txBody>
                    <a:bodyPr/>
                    <a:lstStyle/>
                    <a:p>
                      <a:r>
                        <a:rPr lang="en-US" dirty="0"/>
                        <a:t>TRANSCIENT REVERSIBLE CAUSES</a:t>
                      </a:r>
                      <a:endParaRPr lang="en-IN" dirty="0"/>
                    </a:p>
                  </a:txBody>
                  <a:tcPr/>
                </a:tc>
                <a:tc>
                  <a:txBody>
                    <a:bodyPr/>
                    <a:lstStyle/>
                    <a:p>
                      <a:r>
                        <a:rPr lang="en-US" dirty="0"/>
                        <a:t>NONMODIFIABLE RF</a:t>
                      </a:r>
                      <a:endParaRPr lang="en-IN" dirty="0"/>
                    </a:p>
                  </a:txBody>
                  <a:tcPr/>
                </a:tc>
                <a:tc>
                  <a:txBody>
                    <a:bodyPr/>
                    <a:lstStyle/>
                    <a:p>
                      <a:r>
                        <a:rPr lang="en-US" dirty="0"/>
                        <a:t>MODIFIABLE RF</a:t>
                      </a:r>
                      <a:endParaRPr lang="en-IN" dirty="0"/>
                    </a:p>
                  </a:txBody>
                  <a:tcPr/>
                </a:tc>
                <a:extLst>
                  <a:ext uri="{0D108BD9-81ED-4DB2-BD59-A6C34878D82A}">
                    <a16:rowId xmlns:a16="http://schemas.microsoft.com/office/drawing/2014/main" val="1249756201"/>
                  </a:ext>
                </a:extLst>
              </a:tr>
              <a:tr h="515155">
                <a:tc>
                  <a:txBody>
                    <a:bodyPr/>
                    <a:lstStyle/>
                    <a:p>
                      <a:r>
                        <a:rPr lang="en-US" dirty="0"/>
                        <a:t>THYROTOXICOSIS</a:t>
                      </a:r>
                      <a:endParaRPr lang="en-IN" dirty="0"/>
                    </a:p>
                  </a:txBody>
                  <a:tcPr/>
                </a:tc>
                <a:tc>
                  <a:txBody>
                    <a:bodyPr/>
                    <a:lstStyle/>
                    <a:p>
                      <a:r>
                        <a:rPr lang="en-US" dirty="0"/>
                        <a:t>AGE</a:t>
                      </a:r>
                      <a:endParaRPr lang="en-IN" dirty="0"/>
                    </a:p>
                  </a:txBody>
                  <a:tcPr/>
                </a:tc>
                <a:tc>
                  <a:txBody>
                    <a:bodyPr/>
                    <a:lstStyle/>
                    <a:p>
                      <a:r>
                        <a:rPr lang="en-US" dirty="0"/>
                        <a:t>DM,HTN,MI,HEART FAILURE</a:t>
                      </a:r>
                      <a:endParaRPr lang="en-IN" dirty="0"/>
                    </a:p>
                  </a:txBody>
                  <a:tcPr/>
                </a:tc>
                <a:extLst>
                  <a:ext uri="{0D108BD9-81ED-4DB2-BD59-A6C34878D82A}">
                    <a16:rowId xmlns:a16="http://schemas.microsoft.com/office/drawing/2014/main" val="4085564116"/>
                  </a:ext>
                </a:extLst>
              </a:tr>
              <a:tr h="515155">
                <a:tc>
                  <a:txBody>
                    <a:bodyPr/>
                    <a:lstStyle/>
                    <a:p>
                      <a:r>
                        <a:rPr lang="en-US" dirty="0"/>
                        <a:t>ACUTE MI,PERICARDITIS</a:t>
                      </a:r>
                      <a:endParaRPr lang="en-IN" dirty="0"/>
                    </a:p>
                  </a:txBody>
                  <a:tcPr/>
                </a:tc>
                <a:tc>
                  <a:txBody>
                    <a:bodyPr/>
                    <a:lstStyle/>
                    <a:p>
                      <a:r>
                        <a:rPr lang="en-US" dirty="0"/>
                        <a:t>RACE</a:t>
                      </a:r>
                      <a:endParaRPr lang="en-IN" dirty="0"/>
                    </a:p>
                  </a:txBody>
                  <a:tcPr/>
                </a:tc>
                <a:tc>
                  <a:txBody>
                    <a:bodyPr/>
                    <a:lstStyle/>
                    <a:p>
                      <a:r>
                        <a:rPr lang="en-US" dirty="0"/>
                        <a:t>VALVULAR HEART DISEASES,CHD</a:t>
                      </a:r>
                      <a:endParaRPr lang="en-IN" dirty="0"/>
                    </a:p>
                  </a:txBody>
                  <a:tcPr/>
                </a:tc>
                <a:extLst>
                  <a:ext uri="{0D108BD9-81ED-4DB2-BD59-A6C34878D82A}">
                    <a16:rowId xmlns:a16="http://schemas.microsoft.com/office/drawing/2014/main" val="1655854817"/>
                  </a:ext>
                </a:extLst>
              </a:tr>
              <a:tr h="515155">
                <a:tc>
                  <a:txBody>
                    <a:bodyPr/>
                    <a:lstStyle/>
                    <a:p>
                      <a:r>
                        <a:rPr lang="en-US" dirty="0"/>
                        <a:t>CARDIAC SURGERY</a:t>
                      </a:r>
                      <a:endParaRPr lang="en-IN" dirty="0"/>
                    </a:p>
                  </a:txBody>
                  <a:tcPr/>
                </a:tc>
                <a:tc>
                  <a:txBody>
                    <a:bodyPr/>
                    <a:lstStyle/>
                    <a:p>
                      <a:r>
                        <a:rPr lang="en-US" dirty="0"/>
                        <a:t>SEX</a:t>
                      </a:r>
                      <a:endParaRPr lang="en-IN" dirty="0"/>
                    </a:p>
                  </a:txBody>
                  <a:tcPr/>
                </a:tc>
                <a:tc>
                  <a:txBody>
                    <a:bodyPr/>
                    <a:lstStyle/>
                    <a:p>
                      <a:r>
                        <a:rPr lang="en-US" dirty="0"/>
                        <a:t>OBESITY</a:t>
                      </a:r>
                      <a:endParaRPr lang="en-IN" dirty="0"/>
                    </a:p>
                  </a:txBody>
                  <a:tcPr/>
                </a:tc>
                <a:extLst>
                  <a:ext uri="{0D108BD9-81ED-4DB2-BD59-A6C34878D82A}">
                    <a16:rowId xmlns:a16="http://schemas.microsoft.com/office/drawing/2014/main" val="1151240378"/>
                  </a:ext>
                </a:extLst>
              </a:tr>
              <a:tr h="515155">
                <a:tc>
                  <a:txBody>
                    <a:bodyPr/>
                    <a:lstStyle/>
                    <a:p>
                      <a:r>
                        <a:rPr lang="en-US" dirty="0"/>
                        <a:t>ACUTE PULMONARY EMBOLISM</a:t>
                      </a:r>
                      <a:endParaRPr lang="en-IN" dirty="0"/>
                    </a:p>
                  </a:txBody>
                  <a:tcPr/>
                </a:tc>
                <a:tc>
                  <a:txBody>
                    <a:bodyPr/>
                    <a:lstStyle/>
                    <a:p>
                      <a:r>
                        <a:rPr lang="en-US" dirty="0"/>
                        <a:t>GENETICS</a:t>
                      </a:r>
                      <a:endParaRPr lang="en-IN" dirty="0"/>
                    </a:p>
                  </a:txBody>
                  <a:tcPr/>
                </a:tc>
                <a:tc>
                  <a:txBody>
                    <a:bodyPr/>
                    <a:lstStyle/>
                    <a:p>
                      <a:r>
                        <a:rPr lang="en-US" dirty="0"/>
                        <a:t>EXERCISE,OSA</a:t>
                      </a:r>
                      <a:endParaRPr lang="en-IN" dirty="0"/>
                    </a:p>
                  </a:txBody>
                  <a:tcPr/>
                </a:tc>
                <a:extLst>
                  <a:ext uri="{0D108BD9-81ED-4DB2-BD59-A6C34878D82A}">
                    <a16:rowId xmlns:a16="http://schemas.microsoft.com/office/drawing/2014/main" val="767900821"/>
                  </a:ext>
                </a:extLst>
              </a:tr>
              <a:tr h="515155">
                <a:tc>
                  <a:txBody>
                    <a:bodyPr/>
                    <a:lstStyle/>
                    <a:p>
                      <a:r>
                        <a:rPr lang="en-US" dirty="0"/>
                        <a:t>ALCOHOL,ELECTROCUTION</a:t>
                      </a:r>
                      <a:endParaRPr lang="en-IN" dirty="0"/>
                    </a:p>
                  </a:txBody>
                  <a:tcPr/>
                </a:tc>
                <a:tc>
                  <a:txBody>
                    <a:bodyPr/>
                    <a:lstStyle/>
                    <a:p>
                      <a:endParaRPr lang="en-IN"/>
                    </a:p>
                  </a:txBody>
                  <a:tcPr/>
                </a:tc>
                <a:tc>
                  <a:txBody>
                    <a:bodyPr/>
                    <a:lstStyle/>
                    <a:p>
                      <a:r>
                        <a:rPr lang="en-US" dirty="0"/>
                        <a:t>RECREATIONAL DRUG</a:t>
                      </a:r>
                      <a:endParaRPr lang="en-IN" dirty="0"/>
                    </a:p>
                  </a:txBody>
                  <a:tcPr/>
                </a:tc>
                <a:extLst>
                  <a:ext uri="{0D108BD9-81ED-4DB2-BD59-A6C34878D82A}">
                    <a16:rowId xmlns:a16="http://schemas.microsoft.com/office/drawing/2014/main" val="2388428684"/>
                  </a:ext>
                </a:extLst>
              </a:tr>
            </a:tbl>
          </a:graphicData>
        </a:graphic>
      </p:graphicFrame>
    </p:spTree>
    <p:extLst>
      <p:ext uri="{BB962C8B-B14F-4D97-AF65-F5344CB8AC3E}">
        <p14:creationId xmlns:p14="http://schemas.microsoft.com/office/powerpoint/2010/main" val="195929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6CE9-39ED-47A3-B701-877C8B2A9F95}"/>
              </a:ext>
            </a:extLst>
          </p:cNvPr>
          <p:cNvSpPr>
            <a:spLocks noGrp="1"/>
          </p:cNvSpPr>
          <p:nvPr>
            <p:ph type="title"/>
          </p:nvPr>
        </p:nvSpPr>
        <p:spPr/>
        <p:txBody>
          <a:bodyPr/>
          <a:lstStyle/>
          <a:p>
            <a:r>
              <a:rPr lang="en-IN" dirty="0">
                <a:solidFill>
                  <a:srgbClr val="FF0000"/>
                </a:solidFill>
              </a:rPr>
              <a:t>Clinical Risk Factors </a:t>
            </a:r>
          </a:p>
        </p:txBody>
      </p:sp>
      <p:sp>
        <p:nvSpPr>
          <p:cNvPr id="3" name="Content Placeholder 2">
            <a:extLst>
              <a:ext uri="{FF2B5EF4-FFF2-40B4-BE49-F238E27FC236}">
                <a16:creationId xmlns:a16="http://schemas.microsoft.com/office/drawing/2014/main" id="{E58C7DEE-5221-451C-BB91-6E9943775564}"/>
              </a:ext>
            </a:extLst>
          </p:cNvPr>
          <p:cNvSpPr>
            <a:spLocks noGrp="1"/>
          </p:cNvSpPr>
          <p:nvPr>
            <p:ph idx="1"/>
          </p:nvPr>
        </p:nvSpPr>
        <p:spPr/>
        <p:txBody>
          <a:bodyPr/>
          <a:lstStyle/>
          <a:p>
            <a:pPr marL="0" indent="0">
              <a:buNone/>
            </a:pPr>
            <a:r>
              <a:rPr lang="en-IN" dirty="0"/>
              <a:t>.</a:t>
            </a:r>
          </a:p>
          <a:p>
            <a:r>
              <a:rPr lang="en-US" dirty="0"/>
              <a:t>The most frequent causes of acute AF are </a:t>
            </a:r>
            <a:r>
              <a:rPr lang="en-US" dirty="0">
                <a:solidFill>
                  <a:srgbClr val="FF0000"/>
                </a:solidFill>
              </a:rPr>
              <a:t>MI and cardiothoracic surgery. </a:t>
            </a:r>
          </a:p>
          <a:p>
            <a:r>
              <a:rPr lang="en-US" dirty="0"/>
              <a:t>The most common clinical risk factors for chronic AF are </a:t>
            </a:r>
            <a:r>
              <a:rPr lang="en-US" dirty="0">
                <a:solidFill>
                  <a:srgbClr val="FF0000"/>
                </a:solidFill>
              </a:rPr>
              <a:t>hypertension and ischemic heart disease.</a:t>
            </a:r>
            <a:endParaRPr lang="en-IN" dirty="0">
              <a:solidFill>
                <a:srgbClr val="FF0000"/>
              </a:solidFill>
            </a:endParaRPr>
          </a:p>
        </p:txBody>
      </p:sp>
    </p:spTree>
    <p:extLst>
      <p:ext uri="{BB962C8B-B14F-4D97-AF65-F5344CB8AC3E}">
        <p14:creationId xmlns:p14="http://schemas.microsoft.com/office/powerpoint/2010/main" val="3338072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2536</Words>
  <Application>Microsoft Office PowerPoint</Application>
  <PresentationFormat>Widescreen</PresentationFormat>
  <Paragraphs>252</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-apple-system</vt:lpstr>
      <vt:lpstr>Arial</vt:lpstr>
      <vt:lpstr>Calibri</vt:lpstr>
      <vt:lpstr>Calibri Light</vt:lpstr>
      <vt:lpstr>Office Theme</vt:lpstr>
      <vt:lpstr>AF-PART1 </vt:lpstr>
      <vt:lpstr>Topics covered</vt:lpstr>
      <vt:lpstr>Definition</vt:lpstr>
      <vt:lpstr>Statistics</vt:lpstr>
      <vt:lpstr>Classification of AF </vt:lpstr>
      <vt:lpstr>Classification of AF </vt:lpstr>
      <vt:lpstr>Special Terminology </vt:lpstr>
      <vt:lpstr>Risk factors for AF</vt:lpstr>
      <vt:lpstr>Clinical Risk Factors </vt:lpstr>
      <vt:lpstr>Unmodifiable Risk Factors</vt:lpstr>
      <vt:lpstr>EPIDEMOLOGY</vt:lpstr>
      <vt:lpstr>Unmodifiable Risk Factors</vt:lpstr>
      <vt:lpstr>EPIDEMOLOGY</vt:lpstr>
      <vt:lpstr>Unmodifiable Risk Factors</vt:lpstr>
      <vt:lpstr>Modifiable Risk Factors</vt:lpstr>
      <vt:lpstr>Modifiable Risk Factors</vt:lpstr>
      <vt:lpstr>Modifiable Risk Factors</vt:lpstr>
      <vt:lpstr>Modifiable Risk Factors</vt:lpstr>
      <vt:lpstr>Modifiable Risk Factors</vt:lpstr>
      <vt:lpstr>PowerPoint Presentation</vt:lpstr>
      <vt:lpstr>Modifiable Risk Factors</vt:lpstr>
      <vt:lpstr>Modifiable Risk Factors</vt:lpstr>
      <vt:lpstr>Modifiable Risk Factors</vt:lpstr>
      <vt:lpstr>Modifiable Risk Factors</vt:lpstr>
      <vt:lpstr>Modifiable Risk Factors</vt:lpstr>
      <vt:lpstr>Modifiable Risk Factors</vt:lpstr>
      <vt:lpstr>Modifiable Risk Factors</vt:lpstr>
      <vt:lpstr>Modifiable Risk Factors</vt:lpstr>
      <vt:lpstr>Modifiable Risk Factors</vt:lpstr>
      <vt:lpstr>Drug-Induced AF</vt:lpstr>
      <vt:lpstr>MECHANISM OF AF</vt:lpstr>
      <vt:lpstr>MECHANISM OF AF</vt:lpstr>
      <vt:lpstr>PowerPoint Presentation</vt:lpstr>
      <vt:lpstr>Progression of atrial fibrillation</vt:lpstr>
      <vt:lpstr>Triggers for AF</vt:lpstr>
      <vt:lpstr>PowerPoint Presentation</vt:lpstr>
      <vt:lpstr>Triggering factors for AF</vt:lpstr>
      <vt:lpstr>Arrhythmic mechanisms that sustain AF</vt:lpstr>
      <vt:lpstr>PROPOSED THEORIES </vt:lpstr>
      <vt:lpstr>VENTRICULAR RESPONSE</vt:lpstr>
      <vt:lpstr>VENTRICULAR RESPONSE</vt:lpstr>
      <vt:lpstr>PowerPoint Presentation</vt:lpstr>
      <vt:lpstr>Mechanism of abberant ventricular conduction</vt:lpstr>
      <vt:lpstr>ASHMAN PHENOMENON</vt:lpstr>
      <vt:lpstr>CLINICAL FEATURES</vt:lpstr>
      <vt:lpstr>EHRA symptom scale</vt:lpstr>
      <vt:lpstr>Silent Atrial Fibrillation</vt:lpstr>
      <vt:lpstr>Device-Detected Atrial Fibrillation</vt:lpstr>
      <vt:lpstr>Device-Detected Atrial Fibrillation</vt:lpstr>
      <vt:lpstr>Clinical Implications of Device-Detected Atrial Fibrillation</vt:lpstr>
      <vt:lpstr>AF &amp; MORBIDITY&amp; MORTALITY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AF-EPIDEMOLOGY </dc:title>
  <dc:creator>tanjos007@gmail.com</dc:creator>
  <cp:lastModifiedBy>tanjos007@gmail.com</cp:lastModifiedBy>
  <cp:revision>12</cp:revision>
  <dcterms:created xsi:type="dcterms:W3CDTF">2021-07-19T00:23:29Z</dcterms:created>
  <dcterms:modified xsi:type="dcterms:W3CDTF">2021-07-20T01:28:41Z</dcterms:modified>
</cp:coreProperties>
</file>