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45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68" r:id="rId16"/>
    <p:sldId id="269" r:id="rId17"/>
    <p:sldId id="270" r:id="rId18"/>
    <p:sldId id="271" r:id="rId19"/>
    <p:sldId id="456" r:id="rId20"/>
    <p:sldId id="283" r:id="rId21"/>
    <p:sldId id="275" r:id="rId22"/>
    <p:sldId id="494" r:id="rId23"/>
    <p:sldId id="281" r:id="rId24"/>
    <p:sldId id="282" r:id="rId25"/>
    <p:sldId id="472" r:id="rId26"/>
    <p:sldId id="471" r:id="rId27"/>
    <p:sldId id="470" r:id="rId28"/>
    <p:sldId id="473" r:id="rId29"/>
    <p:sldId id="474" r:id="rId30"/>
    <p:sldId id="475" r:id="rId31"/>
    <p:sldId id="476" r:id="rId32"/>
    <p:sldId id="477" r:id="rId33"/>
    <p:sldId id="478" r:id="rId34"/>
    <p:sldId id="479" r:id="rId35"/>
    <p:sldId id="464" r:id="rId36"/>
    <p:sldId id="480" r:id="rId37"/>
    <p:sldId id="481" r:id="rId38"/>
    <p:sldId id="460" r:id="rId39"/>
    <p:sldId id="461" r:id="rId40"/>
    <p:sldId id="462" r:id="rId41"/>
    <p:sldId id="380" r:id="rId42"/>
    <p:sldId id="495" r:id="rId43"/>
    <p:sldId id="496" r:id="rId44"/>
    <p:sldId id="497" r:id="rId45"/>
    <p:sldId id="469" r:id="rId46"/>
    <p:sldId id="491" r:id="rId47"/>
    <p:sldId id="492" r:id="rId48"/>
    <p:sldId id="493" r:id="rId49"/>
    <p:sldId id="313" r:id="rId50"/>
    <p:sldId id="488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DDA5C-94FF-401A-8022-7C3C9AE828E9}" type="datetimeFigureOut">
              <a:rPr lang="en-IN" smtClean="0"/>
              <a:t>31-07-2021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C0E50-566E-4B42-9E95-7980CDF7A9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4517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err="1"/>
              <a:t>sfdsf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255C7-051E-4C82-83AE-DC4BC35720D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51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C5463-C4F9-4201-B917-B6E807D11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72BC9F-4E2A-48EF-823E-BAE5293FC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5F122-EF2C-4523-83E4-A3D691332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AF8A5-94B1-4232-A628-92CCA0208DD4}" type="datetimeFigureOut">
              <a:rPr lang="en-IN" smtClean="0"/>
              <a:t>31-07-2021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1A7D2-14DC-4269-8674-BECC34F23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B18D6-BA03-4009-9D2F-021814F42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386A7-1C00-42FF-8A01-83A1120F1B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7233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DFEC3-35EC-49EB-BA41-480771E47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1A71ED-5158-449F-B517-3125A49C6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C9630-C244-4152-8D6C-554790D3B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AF8A5-94B1-4232-A628-92CCA0208DD4}" type="datetimeFigureOut">
              <a:rPr lang="en-IN" smtClean="0"/>
              <a:t>31-07-2021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B2ED2-04FB-4B03-A245-CAC6B97FD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00D24-E804-4A0D-9190-FE32C17B4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386A7-1C00-42FF-8A01-83A1120F1B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8934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74FA9C-E4D3-4915-BDF3-320BEFE68E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F7B088-BA93-4EB5-AB56-7F42DF154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7DFB2-4936-4ECC-BC58-29DCA8B9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AF8A5-94B1-4232-A628-92CCA0208DD4}" type="datetimeFigureOut">
              <a:rPr lang="en-IN" smtClean="0"/>
              <a:t>31-07-2021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FD46B-195E-46C6-A6CD-AF00D87BA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266C1-E4FF-4F13-AD04-379C109B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386A7-1C00-42FF-8A01-83A1120F1B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8625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16811-BB65-4ED9-9840-50A6D34FB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1EC8F-7BFF-4AA4-AF84-451CE4765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247A8-311C-4442-9549-C9C076F3D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AF8A5-94B1-4232-A628-92CCA0208DD4}" type="datetimeFigureOut">
              <a:rPr lang="en-IN" smtClean="0"/>
              <a:t>31-07-2021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8CBC3-F6A8-4D60-B519-F8D58A910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41CC7-FCB2-49ED-A869-F21F3A07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386A7-1C00-42FF-8A01-83A1120F1B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903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3D602-3B94-4D3B-AE1A-791DC83FA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420AC-0FC4-4911-8135-10480FED7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12417-2F4F-4AC6-8DAD-16B626276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AF8A5-94B1-4232-A628-92CCA0208DD4}" type="datetimeFigureOut">
              <a:rPr lang="en-IN" smtClean="0"/>
              <a:t>31-07-2021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DDBC4-12EC-4008-A453-034F71A11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9EE0D-32F2-4FC7-85CA-7908D50C3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386A7-1C00-42FF-8A01-83A1120F1B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444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55FC2-CBC0-460B-98A6-B4F3A4708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D6A63-57C2-4CBF-A917-E16A0ADFB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2FC54D-49AC-49F6-ADF5-E3F00FC01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A2E03-82B9-4094-B7A7-A4CBC5D3D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AF8A5-94B1-4232-A628-92CCA0208DD4}" type="datetimeFigureOut">
              <a:rPr lang="en-IN" smtClean="0"/>
              <a:t>31-07-2021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218A7-4514-4F17-AD8C-F5869F84E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BF864-E753-446E-8C5D-8E5FC1809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386A7-1C00-42FF-8A01-83A1120F1B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110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4D8E7-BED7-4AE8-957B-D56BF3C8A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64C32-E7DD-4383-A167-D1A238529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4CE1C-3BA2-4BE2-8C69-5D041DF6D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593D63-CC3E-49D2-B626-86D9F88A93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286856-4257-448C-8AA3-E3A2AD9CC4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483CA4-2F7F-4BBF-9C9F-4F300B7BA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AF8A5-94B1-4232-A628-92CCA0208DD4}" type="datetimeFigureOut">
              <a:rPr lang="en-IN" smtClean="0"/>
              <a:t>31-07-2021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74059A-8D56-4CBA-BAC5-139EC0B9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403E2A-9617-4165-A8E4-87483FD6E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386A7-1C00-42FF-8A01-83A1120F1B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641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DA706-3925-4FB5-A0E6-C0C1477EE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0925CE-E215-42FA-82CB-95C67CFC8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AF8A5-94B1-4232-A628-92CCA0208DD4}" type="datetimeFigureOut">
              <a:rPr lang="en-IN" smtClean="0"/>
              <a:t>31-07-2021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2B8B21-89A4-4477-90E1-7A6C97A0F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66E286-E03A-42B1-934B-70087BB2A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386A7-1C00-42FF-8A01-83A1120F1B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000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FCB725-1C9D-4DD8-8373-E3C80D4D8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AF8A5-94B1-4232-A628-92CCA0208DD4}" type="datetimeFigureOut">
              <a:rPr lang="en-IN" smtClean="0"/>
              <a:t>31-07-2021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610AA1-F3B1-498E-839E-45CED77F9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6D98C-A8FB-438D-A1DD-C1FC64600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386A7-1C00-42FF-8A01-83A1120F1B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1241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5E0FB-3DC3-4085-9A4E-99D6C3C7B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199A4-4D26-475A-9CD6-F9BC16CB3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738825-3BC1-4CD5-BD5C-126D8E3D8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24DC0B-09BF-4B27-A462-343B3B4D3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AF8A5-94B1-4232-A628-92CCA0208DD4}" type="datetimeFigureOut">
              <a:rPr lang="en-IN" smtClean="0"/>
              <a:t>31-07-2021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11377C-61C0-486F-BE14-6AA72F654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A96C8-BFA9-4239-B13D-F357D64AD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386A7-1C00-42FF-8A01-83A1120F1B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6469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11D70-1FD6-4B8B-81B2-2EEE97165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62ADFD-9D81-42E3-BE37-CB4A29197C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585216-1D82-426B-A469-0057E07975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5AB34-49A4-422A-9EF4-C78A541D5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AF8A5-94B1-4232-A628-92CCA0208DD4}" type="datetimeFigureOut">
              <a:rPr lang="en-IN" smtClean="0"/>
              <a:t>31-07-2021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0046C-271A-475B-AB44-E1D83B452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F6FA55-572E-42D0-AFF0-9B407B1AC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386A7-1C00-42FF-8A01-83A1120F1B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5036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FC6865-5BE2-47B6-83C4-E629B011A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BEE9B-99BA-43A1-8B66-1D49F2AAE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13D66-7E4B-4672-BB1E-0C5F31687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AF8A5-94B1-4232-A628-92CCA0208DD4}" type="datetimeFigureOut">
              <a:rPr lang="en-IN" smtClean="0"/>
              <a:t>31-07-2021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49CB8-5745-4F9C-B639-2B00E1444E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3126C-996E-40BD-88B8-C0BAADA55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386A7-1C00-42FF-8A01-83A1120F1B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629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D31CA-F502-4E3C-8A8B-8ADD7605AB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AF-Part 2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0B125F-1EE7-4AC5-AF5B-8A8DDC7925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Dr.Anjos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03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00ABF-0B9F-4FF1-BC28-AB25B2373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Bleeding Risk Stratification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A0DE0-EEC3-40D7-ABAF-3255FBC7E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44% of patients with AF have one or more absolute or relative contraindications for long-term oral anticoagulation therapy.</a:t>
            </a:r>
          </a:p>
          <a:p>
            <a:r>
              <a:rPr lang="en-US" dirty="0"/>
              <a:t>Low- 0 to 1</a:t>
            </a:r>
          </a:p>
          <a:p>
            <a:r>
              <a:rPr lang="en-US" dirty="0"/>
              <a:t> intermediate-2</a:t>
            </a:r>
          </a:p>
          <a:p>
            <a:r>
              <a:rPr lang="en-US" dirty="0"/>
              <a:t> high - 3 or above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EEB18D-FAB2-44A5-A717-618206221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92" y="2678563"/>
            <a:ext cx="6635065" cy="397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60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A1397-E235-4C40-AF28-D4D4BDBCB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Components of 	HASBLED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DDF7C-73D1-4893-A813-D7323DC74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Hypertension - SBP &gt;160 mm Hg. </a:t>
            </a:r>
          </a:p>
          <a:p>
            <a:r>
              <a:rPr lang="en-US" dirty="0"/>
              <a:t>Abnormal kidney function -presence of long-term dialysis or renal transplantation or serum creatinine concentration of at least 200 µmol/L. </a:t>
            </a:r>
          </a:p>
          <a:p>
            <a:r>
              <a:rPr lang="en-US" dirty="0"/>
              <a:t>Abnormal liver function </a:t>
            </a:r>
          </a:p>
          <a:p>
            <a:pPr marL="0" indent="0">
              <a:buNone/>
            </a:pPr>
            <a:r>
              <a:rPr lang="en-US" dirty="0"/>
              <a:t> chronic hepatic disease (e.g., cirrhosis) </a:t>
            </a:r>
          </a:p>
          <a:p>
            <a:pPr marL="0" indent="0">
              <a:buNone/>
            </a:pPr>
            <a:r>
              <a:rPr lang="en-US" dirty="0"/>
              <a:t> bilirubin-&gt;2X ULN</a:t>
            </a:r>
          </a:p>
          <a:p>
            <a:pPr marL="0" indent="0">
              <a:buNone/>
            </a:pPr>
            <a:r>
              <a:rPr lang="en-US" dirty="0"/>
              <a:t>SGOT/PT/ALP-3X ULN</a:t>
            </a:r>
          </a:p>
          <a:p>
            <a:r>
              <a:rPr lang="en-US" dirty="0"/>
              <a:t> Bleeding -previous bleeding history or predisposition to bleeding, or both (e.g., bleeding diathesis, anemia). </a:t>
            </a:r>
          </a:p>
          <a:p>
            <a:r>
              <a:rPr lang="en-US" dirty="0"/>
              <a:t>Labile INRs refers to unstable or high INRs or poor time in therapeutic range 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53258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A6381-425F-4F86-A04D-0F89E66E5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FAA191-EAC7-4400-9479-ED56F2DC1B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21" y="1713879"/>
            <a:ext cx="6204330" cy="453224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AA1A5A-E400-4AC3-AC39-90D396602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951" y="1861931"/>
            <a:ext cx="4919229" cy="254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07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C49FF-C50B-4C58-85FD-9A2DD24E0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46DD9A-F085-4925-984A-2608B9CD9F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295" y="1510748"/>
            <a:ext cx="9688505" cy="4399722"/>
          </a:xfrm>
        </p:spPr>
      </p:pic>
    </p:spTree>
    <p:extLst>
      <p:ext uri="{BB962C8B-B14F-4D97-AF65-F5344CB8AC3E}">
        <p14:creationId xmlns:p14="http://schemas.microsoft.com/office/powerpoint/2010/main" val="3417187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2F00-75B1-4532-A030-09E24BB17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RISK FACTOR FOR BLEEDING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56058CD-56AF-4A36-885E-D192BABC4B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1810"/>
            <a:ext cx="10275668" cy="3645158"/>
          </a:xfrm>
        </p:spPr>
      </p:pic>
    </p:spTree>
    <p:extLst>
      <p:ext uri="{BB962C8B-B14F-4D97-AF65-F5344CB8AC3E}">
        <p14:creationId xmlns:p14="http://schemas.microsoft.com/office/powerpoint/2010/main" val="4062499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7E45C-679A-4807-8ABF-50F84AC20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Principles of Bleeding Scores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085AA-0731-4A8B-9081-046293B04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a static phenomenon, </a:t>
            </a:r>
          </a:p>
          <a:p>
            <a:r>
              <a:rPr lang="en-US" dirty="0"/>
              <a:t>Reversible. </a:t>
            </a:r>
          </a:p>
          <a:p>
            <a:r>
              <a:rPr lang="en-US" dirty="0"/>
              <a:t> A high bleeding risk score is not a reason to withhold anticoagulation therapy.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77197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655D8-EE0F-4DCB-B8A0-43A185E63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PRINCIPLES OF MANAGEMENT of AF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661F5-53D9-40B5-BDFA-C3683F9AA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(1) prevention of systemic embolization </a:t>
            </a:r>
          </a:p>
          <a:p>
            <a:endParaRPr lang="en-US" dirty="0"/>
          </a:p>
          <a:p>
            <a:r>
              <a:rPr lang="en-US" dirty="0"/>
              <a:t>(2) ventricular rate control</a:t>
            </a:r>
          </a:p>
          <a:p>
            <a:endParaRPr lang="en-US" dirty="0"/>
          </a:p>
          <a:p>
            <a:r>
              <a:rPr lang="en-US" dirty="0"/>
              <a:t>(3) restoration and maintenance of NSR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(4) risk factor modification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46272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081F6-6E4C-45F3-AEE3-8054C744E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Prevention of Systemic Embolization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F3262-1796-4233-A381-63D9AE7BC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Vitamin K Antagonists</a:t>
            </a:r>
          </a:p>
          <a:p>
            <a:r>
              <a:rPr lang="en-US" dirty="0"/>
              <a:t>Warfarin reduce stroke risk by approximately </a:t>
            </a:r>
            <a:r>
              <a:rPr lang="en-US" dirty="0">
                <a:solidFill>
                  <a:srgbClr val="FF0000"/>
                </a:solidFill>
              </a:rPr>
              <a:t>64%</a:t>
            </a:r>
            <a:r>
              <a:rPr lang="en-US" dirty="0"/>
              <a:t>, corresponding to an absolute annual strokes risk reduction of </a:t>
            </a:r>
            <a:r>
              <a:rPr lang="en-US" dirty="0">
                <a:solidFill>
                  <a:srgbClr val="FF0000"/>
                </a:solidFill>
              </a:rPr>
              <a:t>2.7%</a:t>
            </a:r>
            <a:r>
              <a:rPr lang="en-US" dirty="0"/>
              <a:t> as compared with placebo.</a:t>
            </a:r>
          </a:p>
          <a:p>
            <a:r>
              <a:rPr lang="en-US" dirty="0"/>
              <a:t>Warfarin increases the risk of major bleeding by approximately </a:t>
            </a:r>
            <a:r>
              <a:rPr lang="en-US" dirty="0">
                <a:solidFill>
                  <a:srgbClr val="FF0000"/>
                </a:solidFill>
              </a:rPr>
              <a:t>70%</a:t>
            </a:r>
            <a:r>
              <a:rPr lang="en-US" dirty="0"/>
              <a:t> compared with aspirin.</a:t>
            </a:r>
          </a:p>
          <a:p>
            <a:r>
              <a:rPr lang="en-US" dirty="0"/>
              <a:t>Combinations of warfarin  + antiplatelet therapy - no incremental benefit in stroke risk reduction while they increase the risk of bleeding.</a:t>
            </a:r>
            <a:endParaRPr lang="en-IN" u="sng" dirty="0"/>
          </a:p>
        </p:txBody>
      </p:sp>
    </p:spTree>
    <p:extLst>
      <p:ext uri="{BB962C8B-B14F-4D97-AF65-F5344CB8AC3E}">
        <p14:creationId xmlns:p14="http://schemas.microsoft.com/office/powerpoint/2010/main" val="3344117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B6C3C-A00E-4815-AD16-CBBB19CED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Bleeding risks of Warfarin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B22E8-0D9E-426E-8E58-2CA4548B5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Bleeding risk for  warfarin- </a:t>
            </a:r>
            <a:r>
              <a:rPr lang="en-US" dirty="0">
                <a:solidFill>
                  <a:srgbClr val="FF0000"/>
                </a:solidFill>
              </a:rPr>
              <a:t>0.6% for fatal bleeding, 3.0% for major bleeding, and 9.6% for major or minor bleeding./year</a:t>
            </a:r>
            <a:r>
              <a:rPr lang="en-US" dirty="0"/>
              <a:t>.</a:t>
            </a:r>
          </a:p>
          <a:p>
            <a:endParaRPr lang="en-IN" dirty="0"/>
          </a:p>
          <a:p>
            <a:r>
              <a:rPr lang="en-IN" dirty="0"/>
              <a:t>Risk of intracranial hemorrhage- </a:t>
            </a:r>
            <a:r>
              <a:rPr lang="en-IN" dirty="0">
                <a:solidFill>
                  <a:srgbClr val="FF0000"/>
                </a:solidFill>
              </a:rPr>
              <a:t>0.2% per year</a:t>
            </a:r>
            <a:r>
              <a:rPr lang="en-IN" dirty="0"/>
              <a:t>.</a:t>
            </a:r>
          </a:p>
          <a:p>
            <a:endParaRPr lang="en-US" dirty="0"/>
          </a:p>
          <a:p>
            <a:r>
              <a:rPr lang="en-US" dirty="0"/>
              <a:t>aspirin +warfarin -3X intracranial hemorrhage.</a:t>
            </a:r>
          </a:p>
          <a:p>
            <a:endParaRPr lang="en-US" dirty="0"/>
          </a:p>
          <a:p>
            <a:r>
              <a:rPr lang="en-US" dirty="0"/>
              <a:t>the risk of major bleeding in older patients (greater than 80 years)-</a:t>
            </a:r>
            <a:r>
              <a:rPr lang="en-US" dirty="0">
                <a:solidFill>
                  <a:srgbClr val="FF0000"/>
                </a:solidFill>
              </a:rPr>
              <a:t>2.5%.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3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031BF-526D-4D97-B3D4-5C5D223E6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Warfarin Limitations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B1D32-3A3C-4117-826D-8BD8E8CA0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narrow therapeutic window </a:t>
            </a:r>
          </a:p>
          <a:p>
            <a:r>
              <a:rPr lang="en-US" dirty="0"/>
              <a:t> periodic INR monitoring </a:t>
            </a:r>
          </a:p>
          <a:p>
            <a:r>
              <a:rPr lang="en-US" dirty="0"/>
              <a:t> frequent dose adjustments</a:t>
            </a:r>
          </a:p>
          <a:p>
            <a:r>
              <a:rPr lang="en-US" dirty="0"/>
              <a:t> multiple drug and dietary interactions</a:t>
            </a:r>
          </a:p>
          <a:p>
            <a:r>
              <a:rPr lang="en-US" dirty="0"/>
              <a:t> genetic variability in response (accounting for 39% to 56% of the variability in the warfarin dose)</a:t>
            </a:r>
          </a:p>
          <a:p>
            <a:r>
              <a:rPr lang="en-US" dirty="0"/>
              <a:t>long half-life (36 to 42 hours)</a:t>
            </a:r>
          </a:p>
          <a:p>
            <a:r>
              <a:rPr lang="en-US" dirty="0"/>
              <a:t> slow onset of action.</a:t>
            </a:r>
          </a:p>
          <a:p>
            <a:r>
              <a:rPr lang="en-US" i="1" u="sng" dirty="0">
                <a:solidFill>
                  <a:srgbClr val="FF0000"/>
                </a:solidFill>
              </a:rPr>
              <a:t>&lt; 50% of eligible patients were treated with warfarin</a:t>
            </a:r>
          </a:p>
          <a:p>
            <a:r>
              <a:rPr lang="en-US" dirty="0"/>
              <a:t> </a:t>
            </a:r>
            <a:r>
              <a:rPr lang="en-US" i="1" u="sng" dirty="0">
                <a:solidFill>
                  <a:srgbClr val="FF0000"/>
                </a:solidFill>
              </a:rPr>
              <a:t>there is ongoing attrition of its use to approximately 40% by 4 years</a:t>
            </a:r>
            <a:r>
              <a:rPr lang="en-US" dirty="0"/>
              <a:t>.</a:t>
            </a:r>
            <a:endParaRPr lang="en-IN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43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F6638-280D-4F70-A340-74CB4EF9C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Statistics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DEB12-51AB-4575-8BC7-2B02B218D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risk factor for thromboembolism.</a:t>
            </a:r>
          </a:p>
          <a:p>
            <a:r>
              <a:rPr lang="en-US" dirty="0"/>
              <a:t>15% of the ischemic strokes .</a:t>
            </a:r>
          </a:p>
          <a:p>
            <a:r>
              <a:rPr lang="en-US" dirty="0"/>
              <a:t> 36% of strokes in patients older than 80 years</a:t>
            </a:r>
          </a:p>
          <a:p>
            <a:r>
              <a:rPr lang="en-US" dirty="0"/>
              <a:t> 20% of cryptogenic strokes.</a:t>
            </a:r>
          </a:p>
          <a:p>
            <a:r>
              <a:rPr lang="en-US" dirty="0"/>
              <a:t>a 50% likelihood of death within 1 year(v/s 27% in non AF strokes)</a:t>
            </a:r>
          </a:p>
          <a:p>
            <a:r>
              <a:rPr lang="en-US" dirty="0"/>
              <a:t>rheumatic heart disease and AF had a </a:t>
            </a:r>
            <a:r>
              <a:rPr lang="en-US" dirty="0">
                <a:solidFill>
                  <a:srgbClr val="FF0000"/>
                </a:solidFill>
              </a:rPr>
              <a:t>17-fold </a:t>
            </a:r>
            <a:r>
              <a:rPr lang="en-US" dirty="0"/>
              <a:t>increased risk of stroke.</a:t>
            </a:r>
          </a:p>
          <a:p>
            <a:r>
              <a:rPr lang="en-US" dirty="0"/>
              <a:t>For nonvalvular AF, the risk of stroke is estimated to be </a:t>
            </a:r>
            <a:r>
              <a:rPr lang="en-US" dirty="0">
                <a:solidFill>
                  <a:srgbClr val="FF0000"/>
                </a:solidFill>
              </a:rPr>
              <a:t>two to seven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81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C00000"/>
                </a:solidFill>
              </a:rPr>
              <a:t>SAMe-TT2R2 scores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5687" y="2057401"/>
            <a:ext cx="3733800" cy="4525963"/>
          </a:xfrm>
        </p:spPr>
        <p:txBody>
          <a:bodyPr>
            <a:normAutofit fontScale="70000" lnSpcReduction="20000"/>
          </a:bodyPr>
          <a:lstStyle/>
          <a:p>
            <a:r>
              <a:rPr lang="en-IN" dirty="0"/>
              <a:t>Which can help to identify patients who are less likely to achieve a good TTR on VKA therapy (score &gt;2) and would do better with a NOAC. </a:t>
            </a:r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If such patients with </a:t>
            </a:r>
            <a:r>
              <a:rPr lang="en-IN" dirty="0">
                <a:solidFill>
                  <a:srgbClr val="C00000"/>
                </a:solidFill>
              </a:rPr>
              <a:t>SAMeTT2R2&gt;2</a:t>
            </a:r>
            <a:r>
              <a:rPr lang="en-IN" dirty="0"/>
              <a:t> are prescribed a VKA, greater efforts to improve TTR, such as more intense regular reviews, education/counselling, and frequent INR monitoring are needed or, more conveniently, the use of a NOAC should be reconsidered.</a:t>
            </a:r>
          </a:p>
        </p:txBody>
      </p:sp>
      <p:pic>
        <p:nvPicPr>
          <p:cNvPr id="1026" name="Picture 2" descr="Usefulness of the SAME-TT2R2 score to predict anticoagulation control on  VKA in patients with atrial fibrillation and obstructive sleep apnea. |  Semantic Schol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"/>
          <a:stretch>
            <a:fillRect/>
          </a:stretch>
        </p:blipFill>
        <p:spPr bwMode="auto">
          <a:xfrm>
            <a:off x="5041669" y="2590800"/>
            <a:ext cx="5638800" cy="3027218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E8FB0-1A2C-4D4D-A2DF-0BC0CDE3F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NOACS IN AF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6AC79A-901B-4051-A2AD-DF25AB289D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39" y="2319130"/>
            <a:ext cx="10761951" cy="3044429"/>
          </a:xfrm>
        </p:spPr>
      </p:pic>
    </p:spTree>
    <p:extLst>
      <p:ext uri="{BB962C8B-B14F-4D97-AF65-F5344CB8AC3E}">
        <p14:creationId xmlns:p14="http://schemas.microsoft.com/office/powerpoint/2010/main" val="1274241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7CFB6-2A48-4AC1-97FB-C4B9F0303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Trials of </a:t>
            </a:r>
            <a:r>
              <a:rPr lang="en-US" dirty="0" err="1">
                <a:solidFill>
                  <a:srgbClr val="FF0000"/>
                </a:solidFill>
              </a:rPr>
              <a:t>noacs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E546B-C6B7-414D-92D5-DEA232CF2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RE-LY</a:t>
            </a:r>
            <a:r>
              <a:rPr lang="en-IN" dirty="0"/>
              <a:t>-Dabigatran (Randomized Evaluation of Long Term Anticoagulant Therapy), </a:t>
            </a:r>
          </a:p>
          <a:p>
            <a:r>
              <a:rPr lang="en-IN" dirty="0">
                <a:solidFill>
                  <a:srgbClr val="FF0000"/>
                </a:solidFill>
              </a:rPr>
              <a:t>ROCKET-AF</a:t>
            </a:r>
            <a:r>
              <a:rPr lang="en-IN" dirty="0"/>
              <a:t> (Rivaroxaban Once Daily Oral Direct Factor </a:t>
            </a:r>
            <a:r>
              <a:rPr lang="en-IN" dirty="0" err="1"/>
              <a:t>Xa</a:t>
            </a:r>
            <a:r>
              <a:rPr lang="en-IN" dirty="0"/>
              <a:t> Inhibition Compared with Vitamin K Antagonism for Prevention of Stroke and Embolism Trial in Atrial Fibrillation), </a:t>
            </a:r>
          </a:p>
          <a:p>
            <a:r>
              <a:rPr lang="en-IN" dirty="0"/>
              <a:t> </a:t>
            </a:r>
            <a:r>
              <a:rPr lang="en-IN" dirty="0">
                <a:solidFill>
                  <a:srgbClr val="FF0000"/>
                </a:solidFill>
              </a:rPr>
              <a:t>ARISTOTLE</a:t>
            </a:r>
            <a:r>
              <a:rPr lang="en-IN" dirty="0"/>
              <a:t> (Apixaban for Reduction in Stroke and Other Thromboembolic Events in Atrial Fibrillation)</a:t>
            </a:r>
          </a:p>
          <a:p>
            <a:r>
              <a:rPr lang="en-IN" dirty="0">
                <a:solidFill>
                  <a:srgbClr val="FF0000"/>
                </a:solidFill>
              </a:rPr>
              <a:t>ENGAGE AF TIMI 48</a:t>
            </a:r>
            <a:r>
              <a:rPr lang="en-IN" dirty="0"/>
              <a:t>-Edoxaban (Effective Anticoagulation with Factor </a:t>
            </a:r>
            <a:r>
              <a:rPr lang="en-IN" dirty="0" err="1"/>
              <a:t>Xa</a:t>
            </a:r>
            <a:r>
              <a:rPr lang="en-IN" dirty="0"/>
              <a:t> Next Generation in AF)</a:t>
            </a:r>
          </a:p>
        </p:txBody>
      </p:sp>
    </p:spTree>
    <p:extLst>
      <p:ext uri="{BB962C8B-B14F-4D97-AF65-F5344CB8AC3E}">
        <p14:creationId xmlns:p14="http://schemas.microsoft.com/office/powerpoint/2010/main" val="1723936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Absolute contraindications to oral anticoagulants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1" y="1828800"/>
            <a:ext cx="76358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IN" sz="2000" dirty="0"/>
              <a:t>Active serious bleeding (where the source should be identified and treated)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000" dirty="0"/>
              <a:t>Associated comorbidities (e.g. severe thrombocytopenia &lt;50k , severe anaemia under investigation, etc.)</a:t>
            </a:r>
          </a:p>
          <a:p>
            <a:pPr marL="342900" indent="-342900">
              <a:buFont typeface="+mj-lt"/>
              <a:buAutoNum type="arabicPeriod"/>
            </a:pPr>
            <a:r>
              <a:rPr lang="en-IN" sz="2000" dirty="0"/>
              <a:t>A recent high-risk bleeding event such as intracranial haemorrhage (ICH).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528C66-0E24-4F12-B468-E92CFDAA1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92598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F2410-EB32-455D-A3FC-B52E96C9E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758F49-3840-4114-A0A6-61A917914A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7" y="0"/>
            <a:ext cx="8242851" cy="6780955"/>
          </a:xfrm>
        </p:spPr>
      </p:pic>
    </p:spTree>
    <p:extLst>
      <p:ext uri="{BB962C8B-B14F-4D97-AF65-F5344CB8AC3E}">
        <p14:creationId xmlns:p14="http://schemas.microsoft.com/office/powerpoint/2010/main" val="2711439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B049D-56FF-4164-A4D0-6C4A2798F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730" y="365126"/>
            <a:ext cx="9949069" cy="64204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ANTICOAGULANT BLLEDING MANAGEMENT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E99224-4FC4-4B07-92D6-AED600F884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1" y="1502400"/>
            <a:ext cx="8485473" cy="5231154"/>
          </a:xfrm>
        </p:spPr>
      </p:pic>
    </p:spTree>
    <p:extLst>
      <p:ext uri="{BB962C8B-B14F-4D97-AF65-F5344CB8AC3E}">
        <p14:creationId xmlns:p14="http://schemas.microsoft.com/office/powerpoint/2010/main" val="2121878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00901-F7E6-44F0-BF5E-89F9D1C5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RCTs of NOACs in AF patients after a recent ACS/PCI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09280-CDA5-46E0-BBA7-3B4199872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Four RCTs compared dual therapy with a P2Y12 inhibitor (mostly </a:t>
            </a:r>
            <a:r>
              <a:rPr lang="en-IN" dirty="0">
                <a:solidFill>
                  <a:srgbClr val="C00000"/>
                </a:solidFill>
              </a:rPr>
              <a:t>clopidogrel)</a:t>
            </a:r>
            <a:r>
              <a:rPr lang="en-IN" dirty="0"/>
              <a:t> plus a NOAC—</a:t>
            </a:r>
          </a:p>
          <a:p>
            <a:r>
              <a:rPr lang="en-IN" dirty="0"/>
              <a:t>dabigatran 110 mg or 150 mg b.i.d. (</a:t>
            </a:r>
            <a:r>
              <a:rPr lang="en-IN" dirty="0">
                <a:solidFill>
                  <a:srgbClr val="FF0000"/>
                </a:solidFill>
              </a:rPr>
              <a:t>REDUAL PCI</a:t>
            </a:r>
            <a:r>
              <a:rPr lang="en-IN" dirty="0"/>
              <a:t>)</a:t>
            </a:r>
          </a:p>
          <a:p>
            <a:r>
              <a:rPr lang="en-IN" dirty="0"/>
              <a:t> rivaroxaban 15 mg o.d. (</a:t>
            </a:r>
            <a:r>
              <a:rPr lang="en-IN" dirty="0">
                <a:solidFill>
                  <a:srgbClr val="FF0000"/>
                </a:solidFill>
              </a:rPr>
              <a:t>PIONEER AF-PCI</a:t>
            </a:r>
            <a:r>
              <a:rPr lang="en-IN" dirty="0"/>
              <a:t>)</a:t>
            </a:r>
          </a:p>
          <a:p>
            <a:r>
              <a:rPr lang="en-IN" dirty="0"/>
              <a:t> apixaban 5 mg b.i.d. (</a:t>
            </a:r>
            <a:r>
              <a:rPr lang="en-IN" dirty="0">
                <a:solidFill>
                  <a:srgbClr val="FF0000"/>
                </a:solidFill>
              </a:rPr>
              <a:t>AUGUSTUS</a:t>
            </a:r>
            <a:r>
              <a:rPr lang="en-IN" dirty="0"/>
              <a:t>)</a:t>
            </a:r>
          </a:p>
          <a:p>
            <a:r>
              <a:rPr lang="en-IN" dirty="0"/>
              <a:t> </a:t>
            </a:r>
            <a:r>
              <a:rPr lang="en-IN" dirty="0" err="1"/>
              <a:t>edoxaban</a:t>
            </a:r>
            <a:r>
              <a:rPr lang="en-IN" dirty="0"/>
              <a:t> 60 mg o.d. (</a:t>
            </a:r>
            <a:r>
              <a:rPr lang="en-IN" dirty="0">
                <a:solidFill>
                  <a:srgbClr val="FF0000"/>
                </a:solidFill>
              </a:rPr>
              <a:t>ENTRUST-AF PCI</a:t>
            </a:r>
            <a:r>
              <a:rPr lang="en-IN" dirty="0"/>
              <a:t>)vs. triple therapy with a VKA in AF</a:t>
            </a:r>
          </a:p>
          <a:p>
            <a:r>
              <a:rPr lang="en-US" dirty="0"/>
              <a:t>Reported a significant reduction of major/clinically significant bleeding, comparable rates of </a:t>
            </a:r>
            <a:r>
              <a:rPr lang="en-US" dirty="0" err="1"/>
              <a:t>ischaemic</a:t>
            </a:r>
            <a:r>
              <a:rPr lang="en-US" dirty="0"/>
              <a:t> stroke, similar or non-significantly higher rates of myocardial infarction and stent thrombosis, and a neutral effect on trial-defined major adverse cardiovascular events and all-cause mortality with dual (NOAC þ P2Y12) vs. triple (VKA þ P2Y12 þ aspirin) therapy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93090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67C5-EB95-47A4-B251-2D52F561F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AF IN ACS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F53676-18C8-4AB4-B32B-09A67D9DC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54" y="1484243"/>
            <a:ext cx="9214422" cy="5008632"/>
          </a:xfrm>
        </p:spPr>
      </p:pic>
    </p:spTree>
    <p:extLst>
      <p:ext uri="{BB962C8B-B14F-4D97-AF65-F5344CB8AC3E}">
        <p14:creationId xmlns:p14="http://schemas.microsoft.com/office/powerpoint/2010/main" val="1971480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CC6FF-9E3D-4B15-9C06-E1B5D06DC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Rhythm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866B2-9E92-45DF-91BC-42C90FC02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solidFill>
                  <a:srgbClr val="FF0000"/>
                </a:solidFill>
              </a:rPr>
              <a:t>Benefits of rhythm control</a:t>
            </a:r>
          </a:p>
          <a:p>
            <a:r>
              <a:rPr lang="en-US" dirty="0"/>
              <a:t>relief of symptoms, </a:t>
            </a:r>
          </a:p>
          <a:p>
            <a:r>
              <a:rPr lang="en-US" dirty="0"/>
              <a:t>improved functional status </a:t>
            </a:r>
          </a:p>
          <a:p>
            <a:r>
              <a:rPr lang="en-US" dirty="0"/>
              <a:t>quality of life</a:t>
            </a:r>
          </a:p>
          <a:p>
            <a:r>
              <a:rPr lang="en-US" dirty="0"/>
              <a:t>prevention of tachycardia-induced cardiomyopathy. </a:t>
            </a:r>
          </a:p>
          <a:p>
            <a:r>
              <a:rPr lang="en-US" dirty="0"/>
              <a:t>Attenuation of electrical and structural atrial remodeling associated with AF (and hence retarding the progression of AF)</a:t>
            </a:r>
          </a:p>
          <a:p>
            <a:r>
              <a:rPr lang="en-US" dirty="0"/>
              <a:t>improvement in LV function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61279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C177C-4F69-4908-A275-0DFDF518C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Conditions where Rhythm control </a:t>
            </a:r>
            <a:r>
              <a:rPr lang="en-US" dirty="0" err="1">
                <a:solidFill>
                  <a:srgbClr val="FF0000"/>
                </a:solidFill>
              </a:rPr>
              <a:t>preffered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AEFEB-26CE-4008-A437-A1B2075DF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Hemodynamic compromise attributed to AF </a:t>
            </a:r>
          </a:p>
          <a:p>
            <a:pPr marL="0" indent="0">
              <a:buNone/>
            </a:pPr>
            <a:r>
              <a:rPr lang="en-US" u="sng" dirty="0">
                <a:solidFill>
                  <a:srgbClr val="FF0000"/>
                </a:solidFill>
              </a:rPr>
              <a:t>hypotension, acute heart failure, myocardial ischemia</a:t>
            </a:r>
            <a:r>
              <a:rPr lang="en-US" dirty="0"/>
              <a:t> </a:t>
            </a:r>
          </a:p>
          <a:p>
            <a:r>
              <a:rPr lang="en-US" dirty="0"/>
              <a:t>ventricular preexcitation, when rate-control drug therapy is unsuccessful or not tolerated. </a:t>
            </a:r>
          </a:p>
          <a:p>
            <a:r>
              <a:rPr lang="en-US" dirty="0"/>
              <a:t> symptomatic patients with persistent AF, especially when ventricular rate control remains suboptimal.</a:t>
            </a:r>
          </a:p>
          <a:p>
            <a:r>
              <a:rPr lang="en-US" dirty="0"/>
              <a:t>young AF patients </a:t>
            </a:r>
          </a:p>
          <a:p>
            <a:r>
              <a:rPr lang="en-US" dirty="0"/>
              <a:t> newly diagnosed AF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32224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F8848-393B-464F-BC53-4EAB57B5B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Statistics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31103-FD42-4975-932F-8E0BBDFFF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 Incidence of stroke-nonvalvular AF </a:t>
            </a:r>
            <a:r>
              <a:rPr lang="en-US" dirty="0">
                <a:solidFill>
                  <a:srgbClr val="FF0000"/>
                </a:solidFill>
              </a:rPr>
              <a:t>1.5% in &lt;59 years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                                        more</a:t>
            </a:r>
            <a:r>
              <a:rPr lang="en-US" dirty="0"/>
              <a:t> than </a:t>
            </a:r>
            <a:r>
              <a:rPr lang="en-US" dirty="0">
                <a:solidFill>
                  <a:srgbClr val="FF0000"/>
                </a:solidFill>
              </a:rPr>
              <a:t>10% per year </a:t>
            </a:r>
            <a:r>
              <a:rPr lang="en-US" dirty="0"/>
              <a:t>in older patients.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persistent and permanent AF is associated with an almost </a:t>
            </a:r>
            <a:r>
              <a:rPr lang="en-US" dirty="0">
                <a:solidFill>
                  <a:srgbClr val="FF0000"/>
                </a:solidFill>
              </a:rPr>
              <a:t>twofold </a:t>
            </a:r>
            <a:r>
              <a:rPr lang="en-US" dirty="0"/>
              <a:t>higher rate of stroke or systemic embolism than paroxysmal AF after adjustment for other independent predictors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50352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19AF9-642E-4478-916A-FD559A75A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Timing of cardioversion</a:t>
            </a:r>
            <a:r>
              <a:rPr lang="en-IN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AA9C1-9107-4DD1-BFFB-2FD6484FB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u="sng" dirty="0">
                <a:solidFill>
                  <a:srgbClr val="FF0000"/>
                </a:solidFill>
              </a:rPr>
              <a:t>stable patients with AF &gt;48 hours or of unknown duration</a:t>
            </a:r>
            <a:r>
              <a:rPr lang="en-US" dirty="0"/>
              <a:t>, any mode of cardioversion (electrical, pharmacological, or ablation) should be delayed until the patient has been anticoagulated at appropriate levels for </a:t>
            </a:r>
            <a:r>
              <a:rPr lang="en-US" dirty="0">
                <a:solidFill>
                  <a:srgbClr val="FF0000"/>
                </a:solidFill>
              </a:rPr>
              <a:t>3 to 4 weeks or TEE has excluded atrial thrombi.</a:t>
            </a:r>
          </a:p>
          <a:p>
            <a:endParaRPr lang="en-US" dirty="0"/>
          </a:p>
          <a:p>
            <a:r>
              <a:rPr lang="en-US" dirty="0"/>
              <a:t>If urgent cardioversion -</a:t>
            </a:r>
            <a:r>
              <a:rPr lang="en-US" dirty="0">
                <a:solidFill>
                  <a:srgbClr val="FF0000"/>
                </a:solidFill>
              </a:rPr>
              <a:t>LMWH,UFH,NOAC</a:t>
            </a:r>
          </a:p>
          <a:p>
            <a:pPr marL="0" indent="0">
              <a:buNone/>
            </a:pPr>
            <a:r>
              <a:rPr lang="en-US" dirty="0"/>
              <a:t>prior to cardioversion, followed by long-term anticoagulant therapy.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3891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EAE3E-7694-41CD-A7CA-68A2ECFB8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Electrical cardioversion</a:t>
            </a:r>
            <a:r>
              <a:rPr lang="en-IN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520D2-38C6-494A-A36D-94C7F5E93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success rate of electrical cardioversion for AF -90%</a:t>
            </a:r>
          </a:p>
          <a:p>
            <a:r>
              <a:rPr lang="en-US" dirty="0"/>
              <a:t>initial use of maximum-energy shocks, biphasic waveform, and anterior–posterior electrode placement -improve the efficacy of cardioversion.</a:t>
            </a:r>
          </a:p>
          <a:p>
            <a:r>
              <a:rPr lang="en-US" dirty="0"/>
              <a:t> </a:t>
            </a:r>
            <a:r>
              <a:rPr lang="en-US" u="sng" dirty="0">
                <a:solidFill>
                  <a:srgbClr val="FF0000"/>
                </a:solidFill>
              </a:rPr>
              <a:t>AF recurs early after a successful cardioversion-</a:t>
            </a:r>
            <a:r>
              <a:rPr lang="en-US" dirty="0"/>
              <a:t>pretreatment with amiodarone, </a:t>
            </a:r>
            <a:r>
              <a:rPr lang="en-US" dirty="0" err="1"/>
              <a:t>dofetilide</a:t>
            </a:r>
            <a:r>
              <a:rPr lang="en-US" dirty="0"/>
              <a:t>, flecainide, </a:t>
            </a:r>
            <a:r>
              <a:rPr lang="en-US" dirty="0" err="1"/>
              <a:t>ibutilide</a:t>
            </a:r>
            <a:r>
              <a:rPr lang="en-US" dirty="0"/>
              <a:t>-enhance success rate.</a:t>
            </a:r>
            <a:endParaRPr lang="en-IN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349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9D70D-6B70-4182-A0CA-95B588B79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Electrical cardioversion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1EF2C-6896-4F65-BDBC-379B24D06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AF of recent onset (less than 48 hours), </a:t>
            </a:r>
            <a:r>
              <a:rPr lang="en-US" u="sng" dirty="0">
                <a:solidFill>
                  <a:srgbClr val="FF0000"/>
                </a:solidFill>
              </a:rPr>
              <a:t>newly started (less than 12 hours) AF episodes can be more difficult to terminate with electrical cardioversion than AF episodes lasting 12 to 48 hours</a:t>
            </a:r>
            <a:r>
              <a:rPr lang="en-US" dirty="0"/>
              <a:t>, and failure of electrical cardioversion in the acute phase does not predict later successful cardioversion or spontaneous conversion to NSR in these patients.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139179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AE0E0-36B9-429E-83F9-4E455B28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Electrical cardioversion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00784-104F-4F69-8788-D455CB0E3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Benefits of electrical cardioversion over pharmacological</a:t>
            </a:r>
          </a:p>
          <a:p>
            <a:pPr marL="0" indent="0">
              <a:buNone/>
            </a:pPr>
            <a:r>
              <a:rPr lang="en-US" dirty="0"/>
              <a:t>High success rate</a:t>
            </a:r>
          </a:p>
          <a:p>
            <a:pPr marL="0" indent="0">
              <a:buNone/>
            </a:pPr>
            <a:r>
              <a:rPr lang="en-US" dirty="0"/>
              <a:t>Low risk of </a:t>
            </a:r>
            <a:r>
              <a:rPr lang="en-US" dirty="0" err="1"/>
              <a:t>proarrythmia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Contraindication to electrical cardioversion</a:t>
            </a:r>
          </a:p>
          <a:p>
            <a:pPr marL="0" indent="0">
              <a:buNone/>
            </a:pPr>
            <a:r>
              <a:rPr lang="en-US" dirty="0"/>
              <a:t>Digitalis toxicity</a:t>
            </a:r>
          </a:p>
          <a:p>
            <a:pPr marL="0" indent="0">
              <a:buNone/>
            </a:pPr>
            <a:r>
              <a:rPr lang="en-US" dirty="0"/>
              <a:t>Hypokalemia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144588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CCACC-26D9-456C-85FD-FA668FCC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Pharmacological cardioversion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85246-9802-4CED-8BD4-DE5D64339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efficacy modest- (30% to 70%), </a:t>
            </a:r>
          </a:p>
          <a:p>
            <a:r>
              <a:rPr lang="en-US" dirty="0"/>
              <a:t>highest efficacy-when initiated within 7 days of the onset of an episode of AF.</a:t>
            </a:r>
          </a:p>
          <a:p>
            <a:r>
              <a:rPr lang="en-US" u="sng" dirty="0" err="1">
                <a:solidFill>
                  <a:srgbClr val="FF0000"/>
                </a:solidFill>
              </a:rPr>
              <a:t>ibutilide</a:t>
            </a:r>
            <a:r>
              <a:rPr lang="en-US" u="sng" dirty="0">
                <a:solidFill>
                  <a:srgbClr val="FF0000"/>
                </a:solidFill>
              </a:rPr>
              <a:t> and </a:t>
            </a:r>
            <a:r>
              <a:rPr lang="en-US" u="sng" dirty="0" err="1">
                <a:solidFill>
                  <a:srgbClr val="FF0000"/>
                </a:solidFill>
              </a:rPr>
              <a:t>dofetilide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n-US" dirty="0"/>
              <a:t>are the most effective agents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93871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84B94-D290-4AB8-8BCA-E8DDB938D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896" y="178905"/>
            <a:ext cx="9713843" cy="82826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PHARMAC CARDIOVERSION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68B862-0E7A-4E1A-8AE9-FEFB1360B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1" y="817251"/>
            <a:ext cx="10160508" cy="5504035"/>
          </a:xfrm>
        </p:spPr>
      </p:pic>
    </p:spTree>
    <p:extLst>
      <p:ext uri="{BB962C8B-B14F-4D97-AF65-F5344CB8AC3E}">
        <p14:creationId xmlns:p14="http://schemas.microsoft.com/office/powerpoint/2010/main" val="40263251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72AAC-29B6-4122-BFF1-314113BB5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Rhythm Control Versus Rate Control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EEE8C-F95D-4484-8FDB-D343F538C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AFFIRM</a:t>
            </a:r>
            <a:r>
              <a:rPr lang="en-US" dirty="0"/>
              <a:t> (Atrial Fibrillation Follow-Up Investigation of Rhythm Management) 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RACE</a:t>
            </a:r>
            <a:r>
              <a:rPr lang="en-US" dirty="0"/>
              <a:t> (</a:t>
            </a:r>
            <a:r>
              <a:rPr lang="en-US" dirty="0" err="1"/>
              <a:t>RAte</a:t>
            </a:r>
            <a:r>
              <a:rPr lang="en-US" dirty="0"/>
              <a:t> Control versus Electrical Cardioversion for Persistent Atrial Fibrillation)</a:t>
            </a:r>
          </a:p>
          <a:p>
            <a:pPr marL="0" indent="0">
              <a:buNone/>
            </a:pPr>
            <a:r>
              <a:rPr lang="en-US" dirty="0"/>
              <a:t>embolic events occurred with equal frequency</a:t>
            </a:r>
          </a:p>
          <a:p>
            <a:pPr marL="0" indent="0">
              <a:buNone/>
            </a:pPr>
            <a:r>
              <a:rPr lang="en-US" dirty="0"/>
              <a:t>equal functional status or quality of life</a:t>
            </a:r>
          </a:p>
          <a:p>
            <a:pPr marL="0" indent="0">
              <a:buNone/>
            </a:pPr>
            <a:r>
              <a:rPr lang="en-US" dirty="0"/>
              <a:t>Both needed long term anticoagulation</a:t>
            </a:r>
          </a:p>
          <a:p>
            <a:r>
              <a:rPr lang="en-US" dirty="0">
                <a:solidFill>
                  <a:srgbClr val="FF0000"/>
                </a:solidFill>
              </a:rPr>
              <a:t>AF-Congestive Heart Failure (AF-CHF) </a:t>
            </a:r>
            <a:r>
              <a:rPr lang="en-US" dirty="0"/>
              <a:t>-similar results among patients with AF with concomitant heart failure.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137968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C4070-6F79-429B-A9B0-566CC5AB4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Conditions where rate control </a:t>
            </a:r>
            <a:r>
              <a:rPr lang="en-US" dirty="0" err="1">
                <a:solidFill>
                  <a:srgbClr val="FF0000"/>
                </a:solidFill>
              </a:rPr>
              <a:t>preffered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B0436-0E59-4540-A7C8-A5D9A1344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asymptomatic or mildly symptomatic patients</a:t>
            </a:r>
          </a:p>
          <a:p>
            <a:r>
              <a:rPr lang="en-US" dirty="0"/>
              <a:t>those older than 65 years, </a:t>
            </a:r>
          </a:p>
          <a:p>
            <a:r>
              <a:rPr lang="en-US" dirty="0"/>
              <a:t>persistent AF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004885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B5EF3-B650-458C-99FF-74AA2DB3E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47922" cy="57577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DRUGS FOR RATE CONTROL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89AD9D-C423-4BF0-9AC6-F27A79A6CD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78" y="940905"/>
            <a:ext cx="7222647" cy="5917096"/>
          </a:xfrm>
        </p:spPr>
      </p:pic>
    </p:spTree>
    <p:extLst>
      <p:ext uri="{BB962C8B-B14F-4D97-AF65-F5344CB8AC3E}">
        <p14:creationId xmlns:p14="http://schemas.microsoft.com/office/powerpoint/2010/main" val="8558555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D1AB8-9C4F-4992-86D1-FA4AE54F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470" y="365126"/>
            <a:ext cx="10015330" cy="50951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BETA BLOCKERS FOR RATE CONTROL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E4B5F9-5CA7-4CFA-8BA7-93B66361A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272" y="874644"/>
            <a:ext cx="12402544" cy="5804452"/>
          </a:xfrm>
        </p:spPr>
      </p:pic>
    </p:spTree>
    <p:extLst>
      <p:ext uri="{BB962C8B-B14F-4D97-AF65-F5344CB8AC3E}">
        <p14:creationId xmlns:p14="http://schemas.microsoft.com/office/powerpoint/2010/main" val="476356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0004C-74B1-44DB-945C-C96B413C8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>
                <a:solidFill>
                  <a:srgbClr val="FF0000"/>
                </a:solidFill>
              </a:rPr>
              <a:t>Transesophageal</a:t>
            </a:r>
            <a:r>
              <a:rPr lang="en-IN" dirty="0">
                <a:solidFill>
                  <a:srgbClr val="FF0000"/>
                </a:solidFill>
              </a:rPr>
              <a:t> echocardiography (TEE)</a:t>
            </a:r>
            <a:br>
              <a:rPr lang="en-IN" dirty="0">
                <a:solidFill>
                  <a:srgbClr val="FF0000"/>
                </a:solidFill>
              </a:rPr>
            </a:br>
            <a:r>
              <a:rPr lang="en-IN" dirty="0">
                <a:solidFill>
                  <a:srgbClr val="FF0000"/>
                </a:solidFill>
              </a:rPr>
              <a:t>predictors of thromboembolism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8A7A1-DCFD-4CCB-AB93-3AC339BDD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LA thrombus (relative risk, 2.5), </a:t>
            </a:r>
          </a:p>
          <a:p>
            <a:endParaRPr lang="en-US" dirty="0"/>
          </a:p>
          <a:p>
            <a:r>
              <a:rPr lang="en-US" dirty="0"/>
              <a:t>Complex aortic plaques (relative risk, 2.1), </a:t>
            </a:r>
          </a:p>
          <a:p>
            <a:endParaRPr lang="en-US" dirty="0"/>
          </a:p>
          <a:p>
            <a:r>
              <a:rPr lang="en-US" dirty="0"/>
              <a:t>spontaneous echo contrast (relative risk, 3.7), </a:t>
            </a:r>
          </a:p>
          <a:p>
            <a:endParaRPr lang="en-US" dirty="0"/>
          </a:p>
          <a:p>
            <a:r>
              <a:rPr lang="en-US" dirty="0"/>
              <a:t>low LAA velocities (up to 20 cm/s; relative risk, 1.7)</a:t>
            </a:r>
          </a:p>
          <a:p>
            <a:endParaRPr lang="en-US" dirty="0"/>
          </a:p>
          <a:p>
            <a:r>
              <a:rPr lang="en-US" dirty="0"/>
              <a:t>LA size &gt;40cm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880443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449F4-80AE-40CB-9A78-8EB52D770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470" y="365126"/>
            <a:ext cx="10015330" cy="45651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DRUGS FOR RATE CONTROL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70FDA2-528D-441C-AE1F-0E8B2433E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1636"/>
            <a:ext cx="11748997" cy="5861022"/>
          </a:xfrm>
        </p:spPr>
      </p:pic>
    </p:spTree>
    <p:extLst>
      <p:ext uri="{BB962C8B-B14F-4D97-AF65-F5344CB8AC3E}">
        <p14:creationId xmlns:p14="http://schemas.microsoft.com/office/powerpoint/2010/main" val="32530563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Rate control therapy in AF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Acute rate control– beta blockers and </a:t>
            </a:r>
            <a:r>
              <a:rPr lang="en-US" dirty="0" err="1"/>
              <a:t>diltiazem</a:t>
            </a:r>
            <a:r>
              <a:rPr lang="en-US" dirty="0"/>
              <a:t>/</a:t>
            </a:r>
            <a:r>
              <a:rPr lang="en-US" dirty="0" err="1"/>
              <a:t>verapamil</a:t>
            </a:r>
            <a:r>
              <a:rPr lang="en-US" dirty="0"/>
              <a:t> is preferred</a:t>
            </a:r>
          </a:p>
          <a:p>
            <a:r>
              <a:rPr lang="en-US" dirty="0"/>
              <a:t>Critically ill patients/ severely impaired LV systolic function– IV amiodarone.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58E29-7EC8-417E-9FFC-981439EBA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LONG TERM MANAGEMENT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32B04-8C56-415E-AFD3-0E1D4674B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</a:t>
            </a:r>
            <a:r>
              <a:rPr lang="en-US" dirty="0">
                <a:solidFill>
                  <a:srgbClr val="FF0000"/>
                </a:solidFill>
              </a:rPr>
              <a:t>20% to 30% of patients </a:t>
            </a:r>
            <a:r>
              <a:rPr lang="en-US" dirty="0"/>
              <a:t>who are successfully cardioverted maintain NSR for more than 1 year without chronic antiarrhythmic therapy. </a:t>
            </a:r>
          </a:p>
          <a:p>
            <a:r>
              <a:rPr lang="en-US" dirty="0"/>
              <a:t> Likely to occur in patients with AF for less than 1 year, no enlargement of the LA (less than 4.0 cm), and a reversible cause of AF (such as hyperthyroidism, pericarditis, pulmonary embolism, or cardiac surgery).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94454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F35FE-D202-496D-957C-4EA820882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LONG TERM MANAGEMENT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1E578-6E1A-4AE8-B456-84F5FBE4F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therefore </a:t>
            </a:r>
            <a:r>
              <a:rPr lang="en-US" u="sng" dirty="0">
                <a:solidFill>
                  <a:srgbClr val="FF0000"/>
                </a:solidFill>
              </a:rPr>
              <a:t>a strong rationale for antiarrhythmic drug therapy in patients who have a moderate to high risk of recurrence</a:t>
            </a:r>
            <a:r>
              <a:rPr lang="en-US" dirty="0"/>
              <a:t>, provided that the therapy is effective and that toxic and proarrhythmic effects are low.</a:t>
            </a:r>
          </a:p>
          <a:p>
            <a:r>
              <a:rPr lang="en-US" u="sng" dirty="0">
                <a:solidFill>
                  <a:srgbClr val="FF0000"/>
                </a:solidFill>
              </a:rPr>
              <a:t> Seldom indicated </a:t>
            </a:r>
            <a:r>
              <a:rPr lang="en-US" dirty="0"/>
              <a:t>in patients with a first-detected episode of AF and can also be avoided in patients with infrequent and well-tolerated paroxysmal AF.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57084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A1EB3-CE77-427A-908D-3EE723DF0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LONG TERM MANAGEMENT-efficacy to maintain sinus rhythm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C0A87-9E75-4916-947B-BDD52A1BE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1-year rate of maintaining NSR of </a:t>
            </a:r>
          </a:p>
          <a:p>
            <a:r>
              <a:rPr lang="en-US" dirty="0"/>
              <a:t>Amiodarone-65%. </a:t>
            </a:r>
          </a:p>
          <a:p>
            <a:r>
              <a:rPr lang="en-US" dirty="0" err="1"/>
              <a:t>Dofetilide</a:t>
            </a:r>
            <a:r>
              <a:rPr lang="en-US" dirty="0"/>
              <a:t> -50% to 65% </a:t>
            </a:r>
          </a:p>
          <a:p>
            <a:r>
              <a:rPr lang="en-US" dirty="0"/>
              <a:t>Other antiarrhythmic -30% to 50%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076437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6063B-68CE-4FCD-8C1B-DC7024E69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LONG TERM RHYTHM CONTROL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C711F1-C5C1-4079-AE43-7C6FC46DA2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30" y="1690688"/>
            <a:ext cx="8868022" cy="4101022"/>
          </a:xfrm>
        </p:spPr>
      </p:pic>
    </p:spTree>
    <p:extLst>
      <p:ext uri="{BB962C8B-B14F-4D97-AF65-F5344CB8AC3E}">
        <p14:creationId xmlns:p14="http://schemas.microsoft.com/office/powerpoint/2010/main" val="4283131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03F95-5DA0-4E76-A48C-808DA25A9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71190" cy="56252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LONG TERM DRUGS</a:t>
            </a:r>
            <a:endParaRPr lang="en-IN" dirty="0">
              <a:solidFill>
                <a:srgbClr val="C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ABD959-2F34-4871-B349-64E2EF0BB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04" y="1033670"/>
            <a:ext cx="9363686" cy="5156544"/>
          </a:xfrm>
        </p:spPr>
      </p:pic>
    </p:spTree>
    <p:extLst>
      <p:ext uri="{BB962C8B-B14F-4D97-AF65-F5344CB8AC3E}">
        <p14:creationId xmlns:p14="http://schemas.microsoft.com/office/powerpoint/2010/main" val="36813745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F4C3A-CFCE-43DA-8D5E-7DD7F7D53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452" y="365126"/>
            <a:ext cx="10121348" cy="748058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LONG TERM DRUGS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0CB696-FC50-47C5-8A5D-D6BD0A47E5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0" y="1303469"/>
            <a:ext cx="8474558" cy="4873494"/>
          </a:xfrm>
        </p:spPr>
      </p:pic>
    </p:spTree>
    <p:extLst>
      <p:ext uri="{BB962C8B-B14F-4D97-AF65-F5344CB8AC3E}">
        <p14:creationId xmlns:p14="http://schemas.microsoft.com/office/powerpoint/2010/main" val="8722613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CB328-3AD6-4704-883F-8537D11AB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962322" cy="806524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LONG TERM DRUGS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CA4659-8071-42BF-92D1-0ECAB2AF51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89" y="1171649"/>
            <a:ext cx="9113879" cy="5427244"/>
          </a:xfrm>
        </p:spPr>
      </p:pic>
    </p:spTree>
    <p:extLst>
      <p:ext uri="{BB962C8B-B14F-4D97-AF65-F5344CB8AC3E}">
        <p14:creationId xmlns:p14="http://schemas.microsoft.com/office/powerpoint/2010/main" val="7517407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>
                <a:solidFill>
                  <a:srgbClr val="C00000"/>
                </a:solidFill>
              </a:rPr>
              <a:t>Non AAD with anti-arrhythmic property (UPSTREAM THERAPY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332038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N" dirty="0"/>
              <a:t>ACEI/ARB’s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MRA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BETA BLOCKERS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STATINS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0F12-A40B-4F65-BDBF-2B94854FD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Stroke Risk Stratification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9CF00-13AA-4364-9488-7A505AA90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u="sng" dirty="0"/>
              <a:t>CHA2DS2-VASc score</a:t>
            </a:r>
          </a:p>
          <a:p>
            <a:pPr marL="0" indent="0">
              <a:buNone/>
            </a:pPr>
            <a:r>
              <a:rPr lang="en-IN" dirty="0"/>
              <a:t>For nonvalvular AF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CE06B9-C818-4189-AD5E-CDE9BACAC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321" y="1383676"/>
            <a:ext cx="6955774" cy="479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410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E21A8-F981-4CD1-93D1-798A0E946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C00000"/>
                </a:solidFill>
              </a:rPr>
              <a:t>Wolff-Parkinson-White syndrome and AF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DC4B9-B3AC-4C32-84B0-A64EF9227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Electrical cardioversion -</a:t>
            </a:r>
            <a:r>
              <a:rPr lang="en-US" dirty="0" err="1"/>
              <a:t>haemodynamically</a:t>
            </a:r>
            <a:r>
              <a:rPr lang="en-US" dirty="0"/>
              <a:t> compromised patients with pre-excited AF</a:t>
            </a:r>
          </a:p>
          <a:p>
            <a:r>
              <a:rPr lang="en-US" dirty="0"/>
              <a:t>atrioventricular node-modulating drugs (e.g. verapamil, beta-blockers, digoxin) should </a:t>
            </a:r>
            <a:r>
              <a:rPr lang="en-US" dirty="0">
                <a:solidFill>
                  <a:srgbClr val="C00000"/>
                </a:solidFill>
              </a:rPr>
              <a:t>be avoided.</a:t>
            </a:r>
          </a:p>
          <a:p>
            <a:r>
              <a:rPr lang="en-US" dirty="0"/>
              <a:t> Pharmacological cardioversion can be attempted using </a:t>
            </a:r>
            <a:r>
              <a:rPr lang="en-US" dirty="0" err="1">
                <a:solidFill>
                  <a:srgbClr val="C00000"/>
                </a:solidFill>
              </a:rPr>
              <a:t>ibutilide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 AADs class </a:t>
            </a:r>
            <a:r>
              <a:rPr lang="en-US" dirty="0" err="1"/>
              <a:t>Ia</a:t>
            </a:r>
            <a:r>
              <a:rPr lang="en-US" dirty="0"/>
              <a:t> (procainamide) and </a:t>
            </a:r>
            <a:r>
              <a:rPr lang="en-US" dirty="0" err="1"/>
              <a:t>Ic</a:t>
            </a:r>
            <a:r>
              <a:rPr lang="en-US" dirty="0"/>
              <a:t> (propafenone, flecainide) should be used with caution owing to their effect on the atrioventricular node.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Amiodarone may not be safe </a:t>
            </a:r>
            <a:r>
              <a:rPr lang="en-US" dirty="0"/>
              <a:t>in pre-excited AF as it may enhance pathway conduction.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4312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Stroke risk with chads</a:t>
            </a:r>
            <a:r>
              <a:rPr lang="en-US" sz="1500" dirty="0"/>
              <a:t>2</a:t>
            </a:r>
            <a:r>
              <a:rPr lang="en-US" dirty="0"/>
              <a:t> score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66096" y="1352596"/>
            <a:ext cx="8059807" cy="453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33348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1DB68-84F9-4DBD-B459-10626EBB4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4047FA-2564-4ADF-B166-8F4262E082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192" y="512242"/>
            <a:ext cx="6467061" cy="6205920"/>
          </a:xfrm>
        </p:spPr>
      </p:pic>
    </p:spTree>
    <p:extLst>
      <p:ext uri="{BB962C8B-B14F-4D97-AF65-F5344CB8AC3E}">
        <p14:creationId xmlns:p14="http://schemas.microsoft.com/office/powerpoint/2010/main" val="375731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5AD41-4BB4-4517-AD26-0954394AF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ABC risk Score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4BE744-FE4A-40CF-AE75-805596B65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96" y="1690688"/>
            <a:ext cx="5753816" cy="4511802"/>
          </a:xfrm>
        </p:spPr>
      </p:pic>
    </p:spTree>
    <p:extLst>
      <p:ext uri="{BB962C8B-B14F-4D97-AF65-F5344CB8AC3E}">
        <p14:creationId xmlns:p14="http://schemas.microsoft.com/office/powerpoint/2010/main" val="152207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65244-4F0B-45F6-91D0-56AFFE2CB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52AB8A-D186-4507-AD59-0FA7F5F8C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365" y="520145"/>
            <a:ext cx="7977809" cy="6171512"/>
          </a:xfrm>
        </p:spPr>
      </p:pic>
    </p:spTree>
    <p:extLst>
      <p:ext uri="{BB962C8B-B14F-4D97-AF65-F5344CB8AC3E}">
        <p14:creationId xmlns:p14="http://schemas.microsoft.com/office/powerpoint/2010/main" val="3950344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1728</Words>
  <Application>Microsoft Office PowerPoint</Application>
  <PresentationFormat>Widescreen</PresentationFormat>
  <Paragraphs>187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Office Theme</vt:lpstr>
      <vt:lpstr>AF-Part 2</vt:lpstr>
      <vt:lpstr>Statistics</vt:lpstr>
      <vt:lpstr>Statistics</vt:lpstr>
      <vt:lpstr>Transesophageal echocardiography (TEE) predictors of thromboembolism</vt:lpstr>
      <vt:lpstr>Stroke Risk Stratification</vt:lpstr>
      <vt:lpstr>Stroke risk with chads2 score</vt:lpstr>
      <vt:lpstr>PowerPoint Presentation</vt:lpstr>
      <vt:lpstr>ABC risk Score</vt:lpstr>
      <vt:lpstr>PowerPoint Presentation</vt:lpstr>
      <vt:lpstr>Bleeding Risk Stratification</vt:lpstr>
      <vt:lpstr>Components of  HASBLED</vt:lpstr>
      <vt:lpstr>PowerPoint Presentation</vt:lpstr>
      <vt:lpstr>PowerPoint Presentation</vt:lpstr>
      <vt:lpstr>RISK FACTOR FOR BLEEDING</vt:lpstr>
      <vt:lpstr>Principles of Bleeding Scores</vt:lpstr>
      <vt:lpstr>PRINCIPLES OF MANAGEMENT of AF</vt:lpstr>
      <vt:lpstr>Prevention of Systemic Embolization</vt:lpstr>
      <vt:lpstr>Bleeding risks of Warfarin</vt:lpstr>
      <vt:lpstr>Warfarin Limitations</vt:lpstr>
      <vt:lpstr>SAMe-TT2R2 scores</vt:lpstr>
      <vt:lpstr>NOACS IN AF</vt:lpstr>
      <vt:lpstr>Trials of noacs</vt:lpstr>
      <vt:lpstr>Absolute contraindications to oral anticoagulants</vt:lpstr>
      <vt:lpstr>PowerPoint Presentation</vt:lpstr>
      <vt:lpstr>ANTICOAGULANT BLLEDING MANAGEMENT</vt:lpstr>
      <vt:lpstr>RCTs of NOACs in AF patients after a recent ACS/PCI</vt:lpstr>
      <vt:lpstr>AF IN ACS</vt:lpstr>
      <vt:lpstr>Rhythm Control</vt:lpstr>
      <vt:lpstr>Conditions where Rhythm control preffered</vt:lpstr>
      <vt:lpstr>Timing of cardioversion.</vt:lpstr>
      <vt:lpstr>Electrical cardioversion.</vt:lpstr>
      <vt:lpstr>Electrical cardioversion</vt:lpstr>
      <vt:lpstr>Electrical cardioversion</vt:lpstr>
      <vt:lpstr>Pharmacological cardioversion</vt:lpstr>
      <vt:lpstr>PHARMAC CARDIOVERSION</vt:lpstr>
      <vt:lpstr>Rhythm Control Versus Rate Control</vt:lpstr>
      <vt:lpstr>Conditions where rate control preffered</vt:lpstr>
      <vt:lpstr>DRUGS FOR RATE CONTROL</vt:lpstr>
      <vt:lpstr>BETA BLOCKERS FOR RATE CONTROL</vt:lpstr>
      <vt:lpstr>DRUGS FOR RATE CONTROL</vt:lpstr>
      <vt:lpstr>Rate control therapy in AF</vt:lpstr>
      <vt:lpstr>LONG TERM MANAGEMENT</vt:lpstr>
      <vt:lpstr>LONG TERM MANAGEMENT</vt:lpstr>
      <vt:lpstr>LONG TERM MANAGEMENT-efficacy to maintain sinus rhythm</vt:lpstr>
      <vt:lpstr>LONG TERM RHYTHM CONTROL</vt:lpstr>
      <vt:lpstr>LONG TERM DRUGS</vt:lpstr>
      <vt:lpstr>LONG TERM DRUGS</vt:lpstr>
      <vt:lpstr>LONG TERM DRUGS</vt:lpstr>
      <vt:lpstr>Non AAD with anti-arrhythmic property (UPSTREAM THERAPY )</vt:lpstr>
      <vt:lpstr>Wolff-Parkinson-White syndrome and AF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AF-Part 2</dc:title>
  <dc:creator>tanjos007@gmail.com</dc:creator>
  <cp:lastModifiedBy>MCH</cp:lastModifiedBy>
  <cp:revision>20</cp:revision>
  <dcterms:created xsi:type="dcterms:W3CDTF">2021-07-27T13:29:08Z</dcterms:created>
  <dcterms:modified xsi:type="dcterms:W3CDTF">2021-07-31T06:46:37Z</dcterms:modified>
</cp:coreProperties>
</file>