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61" r:id="rId6"/>
    <p:sldId id="259" r:id="rId7"/>
    <p:sldId id="299" r:id="rId8"/>
    <p:sldId id="298" r:id="rId9"/>
    <p:sldId id="265" r:id="rId10"/>
    <p:sldId id="266" r:id="rId11"/>
    <p:sldId id="267" r:id="rId12"/>
    <p:sldId id="270" r:id="rId13"/>
    <p:sldId id="300" r:id="rId14"/>
    <p:sldId id="304" r:id="rId15"/>
    <p:sldId id="268" r:id="rId16"/>
    <p:sldId id="269" r:id="rId17"/>
    <p:sldId id="292" r:id="rId18"/>
    <p:sldId id="258" r:id="rId19"/>
    <p:sldId id="294" r:id="rId20"/>
    <p:sldId id="308" r:id="rId21"/>
    <p:sldId id="271" r:id="rId22"/>
    <p:sldId id="272" r:id="rId23"/>
    <p:sldId id="301" r:id="rId24"/>
    <p:sldId id="273" r:id="rId25"/>
    <p:sldId id="274" r:id="rId26"/>
    <p:sldId id="275" r:id="rId27"/>
    <p:sldId id="306" r:id="rId28"/>
    <p:sldId id="296" r:id="rId29"/>
    <p:sldId id="297" r:id="rId30"/>
    <p:sldId id="276" r:id="rId31"/>
    <p:sldId id="277" r:id="rId32"/>
    <p:sldId id="278" r:id="rId33"/>
    <p:sldId id="302" r:id="rId34"/>
    <p:sldId id="295" r:id="rId35"/>
    <p:sldId id="309" r:id="rId36"/>
    <p:sldId id="305" r:id="rId37"/>
    <p:sldId id="303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0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6057-EB55-5D03-BA12-8CA0C3999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445B3-2B2B-F031-CD67-5AD2387F2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5127B-EEF6-6D67-F8C5-00272000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8AC7B-8DA7-B69E-2251-9910CA731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996AC-E907-CCFE-59AD-A10CB885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433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5388-D400-9D12-206F-72A9850BB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E2080-00AB-D174-89C5-A4CDA5CEF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E72BC-49CD-BA29-DE85-F2756E57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89930-3230-C952-A8CB-AD10BC2B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3DF9-CCAE-C7B9-487F-349E0A62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83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59407-AC69-A6AC-E06B-875FEE428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EFF38-29C8-DDA9-42BE-9315C0B04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DACFB-C830-0623-8C5F-DFB878E2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9EBFE-1384-657B-68F0-2DD36113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78D0C-E619-E347-3770-07CCA1BD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24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4D29-2AAF-30EB-5F06-E7191E69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12D0A-C4B1-D034-8F6B-FF857D7CF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6B75A-6142-C659-02B3-A554A54F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5B5F5-C355-6511-C935-00B4450C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71F63-CF19-39CF-26F4-ACB42BD5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29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5019-73FE-7E3B-34DF-8A509C6E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B0D6F-4D59-9825-B780-34374AD7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926C9-BA2E-4619-5E91-D5846424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023E8-F5BF-6746-9F47-76C6F08E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13034-AF3F-6A23-472B-48664F31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792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FD52-9539-9DE9-453A-676CC4D9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86D22-898F-D20B-F5B2-2647E55D2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4E00F-1EA2-2771-CC3F-ADFFF79D8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A0172-35E3-B5AA-2CFD-BA8F5BDC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0FCEA-00E3-23A7-18F6-17719F73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88034-9CD6-FEC1-993A-6A2816B8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6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3281-30F4-F16A-BB2C-2E1534A3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05F9D-7399-772B-2B6A-34841987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3CE2F5-6576-1410-5493-017E3493B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73347-A053-7364-6612-C56571B74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A3BB3-366B-8FA6-EDD6-C16CE0917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52F03-7E66-AC1E-8239-5B11CBA4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1FB23-DBEC-11CC-200D-F8DCFD2D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C5E08-AD8A-14AF-8802-36A08519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08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CB125-8C37-0160-5B77-589F238E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24DE0-D5EC-64AA-E78C-57D2B43F2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1736D-5AF2-1BA0-185C-0E1C49D6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A053E-0B34-C08C-955E-C0910A82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288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592C7-AC82-4BA3-B089-95C005ED6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4300F-99E5-8039-E56C-4E6605789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32B0A-B7C9-D671-DCCA-0B204D66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294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1CAA-8DDF-8C1E-2788-9678CF17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74DF1-C6D7-B9A5-4D96-0C60EFA1E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3435D-6B0A-BB65-71BA-3EB688323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0FDFC-47F8-35FC-0952-18D7C29ED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E0392-AE45-C5FA-5608-23CE03ED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9E6F7-BE20-A070-8E15-4BE0674D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77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9C84-9A9A-8CA0-70AD-C74EB453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9881A-8C40-5FBB-9126-D1616C7C9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66C8A-C28C-D569-AED0-6D8DED7E6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C4EBD-92C5-26BA-E75E-BC7DC570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D6659-073D-1790-66D3-2A41D516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3EC6C-9640-7445-0F28-9BB2A5E0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809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8CAA-1865-086D-9E87-3DC1423A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F74F6-E175-0169-D47F-9FE418C7E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85233-8CD0-2D9A-539C-C221FF650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FC37-CA3F-4EE4-88AC-69150F27E636}" type="datetimeFigureOut">
              <a:rPr lang="en-IN" smtClean="0"/>
              <a:t>09-08-2022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BE1AF-1418-F52B-25E1-B27D3C722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E4921-F422-304D-CD2F-B443D155E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A7C49-40E5-46F5-A429-41F7F1D528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52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A438-5E0E-34EE-4765-1444A6AC3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ARTIFACTS IN ECHO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65FC2-29EA-CF61-5986-CC3853D8C6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/>
              <a:t>Dr.Anjos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4668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EEFF-4977-C8A2-12B0-2AE58932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Reverberation Artifact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37C4-F0F6-4098-5E1D-B7CE15BEE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Reverberation results in a pattern of regularly spaced artifacts; the spacing represents the distance between the proximal and the distal reflector </a:t>
            </a:r>
          </a:p>
          <a:p>
            <a:r>
              <a:rPr lang="en-US" dirty="0"/>
              <a:t>The intensity of the reverberation is directly related to the difference in acoustic impedance between the reflector and its surroundings .</a:t>
            </a:r>
          </a:p>
          <a:p>
            <a:r>
              <a:rPr lang="en-US" dirty="0"/>
              <a:t>.In reverberations, the assumption that the ultrasound has returned to the transducer after only a single reflection is violated. </a:t>
            </a:r>
          </a:p>
          <a:p>
            <a:r>
              <a:rPr lang="en-US" dirty="0"/>
              <a:t>With reverberation artifacts, the ultrasound beam bounces multiple times between 2 highly reflective surfaces during the listening phase before returning to the transducer.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799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2043-A621-4BF9-4369-9EFEEAAE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Reverberation Artifact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B77A-5AC8-232C-6833-E39FF0D87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distance between the reflectors is small, the artifact appears as a smear of signal rather than a discrete anatomic feature. In this case, these reverberations are referred to as </a:t>
            </a:r>
            <a:r>
              <a:rPr lang="en-US" dirty="0">
                <a:solidFill>
                  <a:srgbClr val="FF0000"/>
                </a:solidFill>
              </a:rPr>
              <a:t>“comet-tail” or “ringdown” artifacts.</a:t>
            </a:r>
          </a:p>
          <a:p>
            <a:r>
              <a:rPr lang="en-US" dirty="0"/>
              <a:t>Changing the probe position will eliminate these artifacts.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611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E0D3F-0A73-A86D-051C-B42C9092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Clinical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BD424-368D-B8B7-6662-3E3B2B72B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patients who may benefit from electrical cardioversion for atrial fibrillation, the distinction between </a:t>
            </a:r>
            <a:r>
              <a:rPr lang="en-US" u="sng" dirty="0">
                <a:solidFill>
                  <a:srgbClr val="FF0000"/>
                </a:solidFill>
              </a:rPr>
              <a:t>left atrial appendage thrombi and a reverberation artifact i</a:t>
            </a:r>
            <a:r>
              <a:rPr lang="en-US" dirty="0"/>
              <a:t>s an important one to make.</a:t>
            </a:r>
          </a:p>
          <a:p>
            <a:r>
              <a:rPr lang="en-US" dirty="0"/>
              <a:t>  </a:t>
            </a:r>
            <a:r>
              <a:rPr lang="en-US" u="sng" dirty="0">
                <a:solidFill>
                  <a:srgbClr val="FF0000"/>
                </a:solidFill>
              </a:rPr>
              <a:t>many linear artifacts mimicking aortic dissections have been attributed to reverberation of the posterior wall</a:t>
            </a:r>
            <a:r>
              <a:rPr lang="en-US" dirty="0"/>
              <a:t>, particularly in a dilated ascending aorta, and may result in unnecessary interventions. </a:t>
            </a:r>
          </a:p>
          <a:p>
            <a:r>
              <a:rPr lang="en-US" dirty="0">
                <a:solidFill>
                  <a:srgbClr val="FF0000"/>
                </a:solidFill>
              </a:rPr>
              <a:t>Comet-tail artifacts -</a:t>
            </a:r>
            <a:r>
              <a:rPr lang="en-US" dirty="0"/>
              <a:t>in the presence of any closely spaced reflectors, such as </a:t>
            </a:r>
            <a:r>
              <a:rPr lang="en-US" dirty="0">
                <a:solidFill>
                  <a:srgbClr val="FF0000"/>
                </a:solidFill>
              </a:rPr>
              <a:t>pacing wires or pulmonary artery catheters</a:t>
            </a:r>
            <a:r>
              <a:rPr lang="en-US" dirty="0"/>
              <a:t>. </a:t>
            </a:r>
          </a:p>
          <a:p>
            <a:r>
              <a:rPr lang="en-US" dirty="0"/>
              <a:t>They are often seen radiating from the distal wall of a descending aorta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8459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35C3-1DC4-D6E9-95D5-4B958E41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Reverberation Artifact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E3BB01-2AD7-6F2E-0FAA-F22660DD4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50" y="1348381"/>
            <a:ext cx="5609103" cy="5697262"/>
          </a:xfrm>
        </p:spPr>
      </p:pic>
    </p:spTree>
    <p:extLst>
      <p:ext uri="{BB962C8B-B14F-4D97-AF65-F5344CB8AC3E}">
        <p14:creationId xmlns:p14="http://schemas.microsoft.com/office/powerpoint/2010/main" val="295290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D483-928D-2E2D-300A-C61DA90A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59A838-AE7B-923F-7DBE-6293B5ED0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141" y="1919450"/>
            <a:ext cx="7689037" cy="3019100"/>
          </a:xfrm>
        </p:spPr>
      </p:pic>
    </p:spTree>
    <p:extLst>
      <p:ext uri="{BB962C8B-B14F-4D97-AF65-F5344CB8AC3E}">
        <p14:creationId xmlns:p14="http://schemas.microsoft.com/office/powerpoint/2010/main" val="263529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666EC-16A4-4801-5327-92EB91AF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Ring Down Artifacts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A9169-BCA7-A5B8-7C30-88B639135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Ring-down artifacts occur when bubbles within a fluid background reflect or resonate sound waves .</a:t>
            </a:r>
          </a:p>
          <a:p>
            <a:r>
              <a:rPr lang="en-US" dirty="0"/>
              <a:t> The appearance of ring-down artifacts should alert the echocardiographer to the presence of gas (e.g., </a:t>
            </a:r>
            <a:r>
              <a:rPr lang="en-US" u="sng" dirty="0">
                <a:solidFill>
                  <a:srgbClr val="FF0000"/>
                </a:solidFill>
              </a:rPr>
              <a:t>air embolism or post-cardiopulmonary bypass air</a:t>
            </a:r>
            <a:endParaRPr lang="en-IN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48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B96E-F9E4-6274-8030-0A8A4E14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Ring down artifacts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4BA62-FEB2-068C-C92C-280AAB363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6100" y="1581539"/>
            <a:ext cx="5012253" cy="4911335"/>
          </a:xfrm>
        </p:spPr>
      </p:pic>
    </p:spTree>
    <p:extLst>
      <p:ext uri="{BB962C8B-B14F-4D97-AF65-F5344CB8AC3E}">
        <p14:creationId xmlns:p14="http://schemas.microsoft.com/office/powerpoint/2010/main" val="21811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3629-BAF3-3F87-A19A-14FB794A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439D5E-76C2-7D4F-88E0-986A40666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230" y="1690688"/>
            <a:ext cx="5052286" cy="4591637"/>
          </a:xfrm>
        </p:spPr>
      </p:pic>
    </p:spTree>
    <p:extLst>
      <p:ext uri="{BB962C8B-B14F-4D97-AF65-F5344CB8AC3E}">
        <p14:creationId xmlns:p14="http://schemas.microsoft.com/office/powerpoint/2010/main" val="396849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920A-AE28-F8AA-9C48-81C21033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Shadowing and Enhancement Artifact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E7EB-C728-0C8C-020C-989FABC8D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Enhancement artifacts resulting in the appearance of extra-anatomic features may occur when the ultrasound beam travels through tissue that attenuates less than its surroundings.</a:t>
            </a:r>
          </a:p>
          <a:p>
            <a:r>
              <a:rPr lang="en-US" dirty="0"/>
              <a:t> Shadowing occurs when the transmitting beam encounters a structure with high attenuating properties.</a:t>
            </a:r>
          </a:p>
          <a:p>
            <a:r>
              <a:rPr lang="en-US" dirty="0"/>
              <a:t> For example, the highly reflective portions of prosthetic or heavily calcified valves prevent the comprehensive evaluation of left ventricular wall motion in the </a:t>
            </a:r>
            <a:r>
              <a:rPr lang="en-US" dirty="0" err="1"/>
              <a:t>midesophageal</a:t>
            </a:r>
            <a:r>
              <a:rPr lang="en-US" dirty="0"/>
              <a:t> views by displaying anechoic regions distal to the valves.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492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C002-0E04-E52C-2BFA-D1C05C3C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Shadowing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5B1C81-FF1B-36DE-A5FF-F8FD306B3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82573"/>
            <a:ext cx="5833660" cy="3163422"/>
          </a:xfrm>
        </p:spPr>
      </p:pic>
    </p:spTree>
    <p:extLst>
      <p:ext uri="{BB962C8B-B14F-4D97-AF65-F5344CB8AC3E}">
        <p14:creationId xmlns:p14="http://schemas.microsoft.com/office/powerpoint/2010/main" val="301142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AA2F-1E5B-6BBA-0020-6BC7A6960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Properties of Ultrasound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7519-58E3-9FB3-8829-61DE40301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Acoustic impedance- </a:t>
            </a:r>
            <a:r>
              <a:rPr lang="en-US" dirty="0"/>
              <a:t>It is determined by the tissue density multiplied by the velocity of sound waves in the tissue. Differences in acoustic impedance cause reflections (echoes). </a:t>
            </a:r>
          </a:p>
          <a:p>
            <a:r>
              <a:rPr lang="en-US" dirty="0">
                <a:solidFill>
                  <a:srgbClr val="FF0000"/>
                </a:solidFill>
              </a:rPr>
              <a:t>Absorption</a:t>
            </a:r>
            <a:r>
              <a:rPr lang="en-US" dirty="0"/>
              <a:t> -The conversion of sound energy to heat as it travels through a medium.</a:t>
            </a:r>
          </a:p>
          <a:p>
            <a:r>
              <a:rPr lang="en-US" dirty="0">
                <a:solidFill>
                  <a:srgbClr val="FF0000"/>
                </a:solidFill>
              </a:rPr>
              <a:t>Attenuation</a:t>
            </a:r>
            <a:r>
              <a:rPr lang="en-US" dirty="0"/>
              <a:t> The gradual loss of ultrasound energy as the wave propagates through tissue; it is caused by reflection, scattering, and absorption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9871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BD50-4000-D17C-1038-2028546F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C3E40D-AE11-C203-A2E5-990E05BC9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286" y="990378"/>
            <a:ext cx="5813474" cy="4231327"/>
          </a:xfrm>
        </p:spPr>
      </p:pic>
    </p:spTree>
    <p:extLst>
      <p:ext uri="{BB962C8B-B14F-4D97-AF65-F5344CB8AC3E}">
        <p14:creationId xmlns:p14="http://schemas.microsoft.com/office/powerpoint/2010/main" val="3297446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4AB5-B25C-F863-9F23-5B341C39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Mirror-Image Artifact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35DDB-C686-880A-825B-CC7C19979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 Create the appearance of additional structures on the monitor display. </a:t>
            </a:r>
          </a:p>
          <a:p>
            <a:r>
              <a:rPr lang="en-US" dirty="0"/>
              <a:t>The duplicated structure is </a:t>
            </a:r>
            <a:r>
              <a:rPr lang="en-US" u="sng" dirty="0">
                <a:solidFill>
                  <a:srgbClr val="FF0000"/>
                </a:solidFill>
              </a:rPr>
              <a:t>deeper, equidistant, and occasionally lateral </a:t>
            </a:r>
            <a:r>
              <a:rPr lang="en-US" dirty="0"/>
              <a:t>to the reflector.</a:t>
            </a:r>
          </a:p>
          <a:p>
            <a:r>
              <a:rPr lang="en-US" dirty="0"/>
              <a:t>Mirror-image artifacts occur when </a:t>
            </a:r>
            <a:r>
              <a:rPr lang="en-US" u="sng" dirty="0">
                <a:solidFill>
                  <a:srgbClr val="FF0000"/>
                </a:solidFill>
              </a:rPr>
              <a:t>the assumption that the ultrasound echo returns to the transducer after only a single reflection</a:t>
            </a:r>
            <a:r>
              <a:rPr lang="en-US" dirty="0"/>
              <a:t> is violated. </a:t>
            </a:r>
          </a:p>
          <a:p>
            <a:r>
              <a:rPr lang="en-US" dirty="0"/>
              <a:t>Instead, the ultrasound beam first hits a large, smooth (mirror-like) reflector during the transmission phase, which directs it to a second reflector (i.e., target). </a:t>
            </a:r>
          </a:p>
          <a:p>
            <a:r>
              <a:rPr lang="en-US" dirty="0"/>
              <a:t>The beam then bounces from the target back to the mirror-like surface on its return to the probe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418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8B57-D3CE-6FA0-E45B-47E5528B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A4C24A-091D-329C-8515-100C1C03A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1482381"/>
            <a:ext cx="6217214" cy="3519178"/>
          </a:xfrm>
        </p:spPr>
      </p:pic>
    </p:spTree>
    <p:extLst>
      <p:ext uri="{BB962C8B-B14F-4D97-AF65-F5344CB8AC3E}">
        <p14:creationId xmlns:p14="http://schemas.microsoft.com/office/powerpoint/2010/main" val="2991290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B4FD-46C5-C99E-2CB7-BE6B1C92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Mirror-Image Artifact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FB3D9F-BE36-1220-ED10-A1F0ECB11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091" y="2297223"/>
            <a:ext cx="9161606" cy="2719439"/>
          </a:xfrm>
        </p:spPr>
      </p:pic>
    </p:spTree>
    <p:extLst>
      <p:ext uri="{BB962C8B-B14F-4D97-AF65-F5344CB8AC3E}">
        <p14:creationId xmlns:p14="http://schemas.microsoft.com/office/powerpoint/2010/main" val="56523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C0800-5299-C0B1-B150-9A911F6D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Mirror-Image Artifact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7CB655-116E-C93C-6BF4-DBC5D25D2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0" y="2070930"/>
            <a:ext cx="5395146" cy="3930749"/>
          </a:xfrm>
        </p:spPr>
      </p:pic>
    </p:spTree>
    <p:extLst>
      <p:ext uri="{BB962C8B-B14F-4D97-AF65-F5344CB8AC3E}">
        <p14:creationId xmlns:p14="http://schemas.microsoft.com/office/powerpoint/2010/main" val="50835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EAAD-CAAD-F2B3-562D-83626C94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Beam Width Artifacts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C9B24-1D69-581B-1697-1B4218644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Lateral resolution refers to the ability to distinguish 2 or more structures side-by-side on the monitor as separate. </a:t>
            </a:r>
          </a:p>
          <a:p>
            <a:r>
              <a:rPr lang="en-US" dirty="0"/>
              <a:t>Poor lateral resolution may be the result of beam width artifacts. </a:t>
            </a:r>
          </a:p>
          <a:p>
            <a:r>
              <a:rPr lang="en-US" dirty="0"/>
              <a:t>These artifacts occur when the assumption that ultrasound waves are infinitely thin throughout is violated. </a:t>
            </a:r>
          </a:p>
          <a:p>
            <a:r>
              <a:rPr lang="en-US" u="sng" dirty="0">
                <a:solidFill>
                  <a:srgbClr val="FF0000"/>
                </a:solidFill>
              </a:rPr>
              <a:t>Adjusting the focal zone with the focus knob </a:t>
            </a:r>
            <a:r>
              <a:rPr lang="en-US" dirty="0"/>
              <a:t>may help to eliminate these artifacts .</a:t>
            </a:r>
          </a:p>
          <a:p>
            <a:r>
              <a:rPr lang="en-US" dirty="0"/>
              <a:t> Beam width artifacts have been attributed to false positives for thrombus in the left atrial appendage for patients undergoing TEE with atrial fibrilla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5331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A247-024D-27C6-32D9-AF45C2515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Mechanism of Beam width Artifact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29618E-A0C1-3544-1DED-6911F1A7E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398" y="1325563"/>
            <a:ext cx="5937263" cy="4969620"/>
          </a:xfrm>
        </p:spPr>
      </p:pic>
    </p:spTree>
    <p:extLst>
      <p:ext uri="{BB962C8B-B14F-4D97-AF65-F5344CB8AC3E}">
        <p14:creationId xmlns:p14="http://schemas.microsoft.com/office/powerpoint/2010/main" val="1932584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B485-E813-DDC8-9FCA-E43D4563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Refraction Artifact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C1E1A-0FFE-8B2C-4423-88CA070A4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refraction artifact, also called a ‘‘lens artifact,’’ is the false duplication of an object behind a structure that acts as a wave refractor and thus behaves as a lens.</a:t>
            </a:r>
          </a:p>
          <a:p>
            <a:r>
              <a:rPr lang="en-US" dirty="0"/>
              <a:t>Ultrasound waves directed through the ‘‘lens’’ are refracted toward the respective cardiac object and then </a:t>
            </a:r>
            <a:r>
              <a:rPr lang="en-US" dirty="0" err="1"/>
              <a:t>rerefracted</a:t>
            </a:r>
            <a:r>
              <a:rPr lang="en-US" dirty="0"/>
              <a:t> back to the original direction of transmission on the return acoustic path, resulting in a duplicate image of this object but in the original direction of the beam.</a:t>
            </a:r>
          </a:p>
          <a:p>
            <a:r>
              <a:rPr lang="en-US" dirty="0"/>
              <a:t> These artifacts occur mostly in subcostal and parasternal imaging planes, with </a:t>
            </a:r>
            <a:r>
              <a:rPr lang="en-US" u="sng" dirty="0">
                <a:solidFill>
                  <a:srgbClr val="FF0000"/>
                </a:solidFill>
              </a:rPr>
              <a:t>costal cartilage, fascial structures and fat, and pleural and pericardial surfaces </a:t>
            </a:r>
            <a:r>
              <a:rPr lang="en-US" dirty="0"/>
              <a:t>acting as the medium inducing refraction of the ultrasound beam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1765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6210-FA4A-3AF8-C240-6B7AF678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RefractionArtifacts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BDC2A-4A7F-9349-EFD5-E4AD932F9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574757"/>
            <a:ext cx="8093234" cy="4602206"/>
          </a:xfrm>
        </p:spPr>
      </p:pic>
    </p:spTree>
    <p:extLst>
      <p:ext uri="{BB962C8B-B14F-4D97-AF65-F5344CB8AC3E}">
        <p14:creationId xmlns:p14="http://schemas.microsoft.com/office/powerpoint/2010/main" val="3016296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AAED-2FDE-025D-7AB0-5B5850E5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Refraction Artifact-Double Aorta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793F91-D1B8-8BE9-5978-B40ACFCDA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331" y="1363255"/>
            <a:ext cx="8391328" cy="4813708"/>
          </a:xfrm>
        </p:spPr>
      </p:pic>
    </p:spTree>
    <p:extLst>
      <p:ext uri="{BB962C8B-B14F-4D97-AF65-F5344CB8AC3E}">
        <p14:creationId xmlns:p14="http://schemas.microsoft.com/office/powerpoint/2010/main" val="356564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DF49-CE9A-25D3-25D4-D4179958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Properties of Ultrasound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040B7-E54E-9FE3-7A87-364C1E2CB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Reflection</a:t>
            </a:r>
            <a:r>
              <a:rPr lang="en-US" dirty="0"/>
              <a:t>- The redirection of a transmitted sound wave, usually at an interface between 2 media with different acoustic impedance. </a:t>
            </a:r>
          </a:p>
          <a:p>
            <a:r>
              <a:rPr lang="en-US" dirty="0">
                <a:solidFill>
                  <a:srgbClr val="FF0000"/>
                </a:solidFill>
              </a:rPr>
              <a:t>Refraction</a:t>
            </a:r>
            <a:r>
              <a:rPr lang="en-US" dirty="0"/>
              <a:t>- The change of propagation direction (bending) of ultrasound wave as it travels through media with different propagation speeds. This can only occur when the incident angle is different from 90°. </a:t>
            </a:r>
          </a:p>
          <a:p>
            <a:r>
              <a:rPr lang="en-US" dirty="0">
                <a:solidFill>
                  <a:srgbClr val="FF0000"/>
                </a:solidFill>
              </a:rPr>
              <a:t>Scattering </a:t>
            </a:r>
            <a:r>
              <a:rPr lang="en-US" dirty="0"/>
              <a:t>-The reflected echoes propagate at various directions; it occurs when the reflector has a small surface (i.e., red blood cells).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4629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BD61A-B1E5-0BCB-CD45-3D92BC13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Side and grating lobe artifacts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01B3C5-E3A1-F8E5-41CB-F07EC6B4F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385" y="1558448"/>
            <a:ext cx="7539470" cy="5246359"/>
          </a:xfrm>
        </p:spPr>
      </p:pic>
    </p:spTree>
    <p:extLst>
      <p:ext uri="{BB962C8B-B14F-4D97-AF65-F5344CB8AC3E}">
        <p14:creationId xmlns:p14="http://schemas.microsoft.com/office/powerpoint/2010/main" val="1100291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15A1-5D62-3D78-30A1-3151030B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Side-lobe artifacts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17873-1716-08B7-9DBD-C56FCE99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assumption that the ultrasound waves are infinitely thin is violated.</a:t>
            </a:r>
          </a:p>
          <a:p>
            <a:r>
              <a:rPr lang="en-US" dirty="0"/>
              <a:t>Side and grating lobes are secondary beams around the central ultrasound beam and are produced by nonaxial vibrations of the piezoelectric elements.</a:t>
            </a:r>
          </a:p>
          <a:p>
            <a:r>
              <a:rPr lang="en-US" dirty="0"/>
              <a:t>it can be difficult to differentiate between side and grating lobe artifacts.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9913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C3883-189E-EA8D-4C73-CC2872C8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Side-lobe artifacts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E22B-B03D-D79A-B3CC-54BD1659F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Differential diagnosis for masses in the left atrial appendage.</a:t>
            </a:r>
          </a:p>
          <a:p>
            <a:r>
              <a:rPr lang="en-US" dirty="0"/>
              <a:t> Side-lobe–generated artifacts may contribute to making normal, stented bioprosthetic aortic valve </a:t>
            </a:r>
            <a:r>
              <a:rPr lang="en-IN" dirty="0"/>
              <a:t>appear abnormally bent.</a:t>
            </a:r>
          </a:p>
        </p:txBody>
      </p:sp>
    </p:spTree>
    <p:extLst>
      <p:ext uri="{BB962C8B-B14F-4D97-AF65-F5344CB8AC3E}">
        <p14:creationId xmlns:p14="http://schemas.microsoft.com/office/powerpoint/2010/main" val="2534442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89D5-3CCC-04DC-849A-9B9EB85A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Side-lobe artifacts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6B65FE-E33B-45BD-880C-C4687C4BF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0" y="1602895"/>
            <a:ext cx="6324952" cy="5302968"/>
          </a:xfrm>
        </p:spPr>
      </p:pic>
    </p:spTree>
    <p:extLst>
      <p:ext uri="{BB962C8B-B14F-4D97-AF65-F5344CB8AC3E}">
        <p14:creationId xmlns:p14="http://schemas.microsoft.com/office/powerpoint/2010/main" val="2563785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3CFC-542A-0720-2F02-2C377D9FE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Side-lobe artifacts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0F39F2-469A-BF34-A651-847BE69AE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602" y="1825625"/>
            <a:ext cx="7018795" cy="4351338"/>
          </a:xfrm>
        </p:spPr>
      </p:pic>
    </p:spTree>
    <p:extLst>
      <p:ext uri="{BB962C8B-B14F-4D97-AF65-F5344CB8AC3E}">
        <p14:creationId xmlns:p14="http://schemas.microsoft.com/office/powerpoint/2010/main" val="2934927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E138-EC07-E058-0688-C314EC6E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F1CC42-232F-D77A-E98B-5191704A6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810" y="365125"/>
            <a:ext cx="4680284" cy="6009909"/>
          </a:xfrm>
        </p:spPr>
      </p:pic>
    </p:spTree>
    <p:extLst>
      <p:ext uri="{BB962C8B-B14F-4D97-AF65-F5344CB8AC3E}">
        <p14:creationId xmlns:p14="http://schemas.microsoft.com/office/powerpoint/2010/main" val="1563731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4C1B-5F90-3751-2B51-2FE261AD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Near Field Clutter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5EB3F-336E-F668-D0EC-53A5DCB18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Structures in the near field are sometimes obscured because of the high amplitude of oscillations by the transducer itself, causing near-field clutter.</a:t>
            </a:r>
          </a:p>
          <a:p>
            <a:r>
              <a:rPr lang="en-US" dirty="0"/>
              <a:t> This is especially relevant in case an apical ventricular thrombus is suspected 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4493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5DF6-2EBA-FC86-36AF-7DB3DCE1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Near Field Clutter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14367-1B75-5E87-2BF9-496D9F15A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E5147-2A1E-3961-1360-700AB5131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25625"/>
            <a:ext cx="3396823" cy="45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8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ACB8-5B62-81D7-F310-E4929876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Blooming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58250-3D9E-C4AA-1CC6-4E12B7E1D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“blooming,” soft tissues are color-coded as if they contain true blood flow. </a:t>
            </a:r>
          </a:p>
          <a:p>
            <a:r>
              <a:rPr lang="en-US" dirty="0"/>
              <a:t>Also known as “color bleed,” this artifact results from abnormally high-gain settings and the artifact may potentially obscure pathology such as severe atherosclerosis in the aorta . </a:t>
            </a:r>
          </a:p>
          <a:p>
            <a:r>
              <a:rPr lang="en-US" dirty="0"/>
              <a:t>Doppler gain does not affect the intensity of the transmitted pulse.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107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BB87-BA17-D0BF-FB1F-0BD6B2A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Blooming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54E356-9419-5DFA-3E8A-912957F8C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260" y="2752303"/>
            <a:ext cx="8501515" cy="3220838"/>
          </a:xfrm>
        </p:spPr>
      </p:pic>
    </p:spTree>
    <p:extLst>
      <p:ext uri="{BB962C8B-B14F-4D97-AF65-F5344CB8AC3E}">
        <p14:creationId xmlns:p14="http://schemas.microsoft.com/office/powerpoint/2010/main" val="262117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CA36-9FFA-5616-1D12-85C0A82F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Attenuation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85B383-2549-3838-BABA-B3DF91B90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555" y="1614234"/>
            <a:ext cx="3086531" cy="362953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B2115-F2C2-FA2D-E81E-144967C43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41" y="1690688"/>
            <a:ext cx="6758980" cy="29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94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AB55-671D-2B15-AE13-ED315627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Pseudoflow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584D-2FB9-B990-42CF-424743C88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Motion of fluids other than blood, such as ascites, amniotic fluid, pleural effusion, and urine can be imaged with CFD</a:t>
            </a:r>
          </a:p>
          <a:p>
            <a:r>
              <a:rPr lang="en-US" dirty="0"/>
              <a:t> This “</a:t>
            </a:r>
            <a:r>
              <a:rPr lang="en-US" dirty="0" err="1"/>
              <a:t>pseudoflow</a:t>
            </a:r>
            <a:r>
              <a:rPr lang="en-US" dirty="0"/>
              <a:t>” is an artifact because spectral imaging</a:t>
            </a:r>
          </a:p>
          <a:p>
            <a:pPr marL="0" indent="0">
              <a:buNone/>
            </a:pPr>
            <a:r>
              <a:rPr lang="en-US" dirty="0"/>
              <a:t>will not typically show characteristic arterial or venous waveforms.</a:t>
            </a:r>
          </a:p>
          <a:p>
            <a:r>
              <a:rPr lang="en-US" dirty="0"/>
              <a:t> Pericardial effusions seen during an echocardiographic examination may demonstrate flow because of their proximity to the heart.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6826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C4BF-B2FD-9150-45C4-6A1251D8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</a:t>
            </a:r>
            <a:r>
              <a:rPr lang="en-IN" dirty="0" err="1">
                <a:solidFill>
                  <a:srgbClr val="FF0000"/>
                </a:solidFill>
              </a:rPr>
              <a:t>Pseudoflow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2C0614-DF17-2083-D8F9-C5F5DD05F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8840" y="1493909"/>
            <a:ext cx="5994301" cy="5484148"/>
          </a:xfrm>
        </p:spPr>
      </p:pic>
    </p:spTree>
    <p:extLst>
      <p:ext uri="{BB962C8B-B14F-4D97-AF65-F5344CB8AC3E}">
        <p14:creationId xmlns:p14="http://schemas.microsoft.com/office/powerpoint/2010/main" val="549828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393E9-10F5-A214-9C0A-0A9573FA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Twinkling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C9FA1-31E7-C6B9-47BE-39A3683A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diagnostic purposes in noncardiac imaging “twinkling” artifacts are a mosaic of rapidly changing blue and red patches of color near strongly reflective surfaces resulting in patterns that imitate abnormal flow.</a:t>
            </a:r>
          </a:p>
          <a:p>
            <a:r>
              <a:rPr lang="en-US" dirty="0"/>
              <a:t>Twinkling may be the result of a type of intrinsic scanner noise dubbed “phase” or “clock jitter.”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06437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2AFC-886F-8AC9-5248-6F1040F5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43D49-0938-6262-A56D-0CB5D279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described in 1996, this artifact may mimic blood flow such as a regurgitant jet, paravalvular leak, or shunt.</a:t>
            </a:r>
          </a:p>
          <a:p>
            <a:r>
              <a:rPr lang="en-US" dirty="0"/>
              <a:t>described in association with echogenic intracardiac foci in the fetal </a:t>
            </a:r>
            <a:r>
              <a:rPr lang="en-US" dirty="0" err="1"/>
              <a:t>heart,as</a:t>
            </a:r>
            <a:r>
              <a:rPr lang="en-US" dirty="0"/>
              <a:t> well as calcified and noncalcified cardiac valves. </a:t>
            </a:r>
          </a:p>
          <a:p>
            <a:r>
              <a:rPr lang="en-US" dirty="0"/>
              <a:t>Vena </a:t>
            </a:r>
            <a:r>
              <a:rPr lang="en-US" dirty="0" err="1"/>
              <a:t>contracta</a:t>
            </a:r>
            <a:r>
              <a:rPr lang="en-US" dirty="0"/>
              <a:t> measurements become inaccurate in association with a twinkling artifact.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89041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64D3-53C9-05F4-1D10-A949DA96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Twinkling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A2A658-3344-574C-D8FD-F99C49147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20" y="1540369"/>
            <a:ext cx="5669522" cy="4236566"/>
          </a:xfrm>
        </p:spPr>
      </p:pic>
    </p:spTree>
    <p:extLst>
      <p:ext uri="{BB962C8B-B14F-4D97-AF65-F5344CB8AC3E}">
        <p14:creationId xmlns:p14="http://schemas.microsoft.com/office/powerpoint/2010/main" val="776571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9103-4727-F2CE-9DEA-4B0A2B1B3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Figure of 8 Artifacts-Intracardiac Devices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777282-51EA-2EE2-607E-17E49915A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285" y="2067449"/>
            <a:ext cx="6487430" cy="3867690"/>
          </a:xfrm>
        </p:spPr>
      </p:pic>
    </p:spTree>
    <p:extLst>
      <p:ext uri="{BB962C8B-B14F-4D97-AF65-F5344CB8AC3E}">
        <p14:creationId xmlns:p14="http://schemas.microsoft.com/office/powerpoint/2010/main" val="408297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9F48-BBC2-274A-6826-3D4AA568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47BA66-A8E5-1BCF-2987-AD62DD4AB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178" y="1803959"/>
            <a:ext cx="8503643" cy="3426468"/>
          </a:xfrm>
        </p:spPr>
      </p:pic>
    </p:spTree>
    <p:extLst>
      <p:ext uri="{BB962C8B-B14F-4D97-AF65-F5344CB8AC3E}">
        <p14:creationId xmlns:p14="http://schemas.microsoft.com/office/powerpoint/2010/main" val="5196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8FF1-0889-F9EF-03B1-B3855CFB4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False Assumptions in ECHO that causes artifacts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4FD09-0F8A-F924-0768-455F7ABCC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Pulses and echoes travel in straight lines -</a:t>
            </a:r>
            <a:r>
              <a:rPr lang="en-US" dirty="0">
                <a:solidFill>
                  <a:srgbClr val="FF0000"/>
                </a:solidFill>
              </a:rPr>
              <a:t>Refraction </a:t>
            </a:r>
          </a:p>
          <a:p>
            <a:r>
              <a:rPr lang="en-US" dirty="0"/>
              <a:t>2. Waves are infinitely thin or pulses are extremely small -</a:t>
            </a:r>
            <a:r>
              <a:rPr lang="en-US" dirty="0">
                <a:solidFill>
                  <a:srgbClr val="FF0000"/>
                </a:solidFill>
              </a:rPr>
              <a:t>Beam width </a:t>
            </a:r>
          </a:p>
          <a:p>
            <a:r>
              <a:rPr lang="en-US" dirty="0"/>
              <a:t>3. Echoes return to the transducer after a single reflection -</a:t>
            </a:r>
            <a:r>
              <a:rPr lang="en-US" dirty="0">
                <a:solidFill>
                  <a:srgbClr val="FF0000"/>
                </a:solidFill>
              </a:rPr>
              <a:t>Reverberation, mirror image </a:t>
            </a:r>
          </a:p>
          <a:p>
            <a:r>
              <a:rPr lang="en-US" dirty="0"/>
              <a:t>4. Echoes originate from the main beam -</a:t>
            </a:r>
            <a:r>
              <a:rPr lang="en-US" dirty="0">
                <a:solidFill>
                  <a:srgbClr val="FF0000"/>
                </a:solidFill>
              </a:rPr>
              <a:t>Side-lobe, grating lobe</a:t>
            </a:r>
          </a:p>
          <a:p>
            <a:r>
              <a:rPr lang="en-US" dirty="0"/>
              <a:t> 5. The depth of an object is directly related to the travel time for an ultrasound pulse to return to the transducer(speed of sound = 1540 m/s) -</a:t>
            </a:r>
            <a:r>
              <a:rPr lang="en-US" dirty="0">
                <a:solidFill>
                  <a:srgbClr val="FF0000"/>
                </a:solidFill>
              </a:rPr>
              <a:t>Refraction</a:t>
            </a:r>
            <a:r>
              <a:rPr lang="en-US" dirty="0"/>
              <a:t> </a:t>
            </a:r>
          </a:p>
          <a:p>
            <a:r>
              <a:rPr lang="en-US" dirty="0"/>
              <a:t>6. Pulses and echoes are attenuated uniformly by all tissues- </a:t>
            </a:r>
            <a:r>
              <a:rPr lang="en-US" dirty="0">
                <a:solidFill>
                  <a:srgbClr val="FF0000"/>
                </a:solidFill>
              </a:rPr>
              <a:t>Shadowing, enhancement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7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1C88-193B-6C68-AA04-F03EB17D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Types of Artifacts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94FF46-4957-FA72-747C-E58057696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1934429"/>
            <a:ext cx="8178634" cy="4228330"/>
          </a:xfrm>
        </p:spPr>
      </p:pic>
    </p:spTree>
    <p:extLst>
      <p:ext uri="{BB962C8B-B14F-4D97-AF65-F5344CB8AC3E}">
        <p14:creationId xmlns:p14="http://schemas.microsoft.com/office/powerpoint/2010/main" val="386017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5177-5335-C700-F892-5141CE666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Facts v/s Artifacts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8531A3-12BC-11FB-786E-80815975E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830" y="2570911"/>
            <a:ext cx="8592015" cy="1963889"/>
          </a:xfrm>
        </p:spPr>
      </p:pic>
    </p:spTree>
    <p:extLst>
      <p:ext uri="{BB962C8B-B14F-4D97-AF65-F5344CB8AC3E}">
        <p14:creationId xmlns:p14="http://schemas.microsoft.com/office/powerpoint/2010/main" val="360403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51A6-F005-80C2-5CDC-F714B2A3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Reverberation Artifact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BF499A-81DE-18E0-74EF-B38EB9AE4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430" y="1409601"/>
            <a:ext cx="5520908" cy="5083274"/>
          </a:xfrm>
        </p:spPr>
      </p:pic>
    </p:spTree>
    <p:extLst>
      <p:ext uri="{BB962C8B-B14F-4D97-AF65-F5344CB8AC3E}">
        <p14:creationId xmlns:p14="http://schemas.microsoft.com/office/powerpoint/2010/main" val="1726685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1364</Words>
  <Application>Microsoft Office PowerPoint</Application>
  <PresentationFormat>Widescreen</PresentationFormat>
  <Paragraphs>98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ARTIFACTS IN ECHO</vt:lpstr>
      <vt:lpstr>Properties of Ultrasound</vt:lpstr>
      <vt:lpstr>Properties of Ultrasound</vt:lpstr>
      <vt:lpstr>Attenuation</vt:lpstr>
      <vt:lpstr>PowerPoint Presentation</vt:lpstr>
      <vt:lpstr>False Assumptions in ECHO that causes artifacts</vt:lpstr>
      <vt:lpstr>Types of Artifacts</vt:lpstr>
      <vt:lpstr>Facts v/s Artifacts</vt:lpstr>
      <vt:lpstr>Reverberation Artifact</vt:lpstr>
      <vt:lpstr>Reverberation Artifact</vt:lpstr>
      <vt:lpstr>Reverberation Artifact</vt:lpstr>
      <vt:lpstr>Clinical Application</vt:lpstr>
      <vt:lpstr>Reverberation Artifact</vt:lpstr>
      <vt:lpstr>PowerPoint Presentation</vt:lpstr>
      <vt:lpstr>Ring Down Artifacts</vt:lpstr>
      <vt:lpstr>Ring down artifacts</vt:lpstr>
      <vt:lpstr>PowerPoint Presentation</vt:lpstr>
      <vt:lpstr>Shadowing and Enhancement Artifact</vt:lpstr>
      <vt:lpstr>Shadowing</vt:lpstr>
      <vt:lpstr>PowerPoint Presentation</vt:lpstr>
      <vt:lpstr>Mirror-Image Artifact</vt:lpstr>
      <vt:lpstr>PowerPoint Presentation</vt:lpstr>
      <vt:lpstr>Mirror-Image Artifact</vt:lpstr>
      <vt:lpstr>Mirror-Image Artifact</vt:lpstr>
      <vt:lpstr>Beam Width Artifacts</vt:lpstr>
      <vt:lpstr>Mechanism of Beam width Artifact</vt:lpstr>
      <vt:lpstr>Refraction Artifact</vt:lpstr>
      <vt:lpstr>RefractionArtifacts</vt:lpstr>
      <vt:lpstr>Refraction Artifact-Double Aorta</vt:lpstr>
      <vt:lpstr>Side and grating lobe artifacts</vt:lpstr>
      <vt:lpstr>Side-lobe artifacts</vt:lpstr>
      <vt:lpstr>Side-lobe artifacts</vt:lpstr>
      <vt:lpstr>Side-lobe artifacts</vt:lpstr>
      <vt:lpstr>Side-lobe artifacts</vt:lpstr>
      <vt:lpstr>PowerPoint Presentation</vt:lpstr>
      <vt:lpstr>Near Field Clutter</vt:lpstr>
      <vt:lpstr>Near Field Clutter</vt:lpstr>
      <vt:lpstr>Blooming</vt:lpstr>
      <vt:lpstr>Blooming</vt:lpstr>
      <vt:lpstr>Pseudoflow</vt:lpstr>
      <vt:lpstr> Pseudoflow</vt:lpstr>
      <vt:lpstr>Twinkling</vt:lpstr>
      <vt:lpstr>PowerPoint Presentation</vt:lpstr>
      <vt:lpstr>Twinkling</vt:lpstr>
      <vt:lpstr>Figure of 8 Artifacts-Intracardiac Devices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ARTIFACTS IN ECHO</dc:title>
  <dc:creator>tanjos007@gmail.com</dc:creator>
  <cp:lastModifiedBy>tanjos007@gmail.com</cp:lastModifiedBy>
  <cp:revision>8</cp:revision>
  <dcterms:created xsi:type="dcterms:W3CDTF">2022-08-08T10:20:04Z</dcterms:created>
  <dcterms:modified xsi:type="dcterms:W3CDTF">2022-08-09T01:54:59Z</dcterms:modified>
</cp:coreProperties>
</file>