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310" r:id="rId5"/>
    <p:sldId id="277" r:id="rId6"/>
    <p:sldId id="317" r:id="rId7"/>
    <p:sldId id="278" r:id="rId8"/>
    <p:sldId id="279" r:id="rId9"/>
    <p:sldId id="280" r:id="rId10"/>
    <p:sldId id="308" r:id="rId11"/>
    <p:sldId id="305" r:id="rId12"/>
    <p:sldId id="282" r:id="rId13"/>
    <p:sldId id="307" r:id="rId14"/>
    <p:sldId id="306" r:id="rId15"/>
    <p:sldId id="283" r:id="rId16"/>
    <p:sldId id="281" r:id="rId17"/>
    <p:sldId id="284" r:id="rId18"/>
    <p:sldId id="311" r:id="rId19"/>
    <p:sldId id="285" r:id="rId20"/>
    <p:sldId id="286" r:id="rId21"/>
    <p:sldId id="287" r:id="rId22"/>
    <p:sldId id="288" r:id="rId23"/>
    <p:sldId id="314" r:id="rId24"/>
    <p:sldId id="312" r:id="rId25"/>
    <p:sldId id="289" r:id="rId26"/>
    <p:sldId id="292" r:id="rId27"/>
    <p:sldId id="294" r:id="rId28"/>
    <p:sldId id="293" r:id="rId29"/>
    <p:sldId id="297" r:id="rId30"/>
    <p:sldId id="299" r:id="rId31"/>
    <p:sldId id="300" r:id="rId32"/>
    <p:sldId id="301" r:id="rId33"/>
    <p:sldId id="316" r:id="rId34"/>
    <p:sldId id="315" r:id="rId35"/>
    <p:sldId id="295" r:id="rId36"/>
    <p:sldId id="296" r:id="rId37"/>
    <p:sldId id="30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-4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50E9A-2385-4952-85EC-1080E78C7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89B6CC-CAF9-4E58-B62F-C7B71D7F22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8DF0B-1C17-420C-B328-5A86E17B6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F445D-EA7B-4167-A518-FDCD0140DC16}" type="datetimeFigureOut">
              <a:rPr lang="en-IN" smtClean="0"/>
              <a:t>11-01-2021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A6F63-4D23-4B2C-B490-891D02F70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756DA-56AC-4135-8D81-D12059E53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A20C5-5BA6-43B4-B61D-44E291CA49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4250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8142C-E8F5-466C-A727-0F9F9BB87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A61A77-191E-4C16-B56E-80E6713450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21808-2210-415C-8931-5ACDD8A10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F445D-EA7B-4167-A518-FDCD0140DC16}" type="datetimeFigureOut">
              <a:rPr lang="en-IN" smtClean="0"/>
              <a:t>11-01-2021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2E862-AA0D-4298-8726-7644E0E98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E73A8-2AEF-4533-A3B2-A6B394376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A20C5-5BA6-43B4-B61D-44E291CA49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1875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57BF97-DB49-451C-8512-50D303CFA3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B133B6-FF5C-4799-9325-5D89722041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DB7B5-D1BB-417F-8DB1-C96D15352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F445D-EA7B-4167-A518-FDCD0140DC16}" type="datetimeFigureOut">
              <a:rPr lang="en-IN" smtClean="0"/>
              <a:t>11-01-2021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B3B3C-2DFA-4721-BC22-C0C45BC5E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27AE3-B632-4F26-B3A3-EC5BE0356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A20C5-5BA6-43B4-B61D-44E291CA49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9133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AADB4-45E5-424B-AEE6-E75E6E2B8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F97F6-9D9E-4840-83F5-6BE529C23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A7307-5684-4494-BB44-2A1C28639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F445D-EA7B-4167-A518-FDCD0140DC16}" type="datetimeFigureOut">
              <a:rPr lang="en-IN" smtClean="0"/>
              <a:t>11-01-2021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02FF6-0804-400A-AA81-BCF44A343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2C65C-E66B-4552-8A42-88027570C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A20C5-5BA6-43B4-B61D-44E291CA49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9122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ACD3E-AA04-4564-9161-2C98DC19E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ACA0A-3F9A-4F72-8355-B8990F0CB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8063F-6F71-44C1-B203-5B77AEAB6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F445D-EA7B-4167-A518-FDCD0140DC16}" type="datetimeFigureOut">
              <a:rPr lang="en-IN" smtClean="0"/>
              <a:t>11-01-2021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069F5-D036-460C-8651-EC3C97143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811BB-4A99-40E6-AB8C-5652F2F24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A20C5-5BA6-43B4-B61D-44E291CA49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237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9218E-0A3D-468C-9F10-F43D8C51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A201C-24DB-49F6-A9BD-AB6E86E320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9F6A2D-7701-4AEE-BFBA-DF0F4ED9F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FFEC4D-BF19-400C-B1F6-EC2E93B39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F445D-EA7B-4167-A518-FDCD0140DC16}" type="datetimeFigureOut">
              <a:rPr lang="en-IN" smtClean="0"/>
              <a:t>11-01-2021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D30FCD-309D-4E23-ABA5-2470E3B2D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82A7C-FB29-46AA-B546-A30D48F8D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A20C5-5BA6-43B4-B61D-44E291CA49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305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3D501-D9BA-4BAB-AC18-FC07FA74F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7C5908-6F19-41E8-9BF1-29FA96C12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50517C-4243-4C0F-9071-97F9034F8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BE4B9C-6091-4AB8-BB12-2120D2856B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CAA879-A324-403D-8194-CFE5E57547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9EF095-145C-4994-8ADF-0E1C955F3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F445D-EA7B-4167-A518-FDCD0140DC16}" type="datetimeFigureOut">
              <a:rPr lang="en-IN" smtClean="0"/>
              <a:t>11-01-2021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160735-0F4D-4739-9547-F62357358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B6C941-0395-4628-86C4-897A4006A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A20C5-5BA6-43B4-B61D-44E291CA49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8979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63ED0-806E-4999-8771-277A9FE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BF64EF-D824-4C05-9658-4BA6150FF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F445D-EA7B-4167-A518-FDCD0140DC16}" type="datetimeFigureOut">
              <a:rPr lang="en-IN" smtClean="0"/>
              <a:t>11-01-2021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0146D1-B3A4-44DF-9E1F-1B63D5E91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FF1088-D906-4B2E-BD0D-B222D6CB9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A20C5-5BA6-43B4-B61D-44E291CA49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6694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87B3C5-B36D-4C82-875A-FC7ABB4C8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F445D-EA7B-4167-A518-FDCD0140DC16}" type="datetimeFigureOut">
              <a:rPr lang="en-IN" smtClean="0"/>
              <a:t>11-01-2021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9B052E-B648-49C2-A778-9F5945AE9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B027F-55E6-46A1-8427-7C74D7A0A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A20C5-5BA6-43B4-B61D-44E291CA49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4864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A3254-C5A4-4C65-8DB1-DF6D5F7D1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44019-DF64-4BCE-82D4-D7F67DCC0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7D4BE9-F0D1-4800-847C-6AB2299F7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1D499E-1224-4EE1-ACFA-CBC7453D8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F445D-EA7B-4167-A518-FDCD0140DC16}" type="datetimeFigureOut">
              <a:rPr lang="en-IN" smtClean="0"/>
              <a:t>11-01-2021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D7293B-2193-4CC9-B509-D7A948EFE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4C6AEA-079B-4F55-81E7-34AD7CF79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A20C5-5BA6-43B4-B61D-44E291CA49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6310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00469-D6B3-4F41-882F-F23608C00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56D265-A77B-4997-A3D4-D379FC3DDC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6365E9-FA5C-4C9A-A40E-C4DF4DDAE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82924B-FC47-447C-83B9-D207D9E8C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F445D-EA7B-4167-A518-FDCD0140DC16}" type="datetimeFigureOut">
              <a:rPr lang="en-IN" smtClean="0"/>
              <a:t>11-01-2021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F3E5CC-71FE-4239-BAF6-1E42D76D0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8A4E6E-C7D0-4D90-9235-4F577A5FD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A20C5-5BA6-43B4-B61D-44E291CA49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3429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6E1F10-DC9E-4594-AD7C-0246BB6AF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863A5-F9FA-4E8F-A588-7B74ACC9F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AED98-0A8C-4FE3-A1C9-074952F8E6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F445D-EA7B-4167-A518-FDCD0140DC16}" type="datetimeFigureOut">
              <a:rPr lang="en-IN" smtClean="0"/>
              <a:t>11-01-2021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FDAE7-694C-445C-8BF4-DCF14F3E3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F5486-C77D-4F38-BB65-46FDD4830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A20C5-5BA6-43B4-B61D-44E291CA49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749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88C71-3E96-4568-BD5D-B4256678F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970" y="657860"/>
            <a:ext cx="11910060" cy="2387600"/>
          </a:xfrm>
        </p:spPr>
        <p:txBody>
          <a:bodyPr>
            <a:normAutofit fontScale="90000"/>
          </a:bodyPr>
          <a:lstStyle/>
          <a:p>
            <a:r>
              <a:rPr lang="en-IN" sz="73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ATRIAL SEPTAL DEFECT</a:t>
            </a:r>
            <a:br>
              <a:rPr lang="en-IN" sz="5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IN" sz="5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 AND MANAGEMENT</a:t>
            </a:r>
            <a:endParaRPr lang="en-IN" sz="5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BC4473-AF66-4D75-ADDC-66C0E93ADC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240" y="5065078"/>
            <a:ext cx="9144000" cy="1655762"/>
          </a:xfrm>
        </p:spPr>
        <p:txBody>
          <a:bodyPr/>
          <a:lstStyle/>
          <a:p>
            <a:pPr algn="r"/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DR. AJU AJAY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074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3518D-8FC6-4EFA-B52C-259490BDE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Pictorial representation: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1C225-9640-4124-B657-0341B594F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IN" dirty="0"/>
              <a:t>A- SVC type shows defect in the posterosuperior atrial septum.</a:t>
            </a:r>
          </a:p>
          <a:p>
            <a:r>
              <a:rPr lang="en-IN" dirty="0"/>
              <a:t>B- Secundum ASD – a dropout can  be seen in the mid atrial septum.</a:t>
            </a:r>
          </a:p>
          <a:p>
            <a:r>
              <a:rPr lang="en-IN" dirty="0"/>
              <a:t>C- Primum ASD – a defect in the lower atrial septum.</a:t>
            </a:r>
          </a:p>
        </p:txBody>
      </p:sp>
      <p:pic>
        <p:nvPicPr>
          <p:cNvPr id="4" name="Picture 2" descr="• Indirect signs of a significant&#10;left-to-right atrial shunt&#10;include RV enlargement and&#10;RA enlargement, as well as&#10;dilated...">
            <a:extLst>
              <a:ext uri="{FF2B5EF4-FFF2-40B4-BE49-F238E27FC236}">
                <a16:creationId xmlns:a16="http://schemas.microsoft.com/office/drawing/2014/main" id="{69F88E97-D4BB-4DC4-BA86-D48A5D3C12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0" b="39603"/>
          <a:stretch/>
        </p:blipFill>
        <p:spPr bwMode="auto">
          <a:xfrm>
            <a:off x="1737691" y="3180714"/>
            <a:ext cx="8716617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447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1308D-A3DF-4D84-AF56-97649E2EC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3100" b="1" i="0" dirty="0">
                <a:solidFill>
                  <a:srgbClr val="2A2A2A"/>
                </a:solidFill>
                <a:effectLst/>
                <a:latin typeface="proxima_nova_rgregular"/>
              </a:rPr>
              <a:t>Parasternal short axis: </a:t>
            </a:r>
            <a:r>
              <a:rPr lang="en-IN" sz="3100" i="0" dirty="0">
                <a:solidFill>
                  <a:srgbClr val="2A2A2A"/>
                </a:solidFill>
                <a:effectLst/>
                <a:latin typeface="proxima_nova_rgregular"/>
              </a:rPr>
              <a:t>RV dilation with RV pressure overload as evidenced by flattening of the interventricular septum in systole</a:t>
            </a:r>
            <a:r>
              <a:rPr lang="en-IN" i="0" dirty="0">
                <a:solidFill>
                  <a:srgbClr val="2A2A2A"/>
                </a:solidFill>
                <a:effectLst/>
                <a:latin typeface="proxima_nova_rgregular"/>
              </a:rPr>
              <a:t>.</a:t>
            </a:r>
            <a:endParaRPr lang="en-IN" dirty="0"/>
          </a:p>
        </p:txBody>
      </p:sp>
      <p:pic>
        <p:nvPicPr>
          <p:cNvPr id="44034" name="Picture 2" descr="Parasternal short axis: RV dilation with RV pressu">
            <a:extLst>
              <a:ext uri="{FF2B5EF4-FFF2-40B4-BE49-F238E27FC236}">
                <a16:creationId xmlns:a16="http://schemas.microsoft.com/office/drawing/2014/main" id="{975201C2-786C-4FE6-9AA3-49AA1C6349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043" y="1690688"/>
            <a:ext cx="7571913" cy="480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292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08FD1-AEC4-4E6E-817D-8ADAF1F36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823E46-C8BF-43BA-970D-7E85B9D0F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13960" cy="4351338"/>
          </a:xfrm>
        </p:spPr>
        <p:txBody>
          <a:bodyPr/>
          <a:lstStyle/>
          <a:p>
            <a:r>
              <a:rPr lang="en-IN" b="1" dirty="0"/>
              <a:t>M- mode echocardiography </a:t>
            </a:r>
            <a:r>
              <a:rPr lang="en-IN" dirty="0"/>
              <a:t>show increased RV dimension and paradoxical motion of the interventricular septum, which are signs of RV volume overload.</a:t>
            </a:r>
          </a:p>
        </p:txBody>
      </p:sp>
      <p:pic>
        <p:nvPicPr>
          <p:cNvPr id="6" name="Picture 2" descr="• In older children and&#10;adolescents, especially&#10;in those with&#10;overweight, adequate&#10;imaging of the atrial&#10;septum may not be...">
            <a:extLst>
              <a:ext uri="{FF2B5EF4-FFF2-40B4-BE49-F238E27FC236}">
                <a16:creationId xmlns:a16="http://schemas.microsoft.com/office/drawing/2014/main" id="{61C46955-ACE1-4CE0-BE7D-2F37AC3D4E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5" t="17704" b="20030"/>
          <a:stretch/>
        </p:blipFill>
        <p:spPr bwMode="auto">
          <a:xfrm>
            <a:off x="5852160" y="1829435"/>
            <a:ext cx="5684520" cy="466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275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7AA96-F2F6-4707-AD68-133077DBF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40" y="-1920875"/>
            <a:ext cx="10515600" cy="1325563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D0B0E-9756-49A3-8112-9E805182F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3699"/>
            <a:ext cx="10515600" cy="873601"/>
          </a:xfrm>
        </p:spPr>
        <p:txBody>
          <a:bodyPr/>
          <a:lstStyle/>
          <a:p>
            <a:r>
              <a:rPr lang="en-IN" b="1" i="0" dirty="0">
                <a:solidFill>
                  <a:srgbClr val="2A2A2A"/>
                </a:solidFill>
                <a:effectLst/>
                <a:latin typeface="proxima_nova_rgregular"/>
              </a:rPr>
              <a:t>Apical 4-chamber view:</a:t>
            </a:r>
            <a:endParaRPr lang="en-IN" b="1" dirty="0"/>
          </a:p>
        </p:txBody>
      </p:sp>
      <p:pic>
        <p:nvPicPr>
          <p:cNvPr id="46082" name="Picture 2">
            <a:extLst>
              <a:ext uri="{FF2B5EF4-FFF2-40B4-BE49-F238E27FC236}">
                <a16:creationId xmlns:a16="http://schemas.microsoft.com/office/drawing/2014/main" id="{CC06BAB6-A18C-4429-810E-22FB6843F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51431"/>
            <a:ext cx="8283229" cy="526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195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2B476-C5FE-48E2-9C63-8D5EAC675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1637"/>
            <a:ext cx="3729027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N" b="1" i="0" dirty="0" err="1">
                <a:solidFill>
                  <a:srgbClr val="2A2A2A"/>
                </a:solidFill>
                <a:effectLst/>
                <a:latin typeface="proxima_nova_rgregular"/>
              </a:rPr>
              <a:t>Transesophageal</a:t>
            </a:r>
            <a:r>
              <a:rPr lang="en-IN" b="1" i="0" dirty="0">
                <a:solidFill>
                  <a:srgbClr val="2A2A2A"/>
                </a:solidFill>
                <a:effectLst/>
                <a:latin typeface="proxima_nova_rgregular"/>
              </a:rPr>
              <a:t> echocardiogram: </a:t>
            </a:r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Moderate-large ASD with left-to-right shunt across the interatrial septum.</a:t>
            </a:r>
            <a:endParaRPr lang="en-IN" dirty="0"/>
          </a:p>
        </p:txBody>
      </p:sp>
      <p:pic>
        <p:nvPicPr>
          <p:cNvPr id="45058" name="Picture 2" descr="Transesophageal echocardiogram: Moderate-large ASD">
            <a:extLst>
              <a:ext uri="{FF2B5EF4-FFF2-40B4-BE49-F238E27FC236}">
                <a16:creationId xmlns:a16="http://schemas.microsoft.com/office/drawing/2014/main" id="{098819B1-076D-4F2C-B37C-BA7A8323E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67206"/>
            <a:ext cx="6786573" cy="496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163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946BE-D63D-47C8-A4E5-530B0A9E1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AAD650-F199-445D-8D3E-C636C0A70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25440" cy="4351338"/>
          </a:xfrm>
        </p:spPr>
        <p:txBody>
          <a:bodyPr/>
          <a:lstStyle/>
          <a:p>
            <a:r>
              <a:rPr lang="en-IN" b="1" i="0" dirty="0" err="1">
                <a:solidFill>
                  <a:srgbClr val="2A2A2A"/>
                </a:solidFill>
                <a:effectLst/>
                <a:latin typeface="proxima_nova_rgregular"/>
              </a:rPr>
              <a:t>Transesophageal</a:t>
            </a:r>
            <a:r>
              <a:rPr lang="en-IN" b="1" i="0" dirty="0">
                <a:solidFill>
                  <a:srgbClr val="2A2A2A"/>
                </a:solidFill>
                <a:effectLst/>
                <a:latin typeface="proxima_nova_rgregular"/>
              </a:rPr>
              <a:t> echocardiogram</a:t>
            </a:r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:</a:t>
            </a:r>
          </a:p>
          <a:p>
            <a:pPr marL="0" indent="0">
              <a:buNone/>
            </a:pPr>
            <a:r>
              <a:rPr lang="en-IN" dirty="0">
                <a:solidFill>
                  <a:srgbClr val="2A2A2A"/>
                </a:solidFill>
                <a:latin typeface="proxima_nova_rgregular"/>
              </a:rPr>
              <a:t> Ostium primum ASD</a:t>
            </a:r>
            <a:endParaRPr lang="en-IN" dirty="0"/>
          </a:p>
        </p:txBody>
      </p:sp>
      <p:pic>
        <p:nvPicPr>
          <p:cNvPr id="6" name="Picture 2" descr="Cardiac catheterization&#10;Typically not required for diagnostic purposes except to assess&#10;pulmonary pressures and resistance...">
            <a:extLst>
              <a:ext uri="{FF2B5EF4-FFF2-40B4-BE49-F238E27FC236}">
                <a16:creationId xmlns:a16="http://schemas.microsoft.com/office/drawing/2014/main" id="{835C97F7-7803-414A-BFDF-3DAF4C2435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10" r="4954"/>
          <a:stretch/>
        </p:blipFill>
        <p:spPr bwMode="auto">
          <a:xfrm>
            <a:off x="5402580" y="134613"/>
            <a:ext cx="4808220" cy="672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500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4ADB48-F1DC-4C3C-9900-CE4635559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570" y="1028700"/>
            <a:ext cx="11452860" cy="6355079"/>
          </a:xfrm>
        </p:spPr>
        <p:txBody>
          <a:bodyPr>
            <a:normAutofit/>
          </a:bodyPr>
          <a:lstStyle/>
          <a:p>
            <a:r>
              <a:rPr lang="en-IN" b="1" i="0" dirty="0" err="1">
                <a:solidFill>
                  <a:srgbClr val="2A2A2A"/>
                </a:solidFill>
                <a:effectLst/>
                <a:latin typeface="proxima_nova_rgregular"/>
              </a:rPr>
              <a:t>Transesophageal</a:t>
            </a:r>
            <a:r>
              <a:rPr lang="en-IN" b="1" i="0" dirty="0">
                <a:solidFill>
                  <a:srgbClr val="2A2A2A"/>
                </a:solidFill>
                <a:effectLst/>
                <a:latin typeface="proxima_nova_rgregular"/>
              </a:rPr>
              <a:t> echocardiogram - </a:t>
            </a:r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 </a:t>
            </a:r>
          </a:p>
          <a:p>
            <a:r>
              <a:rPr lang="en-IN" dirty="0">
                <a:solidFill>
                  <a:srgbClr val="2A2A2A"/>
                </a:solidFill>
                <a:latin typeface="proxima_nova_rgregular"/>
              </a:rPr>
              <a:t>P</a:t>
            </a:r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rovide excellent definition of the atrial septum.</a:t>
            </a:r>
          </a:p>
          <a:p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Useful in guiding device placement during catheter ASD occlusion procedures</a:t>
            </a:r>
          </a:p>
          <a:p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 </a:t>
            </a:r>
            <a:r>
              <a:rPr lang="en-IN" dirty="0">
                <a:solidFill>
                  <a:srgbClr val="2A2A2A"/>
                </a:solidFill>
                <a:latin typeface="proxima_nova_rgregular"/>
              </a:rPr>
              <a:t>I</a:t>
            </a:r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mmediate intraoperative assurance</a:t>
            </a:r>
            <a:endParaRPr lang="en-IN" b="1" i="0" dirty="0">
              <a:solidFill>
                <a:srgbClr val="2A2A2A"/>
              </a:solidFill>
              <a:effectLst/>
              <a:latin typeface="proxima_nova_rgregular"/>
            </a:endParaRPr>
          </a:p>
          <a:p>
            <a:r>
              <a:rPr lang="en-IN" b="1" i="0" dirty="0">
                <a:solidFill>
                  <a:srgbClr val="2A2A2A"/>
                </a:solidFill>
                <a:effectLst/>
                <a:latin typeface="proxima_nova_rgregular"/>
              </a:rPr>
              <a:t>Real-time (RT) 3-dimensional (3D) Doppler TEE </a:t>
            </a:r>
            <a:r>
              <a:rPr lang="en-IN" dirty="0">
                <a:solidFill>
                  <a:srgbClr val="2A2A2A"/>
                </a:solidFill>
                <a:latin typeface="proxima_nova_rgregular"/>
              </a:rPr>
              <a:t>– </a:t>
            </a:r>
          </a:p>
          <a:p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Selection of the appropriate </a:t>
            </a:r>
            <a:r>
              <a:rPr lang="en-IN" b="0" i="0" dirty="0" err="1">
                <a:solidFill>
                  <a:srgbClr val="2A2A2A"/>
                </a:solidFill>
                <a:effectLst/>
                <a:latin typeface="proxima_nova_rgregular"/>
              </a:rPr>
              <a:t>occluder</a:t>
            </a:r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 device</a:t>
            </a:r>
          </a:p>
        </p:txBody>
      </p:sp>
    </p:spTree>
    <p:extLst>
      <p:ext uri="{BB962C8B-B14F-4D97-AF65-F5344CB8AC3E}">
        <p14:creationId xmlns:p14="http://schemas.microsoft.com/office/powerpoint/2010/main" val="2080041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2CF81-0178-40F5-8AAA-F7F51D033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0" i="0" dirty="0">
                <a:solidFill>
                  <a:srgbClr val="2A2A2A"/>
                </a:solidFill>
                <a:effectLst/>
                <a:latin typeface="proxima_nova_ltsemibold"/>
              </a:rPr>
              <a:t>Diagnostic Procedures: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D8D5F1-3475-4D7C-9005-6D30105D5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13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IN" sz="4000" b="1" i="0" dirty="0">
                <a:solidFill>
                  <a:srgbClr val="2A2A2A"/>
                </a:solidFill>
                <a:effectLst/>
                <a:latin typeface="proxima_nova_rgregular"/>
              </a:rPr>
              <a:t>CARDIAC CATHETERIZATION:</a:t>
            </a:r>
          </a:p>
          <a:p>
            <a:r>
              <a:rPr lang="en-IN" dirty="0">
                <a:solidFill>
                  <a:srgbClr val="2A2A2A"/>
                </a:solidFill>
                <a:latin typeface="proxima_nova_rgregular"/>
              </a:rPr>
              <a:t>U</a:t>
            </a:r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seful if the clinical data are inconsistent.</a:t>
            </a:r>
            <a:endParaRPr lang="en-IN" sz="4000" b="1" dirty="0">
              <a:solidFill>
                <a:srgbClr val="2A2A2A"/>
              </a:solidFill>
              <a:latin typeface="proxima_nova_rgregular"/>
            </a:endParaRPr>
          </a:p>
          <a:p>
            <a:r>
              <a:rPr lang="en-IN" dirty="0">
                <a:solidFill>
                  <a:srgbClr val="2A2A2A"/>
                </a:solidFill>
                <a:latin typeface="proxima_nova_rgregular"/>
              </a:rPr>
              <a:t>C</a:t>
            </a:r>
            <a:r>
              <a:rPr lang="en-IN" sz="2800" b="0" i="0" dirty="0">
                <a:solidFill>
                  <a:srgbClr val="2A2A2A"/>
                </a:solidFill>
                <a:effectLst/>
                <a:latin typeface="proxima_nova_rgregular"/>
              </a:rPr>
              <a:t>linically significant </a:t>
            </a:r>
            <a:r>
              <a:rPr lang="en-IN" dirty="0">
                <a:solidFill>
                  <a:srgbClr val="2A2A2A"/>
                </a:solidFill>
                <a:latin typeface="proxima_nova_rgregular"/>
              </a:rPr>
              <a:t>PAH</a:t>
            </a:r>
            <a:r>
              <a:rPr lang="en-IN" sz="2800" b="0" i="0" dirty="0">
                <a:solidFill>
                  <a:srgbClr val="2A2A2A"/>
                </a:solidFill>
                <a:effectLst/>
                <a:latin typeface="proxima_nova_rgregular"/>
              </a:rPr>
              <a:t> is suspected.</a:t>
            </a:r>
          </a:p>
          <a:p>
            <a:r>
              <a:rPr lang="en-IN" sz="2800" b="0" i="0" dirty="0">
                <a:solidFill>
                  <a:srgbClr val="2A2A2A"/>
                </a:solidFill>
                <a:effectLst/>
                <a:latin typeface="proxima_nova_rgregular"/>
              </a:rPr>
              <a:t>Concurrent </a:t>
            </a:r>
            <a:r>
              <a:rPr lang="en-IN" dirty="0">
                <a:solidFill>
                  <a:srgbClr val="2A2A2A"/>
                </a:solidFill>
                <a:latin typeface="proxima_nova_rgregular"/>
              </a:rPr>
              <a:t>CAD in patients over</a:t>
            </a:r>
            <a:r>
              <a:rPr lang="en-IN" sz="2800" b="0" i="0" dirty="0">
                <a:solidFill>
                  <a:srgbClr val="2A2A2A"/>
                </a:solidFill>
                <a:effectLst/>
                <a:latin typeface="proxima_nova_rgregular"/>
              </a:rPr>
              <a:t> 40 years.</a:t>
            </a:r>
          </a:p>
          <a:p>
            <a:r>
              <a:rPr lang="en-IN" dirty="0">
                <a:solidFill>
                  <a:srgbClr val="2A2A2A"/>
                </a:solidFill>
                <a:latin typeface="proxima_nova_rgregular"/>
              </a:rPr>
              <a:t>M</a:t>
            </a:r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ay be confirmed by directly passing the catheter through the defect</a:t>
            </a:r>
            <a:r>
              <a:rPr lang="en-IN" sz="2800" b="0" i="0" dirty="0">
                <a:solidFill>
                  <a:srgbClr val="2A2A2A"/>
                </a:solidFill>
                <a:effectLst/>
                <a:latin typeface="proxima_nova_rgregular"/>
              </a:rPr>
              <a:t> </a:t>
            </a:r>
          </a:p>
          <a:p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837766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CFC9A-C6DA-49CE-AAC2-1B0C658AA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60" y="0"/>
            <a:ext cx="10515600" cy="1325563"/>
          </a:xfrm>
        </p:spPr>
        <p:txBody>
          <a:bodyPr/>
          <a:lstStyle/>
          <a:p>
            <a:r>
              <a:rPr lang="en-IN" sz="4800" b="0" i="0" dirty="0">
                <a:solidFill>
                  <a:srgbClr val="2A2A2A"/>
                </a:solidFill>
                <a:effectLst/>
                <a:latin typeface="proxima_nova_rgregular"/>
              </a:rPr>
              <a:t>Cardiac catheterization: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FBE9E-2AB3-4EEE-BF56-35D652DB7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" y="1325563"/>
            <a:ext cx="11559540" cy="5852160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Serial oxygen saturation measurements </a:t>
            </a:r>
            <a:r>
              <a:rPr lang="en-IN" dirty="0">
                <a:solidFill>
                  <a:srgbClr val="2A2A2A"/>
                </a:solidFill>
                <a:latin typeface="proxima_nova_rgregular"/>
              </a:rPr>
              <a:t>- </a:t>
            </a:r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to estimate the magnitude of the shunt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dirty="0">
                <a:solidFill>
                  <a:srgbClr val="2A2A2A"/>
                </a:solidFill>
                <a:latin typeface="proxima_nova_rgregular"/>
              </a:rPr>
              <a:t>H</a:t>
            </a:r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igh oxygen saturation is present in the </a:t>
            </a:r>
            <a:r>
              <a:rPr lang="en-IN" dirty="0">
                <a:solidFill>
                  <a:srgbClr val="2A2A2A"/>
                </a:solidFill>
                <a:latin typeface="proxima_nova_rgregular"/>
              </a:rPr>
              <a:t>SVC</a:t>
            </a:r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 or if the catheter enters a pulmonary vein directly from the right atrium, sinus venosus type is likely.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07512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D1815-0BCE-4E54-A2DC-8F88A3632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0" i="0" dirty="0">
                <a:solidFill>
                  <a:srgbClr val="2A2A2A"/>
                </a:solidFill>
                <a:effectLst/>
                <a:latin typeface="proxima_nova_ltsemibold"/>
              </a:rPr>
              <a:t>Cardiac Magnetic resonance imaging (MRI)</a:t>
            </a:r>
            <a:br>
              <a:rPr lang="en-IN" b="0" i="0" dirty="0">
                <a:solidFill>
                  <a:srgbClr val="2A2A2A"/>
                </a:solidFill>
                <a:effectLst/>
                <a:latin typeface="proxima_nova_ltsemibold"/>
              </a:rPr>
            </a:b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3880C1-B54E-4031-839C-44E0EE480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Identify the size and position of </a:t>
            </a:r>
            <a:r>
              <a:rPr lang="en-IN" dirty="0">
                <a:solidFill>
                  <a:srgbClr val="2A2A2A"/>
                </a:solidFill>
                <a:latin typeface="proxima_nova_rgregular"/>
              </a:rPr>
              <a:t>small </a:t>
            </a:r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ASD.</a:t>
            </a:r>
          </a:p>
          <a:p>
            <a:r>
              <a:rPr lang="en-IN" dirty="0">
                <a:solidFill>
                  <a:srgbClr val="2A2A2A"/>
                </a:solidFill>
                <a:latin typeface="proxima_nova_rgregular"/>
              </a:rPr>
              <a:t>T</a:t>
            </a:r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o quantify </a:t>
            </a:r>
            <a:r>
              <a:rPr lang="en-IN" dirty="0">
                <a:solidFill>
                  <a:srgbClr val="2A2A2A"/>
                </a:solidFill>
                <a:latin typeface="proxima_nova_rgregular"/>
              </a:rPr>
              <a:t>RV </a:t>
            </a:r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size, volume, and function along with the ability to identify the systemic and pulmonary venous return.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26720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3AA02-8D62-471B-992A-C065A783B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57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N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INVESTIGATIONS</a:t>
            </a:r>
            <a:endParaRPr lang="en-I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2073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612E5-A0D9-4A53-A34A-B58678EC2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9211"/>
            <a:ext cx="10515600" cy="1325563"/>
          </a:xfrm>
        </p:spPr>
        <p:txBody>
          <a:bodyPr/>
          <a:lstStyle/>
          <a:p>
            <a:pPr algn="ctr"/>
            <a:r>
              <a:rPr lang="en-IN" sz="6000" b="1" dirty="0">
                <a:solidFill>
                  <a:srgbClr val="FF0000"/>
                </a:solidFill>
              </a:rPr>
              <a:t>MANAGEMENT</a:t>
            </a:r>
            <a:endParaRPr lang="en-I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003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10E01-D7C7-4CA9-B8E8-97FD477E1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Medical therapy</a:t>
            </a:r>
            <a:r>
              <a:rPr lang="en-IN" dirty="0"/>
              <a:t>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5CABBB-E480-48D3-8F8B-4D0ECFB88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No specific or definitive medical therapy is available. </a:t>
            </a:r>
          </a:p>
          <a:p>
            <a:r>
              <a:rPr lang="en-IN" dirty="0">
                <a:solidFill>
                  <a:srgbClr val="2A2A2A"/>
                </a:solidFill>
                <a:latin typeface="proxima_nova_rgregular"/>
              </a:rPr>
              <a:t>S</a:t>
            </a:r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ignificant volume overload or atrial arrhythmias may require specific drug therapy.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69894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F73B9-5786-479A-BD96-E108FE007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901"/>
            <a:ext cx="10515600" cy="1325563"/>
          </a:xfrm>
        </p:spPr>
        <p:txBody>
          <a:bodyPr/>
          <a:lstStyle/>
          <a:p>
            <a:r>
              <a:rPr lang="en-IN" b="0" i="0" dirty="0">
                <a:solidFill>
                  <a:srgbClr val="2A2A2A"/>
                </a:solidFill>
                <a:effectLst/>
                <a:latin typeface="proxima_nova_ltsemibold"/>
              </a:rPr>
              <a:t>Surgical or transcatheter therapy: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54E5BA-674D-439B-AE33-5A581046F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b="1" dirty="0"/>
              <a:t>Timing of surgery:</a:t>
            </a:r>
          </a:p>
          <a:p>
            <a:pPr marL="0" indent="0">
              <a:buNone/>
            </a:pPr>
            <a:endParaRPr lang="en-IN" b="0" i="0" dirty="0">
              <a:solidFill>
                <a:srgbClr val="2A2A2A"/>
              </a:solidFill>
              <a:effectLst/>
              <a:latin typeface="proxima_nova_rgregular"/>
            </a:endParaRPr>
          </a:p>
          <a:p>
            <a:pPr marL="0" indent="0">
              <a:buNone/>
            </a:pPr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In childhood, spontaneous closure of secundum ASD may occur. However, in adulthood, spontaneous closure is unlikely.</a:t>
            </a:r>
          </a:p>
          <a:p>
            <a:pPr marL="0" indent="0">
              <a:buNone/>
            </a:pPr>
            <a:endParaRPr lang="en-IN" b="0" i="0" dirty="0">
              <a:solidFill>
                <a:srgbClr val="2A2A2A"/>
              </a:solidFill>
              <a:effectLst/>
              <a:latin typeface="proxima_nova_rgregular"/>
            </a:endParaRPr>
          </a:p>
          <a:p>
            <a:r>
              <a:rPr lang="en-IN" dirty="0"/>
              <a:t>Children -  2 to </a:t>
            </a:r>
            <a:r>
              <a:rPr lang="en-IN"/>
              <a:t>4 years-</a:t>
            </a:r>
            <a:r>
              <a:rPr lang="en-IN" b="0" i="0">
                <a:solidFill>
                  <a:srgbClr val="2A2A2A"/>
                </a:solidFill>
                <a:effectLst/>
                <a:latin typeface="proxima_nova_rgregular"/>
              </a:rPr>
              <a:t>clinically </a:t>
            </a:r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significant symptoms or congestive heart failure (CHF).</a:t>
            </a:r>
            <a:endParaRPr lang="en-IN" dirty="0"/>
          </a:p>
          <a:p>
            <a:r>
              <a:rPr lang="en-IN" dirty="0"/>
              <a:t>Adult – best is </a:t>
            </a:r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before age 25 years. </a:t>
            </a:r>
          </a:p>
          <a:p>
            <a:pPr marL="0" indent="0">
              <a:buNone/>
            </a:pPr>
            <a:endParaRPr lang="en-IN" b="0" i="0" dirty="0">
              <a:solidFill>
                <a:srgbClr val="2A2A2A"/>
              </a:solidFill>
              <a:effectLst/>
              <a:latin typeface="proxima_nova_rg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50911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2DCD6-7D47-4C87-A3D2-FAAD1A8BD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2A2A2A"/>
                </a:solidFill>
                <a:latin typeface="proxima_nova_ltsemibold"/>
              </a:rPr>
              <a:t>Indications for surgery: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EA581-0A11-4438-9927-B3ADE8DDB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>
                <a:solidFill>
                  <a:srgbClr val="2A2A2A"/>
                </a:solidFill>
                <a:latin typeface="proxima_nova_rgregular"/>
              </a:rPr>
              <a:t>E</a:t>
            </a:r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lective closure is advised for all ASDs with evidence of:</a:t>
            </a:r>
          </a:p>
          <a:p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Right ventricular overload </a:t>
            </a:r>
            <a:endParaRPr lang="en-IN" dirty="0">
              <a:solidFill>
                <a:srgbClr val="2A2A2A"/>
              </a:solidFill>
              <a:latin typeface="proxima_nova_rgregular"/>
            </a:endParaRPr>
          </a:p>
          <a:p>
            <a:r>
              <a:rPr lang="en-IN" dirty="0">
                <a:solidFill>
                  <a:srgbClr val="2A2A2A"/>
                </a:solidFill>
                <a:latin typeface="proxima_nova_rgregular"/>
              </a:rPr>
              <a:t>A </a:t>
            </a:r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clinically significant shunt </a:t>
            </a:r>
            <a:r>
              <a:rPr lang="en-IN" b="0" i="0" dirty="0" err="1">
                <a:solidFill>
                  <a:srgbClr val="2A2A2A"/>
                </a:solidFill>
                <a:effectLst/>
                <a:latin typeface="proxima_nova_rgregular"/>
              </a:rPr>
              <a:t>Qp</a:t>
            </a:r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/Qs &gt;1.5</a:t>
            </a:r>
          </a:p>
          <a:p>
            <a:r>
              <a:rPr lang="en-IN" b="0" i="0" dirty="0" err="1">
                <a:solidFill>
                  <a:srgbClr val="2A2A2A"/>
                </a:solidFill>
                <a:effectLst/>
                <a:latin typeface="proxima_nova_rgregular"/>
              </a:rPr>
              <a:t>Qp</a:t>
            </a:r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/Qs</a:t>
            </a:r>
            <a:r>
              <a:rPr lang="en-IN" dirty="0">
                <a:solidFill>
                  <a:srgbClr val="2A2A2A"/>
                </a:solidFill>
                <a:latin typeface="proxima_nova_rgregular"/>
              </a:rPr>
              <a:t>&lt;1.5 </a:t>
            </a:r>
          </a:p>
          <a:p>
            <a:pPr lvl="1"/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Prevent paradoxical embolization</a:t>
            </a:r>
          </a:p>
          <a:p>
            <a:r>
              <a:rPr lang="en-IN" dirty="0">
                <a:solidFill>
                  <a:srgbClr val="2A2A2A"/>
                </a:solidFill>
                <a:latin typeface="proxima_nova_rgregular"/>
              </a:rPr>
              <a:t>W</a:t>
            </a:r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ith PAH ,net left to right shunt is at least 1.5 or + pulmonary artery vasoreactivity test</a:t>
            </a:r>
          </a:p>
        </p:txBody>
      </p:sp>
    </p:spTree>
    <p:extLst>
      <p:ext uri="{BB962C8B-B14F-4D97-AF65-F5344CB8AC3E}">
        <p14:creationId xmlns:p14="http://schemas.microsoft.com/office/powerpoint/2010/main" val="4012072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BD3B4-C9FE-4AF9-BC1F-31831F893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5464"/>
            <a:ext cx="10515600" cy="558101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IN" sz="3200" b="1" i="0" dirty="0">
                <a:solidFill>
                  <a:srgbClr val="2A2A2A"/>
                </a:solidFill>
                <a:effectLst/>
                <a:latin typeface="proxima_nova_ltsemibold"/>
              </a:rPr>
              <a:t>Contraindications</a:t>
            </a:r>
            <a:r>
              <a:rPr lang="en-IN" b="1" i="0" dirty="0">
                <a:solidFill>
                  <a:srgbClr val="2A2A2A"/>
                </a:solidFill>
                <a:effectLst/>
                <a:latin typeface="proxima_nova_ltsemibold"/>
              </a:rPr>
              <a:t>:</a:t>
            </a:r>
          </a:p>
          <a:p>
            <a:pPr marL="0" indent="0" algn="l">
              <a:buNone/>
            </a:pPr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Closure of an ASD is not recommended in patients with:</a:t>
            </a:r>
          </a:p>
          <a:p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A Small size of the defect and </a:t>
            </a:r>
            <a:r>
              <a:rPr lang="en-IN" dirty="0">
                <a:solidFill>
                  <a:srgbClr val="2A2A2A"/>
                </a:solidFill>
                <a:latin typeface="proxima_nova_rgregular"/>
              </a:rPr>
              <a:t>a </a:t>
            </a:r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clinically insignificant shunt (</a:t>
            </a:r>
            <a:r>
              <a:rPr lang="en-IN" b="0" i="0" dirty="0" err="1">
                <a:solidFill>
                  <a:srgbClr val="2A2A2A"/>
                </a:solidFill>
                <a:effectLst/>
                <a:latin typeface="proxima_nova_rgregular"/>
              </a:rPr>
              <a:t>Qp</a:t>
            </a:r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-Qs ratio 0.7 or below).</a:t>
            </a:r>
          </a:p>
          <a:p>
            <a:pPr algn="l"/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Severe pulmonary arterial hypertension.</a:t>
            </a:r>
          </a:p>
          <a:p>
            <a:pPr algn="l"/>
            <a:r>
              <a:rPr lang="en-IN" dirty="0">
                <a:solidFill>
                  <a:srgbClr val="2A2A2A"/>
                </a:solidFill>
                <a:latin typeface="proxima_nova_rgregular"/>
              </a:rPr>
              <a:t>S</a:t>
            </a:r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evere left or right ventricular dysfunction.</a:t>
            </a:r>
          </a:p>
          <a:p>
            <a:r>
              <a:rPr lang="en-IN" dirty="0">
                <a:solidFill>
                  <a:srgbClr val="2A2A2A"/>
                </a:solidFill>
                <a:latin typeface="proxima_nova_rgregular"/>
              </a:rPr>
              <a:t>Di</a:t>
            </a:r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agnosis during pregnancy (intervention can be deferred until after)</a:t>
            </a:r>
          </a:p>
          <a:p>
            <a:pPr algn="l"/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Whether the patient whose condition is diagnosed well in the sixth decade of life would benefit from surgical closure remains controversial.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902885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33DD2-68A9-49A9-8D72-822382918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0" i="0" dirty="0">
                <a:solidFill>
                  <a:srgbClr val="2A2A2A"/>
                </a:solidFill>
                <a:effectLst/>
                <a:latin typeface="proxima_nova_ltsemibold"/>
              </a:rPr>
              <a:t>Percutaneous transcatheter closure: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E96C4C-03B6-4A7E-8F0A-45211DA3D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Suitable for isolated secundum ASD (measuring ≥ 5mm but less than 32mm for </a:t>
            </a:r>
            <a:r>
              <a:rPr lang="en-IN" b="0" i="0" dirty="0" err="1">
                <a:solidFill>
                  <a:srgbClr val="2A2A2A"/>
                </a:solidFill>
                <a:effectLst/>
                <a:latin typeface="proxima_nova_rgregular"/>
              </a:rPr>
              <a:t>Amplatzer</a:t>
            </a:r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 septal </a:t>
            </a:r>
            <a:r>
              <a:rPr lang="en-IN" b="0" i="0" dirty="0" err="1">
                <a:solidFill>
                  <a:srgbClr val="2A2A2A"/>
                </a:solidFill>
                <a:effectLst/>
                <a:latin typeface="proxima_nova_rgregular"/>
              </a:rPr>
              <a:t>occluder</a:t>
            </a:r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 and less than 18mm for HELEX septal occlude).</a:t>
            </a:r>
          </a:p>
          <a:p>
            <a:r>
              <a:rPr lang="en-IN" dirty="0">
                <a:solidFill>
                  <a:srgbClr val="2A2A2A"/>
                </a:solidFill>
                <a:latin typeface="proxima_nova_rgregular"/>
              </a:rPr>
              <a:t>T</a:t>
            </a:r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he first transcatheter closure of a secundum ASD was performed by Drs King and Mills in the mid-1970s. </a:t>
            </a:r>
          </a:p>
          <a:p>
            <a:r>
              <a:rPr lang="en-IN" dirty="0">
                <a:solidFill>
                  <a:srgbClr val="2A2A2A"/>
                </a:solidFill>
                <a:latin typeface="proxima_nova_rgregular"/>
              </a:rPr>
              <a:t>F</a:t>
            </a:r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our major devices have become available: </a:t>
            </a:r>
          </a:p>
          <a:p>
            <a:pPr marL="0" indent="0">
              <a:buNone/>
            </a:pPr>
            <a:r>
              <a:rPr lang="en-IN" dirty="0">
                <a:solidFill>
                  <a:srgbClr val="2A2A2A"/>
                </a:solidFill>
                <a:latin typeface="proxima_nova_rgregular"/>
              </a:rPr>
              <a:t>   -</a:t>
            </a:r>
            <a:r>
              <a:rPr lang="en-IN" b="0" i="0" dirty="0" err="1">
                <a:solidFill>
                  <a:srgbClr val="2A2A2A"/>
                </a:solidFill>
                <a:effectLst/>
                <a:latin typeface="proxima_nova_rgregular"/>
              </a:rPr>
              <a:t>CardioSEAL</a:t>
            </a:r>
            <a:endParaRPr lang="en-IN" b="0" i="0" dirty="0">
              <a:solidFill>
                <a:srgbClr val="2A2A2A"/>
              </a:solidFill>
              <a:effectLst/>
              <a:latin typeface="proxima_nova_rgregular"/>
            </a:endParaRPr>
          </a:p>
          <a:p>
            <a:pPr marL="0" indent="0">
              <a:buNone/>
            </a:pPr>
            <a:r>
              <a:rPr lang="en-IN" dirty="0">
                <a:solidFill>
                  <a:srgbClr val="2A2A2A"/>
                </a:solidFill>
                <a:latin typeface="proxima_nova_rgregular"/>
              </a:rPr>
              <a:t>   -</a:t>
            </a:r>
            <a:r>
              <a:rPr lang="en-IN" b="0" i="0" dirty="0" err="1">
                <a:solidFill>
                  <a:srgbClr val="2A2A2A"/>
                </a:solidFill>
                <a:effectLst/>
                <a:latin typeface="proxima_nova_rgregular"/>
              </a:rPr>
              <a:t>Amplatzer</a:t>
            </a:r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 septal </a:t>
            </a:r>
            <a:r>
              <a:rPr lang="en-IN" b="0" i="0" dirty="0" err="1">
                <a:solidFill>
                  <a:srgbClr val="2A2A2A"/>
                </a:solidFill>
                <a:effectLst/>
                <a:latin typeface="proxima_nova_rgregular"/>
              </a:rPr>
              <a:t>occluder</a:t>
            </a:r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 (ASO)- most widely used</a:t>
            </a:r>
          </a:p>
          <a:p>
            <a:pPr marL="0" indent="0">
              <a:buNone/>
            </a:pPr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   -HELEX septal </a:t>
            </a:r>
            <a:r>
              <a:rPr lang="en-IN" b="0" i="0" dirty="0" err="1">
                <a:solidFill>
                  <a:srgbClr val="2A2A2A"/>
                </a:solidFill>
                <a:effectLst/>
                <a:latin typeface="proxima_nova_rgregular"/>
              </a:rPr>
              <a:t>occluder</a:t>
            </a:r>
            <a:endParaRPr lang="en-IN" b="0" i="0" dirty="0">
              <a:solidFill>
                <a:srgbClr val="2A2A2A"/>
              </a:solidFill>
              <a:effectLst/>
              <a:latin typeface="proxima_nova_rgregular"/>
            </a:endParaRPr>
          </a:p>
          <a:p>
            <a:pPr marL="0" indent="0">
              <a:buNone/>
            </a:pPr>
            <a:r>
              <a:rPr lang="en-IN" dirty="0">
                <a:solidFill>
                  <a:srgbClr val="2A2A2A"/>
                </a:solidFill>
                <a:latin typeface="proxima_nova_rgregular"/>
              </a:rPr>
              <a:t>   -</a:t>
            </a:r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Sideris patch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952038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C0C4B-E76C-4682-97EB-4E4E88C2D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 </a:t>
            </a:r>
            <a:r>
              <a:rPr lang="en-IN" b="0" i="0" dirty="0" err="1">
                <a:solidFill>
                  <a:srgbClr val="2A2A2A"/>
                </a:solidFill>
                <a:effectLst/>
                <a:latin typeface="proxima_nova_rgregular"/>
              </a:rPr>
              <a:t>Amplatzer</a:t>
            </a:r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 septal </a:t>
            </a:r>
            <a:r>
              <a:rPr lang="en-IN" b="0" i="0" dirty="0" err="1">
                <a:solidFill>
                  <a:srgbClr val="2A2A2A"/>
                </a:solidFill>
                <a:effectLst/>
                <a:latin typeface="proxima_nova_rgregular"/>
              </a:rPr>
              <a:t>occluder</a:t>
            </a:r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 (ASO)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7D29BF-9C9C-419F-8F72-5D7F5ECF1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ASO device consists of two disks made of Nitinol wire mesh filled with </a:t>
            </a:r>
            <a:r>
              <a:rPr lang="en-IN" dirty="0" err="1"/>
              <a:t>polyster</a:t>
            </a:r>
            <a:r>
              <a:rPr lang="en-IN" dirty="0"/>
              <a:t> fabric and separated by a narrower waist which is </a:t>
            </a:r>
            <a:r>
              <a:rPr lang="en-IN" dirty="0" err="1"/>
              <a:t>approximateky</a:t>
            </a:r>
            <a:r>
              <a:rPr lang="en-IN" dirty="0"/>
              <a:t> fitted by balloon sizing.</a:t>
            </a:r>
          </a:p>
        </p:txBody>
      </p:sp>
      <p:pic>
        <p:nvPicPr>
          <p:cNvPr id="6" name="Picture 2" descr="• The Helex Septal&#10;Occluder (WL Gore &amp;&#10;Associates, Flagstaff, AZ)&#10;approved in August 2006.&#10;• The Helex device is also&#10;disk...">
            <a:extLst>
              <a:ext uri="{FF2B5EF4-FFF2-40B4-BE49-F238E27FC236}">
                <a16:creationId xmlns:a16="http://schemas.microsoft.com/office/drawing/2014/main" id="{110148A2-6693-48CF-9E17-D133C55720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94"/>
          <a:stretch/>
        </p:blipFill>
        <p:spPr bwMode="auto">
          <a:xfrm>
            <a:off x="1043940" y="3210419"/>
            <a:ext cx="9657522" cy="364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8658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F193C-1FFF-45D0-B83D-EC3DCA4E1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HELEX septal </a:t>
            </a:r>
            <a:r>
              <a:rPr lang="en-IN" b="0" i="0" dirty="0" err="1">
                <a:solidFill>
                  <a:srgbClr val="2A2A2A"/>
                </a:solidFill>
                <a:effectLst/>
                <a:latin typeface="proxima_nova_rgregular"/>
              </a:rPr>
              <a:t>occluder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C50E3C-AECA-455A-9856-BF348DA07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5545"/>
            <a:ext cx="10515600" cy="4351338"/>
          </a:xfrm>
        </p:spPr>
        <p:txBody>
          <a:bodyPr/>
          <a:lstStyle/>
          <a:p>
            <a:r>
              <a:rPr lang="en-IN" dirty="0"/>
              <a:t>Approved in august 2006 </a:t>
            </a:r>
          </a:p>
          <a:p>
            <a:r>
              <a:rPr lang="en-IN" dirty="0"/>
              <a:t>Dislike and consists of expanded polytetrafluoroethylene patch material.</a:t>
            </a:r>
          </a:p>
        </p:txBody>
      </p:sp>
      <p:pic>
        <p:nvPicPr>
          <p:cNvPr id="6" name="Picture 2" descr="Postdevice Closure Follow-up&#10;• After closure, antiplatelet therapy, frequently aspirin&#10;and clopidogrel, is prescribed for ...">
            <a:extLst>
              <a:ext uri="{FF2B5EF4-FFF2-40B4-BE49-F238E27FC236}">
                <a16:creationId xmlns:a16="http://schemas.microsoft.com/office/drawing/2014/main" id="{1F33BD0B-F4B2-4129-AA0E-C0B6E9A807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17"/>
          <a:stretch/>
        </p:blipFill>
        <p:spPr bwMode="auto">
          <a:xfrm>
            <a:off x="838200" y="2993708"/>
            <a:ext cx="10515600" cy="189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7703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B336F-9C5C-41E1-8524-09C30A260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2770" name="Picture 2" descr="Complications&#10;• Complications are extremely rare (major complication&#10;rate of 1.6%, including device embolism with surgical...">
            <a:extLst>
              <a:ext uri="{FF2B5EF4-FFF2-40B4-BE49-F238E27FC236}">
                <a16:creationId xmlns:a16="http://schemas.microsoft.com/office/drawing/2014/main" id="{871581A1-84F5-48C4-BE58-BFABABF2C9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62970"/>
            <a:ext cx="10340339" cy="602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5584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68B43-2642-4790-ADDC-89F148D3B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0" i="0" dirty="0">
                <a:solidFill>
                  <a:srgbClr val="2A2A2A"/>
                </a:solidFill>
                <a:effectLst/>
                <a:latin typeface="proxima_nova_ltsemibold"/>
              </a:rPr>
              <a:t>Surgical Closure: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695167-C77E-4C02-97A2-F87CE8F80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5605"/>
            <a:ext cx="10515600" cy="4351338"/>
          </a:xfrm>
        </p:spPr>
        <p:txBody>
          <a:bodyPr/>
          <a:lstStyle/>
          <a:p>
            <a:r>
              <a:rPr lang="en-IN" dirty="0"/>
              <a:t>Indications:</a:t>
            </a:r>
          </a:p>
          <a:p>
            <a:r>
              <a:rPr lang="en-IN" dirty="0"/>
              <a:t>When device closure is not appropriate </a:t>
            </a:r>
          </a:p>
          <a:p>
            <a:r>
              <a:rPr lang="en-IN" dirty="0"/>
              <a:t>Treatment of choice for ostium primum and sinus venosus defects.</a:t>
            </a:r>
          </a:p>
          <a:p>
            <a:r>
              <a:rPr lang="en-IN" dirty="0"/>
              <a:t>Patients with secundum ASD and anatomy that is not amenable for device closure:</a:t>
            </a:r>
          </a:p>
          <a:p>
            <a:r>
              <a:rPr lang="en-IN" dirty="0"/>
              <a:t>ASD with diameter &gt; 35mm</a:t>
            </a:r>
          </a:p>
          <a:p>
            <a:r>
              <a:rPr lang="en-IN" dirty="0"/>
              <a:t>Inadequate septal rims to permit device deployment</a:t>
            </a:r>
          </a:p>
          <a:p>
            <a:r>
              <a:rPr lang="en-IN" dirty="0"/>
              <a:t>Close proximity to AV valves , coronary sinus or vena </a:t>
            </a:r>
            <a:r>
              <a:rPr lang="en-IN" dirty="0" err="1"/>
              <a:t>cavae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96662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13E07-9C17-4A5D-B30E-FE83BAE23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0" i="0" dirty="0">
                <a:solidFill>
                  <a:srgbClr val="2A2A2A"/>
                </a:solidFill>
                <a:effectLst/>
                <a:latin typeface="proxima_nova_ltsemibold"/>
              </a:rPr>
              <a:t>Electrocardiography</a:t>
            </a:r>
            <a:br>
              <a:rPr lang="en-IN" b="0" i="0" dirty="0">
                <a:solidFill>
                  <a:srgbClr val="2A2A2A"/>
                </a:solidFill>
                <a:effectLst/>
                <a:latin typeface="proxima_nova_ltsemibold"/>
              </a:rPr>
            </a:b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337844-F2F3-4AED-9DAF-770C623BC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0"/>
            <a:ext cx="10515600" cy="5056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b="1" i="0" dirty="0">
                <a:solidFill>
                  <a:srgbClr val="2A2A2A"/>
                </a:solidFill>
                <a:effectLst/>
                <a:latin typeface="proxima_nova_rgregular"/>
              </a:rPr>
              <a:t>Secundum atrial septal defect (ASD):</a:t>
            </a:r>
          </a:p>
          <a:p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Right-axis deviation</a:t>
            </a:r>
          </a:p>
          <a:p>
            <a:r>
              <a:rPr lang="en-IN" b="0" i="0" dirty="0" err="1">
                <a:solidFill>
                  <a:srgbClr val="2A2A2A"/>
                </a:solidFill>
                <a:effectLst/>
                <a:latin typeface="proxima_nova_rgregular"/>
              </a:rPr>
              <a:t>rSR</a:t>
            </a:r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' pattern in V</a:t>
            </a:r>
            <a:r>
              <a:rPr lang="en-IN" b="0" i="0" baseline="-25000" dirty="0">
                <a:solidFill>
                  <a:srgbClr val="2A2A2A"/>
                </a:solidFill>
                <a:effectLst/>
                <a:latin typeface="proxima_nova_rgregular"/>
              </a:rPr>
              <a:t>1</a:t>
            </a:r>
            <a:endParaRPr lang="en-IN" b="0" i="0" dirty="0">
              <a:solidFill>
                <a:srgbClr val="2A2A2A"/>
              </a:solidFill>
              <a:effectLst/>
              <a:latin typeface="proxima_nova_rgregular"/>
            </a:endParaRPr>
          </a:p>
          <a:p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IVCD &amp; RBBB(represents delayed </a:t>
            </a:r>
            <a:r>
              <a:rPr lang="en-IN" b="0" i="0" dirty="0" err="1">
                <a:solidFill>
                  <a:srgbClr val="2A2A2A"/>
                </a:solidFill>
                <a:effectLst/>
                <a:latin typeface="proxima_nova_rgregular"/>
              </a:rPr>
              <a:t>posterobasal</a:t>
            </a:r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 activation of the ventricular septum and enlargement of the right ventricular outflow tract).</a:t>
            </a:r>
          </a:p>
          <a:p>
            <a:r>
              <a:rPr lang="en-IN" dirty="0">
                <a:solidFill>
                  <a:srgbClr val="2A2A2A"/>
                </a:solidFill>
                <a:latin typeface="proxima_nova_rgregular"/>
              </a:rPr>
              <a:t>RV hypertrophy</a:t>
            </a:r>
          </a:p>
          <a:p>
            <a:r>
              <a:rPr lang="en-IN" dirty="0">
                <a:solidFill>
                  <a:srgbClr val="2A2A2A"/>
                </a:solidFill>
                <a:latin typeface="proxima_nova_rgregular"/>
              </a:rPr>
              <a:t>First degree AV block (20%)</a:t>
            </a:r>
          </a:p>
          <a:p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RA enlargement – prominent P wave in lead II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643242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8044A-74B1-4357-AF7C-4D51D8445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A3958A-9B5B-4035-824F-881AD3789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9885"/>
            <a:ext cx="5928360" cy="4351338"/>
          </a:xfrm>
        </p:spPr>
        <p:txBody>
          <a:bodyPr/>
          <a:lstStyle/>
          <a:p>
            <a:r>
              <a:rPr lang="en-IN" dirty="0"/>
              <a:t>Secundum ASD can be closed by primary suture or autologous pericardial or synthetic patch</a:t>
            </a:r>
          </a:p>
        </p:txBody>
      </p:sp>
      <p:pic>
        <p:nvPicPr>
          <p:cNvPr id="6" name="Picture 2" descr="• Repair of sinus&#10;venosus defects is&#10;technically more&#10;challenging, as&#10;the pulmonary&#10;veins often have&#10;anomalous&#10;drainage an...">
            <a:extLst>
              <a:ext uri="{FF2B5EF4-FFF2-40B4-BE49-F238E27FC236}">
                <a16:creationId xmlns:a16="http://schemas.microsoft.com/office/drawing/2014/main" id="{3504CA6D-AFB1-4EA6-AC79-2656FA6CB3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43" b="6666"/>
          <a:stretch/>
        </p:blipFill>
        <p:spPr bwMode="auto">
          <a:xfrm>
            <a:off x="7124867" y="0"/>
            <a:ext cx="4228933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531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A64CC-A92B-40D6-B0FA-A0001ECDB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2777F4-0564-47DC-8D14-63550340C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05300" cy="4351338"/>
          </a:xfrm>
        </p:spPr>
        <p:txBody>
          <a:bodyPr/>
          <a:lstStyle/>
          <a:p>
            <a:r>
              <a:rPr lang="en-IN" dirty="0"/>
              <a:t>Ostium primum defects patch closure </a:t>
            </a:r>
          </a:p>
        </p:txBody>
      </p:sp>
      <p:pic>
        <p:nvPicPr>
          <p:cNvPr id="6" name="Picture 2" descr="Preoperative risk factors:&#10;• Older age at operation,&#10;• Presence of atrial fibrillation, and&#10;• Elevated pulmonary pressure ...">
            <a:extLst>
              <a:ext uri="{FF2B5EF4-FFF2-40B4-BE49-F238E27FC236}">
                <a16:creationId xmlns:a16="http://schemas.microsoft.com/office/drawing/2014/main" id="{D5F359FD-83CE-4010-A70B-766FC94F32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5"/>
          <a:stretch/>
        </p:blipFill>
        <p:spPr bwMode="auto">
          <a:xfrm>
            <a:off x="5669280" y="112080"/>
            <a:ext cx="5992964" cy="663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8820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12E0B-7176-4162-8735-6A86052B5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38E8C-FA0C-4DAC-89FC-F7C78D0A8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56760" cy="4351338"/>
          </a:xfrm>
        </p:spPr>
        <p:txBody>
          <a:bodyPr/>
          <a:lstStyle/>
          <a:p>
            <a:r>
              <a:rPr lang="en-IN" dirty="0"/>
              <a:t>Repair of sinus venous defects and rerouting of anomalous pulmonary venous drainage </a:t>
            </a:r>
          </a:p>
        </p:txBody>
      </p:sp>
      <p:pic>
        <p:nvPicPr>
          <p:cNvPr id="6" name="Picture 2" descr="Postoperative Follow-up&#10;• Cardiomegaly on chest radiographs and enlarged&#10;RV dimension on echo as well as the wide splittin...">
            <a:extLst>
              <a:ext uri="{FF2B5EF4-FFF2-40B4-BE49-F238E27FC236}">
                <a16:creationId xmlns:a16="http://schemas.microsoft.com/office/drawing/2014/main" id="{7D5D02BF-8EFB-4FE2-98D7-A3DE6433E3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5"/>
          <a:stretch/>
        </p:blipFill>
        <p:spPr bwMode="auto">
          <a:xfrm>
            <a:off x="5814724" y="110836"/>
            <a:ext cx="5539076" cy="663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0466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61B79-BDE5-4F17-A427-B01729351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965"/>
            <a:ext cx="10515600" cy="1325563"/>
          </a:xfrm>
        </p:spPr>
        <p:txBody>
          <a:bodyPr/>
          <a:lstStyle/>
          <a:p>
            <a:r>
              <a:rPr lang="en-IN" b="0" i="0" dirty="0">
                <a:solidFill>
                  <a:srgbClr val="2A2A2A"/>
                </a:solidFill>
                <a:effectLst/>
                <a:latin typeface="proxima_nova_ltsemibold"/>
              </a:rPr>
              <a:t>Postsurgical prognosis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A9D35-6091-46B4-BF43-6DD7FB591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880"/>
            <a:ext cx="10515600" cy="5532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dirty="0"/>
              <a:t>Pre-operative risk factors:</a:t>
            </a:r>
          </a:p>
          <a:p>
            <a:r>
              <a:rPr lang="en-IN" dirty="0"/>
              <a:t>Older age at operation</a:t>
            </a:r>
          </a:p>
          <a:p>
            <a:r>
              <a:rPr lang="en-IN" dirty="0"/>
              <a:t>Presence of atrial fibrillation </a:t>
            </a:r>
          </a:p>
          <a:p>
            <a:r>
              <a:rPr lang="en-IN" dirty="0"/>
              <a:t>Elevated pulmonary pressure and resistance.</a:t>
            </a:r>
          </a:p>
          <a:p>
            <a:endParaRPr lang="en-IN" dirty="0"/>
          </a:p>
          <a:p>
            <a:pPr marL="0" indent="0">
              <a:buNone/>
            </a:pPr>
            <a:r>
              <a:rPr lang="en-IN" dirty="0"/>
              <a:t>Mortality:</a:t>
            </a:r>
          </a:p>
          <a:p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Mortality rate of surgical repair is less than 1%</a:t>
            </a:r>
            <a:r>
              <a:rPr lang="en-IN" b="0" i="0" baseline="30000" dirty="0">
                <a:solidFill>
                  <a:srgbClr val="2A2A2A"/>
                </a:solidFill>
                <a:effectLst/>
                <a:latin typeface="proxima_nova_rgregular"/>
              </a:rPr>
              <a:t>  </a:t>
            </a:r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for patients younger than 45 years without heart failure and who have systolic pulmonary artery pressures less than 60 mm Hg. </a:t>
            </a:r>
          </a:p>
          <a:p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The morbidity rate is low. </a:t>
            </a:r>
          </a:p>
          <a:p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The surgical mortality rate increases with increasing age and pulmonary artery pressures.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306799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4A526-1C59-448C-B629-97FC11280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0" i="0" dirty="0">
                <a:solidFill>
                  <a:srgbClr val="2A2A2A"/>
                </a:solidFill>
                <a:effectLst/>
                <a:latin typeface="proxima_nova_ltsemibold"/>
              </a:rPr>
              <a:t>Complications of surgery: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CF883-0B4B-4182-B76C-4B0130328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Congestive heart failure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Arrhythmias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dirty="0">
                <a:solidFill>
                  <a:srgbClr val="2A2A2A"/>
                </a:solidFill>
                <a:latin typeface="proxima_nova_rgregular"/>
              </a:rPr>
              <a:t>Pulmonary hypertension</a:t>
            </a:r>
            <a:endParaRPr lang="en-IN" b="0" i="0" dirty="0">
              <a:solidFill>
                <a:srgbClr val="2A2A2A"/>
              </a:solidFill>
              <a:effectLst/>
              <a:latin typeface="proxima_nova_rgregula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Paradoxical embolization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Stroke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Infective endocarditis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505314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CA955-7D8B-49C5-B326-069F666F7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0" i="0" dirty="0">
                <a:solidFill>
                  <a:srgbClr val="2A2A2A"/>
                </a:solidFill>
                <a:effectLst/>
                <a:latin typeface="proxima_nova_ltsemibold"/>
              </a:rPr>
              <a:t>Complications specific for </a:t>
            </a:r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transcatheter occlusion devices: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9A2814-6B2F-4D28-8577-5BC8170F9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IN" b="0" i="0" dirty="0">
              <a:solidFill>
                <a:srgbClr val="2A2A2A"/>
              </a:solidFill>
              <a:effectLst/>
              <a:latin typeface="proxima_nova_rgregular"/>
            </a:endParaRPr>
          </a:p>
          <a:p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Device embolization and </a:t>
            </a:r>
            <a:r>
              <a:rPr lang="en-IN" b="0" i="0" dirty="0" err="1">
                <a:solidFill>
                  <a:srgbClr val="2A2A2A"/>
                </a:solidFill>
                <a:effectLst/>
                <a:latin typeface="proxima_nova_rgregular"/>
              </a:rPr>
              <a:t>malpositioning</a:t>
            </a:r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 (&lt;1%)</a:t>
            </a:r>
            <a:endParaRPr lang="en-IN" dirty="0">
              <a:solidFill>
                <a:srgbClr val="2A2A2A"/>
              </a:solidFill>
              <a:latin typeface="proxima_nova_rgregular"/>
            </a:endParaRPr>
          </a:p>
          <a:p>
            <a:r>
              <a:rPr lang="en-IN" b="0" i="0" dirty="0" err="1">
                <a:solidFill>
                  <a:srgbClr val="2A2A2A"/>
                </a:solidFill>
                <a:effectLst/>
                <a:latin typeface="proxima_nova_rgregular"/>
              </a:rPr>
              <a:t>Postimplantation</a:t>
            </a:r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 arrhythmias (1%)</a:t>
            </a:r>
          </a:p>
          <a:p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Thrombus formation</a:t>
            </a:r>
            <a:r>
              <a:rPr lang="en-IN" dirty="0">
                <a:solidFill>
                  <a:srgbClr val="2A2A2A"/>
                </a:solidFill>
                <a:latin typeface="proxima_nova_rgregular"/>
              </a:rPr>
              <a:t> and </a:t>
            </a:r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Thromboembolic events (1.2%)</a:t>
            </a:r>
            <a:endParaRPr lang="en-IN" dirty="0">
              <a:solidFill>
                <a:srgbClr val="2A2A2A"/>
              </a:solidFill>
              <a:latin typeface="proxima_nova_rgregular"/>
            </a:endParaRPr>
          </a:p>
          <a:p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Cardiac perforation (0.1-0.4%)</a:t>
            </a:r>
          </a:p>
          <a:p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Device erosion (0.1-0.15%) leading to Aortic–right atrial fistula , pericardial tamponade.</a:t>
            </a:r>
          </a:p>
          <a:p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Residual shunts</a:t>
            </a:r>
          </a:p>
          <a:p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Others: pericardial effusion, transient ischemic attack, and sudden death.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101434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07D08-1190-411A-A48D-98CF4B595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Postoperative management and </a:t>
            </a:r>
            <a:r>
              <a:rPr lang="en-IN" b="0" i="0" dirty="0">
                <a:solidFill>
                  <a:srgbClr val="2A2A2A"/>
                </a:solidFill>
                <a:effectLst/>
                <a:latin typeface="proxima_nova_ltsemibold"/>
              </a:rPr>
              <a:t>Follow-up: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378493-2D41-4DF1-957B-AF416F05A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Six months of treatment with aspirin with or </a:t>
            </a:r>
          </a:p>
          <a:p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at least 1 follow-up echocardiogram to confirm complete closure of the atrial septal defect (ASD)</a:t>
            </a:r>
            <a:endParaRPr lang="en-IN" dirty="0">
              <a:solidFill>
                <a:srgbClr val="2A2A2A"/>
              </a:solidFill>
              <a:latin typeface="proxima_nova_rgregular"/>
            </a:endParaRPr>
          </a:p>
          <a:p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a yearly appointment after the immediate postoperative period is adequate</a:t>
            </a:r>
          </a:p>
          <a:p>
            <a:r>
              <a:rPr lang="en-IN" dirty="0">
                <a:solidFill>
                  <a:srgbClr val="2A2A2A"/>
                </a:solidFill>
                <a:latin typeface="proxima_nova_rgregular"/>
              </a:rPr>
              <a:t>Anti-arrhythmic drugs for atrial or nodal arrythmias.</a:t>
            </a:r>
            <a:endParaRPr lang="en-IN" b="0" i="0" dirty="0">
              <a:solidFill>
                <a:srgbClr val="2A2A2A"/>
              </a:solidFill>
              <a:effectLst/>
              <a:latin typeface="proxima_nova_rgregular"/>
            </a:endParaRPr>
          </a:p>
          <a:p>
            <a:r>
              <a:rPr lang="en-IN" dirty="0">
                <a:solidFill>
                  <a:srgbClr val="2A2A2A"/>
                </a:solidFill>
                <a:latin typeface="proxima_nova_rgregular"/>
              </a:rPr>
              <a:t>Pacemaker therapy may require for sick sinus syndrome after the repair of a sinus venous defect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990635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AAC4B-7A03-424C-AACB-9168FC594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62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N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I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6610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451AF-7BCC-42DD-84CC-B31156A18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0" i="0" dirty="0">
                <a:solidFill>
                  <a:srgbClr val="2A2A2A"/>
                </a:solidFill>
                <a:effectLst/>
                <a:latin typeface="proxima_nova_ltsemibold"/>
              </a:rPr>
              <a:t>Electrocardiography</a:t>
            </a:r>
            <a:br>
              <a:rPr lang="en-IN" b="0" i="0" dirty="0">
                <a:solidFill>
                  <a:srgbClr val="2A2A2A"/>
                </a:solidFill>
                <a:effectLst/>
                <a:latin typeface="proxima_nova_ltsemibold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749E1-37EB-4557-B8E5-EA38900D6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0"/>
            <a:ext cx="10515600" cy="507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b="1" i="0" dirty="0">
                <a:solidFill>
                  <a:srgbClr val="2A2A2A"/>
                </a:solidFill>
                <a:effectLst/>
                <a:latin typeface="proxima_nova_rgregular"/>
              </a:rPr>
              <a:t>Ostium primum ASD:</a:t>
            </a:r>
          </a:p>
          <a:p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Left-axis deviation</a:t>
            </a:r>
          </a:p>
          <a:p>
            <a:r>
              <a:rPr lang="en-IN" b="0" i="0" dirty="0" err="1">
                <a:solidFill>
                  <a:srgbClr val="2A2A2A"/>
                </a:solidFill>
                <a:effectLst/>
                <a:latin typeface="proxima_nova_rgregular"/>
              </a:rPr>
              <a:t>rSR</a:t>
            </a:r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' pattern in V</a:t>
            </a:r>
            <a:r>
              <a:rPr lang="en-IN" b="0" i="0" baseline="-25000" dirty="0">
                <a:solidFill>
                  <a:srgbClr val="2A2A2A"/>
                </a:solidFill>
                <a:effectLst/>
                <a:latin typeface="proxima_nova_rgregular"/>
              </a:rPr>
              <a:t>1</a:t>
            </a:r>
          </a:p>
          <a:p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IVCD &amp; RBBB</a:t>
            </a:r>
          </a:p>
          <a:p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prolonged P-R interval secondary to left atrial enlargement and an increased distance for internodal conduction.</a:t>
            </a:r>
          </a:p>
          <a:p>
            <a:endParaRPr lang="en-IN" b="0" i="0" dirty="0">
              <a:solidFill>
                <a:srgbClr val="2A2A2A"/>
              </a:solidFill>
              <a:effectLst/>
              <a:latin typeface="proxima_nova_rgregular"/>
            </a:endParaRPr>
          </a:p>
          <a:p>
            <a:pPr marL="0" indent="0">
              <a:buNone/>
            </a:pPr>
            <a:r>
              <a:rPr lang="en-IN" b="1" i="0" dirty="0">
                <a:solidFill>
                  <a:srgbClr val="2A2A2A"/>
                </a:solidFill>
                <a:effectLst/>
                <a:latin typeface="proxima_nova_rgregular"/>
              </a:rPr>
              <a:t>Sinus venosus defect:</a:t>
            </a:r>
          </a:p>
          <a:p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Left-axis deviation and negative P wave in lead III</a:t>
            </a:r>
          </a:p>
          <a:p>
            <a:endParaRPr lang="en-IN" i="1" dirty="0">
              <a:solidFill>
                <a:srgbClr val="2A2A2A"/>
              </a:solidFill>
              <a:latin typeface="proxima_nova_rgregular"/>
            </a:endParaRPr>
          </a:p>
        </p:txBody>
      </p:sp>
    </p:spTree>
    <p:extLst>
      <p:ext uri="{BB962C8B-B14F-4D97-AF65-F5344CB8AC3E}">
        <p14:creationId xmlns:p14="http://schemas.microsoft.com/office/powerpoint/2010/main" val="1359089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05704-5A55-4C94-A32F-C0F92A41E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7410" name="Picture 2" descr="Chest radiography&#10;• Cardiomegaly with enlargement of the RA and right&#10;ventricle (RV) may be present.&#10;• A prominent pulmona...">
            <a:extLst>
              <a:ext uri="{FF2B5EF4-FFF2-40B4-BE49-F238E27FC236}">
                <a16:creationId xmlns:a16="http://schemas.microsoft.com/office/drawing/2014/main" id="{47FC2269-3112-4B7B-A670-7772FE0DED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53331"/>
            <a:ext cx="105156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246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2961F-3767-4CA5-8C41-74A80C1A2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FABD5F0-2AC0-4F63-B380-5AD389C310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142" y="0"/>
            <a:ext cx="114069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5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26629-F53C-4B15-A6E3-319FB2EC9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IN" dirty="0"/>
              <a:t>IM</a:t>
            </a:r>
            <a:r>
              <a:rPr lang="en-IN" b="1" dirty="0"/>
              <a:t>AGING STUDIES: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FE2345-1244-4FC7-A3E7-6897EE6B0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IN" sz="3600" b="1" i="0" dirty="0">
                <a:solidFill>
                  <a:srgbClr val="2A2A2A"/>
                </a:solidFill>
                <a:effectLst/>
                <a:latin typeface="proxima_nova_ltsemibold"/>
              </a:rPr>
              <a:t>CHEST RADIOGRAPHY:</a:t>
            </a:r>
          </a:p>
          <a:p>
            <a:pPr algn="l"/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cardiomegaly </a:t>
            </a:r>
            <a:r>
              <a:rPr lang="en-IN" dirty="0">
                <a:solidFill>
                  <a:srgbClr val="2A2A2A"/>
                </a:solidFill>
                <a:latin typeface="proxima_nova_rgregular"/>
              </a:rPr>
              <a:t>because of </a:t>
            </a:r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dilatation of the right atrium and right ventricular chamber.</a:t>
            </a:r>
          </a:p>
          <a:p>
            <a:pPr algn="l"/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Prominent pulmonary artery, pulmonary plethora</a:t>
            </a:r>
          </a:p>
          <a:p>
            <a:pPr algn="l"/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proximal dilatation of the superior vena cava can be seen in sinus venosus defect.</a:t>
            </a:r>
            <a:endParaRPr lang="en-IN" b="0" i="0" dirty="0">
              <a:solidFill>
                <a:srgbClr val="2A2A2A"/>
              </a:solidFill>
              <a:effectLst/>
              <a:latin typeface="proxima_nova_ltsemibold"/>
            </a:endParaRPr>
          </a:p>
        </p:txBody>
      </p:sp>
    </p:spTree>
    <p:extLst>
      <p:ext uri="{BB962C8B-B14F-4D97-AF65-F5344CB8AC3E}">
        <p14:creationId xmlns:p14="http://schemas.microsoft.com/office/powerpoint/2010/main" val="71899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D0112-7D4B-48EA-980C-EEAD91C8B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0997"/>
            <a:ext cx="10515600" cy="4351338"/>
          </a:xfrm>
        </p:spPr>
        <p:txBody>
          <a:bodyPr/>
          <a:lstStyle/>
          <a:p>
            <a:r>
              <a:rPr lang="en-IN" dirty="0"/>
              <a:t>CXR P/A and lateral views of a 10 year old oy with ASD.</a:t>
            </a:r>
          </a:p>
          <a:p>
            <a:r>
              <a:rPr lang="en-IN" dirty="0"/>
              <a:t>Heart is mildly enlarged with involvement of RA ( P/A view) and RV (</a:t>
            </a:r>
            <a:r>
              <a:rPr lang="en-IN" dirty="0" err="1"/>
              <a:t>lat</a:t>
            </a:r>
            <a:r>
              <a:rPr lang="en-IN" dirty="0"/>
              <a:t> view with obliteration of retrosternal space)</a:t>
            </a:r>
          </a:p>
          <a:p>
            <a:r>
              <a:rPr lang="en-IN" dirty="0"/>
              <a:t>Pulmonary vascularity is increased and the main pulmonary artery segment is prominent.</a:t>
            </a:r>
          </a:p>
          <a:p>
            <a:endParaRPr lang="en-IN" dirty="0"/>
          </a:p>
        </p:txBody>
      </p:sp>
      <p:pic>
        <p:nvPicPr>
          <p:cNvPr id="6" name="Picture 2" descr="Echocardiography&#10;A two-dimensional echocardiographic study is diagnostic. The study&#10;shows the position as well as the size...">
            <a:extLst>
              <a:ext uri="{FF2B5EF4-FFF2-40B4-BE49-F238E27FC236}">
                <a16:creationId xmlns:a16="http://schemas.microsoft.com/office/drawing/2014/main" id="{B0DD6606-CFF6-4664-8ECE-32B84B479B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13"/>
          <a:stretch/>
        </p:blipFill>
        <p:spPr bwMode="auto">
          <a:xfrm>
            <a:off x="2149033" y="2703513"/>
            <a:ext cx="7893934" cy="351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5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A3F73-8B35-4CE0-BC02-CA1D8F18F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IN" b="1" i="0" dirty="0">
                <a:solidFill>
                  <a:srgbClr val="2A2A2A"/>
                </a:solidFill>
                <a:effectLst/>
                <a:latin typeface="proxima_nova_ltsemibold"/>
              </a:rPr>
              <a:t>TRANSTHORACIC </a:t>
            </a:r>
            <a:r>
              <a:rPr lang="en-IN" b="1" i="0" dirty="0">
                <a:solidFill>
                  <a:srgbClr val="2A2A2A"/>
                </a:solidFill>
                <a:effectLst/>
                <a:latin typeface="proxima_nova_rgregular"/>
              </a:rPr>
              <a:t>2-DIMENSIONAL (2-D) </a:t>
            </a:r>
            <a:r>
              <a:rPr lang="en-IN" b="1" i="0" dirty="0">
                <a:solidFill>
                  <a:srgbClr val="2A2A2A"/>
                </a:solidFill>
                <a:effectLst/>
                <a:latin typeface="proxima_nova_ltsemibold"/>
              </a:rPr>
              <a:t>ECHOCARDIOGRAPHY</a:t>
            </a:r>
            <a:br>
              <a:rPr lang="en-IN" b="0" i="0" dirty="0">
                <a:solidFill>
                  <a:srgbClr val="2A2A2A"/>
                </a:solidFill>
                <a:effectLst/>
                <a:latin typeface="proxima_nova_ltsemibold"/>
              </a:rPr>
            </a:b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8B48F2-27C1-4CBF-859E-A46C592C8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Direct noninvasive visualization of most types of ASDs.</a:t>
            </a:r>
          </a:p>
          <a:p>
            <a:r>
              <a:rPr lang="en-IN" dirty="0">
                <a:solidFill>
                  <a:srgbClr val="2A2A2A"/>
                </a:solidFill>
                <a:latin typeface="proxima_nova_rgregular"/>
              </a:rPr>
              <a:t>E</a:t>
            </a:r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valuation of the </a:t>
            </a:r>
            <a:r>
              <a:rPr lang="en-IN" dirty="0">
                <a:solidFill>
                  <a:srgbClr val="2A2A2A"/>
                </a:solidFill>
                <a:latin typeface="proxima_nova_rgregular"/>
              </a:rPr>
              <a:t>RA,RV</a:t>
            </a:r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 and pulmonary arteries, as well as other associated abnormalities.</a:t>
            </a:r>
          </a:p>
          <a:p>
            <a:r>
              <a:rPr lang="en-IN" dirty="0">
                <a:solidFill>
                  <a:srgbClr val="2A2A2A"/>
                </a:solidFill>
                <a:latin typeface="proxima_nova_rgregular"/>
              </a:rPr>
              <a:t>M</a:t>
            </a:r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ost beneficial - subcostal view. </a:t>
            </a:r>
          </a:p>
          <a:p>
            <a:r>
              <a:rPr lang="en-IN" b="0" i="0" dirty="0">
                <a:solidFill>
                  <a:srgbClr val="2A2A2A"/>
                </a:solidFill>
                <a:effectLst/>
                <a:latin typeface="proxima_nova_rgregular"/>
              </a:rPr>
              <a:t>Diagnosis of a sinus venosus defect – TEE.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71520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10901</TotalTime>
  <Words>1174</Words>
  <Application>Microsoft Office PowerPoint</Application>
  <PresentationFormat>Widescreen</PresentationFormat>
  <Paragraphs>143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proxima_nova_ltsemibold</vt:lpstr>
      <vt:lpstr>proxima_nova_rgregular</vt:lpstr>
      <vt:lpstr>Times New Roman</vt:lpstr>
      <vt:lpstr>Office Theme</vt:lpstr>
      <vt:lpstr>ATRIAL SEPTAL DEFECT  INVESTIGATION AND MANAGEMENT</vt:lpstr>
      <vt:lpstr>INVESTIGATIONS</vt:lpstr>
      <vt:lpstr>Electrocardiography </vt:lpstr>
      <vt:lpstr>Electrocardiography </vt:lpstr>
      <vt:lpstr>PowerPoint Presentation</vt:lpstr>
      <vt:lpstr>PowerPoint Presentation</vt:lpstr>
      <vt:lpstr>IMAGING STUDIES:</vt:lpstr>
      <vt:lpstr>PowerPoint Presentation</vt:lpstr>
      <vt:lpstr>TRANSTHORACIC 2-DIMENSIONAL (2-D) ECHOCARDIOGRAPHY </vt:lpstr>
      <vt:lpstr>Pictorial representation:</vt:lpstr>
      <vt:lpstr>Parasternal short axis: RV dilation with RV pressure overload as evidenced by flattening of the interventricular septum in systole.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Diagnostic Procedures:</vt:lpstr>
      <vt:lpstr>Cardiac catheterization:</vt:lpstr>
      <vt:lpstr>Cardiac Magnetic resonance imaging (MRI) </vt:lpstr>
      <vt:lpstr>MANAGEMENT</vt:lpstr>
      <vt:lpstr>Medical therapy:</vt:lpstr>
      <vt:lpstr>Surgical or transcatheter therapy:</vt:lpstr>
      <vt:lpstr>Indications for surgery:</vt:lpstr>
      <vt:lpstr>PowerPoint Presentation</vt:lpstr>
      <vt:lpstr>Percutaneous transcatheter closure:</vt:lpstr>
      <vt:lpstr> Amplatzer septal occluder (ASO)</vt:lpstr>
      <vt:lpstr>HELEX septal occluder</vt:lpstr>
      <vt:lpstr>PowerPoint Presentation</vt:lpstr>
      <vt:lpstr>Surgical Closure:</vt:lpstr>
      <vt:lpstr>PowerPoint Presentation</vt:lpstr>
      <vt:lpstr>PowerPoint Presentation</vt:lpstr>
      <vt:lpstr>PowerPoint Presentation</vt:lpstr>
      <vt:lpstr>Postsurgical prognosis</vt:lpstr>
      <vt:lpstr>Complications of surgery:</vt:lpstr>
      <vt:lpstr>Complications specific for transcatheter occlusion devices:</vt:lpstr>
      <vt:lpstr>Postoperative management and Follow-up: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ATRIAL SEPTAL DEFECT</dc:title>
  <dc:creator>PC local</dc:creator>
  <cp:lastModifiedBy>MCH</cp:lastModifiedBy>
  <cp:revision>51</cp:revision>
  <dcterms:created xsi:type="dcterms:W3CDTF">2021-01-03T04:46:49Z</dcterms:created>
  <dcterms:modified xsi:type="dcterms:W3CDTF">2021-01-11T03:39:13Z</dcterms:modified>
</cp:coreProperties>
</file>