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0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313" r:id="rId9"/>
    <p:sldId id="312" r:id="rId10"/>
    <p:sldId id="266" r:id="rId11"/>
    <p:sldId id="265" r:id="rId12"/>
    <p:sldId id="267" r:id="rId13"/>
    <p:sldId id="314" r:id="rId14"/>
    <p:sldId id="319" r:id="rId15"/>
    <p:sldId id="270" r:id="rId16"/>
    <p:sldId id="315" r:id="rId17"/>
    <p:sldId id="271" r:id="rId18"/>
    <p:sldId id="272" r:id="rId19"/>
    <p:sldId id="320" r:id="rId20"/>
    <p:sldId id="274" r:id="rId21"/>
    <p:sldId id="281" r:id="rId22"/>
    <p:sldId id="276" r:id="rId23"/>
    <p:sldId id="277" r:id="rId24"/>
    <p:sldId id="278" r:id="rId25"/>
    <p:sldId id="279" r:id="rId26"/>
    <p:sldId id="280" r:id="rId27"/>
    <p:sldId id="283" r:id="rId28"/>
    <p:sldId id="282" r:id="rId29"/>
    <p:sldId id="317" r:id="rId30"/>
    <p:sldId id="318" r:id="rId31"/>
    <p:sldId id="323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6" r:id="rId43"/>
    <p:sldId id="297" r:id="rId44"/>
    <p:sldId id="324" r:id="rId45"/>
    <p:sldId id="321" r:id="rId46"/>
    <p:sldId id="299" r:id="rId47"/>
    <p:sldId id="303" r:id="rId48"/>
    <p:sldId id="304" r:id="rId49"/>
    <p:sldId id="322" r:id="rId50"/>
    <p:sldId id="305" r:id="rId51"/>
    <p:sldId id="306" r:id="rId52"/>
    <p:sldId id="307" r:id="rId53"/>
    <p:sldId id="308" r:id="rId54"/>
    <p:sldId id="309" r:id="rId55"/>
    <p:sldId id="310" r:id="rId56"/>
    <p:sldId id="325" r:id="rId57"/>
    <p:sldId id="326" r:id="rId58"/>
    <p:sldId id="327" r:id="rId5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129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3BDBC4-5D3D-4C62-B874-CDC6E9A630C0}" type="datetimeFigureOut">
              <a:rPr lang="en-US" smtClean="0"/>
              <a:pPr/>
              <a:t>10/6/2023</a:t>
            </a:fld>
            <a:endParaRPr lang="en-IN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AF3768-E54B-4F2E-B0C7-684CDA88631F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AF3768-E54B-4F2E-B0C7-684CDA88631F}" type="slidenum">
              <a:rPr lang="en-IN" smtClean="0"/>
              <a:pPr/>
              <a:t>10</a:t>
            </a:fld>
            <a:endParaRPr lang="en-IN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AF3768-E54B-4F2E-B0C7-684CDA88631F}" type="slidenum">
              <a:rPr lang="en-IN" smtClean="0"/>
              <a:pPr/>
              <a:t>15</a:t>
            </a:fld>
            <a:endParaRPr lang="en-I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AF3768-E54B-4F2E-B0C7-684CDA88631F}" type="slidenum">
              <a:rPr lang="en-IN" smtClean="0"/>
              <a:pPr/>
              <a:t>35</a:t>
            </a:fld>
            <a:endParaRPr lang="en-I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AF3768-E54B-4F2E-B0C7-684CDA88631F}" type="slidenum">
              <a:rPr lang="en-IN" smtClean="0"/>
              <a:pPr/>
              <a:t>38</a:t>
            </a:fld>
            <a:endParaRPr lang="en-I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C:\Users\ADMIN\Desktop\Angiocardiogram\1.mp4" TargetMode="External"/><Relationship Id="rId1" Type="http://schemas.microsoft.com/office/2007/relationships/media" Target="file:///C:\Users\ADMIN\Desktop\Angiocardiogram\1.mp4" TargetMode="External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C:\Users\ADMIN\Desktop\Angiocardiogram\2.mp4" TargetMode="External"/><Relationship Id="rId1" Type="http://schemas.microsoft.com/office/2007/relationships/media" Target="file:///C:\Users\ADMIN\Desktop\Angiocardiogram\2.mp4" TargetMode="External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C:\Users\ADMIN\Desktop\Angiocardiogram\3.mp4" TargetMode="External"/><Relationship Id="rId1" Type="http://schemas.microsoft.com/office/2007/relationships/media" Target="file:///C:\Users\ADMIN\Desktop\Angiocardiogram\3.mp4" TargetMode="External"/><Relationship Id="rId4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C:\Users\ADMIN\Desktop\Angiocardiogram\4.mp4" TargetMode="External"/><Relationship Id="rId1" Type="http://schemas.microsoft.com/office/2007/relationships/media" Target="file:///C:\Users\ADMIN\Desktop\Angiocardiogram\4.mp4" TargetMode="External"/><Relationship Id="rId4" Type="http://schemas.openxmlformats.org/officeDocument/2006/relationships/image" Target="../media/image1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C:\Users\ADMIN\Desktop\Angiocardiogram\5.mp4" TargetMode="External"/><Relationship Id="rId1" Type="http://schemas.microsoft.com/office/2007/relationships/media" Target="file:///C:\Users\ADMIN\Desktop\Angiocardiogram\5.mp4" TargetMode="External"/><Relationship Id="rId4" Type="http://schemas.openxmlformats.org/officeDocument/2006/relationships/image" Target="../media/image11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C:\Users\ADMIN\Desktop\Angiocardiogram\6.mp4" TargetMode="External"/><Relationship Id="rId1" Type="http://schemas.microsoft.com/office/2007/relationships/media" Target="file:///C:\Users\ADMIN\Desktop\Angiocardiogram\6.mp4" TargetMode="External"/><Relationship Id="rId4" Type="http://schemas.openxmlformats.org/officeDocument/2006/relationships/image" Target="../media/image11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C:\Users\ADMIN\Desktop\Angiocardiogram\9.mp4" TargetMode="External"/><Relationship Id="rId1" Type="http://schemas.microsoft.com/office/2007/relationships/media" Target="file:///C:\Users\ADMIN\Desktop\Angiocardiogram\9.mp4" TargetMode="Externa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C:\Users\ADMIN\Desktop\Angiocardiogram\rvot%20vsd.mp4" TargetMode="External"/><Relationship Id="rId1" Type="http://schemas.microsoft.com/office/2007/relationships/media" Target="file:///C:\Users\ADMIN\Desktop\Angiocardiogram\rvot%20vsd.mp4" TargetMode="External"/><Relationship Id="rId4" Type="http://schemas.openxmlformats.org/officeDocument/2006/relationships/image" Target="../media/image11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C:\Users\ADMIN\Desktop\Angiocardiogram\11.mp4" TargetMode="External"/><Relationship Id="rId1" Type="http://schemas.microsoft.com/office/2007/relationships/media" Target="file:///C:\Users\ADMIN\Desktop\Angiocardiogram\11.mp4" TargetMode="External"/><Relationship Id="rId4" Type="http://schemas.openxmlformats.org/officeDocument/2006/relationships/image" Target="../media/image11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C:\Users\ADMIN\Desktop\Angiocardiogram\12.mp4" TargetMode="External"/><Relationship Id="rId1" Type="http://schemas.microsoft.com/office/2007/relationships/media" Target="file:///C:\Users\ADMIN\Desktop\Angiocardiogram\12.mp4" TargetMode="External"/><Relationship Id="rId4" Type="http://schemas.openxmlformats.org/officeDocument/2006/relationships/image" Target="../media/image11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C:\Users\ADMIN\Desktop\Angiocardiogram\13.mp4" TargetMode="External"/><Relationship Id="rId1" Type="http://schemas.microsoft.com/office/2007/relationships/media" Target="file:///C:\Users\ADMIN\Desktop\Angiocardiogram\13.mp4" TargetMode="External"/><Relationship Id="rId4" Type="http://schemas.openxmlformats.org/officeDocument/2006/relationships/image" Target="../media/image11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C:\Users\ADMIN\Desktop\Angiocardiogram\14.mp4" TargetMode="External"/><Relationship Id="rId1" Type="http://schemas.microsoft.com/office/2007/relationships/media" Target="file:///C:\Users\ADMIN\Desktop\Angiocardiogram\14.mp4" TargetMode="External"/><Relationship Id="rId4" Type="http://schemas.openxmlformats.org/officeDocument/2006/relationships/image" Target="../media/image11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C:\Users\ADMIN\Desktop\Angiocardiogram\15.mp4" TargetMode="External"/><Relationship Id="rId1" Type="http://schemas.microsoft.com/office/2007/relationships/media" Target="file:///C:\Users\ADMIN\Desktop\Angiocardiogram\15.mp4" TargetMode="External"/><Relationship Id="rId4" Type="http://schemas.openxmlformats.org/officeDocument/2006/relationships/image" Target="../media/image11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34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038600"/>
            <a:ext cx="7772400" cy="1219200"/>
          </a:xfrm>
        </p:spPr>
        <p:txBody>
          <a:bodyPr>
            <a:normAutofit fontScale="90000"/>
          </a:bodyPr>
          <a:lstStyle/>
          <a:p>
            <a:r>
              <a:rPr lang="en-US" b="1" dirty="0" err="1"/>
              <a:t>Angiocardiogram</a:t>
            </a:r>
            <a:r>
              <a:rPr lang="en-US" b="1" dirty="0"/>
              <a:t>-</a:t>
            </a:r>
            <a:br>
              <a:rPr lang="en-US" b="1" dirty="0"/>
            </a:br>
            <a:r>
              <a:rPr lang="en-US" b="1" dirty="0"/>
              <a:t>Basics of interpretation</a:t>
            </a:r>
            <a:endParaRPr lang="en-IN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flipH="1">
            <a:off x="10134600" y="3505200"/>
            <a:ext cx="228600" cy="685800"/>
          </a:xfrm>
        </p:spPr>
        <p:txBody>
          <a:bodyPr>
            <a:normAutofit/>
          </a:bodyPr>
          <a:lstStyle/>
          <a:p>
            <a:endParaRPr lang="en-IN" dirty="0"/>
          </a:p>
        </p:txBody>
      </p:sp>
      <p:pic>
        <p:nvPicPr>
          <p:cNvPr id="4" name="Content Placeholder 5" descr="sddefaul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3810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324600" y="5410200"/>
            <a:ext cx="3048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IN" b="1" dirty="0"/>
              <a:t>Dr </a:t>
            </a:r>
            <a:r>
              <a:rPr lang="en-IN" b="1" dirty="0" err="1"/>
              <a:t>Arun</a:t>
            </a:r>
            <a:r>
              <a:rPr lang="en-IN" b="1" dirty="0"/>
              <a:t> Jude Alphonse</a:t>
            </a:r>
          </a:p>
          <a:p>
            <a:pPr>
              <a:buNone/>
            </a:pPr>
            <a:r>
              <a:rPr lang="en-IN" b="1" dirty="0"/>
              <a:t>DM Cardiology Resident</a:t>
            </a:r>
          </a:p>
          <a:p>
            <a:pPr>
              <a:buNone/>
            </a:pPr>
            <a:r>
              <a:rPr lang="en-IN" b="1" dirty="0"/>
              <a:t>Govt TDMC </a:t>
            </a:r>
            <a:r>
              <a:rPr lang="en-IN" b="1" dirty="0" err="1"/>
              <a:t>Alappuzha</a:t>
            </a:r>
            <a:endParaRPr lang="en-IN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Q1)Describe the view</a:t>
            </a:r>
            <a:endParaRPr lang="en-IN" dirty="0"/>
          </a:p>
        </p:txBody>
      </p:sp>
      <p:pic>
        <p:nvPicPr>
          <p:cNvPr id="4" name="1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2976" y="1428736"/>
            <a:ext cx="6357982" cy="45005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repeatCount="indefinite" fill="remove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r>
              <a:rPr lang="en-US" dirty="0" err="1"/>
              <a:t>Angiocardiogram</a:t>
            </a:r>
            <a:r>
              <a:rPr lang="en-US" dirty="0"/>
              <a:t> via probable side hole venous catheter</a:t>
            </a:r>
          </a:p>
          <a:p>
            <a:r>
              <a:rPr lang="en-US" dirty="0"/>
              <a:t>AP view</a:t>
            </a:r>
          </a:p>
          <a:p>
            <a:r>
              <a:rPr lang="en-US" dirty="0"/>
              <a:t> IVC –RA –RV (coarsely </a:t>
            </a:r>
            <a:r>
              <a:rPr lang="en-US" dirty="0" err="1"/>
              <a:t>trabeculated</a:t>
            </a:r>
            <a:r>
              <a:rPr lang="en-US" dirty="0"/>
              <a:t> IVS)</a:t>
            </a:r>
          </a:p>
          <a:p>
            <a:r>
              <a:rPr lang="en-US" dirty="0"/>
              <a:t>RV-MPA(</a:t>
            </a:r>
            <a:r>
              <a:rPr lang="en-US" dirty="0" err="1"/>
              <a:t>Pul</a:t>
            </a:r>
            <a:r>
              <a:rPr lang="en-US" dirty="0"/>
              <a:t> Valve)-RPA/LPA(confluent)</a:t>
            </a:r>
            <a:endParaRPr lang="en-IN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LV Cardiogram</a:t>
            </a:r>
            <a:endParaRPr lang="en-IN" b="1" dirty="0"/>
          </a:p>
        </p:txBody>
      </p:sp>
      <p:pic>
        <p:nvPicPr>
          <p:cNvPr id="4" name="Content Placeholder 3" descr="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219200"/>
            <a:ext cx="9144000" cy="563880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Content Placeholder 4" descr="Screenshot_20231001-003505_Chrome Bet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 descr="3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VIEWS</a:t>
            </a:r>
            <a:endParaRPr lang="en-IN" b="1" dirty="0"/>
          </a:p>
        </p:txBody>
      </p:sp>
      <p:pic>
        <p:nvPicPr>
          <p:cNvPr id="5" name="Content Placeholder 4" descr="Screenshot_20231001-003552_Chrome Beta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57158" y="1600200"/>
            <a:ext cx="7333224" cy="5043510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LAO</a:t>
            </a:r>
            <a:endParaRPr lang="en-IN" dirty="0"/>
          </a:p>
        </p:txBody>
      </p:sp>
      <p:pic>
        <p:nvPicPr>
          <p:cNvPr id="4" name="Content Placeholder 3" descr="Screenshot_20231001-000155_YouTub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349" y="1714488"/>
            <a:ext cx="6623518" cy="4786346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 descr="1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381000"/>
            <a:ext cx="7467600" cy="5791200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 descr="1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4678363"/>
          </a:xfrm>
        </p:spPr>
      </p:pic>
      <p:sp>
        <p:nvSpPr>
          <p:cNvPr id="5" name="Rectangle 4"/>
          <p:cNvSpPr/>
          <p:nvPr/>
        </p:nvSpPr>
        <p:spPr>
          <a:xfrm>
            <a:off x="228601" y="5105400"/>
            <a:ext cx="4800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LAO Cranial -1)Basal 2)Lateral 3)Apical 4)</a:t>
            </a:r>
            <a:r>
              <a:rPr lang="en-US" b="1" dirty="0" err="1"/>
              <a:t>Septal</a:t>
            </a:r>
            <a:endParaRPr lang="en-IN" b="1" dirty="0"/>
          </a:p>
        </p:txBody>
      </p:sp>
      <p:sp>
        <p:nvSpPr>
          <p:cNvPr id="6" name="Rectangle 5"/>
          <p:cNvSpPr/>
          <p:nvPr/>
        </p:nvSpPr>
        <p:spPr>
          <a:xfrm>
            <a:off x="5029200" y="5105401"/>
            <a:ext cx="3810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RAO-1)</a:t>
            </a:r>
            <a:r>
              <a:rPr lang="en-US" b="1" dirty="0" err="1"/>
              <a:t>AnteriorBasal</a:t>
            </a:r>
            <a:r>
              <a:rPr lang="en-US" b="1" dirty="0"/>
              <a:t> 2)Anterior 3)Apical 4)Inferior 5)</a:t>
            </a:r>
            <a:r>
              <a:rPr lang="en-US" b="1" dirty="0" err="1"/>
              <a:t>InferiorBasal</a:t>
            </a:r>
            <a:endParaRPr lang="en-IN" b="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00958" y="274638"/>
            <a:ext cx="1500198" cy="3154362"/>
          </a:xfrm>
        </p:spPr>
        <p:txBody>
          <a:bodyPr>
            <a:normAutofit/>
          </a:bodyPr>
          <a:lstStyle/>
          <a:p>
            <a:r>
              <a:rPr lang="en-US" sz="1800" dirty="0"/>
              <a:t>Muscular VSD</a:t>
            </a:r>
            <a:br>
              <a:rPr lang="en-US" sz="1800" dirty="0"/>
            </a:br>
            <a:r>
              <a:rPr lang="en-US" sz="1800" dirty="0"/>
              <a:t>ASD</a:t>
            </a:r>
            <a:endParaRPr lang="en-IN" sz="1800" dirty="0"/>
          </a:p>
        </p:txBody>
      </p:sp>
      <p:pic>
        <p:nvPicPr>
          <p:cNvPr id="4" name="Content Placeholder 3" descr="Screenshot_20231001-002646_YouTub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14290"/>
            <a:ext cx="7000892" cy="6215106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Basic rules of description</a:t>
            </a:r>
            <a:endParaRPr lang="en-IN" b="1" dirty="0"/>
          </a:p>
        </p:txBody>
      </p:sp>
      <p:pic>
        <p:nvPicPr>
          <p:cNvPr id="5" name="Content Placeholder 4" descr="3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0600" y="1524000"/>
            <a:ext cx="7467600" cy="4876800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Q2)Describe the view?</a:t>
            </a:r>
            <a:endParaRPr lang="en-IN" dirty="0"/>
          </a:p>
        </p:txBody>
      </p:sp>
      <p:pic>
        <p:nvPicPr>
          <p:cNvPr id="4" name="2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85786" y="1857364"/>
            <a:ext cx="7215238" cy="43577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repeatCount="indefinite" fill="remove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6324600" cy="4525963"/>
          </a:xfrm>
        </p:spPr>
        <p:txBody>
          <a:bodyPr>
            <a:noAutofit/>
          </a:bodyPr>
          <a:lstStyle/>
          <a:p>
            <a:r>
              <a:rPr lang="en-US" sz="2400" dirty="0"/>
              <a:t>Retrograde cardiogram via Femoral artery(arterial catheter)</a:t>
            </a:r>
          </a:p>
          <a:p>
            <a:r>
              <a:rPr lang="en-US" sz="2400" dirty="0"/>
              <a:t>LAO Cranial view</a:t>
            </a:r>
          </a:p>
          <a:p>
            <a:r>
              <a:rPr lang="en-US" sz="2400" dirty="0"/>
              <a:t>Posterior </a:t>
            </a:r>
            <a:r>
              <a:rPr lang="en-US" sz="2400" dirty="0" err="1"/>
              <a:t>chamber,smooth</a:t>
            </a:r>
            <a:r>
              <a:rPr lang="en-US" sz="2400" dirty="0"/>
              <a:t> </a:t>
            </a:r>
            <a:r>
              <a:rPr lang="en-US" sz="2400" dirty="0" err="1"/>
              <a:t>IVS,continuation</a:t>
            </a:r>
            <a:r>
              <a:rPr lang="en-US" sz="2400" dirty="0"/>
              <a:t> with aorta-LV</a:t>
            </a:r>
          </a:p>
          <a:p>
            <a:r>
              <a:rPr lang="en-US" sz="2400" dirty="0"/>
              <a:t>Horizontal jet(filling chamber) with discontinuation of septum-VSD (Muscular </a:t>
            </a:r>
            <a:r>
              <a:rPr lang="en-US" sz="2400" dirty="0" err="1"/>
              <a:t>vs</a:t>
            </a:r>
            <a:r>
              <a:rPr lang="en-US" sz="2400" dirty="0"/>
              <a:t> </a:t>
            </a:r>
            <a:r>
              <a:rPr lang="en-US" sz="2400" dirty="0" err="1"/>
              <a:t>Perimemb</a:t>
            </a:r>
            <a:r>
              <a:rPr lang="en-US" sz="2400" dirty="0"/>
              <a:t> </a:t>
            </a:r>
            <a:r>
              <a:rPr lang="en-US" sz="2400" dirty="0" err="1"/>
              <a:t>vs</a:t>
            </a:r>
            <a:r>
              <a:rPr lang="en-US" sz="2400" dirty="0"/>
              <a:t> Inlet </a:t>
            </a:r>
            <a:r>
              <a:rPr lang="en-US" sz="2400" dirty="0" err="1"/>
              <a:t>vs</a:t>
            </a:r>
            <a:r>
              <a:rPr lang="en-US" sz="2400" dirty="0"/>
              <a:t> Outlet)</a:t>
            </a:r>
          </a:p>
          <a:p>
            <a:r>
              <a:rPr lang="en-US" sz="2400" dirty="0"/>
              <a:t>Negative shadow(AML)-</a:t>
            </a:r>
            <a:r>
              <a:rPr lang="en-US" sz="2400" dirty="0" err="1"/>
              <a:t>Aorto</a:t>
            </a:r>
            <a:r>
              <a:rPr lang="en-US" sz="2400" dirty="0"/>
              <a:t> mitral continuity</a:t>
            </a:r>
          </a:p>
          <a:p>
            <a:r>
              <a:rPr lang="en-US" sz="2400" dirty="0"/>
              <a:t>Coronary origin</a:t>
            </a:r>
            <a:endParaRPr lang="en-IN" sz="2400" dirty="0"/>
          </a:p>
        </p:txBody>
      </p:sp>
      <p:pic>
        <p:nvPicPr>
          <p:cNvPr id="4" name="Content Placeholder 3" descr="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6525" y="3886200"/>
            <a:ext cx="2657475" cy="2466975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 descr="2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304800"/>
            <a:ext cx="9144000" cy="6553200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MR Quantification-RAO view</a:t>
            </a:r>
            <a:endParaRPr lang="en-IN" dirty="0"/>
          </a:p>
        </p:txBody>
      </p:sp>
      <p:pic>
        <p:nvPicPr>
          <p:cNvPr id="4" name="Content Placeholder 3" descr="2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1371600"/>
            <a:ext cx="8458200" cy="4648200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Q3)Describe the view?</a:t>
            </a:r>
            <a:br>
              <a:rPr lang="en-US" b="1" dirty="0"/>
            </a:br>
            <a:r>
              <a:rPr lang="en-US" b="1" dirty="0"/>
              <a:t>Likely diagnosis?</a:t>
            </a:r>
            <a:endParaRPr lang="en-IN" b="1" dirty="0"/>
          </a:p>
        </p:txBody>
      </p:sp>
      <p:pic>
        <p:nvPicPr>
          <p:cNvPr id="4" name="3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71538" y="1785926"/>
            <a:ext cx="7000924" cy="45720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repeatCount="indefinite" fill="remove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RAO view</a:t>
            </a:r>
          </a:p>
          <a:p>
            <a:r>
              <a:rPr lang="en-US" dirty="0"/>
              <a:t>Arterial catheter(pigtail)..descending aorta-LV</a:t>
            </a:r>
          </a:p>
          <a:p>
            <a:r>
              <a:rPr lang="en-US" dirty="0"/>
              <a:t>Smooth IVS(LV)..LV angiogram</a:t>
            </a:r>
          </a:p>
          <a:p>
            <a:r>
              <a:rPr lang="en-US" dirty="0"/>
              <a:t>Good LV </a:t>
            </a:r>
            <a:r>
              <a:rPr lang="en-US" dirty="0" err="1"/>
              <a:t>contractility,No</a:t>
            </a:r>
            <a:r>
              <a:rPr lang="en-US" dirty="0"/>
              <a:t> RWMA</a:t>
            </a:r>
          </a:p>
          <a:p>
            <a:r>
              <a:rPr lang="en-US" dirty="0"/>
              <a:t>MV visible, Grade 3 MR</a:t>
            </a:r>
            <a:endParaRPr lang="en-IN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Angiographic assessment of AR</a:t>
            </a:r>
            <a:br>
              <a:rPr lang="en-US" b="1" dirty="0"/>
            </a:br>
            <a:r>
              <a:rPr lang="en-US" b="1" dirty="0"/>
              <a:t>(</a:t>
            </a:r>
            <a:r>
              <a:rPr lang="en-US" b="1" dirty="0" err="1"/>
              <a:t>LAO,Aortic</a:t>
            </a:r>
            <a:r>
              <a:rPr lang="en-US" b="1" dirty="0"/>
              <a:t> root angiogram)</a:t>
            </a:r>
            <a:endParaRPr lang="en-IN" b="1" dirty="0"/>
          </a:p>
        </p:txBody>
      </p:sp>
      <p:pic>
        <p:nvPicPr>
          <p:cNvPr id="4" name="Content Placeholder 3" descr="2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524000"/>
            <a:ext cx="6553200" cy="4800600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72452" cy="1011222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Q4)Describe the view?</a:t>
            </a:r>
            <a:br>
              <a:rPr lang="en-US" b="1" dirty="0"/>
            </a:br>
            <a:r>
              <a:rPr lang="en-US" b="1" dirty="0"/>
              <a:t>Likely diagnosis?</a:t>
            </a:r>
            <a:endParaRPr lang="en-IN" dirty="0"/>
          </a:p>
        </p:txBody>
      </p:sp>
      <p:pic>
        <p:nvPicPr>
          <p:cNvPr id="4" name="4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28662" y="1428736"/>
            <a:ext cx="7500990" cy="50006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repeatCount="indefinite" fill="remove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Aortic root angiogram(</a:t>
            </a:r>
            <a:r>
              <a:rPr lang="en-US" dirty="0" err="1"/>
              <a:t>Desc</a:t>
            </a:r>
            <a:r>
              <a:rPr lang="en-US" dirty="0"/>
              <a:t> </a:t>
            </a:r>
            <a:r>
              <a:rPr lang="en-US" dirty="0" err="1"/>
              <a:t>Ao</a:t>
            </a:r>
            <a:r>
              <a:rPr lang="en-US" dirty="0"/>
              <a:t>-Arch of aorta-Aortic root)</a:t>
            </a:r>
          </a:p>
          <a:p>
            <a:r>
              <a:rPr lang="en-US" dirty="0"/>
              <a:t>LA0 Cranial view, pig tail arterial catheter</a:t>
            </a:r>
          </a:p>
          <a:p>
            <a:r>
              <a:rPr lang="en-US" dirty="0"/>
              <a:t>Coronary origin</a:t>
            </a:r>
          </a:p>
          <a:p>
            <a:r>
              <a:rPr lang="en-US" dirty="0"/>
              <a:t>Regurgitation of contrast to chamber connecting to Aorta(LV)- Grade 2 AR</a:t>
            </a:r>
            <a:endParaRPr lang="en-IN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Q5)Likely diagnosis</a:t>
            </a:r>
            <a:endParaRPr lang="en-IN" b="1" dirty="0"/>
          </a:p>
        </p:txBody>
      </p:sp>
      <p:pic>
        <p:nvPicPr>
          <p:cNvPr id="4" name="Content Placeholder 3" descr="images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224" y="1600200"/>
            <a:ext cx="7143800" cy="52578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H="1" flipV="1">
            <a:off x="9753600" y="0"/>
            <a:ext cx="152400" cy="685800"/>
          </a:xfrm>
        </p:spPr>
        <p:txBody>
          <a:bodyPr>
            <a:normAutofit fontScale="90000"/>
          </a:bodyPr>
          <a:lstStyle/>
          <a:p>
            <a:endParaRPr lang="en-IN" dirty="0"/>
          </a:p>
        </p:txBody>
      </p:sp>
      <p:pic>
        <p:nvPicPr>
          <p:cNvPr id="4" name="Content Placeholder 3" descr="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5791200" cy="6858000"/>
          </a:xfrm>
        </p:spPr>
      </p:pic>
      <p:pic>
        <p:nvPicPr>
          <p:cNvPr id="5" name="Content Placeholder 3" descr="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2514600"/>
            <a:ext cx="4191000" cy="31242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Aortic root angiogram with hour glass appearance</a:t>
            </a:r>
          </a:p>
          <a:p>
            <a:r>
              <a:rPr lang="en-US" dirty="0" err="1"/>
              <a:t>Supravalvular</a:t>
            </a:r>
            <a:r>
              <a:rPr lang="en-US" dirty="0"/>
              <a:t> aortic </a:t>
            </a:r>
            <a:r>
              <a:rPr lang="en-US" dirty="0" err="1"/>
              <a:t>stenosis</a:t>
            </a:r>
            <a:endParaRPr lang="en-IN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Aortic </a:t>
            </a:r>
            <a:r>
              <a:rPr lang="en-US" dirty="0" err="1"/>
              <a:t>stenosis,Subarotic</a:t>
            </a:r>
            <a:r>
              <a:rPr lang="en-US" dirty="0"/>
              <a:t> </a:t>
            </a:r>
            <a:r>
              <a:rPr lang="en-US" dirty="0" err="1"/>
              <a:t>stenosis</a:t>
            </a:r>
            <a:br>
              <a:rPr lang="en-US" dirty="0"/>
            </a:br>
            <a:r>
              <a:rPr lang="en-US" dirty="0"/>
              <a:t>Apical HCM</a:t>
            </a:r>
            <a:endParaRPr lang="en-IN" dirty="0"/>
          </a:p>
        </p:txBody>
      </p:sp>
      <p:pic>
        <p:nvPicPr>
          <p:cNvPr id="4" name="Content Placeholder 3" descr="images (1)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500174"/>
            <a:ext cx="3571868" cy="2571769"/>
          </a:xfrm>
        </p:spPr>
      </p:pic>
      <p:pic>
        <p:nvPicPr>
          <p:cNvPr id="5" name="Content Placeholder 3" descr="images (2)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9256" y="1500174"/>
            <a:ext cx="3286147" cy="2643206"/>
          </a:xfrm>
          <a:prstGeom prst="rect">
            <a:avLst/>
          </a:prstGeom>
        </p:spPr>
      </p:pic>
      <p:pic>
        <p:nvPicPr>
          <p:cNvPr id="6" name="Content Placeholder 5" descr="images (3)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8860" y="4256877"/>
            <a:ext cx="5176849" cy="2601123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Q6)Describe the view?</a:t>
            </a:r>
            <a:br>
              <a:rPr lang="en-US" b="1" dirty="0"/>
            </a:br>
            <a:r>
              <a:rPr lang="en-US" b="1" dirty="0"/>
              <a:t>Likely diagnosis?</a:t>
            </a:r>
            <a:endParaRPr lang="en-IN" dirty="0"/>
          </a:p>
        </p:txBody>
      </p:sp>
      <p:pic>
        <p:nvPicPr>
          <p:cNvPr id="4" name="5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71600" y="1628800"/>
            <a:ext cx="7429552" cy="47149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repeatCount="indefinite" fill="remove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Aortic root angiogram(</a:t>
            </a:r>
            <a:r>
              <a:rPr lang="en-US" dirty="0" err="1"/>
              <a:t>Desc</a:t>
            </a:r>
            <a:r>
              <a:rPr lang="en-US" dirty="0"/>
              <a:t> </a:t>
            </a:r>
            <a:r>
              <a:rPr lang="en-US" dirty="0" err="1"/>
              <a:t>Ao</a:t>
            </a:r>
            <a:r>
              <a:rPr lang="en-US" dirty="0"/>
              <a:t>-Arch of aorta-Aortic root)</a:t>
            </a:r>
          </a:p>
          <a:p>
            <a:r>
              <a:rPr lang="en-US" dirty="0"/>
              <a:t>LA0 view, pig tail arterial catheter</a:t>
            </a:r>
          </a:p>
          <a:p>
            <a:r>
              <a:rPr lang="en-US" dirty="0"/>
              <a:t>Coronary origin –RCA normal</a:t>
            </a:r>
          </a:p>
          <a:p>
            <a:r>
              <a:rPr lang="en-US" dirty="0"/>
              <a:t>LCA not originating from left </a:t>
            </a:r>
            <a:r>
              <a:rPr lang="en-US" dirty="0" err="1"/>
              <a:t>cusp,fills</a:t>
            </a:r>
            <a:r>
              <a:rPr lang="en-US" dirty="0"/>
              <a:t> at end of </a:t>
            </a:r>
            <a:r>
              <a:rPr lang="en-US" dirty="0" err="1"/>
              <a:t>levophase</a:t>
            </a:r>
            <a:r>
              <a:rPr lang="en-US" dirty="0"/>
              <a:t> from PA—course backward</a:t>
            </a:r>
          </a:p>
          <a:p>
            <a:r>
              <a:rPr lang="en-US" dirty="0"/>
              <a:t>ALCAPA</a:t>
            </a:r>
          </a:p>
          <a:p>
            <a:endParaRPr lang="en-US" dirty="0"/>
          </a:p>
          <a:p>
            <a:endParaRPr lang="en-IN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Q7)Describe the view?</a:t>
            </a:r>
            <a:br>
              <a:rPr lang="en-US" b="1" dirty="0"/>
            </a:br>
            <a:r>
              <a:rPr lang="en-US" b="1" dirty="0"/>
              <a:t>Likely diagnosis?</a:t>
            </a:r>
            <a:endParaRPr lang="en-IN" dirty="0"/>
          </a:p>
        </p:txBody>
      </p:sp>
      <p:pic>
        <p:nvPicPr>
          <p:cNvPr id="4" name="6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7224" y="1643050"/>
            <a:ext cx="7715304" cy="50006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repeatCount="indefinite" fill="remove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r>
              <a:rPr lang="en-US" dirty="0"/>
              <a:t>AP view, </a:t>
            </a:r>
            <a:r>
              <a:rPr lang="en-US" dirty="0" err="1"/>
              <a:t>Aortogram,pigtail</a:t>
            </a:r>
            <a:r>
              <a:rPr lang="en-US" dirty="0"/>
              <a:t> catheter in arch of </a:t>
            </a:r>
            <a:r>
              <a:rPr lang="en-US" dirty="0" err="1"/>
              <a:t>Ao</a:t>
            </a:r>
            <a:endParaRPr lang="en-US" dirty="0"/>
          </a:p>
          <a:p>
            <a:r>
              <a:rPr lang="en-US" dirty="0"/>
              <a:t>N –BC ,</a:t>
            </a:r>
            <a:r>
              <a:rPr lang="en-US" dirty="0" err="1"/>
              <a:t>lt</a:t>
            </a:r>
            <a:r>
              <a:rPr lang="en-US" dirty="0"/>
              <a:t> </a:t>
            </a:r>
            <a:r>
              <a:rPr lang="en-US" dirty="0" err="1"/>
              <a:t>SC,lt</a:t>
            </a:r>
            <a:r>
              <a:rPr lang="en-US" dirty="0"/>
              <a:t> CC artery</a:t>
            </a:r>
          </a:p>
          <a:p>
            <a:r>
              <a:rPr lang="en-US" dirty="0"/>
              <a:t>Brach from Descending </a:t>
            </a:r>
            <a:r>
              <a:rPr lang="en-US" dirty="0" err="1"/>
              <a:t>Ao</a:t>
            </a:r>
            <a:r>
              <a:rPr lang="en-US" dirty="0"/>
              <a:t> to </a:t>
            </a:r>
            <a:r>
              <a:rPr lang="en-US" dirty="0" err="1"/>
              <a:t>Rt</a:t>
            </a:r>
            <a:r>
              <a:rPr lang="en-US" dirty="0"/>
              <a:t> lung</a:t>
            </a:r>
          </a:p>
          <a:p>
            <a:r>
              <a:rPr lang="en-US" dirty="0"/>
              <a:t>MAPCA</a:t>
            </a:r>
            <a:endParaRPr lang="en-IN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H="1">
            <a:off x="9677400" y="274638"/>
            <a:ext cx="1219200" cy="1554162"/>
          </a:xfrm>
        </p:spPr>
        <p:txBody>
          <a:bodyPr/>
          <a:lstStyle/>
          <a:p>
            <a:endParaRPr lang="en-IN" dirty="0"/>
          </a:p>
        </p:txBody>
      </p:sp>
      <p:pic>
        <p:nvPicPr>
          <p:cNvPr id="4" name="Content Placeholder 3" descr="3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457200"/>
            <a:ext cx="8305800" cy="5791200"/>
          </a:xfr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Q8)Describe the view?</a:t>
            </a:r>
            <a:br>
              <a:rPr lang="en-US" b="1" dirty="0"/>
            </a:br>
            <a:r>
              <a:rPr lang="en-US" b="1" dirty="0"/>
              <a:t>Likely diagnosis?</a:t>
            </a:r>
            <a:endParaRPr lang="en-IN" dirty="0"/>
          </a:p>
        </p:txBody>
      </p:sp>
      <p:pic>
        <p:nvPicPr>
          <p:cNvPr id="6" name="7">
            <a:hlinkClick r:id="" action="ppaction://media"/>
            <a:extLst>
              <a:ext uri="{FF2B5EF4-FFF2-40B4-BE49-F238E27FC236}">
                <a16:creationId xmlns:a16="http://schemas.microsoft.com/office/drawing/2014/main" id="{E55C1747-AB91-891A-4FD0-A2A1B590A828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90638" y="1600200"/>
            <a:ext cx="6564312" cy="452596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AP view ,catheter in RPA(IVC-RA-RV-MPA-RPA)</a:t>
            </a:r>
          </a:p>
          <a:p>
            <a:r>
              <a:rPr lang="en-US" dirty="0" err="1"/>
              <a:t>Levophase-opacification</a:t>
            </a:r>
            <a:r>
              <a:rPr lang="en-US" dirty="0"/>
              <a:t> of RA from venous structure below diaphragm</a:t>
            </a:r>
          </a:p>
          <a:p>
            <a:r>
              <a:rPr lang="en-US" dirty="0"/>
              <a:t>PAPVR –Scimitar syndrome</a:t>
            </a:r>
          </a:p>
          <a:p>
            <a:endParaRPr lang="en-IN" dirty="0"/>
          </a:p>
        </p:txBody>
      </p:sp>
      <p:pic>
        <p:nvPicPr>
          <p:cNvPr id="4" name="Content Placeholder 3" descr="3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2600" y="3886200"/>
            <a:ext cx="2962275" cy="2657475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Q9)Describe the view?</a:t>
            </a:r>
            <a:br>
              <a:rPr lang="en-US" b="1" dirty="0"/>
            </a:br>
            <a:r>
              <a:rPr lang="en-US" b="1" dirty="0"/>
              <a:t>Likely diagnosis?</a:t>
            </a:r>
            <a:endParaRPr lang="en-IN" dirty="0"/>
          </a:p>
        </p:txBody>
      </p:sp>
      <p:pic>
        <p:nvPicPr>
          <p:cNvPr id="4" name="9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14348" y="1571612"/>
            <a:ext cx="7715304" cy="49292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repeatCount="indefinite" fill="remove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4" name="Content Placeholder 3" descr="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762000"/>
            <a:ext cx="8229599" cy="5791200"/>
          </a:xfr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Rt</a:t>
            </a:r>
            <a:r>
              <a:rPr lang="en-US" dirty="0"/>
              <a:t> </a:t>
            </a:r>
            <a:r>
              <a:rPr lang="en-US" dirty="0" err="1"/>
              <a:t>Brachiocephalic</a:t>
            </a:r>
            <a:r>
              <a:rPr lang="en-US" dirty="0"/>
              <a:t> vein-SVC-RPA</a:t>
            </a:r>
          </a:p>
          <a:p>
            <a:r>
              <a:rPr lang="en-US" dirty="0"/>
              <a:t>MPA-RPA-LPA confluent </a:t>
            </a:r>
            <a:r>
              <a:rPr lang="en-US" dirty="0" err="1"/>
              <a:t>filling,LPA</a:t>
            </a:r>
            <a:r>
              <a:rPr lang="en-US" dirty="0"/>
              <a:t> origin </a:t>
            </a:r>
            <a:r>
              <a:rPr lang="en-US" dirty="0" err="1"/>
              <a:t>stenosed</a:t>
            </a:r>
            <a:endParaRPr lang="en-US" dirty="0"/>
          </a:p>
          <a:p>
            <a:r>
              <a:rPr lang="en-US" dirty="0"/>
              <a:t>Bidirectional Glenn shunt with branch PS at LPA level</a:t>
            </a:r>
            <a:endParaRPr lang="en-IN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Angiographic views in VSD</a:t>
            </a:r>
            <a:endParaRPr lang="en-IN" dirty="0"/>
          </a:p>
        </p:txBody>
      </p:sp>
      <p:pic>
        <p:nvPicPr>
          <p:cNvPr id="4" name="Content Placeholder 3" descr="3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1371600"/>
            <a:ext cx="8686800" cy="5486400"/>
          </a:xfr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Q10)Describe the view?</a:t>
            </a:r>
            <a:br>
              <a:rPr lang="en-US" b="1" dirty="0"/>
            </a:br>
            <a:r>
              <a:rPr lang="en-US" b="1" dirty="0"/>
              <a:t>Likely diagnosis?</a:t>
            </a:r>
            <a:endParaRPr lang="en-IN" dirty="0"/>
          </a:p>
        </p:txBody>
      </p:sp>
      <p:pic>
        <p:nvPicPr>
          <p:cNvPr id="5" name="rvot vsd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85852" y="1643050"/>
            <a:ext cx="6858048" cy="45720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repeatCount="indefinite" fill="remove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Better profiled in RAO </a:t>
            </a:r>
          </a:p>
          <a:p>
            <a:r>
              <a:rPr lang="en-US" dirty="0"/>
              <a:t>Outlet VSD(RVOT-PA filled before RV)</a:t>
            </a:r>
            <a:endParaRPr lang="en-IN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050" name="Picture 2" descr="C:\Users\user\Desktop\Angiocardiogram\Screenshot_20231001-000836_YouTub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642918"/>
            <a:ext cx="7786741" cy="60007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Q11) Likely diagnosis?</a:t>
            </a:r>
            <a:endParaRPr lang="en-IN" dirty="0"/>
          </a:p>
        </p:txBody>
      </p:sp>
      <p:pic>
        <p:nvPicPr>
          <p:cNvPr id="4" name="11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2976" y="1571612"/>
            <a:ext cx="6786610" cy="47863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Mid muscular VSD </a:t>
            </a:r>
            <a:endParaRPr lang="en-IN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Q12)Likely diagnosis</a:t>
            </a:r>
            <a:endParaRPr lang="en-IN" b="1" dirty="0"/>
          </a:p>
        </p:txBody>
      </p:sp>
      <p:pic>
        <p:nvPicPr>
          <p:cNvPr id="4" name="12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71538" y="1714488"/>
            <a:ext cx="6357982" cy="46434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repeatCount="indefinite" fill="remove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PDA –before and after device closure</a:t>
            </a:r>
            <a:endParaRPr lang="en-IN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PDA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RAO 30/Lateral</a:t>
            </a:r>
          </a:p>
          <a:p>
            <a:endParaRPr lang="en-IN" dirty="0"/>
          </a:p>
        </p:txBody>
      </p:sp>
      <p:pic>
        <p:nvPicPr>
          <p:cNvPr id="4" name="Content Placeholder 3" descr="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2590800"/>
            <a:ext cx="6248400" cy="38862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4" name="Content Placeholder 3" descr="b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0" y="685800"/>
            <a:ext cx="7543800" cy="6019800"/>
          </a:xfr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	</a:t>
            </a:r>
            <a:r>
              <a:rPr lang="en-US" b="1" dirty="0"/>
              <a:t>Q13)Describe the view?</a:t>
            </a:r>
            <a:br>
              <a:rPr lang="en-US" b="1" dirty="0"/>
            </a:br>
            <a:r>
              <a:rPr lang="en-US" b="1" dirty="0"/>
              <a:t>Likely diagnosis?</a:t>
            </a:r>
            <a:endParaRPr lang="en-IN" dirty="0"/>
          </a:p>
        </p:txBody>
      </p:sp>
      <p:pic>
        <p:nvPicPr>
          <p:cNvPr id="4" name="13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00100" y="1428736"/>
            <a:ext cx="7358114" cy="50006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16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repeatCount="indefinite" fill="remove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r>
              <a:rPr lang="en-US" dirty="0"/>
              <a:t>AP </a:t>
            </a:r>
            <a:r>
              <a:rPr lang="en-US" dirty="0" err="1"/>
              <a:t>Cranial,Catheter</a:t>
            </a:r>
            <a:r>
              <a:rPr lang="en-US" dirty="0"/>
              <a:t> –venous anterior </a:t>
            </a:r>
            <a:r>
              <a:rPr lang="en-US" dirty="0" err="1"/>
              <a:t>chamber,Septal</a:t>
            </a:r>
            <a:r>
              <a:rPr lang="en-US" dirty="0"/>
              <a:t> coarse </a:t>
            </a:r>
            <a:r>
              <a:rPr lang="en-US" dirty="0" err="1"/>
              <a:t>trabeculation</a:t>
            </a:r>
            <a:r>
              <a:rPr lang="en-US" dirty="0"/>
              <a:t>(RV)_RV angiogram</a:t>
            </a:r>
          </a:p>
          <a:p>
            <a:r>
              <a:rPr lang="en-US" dirty="0" err="1"/>
              <a:t>Infundibular</a:t>
            </a:r>
            <a:r>
              <a:rPr lang="en-US" dirty="0"/>
              <a:t> hypertrophy, thick doming PV-</a:t>
            </a:r>
            <a:r>
              <a:rPr lang="en-US" dirty="0" err="1"/>
              <a:t>Valvular</a:t>
            </a:r>
            <a:r>
              <a:rPr lang="en-US" dirty="0"/>
              <a:t> PS</a:t>
            </a:r>
          </a:p>
          <a:p>
            <a:r>
              <a:rPr lang="en-US" dirty="0"/>
              <a:t>Dilated MPA /N-RPA</a:t>
            </a:r>
          </a:p>
          <a:p>
            <a:endParaRPr lang="en-IN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Q14)Describe the view?</a:t>
            </a:r>
            <a:br>
              <a:rPr lang="en-US" b="1" dirty="0"/>
            </a:br>
            <a:r>
              <a:rPr lang="en-US" b="1" dirty="0"/>
              <a:t>Likely diagnosis?</a:t>
            </a:r>
            <a:endParaRPr lang="en-IN" dirty="0"/>
          </a:p>
        </p:txBody>
      </p:sp>
      <p:pic>
        <p:nvPicPr>
          <p:cNvPr id="4" name="14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42910" y="1571612"/>
            <a:ext cx="8072494" cy="49292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63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repeatCount="indefinite" fill="remove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AP cranial, Catheter in RVOT</a:t>
            </a:r>
          </a:p>
          <a:p>
            <a:r>
              <a:rPr lang="en-US" dirty="0"/>
              <a:t>VSD  RV-LV-</a:t>
            </a:r>
            <a:r>
              <a:rPr lang="en-US" dirty="0" err="1"/>
              <a:t>Ao</a:t>
            </a:r>
            <a:r>
              <a:rPr lang="en-US" dirty="0"/>
              <a:t>  filling(after PA filling)</a:t>
            </a:r>
          </a:p>
          <a:p>
            <a:r>
              <a:rPr lang="en-US" dirty="0"/>
              <a:t>MPA/</a:t>
            </a:r>
            <a:r>
              <a:rPr lang="en-US" dirty="0" err="1"/>
              <a:t>Infundibular</a:t>
            </a:r>
            <a:r>
              <a:rPr lang="en-US" dirty="0"/>
              <a:t> </a:t>
            </a:r>
            <a:r>
              <a:rPr lang="en-US" dirty="0" err="1"/>
              <a:t>stenosis</a:t>
            </a:r>
            <a:r>
              <a:rPr lang="en-US" dirty="0"/>
              <a:t> with small PA</a:t>
            </a:r>
          </a:p>
          <a:p>
            <a:r>
              <a:rPr lang="en-US" dirty="0"/>
              <a:t>Dilated Aorta</a:t>
            </a:r>
          </a:p>
          <a:p>
            <a:r>
              <a:rPr lang="en-US" dirty="0"/>
              <a:t>TOF</a:t>
            </a:r>
            <a:endParaRPr lang="en-IN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 Q15)Describe the view?</a:t>
            </a:r>
            <a:br>
              <a:rPr lang="en-US" b="1" dirty="0"/>
            </a:br>
            <a:r>
              <a:rPr lang="en-US" b="1" dirty="0"/>
              <a:t>Likely diagnosis?</a:t>
            </a:r>
            <a:endParaRPr lang="en-IN" dirty="0"/>
          </a:p>
        </p:txBody>
      </p:sp>
      <p:pic>
        <p:nvPicPr>
          <p:cNvPr id="4" name="15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42910" y="1500174"/>
            <a:ext cx="8143932" cy="51435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46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repeatCount="indefinite" fill="remove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AP view,</a:t>
            </a:r>
          </a:p>
          <a:p>
            <a:r>
              <a:rPr lang="en-US" dirty="0" err="1"/>
              <a:t>Catherter</a:t>
            </a:r>
            <a:r>
              <a:rPr lang="en-US" dirty="0"/>
              <a:t> </a:t>
            </a:r>
            <a:r>
              <a:rPr lang="en-US" dirty="0" err="1"/>
              <a:t>Ao</a:t>
            </a:r>
            <a:r>
              <a:rPr lang="en-US" dirty="0"/>
              <a:t>-Morphological RV</a:t>
            </a:r>
          </a:p>
          <a:p>
            <a:r>
              <a:rPr lang="en-US" dirty="0"/>
              <a:t>Another catheter IVC-RA-?</a:t>
            </a:r>
            <a:r>
              <a:rPr lang="en-US" dirty="0" err="1"/>
              <a:t>Morpholical</a:t>
            </a:r>
            <a:r>
              <a:rPr lang="en-US" dirty="0"/>
              <a:t> LV</a:t>
            </a:r>
          </a:p>
          <a:p>
            <a:r>
              <a:rPr lang="en-US" dirty="0" err="1"/>
              <a:t>Situs</a:t>
            </a:r>
            <a:r>
              <a:rPr lang="en-US" dirty="0"/>
              <a:t> </a:t>
            </a:r>
            <a:r>
              <a:rPr lang="en-US" dirty="0" err="1"/>
              <a:t>inversus,Dextrocardia</a:t>
            </a:r>
            <a:endParaRPr lang="en-US" dirty="0"/>
          </a:p>
          <a:p>
            <a:r>
              <a:rPr lang="en-US" dirty="0" err="1"/>
              <a:t>ccTGA</a:t>
            </a:r>
            <a:endParaRPr lang="en-IN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Q16)Likely diagnosis?</a:t>
            </a:r>
            <a:endParaRPr lang="en-IN" b="1" dirty="0"/>
          </a:p>
        </p:txBody>
      </p:sp>
      <p:pic>
        <p:nvPicPr>
          <p:cNvPr id="6" name="PAPVC">
            <a:hlinkClick r:id="" action="ppaction://media"/>
            <a:extLst>
              <a:ext uri="{FF2B5EF4-FFF2-40B4-BE49-F238E27FC236}">
                <a16:creationId xmlns:a16="http://schemas.microsoft.com/office/drawing/2014/main" id="{8EA25992-D69D-6147-252C-B2531532629D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49275" y="1600200"/>
            <a:ext cx="8045450" cy="452596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3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RA-SVC(</a:t>
            </a:r>
            <a:r>
              <a:rPr lang="en-US" dirty="0" err="1"/>
              <a:t>aneurysmal</a:t>
            </a:r>
            <a:r>
              <a:rPr lang="en-US" dirty="0"/>
              <a:t>)-Vertical vein</a:t>
            </a:r>
          </a:p>
          <a:p>
            <a:r>
              <a:rPr lang="en-US" dirty="0"/>
              <a:t>PAPVC</a:t>
            </a:r>
            <a:endParaRPr lang="en-IN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THANK YOU</a:t>
            </a:r>
            <a:endParaRPr lang="en-IN" b="1" dirty="0"/>
          </a:p>
        </p:txBody>
      </p:sp>
      <p:pic>
        <p:nvPicPr>
          <p:cNvPr id="4" name="Content Placeholder 3" descr="flat,750x,075,f-pad,750x1000,f8f8f8.u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4414" y="1357298"/>
            <a:ext cx="7000924" cy="5286412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4" name="Content Placeholder 3" descr="d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4" name="Content Placeholder 3" descr="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0"/>
            <a:ext cx="8534399" cy="6705599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 descr="Screenshot_20231001-000008_YouTub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214290"/>
            <a:ext cx="8929718" cy="664371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4" name="Content Placeholder 3" descr="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170270310</TotalTime>
  <Words>586</Words>
  <Application>Microsoft Office PowerPoint</Application>
  <PresentationFormat>On-screen Show (4:3)</PresentationFormat>
  <Paragraphs>93</Paragraphs>
  <Slides>58</Slides>
  <Notes>4</Notes>
  <HiddenSlides>0</HiddenSlides>
  <MMClips>15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1" baseType="lpstr">
      <vt:lpstr>Arial</vt:lpstr>
      <vt:lpstr>Calibri</vt:lpstr>
      <vt:lpstr>Office Theme</vt:lpstr>
      <vt:lpstr>Angiocardiogram- Basics of interpretation</vt:lpstr>
      <vt:lpstr>Basic rules of description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Q1)Describe the view</vt:lpstr>
      <vt:lpstr>PowerPoint Presentation</vt:lpstr>
      <vt:lpstr>LV Cardiogram</vt:lpstr>
      <vt:lpstr>PowerPoint Presentation</vt:lpstr>
      <vt:lpstr>PowerPoint Presentation</vt:lpstr>
      <vt:lpstr>VIEWS</vt:lpstr>
      <vt:lpstr>LAO</vt:lpstr>
      <vt:lpstr>PowerPoint Presentation</vt:lpstr>
      <vt:lpstr>PowerPoint Presentation</vt:lpstr>
      <vt:lpstr>Muscular VSD ASD</vt:lpstr>
      <vt:lpstr>Q2)Describe the view?</vt:lpstr>
      <vt:lpstr>PowerPoint Presentation</vt:lpstr>
      <vt:lpstr>PowerPoint Presentation</vt:lpstr>
      <vt:lpstr>MR Quantification-RAO view</vt:lpstr>
      <vt:lpstr>Q3)Describe the view? Likely diagnosis?</vt:lpstr>
      <vt:lpstr>PowerPoint Presentation</vt:lpstr>
      <vt:lpstr>Angiographic assessment of AR (LAO,Aortic root angiogram)</vt:lpstr>
      <vt:lpstr>Q4)Describe the view? Likely diagnosis?</vt:lpstr>
      <vt:lpstr>PowerPoint Presentation</vt:lpstr>
      <vt:lpstr>Q5)Likely diagnosis</vt:lpstr>
      <vt:lpstr>PowerPoint Presentation</vt:lpstr>
      <vt:lpstr>Aortic stenosis,Subarotic stenosis Apical HCM</vt:lpstr>
      <vt:lpstr>Q6)Describe the view? Likely diagnosis?</vt:lpstr>
      <vt:lpstr>PowerPoint Presentation</vt:lpstr>
      <vt:lpstr>Q7)Describe the view? Likely diagnosis?</vt:lpstr>
      <vt:lpstr>PowerPoint Presentation</vt:lpstr>
      <vt:lpstr>PowerPoint Presentation</vt:lpstr>
      <vt:lpstr>Q8)Describe the view? Likely diagnosis?</vt:lpstr>
      <vt:lpstr>PowerPoint Presentation</vt:lpstr>
      <vt:lpstr>Q9)Describe the view? Likely diagnosis?</vt:lpstr>
      <vt:lpstr>PowerPoint Presentation</vt:lpstr>
      <vt:lpstr>Angiographic views in VSD</vt:lpstr>
      <vt:lpstr>Q10)Describe the view? Likely diagnosis?</vt:lpstr>
      <vt:lpstr>PowerPoint Presentation</vt:lpstr>
      <vt:lpstr>PowerPoint Presentation</vt:lpstr>
      <vt:lpstr>Q11) Likely diagnosis?</vt:lpstr>
      <vt:lpstr>PowerPoint Presentation</vt:lpstr>
      <vt:lpstr>Q12)Likely diagnosis</vt:lpstr>
      <vt:lpstr>PowerPoint Presentation</vt:lpstr>
      <vt:lpstr>PDA</vt:lpstr>
      <vt:lpstr> Q13)Describe the view? Likely diagnosis?</vt:lpstr>
      <vt:lpstr>PowerPoint Presentation</vt:lpstr>
      <vt:lpstr>Q14)Describe the view? Likely diagnosis?</vt:lpstr>
      <vt:lpstr>PowerPoint Presentation</vt:lpstr>
      <vt:lpstr> Q15)Describe the view? Likely diagnosis?</vt:lpstr>
      <vt:lpstr>PowerPoint Presentation</vt:lpstr>
      <vt:lpstr>Q16)Likely diagnosis?</vt:lpstr>
      <vt:lpstr>PowerPoint Presentation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ADMIN</cp:lastModifiedBy>
  <cp:revision>20</cp:revision>
  <dcterms:created xsi:type="dcterms:W3CDTF">2006-08-16T00:00:00Z</dcterms:created>
  <dcterms:modified xsi:type="dcterms:W3CDTF">2023-10-06T02:42:52Z</dcterms:modified>
</cp:coreProperties>
</file>