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9" r:id="rId24"/>
    <p:sldId id="281" r:id="rId25"/>
    <p:sldId id="282" r:id="rId26"/>
    <p:sldId id="284" r:id="rId27"/>
    <p:sldId id="283" r:id="rId28"/>
    <p:sldId id="277" r:id="rId29"/>
    <p:sldId id="278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2" r:id="rId46"/>
    <p:sldId id="300" r:id="rId47"/>
    <p:sldId id="301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8" Type="http://schemas.openxmlformats.org/officeDocument/2006/relationships/slide" Target="slides/slide7.xml" /><Relationship Id="rId51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33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4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3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2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1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1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7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7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4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1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9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0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92F57-4ACA-9EE4-E781-31570A9A0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en-IN" sz="560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Coronary Physiology</a:t>
            </a:r>
            <a:endParaRPr lang="en-US" sz="5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31E2E-8B7A-A757-E9E2-9A80A5167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Sanchna Dev</a:t>
            </a:r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3E622E4-9F1C-15FC-0405-5D1ED5658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936" r="1649" b="-2"/>
          <a:stretch/>
        </p:blipFill>
        <p:spPr>
          <a:xfrm>
            <a:off x="2813118" y="644733"/>
            <a:ext cx="6582151" cy="3602255"/>
          </a:xfrm>
          <a:prstGeom prst="rect">
            <a:avLst/>
          </a:prstGeom>
        </p:spPr>
      </p:pic>
      <p:sp>
        <p:nvSpPr>
          <p:cNvPr id="6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99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DC14B-8B9F-6A11-ABE3-F4BB6E17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N" sz="5400">
                <a:latin typeface="Times New Roman" panose="02020603050405020304" pitchFamily="18" charset="0"/>
                <a:cs typeface="Times New Roman" panose="02020603050405020304" pitchFamily="18" charset="0"/>
              </a:rPr>
              <a:t>Sensor tipped wire technology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DAE57-FCEE-8D07-87AB-DC99529FA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Physiological sensor technology is now incorporated into 0.014” angioplasty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guidewires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measure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pressure, velocity and temperature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—&gt;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calculate indices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intracoronary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physiology (ICP)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 – is as old as PCI itself.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Andreas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Gruntzig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used the elimination of the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translesional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gradient (Pd measured from a distal balloon port) as a marker of success in the first PCI procedure in 1977.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it was not until piezo electric crystal transducers were incorporated into the 0.014”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guidewire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1990s that the concept of using pressure to guide intervention advanced into routine clinical practice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62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7B9AC-D5F4-7C0A-6178-10BFC397D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4182"/>
            <a:ext cx="10515600" cy="562278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transducer is situated at the proximal end of the radiopaque tip (usually 30 mm from tip)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Piezo- electric transducers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Abbott and Philips Volcano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provide reliable and repeatable measurements of dynamic pressure but are liable to some level of signal drift and handling characteristics are inferior to standard workhorse wires.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recently,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fibre transducers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incorporated into 0.014”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guidewires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Opsens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Boston Scientific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with some attractive handling characteristics and reduced signal drift and mounted onto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microcatheters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rapid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capability (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Navvus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II, ACIST Medical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use over any 0.014” workhorse wire.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the 0.014” wires, the increased diameter of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microcatheter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causes a small but consistent (−0.02) reduction in FFR</a:t>
            </a:r>
          </a:p>
        </p:txBody>
      </p:sp>
    </p:spTree>
    <p:extLst>
      <p:ext uri="{BB962C8B-B14F-4D97-AF65-F5344CB8AC3E}">
        <p14:creationId xmlns:p14="http://schemas.microsoft.com/office/powerpoint/2010/main" val="2462926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44D1D-CE6A-D302-8F5D-DFF7CACA5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>
            <a:normAutofit lnSpcReduction="10000"/>
          </a:bodyPr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CBF VELOCITY measurement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by the Doppler ultrasound using the dedicated </a:t>
            </a:r>
            <a:r>
              <a:rPr lang="en-IN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FloWire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n-I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ComboWire XT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(both Philips).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0.014” wires have a 12 MHz piezo- electric pulse wave ultrasound transducer at the tip, which samples 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instantaneous peak velocity (IPV)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 ‘range gate’ between 5 mm and 7 mm from the tip with a 30° arc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ComboWire XT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incorporates a pressure transducer 15 mm from the tip for simultaneous pressure measurement.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IPV is averaged over several cardiac cycles and used to calculate the average peak velocity (APV), used as a surrogate for CBF in the calculation of CFR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microvascular resistance (HMR)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CBF = 0.5 x APV x (D</a:t>
            </a:r>
            <a:r>
              <a:rPr lang="en-I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)/4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D- coronary diameter)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 = APVh/APVb</a:t>
            </a:r>
          </a:p>
        </p:txBody>
      </p:sp>
    </p:spTree>
    <p:extLst>
      <p:ext uri="{BB962C8B-B14F-4D97-AF65-F5344CB8AC3E}">
        <p14:creationId xmlns:p14="http://schemas.microsoft.com/office/powerpoint/2010/main" val="231211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E3928-1565-938B-C89C-6F2B4792E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545"/>
            <a:ext cx="10515600" cy="5276418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and experience are important in ensuring reliable results.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wire tip must be positioned carefully, away from the vessel wall, with coaxial alignment and fine adjustment to ensure the best signal ‘envelope’ is recorded.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quality can be sensitive to subtle movements of the wire, patient and the cardiac cycle itself.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calculating CFR (ratio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baseline APV), errors that are proportionally consistent between baseline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may be balanced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this is not the case for indices of microvascular resistance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a single value of APV is substituted.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3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84BFC-E894-B960-697C-6563D1C4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2727"/>
            <a:ext cx="10515600" cy="5484236"/>
          </a:xfrm>
        </p:spPr>
        <p:txBody>
          <a:bodyPr>
            <a:normAutofit fontScale="92500" lnSpcReduction="10000"/>
          </a:bodyPr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(</a:t>
            </a:r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thermodilution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technique)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-Temperature- sensitive transducers are incorporated into the </a:t>
            </a:r>
            <a:r>
              <a:rPr lang="en-I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Abbott PressureWire X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guidewire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located 30 mm from the tip, adjacent to the pressure sensor.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mean transit time (MTT) of a bolus of room- temperature saline, injected from the guiding catheter, can therefore be estimated from the temperature dynamics.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inverse of the MTT  is used as surrogate of CBF in the calculation of CFR and the index of myocardial resistance (IMR).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Saline boluses (3 mL) are injected rapidly and repeatedly, and the mean value from three consistent recordings is used. </a:t>
            </a:r>
          </a:p>
          <a:p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Thermodilution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generally considered less sensitive to variability in measurement technique than Doppler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CBF = V/MTT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V – vessel volume)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 =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90835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72-B1C0-4952-120C-8C1C1675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Indices of coronary physiology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86868-4442-110A-8874-8FD1C4AF5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Myocardial health and function depend on CBF, and ischaemia is an insufficiency in CBF, but inconveniently, CBF cannot be measured directly.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Instead, physiological assessment relies on indirect proxy markers of CBF derived from measures of pressure, flow velocity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thermodilution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meant transit time</a:t>
            </a:r>
          </a:p>
        </p:txBody>
      </p:sp>
    </p:spTree>
    <p:extLst>
      <p:ext uri="{BB962C8B-B14F-4D97-AF65-F5344CB8AC3E}">
        <p14:creationId xmlns:p14="http://schemas.microsoft.com/office/powerpoint/2010/main" val="10503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32409-F795-856F-F33D-C047419B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FFR ( Fractional Flow Reserve 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CADCE-23DD-A764-4EF9-C1EF509FF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FFR is the ratio of the pressure measured by the pressure wire distal to a lesion to that measured proximally from the guiding catheter, over the entire cardiac cycle, during hyperaemia.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FFR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Pd/Pa 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induced by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intravenous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infusion of adenosine at 140 µg/kg/min via a central vein (but in routine practice by a large, proximal, peripheral vein)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max stable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hyperemia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intracoronary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bolus of adenosine through the guiding catheter (40 µg right and 80 µg left coronary artery)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lowest recorded Pd/Pa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87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8637E-F6C1-30E1-932D-7D16F7310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182"/>
            <a:ext cx="10515600" cy="587678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measurement, plugging of the guiding catheter must be avoided and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transducer should be placed ≥15 mm distal to any stenosis.</a:t>
            </a:r>
            <a:endParaRPr lang="en-I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measurement, the transducer should be pulled back to the catheter tip to exclude signal drift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FFR reports the fraction (percentage) of CBF, relative to a hypothetically normal artery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 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FFR of 0.80 indicates a 20% reduction in flow compared with the same artery hypothetically free from disease.</a:t>
            </a:r>
          </a:p>
        </p:txBody>
      </p:sp>
    </p:spTree>
    <p:extLst>
      <p:ext uri="{BB962C8B-B14F-4D97-AF65-F5344CB8AC3E}">
        <p14:creationId xmlns:p14="http://schemas.microsoft.com/office/powerpoint/2010/main" val="480819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BADC-9D9D-A29A-CC0F-AB5830E83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 review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035B9-E3C5-8854-379D-82148BB1C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studies have shown that PCI can be safely deferred if FFR is &gt;0.75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DEFER trial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enrolled 325 patients scheduled for PCI of an intermediate stenosis.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FFR was &gt;_0.75, patients were randomly assigned to deferral (defer group; n = 91) or performance (perform group; n = 90) of PCI.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composite rate of cardiac death and acute MI (AMI) in the defer and perform groups was 3.3 vs. 7.9% (P = 0.21)</a:t>
            </a:r>
          </a:p>
        </p:txBody>
      </p:sp>
    </p:spTree>
    <p:extLst>
      <p:ext uri="{BB962C8B-B14F-4D97-AF65-F5344CB8AC3E}">
        <p14:creationId xmlns:p14="http://schemas.microsoft.com/office/powerpoint/2010/main" val="1015752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4944-2E17-1E46-396D-AC8CC8E52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7273"/>
            <a:ext cx="10515600" cy="5599690"/>
          </a:xfrm>
        </p:spPr>
        <p:txBody>
          <a:bodyPr/>
          <a:lstStyle/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DEFINE-FLAIR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trial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 Functional Lesion Assessment of Intermediate Stenosis to Guide Revascularization DES</a:t>
            </a:r>
            <a:r>
              <a:rPr lang="en-I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iFR-SWEDEHEART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Swedish Web-system for Enhancement and Development of Evidence-based care in Heart disease Evaluated According to Recommended Therapies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used the 0.80 cut-off for lesion selection by FFR,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favourable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event rates at 1 year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Thus,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0.80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the accepted FFR threshold for defining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haem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dynamically relevant lesions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Haemodynamic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relevance, as defined by FFR &lt;_0.80, correlates poorly with diameter stenosis by visual assessment</a:t>
            </a:r>
          </a:p>
        </p:txBody>
      </p:sp>
    </p:spTree>
    <p:extLst>
      <p:ext uri="{BB962C8B-B14F-4D97-AF65-F5344CB8AC3E}">
        <p14:creationId xmlns:p14="http://schemas.microsoft.com/office/powerpoint/2010/main" val="184085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8A792-BA53-F5EB-872B-F03B5253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N" sz="5400" dirty="0">
                <a:latin typeface="Times New Roman" panose="020F0502020204030204" pitchFamily="34" charset="0"/>
              </a:rPr>
              <a:t>Introduction</a:t>
            </a:r>
            <a:endParaRPr lang="en-US" sz="5400" dirty="0">
              <a:latin typeface="Times New Roman" panose="020F0502020204030204" pitchFamily="34" charset="0"/>
            </a:endParaRP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57E7E-189C-362A-3ED8-B98DC7CA6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Autofit/>
          </a:bodyPr>
          <a:lstStyle/>
          <a:p>
            <a:r>
              <a:rPr lang="en-US" sz="2500" dirty="0">
                <a:latin typeface="Times New Roman" panose="020F0502020204030204" pitchFamily="34" charset="0"/>
              </a:rPr>
              <a:t>Historically, </a:t>
            </a:r>
            <a:r>
              <a:rPr lang="en-US" sz="2500" b="1" dirty="0">
                <a:latin typeface="Times New Roman" panose="020F0502020204030204" pitchFamily="34" charset="0"/>
              </a:rPr>
              <a:t>invasive coronary angiography</a:t>
            </a:r>
            <a:r>
              <a:rPr lang="en-US" sz="2500" dirty="0">
                <a:latin typeface="Times New Roman" panose="020F0502020204030204" pitchFamily="34" charset="0"/>
              </a:rPr>
              <a:t> provided the gold- standard assessment of ischaemic heart disease </a:t>
            </a:r>
            <a:endParaRPr lang="en-IN" sz="2500" dirty="0">
              <a:latin typeface="Times New Roman" panose="020F0502020204030204" pitchFamily="34" charset="0"/>
            </a:endParaRPr>
          </a:p>
          <a:p>
            <a:r>
              <a:rPr lang="en-US" sz="2500" dirty="0">
                <a:latin typeface="Times New Roman" panose="020F0502020204030204" pitchFamily="34" charset="0"/>
              </a:rPr>
              <a:t>epicardial atherosclerotic disease </a:t>
            </a:r>
            <a:r>
              <a:rPr lang="en-IN" sz="2500" dirty="0">
                <a:latin typeface="Times New Roman" panose="020F0502020204030204" pitchFamily="34" charset="0"/>
              </a:rPr>
              <a:t>– </a:t>
            </a:r>
            <a:r>
              <a:rPr lang="en-US" sz="2500" dirty="0">
                <a:latin typeface="Times New Roman" panose="020F0502020204030204" pitchFamily="34" charset="0"/>
              </a:rPr>
              <a:t>one of several causes of myocardial ischaemia.</a:t>
            </a:r>
            <a:endParaRPr lang="en-IN" sz="2500" dirty="0">
              <a:latin typeface="Times New Roman" panose="020F0502020204030204" pitchFamily="34" charset="0"/>
            </a:endParaRPr>
          </a:p>
          <a:p>
            <a:r>
              <a:rPr lang="en-IN" sz="2500" dirty="0">
                <a:latin typeface="Times New Roman" panose="020F0502020204030204" pitchFamily="34" charset="0"/>
              </a:rPr>
              <a:t>o</a:t>
            </a:r>
            <a:r>
              <a:rPr lang="en-US" sz="2500" dirty="0" err="1">
                <a:latin typeface="Times New Roman" panose="020F0502020204030204" pitchFamily="34" charset="0"/>
              </a:rPr>
              <a:t>ther</a:t>
            </a:r>
            <a:r>
              <a:rPr lang="en-US" sz="2500" dirty="0">
                <a:latin typeface="Times New Roman" panose="020F0502020204030204" pitchFamily="34" charset="0"/>
              </a:rPr>
              <a:t> causes</a:t>
            </a:r>
            <a:r>
              <a:rPr lang="en-IN" sz="2500" dirty="0">
                <a:latin typeface="Times New Roman" panose="020F0502020204030204" pitchFamily="34" charset="0"/>
              </a:rPr>
              <a:t> -</a:t>
            </a:r>
            <a:r>
              <a:rPr lang="en-US" sz="2500" dirty="0">
                <a:latin typeface="Times New Roman" panose="020F0502020204030204" pitchFamily="34" charset="0"/>
              </a:rPr>
              <a:t> originating in the microvascular compartment and vasospastic angina</a:t>
            </a:r>
            <a:r>
              <a:rPr lang="en-IN" sz="2500" dirty="0">
                <a:latin typeface="Times New Roman" panose="020F0502020204030204" pitchFamily="34" charset="0"/>
              </a:rPr>
              <a:t> -</a:t>
            </a:r>
            <a:r>
              <a:rPr lang="en-US" sz="2500" dirty="0">
                <a:latin typeface="Times New Roman" panose="020F0502020204030204" pitchFamily="34" charset="0"/>
              </a:rPr>
              <a:t> not revealed using standard invasive or CT coronary angiography</a:t>
            </a:r>
            <a:endParaRPr lang="en-IN" sz="2500" dirty="0">
              <a:latin typeface="Times New Roman" panose="020F0502020204030204" pitchFamily="34" charset="0"/>
            </a:endParaRPr>
          </a:p>
          <a:p>
            <a:r>
              <a:rPr lang="en-US" sz="2500" dirty="0">
                <a:latin typeface="Times New Roman" panose="020F0502020204030204" pitchFamily="34" charset="0"/>
              </a:rPr>
              <a:t>potentially leading to inaccurate or ‘false negative’ diagnosis and suboptimal treatment</a:t>
            </a:r>
            <a:endParaRPr lang="en-IN" sz="2500" dirty="0">
              <a:latin typeface="Times New Roman" panose="020F0502020204030204" pitchFamily="34" charset="0"/>
            </a:endParaRPr>
          </a:p>
          <a:p>
            <a:endParaRPr lang="en-US" sz="2500" dirty="0">
              <a:latin typeface="Times New Roman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7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6AD8-753B-3300-561C-AE954665D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FAME (Fractional Flow Reserve versus Angiography for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Multivessel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Evaluation) trial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only 35% of the 50–70% stenoses were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haemodynamically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relevant and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71–90% stenoses, 20% were not.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n-I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estimated diameter stenosis &gt;90% predicted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haemodynamic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relevance with high accuracy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(96% correct classification).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number of studies have shown that utilization of an FFR-based assessment strategy at the time of angiography results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reclassification of the revascularization strategy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high proportion of patients with intermediate-grade lesions (&gt;40% of patients are reclassified)</a:t>
            </a:r>
          </a:p>
        </p:txBody>
      </p:sp>
    </p:spTree>
    <p:extLst>
      <p:ext uri="{BB962C8B-B14F-4D97-AF65-F5344CB8AC3E}">
        <p14:creationId xmlns:p14="http://schemas.microsoft.com/office/powerpoint/2010/main" val="2240956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CC5E0-9B26-9C0C-E631-8F4BE5232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95" y="570072"/>
            <a:ext cx="10515600" cy="511029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patient-level and study-level meta-analysis of 9173 lesions demonstrated that with lesions with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FFR &lt;0.75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revascularization reduced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 year risk of major adverse cardiac events (MACE)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FFR threshold of 0.75 is used to define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severe ischaemia that is of prognostic relevance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intermediate grade left main stem (LMS) disease - Assessment is more challenging in comparison with non-LMS stenosis due to the requirement for disengagement of the guiding catheter and an inability to administer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intracoronary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adenosine.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25760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E6241-8848-D494-F0CF-C9E18A01F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3455"/>
            <a:ext cx="10515600" cy="5553508"/>
          </a:xfrm>
        </p:spPr>
        <p:txBody>
          <a:bodyPr/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largest study, which included 230 patients with intermediate- grade LMS stenosis, only 23% showed an FFR &lt;0.80.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was deferred in patients with an FFR &gt;_0.80 and bypass surgery was done in patients with an FFR &lt;0.80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outcomes at 5 years were similar in both groups.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it is important to consider the potential influence of any untreated downstream disease in the left anterior descending (LAD) or left circumflex arteries, which may be associated with an increased risk of a false negative FFR.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83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6414-B086-6388-AB05-2D5885F2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 of FFR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0727B-2092-CE3B-85B9-1910D42C4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to epicardial coronary assessment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be increased (more likely to be negative) in the context of reversible microvascular dysfunction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suboptimally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discriminates serial lesions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quantify absolute changes in CBF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exhibits small variability on repeat testing</a:t>
            </a:r>
          </a:p>
        </p:txBody>
      </p:sp>
    </p:spTree>
    <p:extLst>
      <p:ext uri="{BB962C8B-B14F-4D97-AF65-F5344CB8AC3E}">
        <p14:creationId xmlns:p14="http://schemas.microsoft.com/office/powerpoint/2010/main" val="3925147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5B17-3C9E-AF54-DD36-1BC16A82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ratios (NHPRs)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2EA79-08A5-AD99-C22D-5285A2B79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resting indices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measure the Pd/Pa ratio during diastole when microvascular resistance is stable.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FFR, the NHPRs are also derived from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translesional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gradient, but with no requirement for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induction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quicker, simpler and cheaper to use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associated with adenosine- related side effects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29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9771-CA82-DC91-468C-9F2323A5F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1818"/>
            <a:ext cx="10515600" cy="5715145"/>
          </a:xfrm>
        </p:spPr>
        <p:txBody>
          <a:bodyPr/>
          <a:lstStyle/>
          <a:p>
            <a:r>
              <a:rPr lang="en-US" dirty="0"/>
              <a:t>Using wave intensity analysis of simultaneous pressure</a:t>
            </a:r>
            <a:r>
              <a:rPr lang="en-IN" dirty="0"/>
              <a:t>-</a:t>
            </a:r>
            <a:r>
              <a:rPr lang="en-US" dirty="0"/>
              <a:t>velocity recordings</a:t>
            </a:r>
            <a:endParaRPr lang="en-IN" dirty="0"/>
          </a:p>
          <a:p>
            <a:r>
              <a:rPr lang="en-US" b="1" i="1" dirty="0"/>
              <a:t>Sen et al</a:t>
            </a:r>
            <a:r>
              <a:rPr lang="en-IN" b="1" i="1" dirty="0"/>
              <a:t> </a:t>
            </a:r>
            <a:r>
              <a:rPr lang="en-IN" dirty="0"/>
              <a:t>i</a:t>
            </a:r>
            <a:r>
              <a:rPr lang="en-US" dirty="0" err="1"/>
              <a:t>dentified</a:t>
            </a:r>
            <a:r>
              <a:rPr lang="en-US" dirty="0"/>
              <a:t> a period of the cardiac cycle when there are no com­pression or expansion waves, and the coronary micro­vascular resistance at rest is minimal and stable, and very similar to the averaged resistance achieved with adenosine. </a:t>
            </a:r>
            <a:endParaRPr lang="en-IN" dirty="0"/>
          </a:p>
          <a:p>
            <a:r>
              <a:rPr lang="en-US" dirty="0"/>
              <a:t>The </a:t>
            </a:r>
            <a:r>
              <a:rPr lang="en-US" dirty="0" err="1"/>
              <a:t>wave­free</a:t>
            </a:r>
            <a:r>
              <a:rPr lang="en-US" dirty="0"/>
              <a:t> period is calculated beginning 25% of the way into diastole, and ending 5 ms before the end (covering around 75% of diastole)</a:t>
            </a:r>
          </a:p>
        </p:txBody>
      </p:sp>
    </p:spTree>
    <p:extLst>
      <p:ext uri="{BB962C8B-B14F-4D97-AF65-F5344CB8AC3E}">
        <p14:creationId xmlns:p14="http://schemas.microsoft.com/office/powerpoint/2010/main" val="1358636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4B1C2F2-88E9-2870-DA17-BB86A5E67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2"/>
            <a:ext cx="10515600" cy="5940322"/>
          </a:xfrm>
        </p:spPr>
      </p:pic>
    </p:spTree>
    <p:extLst>
      <p:ext uri="{BB962C8B-B14F-4D97-AF65-F5344CB8AC3E}">
        <p14:creationId xmlns:p14="http://schemas.microsoft.com/office/powerpoint/2010/main" val="630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3558-86E0-2EB6-3611-68E1A7BA4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51934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 review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2D03-8526-FC37-8D8F-912F2118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0754"/>
            <a:ext cx="10515600" cy="5489676"/>
          </a:xfrm>
        </p:spPr>
        <p:txBody>
          <a:bodyPr>
            <a:no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recent large-scale randomized trials showed broadly comparable results between FFR- guided and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iwFR-guided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revascularization strategies in patients with intermediate-grade stenosis</a:t>
            </a: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Revascularization was indicated in both trials if 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FFR was &lt;_0.80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iwFR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&lt;_0.89</a:t>
            </a:r>
            <a:endParaRPr lang="en-IN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DEFINE- FLAIR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trial, the primary endpoint of MACE at 1 year occurred in 6.8% in patients randomized to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iwFR-guided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revascularization vs 7.0% in patients randomized to FFR-guided revascularization (P . &lt;0.001 for non-inferiority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iFR-SWEDEHEART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trial, the primary endpoint of death from any cause, non-fatal MI, or unplanned revascularization was 6.7% in the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iwFR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group and 6.1% in the FFR group (P = 0.007 for non-inferiority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trials are limited by having a follow-up duration of only 1 year</a:t>
            </a:r>
          </a:p>
        </p:txBody>
      </p:sp>
    </p:spTree>
    <p:extLst>
      <p:ext uri="{BB962C8B-B14F-4D97-AF65-F5344CB8AC3E}">
        <p14:creationId xmlns:p14="http://schemas.microsoft.com/office/powerpoint/2010/main" val="622147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26BB-931E-BC7F-D398-7CE6D1C2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99" y="733834"/>
            <a:ext cx="2018524" cy="255724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IN" dirty="0"/>
              <a:t>ESC 2018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D65472-E128-5FD8-0F4D-BACC2DFB2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07" y="606809"/>
            <a:ext cx="8644193" cy="5644382"/>
          </a:xfrm>
        </p:spPr>
      </p:pic>
    </p:spTree>
    <p:extLst>
      <p:ext uri="{BB962C8B-B14F-4D97-AF65-F5344CB8AC3E}">
        <p14:creationId xmlns:p14="http://schemas.microsoft.com/office/powerpoint/2010/main" val="2412850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882C81F-588F-32B6-807A-96D0C40C3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IN" sz="5400" dirty="0"/>
              <a:t>2021 ACC/AHA</a:t>
            </a:r>
            <a:endParaRPr lang="en-US" sz="5400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C91172D-DADD-6AA0-06FA-F75F8D6BB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96957"/>
            <a:ext cx="6903720" cy="52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87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CB43-D162-D33D-42E2-5F11C08B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FC452-C8F9-1412-26E9-75F8FDDBA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Times New Roman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onsequently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the last two decades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intracoronary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physiological assessment has increased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mprove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the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diagnostic accuracy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superior clinical outcomes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acknowledged in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international guidelines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30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173C6-DA61-FD47-774A-6B9F749F4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 -difference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5F59B-5B5D-1E59-E7F1-9AA482001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 assesses the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effects of the epicardial and microvascular physiology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cannot differentiate between the two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CFR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reflects the vasodilatory reserve of the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microvasculature</a:t>
            </a:r>
            <a:endParaRPr lang="en-I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 = APVh/APVb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CFVR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(coronary velocity flow reserve)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 =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abnormal CFR is considered &lt;2.5 (&lt;2.0 by some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thermodilution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protocols), but in healthy individuals, may exceed 4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 some reach 6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recent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metanalysis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79 studies and nearly 60 000 patient cases demonstrated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each 0.10 reduction in CFR, below normal, was associated with a 16% increase in mortality and 8% increase in MACE</a:t>
            </a:r>
          </a:p>
        </p:txBody>
      </p:sp>
    </p:spTree>
    <p:extLst>
      <p:ext uri="{BB962C8B-B14F-4D97-AF65-F5344CB8AC3E}">
        <p14:creationId xmlns:p14="http://schemas.microsoft.com/office/powerpoint/2010/main" val="1962145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B6662-811F-665E-C510-877FFA4FF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3455"/>
            <a:ext cx="10515600" cy="555350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 is particularly useful when combined with pressure measurement to help discriminate the contribution of epicardial and microvascular disease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 may be reduced erroneously in patients with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baseline cardiovascular workload or anxiety who are not truly at their cardiac baseline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effect may be reduced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coronary flow capacity (CFC),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which integrates CFR with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APV to create a two- dimensional CFC ‘map’, which may increase diagnostic and prognostic power beyond CFR alone</a:t>
            </a:r>
          </a:p>
        </p:txBody>
      </p:sp>
    </p:spTree>
    <p:extLst>
      <p:ext uri="{BB962C8B-B14F-4D97-AF65-F5344CB8AC3E}">
        <p14:creationId xmlns:p14="http://schemas.microsoft.com/office/powerpoint/2010/main" val="162307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D017-4BCD-82FA-0620-865F6D2B2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Grading of CFC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C8BB01-EBB6-BF32-ED2F-81D33953C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09" y="1293091"/>
            <a:ext cx="10515600" cy="5199784"/>
          </a:xfrm>
        </p:spPr>
      </p:pic>
    </p:spTree>
    <p:extLst>
      <p:ext uri="{BB962C8B-B14F-4D97-AF65-F5344CB8AC3E}">
        <p14:creationId xmlns:p14="http://schemas.microsoft.com/office/powerpoint/2010/main" val="2487878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DB06F-E385-ADA2-9B2D-CA05940C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CMVR - markers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DE1D2-CEFC-DA87-8711-402B16B1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59"/>
            <a:ext cx="10515600" cy="4770404"/>
          </a:xfrm>
        </p:spPr>
        <p:txBody>
          <a:bodyPr>
            <a:no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IMR and </a:t>
            </a:r>
            <a:r>
              <a:rPr lang="en-I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yperaemic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icrovascular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esistance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(HMR)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both markers of the minimal CMVR. 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 dP</a:t>
            </a:r>
            <a:r>
              <a:rPr lang="en-I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CBF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CMVR, the pressure gradient is taken as the distal epicardial pressure because right atrial pressure is assumed to be negligible.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Doppler- derived APV </a:t>
            </a:r>
            <a:r>
              <a:rPr lang="en-I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(the inverse of)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thermodilution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derived MTT are substituted to represent CBF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HMR= Pd</a:t>
            </a:r>
            <a:r>
              <a:rPr lang="en-I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APV 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IMR =pd</a:t>
            </a:r>
            <a:r>
              <a:rPr lang="en-I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MTT 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46CF7-D691-7D07-2FA3-FADBEB9C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5091"/>
            <a:ext cx="10515600" cy="539187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IMR is normally &lt;25 and HMR &lt;2.5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indices estimate the resistance to CBF only in the microvascular compartment. </a:t>
            </a:r>
            <a:endParaRPr lang="en-I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baseline IMR is known as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 reserve ratio (RRR)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which, like CFR, reflects vasodilatory capacity.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Translesional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(epicardial) resistance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also be quantified by applying Ohm’s law, as the ratio of Pa- Pd and CBF, referred to as </a:t>
            </a:r>
            <a:r>
              <a:rPr lang="en-I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hyperaemic or baseline stenosis resistance (HSR and BSR)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depending when measured.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Neither are used routinely but are interesting areas for research and development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89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A6436CA-A8FF-1B0D-A470-026367FC8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" y="423333"/>
            <a:ext cx="11266129" cy="5753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048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57380C-1227-3F61-2BFB-D2A9B4B8B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48428" r="18554"/>
          <a:stretch/>
        </p:blipFill>
        <p:spPr>
          <a:xfrm>
            <a:off x="1" y="0"/>
            <a:ext cx="11552902" cy="6609462"/>
          </a:xfrm>
        </p:spPr>
      </p:pic>
    </p:spTree>
    <p:extLst>
      <p:ext uri="{BB962C8B-B14F-4D97-AF65-F5344CB8AC3E}">
        <p14:creationId xmlns:p14="http://schemas.microsoft.com/office/powerpoint/2010/main" val="451124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C2708F4-2963-545F-F0DD-E2531FA3C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6061" r="8903" b="6066"/>
          <a:stretch/>
        </p:blipFill>
        <p:spPr>
          <a:xfrm>
            <a:off x="669140" y="546236"/>
            <a:ext cx="11047634" cy="5803763"/>
          </a:xfrm>
        </p:spPr>
      </p:pic>
    </p:spTree>
    <p:extLst>
      <p:ext uri="{BB962C8B-B14F-4D97-AF65-F5344CB8AC3E}">
        <p14:creationId xmlns:p14="http://schemas.microsoft.com/office/powerpoint/2010/main" val="1837406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0C68E-E675-9857-CC2D-B2B0E135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physiology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3D137-8888-F271-3CF9-663F04A56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 possible to predict CBF and CMVR in absolute units (mL/min and  mmHg. min/ mL, respectively)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continuous infusion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thermodilution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 uses a dedicated, rapid- exchange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Rayflow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catheter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Hexacath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Paris, France) to infuse room temperature saline from the proximal portion of the artery being investigated.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change is detected by the wire- mounted transducer placed ≥3 cm distally, the magnitude of which allows the prediction of artery- specific absolute CBF (aCBF) and absolute CMVR (aCMVR).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virtuQ method computes aCBF, aCMVR and CFR by applying a numerical solution to a three- dimensional (3D) arterial reconstruction.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4812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740C4-D77B-DC5B-5D03-9A25B4B7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9636"/>
            <a:ext cx="10515600" cy="550732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does not require dedicated hardware aside from a standard pressure wire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application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available commercially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years of relying on indirect surrogate mark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—&gt;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attractive, especially when complemented with pressure measurements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assessment of epicardial and microvascular physiology in a single test in absolute units</a:t>
            </a:r>
          </a:p>
        </p:txBody>
      </p:sp>
    </p:spTree>
    <p:extLst>
      <p:ext uri="{BB962C8B-B14F-4D97-AF65-F5344CB8AC3E}">
        <p14:creationId xmlns:p14="http://schemas.microsoft.com/office/powerpoint/2010/main" val="88340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D8A0B-EA78-5F1E-A7D2-2556B18E4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Coronary </a:t>
            </a:r>
            <a:r>
              <a:rPr lang="en-I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Hemodynamics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A452C-2F9A-F06E-FBAF-10A978477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hydraulic equivalent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Ohm’s law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 difference in pressure (dP) drives coronary blood flow (CBF) through the circulation, regulated by the resistance (R)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CBF = dP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R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coronary microcirculation (CMC), the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arterioles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 as the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resistance vessels’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they constantly modify their smooth muscle tone and diameter,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response to fluctuations in perfusion pressure and the concentration of metabolic products - CBF is matched closely to the metabolic demands of the myocardium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3A318E-3C62-7A20-78AA-CBE023FADE26}"/>
              </a:ext>
            </a:extLst>
          </p:cNvPr>
          <p:cNvCxnSpPr>
            <a:cxnSpLocks/>
          </p:cNvCxnSpPr>
          <p:nvPr/>
        </p:nvCxnSpPr>
        <p:spPr>
          <a:xfrm>
            <a:off x="1952795" y="3538391"/>
            <a:ext cx="559893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592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D504B92-9195-BEA7-D836-A35A9D0A7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7761" r="13595"/>
          <a:stretch/>
        </p:blipFill>
        <p:spPr>
          <a:xfrm>
            <a:off x="484909" y="277091"/>
            <a:ext cx="11060546" cy="6257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694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D098-039F-9916-4526-D0B09C655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Assessing CMC and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vasoreactivity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69A33-C709-AB96-951C-5A7F73FF6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coronary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microvasculature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cannot be seen,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stented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instrumented in the catheter laboratory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terms of perceived clinical importance and research effort, has lagged well behind epicardial CAD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microvasculature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however, regulates overall coronary physiology and is the location for pathological changes causing ischaemia with no obstructive coronary artery disease (INOCA)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INOCA is common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—&gt;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half of all chest pain patients have no obstructive disease at angiography and of these 68% have evidence of microvascular dysfunction</a:t>
            </a:r>
          </a:p>
        </p:txBody>
      </p:sp>
    </p:spTree>
    <p:extLst>
      <p:ext uri="{BB962C8B-B14F-4D97-AF65-F5344CB8AC3E}">
        <p14:creationId xmlns:p14="http://schemas.microsoft.com/office/powerpoint/2010/main" val="3887830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DE995-4F28-23A3-8F2E-AE6223022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0001"/>
            <a:ext cx="10515600" cy="4906962"/>
          </a:xfrm>
        </p:spPr>
        <p:txBody>
          <a:bodyPr/>
          <a:lstStyle/>
          <a:p>
            <a:r>
              <a:rPr lang="en-US" dirty="0"/>
              <a:t>Epicardial and microvascular disease are not mutually exclusive and frequently coexist</a:t>
            </a:r>
            <a:r>
              <a:rPr lang="en-IN" dirty="0"/>
              <a:t>—&gt;</a:t>
            </a:r>
            <a:r>
              <a:rPr lang="en-US" dirty="0"/>
              <a:t> explain</a:t>
            </a:r>
            <a:r>
              <a:rPr lang="en-IN" dirty="0"/>
              <a:t>s</a:t>
            </a:r>
            <a:r>
              <a:rPr lang="en-US" dirty="0"/>
              <a:t> the roughly 20% of patients who do not gain full symptomatic relief after FFR- guided PCI</a:t>
            </a:r>
            <a:endParaRPr lang="en-IN" dirty="0"/>
          </a:p>
          <a:p>
            <a:r>
              <a:rPr lang="en-US" dirty="0"/>
              <a:t>INOCA may occur as a primary CMC problem or secondary to conditions that cause ventricular hypertrophy, infiltration or inflammation. </a:t>
            </a:r>
            <a:endParaRPr lang="en-IN" dirty="0"/>
          </a:p>
          <a:p>
            <a:r>
              <a:rPr lang="en-US" dirty="0"/>
              <a:t>may be a structural or functional CMC disorder</a:t>
            </a:r>
          </a:p>
        </p:txBody>
      </p:sp>
    </p:spTree>
    <p:extLst>
      <p:ext uri="{BB962C8B-B14F-4D97-AF65-F5344CB8AC3E}">
        <p14:creationId xmlns:p14="http://schemas.microsoft.com/office/powerpoint/2010/main" val="2706079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10AC2-F004-4AF0-4DD6-0136F6F6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Intracoronary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A0290-4207-04B2-5813-25A64692E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adenosine tests endothelium- independent vasodilation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acts on the endothelium to release nitric oxide causing vasodilation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Intracoronary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used to identify endothelial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dysfunctio</a:t>
            </a:r>
            <a:r>
              <a:rPr lang="en-I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specialist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centres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is currently an off- label indication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low dose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infusion, failure of the CFR to rise above 1.5 supports a diagnosis of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endothelial dysfunction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known cause of microvascular </a:t>
            </a:r>
            <a:r>
              <a:rPr lang="en-I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angina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higher doses,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acts directly on vascular smooth muscle cells to cause vasoconstriction, and this is used to provoke epicardial spasm in patients suspected to have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vasospastic angina</a:t>
            </a:r>
          </a:p>
        </p:txBody>
      </p:sp>
    </p:spTree>
    <p:extLst>
      <p:ext uri="{BB962C8B-B14F-4D97-AF65-F5344CB8AC3E}">
        <p14:creationId xmlns:p14="http://schemas.microsoft.com/office/powerpoint/2010/main" val="108964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5CE87-D0F4-ADCB-32F4-8A830E14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 recommendation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1C8B2-A8CE-C646-833D-65F54BB08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guidewire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based measurement of CFR and/or microcirculatory resistance should be considered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those with chest pain but no obstructive epicardial disease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testing should be considered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patients with suspected vasospastic angina</a:t>
            </a:r>
          </a:p>
        </p:txBody>
      </p:sp>
    </p:spTree>
    <p:extLst>
      <p:ext uri="{BB962C8B-B14F-4D97-AF65-F5344CB8AC3E}">
        <p14:creationId xmlns:p14="http://schemas.microsoft.com/office/powerpoint/2010/main" val="2424415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A71EB2B-E0E4-E86E-0E5A-06882118F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6" y="109248"/>
            <a:ext cx="10692581" cy="6554838"/>
          </a:xfrm>
        </p:spPr>
      </p:pic>
    </p:spTree>
    <p:extLst>
      <p:ext uri="{BB962C8B-B14F-4D97-AF65-F5344CB8AC3E}">
        <p14:creationId xmlns:p14="http://schemas.microsoft.com/office/powerpoint/2010/main" val="3631781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0029-E8AC-B343-B6D1-C7198903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Wireless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intracoronary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852A-33DD-205A-236E-FF09ECE97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Angiography- derived physiological assessment involves the operator reconstructing the 3D coronary anatomy from two angiographic projections ≥30° apart.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physics- based, mathematical solution is then applied to calculate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translesional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drop and the ‘virtual’ FFR (vFFR).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academic and commercial methods are available.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vFFR results have 95% limits of agreement of around FFR ±0.14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30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E8FBD-8764-C6EC-153A-3FFB2739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3F6D1-0D83-35CB-01B7-4E54CECFA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the associated additional time, effort and cost of deploying a pressure wire, this approach is clearly attractive and may extend physiological assessment to many more patients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data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FAVOR III China study was the first trial to demonstrate improved clinical outcomes associated with vFFR (compared with angiography guidance)</a:t>
            </a:r>
          </a:p>
        </p:txBody>
      </p:sp>
    </p:spTree>
    <p:extLst>
      <p:ext uri="{BB962C8B-B14F-4D97-AF65-F5344CB8AC3E}">
        <p14:creationId xmlns:p14="http://schemas.microsoft.com/office/powerpoint/2010/main" val="3297983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B5C3DED-F6CE-93A9-6C1C-CF3C584C6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4"/>
          <a:stretch/>
        </p:blipFill>
        <p:spPr>
          <a:xfrm>
            <a:off x="860323" y="163871"/>
            <a:ext cx="10788172" cy="6363656"/>
          </a:xfrm>
        </p:spPr>
      </p:pic>
    </p:spTree>
    <p:extLst>
      <p:ext uri="{BB962C8B-B14F-4D97-AF65-F5344CB8AC3E}">
        <p14:creationId xmlns:p14="http://schemas.microsoft.com/office/powerpoint/2010/main" val="1605546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78E6-B9A7-D862-FCF1-E29BC9B5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 takes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4D9DB-1542-3E7D-CDE1-BEA1F76AA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Coronary physiological assessment plays an important evidence- based role in the assessment of patients in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Cath lab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coronary blood flow is usually derived from surrogate markers of flow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newer methods are enabling absolute flow and resistance to be measured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assessment of pressure and flow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more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assessment of coronary physiology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useful in diagnosing ischaemia with no obstructive coronary disease.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Wireless techniques derived from anatomy are attractive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they are less invasive but must incorporate patient- specific physiology</a:t>
            </a:r>
          </a:p>
        </p:txBody>
      </p:sp>
    </p:spTree>
    <p:extLst>
      <p:ext uri="{BB962C8B-B14F-4D97-AF65-F5344CB8AC3E}">
        <p14:creationId xmlns:p14="http://schemas.microsoft.com/office/powerpoint/2010/main" val="3977976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1F12-E925-2823-68A6-F8B0127A8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Coronary Flow Reserve (CFR)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BD185-5A3E-82A8-D461-E092A5302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arterioles are maximally dilated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—&gt;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coronary microvascular resistance (CMVR) is minimal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—&gt;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CBF is maximal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this point, CBF is related linearly to the driving pressure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fold increase in CBF between resting (baseline) conditions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basis of coronary flow reserve (CFR)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CFR =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CBF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hyperaemi</a:t>
            </a:r>
            <a:r>
              <a:rPr lang="en-I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CBF</a:t>
            </a:r>
            <a:r>
              <a:rPr lang="en-I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271E2F-AE30-1B62-789C-990B0186FF90}"/>
              </a:ext>
            </a:extLst>
          </p:cNvPr>
          <p:cNvCxnSpPr>
            <a:cxnSpLocks/>
          </p:cNvCxnSpPr>
          <p:nvPr/>
        </p:nvCxnSpPr>
        <p:spPr>
          <a:xfrm>
            <a:off x="2217461" y="5275918"/>
            <a:ext cx="2268773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50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3CE0-C986-E270-6D08-E8B3CE16A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751"/>
            <a:ext cx="10515600" cy="594021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unobstructed coronary arteries</a:t>
            </a:r>
            <a:endParaRPr lang="en-I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—&gt;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gradual loss of pressure due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viscous friction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concentric ‘laminae’ of flowing blood.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Poiseuille’s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shows how pressure loss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(dP)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 =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QL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IN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I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blood viscosity 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flow rate,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vessel length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= dP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IN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CBF is extremely sensitive to even small changes in arteriolar tone, being proportional to the fourth power of vessel radius (r)</a:t>
            </a:r>
          </a:p>
          <a:p>
            <a:r>
              <a:rPr lang="en-I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Viscous pressure loss is minimal in </a:t>
            </a:r>
            <a:r>
              <a:rPr lang="en-IN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undiseased</a:t>
            </a:r>
            <a:r>
              <a:rPr lang="en-I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arteries but becomes significant in </a:t>
            </a:r>
            <a:r>
              <a:rPr lang="en-IN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diffuse disease </a:t>
            </a:r>
            <a:r>
              <a:rPr lang="en-I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Eg: radius is reduced to 50%, the pressure loss is increased 16- fold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63474F-BD7A-840B-2B61-05A0B081F4AA}"/>
              </a:ext>
            </a:extLst>
          </p:cNvPr>
          <p:cNvCxnSpPr>
            <a:cxnSpLocks/>
          </p:cNvCxnSpPr>
          <p:nvPr/>
        </p:nvCxnSpPr>
        <p:spPr>
          <a:xfrm>
            <a:off x="2284300" y="2344160"/>
            <a:ext cx="1061398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1EEE6C-5F89-C5EF-3BDF-56591E51AA74}"/>
              </a:ext>
            </a:extLst>
          </p:cNvPr>
          <p:cNvCxnSpPr>
            <a:cxnSpLocks/>
          </p:cNvCxnSpPr>
          <p:nvPr/>
        </p:nvCxnSpPr>
        <p:spPr>
          <a:xfrm>
            <a:off x="1707989" y="3633981"/>
            <a:ext cx="913946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734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92094-45A6-3FAF-B490-FDDDCB87C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8831"/>
            <a:ext cx="10515600" cy="574813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stenosed artery</a:t>
            </a:r>
            <a:r>
              <a:rPr lang="en-I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—&gt;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loss also occurs due to </a:t>
            </a: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convective acceleration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blood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—&gt;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CBF accelerates into the stenosis (to conserve total energy) there is a corresponding decrease in local pressure, as potential energy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(pressure) is converted into kinetic energy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Bernoulli’s law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how this pressure loss is proportional to blood density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to the square of the increase in velocity (V)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 = 1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I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−V</a:t>
            </a:r>
            <a:r>
              <a:rPr lang="en-I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2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post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stenosis region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Bernoulli’s law)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 normal vessel calibre is restored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—&gt; full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of blood pressure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CBF velocity reduces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4CBED6-2E7B-3C5B-B7D1-907259938444}"/>
              </a:ext>
            </a:extLst>
          </p:cNvPr>
          <p:cNvCxnSpPr>
            <a:cxnSpLocks/>
          </p:cNvCxnSpPr>
          <p:nvPr/>
        </p:nvCxnSpPr>
        <p:spPr>
          <a:xfrm flipH="1">
            <a:off x="2772151" y="4096774"/>
            <a:ext cx="327740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290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EE473F3-954A-EA06-984F-AE151EA14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40" y="109247"/>
            <a:ext cx="5680860" cy="654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B431D2-430B-9B78-2806-B5A94206F64B}"/>
              </a:ext>
            </a:extLst>
          </p:cNvPr>
          <p:cNvSpPr txBox="1"/>
          <p:nvPr/>
        </p:nvSpPr>
        <p:spPr>
          <a:xfrm>
            <a:off x="6659417" y="367145"/>
            <a:ext cx="49091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reality, this does not happen, because the transfer of kinetic energy back to potential energy is inefficient due to the formation of 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eddy currents and flow vortices</a:t>
            </a:r>
            <a:r>
              <a:rPr lang="en-I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—&gt;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breakdown of energetically efficient normal laminar flow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pressure loss is the basis of fractional flow reserve (FFR)</a:t>
            </a:r>
          </a:p>
        </p:txBody>
      </p:sp>
    </p:spTree>
    <p:extLst>
      <p:ext uri="{BB962C8B-B14F-4D97-AF65-F5344CB8AC3E}">
        <p14:creationId xmlns:p14="http://schemas.microsoft.com/office/powerpoint/2010/main" val="1351503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6922C-3630-AF13-D26D-CBB02D41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2545"/>
            <a:ext cx="10515600" cy="57844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tapering of coronary artery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diameter 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haemodynamically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distinct from a stenosis.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Tapering is necessary to maintain a constant CBF velocity and wall shear stress (the frictional force exerted on the luminal surface by flowing blood)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counteract CBF lost to side branches, thus providing the lowest energy state, balancing the energy required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drive blood through the coronary circulation (vascular resistance) against that required produce and maintain the blood and vessels themselves (vascular volume).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Murray’s law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D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branch1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+D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branch2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Finet’s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law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=0.678(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branch1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+D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branch2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this counterpoise, quantify arterial taper and are helpful in relating physiology to anatomy, particularly around bifurcations.</a:t>
            </a:r>
          </a:p>
        </p:txBody>
      </p:sp>
    </p:spTree>
    <p:extLst>
      <p:ext uri="{BB962C8B-B14F-4D97-AF65-F5344CB8AC3E}">
        <p14:creationId xmlns:p14="http://schemas.microsoft.com/office/powerpoint/2010/main" val="1927853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Assessment of Coronary Physiology</vt:lpstr>
      <vt:lpstr>Introduction</vt:lpstr>
      <vt:lpstr>PowerPoint Presentation</vt:lpstr>
      <vt:lpstr>Coronary Hemodynamics</vt:lpstr>
      <vt:lpstr>Coronary Flow Reserve (CFR)</vt:lpstr>
      <vt:lpstr>PowerPoint Presentation</vt:lpstr>
      <vt:lpstr>PowerPoint Presentation</vt:lpstr>
      <vt:lpstr>PowerPoint Presentation</vt:lpstr>
      <vt:lpstr>PowerPoint Presentation</vt:lpstr>
      <vt:lpstr>Sensor tipped wire technology</vt:lpstr>
      <vt:lpstr>PowerPoint Presentation</vt:lpstr>
      <vt:lpstr>PowerPoint Presentation</vt:lpstr>
      <vt:lpstr>PowerPoint Presentation</vt:lpstr>
      <vt:lpstr>PowerPoint Presentation</vt:lpstr>
      <vt:lpstr>Indices of coronary physiology</vt:lpstr>
      <vt:lpstr>FFR ( Fractional Flow Reserve )</vt:lpstr>
      <vt:lpstr>PowerPoint Presentation</vt:lpstr>
      <vt:lpstr>Evidence review</vt:lpstr>
      <vt:lpstr>PowerPoint Presentation</vt:lpstr>
      <vt:lpstr>PowerPoint Presentation</vt:lpstr>
      <vt:lpstr>PowerPoint Presentation</vt:lpstr>
      <vt:lpstr>PowerPoint Presentation</vt:lpstr>
      <vt:lpstr>Limitations of FFR</vt:lpstr>
      <vt:lpstr>Non- hyperaemic pressure ratios (NHPRs)</vt:lpstr>
      <vt:lpstr>PowerPoint Presentation</vt:lpstr>
      <vt:lpstr>PowerPoint Presentation</vt:lpstr>
      <vt:lpstr>Evidence review</vt:lpstr>
      <vt:lpstr>ESC 2018</vt:lpstr>
      <vt:lpstr>2021 ACC/AHA</vt:lpstr>
      <vt:lpstr>CFR -difference</vt:lpstr>
      <vt:lpstr>PowerPoint Presentation</vt:lpstr>
      <vt:lpstr>Grading of CFC</vt:lpstr>
      <vt:lpstr>CMVR - markers</vt:lpstr>
      <vt:lpstr>PowerPoint Presentation</vt:lpstr>
      <vt:lpstr>PowerPoint Presentation</vt:lpstr>
      <vt:lpstr>PowerPoint Presentation</vt:lpstr>
      <vt:lpstr>PowerPoint Presentation</vt:lpstr>
      <vt:lpstr>Absolute physiology</vt:lpstr>
      <vt:lpstr>PowerPoint Presentation</vt:lpstr>
      <vt:lpstr>PowerPoint Presentation</vt:lpstr>
      <vt:lpstr>Assessing CMC and vasoreactivity</vt:lpstr>
      <vt:lpstr>PowerPoint Presentation</vt:lpstr>
      <vt:lpstr>Intracoronary ACh</vt:lpstr>
      <vt:lpstr>ESC recommendation</vt:lpstr>
      <vt:lpstr>PowerPoint Presentation</vt:lpstr>
      <vt:lpstr>Wireless intracoronary physiology</vt:lpstr>
      <vt:lpstr>PowerPoint Presentation</vt:lpstr>
      <vt:lpstr>PowerPoint Presentation</vt:lpstr>
      <vt:lpstr>Quick takes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Coronary Physiology</dc:title>
  <dc:creator>Sanchna Dev</dc:creator>
  <cp:lastModifiedBy>Sanchna Dev</cp:lastModifiedBy>
  <cp:revision>3</cp:revision>
  <dcterms:created xsi:type="dcterms:W3CDTF">2023-03-12T18:54:26Z</dcterms:created>
  <dcterms:modified xsi:type="dcterms:W3CDTF">2023-03-14T00:36:00Z</dcterms:modified>
</cp:coreProperties>
</file>