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131"/>
  </p:notesMasterIdLst>
  <p:sldIdLst>
    <p:sldId id="256" r:id="rId2"/>
    <p:sldId id="258" r:id="rId3"/>
    <p:sldId id="333" r:id="rId4"/>
    <p:sldId id="334" r:id="rId5"/>
    <p:sldId id="259" r:id="rId6"/>
    <p:sldId id="408" r:id="rId7"/>
    <p:sldId id="261" r:id="rId8"/>
    <p:sldId id="262" r:id="rId9"/>
    <p:sldId id="264" r:id="rId10"/>
    <p:sldId id="265" r:id="rId11"/>
    <p:sldId id="266" r:id="rId12"/>
    <p:sldId id="267" r:id="rId13"/>
    <p:sldId id="409" r:id="rId14"/>
    <p:sldId id="270" r:id="rId15"/>
    <p:sldId id="271" r:id="rId16"/>
    <p:sldId id="411" r:id="rId17"/>
    <p:sldId id="412" r:id="rId18"/>
    <p:sldId id="273" r:id="rId19"/>
    <p:sldId id="274" r:id="rId20"/>
    <p:sldId id="410" r:id="rId21"/>
    <p:sldId id="275" r:id="rId22"/>
    <p:sldId id="413" r:id="rId23"/>
    <p:sldId id="416" r:id="rId24"/>
    <p:sldId id="414" r:id="rId25"/>
    <p:sldId id="430" r:id="rId26"/>
    <p:sldId id="421" r:id="rId27"/>
    <p:sldId id="417" r:id="rId28"/>
    <p:sldId id="283" r:id="rId29"/>
    <p:sldId id="422" r:id="rId30"/>
    <p:sldId id="282" r:id="rId31"/>
    <p:sldId id="289" r:id="rId32"/>
    <p:sldId id="290" r:id="rId33"/>
    <p:sldId id="291" r:id="rId34"/>
    <p:sldId id="292" r:id="rId35"/>
    <p:sldId id="293" r:id="rId36"/>
    <p:sldId id="418" r:id="rId37"/>
    <p:sldId id="304" r:id="rId38"/>
    <p:sldId id="431" r:id="rId39"/>
    <p:sldId id="295" r:id="rId40"/>
    <p:sldId id="423" r:id="rId41"/>
    <p:sldId id="296" r:id="rId42"/>
    <p:sldId id="294" r:id="rId43"/>
    <p:sldId id="419" r:id="rId44"/>
    <p:sldId id="297" r:id="rId45"/>
    <p:sldId id="302" r:id="rId46"/>
    <p:sldId id="312" r:id="rId47"/>
    <p:sldId id="424" r:id="rId48"/>
    <p:sldId id="425" r:id="rId49"/>
    <p:sldId id="426" r:id="rId50"/>
    <p:sldId id="427" r:id="rId51"/>
    <p:sldId id="428" r:id="rId52"/>
    <p:sldId id="429" r:id="rId53"/>
    <p:sldId id="523" r:id="rId54"/>
    <p:sldId id="498" r:id="rId55"/>
    <p:sldId id="458" r:id="rId56"/>
    <p:sldId id="459" r:id="rId57"/>
    <p:sldId id="499" r:id="rId58"/>
    <p:sldId id="460" r:id="rId59"/>
    <p:sldId id="461" r:id="rId60"/>
    <p:sldId id="462" r:id="rId61"/>
    <p:sldId id="463" r:id="rId62"/>
    <p:sldId id="464" r:id="rId63"/>
    <p:sldId id="465" r:id="rId64"/>
    <p:sldId id="466" r:id="rId65"/>
    <p:sldId id="500" r:id="rId66"/>
    <p:sldId id="467" r:id="rId67"/>
    <p:sldId id="468" r:id="rId68"/>
    <p:sldId id="469" r:id="rId69"/>
    <p:sldId id="483" r:id="rId70"/>
    <p:sldId id="471" r:id="rId71"/>
    <p:sldId id="473" r:id="rId72"/>
    <p:sldId id="474" r:id="rId73"/>
    <p:sldId id="504" r:id="rId74"/>
    <p:sldId id="475" r:id="rId75"/>
    <p:sldId id="497" r:id="rId76"/>
    <p:sldId id="476" r:id="rId77"/>
    <p:sldId id="477" r:id="rId78"/>
    <p:sldId id="478" r:id="rId79"/>
    <p:sldId id="479" r:id="rId80"/>
    <p:sldId id="480" r:id="rId81"/>
    <p:sldId id="481" r:id="rId82"/>
    <p:sldId id="482" r:id="rId83"/>
    <p:sldId id="502" r:id="rId84"/>
    <p:sldId id="484" r:id="rId85"/>
    <p:sldId id="485" r:id="rId86"/>
    <p:sldId id="486" r:id="rId87"/>
    <p:sldId id="487" r:id="rId88"/>
    <p:sldId id="488" r:id="rId89"/>
    <p:sldId id="489" r:id="rId90"/>
    <p:sldId id="490" r:id="rId91"/>
    <p:sldId id="491" r:id="rId92"/>
    <p:sldId id="492" r:id="rId93"/>
    <p:sldId id="503" r:id="rId94"/>
    <p:sldId id="493" r:id="rId95"/>
    <p:sldId id="494" r:id="rId96"/>
    <p:sldId id="495" r:id="rId97"/>
    <p:sldId id="496" r:id="rId98"/>
    <p:sldId id="517" r:id="rId99"/>
    <p:sldId id="470" r:id="rId100"/>
    <p:sldId id="521" r:id="rId101"/>
    <p:sldId id="522" r:id="rId102"/>
    <p:sldId id="505" r:id="rId103"/>
    <p:sldId id="506" r:id="rId104"/>
    <p:sldId id="507" r:id="rId105"/>
    <p:sldId id="260" r:id="rId106"/>
    <p:sldId id="508" r:id="rId107"/>
    <p:sldId id="509" r:id="rId108"/>
    <p:sldId id="510" r:id="rId109"/>
    <p:sldId id="511" r:id="rId110"/>
    <p:sldId id="512" r:id="rId111"/>
    <p:sldId id="518" r:id="rId112"/>
    <p:sldId id="519" r:id="rId113"/>
    <p:sldId id="520" r:id="rId114"/>
    <p:sldId id="362" r:id="rId115"/>
    <p:sldId id="363" r:id="rId116"/>
    <p:sldId id="364" r:id="rId117"/>
    <p:sldId id="365" r:id="rId118"/>
    <p:sldId id="366" r:id="rId119"/>
    <p:sldId id="367" r:id="rId120"/>
    <p:sldId id="368" r:id="rId121"/>
    <p:sldId id="369" r:id="rId122"/>
    <p:sldId id="370" r:id="rId123"/>
    <p:sldId id="371" r:id="rId124"/>
    <p:sldId id="372" r:id="rId125"/>
    <p:sldId id="373" r:id="rId126"/>
    <p:sldId id="374" r:id="rId127"/>
    <p:sldId id="375" r:id="rId128"/>
    <p:sldId id="376" r:id="rId129"/>
    <p:sldId id="377" r:id="rId1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4F5E1-C195-4BE1-B5DA-EA4C58EEF121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9387D-A5FA-4611-97FD-BE51C3EED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73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CD354-396D-41DF-A67F-4673A37B892A}" type="datetimeFigureOut">
              <a:rPr lang="en-IN" smtClean="0"/>
              <a:t>28-12-2022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4F19-8BA4-4F1F-B41C-73670136CCB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CD354-396D-41DF-A67F-4673A37B892A}" type="datetimeFigureOut">
              <a:rPr lang="en-IN" smtClean="0"/>
              <a:t>28-12-2022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4F19-8BA4-4F1F-B41C-73670136CCB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CD354-396D-41DF-A67F-4673A37B892A}" type="datetimeFigureOut">
              <a:rPr lang="en-IN" smtClean="0"/>
              <a:t>28-12-2022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4F19-8BA4-4F1F-B41C-73670136CCB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CD354-396D-41DF-A67F-4673A37B892A}" type="datetimeFigureOut">
              <a:rPr lang="en-IN" smtClean="0"/>
              <a:t>28-12-2022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4F19-8BA4-4F1F-B41C-73670136CCB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CD354-396D-41DF-A67F-4673A37B892A}" type="datetimeFigureOut">
              <a:rPr lang="en-IN" smtClean="0"/>
              <a:t>28-12-2022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4F19-8BA4-4F1F-B41C-73670136CCB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CD354-396D-41DF-A67F-4673A37B892A}" type="datetimeFigureOut">
              <a:rPr lang="en-IN" smtClean="0"/>
              <a:t>28-12-2022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4F19-8BA4-4F1F-B41C-73670136CCB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CD354-396D-41DF-A67F-4673A37B892A}" type="datetimeFigureOut">
              <a:rPr lang="en-IN" smtClean="0"/>
              <a:t>28-12-2022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4F19-8BA4-4F1F-B41C-73670136CCB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CD354-396D-41DF-A67F-4673A37B892A}" type="datetimeFigureOut">
              <a:rPr lang="en-IN" smtClean="0"/>
              <a:t>28-12-2022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4F19-8BA4-4F1F-B41C-73670136CCB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CD354-396D-41DF-A67F-4673A37B892A}" type="datetimeFigureOut">
              <a:rPr lang="en-IN" smtClean="0"/>
              <a:t>28-12-2022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4F19-8BA4-4F1F-B41C-73670136CCB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CD354-396D-41DF-A67F-4673A37B892A}" type="datetimeFigureOut">
              <a:rPr lang="en-IN" smtClean="0"/>
              <a:t>28-12-2022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4F19-8BA4-4F1F-B41C-73670136CCB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CD354-396D-41DF-A67F-4673A37B892A}" type="datetimeFigureOut">
              <a:rPr lang="en-IN" smtClean="0"/>
              <a:t>28-12-2022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24F19-8BA4-4F1F-B41C-73670136CCB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CD354-396D-41DF-A67F-4673A37B892A}" type="datetimeFigureOut">
              <a:rPr lang="en-IN" smtClean="0"/>
              <a:t>28-12-2022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24F19-8BA4-4F1F-B41C-73670136CCBA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BASICS OF PACEMAKER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4740" y="4464368"/>
            <a:ext cx="9144000" cy="1655762"/>
          </a:xfrm>
        </p:spPr>
        <p:txBody>
          <a:bodyPr/>
          <a:lstStyle/>
          <a:p>
            <a:pPr algn="r"/>
            <a:r>
              <a:rPr lang="en-US" altLang="en-IN" dirty="0"/>
              <a:t>Dr.Aju Ajay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3420" cy="6811645"/>
          </a:xfr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CCCCA-3D84-D43C-9613-BCCA7A1F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Examinatons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D6ABB-F194-7F8C-79E4-C609BBB90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Hypotension, </a:t>
            </a:r>
            <a:r>
              <a:rPr lang="en-IN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tachypnea</a:t>
            </a: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low oxygen saturation, lung rales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Narrow pulse pressure and low pulse volume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Neck vein distension and cannon a wave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Regurgitant murmurs and variability in the intensity of s1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Pulsatile liver and ascites may be present in severe cases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IN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Treatment </a:t>
            </a: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switching to DDD/VDD modes </a:t>
            </a:r>
            <a:endParaRPr lang="en-IN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8870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1A213-CBFE-2D13-CA92-2E76F50FA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Pacemaker related </a:t>
            </a:r>
            <a:r>
              <a:rPr lang="en-US" dirty="0" err="1"/>
              <a:t>dysarrythmias</a:t>
            </a:r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F534E7-76B0-80AF-346B-318EE32653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6808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Runaway pacemaker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Pacemaker malfunction resulting in an inappropriately fast pacing rate (100 to 2100 ppm has been reported).</a:t>
            </a:r>
          </a:p>
          <a:p>
            <a:r>
              <a:rPr lang="en-US" dirty="0"/>
              <a:t>Unpredictable, can be intermittent</a:t>
            </a:r>
          </a:p>
          <a:p>
            <a:r>
              <a:rPr lang="en-US" dirty="0"/>
              <a:t>Represents a medical emergency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removal of the pulse generator</a:t>
            </a:r>
          </a:p>
          <a:p>
            <a:r>
              <a:rPr lang="en-US" dirty="0"/>
              <a:t>Reports were published 1965</a:t>
            </a:r>
          </a:p>
          <a:p>
            <a:r>
              <a:rPr lang="en-US" sz="2800" dirty="0"/>
              <a:t>The mortality of runaway in unprotected pacemakers was 34% in a series of 44 case</a:t>
            </a:r>
          </a:p>
          <a:p>
            <a:r>
              <a:rPr lang="en-US" dirty="0"/>
              <a:t>Two categories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5271" t="12500" r="7467" b="2083"/>
          <a:stretch>
            <a:fillRect/>
          </a:stretch>
        </p:blipFill>
        <p:spPr bwMode="auto">
          <a:xfrm>
            <a:off x="1591838" y="1143000"/>
            <a:ext cx="89999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Spontaneous runaway pacemaker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Battery depletion or the influx of body fluids into the electric circuitry. </a:t>
            </a:r>
          </a:p>
          <a:p>
            <a:r>
              <a:rPr lang="en-US" dirty="0"/>
              <a:t>This body fluid affected the electrical components resulting in changes in pacemaker timing thus allowing high pacing rates</a:t>
            </a:r>
          </a:p>
          <a:p>
            <a:r>
              <a:rPr lang="en-US" dirty="0"/>
              <a:t>Hermetically sealed pacemaker housing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Externally induced runaway pacemaker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following electrocautery, application of a coil of a pacemaker analyzer, radiation therapy</a:t>
            </a:r>
          </a:p>
          <a:p>
            <a:r>
              <a:rPr lang="en-US" dirty="0"/>
              <a:t> All reported cases were irreversible</a:t>
            </a:r>
          </a:p>
          <a:p>
            <a:r>
              <a:rPr lang="en-US" dirty="0"/>
              <a:t>Incorporating runaway protection circuits.</a:t>
            </a:r>
          </a:p>
          <a:p>
            <a:r>
              <a:rPr lang="en-US" dirty="0"/>
              <a:t>A runaway protection rate of 140 </a:t>
            </a:r>
            <a:r>
              <a:rPr lang="en-US" dirty="0" err="1"/>
              <a:t>ppm</a:t>
            </a:r>
            <a:r>
              <a:rPr lang="en-US" dirty="0"/>
              <a:t> in single chamber. </a:t>
            </a:r>
          </a:p>
          <a:p>
            <a:r>
              <a:rPr lang="en-US" dirty="0"/>
              <a:t>The runaway protection rate in dual chamber systems varies from 180 to 200 </a:t>
            </a:r>
            <a:r>
              <a:rPr lang="en-US" dirty="0" err="1"/>
              <a:t>ppm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5271" t="22917" r="7467" b="14583"/>
          <a:stretch>
            <a:fillRect/>
          </a:stretch>
        </p:blipFill>
        <p:spPr bwMode="auto">
          <a:xfrm>
            <a:off x="1752600" y="1219200"/>
            <a:ext cx="813689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Management of runaway pacemaker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reports describe successful inhibition of the implanted device by overdrive chest wall stimulation.</a:t>
            </a:r>
          </a:p>
          <a:p>
            <a:r>
              <a:rPr lang="en-US" dirty="0"/>
              <a:t>Recommended therapy is immediate replacement or disconnection of the pulse generator</a:t>
            </a:r>
          </a:p>
          <a:p>
            <a:r>
              <a:rPr lang="en-US" dirty="0"/>
              <a:t>Magnet application no effect 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Sensor Mediated Tachycardia (SMT)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False triggering of the sensor, which subsequently gives rise to an inappropriate high pacing rate. </a:t>
            </a:r>
          </a:p>
          <a:p>
            <a:pPr>
              <a:buNone/>
            </a:pPr>
            <a:r>
              <a:rPr lang="en-US" dirty="0"/>
              <a:t>l. SMT induced by sensor detected "interference".</a:t>
            </a:r>
          </a:p>
          <a:p>
            <a:pPr>
              <a:buNone/>
            </a:pPr>
            <a:r>
              <a:rPr lang="en-US" dirty="0"/>
              <a:t>2. SMT induced by positive sensor feedback. 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Sensor mediated tachycardia induced by interference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SMT induced by interference is caused by lack of specificity </a:t>
            </a:r>
          </a:p>
          <a:p>
            <a:r>
              <a:rPr lang="en-US" dirty="0"/>
              <a:t>When interference stops or is eliminated, normal pacemaker function is restored. </a:t>
            </a:r>
          </a:p>
          <a:p>
            <a:r>
              <a:rPr lang="en-US" dirty="0"/>
              <a:t>SMTs related to interference have been reported for activity, temperature and respiration sensors.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Battery Properties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Reliability</a:t>
            </a:r>
          </a:p>
          <a:p>
            <a:r>
              <a:rPr lang="en-US" dirty="0"/>
              <a:t>Hermeticity</a:t>
            </a:r>
          </a:p>
          <a:p>
            <a:r>
              <a:rPr lang="en-US" dirty="0"/>
              <a:t>Low self discharge</a:t>
            </a:r>
          </a:p>
          <a:p>
            <a:r>
              <a:rPr lang="en-US" dirty="0"/>
              <a:t>High volumetric energy density</a:t>
            </a: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Battery Life=Capacity/Current    	                             	Drain</a:t>
            </a:r>
          </a:p>
          <a:p>
            <a:r>
              <a:rPr lang="en-US" dirty="0"/>
              <a:t>eg.</a:t>
            </a:r>
          </a:p>
          <a:p>
            <a:r>
              <a:rPr lang="en-US" dirty="0"/>
              <a:t>=25Ah/25microampere</a:t>
            </a:r>
          </a:p>
          <a:p>
            <a:r>
              <a:rPr lang="en-US" dirty="0"/>
              <a:t>=80,000 </a:t>
            </a:r>
            <a:r>
              <a:rPr lang="en-US" dirty="0" err="1"/>
              <a:t>hrs</a:t>
            </a:r>
            <a:endParaRPr lang="en-US" dirty="0"/>
          </a:p>
          <a:p>
            <a:r>
              <a:rPr lang="en-US" dirty="0"/>
              <a:t>=9.3 </a:t>
            </a:r>
            <a:r>
              <a:rPr lang="en-US" dirty="0" err="1"/>
              <a:t>yrs</a:t>
            </a:r>
            <a:endParaRPr lang="en-IN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Sensor Mediated Tachycardia induced by positive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Secondary reaction to the pacemaker stimulus (e.g. muscle twitching) is detected by the sensor thus increasing the pacing rate.</a:t>
            </a:r>
          </a:p>
          <a:p>
            <a:r>
              <a:rPr lang="en-US" dirty="0"/>
              <a:t>Pacing rate can rise to the programmed upper rate.</a:t>
            </a:r>
          </a:p>
          <a:p>
            <a:r>
              <a:rPr lang="en-US" dirty="0"/>
              <a:t> Positive feedback SMT is usually sustained but is easily terminated and prevented by reprogramming the pacing system. </a:t>
            </a:r>
          </a:p>
          <a:p>
            <a:r>
              <a:rPr lang="en-US" dirty="0"/>
              <a:t>Rate never exceeded the MTR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1AA1-ECE9-4FFB-E6E3-1A8A47E5F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MAGNET  MODE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8C80A-89C0-6B04-28CE-B465792FB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Pacemakers have metallic REED SWITCH</a:t>
            </a:r>
          </a:p>
          <a:p>
            <a:r>
              <a:rPr lang="en-US" dirty="0"/>
              <a:t>On &amp; off possible with external magnet </a:t>
            </a:r>
          </a:p>
          <a:p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SWITCH ON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SENSING FUNCTION NULL AND VOID</a:t>
            </a:r>
          </a:p>
          <a:p>
            <a:r>
              <a:rPr lang="en-US" dirty="0">
                <a:sym typeface="Wingdings" panose="05000000000000000000" pitchFamily="2" charset="2"/>
              </a:rPr>
              <a:t>ASYNCHRONOUS  MODE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BC89663-B811-DBEE-276B-51BA16F24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9678" t="33095" r="36090" b="9614"/>
          <a:stretch/>
        </p:blipFill>
        <p:spPr bwMode="auto">
          <a:xfrm>
            <a:off x="8886824" y="304800"/>
            <a:ext cx="31527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AutoShape 2" descr="Magnetic reed switch. Above: Closed and open reed switch in response to...  | Download Scientific Diagram">
            <a:extLst>
              <a:ext uri="{FF2B5EF4-FFF2-40B4-BE49-F238E27FC236}">
                <a16:creationId xmlns:a16="http://schemas.microsoft.com/office/drawing/2014/main" id="{DCC4BECB-2865-5180-680E-AC7E117ADD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Magnetic reed switch. Above: Closed and open reed switch in response to...  | Download Scientific Diagram">
            <a:extLst>
              <a:ext uri="{FF2B5EF4-FFF2-40B4-BE49-F238E27FC236}">
                <a16:creationId xmlns:a16="http://schemas.microsoft.com/office/drawing/2014/main" id="{B31BC7C7-DE26-10D9-4B47-33A9D1F526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Magnetic reed switch. Above: Closed and open reed switch in response to...  | Download Scientific Diagram">
            <a:extLst>
              <a:ext uri="{FF2B5EF4-FFF2-40B4-BE49-F238E27FC236}">
                <a16:creationId xmlns:a16="http://schemas.microsoft.com/office/drawing/2014/main" id="{2D1CFA21-42AC-A183-C44F-1FD95A021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3749712"/>
            <a:ext cx="7658100" cy="31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88A451E-9567-5B2A-4B8F-BA7DBC3FB276}"/>
              </a:ext>
            </a:extLst>
          </p:cNvPr>
          <p:cNvSpPr/>
          <p:nvPr/>
        </p:nvSpPr>
        <p:spPr>
          <a:xfrm>
            <a:off x="10820400" y="2646363"/>
            <a:ext cx="457200" cy="31432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3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C4C73-CB54-B39D-5344-A3CDBD9FE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magnet </a:t>
            </a:r>
            <a:r>
              <a:rPr lang="en-US" dirty="0" err="1"/>
              <a:t>applicaton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6ED0D-B06E-F1E1-88AF-EB92B23DA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VVI</a:t>
            </a:r>
            <a:r>
              <a:rPr lang="en-US" dirty="0">
                <a:sym typeface="Wingdings" panose="05000000000000000000" pitchFamily="2" charset="2"/>
              </a:rPr>
              <a:t>VOO</a:t>
            </a:r>
          </a:p>
          <a:p>
            <a:r>
              <a:rPr lang="en-US" dirty="0">
                <a:sym typeface="Wingdings" panose="05000000000000000000" pitchFamily="2" charset="2"/>
              </a:rPr>
              <a:t>AAIAOO</a:t>
            </a:r>
          </a:p>
          <a:p>
            <a:r>
              <a:rPr lang="en-US" dirty="0">
                <a:sym typeface="Wingdings" panose="05000000000000000000" pitchFamily="2" charset="2"/>
              </a:rPr>
              <a:t>DDDDOO</a:t>
            </a:r>
          </a:p>
          <a:p>
            <a:r>
              <a:rPr lang="en-US" dirty="0">
                <a:sym typeface="Wingdings" panose="05000000000000000000" pitchFamily="2" charset="2"/>
              </a:rPr>
              <a:t>USES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Safety mechanism to prevent external sensing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Detect the ERI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During electrocautery and related procedures </a:t>
            </a:r>
          </a:p>
          <a:p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8755319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39C0-97B3-BD9A-0DEE-31729AC27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rate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9342B-E49C-1364-0396-F2B6CBAE1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Pacing rate will be 85 bpm for pacemaker battery levels above ERI</a:t>
            </a:r>
          </a:p>
          <a:p>
            <a:r>
              <a:rPr lang="en-US" sz="2800" dirty="0"/>
              <a:t>65 bpm for battery levels below ERI(</a:t>
            </a:r>
            <a:r>
              <a:rPr lang="en-US" altLang="en-US" sz="2800" b="0" dirty="0">
                <a:solidFill>
                  <a:srgbClr val="FF0000"/>
                </a:solidFill>
              </a:rPr>
              <a:t>This operation is specific to Medtronic devices)</a:t>
            </a:r>
          </a:p>
          <a:p>
            <a:r>
              <a:rPr lang="en-US" sz="2800" dirty="0"/>
              <a:t>When the magnet is removed, the previously programmed mode returns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9553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Programing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 l="19912" t="27083" r="19766" b="2187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 l="19912" t="19792" r="19180" b="42708"/>
          <a:stretch>
            <a:fillRect/>
          </a:stretch>
        </p:blipFill>
        <p:spPr bwMode="auto">
          <a:xfrm>
            <a:off x="219075" y="704849"/>
            <a:ext cx="113061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 rotWithShape="1">
          <a:blip r:embed="rId2"/>
          <a:srcRect l="19912" t="18750" r="19344" b="6250"/>
          <a:stretch/>
        </p:blipFill>
        <p:spPr bwMode="auto">
          <a:xfrm>
            <a:off x="0" y="-1"/>
            <a:ext cx="11906250" cy="678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 l="16398" t="16667" r="19180" b="208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 rotWithShape="1">
          <a:blip r:embed="rId2"/>
          <a:srcRect l="20242" t="14583" r="19766" b="26042"/>
          <a:stretch/>
        </p:blipFill>
        <p:spPr bwMode="auto">
          <a:xfrm>
            <a:off x="209550" y="0"/>
            <a:ext cx="1198245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LEADS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Insulated wires</a:t>
            </a:r>
          </a:p>
          <a:p>
            <a:endParaRPr lang="en-US" dirty="0"/>
          </a:p>
          <a:p>
            <a:r>
              <a:rPr lang="en-US" dirty="0"/>
              <a:t>Deliver electric impulses from  PG to heart</a:t>
            </a:r>
          </a:p>
          <a:p>
            <a:endParaRPr lang="en-US" dirty="0"/>
          </a:p>
          <a:p>
            <a:r>
              <a:rPr lang="en-US" dirty="0"/>
              <a:t>Sense cardiac </a:t>
            </a:r>
            <a:r>
              <a:rPr lang="en-US" dirty="0" err="1"/>
              <a:t>depolarisation</a:t>
            </a:r>
          </a:p>
          <a:p>
            <a:endParaRPr lang="en-IN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35233" t="29063" r="13370" b="7320"/>
          <a:stretch>
            <a:fillRect/>
          </a:stretch>
        </p:blipFill>
        <p:spPr>
          <a:xfrm>
            <a:off x="6327140" y="954405"/>
            <a:ext cx="5680710" cy="3955415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10930255" y="4285615"/>
            <a:ext cx="1207135" cy="7651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 l="19912" t="54167" r="19180" b="1042"/>
          <a:stretch>
            <a:fillRect/>
          </a:stretch>
        </p:blipFill>
        <p:spPr bwMode="auto">
          <a:xfrm>
            <a:off x="1524000" y="762000"/>
            <a:ext cx="9214884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 l="15813" t="12500" r="23280" b="12500"/>
          <a:stretch>
            <a:fillRect/>
          </a:stretch>
        </p:blipFill>
        <p:spPr bwMode="auto">
          <a:xfrm>
            <a:off x="1524000" y="0"/>
            <a:ext cx="902546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 l="16398" t="31250" r="22694" b="9375"/>
          <a:stretch>
            <a:fillRect/>
          </a:stretch>
        </p:blipFill>
        <p:spPr bwMode="auto">
          <a:xfrm>
            <a:off x="1524000" y="838200"/>
            <a:ext cx="9176084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 l="15813" t="12500" r="22694" b="17708"/>
          <a:stretch>
            <a:fillRect/>
          </a:stretch>
        </p:blipFill>
        <p:spPr bwMode="auto">
          <a:xfrm>
            <a:off x="1524000" y="0"/>
            <a:ext cx="9075761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/>
          <a:srcRect l="16398" t="18750" r="22694" b="6250"/>
          <a:stretch>
            <a:fillRect/>
          </a:stretch>
        </p:blipFill>
        <p:spPr bwMode="auto">
          <a:xfrm>
            <a:off x="1524000" y="0"/>
            <a:ext cx="913553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/>
          <a:srcRect l="5857" t="11458" r="11567" b="2083"/>
          <a:stretch>
            <a:fillRect/>
          </a:stretch>
        </p:blipFill>
        <p:spPr bwMode="auto">
          <a:xfrm>
            <a:off x="1524000" y="0"/>
            <a:ext cx="11650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5857" t="11458" r="34733" b="2083"/>
          <a:stretch>
            <a:fillRect/>
          </a:stretch>
        </p:blipFill>
        <p:spPr bwMode="auto">
          <a:xfrm>
            <a:off x="1524000" y="0"/>
            <a:ext cx="838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65267" t="11458" r="11567" b="2083"/>
          <a:stretch>
            <a:fillRect/>
          </a:stretch>
        </p:blipFill>
        <p:spPr bwMode="auto">
          <a:xfrm>
            <a:off x="6553201" y="0"/>
            <a:ext cx="3268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/>
          <a:srcRect l="6442" t="13542" r="11567" b="3125"/>
          <a:stretch>
            <a:fillRect/>
          </a:stretch>
        </p:blipFill>
        <p:spPr bwMode="auto">
          <a:xfrm>
            <a:off x="1524000" y="76200"/>
            <a:ext cx="11734801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6442" t="13542" r="34461" b="3125"/>
          <a:stretch>
            <a:fillRect/>
          </a:stretch>
        </p:blipFill>
        <p:spPr bwMode="auto">
          <a:xfrm>
            <a:off x="1524000" y="76200"/>
            <a:ext cx="8458201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65539" t="13542" r="11567" b="3125"/>
          <a:stretch>
            <a:fillRect/>
          </a:stretch>
        </p:blipFill>
        <p:spPr bwMode="auto">
          <a:xfrm>
            <a:off x="6629400" y="0"/>
            <a:ext cx="32766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shot (184)"/>
          <p:cNvPicPr>
            <a:picLocks noGrp="1" noChangeAspect="1"/>
          </p:cNvPicPr>
          <p:nvPr>
            <p:ph idx="1"/>
          </p:nvPr>
        </p:nvPicPr>
        <p:blipFill>
          <a:blip r:embed="rId2"/>
          <a:srcRect l="13483" t="1037" r="24080" b="8196"/>
          <a:stretch>
            <a:fillRect/>
          </a:stretch>
        </p:blipFill>
        <p:spPr>
          <a:xfrm>
            <a:off x="1325245" y="207645"/>
            <a:ext cx="8362950" cy="63106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Unipolar Pacing System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49" y="2929582"/>
            <a:ext cx="4667901" cy="2143424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805" y="24499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Bipolar Pacing System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5" y="1260475"/>
            <a:ext cx="11377295" cy="559752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25825" t="19364" r="27631" b="29345"/>
          <a:stretch>
            <a:fillRect/>
          </a:stretch>
        </p:blipFill>
        <p:spPr>
          <a:xfrm>
            <a:off x="754380" y="177800"/>
            <a:ext cx="10347325" cy="64147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" name="Content Placeholder 99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7960"/>
            <a:ext cx="10515600" cy="6670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Transvenous leads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5"/>
          <a:stretch>
            <a:fillRect/>
          </a:stretch>
        </p:blipFill>
        <p:spPr>
          <a:xfrm>
            <a:off x="7660640" y="1522730"/>
            <a:ext cx="4437380" cy="4200525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838200" y="1522730"/>
            <a:ext cx="6905625" cy="4351655"/>
          </a:xfrm>
        </p:spPr>
        <p:txBody>
          <a:bodyPr>
            <a:normAutofit lnSpcReduction="10000"/>
          </a:bodyPr>
          <a:lstStyle/>
          <a:p>
            <a:r>
              <a:rPr lang="en-US" u="sng"/>
              <a:t>Passive fixation (tined)</a:t>
            </a:r>
          </a:p>
          <a:p>
            <a:r>
              <a:rPr lang="en-US"/>
              <a:t>Tines lodge in the trabeculae of thr apex or the pectinate of the appendage which are fibrous meshwork</a:t>
            </a:r>
          </a:p>
          <a:p>
            <a:endParaRPr lang="en-US" u="sng"/>
          </a:p>
          <a:p>
            <a:r>
              <a:rPr lang="en-US" u="sng"/>
              <a:t>Active fixation (screw in)</a:t>
            </a:r>
          </a:p>
          <a:p>
            <a:r>
              <a:rPr lang="en-US"/>
              <a:t>Helix/screw extends into the endocardial tissue</a:t>
            </a:r>
          </a:p>
          <a:p>
            <a:r>
              <a:rPr lang="en-US"/>
              <a:t>Allows for lead positioning anywhere in heart chamber.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Passive And Active lead Fixations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4357" t="13359" r="21800"/>
          <a:stretch>
            <a:fillRect/>
          </a:stretch>
        </p:blipFill>
        <p:spPr>
          <a:xfrm>
            <a:off x="676910" y="1275715"/>
            <a:ext cx="9922510" cy="54851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Topics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History of Pacemaker</a:t>
            </a:r>
          </a:p>
          <a:p>
            <a:r>
              <a:rPr lang="en-US" dirty="0"/>
              <a:t>Components of Pacemaker System</a:t>
            </a:r>
          </a:p>
          <a:p>
            <a:r>
              <a:rPr lang="en-US" dirty="0"/>
              <a:t>Ohms law</a:t>
            </a:r>
          </a:p>
          <a:p>
            <a:r>
              <a:rPr lang="en-US" dirty="0"/>
              <a:t>Resistance/</a:t>
            </a:r>
            <a:r>
              <a:rPr lang="en-US" dirty="0" err="1"/>
              <a:t>Impedence</a:t>
            </a:r>
            <a:endParaRPr lang="en-US" dirty="0"/>
          </a:p>
          <a:p>
            <a:r>
              <a:rPr lang="en-US" dirty="0"/>
              <a:t>Threshold </a:t>
            </a:r>
          </a:p>
          <a:p>
            <a:r>
              <a:rPr lang="en-US" dirty="0"/>
              <a:t>Output Pulse</a:t>
            </a:r>
          </a:p>
          <a:p>
            <a:r>
              <a:rPr lang="en-US" dirty="0"/>
              <a:t>Pacemaker Sensing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 (187)"/>
          <p:cNvPicPr>
            <a:picLocks noGrp="1" noChangeAspect="1"/>
          </p:cNvPicPr>
          <p:nvPr>
            <p:ph idx="1"/>
          </p:nvPr>
        </p:nvPicPr>
        <p:blipFill>
          <a:blip r:embed="rId2"/>
          <a:srcRect l="13101" r="12822" b="17015"/>
          <a:stretch>
            <a:fillRect/>
          </a:stretch>
        </p:blipFill>
        <p:spPr>
          <a:xfrm>
            <a:off x="0" y="0"/>
            <a:ext cx="119360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Lead Insulators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80" y="2781924"/>
            <a:ext cx="4934639" cy="2438740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200" u="sng"/>
              <a:t>Silicon insulations</a:t>
            </a:r>
            <a:endParaRPr lang="en-US" u="sng"/>
          </a:p>
          <a:p>
            <a:pPr lvl="1"/>
            <a:r>
              <a:rPr lang="en-US"/>
              <a:t>inert </a:t>
            </a:r>
          </a:p>
          <a:p>
            <a:pPr lvl="1"/>
            <a:r>
              <a:rPr lang="en-US"/>
              <a:t>biocompatible</a:t>
            </a:r>
          </a:p>
          <a:p>
            <a:pPr lvl="1"/>
            <a:r>
              <a:rPr lang="en-US"/>
              <a:t>biostable</a:t>
            </a:r>
          </a:p>
          <a:p>
            <a:r>
              <a:rPr lang="en-US" sz="3200" u="sng"/>
              <a:t>Polyurethane insulations</a:t>
            </a:r>
            <a:r>
              <a:rPr lang="en-US"/>
              <a:t> </a:t>
            </a:r>
          </a:p>
          <a:p>
            <a:pPr lvl="1"/>
            <a:r>
              <a:rPr lang="en-US">
                <a:sym typeface="+mn-ea"/>
              </a:rPr>
              <a:t>biocompatible</a:t>
            </a:r>
            <a:endParaRPr lang="en-US"/>
          </a:p>
          <a:p>
            <a:pPr lvl="1"/>
            <a:r>
              <a:rPr lang="en-US"/>
              <a:t>high tear strength</a:t>
            </a:r>
          </a:p>
          <a:p>
            <a:pPr lvl="1"/>
            <a:r>
              <a:rPr lang="en-US"/>
              <a:t>low friction co efficient </a:t>
            </a:r>
          </a:p>
          <a:p>
            <a:pPr lvl="1"/>
            <a:r>
              <a:rPr lang="en-US"/>
              <a:t>smaller lead diameter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13185" t="44" r="13843" b="-497"/>
          <a:stretch>
            <a:fillRect/>
          </a:stretch>
        </p:blipFill>
        <p:spPr>
          <a:xfrm>
            <a:off x="452120" y="0"/>
            <a:ext cx="967930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3512" r="12683"/>
          <a:stretch>
            <a:fillRect/>
          </a:stretch>
        </p:blipFill>
        <p:spPr>
          <a:xfrm>
            <a:off x="0" y="-137795"/>
            <a:ext cx="9815195" cy="69621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Polarisation</a:t>
            </a:r>
            <a:r>
              <a:rPr lang="en-US" dirty="0">
                <a:solidFill>
                  <a:srgbClr val="FF0000"/>
                </a:solidFill>
              </a:rPr>
              <a:t> Phenomenon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05" y="1466215"/>
            <a:ext cx="7327265" cy="539115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Polarization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After an output pulse positive charges gather near the electrode</a:t>
            </a:r>
          </a:p>
          <a:p>
            <a:r>
              <a:rPr lang="en-US"/>
              <a:t>Represents 30-40% of the total pacing impedence </a:t>
            </a:r>
          </a:p>
          <a:p>
            <a:r>
              <a:rPr lang="en-US"/>
              <a:t>Ists directly proportional to Pulse duration  and inversly to functional electrode size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Characteristics of an electrical circuit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                                               Voltage </a:t>
            </a:r>
          </a:p>
          <a:p>
            <a:pPr marL="0" indent="0">
              <a:buNone/>
            </a:pPr>
            <a:r>
              <a:rPr lang="en-US"/>
              <a:t> </a:t>
            </a:r>
          </a:p>
          <a:p>
            <a:endParaRPr lang="en-US"/>
          </a:p>
        </p:txBody>
      </p:sp>
      <p:sp>
        <p:nvSpPr>
          <p:cNvPr id="4" name="Isosceles Triangle 3"/>
          <p:cNvSpPr/>
          <p:nvPr/>
        </p:nvSpPr>
        <p:spPr>
          <a:xfrm>
            <a:off x="3395345" y="2377440"/>
            <a:ext cx="4042410" cy="293243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1874520" y="5309870"/>
            <a:ext cx="16363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>
                <a:sym typeface="+mn-ea"/>
              </a:rPr>
              <a:t>Impedence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7966" t="37190" r="51654" b="8802"/>
          <a:stretch>
            <a:fillRect/>
          </a:stretch>
        </p:blipFill>
        <p:spPr>
          <a:xfrm>
            <a:off x="8277860" y="1825625"/>
            <a:ext cx="3943985" cy="394398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569835" y="5309870"/>
            <a:ext cx="13309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>
                <a:sym typeface="+mn-ea"/>
              </a:rPr>
              <a:t>Current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4915" r="12543"/>
          <a:stretch>
            <a:fillRect/>
          </a:stretch>
        </p:blipFill>
        <p:spPr>
          <a:xfrm>
            <a:off x="190500" y="0"/>
            <a:ext cx="1011745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Resistance v/s </a:t>
            </a:r>
            <a:r>
              <a:rPr lang="en-US" dirty="0" err="1">
                <a:solidFill>
                  <a:srgbClr val="FF0000"/>
                </a:solidFill>
              </a:rPr>
              <a:t>Impedence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Opposition to current flow in a circuit-Resistance</a:t>
            </a:r>
          </a:p>
          <a:p>
            <a:r>
              <a:rPr lang="en-US" dirty="0" err="1"/>
              <a:t>Measured in ohms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Ω)</a:t>
            </a:r>
            <a:endParaRPr lang="en-US" dirty="0"/>
          </a:p>
          <a:p>
            <a:r>
              <a:rPr lang="en-US" dirty="0"/>
              <a:t>Function detrmined by conductor electrode tissue interface</a:t>
            </a:r>
          </a:p>
          <a:p>
            <a:r>
              <a:rPr lang="en-US" altLang="en-IN" dirty="0"/>
              <a:t>Resistance is used for simple circuits (constant V &amp; I)</a:t>
            </a:r>
          </a:p>
          <a:p>
            <a:r>
              <a:rPr lang="en-US" altLang="en-IN" dirty="0"/>
              <a:t>Impedence for complex circuits  (varying V &amp; I)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3142" t="44" r="12863" b="613"/>
          <a:stretch>
            <a:fillRect/>
          </a:stretch>
        </p:blipFill>
        <p:spPr>
          <a:xfrm>
            <a:off x="1584960" y="43815"/>
            <a:ext cx="9022080" cy="68141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IN"/>
              <a:t>History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1930s --&gt; Hyman’s “artificial pacemaker</a:t>
            </a:r>
            <a:r>
              <a:rPr lang="en-US" dirty="0"/>
              <a:t>” -hand cranked current directed to RA intercostal space. </a:t>
            </a:r>
          </a:p>
          <a:p>
            <a:r>
              <a:rPr lang="en-US" dirty="0">
                <a:solidFill>
                  <a:srgbClr val="FF0000"/>
                </a:solidFill>
              </a:rPr>
              <a:t>Walton </a:t>
            </a:r>
            <a:r>
              <a:rPr lang="en-US" dirty="0" err="1">
                <a:solidFill>
                  <a:srgbClr val="FF0000"/>
                </a:solidFill>
              </a:rPr>
              <a:t>Lillehei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–(1957)had performed over 300 open-heart operations on young adults and children with congenital defects.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Earl Bakken</a:t>
            </a:r>
            <a:r>
              <a:rPr lang="en-US" dirty="0"/>
              <a:t>, battery-powered device </a:t>
            </a:r>
          </a:p>
          <a:p>
            <a:r>
              <a:rPr lang="en-US" dirty="0"/>
              <a:t>Modified it and named the company he founded </a:t>
            </a:r>
            <a:r>
              <a:rPr lang="en-US" b="1" dirty="0">
                <a:solidFill>
                  <a:srgbClr val="FF0000"/>
                </a:solidFill>
              </a:rPr>
              <a:t>MEDTRONIC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73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Impedence</a:t>
            </a:r>
            <a:r>
              <a:rPr lang="en-US" dirty="0">
                <a:solidFill>
                  <a:srgbClr val="FF0000"/>
                </a:solidFill>
              </a:rPr>
              <a:t> in Insulation Failure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70" y="2004869"/>
            <a:ext cx="6573609" cy="361751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Lead fracture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07" y="2739055"/>
            <a:ext cx="4734586" cy="2524477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55" y="928268"/>
            <a:ext cx="10337245" cy="5564607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Summary of </a:t>
            </a:r>
            <a:r>
              <a:rPr lang="en-US" dirty="0" err="1">
                <a:solidFill>
                  <a:srgbClr val="FF0000"/>
                </a:solidFill>
              </a:rPr>
              <a:t>Impedence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 lead impedence-300-1500 ohm</a:t>
            </a:r>
          </a:p>
          <a:p>
            <a:endParaRPr lang="en-US" dirty="0"/>
          </a:p>
          <a:p>
            <a:r>
              <a:rPr lang="en-US" dirty="0"/>
              <a:t>Lead fracture-&gt;2000</a:t>
            </a:r>
          </a:p>
          <a:p>
            <a:endParaRPr lang="en-US" dirty="0"/>
          </a:p>
          <a:p>
            <a:r>
              <a:rPr lang="en-US" dirty="0"/>
              <a:t>Insulation failure-&lt;200</a:t>
            </a:r>
            <a:endParaRPr lang="en-IN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THRESHOLD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22887" r="10671" b="15748"/>
          <a:stretch>
            <a:fillRect/>
          </a:stretch>
        </p:blipFill>
        <p:spPr>
          <a:xfrm>
            <a:off x="441325" y="1404620"/>
            <a:ext cx="4732655" cy="2564765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u="sng" dirty="0">
                <a:solidFill>
                  <a:srgbClr val="FF0000"/>
                </a:solidFill>
              </a:rPr>
              <a:t>minimum</a:t>
            </a:r>
            <a:r>
              <a:rPr lang="en-US" dirty="0"/>
              <a:t> electrical stimulus needed to consistently capture the heart outside of hearts own refractory period</a:t>
            </a:r>
          </a:p>
          <a:p>
            <a:r>
              <a:rPr lang="en-US" dirty="0"/>
              <a:t>2 components</a:t>
            </a:r>
          </a:p>
          <a:p>
            <a:pPr marL="457200" lvl="1" indent="0">
              <a:buNone/>
            </a:pPr>
            <a:r>
              <a:rPr lang="en-US" dirty="0"/>
              <a:t>Amplitude-Voltage</a:t>
            </a:r>
          </a:p>
          <a:p>
            <a:pPr marL="457200" lvl="1" indent="0">
              <a:buNone/>
            </a:pPr>
            <a:r>
              <a:rPr lang="en-US" dirty="0"/>
              <a:t>Pulse width-Time</a:t>
            </a:r>
            <a:endParaRPr lang="en-IN" dirty="0"/>
          </a:p>
        </p:txBody>
      </p:sp>
      <p:pic>
        <p:nvPicPr>
          <p:cNvPr id="3" name="Content Placeholder 4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6" t="24257" r="13729" b="11121"/>
          <a:stretch>
            <a:fillRect/>
          </a:stretch>
        </p:blipFill>
        <p:spPr>
          <a:xfrm>
            <a:off x="441325" y="4109085"/>
            <a:ext cx="4732020" cy="274891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2941" t="-153" r="14044" b="1046"/>
          <a:stretch>
            <a:fillRect/>
          </a:stretch>
        </p:blipFill>
        <p:spPr>
          <a:xfrm>
            <a:off x="388620" y="-14605"/>
            <a:ext cx="9443085" cy="687260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2724" t="44" r="12445" b="-379"/>
          <a:stretch>
            <a:fillRect/>
          </a:stretch>
        </p:blipFill>
        <p:spPr>
          <a:xfrm>
            <a:off x="86360" y="0"/>
            <a:ext cx="11049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 (207)"/>
          <p:cNvPicPr>
            <a:picLocks noGrp="1" noChangeAspect="1"/>
          </p:cNvPicPr>
          <p:nvPr>
            <p:ph idx="1"/>
          </p:nvPr>
        </p:nvPicPr>
        <p:blipFill>
          <a:blip r:embed="rId2"/>
          <a:srcRect l="13799" t="43849" r="15186" b="3473"/>
          <a:stretch>
            <a:fillRect/>
          </a:stretch>
        </p:blipFill>
        <p:spPr>
          <a:xfrm>
            <a:off x="838200" y="542925"/>
            <a:ext cx="10736580" cy="448056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that affect threshold are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Characteristics of electrode</a:t>
            </a:r>
          </a:p>
          <a:p>
            <a:r>
              <a:rPr lang="en-US" dirty="0"/>
              <a:t>Pacemaker circuit </a:t>
            </a:r>
            <a:r>
              <a:rPr lang="en-US" dirty="0" err="1"/>
              <a:t>integrity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Insulation break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Wire fracture</a:t>
            </a:r>
          </a:p>
          <a:p>
            <a:r>
              <a:rPr lang="en-IN" dirty="0"/>
              <a:t>Pacemaker placement within heart</a:t>
            </a:r>
          </a:p>
          <a:p>
            <a:r>
              <a:rPr lang="en-IN" dirty="0"/>
              <a:t>Drugs</a:t>
            </a:r>
          </a:p>
          <a:p>
            <a:r>
              <a:rPr lang="en-IN" dirty="0"/>
              <a:t>Electrolytes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870585"/>
            <a:ext cx="10516235" cy="4351655"/>
          </a:xfrm>
        </p:spPr>
        <p:txBody>
          <a:bodyPr/>
          <a:lstStyle/>
          <a:p>
            <a:r>
              <a:rPr lang="en-US" dirty="0"/>
              <a:t> 1960, </a:t>
            </a:r>
            <a:r>
              <a:rPr lang="en-US" dirty="0">
                <a:solidFill>
                  <a:srgbClr val="FF0000"/>
                </a:solidFill>
              </a:rPr>
              <a:t>Rune</a:t>
            </a:r>
            <a:r>
              <a:rPr lang="en-US" dirty="0">
                <a:solidFill>
                  <a:schemeClr val="tx1"/>
                </a:solidFill>
              </a:rPr>
              <a:t> and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Senning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of Stockholm --&gt;first fully implantable pacemaker in </a:t>
            </a:r>
            <a:r>
              <a:rPr lang="en-US" dirty="0">
                <a:solidFill>
                  <a:srgbClr val="FF0000"/>
                </a:solidFill>
              </a:rPr>
              <a:t>Arne Larsson</a:t>
            </a:r>
            <a:r>
              <a:rPr lang="en-US" dirty="0"/>
              <a:t>. </a:t>
            </a:r>
          </a:p>
          <a:p>
            <a:r>
              <a:rPr lang="en-US" dirty="0">
                <a:solidFill>
                  <a:srgbClr val="FF0000"/>
                </a:solidFill>
              </a:rPr>
              <a:t>Arne Larsson </a:t>
            </a:r>
            <a:r>
              <a:rPr lang="en-US" dirty="0"/>
              <a:t>ultimately went on to undergo over 20 pacemaker replacements</a:t>
            </a:r>
          </a:p>
          <a:p>
            <a:endParaRPr lang="en-IN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6570"/>
            <a:ext cx="12192635" cy="382206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7000" r="22016"/>
          <a:stretch>
            <a:fillRect/>
          </a:stretch>
        </p:blipFill>
        <p:spPr>
          <a:xfrm>
            <a:off x="1764030" y="0"/>
            <a:ext cx="7454265" cy="687641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8787130" cy="6862445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Lead Maturation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58" y="1690688"/>
            <a:ext cx="7941661" cy="4483729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3282" t="1532" r="12863" b="117"/>
          <a:stretch>
            <a:fillRect/>
          </a:stretch>
        </p:blipFill>
        <p:spPr>
          <a:xfrm>
            <a:off x="248285" y="0"/>
            <a:ext cx="11353800" cy="688086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Steroid Eluting Electrode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" t="28162" r="53358" b="5383"/>
          <a:stretch>
            <a:fillRect/>
          </a:stretch>
        </p:blipFill>
        <p:spPr>
          <a:xfrm>
            <a:off x="139700" y="1289050"/>
            <a:ext cx="5750560" cy="4279265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Reduces the inflammation</a:t>
            </a:r>
          </a:p>
          <a:p>
            <a:r>
              <a:rPr lang="en-US"/>
              <a:t>No acute stimulation threshold peaking </a:t>
            </a:r>
          </a:p>
          <a:p>
            <a:r>
              <a:rPr lang="en-US"/>
              <a:t>Maintain low chronic threshold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Energy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21" y="1485749"/>
            <a:ext cx="8271221" cy="4517485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"/>
            <a:ext cx="10861675" cy="6820535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35717" t="22341" r="21080" b="19685"/>
          <a:stretch>
            <a:fillRect/>
          </a:stretch>
        </p:blipFill>
        <p:spPr>
          <a:xfrm>
            <a:off x="838200" y="0"/>
            <a:ext cx="10515600" cy="681101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Sensing of intrinsic beat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Ability to see when an intrinsic depolarisation occurs </a:t>
            </a:r>
          </a:p>
          <a:p>
            <a:r>
              <a:rPr lang="en-US"/>
              <a:t>EGM recorded between anode and cathode </a:t>
            </a:r>
          </a:p>
          <a:p>
            <a:r>
              <a:rPr lang="en-US"/>
              <a:t>Cardiac waveform within the heart </a:t>
            </a:r>
          </a:p>
          <a:p>
            <a:r>
              <a:rPr lang="en-US"/>
              <a:t>2 characteristics of EGM </a:t>
            </a:r>
          </a:p>
          <a:p>
            <a:r>
              <a:rPr lang="en-US"/>
              <a:t>Signal amplitude and slew rate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35856" t="22837" r="20949" b="19437"/>
          <a:stretch>
            <a:fillRect/>
          </a:stretch>
        </p:blipFill>
        <p:spPr>
          <a:xfrm>
            <a:off x="1379855" y="-21590"/>
            <a:ext cx="9150985" cy="68795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Implantable Pacemaker Circuit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1"/>
          <a:stretch>
            <a:fillRect/>
          </a:stretch>
        </p:blipFill>
        <p:spPr>
          <a:xfrm>
            <a:off x="838200" y="1336040"/>
            <a:ext cx="4649470" cy="5330825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Pulse Generator</a:t>
            </a:r>
          </a:p>
          <a:p>
            <a:pPr marL="457200" lvl="1" indent="0">
              <a:buNone/>
            </a:pPr>
            <a:r>
              <a:rPr lang="en-US" dirty="0"/>
              <a:t>Battery</a:t>
            </a:r>
          </a:p>
          <a:p>
            <a:pPr marL="457200" lvl="1" indent="0">
              <a:buNone/>
            </a:pPr>
            <a:r>
              <a:rPr lang="en-US" dirty="0"/>
              <a:t>Circuitry</a:t>
            </a:r>
          </a:p>
          <a:p>
            <a:pPr marL="457200" lvl="1" indent="0">
              <a:buNone/>
            </a:pPr>
            <a:r>
              <a:rPr lang="en-US" dirty="0"/>
              <a:t>Connectors</a:t>
            </a:r>
          </a:p>
          <a:p>
            <a:r>
              <a:rPr lang="en-US" dirty="0">
                <a:solidFill>
                  <a:srgbClr val="FF0000"/>
                </a:solidFill>
              </a:rPr>
              <a:t>Leads/Wires</a:t>
            </a:r>
          </a:p>
          <a:p>
            <a:pPr marL="457200" lvl="1" indent="0">
              <a:buNone/>
            </a:pPr>
            <a:r>
              <a:rPr lang="en-US" dirty="0"/>
              <a:t>Cathode(-electrode)</a:t>
            </a:r>
          </a:p>
          <a:p>
            <a:pPr marL="457200" lvl="1" indent="0">
              <a:buNone/>
            </a:pPr>
            <a:r>
              <a:rPr lang="en-US" dirty="0"/>
              <a:t>Anode(+electyrode)</a:t>
            </a:r>
          </a:p>
          <a:p>
            <a:r>
              <a:rPr lang="en-US" dirty="0">
                <a:solidFill>
                  <a:srgbClr val="FF0000"/>
                </a:solidFill>
              </a:rPr>
              <a:t>Body tissue</a:t>
            </a:r>
            <a:endParaRPr lang="en-IN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Slew rate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Change in voltage wrt change in time </a:t>
            </a:r>
          </a:p>
          <a:p>
            <a:r>
              <a:rPr lang="en-US"/>
              <a:t>Longer the signal takes to move from peak to peak </a:t>
            </a:r>
          </a:p>
          <a:p>
            <a:r>
              <a:rPr lang="en-US"/>
              <a:t>Lower the slew rate </a:t>
            </a:r>
          </a:p>
          <a:p>
            <a:r>
              <a:rPr lang="en-US"/>
              <a:t>Flatter the signal </a:t>
            </a:r>
          </a:p>
          <a:p>
            <a:endParaRPr lang="en-US"/>
          </a:p>
          <a:p>
            <a:r>
              <a:rPr lang="en-US"/>
              <a:t>Higher slew rate translates to better sensing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ability of a pacemaker to sense an intrinsic electrical signal (mV)</a:t>
            </a:r>
          </a:p>
          <a:p>
            <a:r>
              <a:rPr lang="en-US"/>
              <a:t>When programming sensitivity </a:t>
            </a:r>
          </a:p>
          <a:p>
            <a:r>
              <a:rPr lang="en-US"/>
              <a:t>Raising the sensitivity number makes the pacemaker less sensitive 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1302" t="87639" r="14771" b="3713"/>
          <a:stretch>
            <a:fillRect/>
          </a:stretch>
        </p:blipFill>
        <p:spPr>
          <a:xfrm>
            <a:off x="838200" y="3843655"/>
            <a:ext cx="10055225" cy="765175"/>
          </a:xfrm>
          <a:prstGeom prst="rect">
            <a:avLst/>
          </a:prstGeom>
        </p:spPr>
      </p:pic>
      <p:pic>
        <p:nvPicPr>
          <p:cNvPr id="49170" name="Picture 18"/>
          <p:cNvPicPr>
            <a:picLocks noChangeArrowheads="1"/>
          </p:cNvPicPr>
          <p:nvPr/>
        </p:nvPicPr>
        <p:blipFill>
          <a:blip r:embed="rId3"/>
          <a:srcRect b="15190"/>
          <a:stretch>
            <a:fillRect/>
          </a:stretch>
        </p:blipFill>
        <p:spPr bwMode="auto">
          <a:xfrm>
            <a:off x="0" y="4614545"/>
            <a:ext cx="5353050" cy="224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Elbow Connector 2"/>
          <p:cNvCxnSpPr>
            <a:cxnSpLocks noChangeShapeType="1"/>
          </p:cNvCxnSpPr>
          <p:nvPr/>
        </p:nvCxnSpPr>
        <p:spPr bwMode="auto">
          <a:xfrm>
            <a:off x="3833495" y="3122295"/>
            <a:ext cx="312738" cy="371475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tailEnd type="arrow" w="med" len="med"/>
          </a:ln>
        </p:spPr>
      </p:cxnSp>
      <p:pic>
        <p:nvPicPr>
          <p:cNvPr id="50192" name="Picture 16"/>
          <p:cNvPicPr>
            <a:picLocks noChangeArrowheads="1"/>
          </p:cNvPicPr>
          <p:nvPr/>
        </p:nvPicPr>
        <p:blipFill>
          <a:blip r:embed="rId4"/>
          <a:srcRect b="32809"/>
          <a:stretch>
            <a:fillRect/>
          </a:stretch>
        </p:blipFill>
        <p:spPr bwMode="auto">
          <a:xfrm>
            <a:off x="6911975" y="4609465"/>
            <a:ext cx="5205095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6891" t="22058" r="14424" b="24409"/>
          <a:stretch>
            <a:fillRect/>
          </a:stretch>
        </p:blipFill>
        <p:spPr>
          <a:xfrm>
            <a:off x="721995" y="365125"/>
            <a:ext cx="9518015" cy="417893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904AC-D7C3-FF90-0393-1B1E0239B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PACEMAKER NOMENCLATURE AND MODES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AEFCB7-81B4-37B9-23EE-C7D78F618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330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61CF8-7E57-6CE3-DB73-3237F7FF4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DE9FA-0219-DABD-BAB7-2BD2D46F7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29925" cy="4351338"/>
          </a:xfrm>
        </p:spPr>
        <p:txBody>
          <a:bodyPr/>
          <a:lstStyle/>
          <a:p>
            <a:r>
              <a:rPr lang="en-US" dirty="0"/>
              <a:t>1987</a:t>
            </a:r>
          </a:p>
          <a:p>
            <a:r>
              <a:rPr lang="en-US" dirty="0"/>
              <a:t>NAPSE- North American Society of Pacing And Electrophysiology (HRS)</a:t>
            </a:r>
          </a:p>
          <a:p>
            <a:r>
              <a:rPr lang="en-US" dirty="0"/>
              <a:t>BPEG   - British Pacing and Electrophysiology  Group</a:t>
            </a:r>
          </a:p>
          <a:p>
            <a:endParaRPr lang="en-US" dirty="0"/>
          </a:p>
          <a:p>
            <a:r>
              <a:rPr lang="en-US" sz="4000" dirty="0">
                <a:solidFill>
                  <a:srgbClr val="FF0000"/>
                </a:solidFill>
              </a:rPr>
              <a:t>NBG code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sz="4000" dirty="0">
                <a:solidFill>
                  <a:srgbClr val="FF0000"/>
                </a:solidFill>
                <a:sym typeface="Wingdings" panose="05000000000000000000" pitchFamily="2" charset="2"/>
              </a:rPr>
              <a:t>N</a:t>
            </a:r>
            <a:r>
              <a:rPr lang="en-US" dirty="0">
                <a:sym typeface="Wingdings" panose="05000000000000000000" pitchFamily="2" charset="2"/>
              </a:rPr>
              <a:t>APSE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/</a:t>
            </a:r>
            <a:r>
              <a:rPr lang="en-US" sz="4000" dirty="0">
                <a:solidFill>
                  <a:srgbClr val="FF0000"/>
                </a:solidFill>
                <a:sym typeface="Wingdings" panose="05000000000000000000" pitchFamily="2" charset="2"/>
              </a:rPr>
              <a:t>B</a:t>
            </a:r>
            <a:r>
              <a:rPr lang="en-US" dirty="0">
                <a:sym typeface="Wingdings" panose="05000000000000000000" pitchFamily="2" charset="2"/>
              </a:rPr>
              <a:t>PEG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4000" dirty="0">
                <a:solidFill>
                  <a:srgbClr val="FF0000"/>
                </a:solidFill>
                <a:sym typeface="Wingdings" panose="05000000000000000000" pitchFamily="2" charset="2"/>
              </a:rPr>
              <a:t>G</a:t>
            </a:r>
            <a:r>
              <a:rPr lang="en-US" dirty="0">
                <a:sym typeface="Wingdings" panose="05000000000000000000" pitchFamily="2" charset="2"/>
              </a:rPr>
              <a:t>ENERIC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4000" dirty="0">
                <a:solidFill>
                  <a:srgbClr val="FF0000"/>
                </a:solidFill>
                <a:sym typeface="Wingdings" panose="05000000000000000000" pitchFamily="2" charset="2"/>
              </a:rPr>
              <a:t>CODE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5089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" name="Content Placeholder 99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5"/>
            <a:ext cx="12192000" cy="62699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B71B52-D45B-B8E3-DF00-6463F2EF8E01}"/>
              </a:ext>
            </a:extLst>
          </p:cNvPr>
          <p:cNvSpPr/>
          <p:nvPr/>
        </p:nvSpPr>
        <p:spPr>
          <a:xfrm>
            <a:off x="5991225" y="2743200"/>
            <a:ext cx="1762125" cy="3714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A5CB3C-6792-6409-C2F9-11296E42735C}"/>
              </a:ext>
            </a:extLst>
          </p:cNvPr>
          <p:cNvSpPr/>
          <p:nvPr/>
        </p:nvSpPr>
        <p:spPr>
          <a:xfrm>
            <a:off x="5991225" y="3900011"/>
            <a:ext cx="1762125" cy="3714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173F86-52EC-96F8-23A2-26C55AF294BF}"/>
              </a:ext>
            </a:extLst>
          </p:cNvPr>
          <p:cNvSpPr/>
          <p:nvPr/>
        </p:nvSpPr>
        <p:spPr>
          <a:xfrm>
            <a:off x="5991225" y="4317682"/>
            <a:ext cx="1762125" cy="3714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Code combinations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SINGLE CHAMBER MODES</a:t>
            </a:r>
          </a:p>
          <a:p>
            <a:r>
              <a:rPr lang="en-US" dirty="0"/>
              <a:t>VOO</a:t>
            </a:r>
          </a:p>
          <a:p>
            <a:r>
              <a:rPr lang="en-US" dirty="0"/>
              <a:t>VVI</a:t>
            </a:r>
          </a:p>
          <a:p>
            <a:r>
              <a:rPr lang="en-US" dirty="0"/>
              <a:t>AOO</a:t>
            </a:r>
          </a:p>
          <a:p>
            <a:r>
              <a:rPr lang="en-US" dirty="0"/>
              <a:t>AAI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DOUBLE  CHAMBER MODES</a:t>
            </a:r>
          </a:p>
          <a:p>
            <a:r>
              <a:rPr lang="en-US" dirty="0"/>
              <a:t>DDD</a:t>
            </a:r>
          </a:p>
          <a:p>
            <a:r>
              <a:rPr lang="en-US" dirty="0"/>
              <a:t>VDD</a:t>
            </a:r>
          </a:p>
          <a:p>
            <a:r>
              <a:rPr lang="en-US" dirty="0"/>
              <a:t>DDI</a:t>
            </a:r>
          </a:p>
          <a:p>
            <a:r>
              <a:rPr lang="en-US" dirty="0"/>
              <a:t>DOO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8470B6-96AA-67CC-E532-FD29600CD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SINGLE CHAMBER MODES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A5B9885-DC39-EF32-FAAB-5F647F2F4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8"/>
            <a:r>
              <a:rPr lang="en-US" sz="4800" dirty="0"/>
              <a:t>VOO</a:t>
            </a:r>
          </a:p>
          <a:p>
            <a:pPr lvl="8"/>
            <a:r>
              <a:rPr lang="en-US" sz="4800" dirty="0"/>
              <a:t>VVI</a:t>
            </a:r>
          </a:p>
          <a:p>
            <a:pPr lvl="8"/>
            <a:r>
              <a:rPr lang="en-US" sz="4800" dirty="0"/>
              <a:t>AOO</a:t>
            </a:r>
          </a:p>
          <a:p>
            <a:pPr lvl="8"/>
            <a:r>
              <a:rPr lang="en-US" sz="4800" dirty="0"/>
              <a:t>AAI</a:t>
            </a:r>
          </a:p>
        </p:txBody>
      </p:sp>
    </p:spTree>
    <p:extLst>
      <p:ext uri="{BB962C8B-B14F-4D97-AF65-F5344CB8AC3E}">
        <p14:creationId xmlns:p14="http://schemas.microsoft.com/office/powerpoint/2010/main" val="1630116110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365125"/>
            <a:ext cx="11020425" cy="1325563"/>
          </a:xfrm>
        </p:spPr>
        <p:txBody>
          <a:bodyPr/>
          <a:lstStyle/>
          <a:p>
            <a:r>
              <a:rPr lang="en-US" dirty="0"/>
              <a:t> VOO</a:t>
            </a:r>
            <a:r>
              <a:rPr lang="en-US" sz="3600" dirty="0"/>
              <a:t>(asynchronous pacing)</a:t>
            </a:r>
            <a:r>
              <a:rPr lang="en-US" dirty="0"/>
              <a:t>	                     VVI</a:t>
            </a:r>
          </a:p>
        </p:txBody>
      </p:sp>
      <p:pic>
        <p:nvPicPr>
          <p:cNvPr id="9" name="Content Placeholder 8" descr="Screenshot (208)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9382" t="50376" r="25895" b="21743"/>
          <a:stretch>
            <a:fillRect/>
          </a:stretch>
        </p:blipFill>
        <p:spPr>
          <a:xfrm>
            <a:off x="430530" y="1759585"/>
            <a:ext cx="5375910" cy="1885315"/>
          </a:xfrm>
          <a:prstGeom prst="rect">
            <a:avLst/>
          </a:prstGeom>
        </p:spPr>
      </p:pic>
      <p:pic>
        <p:nvPicPr>
          <p:cNvPr id="10" name="Content Placeholder 9" descr="Screenshot (210)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1299" t="49412" r="22120" b="19521"/>
          <a:stretch>
            <a:fillRect/>
          </a:stretch>
        </p:blipFill>
        <p:spPr>
          <a:xfrm>
            <a:off x="6088380" y="1759584"/>
            <a:ext cx="6103620" cy="18853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7D77E9-54A4-2343-5903-09B912C5C076}"/>
              </a:ext>
            </a:extLst>
          </p:cNvPr>
          <p:cNvSpPr txBox="1"/>
          <p:nvPr/>
        </p:nvSpPr>
        <p:spPr>
          <a:xfrm>
            <a:off x="430530" y="4352925"/>
            <a:ext cx="537591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V-PACNG IN VENTRICLES</a:t>
            </a:r>
          </a:p>
          <a:p>
            <a:r>
              <a:rPr lang="en-US" sz="2400" dirty="0"/>
              <a:t>O-SENSING IS OFF</a:t>
            </a:r>
          </a:p>
          <a:p>
            <a:r>
              <a:rPr lang="en-US" sz="2400" dirty="0"/>
              <a:t>O-RESPONSE TO SENSING IS OFF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5A2171E-9C18-1BDB-3C08-0CF3F03DB050}"/>
              </a:ext>
            </a:extLst>
          </p:cNvPr>
          <p:cNvCxnSpPr/>
          <p:nvPr/>
        </p:nvCxnSpPr>
        <p:spPr>
          <a:xfrm>
            <a:off x="3371850" y="3552825"/>
            <a:ext cx="180975" cy="3619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89318A9-C07A-87B4-61D7-98DA8E93C6DC}"/>
              </a:ext>
            </a:extLst>
          </p:cNvPr>
          <p:cNvSpPr txBox="1"/>
          <p:nvPr/>
        </p:nvSpPr>
        <p:spPr>
          <a:xfrm>
            <a:off x="3657600" y="3914775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0242A0-6673-AF84-423B-FC8CCB813089}"/>
              </a:ext>
            </a:extLst>
          </p:cNvPr>
          <p:cNvSpPr txBox="1"/>
          <p:nvPr/>
        </p:nvSpPr>
        <p:spPr>
          <a:xfrm>
            <a:off x="6612255" y="4352925"/>
            <a:ext cx="537591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V-PACNG IN VENTRICLES</a:t>
            </a:r>
          </a:p>
          <a:p>
            <a:r>
              <a:rPr lang="en-US" sz="2400" dirty="0"/>
              <a:t>V-SENSING IN VENTRICLES</a:t>
            </a:r>
          </a:p>
          <a:p>
            <a:r>
              <a:rPr lang="en-US" sz="2400" dirty="0"/>
              <a:t>I- INHIBIT </a:t>
            </a:r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72227FEB-826A-D41C-02D6-637F25908F53}"/>
              </a:ext>
            </a:extLst>
          </p:cNvPr>
          <p:cNvSpPr/>
          <p:nvPr/>
        </p:nvSpPr>
        <p:spPr>
          <a:xfrm>
            <a:off x="7124699" y="1893174"/>
            <a:ext cx="981075" cy="169069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CAAA69EF-6168-A15F-9286-E4E83F3267E1}"/>
              </a:ext>
            </a:extLst>
          </p:cNvPr>
          <p:cNvSpPr/>
          <p:nvPr/>
        </p:nvSpPr>
        <p:spPr>
          <a:xfrm>
            <a:off x="6324600" y="2281634"/>
            <a:ext cx="981075" cy="169069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B164BFB2-776D-E55F-878E-3727352E02F5}"/>
              </a:ext>
            </a:extLst>
          </p:cNvPr>
          <p:cNvSpPr/>
          <p:nvPr/>
        </p:nvSpPr>
        <p:spPr>
          <a:xfrm>
            <a:off x="7239000" y="2131138"/>
            <a:ext cx="161926" cy="497761"/>
          </a:xfrm>
          <a:prstGeom prst="down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CAAAF960-3949-093B-093C-2862B08F4356}"/>
              </a:ext>
            </a:extLst>
          </p:cNvPr>
          <p:cNvSpPr/>
          <p:nvPr/>
        </p:nvSpPr>
        <p:spPr>
          <a:xfrm>
            <a:off x="8048625" y="2093038"/>
            <a:ext cx="161926" cy="49776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7C2B0F4C-C5DB-7869-55BC-DAC2367AB783}"/>
              </a:ext>
            </a:extLst>
          </p:cNvPr>
          <p:cNvSpPr/>
          <p:nvPr/>
        </p:nvSpPr>
        <p:spPr>
          <a:xfrm>
            <a:off x="8172451" y="1908571"/>
            <a:ext cx="981075" cy="169069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D851865A-92B6-39EC-A141-1423EBA59661}"/>
              </a:ext>
            </a:extLst>
          </p:cNvPr>
          <p:cNvSpPr/>
          <p:nvPr/>
        </p:nvSpPr>
        <p:spPr>
          <a:xfrm>
            <a:off x="9067800" y="2073988"/>
            <a:ext cx="161926" cy="49776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7F9FE739-26B3-DCB6-9503-D906E049ACB2}"/>
              </a:ext>
            </a:extLst>
          </p:cNvPr>
          <p:cNvSpPr/>
          <p:nvPr/>
        </p:nvSpPr>
        <p:spPr>
          <a:xfrm rot="10800000">
            <a:off x="9686925" y="2788363"/>
            <a:ext cx="161926" cy="497761"/>
          </a:xfrm>
          <a:prstGeom prst="downArrow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Arrow: Left-Right 22">
            <a:extLst>
              <a:ext uri="{FF2B5EF4-FFF2-40B4-BE49-F238E27FC236}">
                <a16:creationId xmlns:a16="http://schemas.microsoft.com/office/drawing/2014/main" id="{596D70C9-C3C0-1363-2528-134A4F680993}"/>
              </a:ext>
            </a:extLst>
          </p:cNvPr>
          <p:cNvSpPr/>
          <p:nvPr/>
        </p:nvSpPr>
        <p:spPr>
          <a:xfrm>
            <a:off x="9767888" y="1923969"/>
            <a:ext cx="981075" cy="169069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64E70738-977A-BA8E-15B9-36ED9519246B}"/>
              </a:ext>
            </a:extLst>
          </p:cNvPr>
          <p:cNvSpPr/>
          <p:nvPr/>
        </p:nvSpPr>
        <p:spPr>
          <a:xfrm flipH="1">
            <a:off x="10668000" y="2073988"/>
            <a:ext cx="161926" cy="49776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Arrow: Left-Right 25">
            <a:extLst>
              <a:ext uri="{FF2B5EF4-FFF2-40B4-BE49-F238E27FC236}">
                <a16:creationId xmlns:a16="http://schemas.microsoft.com/office/drawing/2014/main" id="{54A11323-2722-6DE4-2D73-78BF5B151582}"/>
              </a:ext>
            </a:extLst>
          </p:cNvPr>
          <p:cNvSpPr/>
          <p:nvPr/>
        </p:nvSpPr>
        <p:spPr>
          <a:xfrm>
            <a:off x="10780395" y="1923969"/>
            <a:ext cx="981075" cy="169069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3ED891CD-04FD-161D-9C10-3DE9FC877EC9}"/>
              </a:ext>
            </a:extLst>
          </p:cNvPr>
          <p:cNvSpPr/>
          <p:nvPr/>
        </p:nvSpPr>
        <p:spPr>
          <a:xfrm flipH="1">
            <a:off x="11711939" y="2093038"/>
            <a:ext cx="161926" cy="49776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365125"/>
            <a:ext cx="11353799" cy="1325563"/>
          </a:xfrm>
        </p:spPr>
        <p:txBody>
          <a:bodyPr/>
          <a:lstStyle/>
          <a:p>
            <a:r>
              <a:rPr lang="en-US" dirty="0"/>
              <a:t>       AOO				        	          AAI</a:t>
            </a:r>
          </a:p>
        </p:txBody>
      </p:sp>
      <p:pic>
        <p:nvPicPr>
          <p:cNvPr id="5" name="Content Placeholder 4" descr="Screenshot (211)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7292" t="49041" r="27353" b="19150"/>
          <a:stretch>
            <a:fillRect/>
          </a:stretch>
        </p:blipFill>
        <p:spPr>
          <a:xfrm>
            <a:off x="133350" y="1550034"/>
            <a:ext cx="5745480" cy="2338705"/>
          </a:xfrm>
          <a:prstGeom prst="rect">
            <a:avLst/>
          </a:prstGeom>
        </p:spPr>
      </p:pic>
      <p:pic>
        <p:nvPicPr>
          <p:cNvPr id="6" name="Content Placeholder 5" descr="Screenshot (213)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6912" t="46819" r="27941" b="22484"/>
          <a:stretch>
            <a:fillRect/>
          </a:stretch>
        </p:blipFill>
        <p:spPr>
          <a:xfrm>
            <a:off x="6089650" y="1550035"/>
            <a:ext cx="6102350" cy="2338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90F815-BE95-BBA6-E2E0-9DC0B184F49F}"/>
              </a:ext>
            </a:extLst>
          </p:cNvPr>
          <p:cNvSpPr txBox="1"/>
          <p:nvPr/>
        </p:nvSpPr>
        <p:spPr>
          <a:xfrm>
            <a:off x="430530" y="4352925"/>
            <a:ext cx="537591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A-PACNG IN ATRIUM</a:t>
            </a:r>
          </a:p>
          <a:p>
            <a:r>
              <a:rPr lang="en-US" sz="2400" dirty="0"/>
              <a:t>O-SENSING IS OFF</a:t>
            </a:r>
          </a:p>
          <a:p>
            <a:r>
              <a:rPr lang="en-US" sz="2400" dirty="0"/>
              <a:t>O-RESPONSE TO SENSING IS OFF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6F717D46-6715-4586-5BB6-C6B8C00F664A}"/>
              </a:ext>
            </a:extLst>
          </p:cNvPr>
          <p:cNvSpPr/>
          <p:nvPr/>
        </p:nvSpPr>
        <p:spPr>
          <a:xfrm rot="10800000">
            <a:off x="3037522" y="2854083"/>
            <a:ext cx="161926" cy="497761"/>
          </a:xfrm>
          <a:prstGeom prst="downArrow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D5C1E2AD-0C58-B685-18F8-A3EEBA4556F2}"/>
              </a:ext>
            </a:extLst>
          </p:cNvPr>
          <p:cNvSpPr/>
          <p:nvPr/>
        </p:nvSpPr>
        <p:spPr>
          <a:xfrm rot="10800000">
            <a:off x="1695450" y="2864840"/>
            <a:ext cx="161926" cy="497761"/>
          </a:xfrm>
          <a:prstGeom prst="downArrow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66D32E8-3A1D-E1B6-8D79-86EEEDA1F70C}"/>
              </a:ext>
            </a:extLst>
          </p:cNvPr>
          <p:cNvSpPr/>
          <p:nvPr/>
        </p:nvSpPr>
        <p:spPr>
          <a:xfrm rot="10800000">
            <a:off x="2366485" y="2854083"/>
            <a:ext cx="161926" cy="497761"/>
          </a:xfrm>
          <a:prstGeom prst="downArrow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63AE4-6101-F6C2-1471-833EA14DC264}"/>
              </a:ext>
            </a:extLst>
          </p:cNvPr>
          <p:cNvSpPr txBox="1"/>
          <p:nvPr/>
        </p:nvSpPr>
        <p:spPr>
          <a:xfrm>
            <a:off x="6219824" y="4352924"/>
            <a:ext cx="537591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A-PACNG IN ATRIUM</a:t>
            </a:r>
          </a:p>
          <a:p>
            <a:r>
              <a:rPr lang="en-US" sz="2400" dirty="0"/>
              <a:t>A-SENSING IN ATRIUM</a:t>
            </a:r>
          </a:p>
          <a:p>
            <a:r>
              <a:rPr lang="en-US" sz="2400" dirty="0"/>
              <a:t>I-INHIBIT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 (183)"/>
          <p:cNvPicPr>
            <a:picLocks noGrp="1" noChangeAspect="1"/>
          </p:cNvPicPr>
          <p:nvPr>
            <p:ph idx="1"/>
          </p:nvPr>
        </p:nvPicPr>
        <p:blipFill>
          <a:blip r:embed="rId2"/>
          <a:srcRect l="22894" t="26062" r="14259" b="4334"/>
          <a:stretch>
            <a:fillRect/>
          </a:stretch>
        </p:blipFill>
        <p:spPr>
          <a:xfrm>
            <a:off x="0" y="0"/>
            <a:ext cx="10953115" cy="682434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8991600" y="5406390"/>
            <a:ext cx="1961515" cy="1250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DUAL CHAMBER MODES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en-US" u="sng" dirty="0"/>
              <a:t>TRACKING MODES</a:t>
            </a:r>
          </a:p>
          <a:p>
            <a:r>
              <a:rPr lang="en-US" dirty="0"/>
              <a:t>DDD</a:t>
            </a:r>
          </a:p>
          <a:p>
            <a:r>
              <a:rPr lang="en-US" dirty="0"/>
              <a:t>VDD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en-US" u="sng" dirty="0"/>
              <a:t>NON TRACKING MODES</a:t>
            </a:r>
          </a:p>
          <a:p>
            <a:r>
              <a:rPr lang="en-US" dirty="0"/>
              <a:t>DDI</a:t>
            </a:r>
          </a:p>
          <a:p>
            <a:r>
              <a:rPr lang="en-US" dirty="0"/>
              <a:t>DOO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ym typeface="+mn-ea"/>
              </a:rPr>
              <a:t>DDD tracking mode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LRL=60bpm &amp; AV delay=200ms</a:t>
            </a:r>
          </a:p>
        </p:txBody>
      </p:sp>
      <p:pic>
        <p:nvPicPr>
          <p:cNvPr id="5" name="Content Placeholder 4" descr="Screenshot (215)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5662" t="48649" r="26287" b="21394"/>
          <a:stretch>
            <a:fillRect/>
          </a:stretch>
        </p:blipFill>
        <p:spPr>
          <a:xfrm>
            <a:off x="948055" y="2571750"/>
            <a:ext cx="9926320" cy="348107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379220" y="3562985"/>
            <a:ext cx="1595120" cy="32385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938780" y="3608705"/>
            <a:ext cx="1595120" cy="32385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533900" y="3641090"/>
            <a:ext cx="1595120" cy="32385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217285" y="3673475"/>
            <a:ext cx="1595120" cy="32385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938780" y="4001770"/>
            <a:ext cx="377190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33900" y="4001770"/>
            <a:ext cx="377190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217285" y="4001770"/>
            <a:ext cx="377190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670165" y="3994785"/>
            <a:ext cx="377190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812405" y="3705860"/>
            <a:ext cx="1595120" cy="32385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A203E13-C554-F2A3-1893-3600EFC57953}"/>
              </a:ext>
            </a:extLst>
          </p:cNvPr>
          <p:cNvSpPr txBox="1"/>
          <p:nvPr/>
        </p:nvSpPr>
        <p:spPr>
          <a:xfrm>
            <a:off x="1495424" y="5591175"/>
            <a:ext cx="471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211FD6-2C8D-4F47-E414-DA8E1FFF5055}"/>
              </a:ext>
            </a:extLst>
          </p:cNvPr>
          <p:cNvSpPr txBox="1"/>
          <p:nvPr/>
        </p:nvSpPr>
        <p:spPr>
          <a:xfrm>
            <a:off x="3127375" y="4882833"/>
            <a:ext cx="471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BEA9C4-184C-51F5-9F47-4ABAF965BEF9}"/>
              </a:ext>
            </a:extLst>
          </p:cNvPr>
          <p:cNvSpPr txBox="1"/>
          <p:nvPr/>
        </p:nvSpPr>
        <p:spPr>
          <a:xfrm>
            <a:off x="2738437" y="4860927"/>
            <a:ext cx="471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E66953-E748-525C-C53A-BA4F27F4A759}"/>
              </a:ext>
            </a:extLst>
          </p:cNvPr>
          <p:cNvSpPr txBox="1"/>
          <p:nvPr/>
        </p:nvSpPr>
        <p:spPr>
          <a:xfrm>
            <a:off x="4887912" y="5216208"/>
            <a:ext cx="471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Vp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A8217E-4FB0-25D6-15CB-0D6CACE29260}"/>
              </a:ext>
            </a:extLst>
          </p:cNvPr>
          <p:cNvSpPr txBox="1"/>
          <p:nvPr/>
        </p:nvSpPr>
        <p:spPr>
          <a:xfrm>
            <a:off x="4368798" y="5028050"/>
            <a:ext cx="471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C61DD1-A35E-BFBC-C348-3703255A8AF7}"/>
              </a:ext>
            </a:extLst>
          </p:cNvPr>
          <p:cNvSpPr txBox="1"/>
          <p:nvPr/>
        </p:nvSpPr>
        <p:spPr>
          <a:xfrm>
            <a:off x="6040437" y="4622919"/>
            <a:ext cx="471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D21B7D-8818-BC6F-D286-39D6F7305AB6}"/>
              </a:ext>
            </a:extLst>
          </p:cNvPr>
          <p:cNvSpPr txBox="1"/>
          <p:nvPr/>
        </p:nvSpPr>
        <p:spPr>
          <a:xfrm>
            <a:off x="6503350" y="5153203"/>
            <a:ext cx="471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Vp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F64296-B7DE-7E7E-900A-2B32F54B9E88}"/>
              </a:ext>
            </a:extLst>
          </p:cNvPr>
          <p:cNvSpPr txBox="1"/>
          <p:nvPr/>
        </p:nvSpPr>
        <p:spPr>
          <a:xfrm>
            <a:off x="7576502" y="4333080"/>
            <a:ext cx="471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023C6E-A72F-6D80-79F9-B15A3112081E}"/>
              </a:ext>
            </a:extLst>
          </p:cNvPr>
          <p:cNvSpPr txBox="1"/>
          <p:nvPr/>
        </p:nvSpPr>
        <p:spPr>
          <a:xfrm>
            <a:off x="8123555" y="5179341"/>
            <a:ext cx="471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 DISTINCT PACING PATTERNS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AsVs</a:t>
            </a:r>
          </a:p>
          <a:p>
            <a:r>
              <a:rPr lang="en-US"/>
              <a:t>AsVp( p wave tracking)</a:t>
            </a:r>
          </a:p>
          <a:p>
            <a:r>
              <a:rPr lang="en-US"/>
              <a:t>ApVs</a:t>
            </a:r>
          </a:p>
          <a:p>
            <a:r>
              <a:rPr lang="en-US"/>
              <a:t>ApVs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/>
        </p:nvSpPr>
        <p:spPr>
          <a:xfrm>
            <a:off x="965200" y="492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7" name="Picture 6" descr="Screenshot (219)"/>
          <p:cNvPicPr>
            <a:picLocks noChangeAspect="1"/>
          </p:cNvPicPr>
          <p:nvPr/>
        </p:nvPicPr>
        <p:blipFill>
          <a:blip r:embed="rId2"/>
          <a:srcRect l="19738" t="51441" r="18839" b="10376"/>
          <a:stretch>
            <a:fillRect/>
          </a:stretch>
        </p:blipFill>
        <p:spPr>
          <a:xfrm>
            <a:off x="5907405" y="4324985"/>
            <a:ext cx="6284595" cy="2533015"/>
          </a:xfrm>
          <a:prstGeom prst="rect">
            <a:avLst/>
          </a:prstGeom>
        </p:spPr>
      </p:pic>
      <p:pic>
        <p:nvPicPr>
          <p:cNvPr id="8" name="Picture 7" descr="Screenshot (216)"/>
          <p:cNvPicPr>
            <a:picLocks noChangeAspect="1"/>
          </p:cNvPicPr>
          <p:nvPr/>
        </p:nvPicPr>
        <p:blipFill rotWithShape="1">
          <a:blip r:embed="rId3"/>
          <a:srcRect l="19826" t="50588" r="22512" b="8004"/>
          <a:stretch/>
        </p:blipFill>
        <p:spPr>
          <a:xfrm>
            <a:off x="0" y="0"/>
            <a:ext cx="5780405" cy="2512060"/>
          </a:xfrm>
          <a:prstGeom prst="rect">
            <a:avLst/>
          </a:prstGeom>
        </p:spPr>
      </p:pic>
      <p:pic>
        <p:nvPicPr>
          <p:cNvPr id="9" name="Picture 8" descr="Screenshot (217)"/>
          <p:cNvPicPr>
            <a:picLocks noChangeAspect="1"/>
          </p:cNvPicPr>
          <p:nvPr/>
        </p:nvPicPr>
        <p:blipFill>
          <a:blip r:embed="rId4"/>
          <a:srcRect l="19558" t="51633" r="27727" b="9897"/>
          <a:stretch>
            <a:fillRect/>
          </a:stretch>
        </p:blipFill>
        <p:spPr>
          <a:xfrm>
            <a:off x="0" y="4324985"/>
            <a:ext cx="5762626" cy="2533015"/>
          </a:xfrm>
          <a:prstGeom prst="rect">
            <a:avLst/>
          </a:prstGeom>
        </p:spPr>
      </p:pic>
      <p:pic>
        <p:nvPicPr>
          <p:cNvPr id="10" name="Picture 9" descr="Screenshot (218)"/>
          <p:cNvPicPr>
            <a:picLocks noChangeAspect="1"/>
          </p:cNvPicPr>
          <p:nvPr/>
        </p:nvPicPr>
        <p:blipFill rotWithShape="1">
          <a:blip r:embed="rId5"/>
          <a:srcRect l="20765" t="50745" r="19372" b="9071"/>
          <a:stretch/>
        </p:blipFill>
        <p:spPr>
          <a:xfrm>
            <a:off x="5907405" y="0"/>
            <a:ext cx="6284595" cy="25120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8E7C0B-34A7-AA8E-FBA6-6ABFD75B95E5}"/>
              </a:ext>
            </a:extLst>
          </p:cNvPr>
          <p:cNvSpPr txBox="1"/>
          <p:nvPr/>
        </p:nvSpPr>
        <p:spPr>
          <a:xfrm>
            <a:off x="1562737" y="3735645"/>
            <a:ext cx="1028064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AsVp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82C113-271B-2266-3E9F-E1B3F5FAFF32}"/>
              </a:ext>
            </a:extLst>
          </p:cNvPr>
          <p:cNvSpPr txBox="1"/>
          <p:nvPr/>
        </p:nvSpPr>
        <p:spPr>
          <a:xfrm>
            <a:off x="1562737" y="2517200"/>
            <a:ext cx="1028064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AsVs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8138D-D067-7AA7-7D19-7D525D1CD6B5}"/>
              </a:ext>
            </a:extLst>
          </p:cNvPr>
          <p:cNvSpPr txBox="1"/>
          <p:nvPr/>
        </p:nvSpPr>
        <p:spPr>
          <a:xfrm>
            <a:off x="8409305" y="2512060"/>
            <a:ext cx="1028064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ApVs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DB5D29-B479-CE07-7A8C-528D7B16458E}"/>
              </a:ext>
            </a:extLst>
          </p:cNvPr>
          <p:cNvSpPr txBox="1"/>
          <p:nvPr/>
        </p:nvSpPr>
        <p:spPr>
          <a:xfrm>
            <a:off x="8409304" y="3735645"/>
            <a:ext cx="1172845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ApVp</a:t>
            </a:r>
            <a:endParaRPr lang="en-US" sz="32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81025" y="-181928"/>
            <a:ext cx="10515600" cy="1325563"/>
          </a:xfrm>
        </p:spPr>
        <p:txBody>
          <a:bodyPr/>
          <a:lstStyle/>
          <a:p>
            <a:r>
              <a:rPr lang="en-US"/>
              <a:t>VDD Tracking mode </a:t>
            </a:r>
          </a:p>
        </p:txBody>
      </p:sp>
      <p:pic>
        <p:nvPicPr>
          <p:cNvPr id="7" name="Content Placeholder 6" descr="Screenshot (221)"/>
          <p:cNvPicPr>
            <a:picLocks noGrp="1" noChangeAspect="1"/>
          </p:cNvPicPr>
          <p:nvPr>
            <p:ph idx="1"/>
          </p:nvPr>
        </p:nvPicPr>
        <p:blipFill>
          <a:blip r:embed="rId2"/>
          <a:srcRect l="25267" t="48358" r="28747" b="20677"/>
          <a:stretch>
            <a:fillRect/>
          </a:stretch>
        </p:blipFill>
        <p:spPr>
          <a:xfrm>
            <a:off x="1177925" y="1143635"/>
            <a:ext cx="8706485" cy="329819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9121775" y="2814320"/>
            <a:ext cx="287655" cy="3683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940CED83-9D47-CF37-B6DE-AC6FD7A9FD0A}"/>
              </a:ext>
            </a:extLst>
          </p:cNvPr>
          <p:cNvSpPr/>
          <p:nvPr/>
        </p:nvSpPr>
        <p:spPr>
          <a:xfrm rot="10800000">
            <a:off x="1518760" y="2814320"/>
            <a:ext cx="161926" cy="497761"/>
          </a:xfrm>
          <a:prstGeom prst="downArrow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299770BE-ABA8-811C-9AA3-E5A8C21282FA}"/>
              </a:ext>
            </a:extLst>
          </p:cNvPr>
          <p:cNvSpPr/>
          <p:nvPr/>
        </p:nvSpPr>
        <p:spPr>
          <a:xfrm rot="10800000">
            <a:off x="2366485" y="2854083"/>
            <a:ext cx="161926" cy="497761"/>
          </a:xfrm>
          <a:prstGeom prst="downArrow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6236ECD2-10BE-EBF1-DEBC-A3020B67ED19}"/>
              </a:ext>
            </a:extLst>
          </p:cNvPr>
          <p:cNvSpPr/>
          <p:nvPr/>
        </p:nvSpPr>
        <p:spPr>
          <a:xfrm>
            <a:off x="1600200" y="2067004"/>
            <a:ext cx="1524000" cy="133271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3106CAB8-3C26-99CE-E78C-6CDADF24710D}"/>
              </a:ext>
            </a:extLst>
          </p:cNvPr>
          <p:cNvSpPr/>
          <p:nvPr/>
        </p:nvSpPr>
        <p:spPr>
          <a:xfrm>
            <a:off x="7914005" y="1540944"/>
            <a:ext cx="1495425" cy="154862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9F8DF3D-EC0E-34B5-9062-D37665FA5D87}"/>
              </a:ext>
            </a:extLst>
          </p:cNvPr>
          <p:cNvSpPr/>
          <p:nvPr/>
        </p:nvSpPr>
        <p:spPr>
          <a:xfrm rot="10800000">
            <a:off x="1756885" y="3429000"/>
            <a:ext cx="161926" cy="497761"/>
          </a:xfrm>
          <a:prstGeom prst="downArrow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C6077693-CEAC-9A88-EB39-78BB5253B1F6}"/>
              </a:ext>
            </a:extLst>
          </p:cNvPr>
          <p:cNvSpPr/>
          <p:nvPr/>
        </p:nvSpPr>
        <p:spPr>
          <a:xfrm>
            <a:off x="1603535" y="2420141"/>
            <a:ext cx="296226" cy="133271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F121D6-2923-4FDD-771D-5205E4F8B7CD}"/>
              </a:ext>
            </a:extLst>
          </p:cNvPr>
          <p:cNvSpPr txBox="1"/>
          <p:nvPr/>
        </p:nvSpPr>
        <p:spPr>
          <a:xfrm>
            <a:off x="1434939" y="2199573"/>
            <a:ext cx="788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200ms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4F765F-4CEB-ADFA-31EF-2735A6A9DB83}"/>
              </a:ext>
            </a:extLst>
          </p:cNvPr>
          <p:cNvSpPr txBox="1"/>
          <p:nvPr/>
        </p:nvSpPr>
        <p:spPr>
          <a:xfrm>
            <a:off x="1518760" y="4819650"/>
            <a:ext cx="4320065" cy="13849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V -PACING IN VENTRICLE</a:t>
            </a:r>
          </a:p>
          <a:p>
            <a:r>
              <a:rPr lang="en-US" sz="2800" dirty="0"/>
              <a:t>D -SENSING IN V &amp; A</a:t>
            </a:r>
          </a:p>
          <a:p>
            <a:r>
              <a:rPr lang="en-US" sz="2800" dirty="0"/>
              <a:t>D -INHIBIT AND TRIGGER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38DF2-E0CA-AB2D-CA26-01519FE85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VDD mode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0879C-7C48-609A-C283-9D145779D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Pace and inhibit in the ventricle </a:t>
            </a:r>
          </a:p>
          <a:p>
            <a:r>
              <a:rPr lang="en-US" dirty="0"/>
              <a:t>Sense in A &amp;V </a:t>
            </a:r>
          </a:p>
          <a:p>
            <a:r>
              <a:rPr lang="en-US" dirty="0"/>
              <a:t>MAINTAIN AV SYNCHRONY </a:t>
            </a:r>
          </a:p>
          <a:p>
            <a:endParaRPr lang="en-US" dirty="0"/>
          </a:p>
          <a:p>
            <a:r>
              <a:rPr lang="en-US" dirty="0"/>
              <a:t>Only in patents with good sinus node function </a:t>
            </a:r>
          </a:p>
          <a:p>
            <a:r>
              <a:rPr lang="en-US" dirty="0"/>
              <a:t>Used in situation where there is high pacing threshold in Atrium </a:t>
            </a:r>
          </a:p>
          <a:p>
            <a:r>
              <a:rPr lang="en-US" dirty="0"/>
              <a:t>Major downfall- if at any time the Atria rate falls below the pacemaker’s LRL </a:t>
            </a:r>
            <a:r>
              <a:rPr lang="en-US" dirty="0">
                <a:sym typeface="Wingdings" panose="05000000000000000000" pitchFamily="2" charset="2"/>
              </a:rPr>
              <a:t>loss of AV synchrony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671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DDI non-tracking mode </a:t>
            </a:r>
          </a:p>
        </p:txBody>
      </p:sp>
      <p:pic>
        <p:nvPicPr>
          <p:cNvPr id="4" name="Content Placeholder 3" descr="Screenshot (223)"/>
          <p:cNvPicPr>
            <a:picLocks noGrp="1" noChangeAspect="1"/>
          </p:cNvPicPr>
          <p:nvPr>
            <p:ph idx="1"/>
          </p:nvPr>
        </p:nvPicPr>
        <p:blipFill>
          <a:blip r:embed="rId2"/>
          <a:srcRect l="26383" t="48606" r="26990" b="23413"/>
          <a:stretch>
            <a:fillRect/>
          </a:stretch>
        </p:blipFill>
        <p:spPr>
          <a:xfrm>
            <a:off x="1007745" y="1413510"/>
            <a:ext cx="9323705" cy="3147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FA80AD-54FA-575A-4775-41B1AA4DD6C4}"/>
              </a:ext>
            </a:extLst>
          </p:cNvPr>
          <p:cNvSpPr txBox="1"/>
          <p:nvPr/>
        </p:nvSpPr>
        <p:spPr>
          <a:xfrm>
            <a:off x="1007745" y="4914900"/>
            <a:ext cx="4135755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D-PACING IN A &amp; V</a:t>
            </a:r>
          </a:p>
          <a:p>
            <a:r>
              <a:rPr lang="en-US" sz="2400" dirty="0"/>
              <a:t>D- SENSING IN A &amp; V </a:t>
            </a:r>
          </a:p>
          <a:p>
            <a:r>
              <a:rPr lang="en-US" sz="2400" dirty="0"/>
              <a:t>I-RESPONSE TO THAT SENSE WILL EITHER PACE OR INHIBIT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11D65E-9DFA-91E3-7B33-F7DC908EC31D}"/>
              </a:ext>
            </a:extLst>
          </p:cNvPr>
          <p:cNvSpPr txBox="1"/>
          <p:nvPr/>
        </p:nvSpPr>
        <p:spPr>
          <a:xfrm>
            <a:off x="6341745" y="4914900"/>
            <a:ext cx="4135755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AAI AND VVI OPERATING AT THE SAME TIME BUT INDEPENDENT OF EACH OTHER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70" y="-158750"/>
            <a:ext cx="10515600" cy="1325563"/>
          </a:xfrm>
        </p:spPr>
        <p:txBody>
          <a:bodyPr/>
          <a:lstStyle/>
          <a:p>
            <a:r>
              <a:rPr lang="en-US" dirty="0"/>
              <a:t>DOO -NON TRACKING MODE </a:t>
            </a:r>
          </a:p>
        </p:txBody>
      </p:sp>
      <p:pic>
        <p:nvPicPr>
          <p:cNvPr id="4" name="Content Placeholder 3" descr="Screenshot (225)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6875" t="45708" r="27353" b="23224"/>
          <a:stretch>
            <a:fillRect/>
          </a:stretch>
        </p:blipFill>
        <p:spPr>
          <a:xfrm>
            <a:off x="991870" y="894715"/>
            <a:ext cx="8688705" cy="3317240"/>
          </a:xfrm>
          <a:prstGeom prst="rect">
            <a:avLst/>
          </a:prstGeom>
        </p:spPr>
      </p:pic>
      <p:pic>
        <p:nvPicPr>
          <p:cNvPr id="5" name="Content Placeholder 4" descr="Screenshot (224)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7213" t="46169" r="27338" b="23799"/>
          <a:stretch>
            <a:fillRect/>
          </a:stretch>
        </p:blipFill>
        <p:spPr>
          <a:xfrm>
            <a:off x="991870" y="894715"/>
            <a:ext cx="8688705" cy="3317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6B09CD-CACF-14C8-89A8-91ABE9A3D963}"/>
              </a:ext>
            </a:extLst>
          </p:cNvPr>
          <p:cNvSpPr txBox="1"/>
          <p:nvPr/>
        </p:nvSpPr>
        <p:spPr>
          <a:xfrm>
            <a:off x="991870" y="4619625"/>
            <a:ext cx="47040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Uses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Magnet mode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When trouble shooting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Surgery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RATE RESPONSE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Chronotropic incompetence </a:t>
            </a:r>
          </a:p>
          <a:p>
            <a:r>
              <a:rPr lang="en-US"/>
              <a:t>Uses sensors </a:t>
            </a:r>
          </a:p>
          <a:p>
            <a:pPr lvl="1"/>
            <a:r>
              <a:rPr lang="en-US" sz="2800"/>
              <a:t>Accelerometer</a:t>
            </a:r>
          </a:p>
          <a:p>
            <a:pPr lvl="1"/>
            <a:r>
              <a:rPr lang="en-US" sz="2800"/>
              <a:t>Minute ventilatio</a:t>
            </a:r>
            <a:r>
              <a:rPr lang="en-US"/>
              <a:t>n </a:t>
            </a:r>
          </a:p>
        </p:txBody>
      </p:sp>
      <p:pic>
        <p:nvPicPr>
          <p:cNvPr id="7" name="Content Placeholder 6" descr="Screenshot (227)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0037" t="36901" r="21140" b="12119"/>
          <a:stretch/>
        </p:blipFill>
        <p:spPr>
          <a:xfrm>
            <a:off x="5943599" y="2646363"/>
            <a:ext cx="5558691" cy="2709862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089B91-F869-7245-0F98-108FFCCC7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E79B7E-510F-B827-85E9-480DFB140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Maximum sensor rate </a:t>
            </a:r>
          </a:p>
          <a:p>
            <a:r>
              <a:rPr lang="en-US" dirty="0"/>
              <a:t>DDDR,VVIR…</a:t>
            </a:r>
          </a:p>
          <a:p>
            <a:r>
              <a:rPr lang="en-US" dirty="0"/>
              <a:t>Used when pacemaker is pacing in response to the sensors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A91075-0EDE-A813-C0B8-7A1242387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59" t="70695" r="18672" b="12083"/>
          <a:stretch/>
        </p:blipFill>
        <p:spPr>
          <a:xfrm>
            <a:off x="2476499" y="3724274"/>
            <a:ext cx="6067426" cy="22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38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Pulse Generator</a:t>
            </a:r>
            <a:endParaRPr lang="en-IN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1825625"/>
            <a:ext cx="5052695" cy="385445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Common battery compositions</a:t>
            </a:r>
          </a:p>
          <a:p>
            <a:r>
              <a:rPr lang="en-US" dirty="0"/>
              <a:t>Lithium Iodide</a:t>
            </a:r>
          </a:p>
          <a:p>
            <a:r>
              <a:rPr lang="en-US" dirty="0"/>
              <a:t>Lithium Vanadium Oxide with carbon </a:t>
            </a:r>
            <a:r>
              <a:rPr lang="en-US" dirty="0" err="1"/>
              <a:t>monofluride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Starting battery voltage will vary depending on composition</a:t>
            </a:r>
            <a:endParaRPr lang="en-IN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514EE9-B721-D48C-6EFA-3B7D5D75B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Pacemaker timing cycles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DE185B-4CF6-57A7-95D5-B9C462D6E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PACING AND SENSING </a:t>
            </a:r>
          </a:p>
          <a:p>
            <a:r>
              <a:rPr lang="en-US" u="sng" dirty="0"/>
              <a:t>Single chamber timings </a:t>
            </a:r>
          </a:p>
          <a:p>
            <a:pPr lvl="1"/>
            <a:r>
              <a:rPr lang="en-US" sz="2800" b="1" dirty="0"/>
              <a:t>LRL</a:t>
            </a:r>
            <a:r>
              <a:rPr lang="en-US" sz="2800" dirty="0"/>
              <a:t>-base rate</a:t>
            </a:r>
          </a:p>
          <a:p>
            <a:pPr lvl="1"/>
            <a:r>
              <a:rPr lang="en-US" sz="2800" dirty="0"/>
              <a:t>Restarts with each paced and sensed beat</a:t>
            </a:r>
          </a:p>
          <a:p>
            <a:pPr lvl="1"/>
            <a:r>
              <a:rPr lang="en-US" sz="2800" dirty="0"/>
              <a:t> 1min=60s =60,000ms</a:t>
            </a:r>
          </a:p>
          <a:p>
            <a:endParaRPr lang="en-US" dirty="0"/>
          </a:p>
          <a:p>
            <a:r>
              <a:rPr lang="en-US" dirty="0"/>
              <a:t>2 timers are always on in SCP</a:t>
            </a:r>
          </a:p>
          <a:p>
            <a:r>
              <a:rPr lang="en-US" b="1" dirty="0"/>
              <a:t>LRL</a:t>
            </a:r>
          </a:p>
          <a:p>
            <a:r>
              <a:rPr lang="en-US" b="1" dirty="0"/>
              <a:t>REFREACTORY PERIOD</a:t>
            </a:r>
            <a:r>
              <a:rPr lang="en-US" dirty="0"/>
              <a:t>-SENSE THE EVENT BUT DOES NOT RESPOND 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1133152-1A03-D66D-94F4-C3435AC29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46945" r="15781" b="8102"/>
          <a:stretch/>
        </p:blipFill>
        <p:spPr>
          <a:xfrm>
            <a:off x="1545659" y="3501944"/>
            <a:ext cx="8505825" cy="3082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7C925E-BCF9-64E8-5F7C-CB8E50CF8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84" y="273130"/>
            <a:ext cx="10515600" cy="3082926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Refractory Periods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ARP     -Atrial Refractory Period(AAI mode)</a:t>
            </a:r>
            <a:br>
              <a:rPr lang="en-US" dirty="0"/>
            </a:br>
            <a:r>
              <a:rPr lang="en-US" dirty="0"/>
              <a:t>PVARP- Post Ventricular Atrial Refractory Period </a:t>
            </a:r>
            <a:br>
              <a:rPr lang="en-US" dirty="0"/>
            </a:br>
            <a:r>
              <a:rPr lang="en-US" dirty="0"/>
              <a:t>VRP     - Ventricular Refractory Period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415BA1-851D-B2C0-B2D8-FE5D867E9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2" t="47083" r="15313" b="7962"/>
          <a:stretch/>
        </p:blipFill>
        <p:spPr>
          <a:xfrm>
            <a:off x="1545660" y="3501944"/>
            <a:ext cx="8505825" cy="3082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C30B51-8903-73B8-1BD1-B36EF1181D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2" t="47083" r="15313" b="7962"/>
          <a:stretch/>
        </p:blipFill>
        <p:spPr>
          <a:xfrm>
            <a:off x="1545661" y="3501944"/>
            <a:ext cx="8505825" cy="30829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2C21ED-C46A-67E9-E8DC-1173EB81DD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2" t="47083" r="15313" b="7962"/>
          <a:stretch/>
        </p:blipFill>
        <p:spPr>
          <a:xfrm>
            <a:off x="1545660" y="3501944"/>
            <a:ext cx="8505825" cy="3082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75F2CC-583F-F66C-FF04-88BD19DDDA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2" t="47083" r="15313" b="7962"/>
          <a:stretch/>
        </p:blipFill>
        <p:spPr>
          <a:xfrm>
            <a:off x="1545660" y="3501944"/>
            <a:ext cx="8505825" cy="30829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398B0A-DCB9-35F4-D6D6-1C17AE3094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2" t="47083" r="15313" b="7962"/>
          <a:stretch/>
        </p:blipFill>
        <p:spPr>
          <a:xfrm>
            <a:off x="1545660" y="3501944"/>
            <a:ext cx="8505825" cy="30829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E30C67-2B2A-1329-F209-59C7036864D6}"/>
              </a:ext>
            </a:extLst>
          </p:cNvPr>
          <p:cNvSpPr txBox="1"/>
          <p:nvPr/>
        </p:nvSpPr>
        <p:spPr>
          <a:xfrm>
            <a:off x="209550" y="4533900"/>
            <a:ext cx="1209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VVI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6A245AA-29A4-E113-6BB9-F3050443B597}"/>
              </a:ext>
            </a:extLst>
          </p:cNvPr>
          <p:cNvSpPr/>
          <p:nvPr/>
        </p:nvSpPr>
        <p:spPr>
          <a:xfrm rot="2696859">
            <a:off x="6953249" y="3422102"/>
            <a:ext cx="390525" cy="4920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C7729-4C99-4C60-4D8B-44FAFFBB40DA}"/>
              </a:ext>
            </a:extLst>
          </p:cNvPr>
          <p:cNvSpPr txBox="1"/>
          <p:nvPr/>
        </p:nvSpPr>
        <p:spPr>
          <a:xfrm>
            <a:off x="6971060" y="3132612"/>
            <a:ext cx="1571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Escape beat</a:t>
            </a:r>
          </a:p>
        </p:txBody>
      </p:sp>
    </p:spTree>
    <p:extLst>
      <p:ext uri="{BB962C8B-B14F-4D97-AF65-F5344CB8AC3E}">
        <p14:creationId xmlns:p14="http://schemas.microsoft.com/office/powerpoint/2010/main" val="396067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C58C7-F9E9-AA57-3A46-DD37FF88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6555"/>
            <a:ext cx="1200150" cy="1325563"/>
          </a:xfrm>
        </p:spPr>
        <p:txBody>
          <a:bodyPr/>
          <a:lstStyle/>
          <a:p>
            <a:r>
              <a:rPr lang="en-US" dirty="0"/>
              <a:t>AAI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2E5DCB-FB8C-0ADB-EB09-ADBF9FDC2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47793" r="15277" b="9960"/>
          <a:stretch/>
        </p:blipFill>
        <p:spPr>
          <a:xfrm>
            <a:off x="1409699" y="2160587"/>
            <a:ext cx="9029999" cy="305752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640905-F8C9-B390-B49C-64CA40CB5F05}"/>
              </a:ext>
            </a:extLst>
          </p:cNvPr>
          <p:cNvSpPr txBox="1"/>
          <p:nvPr/>
        </p:nvSpPr>
        <p:spPr>
          <a:xfrm>
            <a:off x="600075" y="428625"/>
            <a:ext cx="6696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SINGLE CHAMBER TIMINGS </a:t>
            </a:r>
          </a:p>
        </p:txBody>
      </p:sp>
    </p:spTree>
    <p:extLst>
      <p:ext uri="{BB962C8B-B14F-4D97-AF65-F5344CB8AC3E}">
        <p14:creationId xmlns:p14="http://schemas.microsoft.com/office/powerpoint/2010/main" val="4933245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980C-02FA-4177-C943-1D41BFF54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5B913-DB75-3C54-A0D8-078D10FA0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15ABD6E-D140-335C-1C67-EAD6DC79D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4641" r="14495" b="14583"/>
          <a:stretch>
            <a:fillRect/>
          </a:stretch>
        </p:blipFill>
        <p:spPr bwMode="auto">
          <a:xfrm>
            <a:off x="428625" y="276225"/>
            <a:ext cx="10201275" cy="631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887861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DBB30-1A2B-C92B-A07A-CB120F365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CHAMBER TIMINGS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01CB1C-92BC-4B6F-61C9-1CF717043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5" t="36848" r="17493" b="23750"/>
          <a:stretch/>
        </p:blipFill>
        <p:spPr>
          <a:xfrm>
            <a:off x="1571625" y="1571625"/>
            <a:ext cx="8439150" cy="25402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05DBE2-6A1E-6FB3-EEBA-E6C7BEFC1ED9}"/>
              </a:ext>
            </a:extLst>
          </p:cNvPr>
          <p:cNvSpPr txBox="1"/>
          <p:nvPr/>
        </p:nvSpPr>
        <p:spPr>
          <a:xfrm>
            <a:off x="1285875" y="4676775"/>
            <a:ext cx="8848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Example </a:t>
            </a:r>
          </a:p>
          <a:p>
            <a:r>
              <a:rPr lang="en-US" sz="2400" dirty="0"/>
              <a:t>LRL          =60bpm(1000ms)</a:t>
            </a:r>
          </a:p>
          <a:p>
            <a:r>
              <a:rPr lang="en-US" sz="2400" dirty="0"/>
              <a:t>AV delay = 200ms</a:t>
            </a:r>
          </a:p>
          <a:p>
            <a:r>
              <a:rPr lang="en-US" sz="2400" dirty="0"/>
              <a:t>VA  Delay = 1000ms-200ms=800ms</a:t>
            </a:r>
          </a:p>
        </p:txBody>
      </p:sp>
    </p:spTree>
    <p:extLst>
      <p:ext uri="{BB962C8B-B14F-4D97-AF65-F5344CB8AC3E}">
        <p14:creationId xmlns:p14="http://schemas.microsoft.com/office/powerpoint/2010/main" val="16219921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60AAC-0463-BC48-8AF4-77E0E774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1875C-0289-B0A1-0AE1-E4E8C6F08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977382C-6BB5-19BE-B248-00D28BE8E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470" t="4167" r="16837" b="6250"/>
          <a:stretch>
            <a:fillRect/>
          </a:stretch>
        </p:blipFill>
        <p:spPr bwMode="auto">
          <a:xfrm>
            <a:off x="1419224" y="182562"/>
            <a:ext cx="8984327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160881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32962E-79EC-9837-7A9E-B7F207EA40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6551" r="10859" b="17362"/>
          <a:stretch/>
        </p:blipFill>
        <p:spPr>
          <a:xfrm>
            <a:off x="1180793" y="2297112"/>
            <a:ext cx="9648825" cy="3160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9F2C5-242B-D34E-833D-225C7C8F6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308766"/>
            <a:ext cx="10515600" cy="1325563"/>
          </a:xfrm>
        </p:spPr>
        <p:txBody>
          <a:bodyPr/>
          <a:lstStyle/>
          <a:p>
            <a:r>
              <a:rPr lang="en-US" dirty="0" err="1"/>
              <a:t>ApVp</a:t>
            </a:r>
            <a:r>
              <a:rPr lang="en-US" dirty="0"/>
              <a:t>(AV sequential pacing)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7E89BD-C585-431E-124A-2E9706D5E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6551" r="10859" b="17362"/>
          <a:stretch/>
        </p:blipFill>
        <p:spPr>
          <a:xfrm>
            <a:off x="1180792" y="2297111"/>
            <a:ext cx="9648825" cy="316071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7774C6-E9F3-DBC8-4014-4CEC1ED591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6551" r="10859" b="17362"/>
          <a:stretch/>
        </p:blipFill>
        <p:spPr>
          <a:xfrm>
            <a:off x="1180793" y="2297112"/>
            <a:ext cx="9648825" cy="31607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99378F-5F4C-CDC2-2A98-C6D3A28759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6551" r="10859" b="17362"/>
          <a:stretch/>
        </p:blipFill>
        <p:spPr>
          <a:xfrm>
            <a:off x="1180793" y="2297112"/>
            <a:ext cx="9648825" cy="31607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604343-8518-B407-CC8A-64B57B771C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6551" r="10859" b="17362"/>
          <a:stretch/>
        </p:blipFill>
        <p:spPr>
          <a:xfrm>
            <a:off x="1180793" y="2297112"/>
            <a:ext cx="9648825" cy="316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9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96529F-77C3-0492-67A6-F9B0675C7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t="36550" r="10937" b="17084"/>
          <a:stretch/>
        </p:blipFill>
        <p:spPr>
          <a:xfrm>
            <a:off x="1373979" y="2055019"/>
            <a:ext cx="9648825" cy="3179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6DE4E6-7065-1B9D-B9F7-D84E06B8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AsVs</a:t>
            </a:r>
            <a:r>
              <a:rPr lang="en-US" dirty="0"/>
              <a:t> (complete inhibition)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AD14EA-B007-0DBB-BC53-3FB9E0AA5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t="36550" r="10937" b="17084"/>
          <a:stretch/>
        </p:blipFill>
        <p:spPr>
          <a:xfrm>
            <a:off x="1364454" y="2055018"/>
            <a:ext cx="9648825" cy="317976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15AD6C-EA68-B6E5-1571-DD3505B203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t="36550" r="10937" b="17084"/>
          <a:stretch/>
        </p:blipFill>
        <p:spPr>
          <a:xfrm>
            <a:off x="1354934" y="2055018"/>
            <a:ext cx="9648825" cy="3179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D27C4C-D6D5-A123-8BD0-921614235A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t="36550" r="10937" b="17084"/>
          <a:stretch/>
        </p:blipFill>
        <p:spPr>
          <a:xfrm>
            <a:off x="1354933" y="2055018"/>
            <a:ext cx="9648825" cy="3179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B26D66-F240-D1B3-9836-9034194E49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t="36550" r="10937" b="17084"/>
          <a:stretch/>
        </p:blipFill>
        <p:spPr>
          <a:xfrm>
            <a:off x="1364455" y="2055018"/>
            <a:ext cx="9648825" cy="31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9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AC845-44CA-713E-8DFC-FF4680B96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ApVs</a:t>
            </a:r>
            <a:r>
              <a:rPr lang="en-US" dirty="0"/>
              <a:t>(A pace with intrinsic AV conduction 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83DF8D-D35A-4D16-B8BA-5A5928C3A5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6528" r="10391" b="16806"/>
          <a:stretch/>
        </p:blipFill>
        <p:spPr>
          <a:xfrm>
            <a:off x="1209671" y="2628901"/>
            <a:ext cx="9705975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7750E7-8219-2B1C-1FBA-75C1E8ADD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6528" r="10391" b="16806"/>
          <a:stretch/>
        </p:blipFill>
        <p:spPr>
          <a:xfrm>
            <a:off x="1228729" y="2628901"/>
            <a:ext cx="9705975" cy="320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DCCEEB-1BE3-4276-943F-667B784B10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6528" r="10391" b="16806"/>
          <a:stretch/>
        </p:blipFill>
        <p:spPr>
          <a:xfrm>
            <a:off x="1209671" y="2628901"/>
            <a:ext cx="9705975" cy="3200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7F3B2B-F665-8AC5-823A-04FD5B13D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6528" r="10391" b="16806"/>
          <a:stretch/>
        </p:blipFill>
        <p:spPr>
          <a:xfrm>
            <a:off x="1209670" y="2628901"/>
            <a:ext cx="9705975" cy="3200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3917B1-2CCC-9714-FCB2-2BA668AC47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6528" r="10391" b="16805"/>
          <a:stretch/>
        </p:blipFill>
        <p:spPr>
          <a:xfrm>
            <a:off x="1228728" y="2628901"/>
            <a:ext cx="9705975" cy="32004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A7D9F9-E3B8-1DC3-0ADC-66E1C675E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3" t="36191" r="10229" b="16308"/>
          <a:stretch/>
        </p:blipFill>
        <p:spPr>
          <a:xfrm>
            <a:off x="1209669" y="2628901"/>
            <a:ext cx="9705974" cy="3208839"/>
          </a:xfrm>
        </p:spPr>
      </p:pic>
    </p:spTree>
    <p:extLst>
      <p:ext uri="{BB962C8B-B14F-4D97-AF65-F5344CB8AC3E}">
        <p14:creationId xmlns:p14="http://schemas.microsoft.com/office/powerpoint/2010/main" val="207793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CB50E-E97A-591F-2AC2-AE27FD37D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AsVp</a:t>
            </a:r>
            <a:r>
              <a:rPr lang="en-US" dirty="0"/>
              <a:t> (P wave tracking 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BAACEB-EC52-C38D-2C64-5F12929D6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t="36666" r="10625" b="16944"/>
          <a:stretch/>
        </p:blipFill>
        <p:spPr>
          <a:xfrm>
            <a:off x="1295401" y="2249488"/>
            <a:ext cx="9686925" cy="3181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14F167-F27F-B34A-8365-45B2C9EAE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t="36666" r="10625" b="16944"/>
          <a:stretch/>
        </p:blipFill>
        <p:spPr>
          <a:xfrm>
            <a:off x="1295400" y="2274888"/>
            <a:ext cx="9686925" cy="3181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64EBD-14A5-71E8-C2F5-973D5732EA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t="36666" r="10625" b="16944"/>
          <a:stretch/>
        </p:blipFill>
        <p:spPr>
          <a:xfrm>
            <a:off x="1295400" y="2249488"/>
            <a:ext cx="9686925" cy="3181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D33225-9C36-A10E-BCB0-F5EDD4C0CC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t="36666" r="10625" b="16944"/>
          <a:stretch/>
        </p:blipFill>
        <p:spPr>
          <a:xfrm>
            <a:off x="1295400" y="2262188"/>
            <a:ext cx="9686925" cy="31813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1E55E3-35F5-DF48-C983-C051EF018A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t="36666" r="10625" b="16944"/>
          <a:stretch/>
        </p:blipFill>
        <p:spPr>
          <a:xfrm>
            <a:off x="1295400" y="2268538"/>
            <a:ext cx="9686925" cy="3181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EDA759-60FC-5EF3-24E6-25249E55C8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t="36666" r="10625" b="16944"/>
          <a:stretch/>
        </p:blipFill>
        <p:spPr>
          <a:xfrm>
            <a:off x="1295400" y="2249488"/>
            <a:ext cx="968692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7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Pacemaker Battery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0" y="2160104"/>
            <a:ext cx="6226786" cy="344556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Longeivity</a:t>
            </a:r>
            <a:r>
              <a:rPr lang="en-US" dirty="0"/>
              <a:t> of battery depends on output and resistance</a:t>
            </a:r>
          </a:p>
          <a:p>
            <a:r>
              <a:rPr lang="en-US" dirty="0"/>
              <a:t>Usually </a:t>
            </a:r>
            <a:r>
              <a:rPr lang="en-US" dirty="0">
                <a:solidFill>
                  <a:srgbClr val="FF0000"/>
                </a:solidFill>
              </a:rPr>
              <a:t>6-12</a:t>
            </a:r>
            <a:r>
              <a:rPr lang="en-US" dirty="0"/>
              <a:t> </a:t>
            </a:r>
            <a:r>
              <a:rPr lang="en-US" dirty="0" err="1"/>
              <a:t>yrs</a:t>
            </a:r>
            <a:endParaRPr lang="en-IN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D7795-132C-4618-8E78-11F5BACF2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Blanking period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E10F5-024B-F775-31DD-D696B6E53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Disables its sensing amplifiers after a pacing pulse</a:t>
            </a:r>
          </a:p>
          <a:p>
            <a:r>
              <a:rPr lang="en-US" dirty="0"/>
              <a:t>To prevent cross talk </a:t>
            </a:r>
          </a:p>
          <a:p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 BLANK AND </a:t>
            </a:r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dirty="0"/>
              <a:t> BLANK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D5EE2-CDB0-23B8-E479-1914ABB16C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87" t="71249" r="16328" b="15001"/>
          <a:stretch/>
        </p:blipFill>
        <p:spPr>
          <a:xfrm>
            <a:off x="838200" y="4248943"/>
            <a:ext cx="10537545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413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0BE14D-5BFC-FFED-5347-6ED55BE3C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Blanking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2B921-6D52-CD96-622A-FA03EFC9B7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 Blanking </a:t>
            </a:r>
          </a:p>
          <a:p>
            <a:r>
              <a:rPr lang="en-US" dirty="0"/>
              <a:t>Occurs  after V pace </a:t>
            </a:r>
          </a:p>
          <a:p>
            <a:r>
              <a:rPr lang="en-US" dirty="0"/>
              <a:t>Blanking time for atrial channel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8C4377-DA6F-0D8F-E575-036A58B2C1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dirty="0"/>
              <a:t> blanking </a:t>
            </a:r>
          </a:p>
          <a:p>
            <a:r>
              <a:rPr lang="en-US" dirty="0"/>
              <a:t>Occurs after atrial pace </a:t>
            </a:r>
          </a:p>
          <a:p>
            <a:r>
              <a:rPr lang="en-US" dirty="0"/>
              <a:t>Blanking time for ventricular channel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F2C27B-8353-6C56-B576-2A7B02709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62" t="34861" r="29609" b="46111"/>
          <a:stretch/>
        </p:blipFill>
        <p:spPr>
          <a:xfrm>
            <a:off x="1647825" y="3693844"/>
            <a:ext cx="2609850" cy="2917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2D85E4-56E7-8B9A-FB76-D7B73AA56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50" t="62639" r="29531" b="19167"/>
          <a:stretch/>
        </p:blipFill>
        <p:spPr>
          <a:xfrm>
            <a:off x="7524750" y="3713781"/>
            <a:ext cx="2609850" cy="289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766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727EB82-957F-2B04-B959-A7C3E0E52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URL(MTR)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AE8D3B-2495-2160-2B2C-77E50F42D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Maximum speed limit for how fast the pacemaker can pace in response to increased intrinsic atrial rate </a:t>
            </a:r>
          </a:p>
          <a:p>
            <a:r>
              <a:rPr lang="en-US" dirty="0"/>
              <a:t>A safety feature in the context of A fib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271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089B91-F869-7245-0F98-108FFCCC7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E79B7E-510F-B827-85E9-480DFB140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Maximum sensor rate </a:t>
            </a:r>
          </a:p>
          <a:p>
            <a:r>
              <a:rPr lang="en-US" dirty="0"/>
              <a:t>DDDR,VVIR…</a:t>
            </a:r>
          </a:p>
          <a:p>
            <a:r>
              <a:rPr lang="en-US" dirty="0"/>
              <a:t>Used when pacemaker is pacing in response to the sensors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A91075-0EDE-A813-C0B8-7A1242387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59" t="70695" r="18672" b="12083"/>
          <a:stretch/>
        </p:blipFill>
        <p:spPr>
          <a:xfrm>
            <a:off x="2476499" y="3724274"/>
            <a:ext cx="6067426" cy="22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563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02B6E2D-38EE-BD88-451F-17C356A14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24652" r="11484" b="10972"/>
          <a:stretch/>
        </p:blipFill>
        <p:spPr>
          <a:xfrm>
            <a:off x="-16235" y="361950"/>
            <a:ext cx="12202441" cy="6276976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8E3AB9-9BC2-9B55-0CBF-58C577B5E1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24652" r="11484" b="10972"/>
          <a:stretch/>
        </p:blipFill>
        <p:spPr>
          <a:xfrm>
            <a:off x="-16235" y="361950"/>
            <a:ext cx="12202441" cy="62769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12F963-3836-8789-1F46-0D16D1CA31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24652" r="11484" b="10972"/>
          <a:stretch/>
        </p:blipFill>
        <p:spPr>
          <a:xfrm>
            <a:off x="5630" y="361950"/>
            <a:ext cx="12177740" cy="6276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73232B-E440-245B-95F0-2D7AD8C8E0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24652" r="11328" b="10972"/>
          <a:stretch/>
        </p:blipFill>
        <p:spPr>
          <a:xfrm>
            <a:off x="-19050" y="361950"/>
            <a:ext cx="12227142" cy="62769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6B2573-B5D5-578D-5AC6-C798F7FC3C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84" t="24652" r="11406" b="10972"/>
          <a:stretch/>
        </p:blipFill>
        <p:spPr>
          <a:xfrm>
            <a:off x="4223" y="361950"/>
            <a:ext cx="12190090" cy="627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9E492-E977-34C5-1078-435EF1761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Upper rate behavior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639DD-881E-2182-C8F8-28C78B0D6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occurs when p wave tracking occurs at URL/MTR</a:t>
            </a:r>
          </a:p>
          <a:p>
            <a:r>
              <a:rPr lang="en-US" dirty="0"/>
              <a:t>Happens when certain sensing occurs during the right timer, funny behavior follows.</a:t>
            </a:r>
          </a:p>
          <a:p>
            <a:r>
              <a:rPr lang="en-US" dirty="0"/>
              <a:t>NOT A MALFUNCTION </a:t>
            </a:r>
          </a:p>
          <a:p>
            <a:r>
              <a:rPr lang="en-US" dirty="0"/>
              <a:t>Occurs when an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intrinsic atrial beat </a:t>
            </a:r>
            <a:r>
              <a:rPr lang="en-US" dirty="0"/>
              <a:t>occurs before the following timers end.</a:t>
            </a:r>
          </a:p>
          <a:p>
            <a:pPr lvl="1"/>
            <a:r>
              <a:rPr lang="en-US" dirty="0"/>
              <a:t>PVARP </a:t>
            </a:r>
          </a:p>
          <a:p>
            <a:pPr lvl="1"/>
            <a:r>
              <a:rPr lang="en-US" dirty="0"/>
              <a:t>TARP( AV delay + PVARP)</a:t>
            </a:r>
          </a:p>
          <a:p>
            <a:pPr lvl="1"/>
            <a:r>
              <a:rPr lang="en-US" dirty="0"/>
              <a:t>MTR/URL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09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7549E-C440-B91E-F704-D7D66B9BB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3 types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FC2D5-74AB-C9A9-DA36-47DE0643D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/>
              <a:t>2:1 block</a:t>
            </a:r>
          </a:p>
          <a:p>
            <a:r>
              <a:rPr lang="en-US" sz="3200" b="1" dirty="0"/>
              <a:t>Pacemaker Wenckebach</a:t>
            </a:r>
          </a:p>
          <a:p>
            <a:r>
              <a:rPr lang="en-US" sz="3200" b="1" dirty="0"/>
              <a:t>PMT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3266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A3200F-52B8-CE68-1D02-8D78F95CE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81" t="37917" r="29609" b="41389"/>
          <a:stretch/>
        </p:blipFill>
        <p:spPr>
          <a:xfrm>
            <a:off x="2154566" y="2193608"/>
            <a:ext cx="9155582" cy="2530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9E4A8A-D67D-649E-42A0-1848C03F80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81" t="37917" r="29609" b="41389"/>
          <a:stretch/>
        </p:blipFill>
        <p:spPr>
          <a:xfrm>
            <a:off x="2154566" y="2193608"/>
            <a:ext cx="9155582" cy="2530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596994-5303-70E9-FB0D-49CCC6F4A6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87" t="37917" r="29609" b="20417"/>
          <a:stretch/>
        </p:blipFill>
        <p:spPr>
          <a:xfrm>
            <a:off x="12" y="1762126"/>
            <a:ext cx="12111189" cy="50958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8D857-9171-F266-33DB-401EB37027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87" t="37918" r="29609" b="20416"/>
          <a:stretch/>
        </p:blipFill>
        <p:spPr>
          <a:xfrm>
            <a:off x="10" y="1762126"/>
            <a:ext cx="12111192" cy="50958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A1273E-8486-A7B5-8F79-57210DF93B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87" t="37917" r="29609" b="20416"/>
          <a:stretch/>
        </p:blipFill>
        <p:spPr>
          <a:xfrm>
            <a:off x="10" y="1762126"/>
            <a:ext cx="12111189" cy="50958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E7E90-2D5F-83D8-2C55-1EB368738F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688" t="37917" r="29609" b="20417"/>
          <a:stretch/>
        </p:blipFill>
        <p:spPr>
          <a:xfrm>
            <a:off x="7" y="1762126"/>
            <a:ext cx="12111193" cy="50958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31740F-B473-2E9F-3648-3E854A9306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688" t="37917" r="29609" b="20417"/>
          <a:stretch/>
        </p:blipFill>
        <p:spPr>
          <a:xfrm>
            <a:off x="4" y="1762126"/>
            <a:ext cx="12111197" cy="50958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E8718E8-6EEF-B5A4-605C-7D640335AB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687" t="37917" r="29609" b="20417"/>
          <a:stretch/>
        </p:blipFill>
        <p:spPr>
          <a:xfrm>
            <a:off x="2" y="1762126"/>
            <a:ext cx="12111200" cy="50958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B9C0B1-EB20-9B19-CA85-BE769246A3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687" t="37917" r="29609" b="20417"/>
          <a:stretch/>
        </p:blipFill>
        <p:spPr>
          <a:xfrm>
            <a:off x="0" y="1762126"/>
            <a:ext cx="12111204" cy="509587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F79D831-E064-B0A4-E49A-78A7FABA3529}"/>
              </a:ext>
            </a:extLst>
          </p:cNvPr>
          <p:cNvSpPr txBox="1"/>
          <p:nvPr/>
        </p:nvSpPr>
        <p:spPr>
          <a:xfrm>
            <a:off x="428625" y="390525"/>
            <a:ext cx="5448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2:1 BLOCK</a:t>
            </a:r>
          </a:p>
        </p:txBody>
      </p:sp>
    </p:spTree>
    <p:extLst>
      <p:ext uri="{BB962C8B-B14F-4D97-AF65-F5344CB8AC3E}">
        <p14:creationId xmlns:p14="http://schemas.microsoft.com/office/powerpoint/2010/main" val="196992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F5B9B-86CC-2F0A-7359-3FE1B2E28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calculate 2:1 block point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73DB6-7EF9-1E10-5125-5ADF55E54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60,000/TARP</a:t>
            </a:r>
          </a:p>
          <a:p>
            <a:r>
              <a:rPr lang="en-US" dirty="0"/>
              <a:t>Example</a:t>
            </a:r>
          </a:p>
          <a:p>
            <a:r>
              <a:rPr lang="en-US" dirty="0"/>
              <a:t>TARP=500ms</a:t>
            </a:r>
          </a:p>
          <a:p>
            <a:r>
              <a:rPr lang="en-US" dirty="0"/>
              <a:t>BLOCK POINT =60000/500=120bpm</a:t>
            </a:r>
          </a:p>
        </p:txBody>
      </p:sp>
    </p:spTree>
    <p:extLst>
      <p:ext uri="{BB962C8B-B14F-4D97-AF65-F5344CB8AC3E}">
        <p14:creationId xmlns:p14="http://schemas.microsoft.com/office/powerpoint/2010/main" val="23925073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6CD76-75AA-7BA2-3C06-DE3C59A86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Pacemaker Wenckebach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4D6AA-BEF9-A90B-488C-CDE562043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sinus rate increases </a:t>
            </a:r>
          </a:p>
          <a:p>
            <a:r>
              <a:rPr lang="en-US" dirty="0"/>
              <a:t>Atrial sense can occur </a:t>
            </a:r>
            <a:r>
              <a:rPr lang="en-US" dirty="0" err="1"/>
              <a:t>bfr</a:t>
            </a:r>
            <a:r>
              <a:rPr lang="en-US" dirty="0"/>
              <a:t> the MTR expires </a:t>
            </a:r>
          </a:p>
          <a:p>
            <a:r>
              <a:rPr lang="en-US" dirty="0"/>
              <a:t>So it has to wait to pace the ventricle by extending the AV delay</a:t>
            </a:r>
          </a:p>
          <a:p>
            <a:r>
              <a:rPr lang="en-US" dirty="0"/>
              <a:t>This progresses eventually p occurs within the REFRACTORY period leading to missed </a:t>
            </a:r>
            <a:r>
              <a:rPr lang="en-US" dirty="0" err="1"/>
              <a:t>Vp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25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Pacemaker Battery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Most </a:t>
            </a:r>
            <a:r>
              <a:rPr lang="en-US" dirty="0" err="1"/>
              <a:t>LiI</a:t>
            </a:r>
            <a:r>
              <a:rPr lang="en-US" dirty="0"/>
              <a:t> battery have BOL-2.8V</a:t>
            </a:r>
          </a:p>
          <a:p>
            <a:endParaRPr lang="en-US" dirty="0"/>
          </a:p>
          <a:p>
            <a:r>
              <a:rPr lang="en-US" dirty="0"/>
              <a:t>RRT/ERI-2.6V(recomended replacement time/elective replacement indicator)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EOL/EOS-2.5V(end of life/end of service)</a:t>
            </a:r>
          </a:p>
          <a:p>
            <a:endParaRPr lang="en-US" dirty="0"/>
          </a:p>
          <a:p>
            <a:r>
              <a:rPr lang="en-US" dirty="0"/>
              <a:t>As battery depletes its internal resistance goes up,</a:t>
            </a:r>
            <a:r>
              <a:rPr lang="en-US" dirty="0">
                <a:solidFill>
                  <a:srgbClr val="FF0000"/>
                </a:solidFill>
              </a:rPr>
              <a:t>BOL-100 ohm,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EOL-&gt;5000 ohms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12BDA3-156F-6CF2-EBB1-B5B30362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19" t="35000" r="12499" b="11111"/>
          <a:stretch/>
        </p:blipFill>
        <p:spPr>
          <a:xfrm>
            <a:off x="1879606" y="1395065"/>
            <a:ext cx="8442960" cy="4896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9D9D07-BCA4-A81A-5D0D-31EA948755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18" t="35000" r="12500" b="11111"/>
          <a:stretch/>
        </p:blipFill>
        <p:spPr>
          <a:xfrm>
            <a:off x="1879603" y="1395065"/>
            <a:ext cx="8442962" cy="4896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9E20A9-AA25-D11A-2801-872CAB0559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219" t="35000" r="12501" b="11293"/>
          <a:stretch/>
        </p:blipFill>
        <p:spPr>
          <a:xfrm>
            <a:off x="1879604" y="1388870"/>
            <a:ext cx="8442960" cy="48961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404BE4-B450-DD06-8C24-B595DF73D6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218" t="35000" r="12500" b="11111"/>
          <a:stretch/>
        </p:blipFill>
        <p:spPr>
          <a:xfrm>
            <a:off x="1879601" y="1395065"/>
            <a:ext cx="8442962" cy="48852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7515D5-088C-80DC-F2E0-F9E4F4EED0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219" t="35000" r="12501" b="11111"/>
          <a:stretch/>
        </p:blipFill>
        <p:spPr>
          <a:xfrm>
            <a:off x="1879602" y="1395066"/>
            <a:ext cx="8442960" cy="48852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5BEE5D-A31E-5EA7-DEB1-DE903A8EB7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219" t="35000" r="12501" b="11111"/>
          <a:stretch/>
        </p:blipFill>
        <p:spPr>
          <a:xfrm>
            <a:off x="1879602" y="1395065"/>
            <a:ext cx="8442960" cy="48852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38A025A-657A-68D0-3BB0-7CFF78A484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218" t="35000" r="12500" b="11111"/>
          <a:stretch/>
        </p:blipFill>
        <p:spPr>
          <a:xfrm>
            <a:off x="1879599" y="1395065"/>
            <a:ext cx="8442962" cy="48852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9CD088-F9F8-00C3-EE91-005124479C6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219" t="35194" r="12501" b="11110"/>
          <a:stretch/>
        </p:blipFill>
        <p:spPr>
          <a:xfrm>
            <a:off x="1879600" y="1382675"/>
            <a:ext cx="8442960" cy="489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2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8A0B7D-F510-0884-63DB-5A9A1F401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4653" r="11406" b="11898"/>
          <a:stretch/>
        </p:blipFill>
        <p:spPr>
          <a:xfrm>
            <a:off x="646730" y="1581160"/>
            <a:ext cx="10430845" cy="4813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0D9DE5-29EC-8EAB-2CE7-0820947856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0" t="24653" r="11406" b="11898"/>
          <a:stretch/>
        </p:blipFill>
        <p:spPr>
          <a:xfrm>
            <a:off x="646731" y="1581159"/>
            <a:ext cx="10430844" cy="48132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64ABD6-879D-CADB-4896-2B524C85E1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06" t="24653" r="11406" b="11898"/>
          <a:stretch/>
        </p:blipFill>
        <p:spPr>
          <a:xfrm>
            <a:off x="667803" y="1581157"/>
            <a:ext cx="10409772" cy="4813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84FFED-28C8-2A33-1F30-2E9E33D20F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06" t="24653" r="11406" b="11898"/>
          <a:stretch/>
        </p:blipFill>
        <p:spPr>
          <a:xfrm>
            <a:off x="667802" y="1581156"/>
            <a:ext cx="10409772" cy="48132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A61168-DA65-76E4-0C4D-A4C7EA1647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50" t="24653" r="11406" b="11898"/>
          <a:stretch/>
        </p:blipFill>
        <p:spPr>
          <a:xfrm>
            <a:off x="646729" y="1581156"/>
            <a:ext cx="10430845" cy="48132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F598E2-CBC0-0797-0418-0C5540B448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250" t="24653" r="11406" b="11898"/>
          <a:stretch/>
        </p:blipFill>
        <p:spPr>
          <a:xfrm>
            <a:off x="646729" y="1581156"/>
            <a:ext cx="10430846" cy="48132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55EFC5-B673-8A2C-765A-D343E43FE0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250" t="24652" r="11250" b="11899"/>
          <a:stretch/>
        </p:blipFill>
        <p:spPr>
          <a:xfrm>
            <a:off x="644706" y="1581154"/>
            <a:ext cx="10451919" cy="48132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D7A90E-6813-8C12-218D-0282B9E51A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250" t="24653" r="11250" b="11898"/>
          <a:stretch/>
        </p:blipFill>
        <p:spPr>
          <a:xfrm>
            <a:off x="644705" y="1581154"/>
            <a:ext cx="10451920" cy="48132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4DEB9E-12FC-6B56-E457-6DA3C3ADD4B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406" t="24653" r="11250" b="11898"/>
          <a:stretch/>
        </p:blipFill>
        <p:spPr>
          <a:xfrm>
            <a:off x="665779" y="1581154"/>
            <a:ext cx="10430846" cy="48132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014567-E093-AD84-3F4F-64F3FE45C48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406" t="24652" r="11406" b="11899"/>
          <a:stretch/>
        </p:blipFill>
        <p:spPr>
          <a:xfrm>
            <a:off x="667802" y="1581150"/>
            <a:ext cx="10409771" cy="481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6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9F93C-BC91-1A30-395A-9ACA64380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20E16-0F3D-718D-52F3-28766DC52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659C40-1AB0-3957-B305-78334BD66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8" t="38472" r="26172" b="13889"/>
          <a:stretch/>
        </p:blipFill>
        <p:spPr>
          <a:xfrm>
            <a:off x="838200" y="1740694"/>
            <a:ext cx="10268262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4224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DA6FF-F7C8-485C-FDE4-65C1D5D9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RATE BEHAVIOUR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5563E-D698-319C-E8BB-05F6A97B6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Minimised</a:t>
            </a:r>
            <a:r>
              <a:rPr lang="en-US" dirty="0"/>
              <a:t> by using </a:t>
            </a:r>
          </a:p>
          <a:p>
            <a:r>
              <a:rPr lang="en-US" dirty="0"/>
              <a:t>RATE RESPONSE MODES</a:t>
            </a:r>
          </a:p>
          <a:p>
            <a:r>
              <a:rPr lang="en-US" dirty="0"/>
              <a:t>When sinus rate hits 2:1 block point (instead of reducing to half )</a:t>
            </a:r>
          </a:p>
          <a:p>
            <a:r>
              <a:rPr lang="en-US" dirty="0"/>
              <a:t>Sensor indicated rate ~ 90bpm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7573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A1E3F-D4B9-2D07-A0AD-09C615770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PMT(Pacemaker Mediated Tachycardia)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FA48A-4F19-CF14-16D4-A13F9DAD6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Caused by the pacemaker where it is tricked into thinking that it is P wave tracking at or near the upper rate limit </a:t>
            </a:r>
          </a:p>
          <a:p>
            <a:r>
              <a:rPr lang="en-US" dirty="0"/>
              <a:t>Endless loop and req an outside interaction to terminate it </a:t>
            </a:r>
          </a:p>
          <a:p>
            <a:r>
              <a:rPr lang="en-US" dirty="0"/>
              <a:t>Appear a </a:t>
            </a:r>
            <a:r>
              <a:rPr lang="en-US" dirty="0" err="1"/>
              <a:t>AsVp</a:t>
            </a:r>
            <a:r>
              <a:rPr lang="en-US" dirty="0"/>
              <a:t> at or near MRT/URL</a:t>
            </a:r>
          </a:p>
        </p:txBody>
      </p:sp>
    </p:spTree>
    <p:extLst>
      <p:ext uri="{BB962C8B-B14F-4D97-AF65-F5344CB8AC3E}">
        <p14:creationId xmlns:p14="http://schemas.microsoft.com/office/powerpoint/2010/main" val="21674869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59C79-54D3-C5A0-2372-A774714E8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593B7-4B07-5509-2D72-3AB789BFB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1C78D-B846-924C-A616-D1D8F5EC91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47" t="34166" r="24375" b="12500"/>
          <a:stretch/>
        </p:blipFill>
        <p:spPr>
          <a:xfrm>
            <a:off x="838200" y="365124"/>
            <a:ext cx="10611536" cy="60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8876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71A0A-3428-C10C-A580-9CF8D48D1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40D48-4E78-DA79-ABED-A78CC869C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76013-1069-294B-C19D-2812989B4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22" t="35000" r="18984" b="21944"/>
          <a:stretch/>
        </p:blipFill>
        <p:spPr>
          <a:xfrm>
            <a:off x="1514475" y="2400300"/>
            <a:ext cx="8362950" cy="2952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A5DC3E-7972-87C6-F25F-DF270013C6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22" t="35000" r="18984" b="21944"/>
          <a:stretch/>
        </p:blipFill>
        <p:spPr>
          <a:xfrm>
            <a:off x="1514475" y="2400300"/>
            <a:ext cx="8362950" cy="2952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31EF92-05B1-7F73-C448-AD62C3E4FD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22" t="35000" r="18984" b="21944"/>
          <a:stretch/>
        </p:blipFill>
        <p:spPr>
          <a:xfrm>
            <a:off x="1514475" y="2400300"/>
            <a:ext cx="8362950" cy="2952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4D58AC-48DD-6769-365D-5AB69AC255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22" t="35000" r="18984" b="21944"/>
          <a:stretch/>
        </p:blipFill>
        <p:spPr>
          <a:xfrm>
            <a:off x="1514475" y="2400300"/>
            <a:ext cx="8362950" cy="2952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1BDB1E-E22E-860B-6F03-E492CE3D39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22" t="35000" r="18984" b="21945"/>
          <a:stretch/>
        </p:blipFill>
        <p:spPr>
          <a:xfrm>
            <a:off x="1514475" y="2400300"/>
            <a:ext cx="8362950" cy="2952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0C97C1-F2B8-3F95-FCEA-900D561639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422" t="35000" r="18984" b="21944"/>
          <a:stretch/>
        </p:blipFill>
        <p:spPr>
          <a:xfrm>
            <a:off x="1514475" y="2400300"/>
            <a:ext cx="83629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5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F6E07-C347-B049-D475-68334271C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pre requisites for PMT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73689-17C5-F698-064C-D3AA6DA8E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Loss of AV synchrony </a:t>
            </a:r>
          </a:p>
          <a:p>
            <a:r>
              <a:rPr lang="en-US" dirty="0"/>
              <a:t>Intact retrograde AV conduction </a:t>
            </a:r>
          </a:p>
          <a:p>
            <a:r>
              <a:rPr lang="en-US" dirty="0"/>
              <a:t>VA &gt; PVARP </a:t>
            </a:r>
          </a:p>
          <a:p>
            <a:endParaRPr lang="en-US" dirty="0"/>
          </a:p>
          <a:p>
            <a:r>
              <a:rPr lang="en-US" dirty="0"/>
              <a:t>PREVENTION OF PMT </a:t>
            </a:r>
          </a:p>
          <a:p>
            <a:r>
              <a:rPr lang="en-US" dirty="0"/>
              <a:t>Increasing the PVARP</a:t>
            </a:r>
          </a:p>
          <a:p>
            <a:r>
              <a:rPr lang="en-US" dirty="0"/>
              <a:t>PMT termination algorithm</a:t>
            </a:r>
          </a:p>
          <a:p>
            <a:r>
              <a:rPr lang="en-US" dirty="0"/>
              <a:t>PVARP prolongation after PVC </a:t>
            </a:r>
          </a:p>
          <a:p>
            <a:endParaRPr lang="en-US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4D3DE40E-F85C-2F9F-0F0A-A485315B0494}"/>
              </a:ext>
            </a:extLst>
          </p:cNvPr>
          <p:cNvSpPr/>
          <p:nvPr/>
        </p:nvSpPr>
        <p:spPr>
          <a:xfrm>
            <a:off x="5762625" y="4991100"/>
            <a:ext cx="419100" cy="819150"/>
          </a:xfrm>
          <a:prstGeom prst="rightBrac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0A2014-4C1B-4CC6-C109-4C3548D8004B}"/>
              </a:ext>
            </a:extLst>
          </p:cNvPr>
          <p:cNvSpPr txBox="1"/>
          <p:nvPr/>
        </p:nvSpPr>
        <p:spPr>
          <a:xfrm>
            <a:off x="6276975" y="5162550"/>
            <a:ext cx="310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PROGRAMMABLE FEATURES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5EBAA-8328-6D07-EBE7-7821C92FD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39167" r="21485" b="17499"/>
          <a:stretch/>
        </p:blipFill>
        <p:spPr>
          <a:xfrm>
            <a:off x="838200" y="443706"/>
            <a:ext cx="9839325" cy="323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1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B0C9D-7093-DEA9-D04E-2B9BEA22C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PACEMAKER SYNDROME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5C3D6-330B-BCB8-A133-7893672B4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solidFill>
                  <a:srgbClr val="000000"/>
                </a:solidFill>
                <a:latin typeface="Times New Roman" panose="02020603050405020304" pitchFamily="18" charset="0"/>
              </a:rPr>
              <a:t>MC</a:t>
            </a: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seen in the setting of a VVI</a:t>
            </a:r>
          </a:p>
          <a:p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loss of AV synchrony which leads to a loss in stroke volume and cardiac output.</a:t>
            </a:r>
            <a:endParaRPr lang="en-IN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IN" dirty="0">
                <a:solidFill>
                  <a:srgbClr val="000000"/>
                </a:solidFill>
                <a:latin typeface="Times New Roman" panose="02020603050405020304" pitchFamily="18" charset="0"/>
              </a:rPr>
              <a:t>Incidence varies widely (20% with VVI in MOST trial )</a:t>
            </a:r>
          </a:p>
          <a:p>
            <a:r>
              <a:rPr lang="en-IN" dirty="0">
                <a:solidFill>
                  <a:srgbClr val="000000"/>
                </a:solidFill>
                <a:latin typeface="Times New Roman" panose="02020603050405020304" pitchFamily="18" charset="0"/>
              </a:rPr>
              <a:t>AV &amp; VV </a:t>
            </a:r>
            <a:r>
              <a:rPr lang="en-IN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dyssynchrony</a:t>
            </a:r>
            <a:r>
              <a:rPr lang="en-IN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IN" dirty="0">
                <a:solidFill>
                  <a:srgbClr val="000000"/>
                </a:solidFill>
                <a:latin typeface="Times New Roman" panose="02020603050405020304" pitchFamily="18" charset="0"/>
              </a:rPr>
              <a:t>Decreased CO and increased back-pressure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8223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Cntd</a:t>
            </a:r>
            <a:r>
              <a:rPr lang="en-US" dirty="0"/>
              <a:t>,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F5182-A23E-B44E-F18B-263AE86E4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Symptoms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Neurologic: Fatigability, memory loss, confusion, and often transient blackouts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Cardiovascular: exertional dyspnea, orthopnea, palpitations, decrease in exercise capacity, syncope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Hemodynamic: Prominent neck pulsations, abdominal pulsations, right upper quadrant (RUQ) pain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1295</TotalTime>
  <Words>1934</Words>
  <Application>Microsoft Office PowerPoint</Application>
  <PresentationFormat>Widescreen</PresentationFormat>
  <Paragraphs>395</Paragraphs>
  <Slides>129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4" baseType="lpstr">
      <vt:lpstr>Arial</vt:lpstr>
      <vt:lpstr>Calibri</vt:lpstr>
      <vt:lpstr>Calibri Light</vt:lpstr>
      <vt:lpstr>Times New Roman</vt:lpstr>
      <vt:lpstr>1_Office Theme</vt:lpstr>
      <vt:lpstr>BASICS OF PACEMAKER</vt:lpstr>
      <vt:lpstr>Topics</vt:lpstr>
      <vt:lpstr>History </vt:lpstr>
      <vt:lpstr>PowerPoint Presentation</vt:lpstr>
      <vt:lpstr>Implantable Pacemaker Circuit</vt:lpstr>
      <vt:lpstr>PowerPoint Presentation</vt:lpstr>
      <vt:lpstr>The Pulse Generator</vt:lpstr>
      <vt:lpstr>Pacemaker Battery</vt:lpstr>
      <vt:lpstr>Pacemaker Battery</vt:lpstr>
      <vt:lpstr>PowerPoint Presentation</vt:lpstr>
      <vt:lpstr>Battery Properties</vt:lpstr>
      <vt:lpstr>LEADS</vt:lpstr>
      <vt:lpstr>PowerPoint Presentation</vt:lpstr>
      <vt:lpstr>Unipolar Pacing System</vt:lpstr>
      <vt:lpstr>Bipolar Pacing System</vt:lpstr>
      <vt:lpstr>PowerPoint Presentation</vt:lpstr>
      <vt:lpstr>PowerPoint Presentation</vt:lpstr>
      <vt:lpstr>Transvenous leads</vt:lpstr>
      <vt:lpstr>Passive And Active lead Fixations</vt:lpstr>
      <vt:lpstr>PowerPoint Presentation</vt:lpstr>
      <vt:lpstr>Lead Insulators</vt:lpstr>
      <vt:lpstr>PowerPoint Presentation</vt:lpstr>
      <vt:lpstr>PowerPoint Presentation</vt:lpstr>
      <vt:lpstr>Polarisation Phenomenon</vt:lpstr>
      <vt:lpstr>Polarization </vt:lpstr>
      <vt:lpstr>Characteristics of an electrical circuit</vt:lpstr>
      <vt:lpstr>PowerPoint Presentation</vt:lpstr>
      <vt:lpstr>Resistance v/s Impedence</vt:lpstr>
      <vt:lpstr>PowerPoint Presentation</vt:lpstr>
      <vt:lpstr>PowerPoint Presentation</vt:lpstr>
      <vt:lpstr>Impedence in Insulation Failure</vt:lpstr>
      <vt:lpstr>Lead fracture</vt:lpstr>
      <vt:lpstr>PowerPoint Presentation</vt:lpstr>
      <vt:lpstr>Summary of Impedence</vt:lpstr>
      <vt:lpstr>THRESHOLD</vt:lpstr>
      <vt:lpstr>PowerPoint Presentation</vt:lpstr>
      <vt:lpstr>PowerPoint Presentation</vt:lpstr>
      <vt:lpstr>PowerPoint Presentation</vt:lpstr>
      <vt:lpstr>Factors that affect threshold are</vt:lpstr>
      <vt:lpstr>PowerPoint Presentation</vt:lpstr>
      <vt:lpstr>PowerPoint Presentation</vt:lpstr>
      <vt:lpstr>Lead Maturation</vt:lpstr>
      <vt:lpstr>PowerPoint Presentation</vt:lpstr>
      <vt:lpstr>Steroid Eluting Electrode</vt:lpstr>
      <vt:lpstr>Energy</vt:lpstr>
      <vt:lpstr>PowerPoint Presentation</vt:lpstr>
      <vt:lpstr>PowerPoint Presentation</vt:lpstr>
      <vt:lpstr>Sensing of intrinsic beat</vt:lpstr>
      <vt:lpstr>PowerPoint Presentation</vt:lpstr>
      <vt:lpstr>Slew rate </vt:lpstr>
      <vt:lpstr>Definition </vt:lpstr>
      <vt:lpstr>PowerPoint Presentation</vt:lpstr>
      <vt:lpstr>PACEMAKER NOMENCLATURE AND MODES </vt:lpstr>
      <vt:lpstr>History</vt:lpstr>
      <vt:lpstr>PowerPoint Presentation</vt:lpstr>
      <vt:lpstr>Code combinations </vt:lpstr>
      <vt:lpstr>SINGLE CHAMBER MODES</vt:lpstr>
      <vt:lpstr> VOO(asynchronous pacing)                      VVI</vt:lpstr>
      <vt:lpstr>       AOO                       AAI</vt:lpstr>
      <vt:lpstr>DUAL CHAMBER MODES </vt:lpstr>
      <vt:lpstr>DDD tracking mode </vt:lpstr>
      <vt:lpstr>4 DISTINCT PACING PATTERNS </vt:lpstr>
      <vt:lpstr>PowerPoint Presentation</vt:lpstr>
      <vt:lpstr>VDD Tracking mode </vt:lpstr>
      <vt:lpstr>VDD mode </vt:lpstr>
      <vt:lpstr>DDI non-tracking mode </vt:lpstr>
      <vt:lpstr>DOO -NON TRACKING MODE </vt:lpstr>
      <vt:lpstr>RATE RESPONSE </vt:lpstr>
      <vt:lpstr>MSR</vt:lpstr>
      <vt:lpstr>Pacemaker timing cycles</vt:lpstr>
      <vt:lpstr>Refractory Periods   ARP     -Atrial Refractory Period(AAI mode) PVARP- Post Ventricular Atrial Refractory Period  VRP     - Ventricular Refractory Period </vt:lpstr>
      <vt:lpstr>AAI</vt:lpstr>
      <vt:lpstr>PowerPoint Presentation</vt:lpstr>
      <vt:lpstr>DUAL CHAMBER TIMINGS </vt:lpstr>
      <vt:lpstr>PowerPoint Presentation</vt:lpstr>
      <vt:lpstr>ApVp(AV sequential pacing)</vt:lpstr>
      <vt:lpstr>AsVs (complete inhibition)</vt:lpstr>
      <vt:lpstr>ApVs(A pace with intrinsic AV conduction )</vt:lpstr>
      <vt:lpstr>AsVp (P wave tracking )</vt:lpstr>
      <vt:lpstr>Blanking period </vt:lpstr>
      <vt:lpstr>Blanking </vt:lpstr>
      <vt:lpstr>URL(MTR)</vt:lpstr>
      <vt:lpstr>MSR</vt:lpstr>
      <vt:lpstr>PowerPoint Presentation</vt:lpstr>
      <vt:lpstr>Upper rate behavior </vt:lpstr>
      <vt:lpstr>3 types</vt:lpstr>
      <vt:lpstr>PowerPoint Presentation</vt:lpstr>
      <vt:lpstr>How to calculate 2:1 block point </vt:lpstr>
      <vt:lpstr>Pacemaker Wenckebach</vt:lpstr>
      <vt:lpstr>PowerPoint Presentation</vt:lpstr>
      <vt:lpstr>PowerPoint Presentation</vt:lpstr>
      <vt:lpstr>PowerPoint Presentation</vt:lpstr>
      <vt:lpstr>UPPER RATE BEHAVIOUR </vt:lpstr>
      <vt:lpstr>PMT(Pacemaker Mediated Tachycardia)</vt:lpstr>
      <vt:lpstr>PowerPoint Presentation</vt:lpstr>
      <vt:lpstr>PowerPoint Presentation</vt:lpstr>
      <vt:lpstr>3 pre requisites for PMT </vt:lpstr>
      <vt:lpstr>PACEMAKER SYNDROME </vt:lpstr>
      <vt:lpstr>Cntd,</vt:lpstr>
      <vt:lpstr>Examinatons </vt:lpstr>
      <vt:lpstr>Pacemaker related dysarrythmias </vt:lpstr>
      <vt:lpstr>Runaway pacemaker</vt:lpstr>
      <vt:lpstr>PowerPoint Presentation</vt:lpstr>
      <vt:lpstr>Spontaneous runaway pacemaker</vt:lpstr>
      <vt:lpstr>Externally induced runaway pacemaker</vt:lpstr>
      <vt:lpstr>PowerPoint Presentation</vt:lpstr>
      <vt:lpstr>Management of runaway pacemaker</vt:lpstr>
      <vt:lpstr>Sensor Mediated Tachycardia (SMT)</vt:lpstr>
      <vt:lpstr>Sensor mediated tachycardia induced by interference</vt:lpstr>
      <vt:lpstr>Sensor Mediated Tachycardia induced by positive feedback</vt:lpstr>
      <vt:lpstr>MAGNET  MODE </vt:lpstr>
      <vt:lpstr>Effect of magnet applicaton</vt:lpstr>
      <vt:lpstr>Magnet rate </vt:lpstr>
      <vt:lpstr>Programing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BASICS OF PACEMAKER</dc:title>
  <dc:creator>tanjos007@gmail.com</dc:creator>
  <cp:lastModifiedBy>ADMIN</cp:lastModifiedBy>
  <cp:revision>481</cp:revision>
  <dcterms:created xsi:type="dcterms:W3CDTF">2021-11-07T15:19:00Z</dcterms:created>
  <dcterms:modified xsi:type="dcterms:W3CDTF">2022-12-28T02:47:34Z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DF1579A836D845C09741797653CECEF8</vt:lpwstr>
  </property>
  <property fmtid="{D5CDD505-2E9C-101B-9397-08002B2CF9AE}" pid="3" name="KSOProductBuildVer">
    <vt:lpwstr>1033-11.2.0.10451</vt:lpwstr>
  </property>
</Properties>
</file>