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8" r:id="rId13"/>
    <p:sldId id="289" r:id="rId14"/>
    <p:sldId id="290" r:id="rId15"/>
    <p:sldId id="271" r:id="rId16"/>
    <p:sldId id="272" r:id="rId17"/>
    <p:sldId id="291" r:id="rId18"/>
    <p:sldId id="273" r:id="rId19"/>
    <p:sldId id="298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7" r:id="rId30"/>
    <p:sldId id="284" r:id="rId31"/>
    <p:sldId id="285" r:id="rId32"/>
    <p:sldId id="286" r:id="rId33"/>
    <p:sldId id="266" r:id="rId34"/>
    <p:sldId id="267" r:id="rId35"/>
    <p:sldId id="268" r:id="rId36"/>
    <p:sldId id="269" r:id="rId37"/>
    <p:sldId id="270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A8E8-08D2-9743-FEC8-045D5094F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8EF82-E50B-2D97-193D-57ABB3B30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6B54F-C1B4-C4F3-91C8-15B09EDC1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F5AC9-215D-E2F7-A06D-76F2EE31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A1297-C5EB-C420-0F48-AA663079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572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B69-76DB-DF2B-E707-F06BFE98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6FC797-3E77-050E-FCBB-B28062542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5649-5F81-6E48-C1EF-36E6CA72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2BAAE-0C9E-453E-63FA-04D8A1A8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41D05-BA4F-DE17-5787-15B53F24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36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7B72A1-F6E1-9B11-BD81-6BE92B820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D2F08-FF1F-FE28-7E0B-33D4E46A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B3309-D85E-1229-7CE4-7121EAF2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D4A84-060B-D538-B3B6-D64027AA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C4A3A-C9BB-6D57-1E7A-B042CF4B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573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6B13-F773-E20C-7A37-52DC30446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DB3B-7EB1-E968-78E6-8632BC92A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E8AF4-4632-EA09-FDD3-CAA9A1262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73FD5-1B51-9445-E19D-E835550D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1D8C4-D02B-0108-65AE-5C2A9BAD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112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E433-CE6B-2A09-A69B-649FC261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5ADF7-FA71-1AD1-D931-1D091138B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42281-68BA-4546-143E-3088A402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A067-D6FC-E28F-93D3-C62DAB7C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81E48-4BAE-6FC1-9D76-A7AB8510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841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A8C2-30E1-FF0D-70F8-0CCAE57F0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A0967-83F4-31C7-2B5F-A66046A93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04F2D-C5C4-D406-F62F-AC6A0F6FF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FD7F9-40F2-73C1-72CC-89B0F8671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6A101-BCF1-30AC-B71E-7163B964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556CD-790D-6BB2-5D38-B00E54FA5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50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7778-A125-5684-7230-EEF705B2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16039-47A7-63D4-7BD9-9690E5541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8504E-18C2-7B19-C31C-7196B7E1D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984222-29AB-D84D-5344-AA6A60BDA8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072020-80D2-9B9E-1F11-D542BAC29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99253-4AE4-84C9-D0BD-DA3CE187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494620-0E27-F76F-D916-00A20A23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B6205-87DC-7D13-E3A0-299A645F9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7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4A871-2781-6599-C850-140C543C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89C73-C78A-F9FA-63D5-8047C047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2C0C00-A154-624A-7E44-C15D612B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A4450-1BE2-ECB2-D9CD-25D347BB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B2E58-37B9-78C1-6181-EFEDB733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D3F23A-5F99-6168-94CF-6131D1EC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2AFDD-BD44-374D-0ABE-28ABE2F4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4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468B5-8AD4-AE3D-A0CD-14CF27CCD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EFEA6-970E-58D4-8A08-1C8E528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7718A-FA74-E4DF-48B8-B51FF22B7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B4C23-CEAF-5FE9-C006-A69F6DC1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5926F-AB7E-F50F-5ED0-AA94698D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CA0A8-8003-4EB3-1724-C0712EFD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97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A34EB-2EDC-DA2A-11A2-C00BE78A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E96F2-800C-1962-E44A-044EA567E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B1064-A366-6C64-379D-A334AFE5A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662FB-8E79-4C9D-F9AC-165741C8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2AD4-79E4-0D6A-F55A-7CD6E682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09DF2-FC42-B794-2EB7-7F849E56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400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A4BA0-F6FF-DD54-69BB-C1ED54FA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AA9DE-88DD-CF49-8FDB-0AFE67B83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1B50B-C59E-8C3A-47CF-87D9F08DB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C2CA4-F224-45C8-95B6-706CD26AE825}" type="datetimeFigureOut">
              <a:rPr lang="en-IN" smtClean="0"/>
              <a:t>22-07-2023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C929F-AC37-78A4-99DB-BD252DB77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6F494-D851-D976-E1C0-86EDF386F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C9D90-0875-4EE7-8779-BD14FA1E19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131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B8DCE-310B-B4C8-FD20-88E92FCCE0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BIORESORBABLE SCAFFOLDS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FEE3CA-392F-0C90-C10C-E2D8932BA1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Dr.Anjos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346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57E34-DC89-79C6-D5E3-E34BEE65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Lessons from ABSORB trials-reasons for suboptimal </a:t>
            </a:r>
            <a:r>
              <a:rPr lang="en-IN" dirty="0" err="1">
                <a:solidFill>
                  <a:srgbClr val="FF0000"/>
                </a:solidFill>
              </a:rPr>
              <a:t>perfomance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A22A8-568C-D516-3101-296C61DA7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Lesion related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FF345-62E2-F4C7-B086-2BDACE6B56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Vessel size-below 2.25 mm</a:t>
            </a:r>
          </a:p>
          <a:p>
            <a:r>
              <a:rPr lang="en-IN" dirty="0"/>
              <a:t>Bifurcation lesion</a:t>
            </a:r>
          </a:p>
          <a:p>
            <a:r>
              <a:rPr lang="en-IN" dirty="0"/>
              <a:t>Ostial lesion</a:t>
            </a:r>
          </a:p>
          <a:p>
            <a:r>
              <a:rPr lang="en-IN" dirty="0"/>
              <a:t>Longer lesion</a:t>
            </a:r>
          </a:p>
          <a:p>
            <a:r>
              <a:rPr lang="en-IN" dirty="0"/>
              <a:t>Calcified lesion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BE777-33F0-8521-6EBF-C3D524E0F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Procedure related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7B14B-DD9F-0696-7FC4-73AB791460D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err="1"/>
              <a:t>Predlation</a:t>
            </a:r>
            <a:r>
              <a:rPr lang="en-IN" dirty="0"/>
              <a:t>-&gt;/=1:1 reference vessel diameter  NC </a:t>
            </a:r>
            <a:r>
              <a:rPr lang="en-IN" dirty="0" err="1"/>
              <a:t>ballon</a:t>
            </a:r>
            <a:endParaRPr lang="en-IN" dirty="0"/>
          </a:p>
          <a:p>
            <a:r>
              <a:rPr lang="en-IN" dirty="0"/>
              <a:t>Sizing</a:t>
            </a:r>
          </a:p>
          <a:p>
            <a:r>
              <a:rPr lang="en-IN" dirty="0" err="1"/>
              <a:t>Postdilation</a:t>
            </a:r>
            <a:r>
              <a:rPr lang="en-IN" dirty="0"/>
              <a:t>-NC ballon,16-25 </a:t>
            </a:r>
            <a:r>
              <a:rPr lang="en-IN" dirty="0" err="1"/>
              <a:t>atm</a:t>
            </a:r>
            <a:r>
              <a:rPr lang="en-IN" dirty="0"/>
              <a:t> sized </a:t>
            </a:r>
            <a:r>
              <a:rPr lang="en-IN" dirty="0" err="1"/>
              <a:t>upto</a:t>
            </a:r>
            <a:r>
              <a:rPr lang="en-IN" dirty="0"/>
              <a:t> 0.5mm nominal vessel diameter</a:t>
            </a:r>
          </a:p>
        </p:txBody>
      </p:sp>
    </p:spTree>
    <p:extLst>
      <p:ext uri="{BB962C8B-B14F-4D97-AF65-F5344CB8AC3E}">
        <p14:creationId xmlns:p14="http://schemas.microsoft.com/office/powerpoint/2010/main" val="1534944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E7D0581-6F1F-8AD0-D669-E815281B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FF0000"/>
                </a:solidFill>
              </a:rPr>
              <a:t>Other BRS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D259AE8-B3EE-5B03-D82B-D6BA9806E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066023"/>
              </p:ext>
            </p:extLst>
          </p:nvPr>
        </p:nvGraphicFramePr>
        <p:xfrm>
          <a:off x="838200" y="1825625"/>
          <a:ext cx="10515600" cy="3305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5084811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689904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6725828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204705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3564330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89637078"/>
                    </a:ext>
                  </a:extLst>
                </a:gridCol>
              </a:tblGrid>
              <a:tr h="55549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DESolve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ART PURE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FANTOM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MeRes</a:t>
                      </a:r>
                      <a:r>
                        <a:rPr lang="en-IN" dirty="0"/>
                        <a:t>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Magmaris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532098"/>
                  </a:ext>
                </a:extLst>
              </a:tr>
              <a:tr h="555498">
                <a:tc>
                  <a:txBody>
                    <a:bodyPr/>
                    <a:lstStyle/>
                    <a:p>
                      <a:r>
                        <a:rPr lang="en-IN" dirty="0"/>
                        <a:t>STRUT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PDLLA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TYROSINE POLYCARBONATE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510351"/>
                  </a:ext>
                </a:extLst>
              </a:tr>
              <a:tr h="555498">
                <a:tc>
                  <a:txBody>
                    <a:bodyPr/>
                    <a:lstStyle/>
                    <a:p>
                      <a:r>
                        <a:rPr lang="en-IN" dirty="0"/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Novolimus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Sirolimus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Sirolimus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Sirolimus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198695"/>
                  </a:ext>
                </a:extLst>
              </a:tr>
              <a:tr h="555498">
                <a:tc>
                  <a:txBody>
                    <a:bodyPr/>
                    <a:lstStyle/>
                    <a:p>
                      <a:r>
                        <a:rPr lang="en-IN" dirty="0"/>
                        <a:t>THICKNESS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170 mcm(thickest)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Thinnest(100 mcm)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620465"/>
                  </a:ext>
                </a:extLst>
              </a:tr>
              <a:tr h="555498">
                <a:tc>
                  <a:txBody>
                    <a:bodyPr/>
                    <a:lstStyle/>
                    <a:p>
                      <a:r>
                        <a:rPr lang="en-IN" dirty="0"/>
                        <a:t>RESORPTION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rgbClr val="FF0000"/>
                          </a:solidFill>
                        </a:rPr>
                        <a:t>1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79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0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407A-4BD4-E00E-6213-D00ADF7F9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Bioresorbable Metal Scaffolds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55BC2-C51B-A1DD-19F3-A04EE865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err="1">
                <a:solidFill>
                  <a:srgbClr val="FF0000"/>
                </a:solidFill>
              </a:rPr>
              <a:t>Magmaris</a:t>
            </a:r>
            <a:endParaRPr lang="en-IN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/>
              <a:t>Magnesium alloy coated with PLLA ,tantalum </a:t>
            </a:r>
            <a:r>
              <a:rPr lang="en-IN" dirty="0" err="1"/>
              <a:t>radioopaque</a:t>
            </a:r>
            <a:r>
              <a:rPr lang="en-IN" dirty="0"/>
              <a:t> marker at both ends.</a:t>
            </a:r>
          </a:p>
          <a:p>
            <a:pPr marL="0" indent="0">
              <a:buNone/>
            </a:pPr>
            <a:r>
              <a:rPr lang="en-IN" dirty="0"/>
              <a:t>95% </a:t>
            </a:r>
            <a:r>
              <a:rPr lang="en-IN" dirty="0" err="1"/>
              <a:t>resobtion</a:t>
            </a:r>
            <a:r>
              <a:rPr lang="en-IN" dirty="0"/>
              <a:t> in first year.</a:t>
            </a:r>
          </a:p>
          <a:p>
            <a:pPr marL="0" indent="0">
              <a:buNone/>
            </a:pPr>
            <a:r>
              <a:rPr lang="en-IN" dirty="0" err="1"/>
              <a:t>Mghydroxide</a:t>
            </a:r>
            <a:r>
              <a:rPr lang="en-IN" dirty="0"/>
              <a:t> -&gt;</a:t>
            </a:r>
            <a:r>
              <a:rPr lang="en-IN" dirty="0" err="1"/>
              <a:t>Mgphosphate</a:t>
            </a:r>
            <a:r>
              <a:rPr lang="en-IN" dirty="0"/>
              <a:t>-&gt;calcium phosphate(Mg removed by diffusion</a:t>
            </a:r>
            <a:r>
              <a:rPr lang="en-IN" u="sng" dirty="0"/>
              <a:t>)</a:t>
            </a:r>
          </a:p>
          <a:p>
            <a:pPr marL="0" indent="0">
              <a:buNone/>
            </a:pPr>
            <a:r>
              <a:rPr lang="en-IN" u="sng" dirty="0">
                <a:solidFill>
                  <a:srgbClr val="FF0000"/>
                </a:solidFill>
              </a:rPr>
              <a:t>MAGSTEMI- </a:t>
            </a:r>
            <a:r>
              <a:rPr lang="en-IN" u="sng" dirty="0" err="1">
                <a:solidFill>
                  <a:srgbClr val="FF0000"/>
                </a:solidFill>
              </a:rPr>
              <a:t>magmaris</a:t>
            </a:r>
            <a:r>
              <a:rPr lang="en-IN" u="sng" dirty="0">
                <a:solidFill>
                  <a:srgbClr val="FF0000"/>
                </a:solidFill>
              </a:rPr>
              <a:t> v/s DES –</a:t>
            </a:r>
            <a:r>
              <a:rPr lang="en-IN" u="sng" dirty="0" err="1">
                <a:solidFill>
                  <a:srgbClr val="FF0000"/>
                </a:solidFill>
              </a:rPr>
              <a:t>magmaris</a:t>
            </a:r>
            <a:r>
              <a:rPr lang="en-IN" u="sng" dirty="0">
                <a:solidFill>
                  <a:srgbClr val="FF0000"/>
                </a:solidFill>
              </a:rPr>
              <a:t> worse performance</a:t>
            </a:r>
          </a:p>
          <a:p>
            <a:pPr marL="0" indent="0">
              <a:buNone/>
            </a:pP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60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E45C0-CD03-155B-C6A0-A857EE96A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Bioresorbable Metal Scaffolds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55DC-27DD-77BA-6381-67C7EFC24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Iron Alloy based scaffolds</a:t>
            </a:r>
          </a:p>
          <a:p>
            <a:pPr marL="0" indent="0">
              <a:buNone/>
            </a:pPr>
            <a:r>
              <a:rPr lang="en-IN" dirty="0"/>
              <a:t>Slow degradation rate</a:t>
            </a:r>
          </a:p>
          <a:p>
            <a:pPr marL="0" indent="0">
              <a:buNone/>
            </a:pPr>
            <a:r>
              <a:rPr lang="en-IN" dirty="0"/>
              <a:t>Involve oxidation of ferrous to ferric iron</a:t>
            </a:r>
          </a:p>
          <a:p>
            <a:pPr marL="0" indent="0">
              <a:buNone/>
            </a:pPr>
            <a:r>
              <a:rPr lang="en-IN" dirty="0"/>
              <a:t>Interfere with MRI</a:t>
            </a:r>
          </a:p>
          <a:p>
            <a:pPr marL="0" indent="0">
              <a:buNone/>
            </a:pPr>
            <a:r>
              <a:rPr lang="en-IN" dirty="0"/>
              <a:t>Special storage conditions</a:t>
            </a:r>
          </a:p>
        </p:txBody>
      </p:sp>
    </p:spTree>
    <p:extLst>
      <p:ext uri="{BB962C8B-B14F-4D97-AF65-F5344CB8AC3E}">
        <p14:creationId xmlns:p14="http://schemas.microsoft.com/office/powerpoint/2010/main" val="1463273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D4636-29D1-107E-50BC-D21AF72E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D500E-3642-47A2-6657-88FF6F84F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2 decades ago concerns were raised regarding efficacy of metallic </a:t>
            </a:r>
            <a:r>
              <a:rPr lang="en-IN" dirty="0" err="1"/>
              <a:t>DES,it</a:t>
            </a:r>
            <a:r>
              <a:rPr lang="en-IN" dirty="0"/>
              <a:t> has evolved over multiple generations to reach current efficacy.</a:t>
            </a:r>
          </a:p>
          <a:p>
            <a:r>
              <a:rPr lang="en-IN" dirty="0"/>
              <a:t>More RCTs are needed to determine whether </a:t>
            </a:r>
            <a:r>
              <a:rPr lang="en-IN" dirty="0" err="1"/>
              <a:t>theoretial</a:t>
            </a:r>
            <a:r>
              <a:rPr lang="en-IN" dirty="0"/>
              <a:t> advantage of BRS offset its limitations.</a:t>
            </a:r>
          </a:p>
        </p:txBody>
      </p:sp>
    </p:spTree>
    <p:extLst>
      <p:ext uri="{BB962C8B-B14F-4D97-AF65-F5344CB8AC3E}">
        <p14:creationId xmlns:p14="http://schemas.microsoft.com/office/powerpoint/2010/main" val="384237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C9EBA1-5993-62DB-FB06-AA2059EE0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FCC89-4396-0166-DDC1-700D3CAD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6600" dirty="0">
                <a:solidFill>
                  <a:srgbClr val="FF0000"/>
                </a:solidFill>
              </a:rPr>
              <a:t>MYOCARDIAL BRIDGE</a:t>
            </a:r>
            <a:endParaRPr lang="en-IN" sz="6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20866D-0036-5CEE-D5C0-35EEDD0CA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779" y="3301914"/>
            <a:ext cx="4185709" cy="25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74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52A52-6D2D-DB1A-4D5F-621B3D3E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MYOCARDIAL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3B24-7FE9-069B-45BA-34CBF02E6E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 err="1"/>
              <a:t>Tunneling</a:t>
            </a:r>
            <a:r>
              <a:rPr lang="en-IN" dirty="0"/>
              <a:t> of epicardial coronary under myocardium.</a:t>
            </a:r>
          </a:p>
          <a:p>
            <a:r>
              <a:rPr lang="en-IN" dirty="0"/>
              <a:t>Prevalence-0.5-16%</a:t>
            </a:r>
          </a:p>
          <a:p>
            <a:r>
              <a:rPr lang="en-IN" dirty="0"/>
              <a:t>Common-mid segment of LAD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CA3D3-062B-C4BD-C0C6-CBE8768CAB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lvl="1" indent="0">
              <a:buNone/>
            </a:pP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3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F6168-0C1A-48A5-A223-46FDB570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Classification of myocardial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B9DD-90C7-4746-724B-92BDFAE872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Superficial variant-involve LAD in groove  between ventricle</a:t>
            </a:r>
          </a:p>
          <a:p>
            <a:pPr marL="0" indent="0">
              <a:buNone/>
            </a:pPr>
            <a:r>
              <a:rPr lang="en-IN" dirty="0"/>
              <a:t>Deep variant-seeps in between intraventricular septum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66916-86D1-C733-10FF-FA96DA8226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150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D1E5A-1217-114E-E2CD-F8936B149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Clinical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DE8C4-7A07-489D-EBA3-84BC31C794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Asymptomatic /benign</a:t>
            </a:r>
          </a:p>
          <a:p>
            <a:r>
              <a:rPr lang="en-IN" dirty="0" err="1"/>
              <a:t>Chestpain</a:t>
            </a:r>
            <a:r>
              <a:rPr lang="en-IN" dirty="0"/>
              <a:t> or SOB mimicking ACS</a:t>
            </a:r>
          </a:p>
          <a:p>
            <a:r>
              <a:rPr lang="en-IN" dirty="0"/>
              <a:t>Arrythmia</a:t>
            </a:r>
          </a:p>
          <a:p>
            <a:r>
              <a:rPr lang="en-IN" dirty="0"/>
              <a:t>Diastolic </a:t>
            </a:r>
            <a:r>
              <a:rPr lang="en-IN" dirty="0" err="1"/>
              <a:t>dysfunction,coronary</a:t>
            </a:r>
            <a:r>
              <a:rPr lang="en-IN" dirty="0"/>
              <a:t> vasospasm or ventricular hypertrophy –symptoms in previously asymptomatic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029E8-FFDA-0DDF-B4AE-6A13B080C6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0803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E72B1-229C-8CC1-3969-DB144F0F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0000"/>
                </a:solidFill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athophysiology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8DE4-D9C0-BF93-FA43-2462D70ED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r>
              <a:rPr lang="en-IN" dirty="0"/>
              <a:t>Increased atherosclerosis</a:t>
            </a:r>
          </a:p>
          <a:p>
            <a:r>
              <a:rPr lang="en-IN" dirty="0">
                <a:solidFill>
                  <a:srgbClr val="FF0000"/>
                </a:solidFill>
              </a:rPr>
              <a:t>Variant wall shear stress in pre and post bridge portion-</a:t>
            </a:r>
            <a:r>
              <a:rPr lang="en-IN" dirty="0"/>
              <a:t>increased VCAM1 and ROS-proatherogenic environment.</a:t>
            </a:r>
          </a:p>
          <a:p>
            <a:r>
              <a:rPr lang="en-IN" dirty="0"/>
              <a:t>Sometimes poor coronary perfusion due to bridging extending to diastole.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324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53D1-AAE3-E681-5921-69FB1591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BIORESORBABLE SCAFFOLDS</a:t>
            </a:r>
            <a:endParaRPr lang="en-IN" dirty="0"/>
          </a:p>
        </p:txBody>
      </p:sp>
      <p:pic>
        <p:nvPicPr>
          <p:cNvPr id="1026" name="Picture 2" descr="Know the Advantages of Bioresorbable Vascular Scaffold | Meril Life">
            <a:extLst>
              <a:ext uri="{FF2B5EF4-FFF2-40B4-BE49-F238E27FC236}">
                <a16:creationId xmlns:a16="http://schemas.microsoft.com/office/drawing/2014/main" id="{16D8432B-A636-3FB8-8D38-F775715B38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42" y="1588770"/>
            <a:ext cx="10315787" cy="458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270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E344-94C2-6AB4-BFBE-55378CF4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FCDD7-D32C-C4CC-FACF-0E2ACB4815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1.CAG</a:t>
            </a:r>
          </a:p>
          <a:p>
            <a:pPr marL="0" indent="0">
              <a:buNone/>
            </a:pPr>
            <a:r>
              <a:rPr lang="en-IN" dirty="0"/>
              <a:t>Milking effect-systolic narrowing.</a:t>
            </a:r>
          </a:p>
          <a:p>
            <a:pPr marL="0" indent="0">
              <a:buNone/>
            </a:pPr>
            <a:r>
              <a:rPr lang="en-IN" dirty="0"/>
              <a:t>2.CTCA</a:t>
            </a:r>
          </a:p>
          <a:p>
            <a:pPr marL="0" indent="0">
              <a:buNone/>
            </a:pPr>
            <a:r>
              <a:rPr lang="en-IN" dirty="0"/>
              <a:t>3.IVUS</a:t>
            </a:r>
          </a:p>
          <a:p>
            <a:pPr marL="0" indent="0">
              <a:buNone/>
            </a:pPr>
            <a:r>
              <a:rPr lang="en-IN" dirty="0"/>
              <a:t>Halfmoon sign-echo lucent area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72115-CEDE-CB93-EAA3-2130D6D8F6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4. Diastolic FFR</a:t>
            </a:r>
          </a:p>
          <a:p>
            <a:pPr marL="0" indent="0">
              <a:buNone/>
            </a:pPr>
            <a:r>
              <a:rPr lang="en-IN" dirty="0"/>
              <a:t>Asses pathophysiology of bridging </a:t>
            </a:r>
          </a:p>
        </p:txBody>
      </p:sp>
    </p:spTree>
    <p:extLst>
      <p:ext uri="{BB962C8B-B14F-4D97-AF65-F5344CB8AC3E}">
        <p14:creationId xmlns:p14="http://schemas.microsoft.com/office/powerpoint/2010/main" val="4102323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EBB3C-0446-D870-BD29-A829BD440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Special consideration in athletes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0B479-9A77-B6C9-C10E-C231D807BA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Autopsy and CCTA suggest increased prevalence of myocardial bridge</a:t>
            </a:r>
          </a:p>
          <a:p>
            <a:r>
              <a:rPr lang="en-IN" dirty="0"/>
              <a:t>Hypertension &amp;LVH </a:t>
            </a:r>
            <a:r>
              <a:rPr lang="en-IN" dirty="0" err="1"/>
              <a:t>pecpitate</a:t>
            </a:r>
            <a:r>
              <a:rPr lang="en-IN" dirty="0"/>
              <a:t> symptoms</a:t>
            </a:r>
          </a:p>
          <a:p>
            <a:r>
              <a:rPr lang="en-IN" dirty="0"/>
              <a:t>Hence many become symptomatic later in life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3892C-56AE-AABA-6A82-5854D97018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3296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576-A978-5F3B-3AEE-95116500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Schwartz classification of myocardial </a:t>
            </a:r>
            <a:r>
              <a:rPr lang="en-IN" dirty="0" err="1">
                <a:solidFill>
                  <a:srgbClr val="FF0000"/>
                </a:solidFill>
              </a:rPr>
              <a:t>bridge&amp;Management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A0C24-2577-4A62-6C0D-55B62088FF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A- only symptoms ,no signs of ischemia</a:t>
            </a:r>
          </a:p>
          <a:p>
            <a:r>
              <a:rPr lang="en-IN" dirty="0"/>
              <a:t>B-Signs of ischemia on non invasive stress test </a:t>
            </a:r>
          </a:p>
          <a:p>
            <a:r>
              <a:rPr lang="en-IN" dirty="0"/>
              <a:t>C-signs of ischemia with altered intracoronary </a:t>
            </a:r>
            <a:r>
              <a:rPr lang="en-IN" dirty="0" err="1"/>
              <a:t>hemodynamics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F744B-2B86-662D-9BD7-E5A629DD1E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A-No treatment</a:t>
            </a:r>
          </a:p>
          <a:p>
            <a:r>
              <a:rPr lang="en-IN" dirty="0"/>
              <a:t>B-Medical</a:t>
            </a:r>
          </a:p>
          <a:p>
            <a:r>
              <a:rPr lang="en-IN" dirty="0"/>
              <a:t>C-Medical if still symptomatic revascularisation</a:t>
            </a:r>
          </a:p>
        </p:txBody>
      </p:sp>
    </p:spTree>
    <p:extLst>
      <p:ext uri="{BB962C8B-B14F-4D97-AF65-F5344CB8AC3E}">
        <p14:creationId xmlns:p14="http://schemas.microsoft.com/office/powerpoint/2010/main" val="1781144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36B3-F590-94D3-392F-5A17CCD6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Medical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28D23-FBAF-1825-FBF9-6CA32F039B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Betablockers</a:t>
            </a:r>
          </a:p>
          <a:p>
            <a:r>
              <a:rPr lang="en-IN" dirty="0"/>
              <a:t>CCB</a:t>
            </a:r>
          </a:p>
          <a:p>
            <a:r>
              <a:rPr lang="en-IN" dirty="0"/>
              <a:t>Nitrates –contraindicated</a:t>
            </a:r>
          </a:p>
          <a:p>
            <a:pPr marL="0" indent="0">
              <a:buNone/>
            </a:pPr>
            <a:r>
              <a:rPr lang="en-IN" dirty="0"/>
              <a:t>Dilated adjacent </a:t>
            </a:r>
            <a:r>
              <a:rPr lang="en-IN" dirty="0" err="1"/>
              <a:t>nonbridged</a:t>
            </a:r>
            <a:r>
              <a:rPr lang="en-IN" dirty="0"/>
              <a:t> vessel and worsen compression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09279-36B6-2E26-FC6B-6DEE7B3975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Antiplatelet </a:t>
            </a:r>
          </a:p>
          <a:p>
            <a:r>
              <a:rPr lang="en-IN" dirty="0"/>
              <a:t>Statins</a:t>
            </a:r>
          </a:p>
        </p:txBody>
      </p:sp>
    </p:spTree>
    <p:extLst>
      <p:ext uri="{BB962C8B-B14F-4D97-AF65-F5344CB8AC3E}">
        <p14:creationId xmlns:p14="http://schemas.microsoft.com/office/powerpoint/2010/main" val="3345226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CF81-7723-2773-BAEA-F58801B8E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PCI in myocardial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7BDBF-0D16-1B9A-9089-E2C144FD1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IN" dirty="0"/>
              <a:t>Increased chance of </a:t>
            </a:r>
            <a:r>
              <a:rPr lang="en-IN" dirty="0" err="1"/>
              <a:t>perforation,stent</a:t>
            </a:r>
            <a:r>
              <a:rPr lang="en-IN" dirty="0"/>
              <a:t> </a:t>
            </a:r>
            <a:r>
              <a:rPr lang="en-IN" dirty="0" err="1"/>
              <a:t>thrombosis,fracture</a:t>
            </a:r>
            <a:endParaRPr lang="en-IN" dirty="0"/>
          </a:p>
          <a:p>
            <a:r>
              <a:rPr lang="en-IN" dirty="0"/>
              <a:t>Not widely used.</a:t>
            </a:r>
          </a:p>
          <a:p>
            <a:r>
              <a:rPr lang="en-IN" u="sng" dirty="0">
                <a:solidFill>
                  <a:srgbClr val="FF0000"/>
                </a:solidFill>
              </a:rPr>
              <a:t>Conclusion from studies</a:t>
            </a:r>
          </a:p>
          <a:p>
            <a:pPr marL="0" indent="0">
              <a:buNone/>
            </a:pPr>
            <a:r>
              <a:rPr lang="en-IN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Symptomatic patients undergoing PCI has high rate of ISR</a:t>
            </a:r>
          </a:p>
          <a:p>
            <a:pPr marL="0" indent="0">
              <a:buNone/>
            </a:pP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2.DES have better result compared to BMS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CCA94-4799-6BF2-96D6-A95C060E90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Absence of RCTs</a:t>
            </a:r>
          </a:p>
          <a:p>
            <a:r>
              <a:rPr lang="en-IN" dirty="0"/>
              <a:t>Medical therapy better than PCI</a:t>
            </a:r>
          </a:p>
        </p:txBody>
      </p:sp>
    </p:spTree>
    <p:extLst>
      <p:ext uri="{BB962C8B-B14F-4D97-AF65-F5344CB8AC3E}">
        <p14:creationId xmlns:p14="http://schemas.microsoft.com/office/powerpoint/2010/main" val="3400504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4688755-A174-58D6-B077-73A8B90D7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Surgical therapy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22F241-5186-70D1-92CA-35B74F6233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CABG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B2A336-0DAF-B825-8CA2-31A5617F7E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Surgical therapy better than PCI</a:t>
            </a:r>
          </a:p>
          <a:p>
            <a:r>
              <a:rPr lang="en-IN" dirty="0"/>
              <a:t>Done only if symptomatic despite OMT</a:t>
            </a:r>
          </a:p>
          <a:p>
            <a:r>
              <a:rPr lang="en-IN" dirty="0"/>
              <a:t>CABG </a:t>
            </a:r>
            <a:r>
              <a:rPr lang="en-IN" dirty="0" err="1"/>
              <a:t>preffered</a:t>
            </a:r>
            <a:r>
              <a:rPr lang="en-IN" dirty="0"/>
              <a:t> if bridge</a:t>
            </a:r>
          </a:p>
          <a:p>
            <a:pPr marL="0" indent="0">
              <a:buNone/>
            </a:pPr>
            <a:r>
              <a:rPr lang="en-IN" dirty="0"/>
              <a:t>deep(&gt;5mm) </a:t>
            </a:r>
          </a:p>
          <a:p>
            <a:pPr marL="0" indent="0">
              <a:buNone/>
            </a:pPr>
            <a:r>
              <a:rPr lang="en-IN" dirty="0"/>
              <a:t>long (&gt;25 mm)</a:t>
            </a:r>
          </a:p>
          <a:p>
            <a:pPr marL="0" indent="0">
              <a:buNone/>
            </a:pPr>
            <a:r>
              <a:rPr lang="en-IN" dirty="0"/>
              <a:t>Failed myotomy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09C23D-58D1-EA7C-8F24-73C7E9437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Myotomy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0561C9-53B9-9A0C-05D8-6B032E18F5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Muscle fibres overlying bridge resected.</a:t>
            </a:r>
          </a:p>
          <a:p>
            <a:r>
              <a:rPr lang="en-IN" dirty="0"/>
              <a:t>No RCTS comparing both.</a:t>
            </a:r>
          </a:p>
        </p:txBody>
      </p:sp>
    </p:spTree>
    <p:extLst>
      <p:ext uri="{BB962C8B-B14F-4D97-AF65-F5344CB8AC3E}">
        <p14:creationId xmlns:p14="http://schemas.microsoft.com/office/powerpoint/2010/main" val="1886462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180DEBC-18BE-DCDF-2238-B4E8C747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Noncardiac Surgery in Patients with Heart Disease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ECB00E-B719-9366-E580-65A2F5B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Exercise tolerance </a:t>
            </a:r>
            <a:r>
              <a:rPr lang="en-US" dirty="0"/>
              <a:t>is one of the strongest determinants of perioperative risk and the need for invasive monitoring. </a:t>
            </a:r>
          </a:p>
          <a:p>
            <a:r>
              <a:rPr lang="en-US" dirty="0"/>
              <a:t>Several scales based on activities of daily living have been proposed to assess exercise tolerance current guidelines advocate the Duke Activity Scale Index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4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41394-C5D7-C3C3-29BC-6C2065F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Risk stratification  of procedures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3C8185-C37B-2FDC-D771-5F2DC691F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5930" y="1758942"/>
            <a:ext cx="6995160" cy="4733934"/>
          </a:xfrm>
        </p:spPr>
      </p:pic>
    </p:spTree>
    <p:extLst>
      <p:ext uri="{BB962C8B-B14F-4D97-AF65-F5344CB8AC3E}">
        <p14:creationId xmlns:p14="http://schemas.microsoft.com/office/powerpoint/2010/main" val="1668233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84F14-8CC8-35FC-3C7B-7D63CACD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Cardiac condition for which patient should undergo cardiac evaluation and treatment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3E3A51-9F19-9966-32F2-9273058A9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8980" y="1698935"/>
            <a:ext cx="5054253" cy="5159065"/>
          </a:xfrm>
        </p:spPr>
      </p:pic>
    </p:spTree>
    <p:extLst>
      <p:ext uri="{BB962C8B-B14F-4D97-AF65-F5344CB8AC3E}">
        <p14:creationId xmlns:p14="http://schemas.microsoft.com/office/powerpoint/2010/main" val="3690798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EB8B-A91A-1201-356A-D7E37216A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8433E0-016C-3FB1-1559-0854442A4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8880" y="998528"/>
            <a:ext cx="6041049" cy="5494347"/>
          </a:xfrm>
        </p:spPr>
      </p:pic>
    </p:spTree>
    <p:extLst>
      <p:ext uri="{BB962C8B-B14F-4D97-AF65-F5344CB8AC3E}">
        <p14:creationId xmlns:p14="http://schemas.microsoft.com/office/powerpoint/2010/main" val="13757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3B67-43D9-FD47-995F-901C92757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BIORESORBABLE SCAFFOLDS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D24E7-818F-9390-6CB5-194F3A2DA2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Metallic Stents Disadvantages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F2401-4187-F9C1-9262-8E00F0A0E7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Restrict physiological vasomotion &amp; adaptive arterial remodelling</a:t>
            </a:r>
          </a:p>
          <a:p>
            <a:r>
              <a:rPr lang="en-IN" dirty="0"/>
              <a:t>Chronic foreign body reaction-inflammation.</a:t>
            </a:r>
          </a:p>
          <a:p>
            <a:r>
              <a:rPr lang="en-IN" dirty="0"/>
              <a:t>Impair placing bypass grafts</a:t>
            </a:r>
          </a:p>
          <a:p>
            <a:r>
              <a:rPr lang="en-IN" dirty="0" err="1"/>
              <a:t>Neoatherosclerosis</a:t>
            </a:r>
            <a:r>
              <a:rPr lang="en-IN" dirty="0"/>
              <a:t>-late stent thrombosis</a:t>
            </a:r>
          </a:p>
          <a:p>
            <a:r>
              <a:rPr lang="en-IN" dirty="0"/>
              <a:t>Permanent side branch jailing</a:t>
            </a:r>
          </a:p>
          <a:p>
            <a:r>
              <a:rPr lang="en-IN" dirty="0"/>
              <a:t>Opaque to CT/MRI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75D609-5D39-6C8E-150F-74FE74E9D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 Characteristics of Optimal BRS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6FC6C0-109B-CD09-C875-B85E53A733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Short term scaffolding</a:t>
            </a:r>
          </a:p>
          <a:p>
            <a:r>
              <a:rPr lang="en-IN" dirty="0"/>
              <a:t>Radial strength to avoid recoil</a:t>
            </a:r>
          </a:p>
          <a:p>
            <a:r>
              <a:rPr lang="en-IN" dirty="0" err="1"/>
              <a:t>Biocompatable</a:t>
            </a:r>
            <a:endParaRPr lang="en-IN" dirty="0"/>
          </a:p>
          <a:p>
            <a:r>
              <a:rPr lang="en-IN" dirty="0"/>
              <a:t>Absorb completely</a:t>
            </a:r>
          </a:p>
          <a:p>
            <a:r>
              <a:rPr lang="en-IN" dirty="0"/>
              <a:t>Deliverable and flexible</a:t>
            </a:r>
          </a:p>
          <a:p>
            <a:pPr marL="0" indent="0">
              <a:buNone/>
            </a:pPr>
            <a:r>
              <a:rPr lang="en-IN" dirty="0"/>
              <a:t>“</a:t>
            </a:r>
            <a:r>
              <a:rPr lang="en-IN" u="sng" dirty="0">
                <a:solidFill>
                  <a:srgbClr val="FF0000"/>
                </a:solidFill>
              </a:rPr>
              <a:t>SCAFFOLDING IN SHORT TERM&amp; DISAPPEAR LONGTERM”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0423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8AA9-3124-4067-27C6-622F2BC4C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Risk Calculators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AF298-91EF-AEEA-8C09-CBBA2E4E75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RCRI(Revised Cardiac Risk Index)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AE519B-F9EF-A8BB-C6E5-8E20E0E04B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1.high-risk type of surgery</a:t>
            </a:r>
          </a:p>
          <a:p>
            <a:pPr marL="0" indent="0">
              <a:buNone/>
            </a:pPr>
            <a:r>
              <a:rPr lang="en-US" dirty="0"/>
              <a:t>2. history of ischemic heart disease</a:t>
            </a:r>
          </a:p>
          <a:p>
            <a:pPr marL="0" indent="0">
              <a:buNone/>
            </a:pPr>
            <a:r>
              <a:rPr lang="en-US" dirty="0"/>
              <a:t>3 history of congestive HF</a:t>
            </a:r>
          </a:p>
          <a:p>
            <a:pPr marL="0" indent="0">
              <a:buNone/>
            </a:pPr>
            <a:r>
              <a:rPr lang="en-US" dirty="0"/>
              <a:t>4 history of cerebrovascular disease</a:t>
            </a:r>
          </a:p>
          <a:p>
            <a:pPr marL="0" indent="0">
              <a:buNone/>
            </a:pPr>
            <a:r>
              <a:rPr lang="en-US" dirty="0"/>
              <a:t>5 preoperative treatment with insulin</a:t>
            </a:r>
          </a:p>
          <a:p>
            <a:pPr marL="0" indent="0">
              <a:buNone/>
            </a:pPr>
            <a:r>
              <a:rPr lang="en-US" dirty="0"/>
              <a:t>6. preoperative serum creatinine concentration greater than 2.0 mg/ dL</a:t>
            </a:r>
          </a:p>
          <a:p>
            <a:pPr marL="0" indent="0">
              <a:buNone/>
            </a:pPr>
            <a:r>
              <a:rPr lang="en-US" dirty="0"/>
              <a:t>0/1-low,2-intermediate,3/more-high</a:t>
            </a:r>
            <a:endParaRPr lang="en-IN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C9CFBB-C426-2E6A-3A91-6D39E135E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ACS-NSQIP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947B07-9A04-47DB-1A1F-504F6E79732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type of surgery,</a:t>
            </a:r>
          </a:p>
          <a:p>
            <a:r>
              <a:rPr lang="en-US" dirty="0"/>
              <a:t> dependent functional status, </a:t>
            </a:r>
          </a:p>
          <a:p>
            <a:r>
              <a:rPr lang="en-US" dirty="0"/>
              <a:t>abnormal creatinine level, </a:t>
            </a:r>
          </a:p>
          <a:p>
            <a:r>
              <a:rPr lang="en-US" dirty="0"/>
              <a:t>American Society of Anesthesiologists class</a:t>
            </a:r>
          </a:p>
          <a:p>
            <a:r>
              <a:rPr lang="en-US" dirty="0"/>
              <a:t> age.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9561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E3A9-E3E5-EDE7-1378-92FF5F42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E4672-4764-0005-566E-0F90BDD1C9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6BB6D-1D96-F374-8183-3C1DB144A1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185AA-1B5A-6462-2AF6-71A246405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1CBDC5-9A45-4CFE-B9F1-8DCA8323E1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1CF1A2-0F0E-13C3-9FEC-B6E5A604A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3362" y="164004"/>
            <a:ext cx="5103247" cy="632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48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1032-3ECA-3ED5-6B15-A366B6E3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Surgery in patients post PCI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D8CE5-EC86-4279-8269-AA0DEB9CE9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7AA7D-CF53-7043-13FF-3F8DC28C37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E08D6-AB6F-C474-D595-1AF2BAF0F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36ACA-5AF0-38ED-77F3-5F875FBD419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0EF9AD-ED94-7029-87DC-2DAA0CC7B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104348"/>
            <a:ext cx="6035040" cy="546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628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8702-584B-A690-F980-2C10B9284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Proteomics and Metabolomics in Cardiovascular Medicine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A7CEE-C9A4-BB77-92FF-582C3F0B2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Proteomics aims to catalogue the entire protein products of the human genome.</a:t>
            </a:r>
          </a:p>
          <a:p>
            <a:r>
              <a:rPr lang="en-US" dirty="0"/>
              <a:t>Metabolomics attempts to systemically capture smaller biochemical compounds, including simple amino acids and related amines, as well as lipids, sugars, nucleotides, and other intermediary metabolites.(&lt;2kDa size)</a:t>
            </a:r>
          </a:p>
          <a:p>
            <a:r>
              <a:rPr lang="en-US" dirty="0"/>
              <a:t>“Snapshots” of the state of a cell or organism.</a:t>
            </a:r>
          </a:p>
          <a:p>
            <a:r>
              <a:rPr lang="en-US" dirty="0"/>
              <a:t>Identify novel biomarkers </a:t>
            </a:r>
          </a:p>
          <a:p>
            <a:r>
              <a:rPr lang="en-US" dirty="0"/>
              <a:t>Provide information on biology and highlight potential therapeutic target.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880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038CC2B-F8F1-F1BD-43BE-C711B81E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8C7860-7AD8-5FE0-298D-78AD270D60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7993" y="2423160"/>
            <a:ext cx="7248744" cy="3348990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760842-6F1A-A0A3-D87D-05995690E6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   Environment and microflora contribute to metabolome.</a:t>
            </a:r>
          </a:p>
        </p:txBody>
      </p:sp>
    </p:spTree>
    <p:extLst>
      <p:ext uri="{BB962C8B-B14F-4D97-AF65-F5344CB8AC3E}">
        <p14:creationId xmlns:p14="http://schemas.microsoft.com/office/powerpoint/2010/main" val="24975380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AE8A-7902-0C50-F715-8DC8E3958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0C9E8-E825-F899-21CE-7D896CAE09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Nontargeted-identify all the metabolites in a sample.</a:t>
            </a:r>
          </a:p>
          <a:p>
            <a:r>
              <a:rPr lang="en-IN" dirty="0"/>
              <a:t>Targeted-only specific metabolites identified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67231-9C53-BBF7-E1E3-311C118E63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105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C89BD-FBE3-C390-FD90-0165080B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Tools of proteomics and metabolomics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81C5F-BA1C-69B0-7627-98D73AF7E3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1.Nuclear magnetic Resonance</a:t>
            </a:r>
          </a:p>
          <a:p>
            <a:pPr marL="0" indent="0">
              <a:buNone/>
            </a:pPr>
            <a:r>
              <a:rPr lang="en-IN" dirty="0"/>
              <a:t>1H,13C,15N,31P based</a:t>
            </a:r>
          </a:p>
          <a:p>
            <a:pPr marL="0" indent="0">
              <a:buNone/>
            </a:pPr>
            <a:r>
              <a:rPr lang="en-IN" dirty="0"/>
              <a:t>2.Mass spectrometry</a:t>
            </a:r>
          </a:p>
          <a:p>
            <a:pPr marL="0" indent="0">
              <a:buNone/>
            </a:pPr>
            <a:r>
              <a:rPr lang="en-IN" dirty="0"/>
              <a:t>Based on mass to charge ratio(m/z )</a:t>
            </a:r>
          </a:p>
          <a:p>
            <a:pPr marL="0" indent="0">
              <a:buNone/>
            </a:pPr>
            <a:r>
              <a:rPr lang="en-IN" dirty="0"/>
              <a:t>-Gas chromatography based</a:t>
            </a:r>
          </a:p>
          <a:p>
            <a:pPr marL="0" indent="0">
              <a:buNone/>
            </a:pPr>
            <a:r>
              <a:rPr lang="en-IN" dirty="0"/>
              <a:t>-Liquid chromatography based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88058-6C1B-DBB1-B782-2FB06FA82C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235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5AA5-FBA0-8627-80C1-EC203F75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Application in Cardiovascular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97466-BEA1-6208-8873-A85438FB83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Heart failure</a:t>
            </a:r>
          </a:p>
          <a:p>
            <a:pPr marL="0" indent="0">
              <a:buNone/>
            </a:pPr>
            <a:r>
              <a:rPr lang="en-IN" dirty="0"/>
              <a:t>Healthy heart-mitochondrial fatty acid oxidation</a:t>
            </a:r>
          </a:p>
          <a:p>
            <a:pPr marL="0" indent="0">
              <a:buNone/>
            </a:pPr>
            <a:r>
              <a:rPr lang="en-IN" dirty="0"/>
              <a:t>Pathological hypertrophy –glucose metabolism.</a:t>
            </a:r>
          </a:p>
          <a:p>
            <a:pPr marL="0" indent="0">
              <a:buNone/>
            </a:pPr>
            <a:r>
              <a:rPr lang="en-IN" dirty="0"/>
              <a:t>HF ACTION trial-circulating level of long chain acylcarnitine as independent predictor of mortality and functional status in </a:t>
            </a:r>
            <a:r>
              <a:rPr lang="en-IN" dirty="0" err="1"/>
              <a:t>cnronic</a:t>
            </a:r>
            <a:r>
              <a:rPr lang="en-IN" dirty="0"/>
              <a:t> heart failure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29B42-1EDD-DD8C-D78C-BC42E6C0B2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Myocardial Ischemia &amp; Infarction</a:t>
            </a:r>
          </a:p>
          <a:p>
            <a:pPr marL="0" indent="0">
              <a:buNone/>
            </a:pPr>
            <a:r>
              <a:rPr lang="en-IN" dirty="0"/>
              <a:t>Tissue succinate levels regulate production of reactive oxygen species in reperfusion</a:t>
            </a:r>
          </a:p>
          <a:p>
            <a:pPr marL="0" indent="0">
              <a:buNone/>
            </a:pPr>
            <a:r>
              <a:rPr lang="en-IN" dirty="0"/>
              <a:t>Modulation of succinate metabolism is considered as option to reduce </a:t>
            </a:r>
            <a:r>
              <a:rPr lang="en-IN" dirty="0" err="1"/>
              <a:t>ischema</a:t>
            </a:r>
            <a:r>
              <a:rPr lang="en-IN" dirty="0"/>
              <a:t> reperfusion injury.</a:t>
            </a:r>
          </a:p>
        </p:txBody>
      </p:sp>
    </p:spTree>
    <p:extLst>
      <p:ext uri="{BB962C8B-B14F-4D97-AF65-F5344CB8AC3E}">
        <p14:creationId xmlns:p14="http://schemas.microsoft.com/office/powerpoint/2010/main" val="3078083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57C8A42-A380-F4FF-3C0A-6D21119C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6E80C-5501-3087-C47B-32D3BF393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Indian BRS</a:t>
            </a:r>
          </a:p>
          <a:p>
            <a:pPr marL="0" indent="0">
              <a:buNone/>
            </a:pPr>
            <a:r>
              <a:rPr lang="en-IN" dirty="0"/>
              <a:t>1.Me Res 100</a:t>
            </a:r>
          </a:p>
          <a:p>
            <a:pPr marL="0" indent="0">
              <a:buNone/>
            </a:pPr>
            <a:r>
              <a:rPr lang="en-IN" dirty="0"/>
              <a:t>2.Magmaris</a:t>
            </a:r>
          </a:p>
          <a:p>
            <a:pPr marL="0" indent="0">
              <a:buNone/>
            </a:pPr>
            <a:r>
              <a:rPr lang="en-IN" dirty="0"/>
              <a:t>3.DESOLVE</a:t>
            </a:r>
          </a:p>
          <a:p>
            <a:pPr marL="0" indent="0">
              <a:buNone/>
            </a:pPr>
            <a:r>
              <a:rPr lang="en-IN" dirty="0"/>
              <a:t>4.FANTOM</a:t>
            </a:r>
          </a:p>
        </p:txBody>
      </p:sp>
    </p:spTree>
    <p:extLst>
      <p:ext uri="{BB962C8B-B14F-4D97-AF65-F5344CB8AC3E}">
        <p14:creationId xmlns:p14="http://schemas.microsoft.com/office/powerpoint/2010/main" val="166357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8227-0F1A-1984-87A9-CE7C719D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983A1-8392-88BA-3D27-91069E5CC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Choose the odd one out</a:t>
            </a:r>
          </a:p>
          <a:p>
            <a:pPr marL="0" indent="0">
              <a:buNone/>
            </a:pPr>
            <a:r>
              <a:rPr lang="en-IN" dirty="0"/>
              <a:t>1.ABSORB</a:t>
            </a:r>
          </a:p>
          <a:p>
            <a:pPr marL="0" indent="0">
              <a:buNone/>
            </a:pPr>
            <a:r>
              <a:rPr lang="en-IN" dirty="0"/>
              <a:t>2.DESOLVE</a:t>
            </a:r>
          </a:p>
          <a:p>
            <a:pPr marL="0" indent="0">
              <a:buNone/>
            </a:pPr>
            <a:r>
              <a:rPr lang="en-IN" dirty="0"/>
              <a:t>3.FANTOM</a:t>
            </a:r>
          </a:p>
          <a:p>
            <a:pPr marL="0" indent="0">
              <a:buNone/>
            </a:pPr>
            <a:r>
              <a:rPr lang="en-IN" dirty="0"/>
              <a:t>4.ME RES </a:t>
            </a:r>
          </a:p>
        </p:txBody>
      </p:sp>
    </p:spTree>
    <p:extLst>
      <p:ext uri="{BB962C8B-B14F-4D97-AF65-F5344CB8AC3E}">
        <p14:creationId xmlns:p14="http://schemas.microsoft.com/office/powerpoint/2010/main" val="425507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395E-7443-F9D7-793C-DAD97943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MATERIALS USED FOR BRS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9B334-542B-7E62-BBA8-B1C3060D5B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Bioabsorbable polymers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399099-725C-7261-197C-EA6147C37E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Polylactic acid</a:t>
            </a:r>
          </a:p>
          <a:p>
            <a:r>
              <a:rPr lang="en-IN" dirty="0"/>
              <a:t>Polyglycolic acid</a:t>
            </a:r>
          </a:p>
          <a:p>
            <a:r>
              <a:rPr lang="en-IN" dirty="0"/>
              <a:t>Polycaprolactone</a:t>
            </a:r>
          </a:p>
          <a:p>
            <a:r>
              <a:rPr lang="en-IN" dirty="0"/>
              <a:t>Tyrosine derived polycarbonates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50A92-FEF7-7867-7476-BB84FB56D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err="1">
                <a:solidFill>
                  <a:srgbClr val="FF0000"/>
                </a:solidFill>
              </a:rPr>
              <a:t>Corrodable</a:t>
            </a:r>
            <a:r>
              <a:rPr lang="en-IN" dirty="0">
                <a:solidFill>
                  <a:srgbClr val="FF0000"/>
                </a:solidFill>
              </a:rPr>
              <a:t> metal based alloys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D1C976-D129-9DC5-3A80-59339B9870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Magnesium alloy</a:t>
            </a:r>
          </a:p>
          <a:p>
            <a:r>
              <a:rPr lang="en-IN" dirty="0"/>
              <a:t>Iron alloy</a:t>
            </a:r>
          </a:p>
        </p:txBody>
      </p:sp>
    </p:spTree>
    <p:extLst>
      <p:ext uri="{BB962C8B-B14F-4D97-AF65-F5344CB8AC3E}">
        <p14:creationId xmlns:p14="http://schemas.microsoft.com/office/powerpoint/2010/main" val="31794004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67C4-3911-D043-8CF5-E0DF6D47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E014C-3177-0B23-C769-026DE2423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Halfmoon sign seen in</a:t>
            </a:r>
          </a:p>
          <a:p>
            <a:pPr marL="0" indent="0">
              <a:buNone/>
            </a:pPr>
            <a:r>
              <a:rPr lang="en-IN" dirty="0"/>
              <a:t>1.CAG</a:t>
            </a:r>
          </a:p>
          <a:p>
            <a:pPr marL="0" indent="0">
              <a:buNone/>
            </a:pPr>
            <a:r>
              <a:rPr lang="en-IN" dirty="0"/>
              <a:t>2.CCTA</a:t>
            </a:r>
          </a:p>
          <a:p>
            <a:pPr marL="0" indent="0">
              <a:buNone/>
            </a:pPr>
            <a:r>
              <a:rPr lang="en-IN" dirty="0"/>
              <a:t>3.IVUS</a:t>
            </a:r>
          </a:p>
          <a:p>
            <a:pPr marL="0" indent="0">
              <a:buNone/>
            </a:pPr>
            <a:r>
              <a:rPr lang="en-IN" dirty="0"/>
              <a:t>4.FFR</a:t>
            </a:r>
          </a:p>
        </p:txBody>
      </p:sp>
    </p:spTree>
    <p:extLst>
      <p:ext uri="{BB962C8B-B14F-4D97-AF65-F5344CB8AC3E}">
        <p14:creationId xmlns:p14="http://schemas.microsoft.com/office/powerpoint/2010/main" val="3077876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C130-D298-6AB6-27C6-7FF00314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4A52B-1CCA-4E5E-D7FA-3DB28CF05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Which of the following is a low risk surgical procedure(AHA guidelines 2016)</a:t>
            </a:r>
          </a:p>
          <a:p>
            <a:r>
              <a:rPr lang="en-IN" dirty="0"/>
              <a:t>1.Thyroidectomy</a:t>
            </a:r>
          </a:p>
          <a:p>
            <a:r>
              <a:rPr lang="en-IN" dirty="0"/>
              <a:t>2.TURP</a:t>
            </a:r>
          </a:p>
          <a:p>
            <a:r>
              <a:rPr lang="en-IN" dirty="0"/>
              <a:t>3.Mastectomy</a:t>
            </a:r>
          </a:p>
          <a:p>
            <a:r>
              <a:rPr lang="en-IN" dirty="0"/>
              <a:t>4.THR</a:t>
            </a:r>
          </a:p>
        </p:txBody>
      </p:sp>
    </p:spTree>
    <p:extLst>
      <p:ext uri="{BB962C8B-B14F-4D97-AF65-F5344CB8AC3E}">
        <p14:creationId xmlns:p14="http://schemas.microsoft.com/office/powerpoint/2010/main" val="34279593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2B81-5AD3-5C80-E446-469A8B31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E9AFB-0D13-DA94-3B31-A7C507C6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Metabolomics attempt to catalogue molecules below</a:t>
            </a:r>
          </a:p>
          <a:p>
            <a:pPr marL="0" indent="0">
              <a:buNone/>
            </a:pPr>
            <a:r>
              <a:rPr lang="en-IN" dirty="0"/>
              <a:t>1.5 Da </a:t>
            </a:r>
          </a:p>
          <a:p>
            <a:pPr marL="0" indent="0">
              <a:buNone/>
            </a:pPr>
            <a:r>
              <a:rPr lang="en-IN" dirty="0"/>
              <a:t>2.5 </a:t>
            </a:r>
            <a:r>
              <a:rPr lang="en-IN" dirty="0" err="1"/>
              <a:t>kDa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3.2 Da</a:t>
            </a:r>
          </a:p>
          <a:p>
            <a:pPr marL="0" indent="0">
              <a:buNone/>
            </a:pPr>
            <a:r>
              <a:rPr lang="en-IN" dirty="0"/>
              <a:t>4.2 </a:t>
            </a:r>
            <a:r>
              <a:rPr lang="en-IN" dirty="0" err="1"/>
              <a:t>kDa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165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B0D-D584-BA5C-CA3F-F1A2A0396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FF0000"/>
                </a:solidFill>
              </a:rPr>
              <a:t>Evolution of BRS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3F21A-C55D-6D92-08A0-6DFE6A264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>
                <a:solidFill>
                  <a:srgbClr val="FF0000"/>
                </a:solidFill>
              </a:rPr>
              <a:t>Igaki</a:t>
            </a:r>
            <a:r>
              <a:rPr lang="en-IN" dirty="0">
                <a:solidFill>
                  <a:srgbClr val="FF0000"/>
                </a:solidFill>
              </a:rPr>
              <a:t> Tamai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02636-7DC3-4939-82A7-BD42CD8C84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PLLA </a:t>
            </a:r>
          </a:p>
          <a:p>
            <a:r>
              <a:rPr lang="en-IN" dirty="0"/>
              <a:t>Self expanding </a:t>
            </a:r>
          </a:p>
          <a:p>
            <a:r>
              <a:rPr lang="en-IN" dirty="0" err="1"/>
              <a:t>Followup</a:t>
            </a:r>
            <a:r>
              <a:rPr lang="en-IN" dirty="0"/>
              <a:t>(n=50) @ 3 y</a:t>
            </a:r>
          </a:p>
          <a:p>
            <a:pPr marL="0" indent="0">
              <a:buNone/>
            </a:pPr>
            <a:r>
              <a:rPr lang="en-IN" dirty="0"/>
              <a:t>TLR-28%,1 cardiac death,4 MI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1F77D-4BBB-8B1B-876C-A55A82320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ABSORB Bioresorbable Scaffold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8FAA1-CD86-7D77-A80C-40BED275E2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PLLA </a:t>
            </a:r>
            <a:r>
              <a:rPr lang="en-IN" dirty="0" err="1"/>
              <a:t>backbone+coated</a:t>
            </a:r>
            <a:r>
              <a:rPr lang="en-IN" dirty="0"/>
              <a:t> with PDLLA</a:t>
            </a:r>
          </a:p>
          <a:p>
            <a:r>
              <a:rPr lang="en-IN" dirty="0"/>
              <a:t>Abbot Vascular</a:t>
            </a:r>
          </a:p>
        </p:txBody>
      </p:sp>
    </p:spTree>
    <p:extLst>
      <p:ext uri="{BB962C8B-B14F-4D97-AF65-F5344CB8AC3E}">
        <p14:creationId xmlns:p14="http://schemas.microsoft.com/office/powerpoint/2010/main" val="67504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074CD17-0052-9C22-4151-32B8F96B9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FF0000"/>
                </a:solidFill>
              </a:rPr>
              <a:t>Clinical Trials of Absorb BRS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FFCCE9-113E-36D8-D61E-5011F566AE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ABSORB 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57B2C35-A4A8-5839-3E70-5C60DFE2EC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N=30</a:t>
            </a:r>
          </a:p>
          <a:p>
            <a:r>
              <a:rPr lang="en-IN" dirty="0"/>
              <a:t>2 year MACE incidence (3.4%)</a:t>
            </a:r>
          </a:p>
          <a:p>
            <a:r>
              <a:rPr lang="en-IN" dirty="0"/>
              <a:t>Noninferior to DES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C46AB1-8BCA-4AEA-74A1-CFBAA54F7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ABSORB B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8B5F645-1ADC-D788-9EBB-EA223F98B33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MACE(7% at 12 months &amp; 11% at 3 </a:t>
            </a:r>
            <a:r>
              <a:rPr lang="en-IN" dirty="0" err="1"/>
              <a:t>yrs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93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6035-1A1B-1771-0CCB-ED308224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Clinical Trials of Absorb BRS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60390-D6BF-114D-81C6-6CE8074E96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ABSORB  II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DC9E9-866A-6119-8486-C0E43FCF12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RCT(n=508)</a:t>
            </a:r>
          </a:p>
          <a:p>
            <a:r>
              <a:rPr lang="en-IN" dirty="0"/>
              <a:t>ABSORB BVS v/s </a:t>
            </a:r>
            <a:r>
              <a:rPr lang="en-IN" dirty="0" err="1"/>
              <a:t>Xience</a:t>
            </a:r>
            <a:endParaRPr lang="en-IN" dirty="0"/>
          </a:p>
          <a:p>
            <a:r>
              <a:rPr lang="en-IN" dirty="0"/>
              <a:t>Scaffold Thrombosis</a:t>
            </a:r>
          </a:p>
          <a:p>
            <a:pPr marL="0" indent="0">
              <a:buNone/>
            </a:pPr>
            <a:r>
              <a:rPr lang="en-IN" dirty="0"/>
              <a:t>(2.8% v/s 0%  p=0.03@3 y)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6814F-B44A-BC7B-3A00-6539AC830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ABSORB III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6B284-958D-9D71-1E66-64BEBD390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287" y="2505075"/>
            <a:ext cx="5183188" cy="3684588"/>
          </a:xfrm>
        </p:spPr>
        <p:txBody>
          <a:bodyPr>
            <a:normAutofit lnSpcReduction="10000"/>
          </a:bodyPr>
          <a:lstStyle/>
          <a:p>
            <a:r>
              <a:rPr lang="en-IN" dirty="0"/>
              <a:t>RCT</a:t>
            </a:r>
          </a:p>
          <a:p>
            <a:r>
              <a:rPr lang="en-IN" dirty="0"/>
              <a:t>N=2008</a:t>
            </a:r>
          </a:p>
          <a:p>
            <a:r>
              <a:rPr lang="en-IN" dirty="0"/>
              <a:t>End point=</a:t>
            </a:r>
            <a:r>
              <a:rPr lang="en-IN" dirty="0" err="1"/>
              <a:t>TLF,target</a:t>
            </a:r>
            <a:r>
              <a:rPr lang="en-IN" dirty="0"/>
              <a:t> vessel MI</a:t>
            </a:r>
          </a:p>
          <a:p>
            <a:pPr marL="0" indent="0">
              <a:buNone/>
            </a:pPr>
            <a:r>
              <a:rPr lang="en-IN" dirty="0"/>
              <a:t>1year-noninferior(7.8 v/s 6.1 p=0.007)</a:t>
            </a:r>
          </a:p>
          <a:p>
            <a:pPr marL="0" indent="0">
              <a:buNone/>
            </a:pPr>
            <a:r>
              <a:rPr lang="en-IN" dirty="0"/>
              <a:t>2y=11v/s 7.9(p=.03)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Overall device thrombosis high in BVS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695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4641D-D6CC-DBA8-16A0-C80FCB102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Clinical Trials of Absorb BRS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A0D18-6BAC-05CD-0D39-F3B5DA8BAE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AIDA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77639-9D45-B2B7-E45A-F2B8F9276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N=1845</a:t>
            </a:r>
          </a:p>
          <a:p>
            <a:r>
              <a:rPr lang="en-IN" dirty="0"/>
              <a:t>2y high rate of Scaffold thrombosis(3.5 v/s 0.9 ,p&lt;0.0001)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17821B-0558-5EB0-CF9A-67DC047D7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Different METAANALYSIS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C4421-A55D-3213-5508-BC1CB484821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N=5580</a:t>
            </a:r>
          </a:p>
          <a:p>
            <a:r>
              <a:rPr lang="en-IN" dirty="0"/>
              <a:t>Higher 2 year relative risk for device related adverse end points</a:t>
            </a:r>
          </a:p>
        </p:txBody>
      </p:sp>
    </p:spTree>
    <p:extLst>
      <p:ext uri="{BB962C8B-B14F-4D97-AF65-F5344CB8AC3E}">
        <p14:creationId xmlns:p14="http://schemas.microsoft.com/office/powerpoint/2010/main" val="420139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5B4D5-DB00-AE12-3A73-F2687717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Lessons from ABSORB trials-reasons for suboptimal </a:t>
            </a:r>
            <a:r>
              <a:rPr lang="en-IN" dirty="0" err="1">
                <a:solidFill>
                  <a:srgbClr val="FF0000"/>
                </a:solidFill>
              </a:rPr>
              <a:t>perfomance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4FA68-416D-3F25-A401-0C237BF739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Device related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3D719-DCB8-B1FD-D921-4678CAFF44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Thicker strut-hinder endothelisation</a:t>
            </a:r>
          </a:p>
          <a:p>
            <a:r>
              <a:rPr lang="en-IN" dirty="0"/>
              <a:t>Struts protruding to lumen-promote thrombosis</a:t>
            </a:r>
          </a:p>
          <a:p>
            <a:r>
              <a:rPr lang="en-IN" u="sng" dirty="0">
                <a:solidFill>
                  <a:srgbClr val="FF0000"/>
                </a:solidFill>
              </a:rPr>
              <a:t>Dismantling phenomenon</a:t>
            </a:r>
          </a:p>
          <a:p>
            <a:pPr marL="0" indent="0">
              <a:buNone/>
            </a:pPr>
            <a:r>
              <a:rPr lang="en-IN" u="sng" dirty="0">
                <a:solidFill>
                  <a:srgbClr val="FF0000"/>
                </a:solidFill>
              </a:rPr>
              <a:t>Loss of structural integrity during </a:t>
            </a:r>
            <a:r>
              <a:rPr lang="en-IN" u="sng" dirty="0" err="1">
                <a:solidFill>
                  <a:srgbClr val="FF0000"/>
                </a:solidFill>
              </a:rPr>
              <a:t>resorbtion</a:t>
            </a:r>
            <a:r>
              <a:rPr lang="en-IN" u="sng" dirty="0">
                <a:solidFill>
                  <a:srgbClr val="FF0000"/>
                </a:solidFill>
              </a:rPr>
              <a:t>-resemble stent fracture-increases </a:t>
            </a:r>
            <a:r>
              <a:rPr lang="en-IN" u="sng" dirty="0" err="1">
                <a:solidFill>
                  <a:srgbClr val="FF0000"/>
                </a:solidFill>
              </a:rPr>
              <a:t>inflammation&amp;structural</a:t>
            </a:r>
            <a:r>
              <a:rPr lang="en-IN" u="sng" dirty="0">
                <a:solidFill>
                  <a:srgbClr val="FF0000"/>
                </a:solidFill>
              </a:rPr>
              <a:t> deformation-late </a:t>
            </a:r>
            <a:r>
              <a:rPr lang="en-IN" u="sng" dirty="0" err="1">
                <a:solidFill>
                  <a:srgbClr val="FF0000"/>
                </a:solidFill>
              </a:rPr>
              <a:t>ScT</a:t>
            </a:r>
            <a:endParaRPr lang="en-IN" u="sng" dirty="0">
              <a:solidFill>
                <a:srgbClr val="FF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51E60-C80E-735A-5B27-E81225DA8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Patient related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080BE-2DEE-E13D-A296-E2CB9AB7D3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IN" dirty="0" err="1"/>
              <a:t>DM,CKD,Low</a:t>
            </a:r>
            <a:r>
              <a:rPr lang="en-IN" dirty="0"/>
              <a:t> </a:t>
            </a:r>
            <a:r>
              <a:rPr lang="en-IN" dirty="0" err="1"/>
              <a:t>EF,smokers,age</a:t>
            </a:r>
            <a:endParaRPr lang="en-IN" dirty="0"/>
          </a:p>
          <a:p>
            <a:r>
              <a:rPr lang="en-IN" dirty="0"/>
              <a:t>ACS-high thrombotic </a:t>
            </a:r>
            <a:r>
              <a:rPr lang="en-IN" dirty="0" err="1"/>
              <a:t>burden,vasoconstriction</a:t>
            </a:r>
            <a:r>
              <a:rPr lang="en-IN" dirty="0"/>
              <a:t>-inappropriate sizing</a:t>
            </a:r>
          </a:p>
          <a:p>
            <a:r>
              <a:rPr lang="en-IN" dirty="0"/>
              <a:t>DAPT discontinuation</a:t>
            </a:r>
          </a:p>
          <a:p>
            <a:pPr marL="0" indent="0">
              <a:buNone/>
            </a:pPr>
            <a:r>
              <a:rPr lang="en-IN" dirty="0"/>
              <a:t>DAPT(ticagrelor /prasugrel *30 days)</a:t>
            </a:r>
          </a:p>
          <a:p>
            <a:pPr marL="0" indent="0">
              <a:buNone/>
            </a:pPr>
            <a:r>
              <a:rPr lang="en-IN" dirty="0"/>
              <a:t>Followed by clopidogrel</a:t>
            </a:r>
          </a:p>
        </p:txBody>
      </p:sp>
    </p:spTree>
    <p:extLst>
      <p:ext uri="{BB962C8B-B14F-4D97-AF65-F5344CB8AC3E}">
        <p14:creationId xmlns:p14="http://schemas.microsoft.com/office/powerpoint/2010/main" val="135538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1262</Words>
  <Application>Microsoft Office PowerPoint</Application>
  <PresentationFormat>Widescreen</PresentationFormat>
  <Paragraphs>261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BIORESORBABLE SCAFFOLDS</vt:lpstr>
      <vt:lpstr>BIORESORBABLE SCAFFOLDS</vt:lpstr>
      <vt:lpstr>BIORESORBABLE SCAFFOLDS</vt:lpstr>
      <vt:lpstr>MATERIALS USED FOR BRS</vt:lpstr>
      <vt:lpstr>Evolution of BRS</vt:lpstr>
      <vt:lpstr>Clinical Trials of Absorb BRS</vt:lpstr>
      <vt:lpstr>Clinical Trials of Absorb BRS</vt:lpstr>
      <vt:lpstr>Clinical Trials of Absorb BRS</vt:lpstr>
      <vt:lpstr>Lessons from ABSORB trials-reasons for suboptimal perfomance</vt:lpstr>
      <vt:lpstr>Lessons from ABSORB trials-reasons for suboptimal perfomance</vt:lpstr>
      <vt:lpstr>Other BRS</vt:lpstr>
      <vt:lpstr>Bioresorbable Metal Scaffolds</vt:lpstr>
      <vt:lpstr>Bioresorbable Metal Scaffolds</vt:lpstr>
      <vt:lpstr>Conclusion</vt:lpstr>
      <vt:lpstr>PowerPoint Presentation</vt:lpstr>
      <vt:lpstr>MYOCARDIAL BRIDGE</vt:lpstr>
      <vt:lpstr>Classification of myocardial bridge</vt:lpstr>
      <vt:lpstr>Clinical presentation</vt:lpstr>
      <vt:lpstr>Pathophysiology</vt:lpstr>
      <vt:lpstr>Diagnosis</vt:lpstr>
      <vt:lpstr>Special consideration in athletes</vt:lpstr>
      <vt:lpstr>Schwartz classification of myocardial bridge&amp;Management</vt:lpstr>
      <vt:lpstr>Medical management</vt:lpstr>
      <vt:lpstr>PCI in myocardial bridge</vt:lpstr>
      <vt:lpstr>Surgical therapy</vt:lpstr>
      <vt:lpstr>Noncardiac Surgery in Patients with Heart Disease</vt:lpstr>
      <vt:lpstr>Risk stratification  of procedures</vt:lpstr>
      <vt:lpstr>Cardiac condition for which patient should undergo cardiac evaluation and treatment </vt:lpstr>
      <vt:lpstr>PowerPoint Presentation</vt:lpstr>
      <vt:lpstr>Risk Calculators</vt:lpstr>
      <vt:lpstr>PowerPoint Presentation</vt:lpstr>
      <vt:lpstr>Surgery in patients post PCI</vt:lpstr>
      <vt:lpstr>Proteomics and Metabolomics in Cardiovascular Medicine</vt:lpstr>
      <vt:lpstr>PowerPoint Presentation</vt:lpstr>
      <vt:lpstr>Classification</vt:lpstr>
      <vt:lpstr>Tools of proteomics and metabolomics</vt:lpstr>
      <vt:lpstr>Application in Cardiovascular Diseases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BIORESORBABLE SCAFFOLDS</dc:title>
  <dc:creator>tanjos007@gmail.com</dc:creator>
  <cp:lastModifiedBy>ADMIN</cp:lastModifiedBy>
  <cp:revision>16</cp:revision>
  <dcterms:created xsi:type="dcterms:W3CDTF">2023-07-21T08:14:03Z</dcterms:created>
  <dcterms:modified xsi:type="dcterms:W3CDTF">2023-07-22T02:56:40Z</dcterms:modified>
</cp:coreProperties>
</file>