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6"/>
  </p:notesMasterIdLst>
  <p:sldIdLst>
    <p:sldId id="256" r:id="rId2"/>
    <p:sldId id="262" r:id="rId3"/>
    <p:sldId id="298" r:id="rId4"/>
    <p:sldId id="336" r:id="rId5"/>
    <p:sldId id="337" r:id="rId6"/>
    <p:sldId id="338" r:id="rId7"/>
    <p:sldId id="268" r:id="rId8"/>
    <p:sldId id="269" r:id="rId9"/>
    <p:sldId id="318" r:id="rId10"/>
    <p:sldId id="270" r:id="rId11"/>
    <p:sldId id="306" r:id="rId12"/>
    <p:sldId id="285" r:id="rId13"/>
    <p:sldId id="286" r:id="rId14"/>
    <p:sldId id="319" r:id="rId15"/>
    <p:sldId id="320" r:id="rId16"/>
    <p:sldId id="281" r:id="rId17"/>
    <p:sldId id="282" r:id="rId18"/>
    <p:sldId id="284" r:id="rId19"/>
    <p:sldId id="287" r:id="rId20"/>
    <p:sldId id="288" r:id="rId21"/>
    <p:sldId id="289" r:id="rId22"/>
    <p:sldId id="290" r:id="rId23"/>
    <p:sldId id="291" r:id="rId24"/>
    <p:sldId id="294" r:id="rId25"/>
    <p:sldId id="295" r:id="rId26"/>
    <p:sldId id="296" r:id="rId27"/>
    <p:sldId id="297" r:id="rId28"/>
    <p:sldId id="258" r:id="rId29"/>
    <p:sldId id="321" r:id="rId30"/>
    <p:sldId id="304" r:id="rId31"/>
    <p:sldId id="301" r:id="rId32"/>
    <p:sldId id="300" r:id="rId33"/>
    <p:sldId id="302" r:id="rId34"/>
    <p:sldId id="305" r:id="rId35"/>
    <p:sldId id="326" r:id="rId36"/>
    <p:sldId id="328" r:id="rId37"/>
    <p:sldId id="329" r:id="rId38"/>
    <p:sldId id="330" r:id="rId39"/>
    <p:sldId id="315" r:id="rId40"/>
    <p:sldId id="316" r:id="rId41"/>
    <p:sldId id="308" r:id="rId42"/>
    <p:sldId id="313" r:id="rId43"/>
    <p:sldId id="314" r:id="rId44"/>
    <p:sldId id="332" r:id="rId45"/>
    <p:sldId id="333" r:id="rId46"/>
    <p:sldId id="334" r:id="rId47"/>
    <p:sldId id="312" r:id="rId48"/>
    <p:sldId id="309" r:id="rId49"/>
    <p:sldId id="311" r:id="rId50"/>
    <p:sldId id="322" r:id="rId51"/>
    <p:sldId id="324" r:id="rId52"/>
    <p:sldId id="274" r:id="rId53"/>
    <p:sldId id="271" r:id="rId54"/>
    <p:sldId id="272" r:id="rId55"/>
    <p:sldId id="273" r:id="rId56"/>
    <p:sldId id="275" r:id="rId57"/>
    <p:sldId id="276" r:id="rId58"/>
    <p:sldId id="279" r:id="rId59"/>
    <p:sldId id="277" r:id="rId60"/>
    <p:sldId id="280" r:id="rId61"/>
    <p:sldId id="259" r:id="rId62"/>
    <p:sldId id="331" r:id="rId63"/>
    <p:sldId id="335" r:id="rId64"/>
    <p:sldId id="263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9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07A2-26FF-4ECE-A83A-957A2475FFB6}" type="datetimeFigureOut">
              <a:rPr lang="en-US" smtClean="0"/>
              <a:pPr/>
              <a:t>12/20/2022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237C4-CC44-4008-9E7F-BDF47333BBB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07" y="4307428"/>
            <a:ext cx="5029605" cy="41588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4FBFE-32A7-4011-A182-902A96942A29}" type="slidenum">
              <a:rPr lang="en-GB" altLang="de-DE"/>
              <a:pPr/>
              <a:t>18</a:t>
            </a:fld>
            <a:endParaRPr lang="en-GB" altLang="de-DE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Kaplan-Meier curve displaying all-cause mortality in the placebo and carvedilol groups in the COPERNICUS trial.</a:t>
            </a:r>
          </a:p>
          <a:p>
            <a:r>
              <a:rPr lang="en-GB" altLang="en-US"/>
              <a:t>Highly significant risk reduction of 35% in patients treated with carvedilol compared to placebo.</a:t>
            </a:r>
          </a:p>
          <a:p>
            <a:r>
              <a:rPr lang="en-GB" altLang="en-US"/>
              <a:t>Separation of mortality curves already seen from 3-4 months.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E414D-A920-4662-AC84-AFCCA36AF98E}" type="slidenum">
              <a:rPr lang="en-GB" altLang="de-DE"/>
              <a:pPr/>
              <a:t>35</a:t>
            </a:fld>
            <a:endParaRPr lang="en-GB" altLang="de-DE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4538" cy="3416300"/>
          </a:xfrm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75656"/>
            <a:ext cx="5027893" cy="4093690"/>
          </a:xfrm>
          <a:noFill/>
          <a:ln/>
        </p:spPr>
        <p:txBody>
          <a:bodyPr/>
          <a:lstStyle/>
          <a:p>
            <a:r>
              <a:rPr lang="en-GB" altLang="en-US"/>
              <a:t>This need is further enhanced by the fact that very few patients with severe heart failure were randomised in the landmark studies of </a:t>
            </a:r>
            <a:r>
              <a:rPr lang="en-GB" altLang="en-US">
                <a:sym typeface="Symbol" pitchFamily="18" charset="2"/>
              </a:rPr>
              <a:t> blockade in heart failure conducted to date</a:t>
            </a:r>
            <a:r>
              <a:rPr lang="en-GB" altLang="en-US"/>
              <a:t>.</a:t>
            </a:r>
          </a:p>
          <a:p>
            <a:r>
              <a:rPr lang="en-GB" altLang="en-US"/>
              <a:t>Hence, prior to the COPERNICUS trial, there were few data on a potential benefit of adrenergic blockade in patients with severe heart failure.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69693-D47F-46F8-9E2A-8CDCC6E5D29D}" type="slidenum">
              <a:rPr lang="en-GB" altLang="de-DE"/>
              <a:pPr/>
              <a:t>36</a:t>
            </a:fld>
            <a:endParaRPr lang="en-GB" altLang="de-DE"/>
          </a:p>
        </p:txBody>
      </p:sp>
      <p:sp>
        <p:nvSpPr>
          <p:cNvPr id="844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/>
              <a:t>Carvedilol is also currently undergoing study in NYHA class I heart failure patients in the CAPRICORN trial.</a:t>
            </a:r>
          </a:p>
          <a:p>
            <a:r>
              <a:rPr lang="en-GB" altLang="de-DE"/>
              <a:t>With the completion of this trial, carvedilol will be the only </a:t>
            </a:r>
            <a:r>
              <a:rPr lang="en-GB" altLang="de-DE">
                <a:sym typeface="Symbol" pitchFamily="18" charset="2"/>
              </a:rPr>
              <a:t> blocker to have been studied in all the stages of the heart failure spectrum.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87C50-03BC-4231-B53C-7522B2083F68}" type="slidenum">
              <a:rPr lang="en-GB" altLang="de-DE"/>
              <a:pPr/>
              <a:t>37</a:t>
            </a:fld>
            <a:endParaRPr lang="en-GB" altLang="de-DE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 addition, the little data that were available on the use of </a:t>
            </a:r>
            <a:r>
              <a:rPr lang="en-GB" altLang="en-US">
                <a:sym typeface="Symbol" pitchFamily="18" charset="2"/>
              </a:rPr>
              <a:t> blockers in class IV patients </a:t>
            </a:r>
            <a:r>
              <a:rPr lang="en-GB" altLang="en-US"/>
              <a:t>showed inconclusive and inconsistent effects. [Shown are the effects of metoprolol (in MERIT-HF), bisoprolol (in CIBIS-II) and bucindolol (in BEST) in the class IV patients enrolled in these studies.]</a:t>
            </a:r>
          </a:p>
          <a:p>
            <a:endParaRPr lang="en-GB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8151F-7A15-4BAA-8A5A-B8588A2E0D2C}" type="slidenum">
              <a:rPr lang="en-GB" altLang="de-DE"/>
              <a:pPr/>
              <a:t>38</a:t>
            </a:fld>
            <a:endParaRPr lang="en-GB" altLang="de-DE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/>
              <a:t>Results from some subgroup analyses also showed improvements, however these were not significant.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105400"/>
            <a:ext cx="58674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Dr </a:t>
            </a:r>
            <a:r>
              <a:rPr lang="en-US" sz="2400" dirty="0" err="1" smtClean="0">
                <a:solidFill>
                  <a:srgbClr val="FF0000"/>
                </a:solidFill>
              </a:rPr>
              <a:t>Arun</a:t>
            </a:r>
            <a:r>
              <a:rPr lang="en-US" sz="2400" dirty="0" smtClean="0">
                <a:solidFill>
                  <a:srgbClr val="FF0000"/>
                </a:solidFill>
              </a:rPr>
              <a:t> Jude Alphonse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DM Cardiology Resident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Govt</a:t>
            </a:r>
            <a:r>
              <a:rPr lang="en-US" sz="2400" dirty="0" smtClean="0">
                <a:solidFill>
                  <a:srgbClr val="FF0000"/>
                </a:solidFill>
              </a:rPr>
              <a:t> TDMC </a:t>
            </a:r>
            <a:r>
              <a:rPr lang="en-US" sz="2400" dirty="0" err="1" smtClean="0">
                <a:solidFill>
                  <a:srgbClr val="FF0000"/>
                </a:solidFill>
              </a:rPr>
              <a:t>Alappuzha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IN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JOURNAL REVIEW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HEART FAILURE MANAGEMENT – BETA BLOCKERS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133600"/>
            <a:ext cx="899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Which BB are beneficial in HF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3 BB- </a:t>
            </a:r>
            <a:r>
              <a:rPr lang="en-IN" sz="2800" dirty="0" err="1" smtClean="0"/>
              <a:t>Bisoprolol</a:t>
            </a:r>
            <a:r>
              <a:rPr lang="en-IN" sz="2800" dirty="0" smtClean="0"/>
              <a:t>, </a:t>
            </a:r>
            <a:r>
              <a:rPr lang="en-IN" sz="2800" dirty="0" err="1" smtClean="0"/>
              <a:t>Carvedilol</a:t>
            </a:r>
            <a:r>
              <a:rPr lang="en-IN" sz="2800" dirty="0" smtClean="0"/>
              <a:t> and </a:t>
            </a:r>
            <a:r>
              <a:rPr lang="en-IN" sz="2800" dirty="0" err="1" smtClean="0"/>
              <a:t>Metoprolol</a:t>
            </a:r>
            <a:r>
              <a:rPr lang="en-IN" sz="2800" dirty="0" smtClean="0"/>
              <a:t> </a:t>
            </a:r>
            <a:r>
              <a:rPr lang="en-IN" sz="2800" dirty="0" err="1" smtClean="0"/>
              <a:t>succinate</a:t>
            </a:r>
            <a:r>
              <a:rPr lang="en-IN" sz="2800" dirty="0" smtClean="0"/>
              <a:t>  -conclusively shown to reduce mortality and morbidity in patients with systolic heart failure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Not all beta-blockers equally effective in heart failure –</a:t>
            </a:r>
            <a:r>
              <a:rPr lang="en-IN" sz="2800" dirty="0" err="1" smtClean="0"/>
              <a:t>Bucindolol</a:t>
            </a:r>
            <a:r>
              <a:rPr lang="en-IN" sz="2800" dirty="0" smtClean="0"/>
              <a:t> and </a:t>
            </a:r>
            <a:r>
              <a:rPr lang="en-IN" sz="2800" dirty="0" err="1" smtClean="0"/>
              <a:t>nebivolol</a:t>
            </a: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 </a:t>
            </a:r>
            <a:r>
              <a:rPr lang="en-IN" sz="2800" dirty="0" err="1" smtClean="0"/>
              <a:t>Atenolol</a:t>
            </a:r>
            <a:r>
              <a:rPr lang="en-IN" sz="2800" dirty="0" smtClean="0"/>
              <a:t> – absence of RCTs</a:t>
            </a:r>
            <a:endParaRPr lang="en-IN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BETA BLOCKERS AND IMPORTANT TRIALS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CARVEDILOL – US CARVEDILOL STUDY, 					COPERNICUS,CAPRICORN</a:t>
            </a:r>
          </a:p>
          <a:p>
            <a:r>
              <a:rPr lang="en-US" dirty="0" smtClean="0"/>
              <a:t>BISOPROLOL - 	 CIBIS II</a:t>
            </a:r>
          </a:p>
          <a:p>
            <a:r>
              <a:rPr lang="en-US" dirty="0" smtClean="0"/>
              <a:t>METOPROLOL – MERIT HF</a:t>
            </a:r>
          </a:p>
          <a:p>
            <a:r>
              <a:rPr lang="en-US" dirty="0" smtClean="0"/>
              <a:t>BUCINDOLOL – BEST</a:t>
            </a:r>
          </a:p>
          <a:p>
            <a:r>
              <a:rPr lang="en-US" dirty="0" smtClean="0"/>
              <a:t>NEBIVOLOL - SENIORS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1094 patients </a:t>
            </a:r>
          </a:p>
          <a:p>
            <a:r>
              <a:rPr lang="en-IN" sz="2400" dirty="0" smtClean="0"/>
              <a:t> Symptoms of heart failure for </a:t>
            </a:r>
            <a:r>
              <a:rPr lang="en-IN" sz="2400" dirty="0" err="1" smtClean="0"/>
              <a:t>atleast</a:t>
            </a:r>
            <a:r>
              <a:rPr lang="en-IN" sz="2400" dirty="0" smtClean="0"/>
              <a:t> 3 months and EF≤ 0.35, despite  2 months of treatment with diuretics and an ACEI</a:t>
            </a:r>
          </a:p>
          <a:p>
            <a:r>
              <a:rPr lang="en-US" sz="2400" dirty="0" err="1" smtClean="0"/>
              <a:t>Carvedilol</a:t>
            </a:r>
            <a:r>
              <a:rPr lang="en-US" sz="2400" dirty="0" smtClean="0"/>
              <a:t> – 6.25 mg </a:t>
            </a:r>
            <a:r>
              <a:rPr lang="en-US" sz="2400" dirty="0" err="1" smtClean="0"/>
              <a:t>bd</a:t>
            </a:r>
            <a:r>
              <a:rPr lang="en-US" sz="2400" dirty="0" smtClean="0"/>
              <a:t> gradually increased to max of 50 mg </a:t>
            </a:r>
            <a:r>
              <a:rPr lang="en-US" sz="2400" dirty="0" err="1" smtClean="0"/>
              <a:t>bd</a:t>
            </a:r>
            <a:endParaRPr lang="en-IN" sz="2400" dirty="0" smtClean="0"/>
          </a:p>
          <a:p>
            <a:r>
              <a:rPr lang="en-US" sz="2400" dirty="0" err="1" smtClean="0"/>
              <a:t>Avg</a:t>
            </a:r>
            <a:r>
              <a:rPr lang="en-US" sz="2400" dirty="0" smtClean="0"/>
              <a:t>  follow up – 6.5 months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505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Reduction in risk attributable to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was 65 percent (95 percent CI, 39 to 80 percent; P&lt;0.001)</a:t>
            </a:r>
            <a:endParaRPr lang="en-IN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1959 patients</a:t>
            </a:r>
          </a:p>
          <a:p>
            <a:r>
              <a:rPr lang="en-IN" sz="2400" dirty="0" smtClean="0"/>
              <a:t> Proven acute myocardial infarction and EF ≤40%</a:t>
            </a:r>
          </a:p>
          <a:p>
            <a:r>
              <a:rPr lang="en-IN" sz="2400" dirty="0" smtClean="0"/>
              <a:t>6·25 mg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progressively increased to a maximum of 25 mg bd.</a:t>
            </a:r>
          </a:p>
          <a:p>
            <a:r>
              <a:rPr lang="en-US" sz="2400" dirty="0" err="1" smtClean="0"/>
              <a:t>Avg</a:t>
            </a:r>
            <a:r>
              <a:rPr lang="en-US" sz="2400" dirty="0" smtClean="0"/>
              <a:t> follow up – 15 months</a:t>
            </a:r>
          </a:p>
          <a:p>
            <a:r>
              <a:rPr lang="en-IN" sz="2400" dirty="0" smtClean="0"/>
              <a:t>All-cause mortality alone was lower in the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group than in the placebo group (116 [12%] </a:t>
            </a:r>
            <a:r>
              <a:rPr lang="en-IN" sz="2400" dirty="0" err="1" smtClean="0"/>
              <a:t>vs</a:t>
            </a:r>
            <a:r>
              <a:rPr lang="en-IN" sz="2400" dirty="0" smtClean="0"/>
              <a:t> 151 [15%]</a:t>
            </a:r>
            <a:endParaRPr lang="en-US" sz="2400" dirty="0" smtClean="0"/>
          </a:p>
          <a:p>
            <a:endParaRPr lang="en-IN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"/>
            <a:ext cx="3133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066800"/>
            <a:ext cx="35242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371600"/>
            <a:ext cx="6610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4562" name="Line 2"/>
          <p:cNvSpPr>
            <a:spLocks noChangeShapeType="1"/>
          </p:cNvSpPr>
          <p:nvPr/>
        </p:nvSpPr>
        <p:spPr bwMode="auto">
          <a:xfrm>
            <a:off x="1995311" y="1882775"/>
            <a:ext cx="1412" cy="3630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3" name="Line 3"/>
          <p:cNvSpPr>
            <a:spLocks noChangeShapeType="1"/>
          </p:cNvSpPr>
          <p:nvPr/>
        </p:nvSpPr>
        <p:spPr bwMode="auto">
          <a:xfrm>
            <a:off x="1950155" y="5513389"/>
            <a:ext cx="45156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4" name="Line 4"/>
          <p:cNvSpPr>
            <a:spLocks noChangeShapeType="1"/>
          </p:cNvSpPr>
          <p:nvPr/>
        </p:nvSpPr>
        <p:spPr bwMode="auto">
          <a:xfrm>
            <a:off x="1950155" y="4903789"/>
            <a:ext cx="45156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5" name="Line 5"/>
          <p:cNvSpPr>
            <a:spLocks noChangeShapeType="1"/>
          </p:cNvSpPr>
          <p:nvPr/>
        </p:nvSpPr>
        <p:spPr bwMode="auto">
          <a:xfrm>
            <a:off x="1950155" y="4306889"/>
            <a:ext cx="45156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6" name="Line 6"/>
          <p:cNvSpPr>
            <a:spLocks noChangeShapeType="1"/>
          </p:cNvSpPr>
          <p:nvPr/>
        </p:nvSpPr>
        <p:spPr bwMode="auto">
          <a:xfrm>
            <a:off x="1950155" y="3698875"/>
            <a:ext cx="45156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7" name="Line 7"/>
          <p:cNvSpPr>
            <a:spLocks noChangeShapeType="1"/>
          </p:cNvSpPr>
          <p:nvPr/>
        </p:nvSpPr>
        <p:spPr bwMode="auto">
          <a:xfrm>
            <a:off x="1950155" y="3089275"/>
            <a:ext cx="45156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8" name="Line 8"/>
          <p:cNvSpPr>
            <a:spLocks noChangeShapeType="1"/>
          </p:cNvSpPr>
          <p:nvPr/>
        </p:nvSpPr>
        <p:spPr bwMode="auto">
          <a:xfrm>
            <a:off x="1950155" y="2492375"/>
            <a:ext cx="45156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9" name="Line 9"/>
          <p:cNvSpPr>
            <a:spLocks noChangeShapeType="1"/>
          </p:cNvSpPr>
          <p:nvPr/>
        </p:nvSpPr>
        <p:spPr bwMode="auto">
          <a:xfrm>
            <a:off x="1950155" y="1882775"/>
            <a:ext cx="45156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0" name="Line 10"/>
          <p:cNvSpPr>
            <a:spLocks noChangeShapeType="1"/>
          </p:cNvSpPr>
          <p:nvPr/>
        </p:nvSpPr>
        <p:spPr bwMode="auto">
          <a:xfrm>
            <a:off x="1995311" y="5513389"/>
            <a:ext cx="5889978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1" name="Line 11"/>
          <p:cNvSpPr>
            <a:spLocks noChangeShapeType="1"/>
          </p:cNvSpPr>
          <p:nvPr/>
        </p:nvSpPr>
        <p:spPr bwMode="auto">
          <a:xfrm flipV="1">
            <a:off x="1995311" y="5513388"/>
            <a:ext cx="1412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2" name="Line 12"/>
          <p:cNvSpPr>
            <a:spLocks noChangeShapeType="1"/>
          </p:cNvSpPr>
          <p:nvPr/>
        </p:nvSpPr>
        <p:spPr bwMode="auto">
          <a:xfrm flipV="1">
            <a:off x="3169356" y="5513388"/>
            <a:ext cx="0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3" name="Line 13"/>
          <p:cNvSpPr>
            <a:spLocks noChangeShapeType="1"/>
          </p:cNvSpPr>
          <p:nvPr/>
        </p:nvSpPr>
        <p:spPr bwMode="auto">
          <a:xfrm flipV="1">
            <a:off x="4353279" y="5513388"/>
            <a:ext cx="1411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4" name="Line 14"/>
          <p:cNvSpPr>
            <a:spLocks noChangeShapeType="1"/>
          </p:cNvSpPr>
          <p:nvPr/>
        </p:nvSpPr>
        <p:spPr bwMode="auto">
          <a:xfrm flipV="1">
            <a:off x="5527323" y="5513388"/>
            <a:ext cx="1411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5" name="Line 15"/>
          <p:cNvSpPr>
            <a:spLocks noChangeShapeType="1"/>
          </p:cNvSpPr>
          <p:nvPr/>
        </p:nvSpPr>
        <p:spPr bwMode="auto">
          <a:xfrm flipV="1">
            <a:off x="6712656" y="5513388"/>
            <a:ext cx="0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6" name="Line 16"/>
          <p:cNvSpPr>
            <a:spLocks noChangeShapeType="1"/>
          </p:cNvSpPr>
          <p:nvPr/>
        </p:nvSpPr>
        <p:spPr bwMode="auto">
          <a:xfrm flipV="1">
            <a:off x="7885289" y="5513388"/>
            <a:ext cx="1412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7" name="Freeform 17"/>
          <p:cNvSpPr>
            <a:spLocks/>
          </p:cNvSpPr>
          <p:nvPr/>
        </p:nvSpPr>
        <p:spPr bwMode="black">
          <a:xfrm>
            <a:off x="1995312" y="1900238"/>
            <a:ext cx="5111044" cy="2614612"/>
          </a:xfrm>
          <a:custGeom>
            <a:avLst/>
            <a:gdLst/>
            <a:ahLst/>
            <a:cxnLst>
              <a:cxn ang="0">
                <a:pos x="16" y="40"/>
              </a:cxn>
              <a:cxn ang="0">
                <a:pos x="32" y="64"/>
              </a:cxn>
              <a:cxn ang="0">
                <a:pos x="48" y="128"/>
              </a:cxn>
              <a:cxn ang="0">
                <a:pos x="80" y="160"/>
              </a:cxn>
              <a:cxn ang="0">
                <a:pos x="104" y="208"/>
              </a:cxn>
              <a:cxn ang="0">
                <a:pos x="120" y="232"/>
              </a:cxn>
              <a:cxn ang="0">
                <a:pos x="144" y="264"/>
              </a:cxn>
              <a:cxn ang="0">
                <a:pos x="168" y="288"/>
              </a:cxn>
              <a:cxn ang="0">
                <a:pos x="200" y="320"/>
              </a:cxn>
              <a:cxn ang="0">
                <a:pos x="240" y="320"/>
              </a:cxn>
              <a:cxn ang="0">
                <a:pos x="280" y="352"/>
              </a:cxn>
              <a:cxn ang="0">
                <a:pos x="304" y="352"/>
              </a:cxn>
              <a:cxn ang="0">
                <a:pos x="328" y="368"/>
              </a:cxn>
              <a:cxn ang="0">
                <a:pos x="360" y="392"/>
              </a:cxn>
              <a:cxn ang="0">
                <a:pos x="408" y="392"/>
              </a:cxn>
              <a:cxn ang="0">
                <a:pos x="464" y="400"/>
              </a:cxn>
              <a:cxn ang="0">
                <a:pos x="519" y="424"/>
              </a:cxn>
              <a:cxn ang="0">
                <a:pos x="559" y="432"/>
              </a:cxn>
              <a:cxn ang="0">
                <a:pos x="591" y="432"/>
              </a:cxn>
              <a:cxn ang="0">
                <a:pos x="623" y="448"/>
              </a:cxn>
              <a:cxn ang="0">
                <a:pos x="671" y="472"/>
              </a:cxn>
              <a:cxn ang="0">
                <a:pos x="711" y="504"/>
              </a:cxn>
              <a:cxn ang="0">
                <a:pos x="775" y="552"/>
              </a:cxn>
              <a:cxn ang="0">
                <a:pos x="807" y="584"/>
              </a:cxn>
              <a:cxn ang="0">
                <a:pos x="855" y="600"/>
              </a:cxn>
              <a:cxn ang="0">
                <a:pos x="879" y="632"/>
              </a:cxn>
              <a:cxn ang="0">
                <a:pos x="967" y="648"/>
              </a:cxn>
              <a:cxn ang="0">
                <a:pos x="1015" y="688"/>
              </a:cxn>
              <a:cxn ang="0">
                <a:pos x="1063" y="720"/>
              </a:cxn>
              <a:cxn ang="0">
                <a:pos x="1103" y="744"/>
              </a:cxn>
              <a:cxn ang="0">
                <a:pos x="1231" y="760"/>
              </a:cxn>
              <a:cxn ang="0">
                <a:pos x="1311" y="776"/>
              </a:cxn>
              <a:cxn ang="0">
                <a:pos x="1359" y="792"/>
              </a:cxn>
              <a:cxn ang="0">
                <a:pos x="1399" y="816"/>
              </a:cxn>
              <a:cxn ang="0">
                <a:pos x="1455" y="824"/>
              </a:cxn>
              <a:cxn ang="0">
                <a:pos x="1519" y="872"/>
              </a:cxn>
              <a:cxn ang="0">
                <a:pos x="1599" y="896"/>
              </a:cxn>
              <a:cxn ang="0">
                <a:pos x="1663" y="928"/>
              </a:cxn>
              <a:cxn ang="0">
                <a:pos x="1791" y="968"/>
              </a:cxn>
              <a:cxn ang="0">
                <a:pos x="1855" y="992"/>
              </a:cxn>
              <a:cxn ang="0">
                <a:pos x="1895" y="1040"/>
              </a:cxn>
              <a:cxn ang="0">
                <a:pos x="2047" y="1048"/>
              </a:cxn>
              <a:cxn ang="0">
                <a:pos x="2079" y="1064"/>
              </a:cxn>
              <a:cxn ang="0">
                <a:pos x="2183" y="1104"/>
              </a:cxn>
              <a:cxn ang="0">
                <a:pos x="2223" y="1160"/>
              </a:cxn>
              <a:cxn ang="0">
                <a:pos x="2287" y="1176"/>
              </a:cxn>
              <a:cxn ang="0">
                <a:pos x="2343" y="1184"/>
              </a:cxn>
              <a:cxn ang="0">
                <a:pos x="2447" y="1288"/>
              </a:cxn>
              <a:cxn ang="0">
                <a:pos x="2551" y="1319"/>
              </a:cxn>
              <a:cxn ang="0">
                <a:pos x="2767" y="1383"/>
              </a:cxn>
              <a:cxn ang="0">
                <a:pos x="2847" y="1479"/>
              </a:cxn>
              <a:cxn ang="0">
                <a:pos x="3039" y="1479"/>
              </a:cxn>
            </a:cxnLst>
            <a:rect l="0" t="0" r="r" b="b"/>
            <a:pathLst>
              <a:path w="3622" h="1647">
                <a:moveTo>
                  <a:pt x="0" y="0"/>
                </a:moveTo>
                <a:lnTo>
                  <a:pt x="8" y="8"/>
                </a:lnTo>
                <a:lnTo>
                  <a:pt x="8" y="24"/>
                </a:lnTo>
                <a:lnTo>
                  <a:pt x="16" y="40"/>
                </a:lnTo>
                <a:lnTo>
                  <a:pt x="16" y="48"/>
                </a:lnTo>
                <a:lnTo>
                  <a:pt x="24" y="56"/>
                </a:lnTo>
                <a:lnTo>
                  <a:pt x="24" y="56"/>
                </a:lnTo>
                <a:lnTo>
                  <a:pt x="32" y="64"/>
                </a:lnTo>
                <a:lnTo>
                  <a:pt x="40" y="80"/>
                </a:lnTo>
                <a:lnTo>
                  <a:pt x="40" y="96"/>
                </a:lnTo>
                <a:lnTo>
                  <a:pt x="48" y="120"/>
                </a:lnTo>
                <a:lnTo>
                  <a:pt x="48" y="128"/>
                </a:lnTo>
                <a:lnTo>
                  <a:pt x="64" y="128"/>
                </a:lnTo>
                <a:lnTo>
                  <a:pt x="72" y="136"/>
                </a:lnTo>
                <a:lnTo>
                  <a:pt x="80" y="144"/>
                </a:lnTo>
                <a:lnTo>
                  <a:pt x="80" y="160"/>
                </a:lnTo>
                <a:lnTo>
                  <a:pt x="88" y="168"/>
                </a:lnTo>
                <a:lnTo>
                  <a:pt x="96" y="184"/>
                </a:lnTo>
                <a:lnTo>
                  <a:pt x="104" y="192"/>
                </a:lnTo>
                <a:lnTo>
                  <a:pt x="104" y="208"/>
                </a:lnTo>
                <a:lnTo>
                  <a:pt x="112" y="224"/>
                </a:lnTo>
                <a:lnTo>
                  <a:pt x="112" y="232"/>
                </a:lnTo>
                <a:lnTo>
                  <a:pt x="120" y="232"/>
                </a:lnTo>
                <a:lnTo>
                  <a:pt x="120" y="232"/>
                </a:lnTo>
                <a:lnTo>
                  <a:pt x="128" y="240"/>
                </a:lnTo>
                <a:lnTo>
                  <a:pt x="136" y="248"/>
                </a:lnTo>
                <a:lnTo>
                  <a:pt x="136" y="256"/>
                </a:lnTo>
                <a:lnTo>
                  <a:pt x="144" y="264"/>
                </a:lnTo>
                <a:lnTo>
                  <a:pt x="144" y="272"/>
                </a:lnTo>
                <a:lnTo>
                  <a:pt x="152" y="280"/>
                </a:lnTo>
                <a:lnTo>
                  <a:pt x="160" y="288"/>
                </a:lnTo>
                <a:lnTo>
                  <a:pt x="168" y="288"/>
                </a:lnTo>
                <a:lnTo>
                  <a:pt x="176" y="296"/>
                </a:lnTo>
                <a:lnTo>
                  <a:pt x="176" y="304"/>
                </a:lnTo>
                <a:lnTo>
                  <a:pt x="184" y="312"/>
                </a:lnTo>
                <a:lnTo>
                  <a:pt x="200" y="320"/>
                </a:lnTo>
                <a:lnTo>
                  <a:pt x="208" y="320"/>
                </a:lnTo>
                <a:lnTo>
                  <a:pt x="216" y="320"/>
                </a:lnTo>
                <a:lnTo>
                  <a:pt x="224" y="320"/>
                </a:lnTo>
                <a:lnTo>
                  <a:pt x="240" y="320"/>
                </a:lnTo>
                <a:lnTo>
                  <a:pt x="248" y="320"/>
                </a:lnTo>
                <a:lnTo>
                  <a:pt x="264" y="328"/>
                </a:lnTo>
                <a:lnTo>
                  <a:pt x="272" y="336"/>
                </a:lnTo>
                <a:lnTo>
                  <a:pt x="280" y="352"/>
                </a:lnTo>
                <a:lnTo>
                  <a:pt x="288" y="352"/>
                </a:lnTo>
                <a:lnTo>
                  <a:pt x="296" y="352"/>
                </a:lnTo>
                <a:lnTo>
                  <a:pt x="304" y="352"/>
                </a:lnTo>
                <a:lnTo>
                  <a:pt x="304" y="352"/>
                </a:lnTo>
                <a:lnTo>
                  <a:pt x="312" y="360"/>
                </a:lnTo>
                <a:lnTo>
                  <a:pt x="320" y="360"/>
                </a:lnTo>
                <a:lnTo>
                  <a:pt x="328" y="360"/>
                </a:lnTo>
                <a:lnTo>
                  <a:pt x="328" y="368"/>
                </a:lnTo>
                <a:lnTo>
                  <a:pt x="336" y="376"/>
                </a:lnTo>
                <a:lnTo>
                  <a:pt x="344" y="384"/>
                </a:lnTo>
                <a:lnTo>
                  <a:pt x="352" y="392"/>
                </a:lnTo>
                <a:lnTo>
                  <a:pt x="360" y="392"/>
                </a:lnTo>
                <a:lnTo>
                  <a:pt x="376" y="392"/>
                </a:lnTo>
                <a:lnTo>
                  <a:pt x="392" y="392"/>
                </a:lnTo>
                <a:lnTo>
                  <a:pt x="400" y="392"/>
                </a:lnTo>
                <a:lnTo>
                  <a:pt x="408" y="392"/>
                </a:lnTo>
                <a:lnTo>
                  <a:pt x="416" y="400"/>
                </a:lnTo>
                <a:lnTo>
                  <a:pt x="424" y="400"/>
                </a:lnTo>
                <a:lnTo>
                  <a:pt x="440" y="400"/>
                </a:lnTo>
                <a:lnTo>
                  <a:pt x="464" y="400"/>
                </a:lnTo>
                <a:lnTo>
                  <a:pt x="487" y="408"/>
                </a:lnTo>
                <a:lnTo>
                  <a:pt x="487" y="408"/>
                </a:lnTo>
                <a:lnTo>
                  <a:pt x="519" y="416"/>
                </a:lnTo>
                <a:lnTo>
                  <a:pt x="519" y="424"/>
                </a:lnTo>
                <a:lnTo>
                  <a:pt x="527" y="424"/>
                </a:lnTo>
                <a:lnTo>
                  <a:pt x="535" y="424"/>
                </a:lnTo>
                <a:lnTo>
                  <a:pt x="551" y="432"/>
                </a:lnTo>
                <a:lnTo>
                  <a:pt x="559" y="432"/>
                </a:lnTo>
                <a:lnTo>
                  <a:pt x="575" y="432"/>
                </a:lnTo>
                <a:lnTo>
                  <a:pt x="583" y="432"/>
                </a:lnTo>
                <a:lnTo>
                  <a:pt x="583" y="432"/>
                </a:lnTo>
                <a:lnTo>
                  <a:pt x="591" y="432"/>
                </a:lnTo>
                <a:lnTo>
                  <a:pt x="599" y="440"/>
                </a:lnTo>
                <a:lnTo>
                  <a:pt x="599" y="448"/>
                </a:lnTo>
                <a:lnTo>
                  <a:pt x="607" y="448"/>
                </a:lnTo>
                <a:lnTo>
                  <a:pt x="623" y="448"/>
                </a:lnTo>
                <a:lnTo>
                  <a:pt x="631" y="456"/>
                </a:lnTo>
                <a:lnTo>
                  <a:pt x="639" y="464"/>
                </a:lnTo>
                <a:lnTo>
                  <a:pt x="647" y="464"/>
                </a:lnTo>
                <a:lnTo>
                  <a:pt x="671" y="472"/>
                </a:lnTo>
                <a:lnTo>
                  <a:pt x="687" y="480"/>
                </a:lnTo>
                <a:lnTo>
                  <a:pt x="687" y="488"/>
                </a:lnTo>
                <a:lnTo>
                  <a:pt x="703" y="496"/>
                </a:lnTo>
                <a:lnTo>
                  <a:pt x="711" y="504"/>
                </a:lnTo>
                <a:lnTo>
                  <a:pt x="719" y="512"/>
                </a:lnTo>
                <a:lnTo>
                  <a:pt x="727" y="520"/>
                </a:lnTo>
                <a:lnTo>
                  <a:pt x="743" y="536"/>
                </a:lnTo>
                <a:lnTo>
                  <a:pt x="775" y="552"/>
                </a:lnTo>
                <a:lnTo>
                  <a:pt x="775" y="552"/>
                </a:lnTo>
                <a:lnTo>
                  <a:pt x="791" y="560"/>
                </a:lnTo>
                <a:lnTo>
                  <a:pt x="799" y="568"/>
                </a:lnTo>
                <a:lnTo>
                  <a:pt x="807" y="584"/>
                </a:lnTo>
                <a:lnTo>
                  <a:pt x="815" y="592"/>
                </a:lnTo>
                <a:lnTo>
                  <a:pt x="831" y="592"/>
                </a:lnTo>
                <a:lnTo>
                  <a:pt x="847" y="592"/>
                </a:lnTo>
                <a:lnTo>
                  <a:pt x="855" y="600"/>
                </a:lnTo>
                <a:lnTo>
                  <a:pt x="863" y="608"/>
                </a:lnTo>
                <a:lnTo>
                  <a:pt x="871" y="608"/>
                </a:lnTo>
                <a:lnTo>
                  <a:pt x="879" y="624"/>
                </a:lnTo>
                <a:lnTo>
                  <a:pt x="879" y="632"/>
                </a:lnTo>
                <a:lnTo>
                  <a:pt x="911" y="640"/>
                </a:lnTo>
                <a:lnTo>
                  <a:pt x="935" y="648"/>
                </a:lnTo>
                <a:lnTo>
                  <a:pt x="951" y="648"/>
                </a:lnTo>
                <a:lnTo>
                  <a:pt x="967" y="648"/>
                </a:lnTo>
                <a:lnTo>
                  <a:pt x="983" y="656"/>
                </a:lnTo>
                <a:lnTo>
                  <a:pt x="983" y="664"/>
                </a:lnTo>
                <a:lnTo>
                  <a:pt x="999" y="672"/>
                </a:lnTo>
                <a:lnTo>
                  <a:pt x="1015" y="688"/>
                </a:lnTo>
                <a:lnTo>
                  <a:pt x="1023" y="688"/>
                </a:lnTo>
                <a:lnTo>
                  <a:pt x="1031" y="704"/>
                </a:lnTo>
                <a:lnTo>
                  <a:pt x="1039" y="712"/>
                </a:lnTo>
                <a:lnTo>
                  <a:pt x="1063" y="720"/>
                </a:lnTo>
                <a:lnTo>
                  <a:pt x="1071" y="728"/>
                </a:lnTo>
                <a:lnTo>
                  <a:pt x="1079" y="728"/>
                </a:lnTo>
                <a:lnTo>
                  <a:pt x="1087" y="728"/>
                </a:lnTo>
                <a:lnTo>
                  <a:pt x="1103" y="744"/>
                </a:lnTo>
                <a:lnTo>
                  <a:pt x="1143" y="752"/>
                </a:lnTo>
                <a:lnTo>
                  <a:pt x="1167" y="752"/>
                </a:lnTo>
                <a:lnTo>
                  <a:pt x="1191" y="760"/>
                </a:lnTo>
                <a:lnTo>
                  <a:pt x="1231" y="760"/>
                </a:lnTo>
                <a:lnTo>
                  <a:pt x="1247" y="768"/>
                </a:lnTo>
                <a:lnTo>
                  <a:pt x="1255" y="768"/>
                </a:lnTo>
                <a:lnTo>
                  <a:pt x="1271" y="776"/>
                </a:lnTo>
                <a:lnTo>
                  <a:pt x="1311" y="776"/>
                </a:lnTo>
                <a:lnTo>
                  <a:pt x="1319" y="776"/>
                </a:lnTo>
                <a:lnTo>
                  <a:pt x="1335" y="784"/>
                </a:lnTo>
                <a:lnTo>
                  <a:pt x="1351" y="784"/>
                </a:lnTo>
                <a:lnTo>
                  <a:pt x="1359" y="792"/>
                </a:lnTo>
                <a:lnTo>
                  <a:pt x="1359" y="792"/>
                </a:lnTo>
                <a:lnTo>
                  <a:pt x="1367" y="808"/>
                </a:lnTo>
                <a:lnTo>
                  <a:pt x="1383" y="808"/>
                </a:lnTo>
                <a:lnTo>
                  <a:pt x="1399" y="816"/>
                </a:lnTo>
                <a:lnTo>
                  <a:pt x="1407" y="816"/>
                </a:lnTo>
                <a:lnTo>
                  <a:pt x="1415" y="816"/>
                </a:lnTo>
                <a:lnTo>
                  <a:pt x="1423" y="816"/>
                </a:lnTo>
                <a:lnTo>
                  <a:pt x="1455" y="824"/>
                </a:lnTo>
                <a:lnTo>
                  <a:pt x="1463" y="848"/>
                </a:lnTo>
                <a:lnTo>
                  <a:pt x="1479" y="848"/>
                </a:lnTo>
                <a:lnTo>
                  <a:pt x="1519" y="864"/>
                </a:lnTo>
                <a:lnTo>
                  <a:pt x="1519" y="872"/>
                </a:lnTo>
                <a:lnTo>
                  <a:pt x="1535" y="880"/>
                </a:lnTo>
                <a:lnTo>
                  <a:pt x="1575" y="880"/>
                </a:lnTo>
                <a:lnTo>
                  <a:pt x="1575" y="896"/>
                </a:lnTo>
                <a:lnTo>
                  <a:pt x="1599" y="896"/>
                </a:lnTo>
                <a:lnTo>
                  <a:pt x="1607" y="904"/>
                </a:lnTo>
                <a:lnTo>
                  <a:pt x="1631" y="912"/>
                </a:lnTo>
                <a:lnTo>
                  <a:pt x="1647" y="928"/>
                </a:lnTo>
                <a:lnTo>
                  <a:pt x="1663" y="928"/>
                </a:lnTo>
                <a:lnTo>
                  <a:pt x="1727" y="936"/>
                </a:lnTo>
                <a:lnTo>
                  <a:pt x="1735" y="936"/>
                </a:lnTo>
                <a:lnTo>
                  <a:pt x="1775" y="960"/>
                </a:lnTo>
                <a:lnTo>
                  <a:pt x="1791" y="968"/>
                </a:lnTo>
                <a:lnTo>
                  <a:pt x="1807" y="984"/>
                </a:lnTo>
                <a:lnTo>
                  <a:pt x="1815" y="992"/>
                </a:lnTo>
                <a:lnTo>
                  <a:pt x="1839" y="992"/>
                </a:lnTo>
                <a:lnTo>
                  <a:pt x="1855" y="992"/>
                </a:lnTo>
                <a:lnTo>
                  <a:pt x="1855" y="1000"/>
                </a:lnTo>
                <a:lnTo>
                  <a:pt x="1863" y="1024"/>
                </a:lnTo>
                <a:lnTo>
                  <a:pt x="1895" y="1024"/>
                </a:lnTo>
                <a:lnTo>
                  <a:pt x="1895" y="1040"/>
                </a:lnTo>
                <a:lnTo>
                  <a:pt x="1919" y="1040"/>
                </a:lnTo>
                <a:lnTo>
                  <a:pt x="1967" y="1040"/>
                </a:lnTo>
                <a:lnTo>
                  <a:pt x="1983" y="1048"/>
                </a:lnTo>
                <a:lnTo>
                  <a:pt x="2047" y="1048"/>
                </a:lnTo>
                <a:lnTo>
                  <a:pt x="2055" y="1048"/>
                </a:lnTo>
                <a:lnTo>
                  <a:pt x="2071" y="1048"/>
                </a:lnTo>
                <a:lnTo>
                  <a:pt x="2079" y="1064"/>
                </a:lnTo>
                <a:lnTo>
                  <a:pt x="2079" y="1064"/>
                </a:lnTo>
                <a:lnTo>
                  <a:pt x="2095" y="1072"/>
                </a:lnTo>
                <a:lnTo>
                  <a:pt x="2111" y="1072"/>
                </a:lnTo>
                <a:lnTo>
                  <a:pt x="2151" y="1088"/>
                </a:lnTo>
                <a:lnTo>
                  <a:pt x="2183" y="1104"/>
                </a:lnTo>
                <a:lnTo>
                  <a:pt x="2199" y="1112"/>
                </a:lnTo>
                <a:lnTo>
                  <a:pt x="2207" y="1128"/>
                </a:lnTo>
                <a:lnTo>
                  <a:pt x="2215" y="1144"/>
                </a:lnTo>
                <a:lnTo>
                  <a:pt x="2223" y="1160"/>
                </a:lnTo>
                <a:lnTo>
                  <a:pt x="2255" y="1176"/>
                </a:lnTo>
                <a:lnTo>
                  <a:pt x="2271" y="1176"/>
                </a:lnTo>
                <a:lnTo>
                  <a:pt x="2279" y="1176"/>
                </a:lnTo>
                <a:lnTo>
                  <a:pt x="2287" y="1176"/>
                </a:lnTo>
                <a:lnTo>
                  <a:pt x="2287" y="1176"/>
                </a:lnTo>
                <a:lnTo>
                  <a:pt x="2303" y="1176"/>
                </a:lnTo>
                <a:lnTo>
                  <a:pt x="2319" y="1184"/>
                </a:lnTo>
                <a:lnTo>
                  <a:pt x="2343" y="1184"/>
                </a:lnTo>
                <a:lnTo>
                  <a:pt x="2375" y="1224"/>
                </a:lnTo>
                <a:lnTo>
                  <a:pt x="2399" y="1256"/>
                </a:lnTo>
                <a:lnTo>
                  <a:pt x="2407" y="1272"/>
                </a:lnTo>
                <a:lnTo>
                  <a:pt x="2447" y="1288"/>
                </a:lnTo>
                <a:lnTo>
                  <a:pt x="2447" y="1288"/>
                </a:lnTo>
                <a:lnTo>
                  <a:pt x="2511" y="1304"/>
                </a:lnTo>
                <a:lnTo>
                  <a:pt x="2527" y="1319"/>
                </a:lnTo>
                <a:lnTo>
                  <a:pt x="2551" y="1319"/>
                </a:lnTo>
                <a:lnTo>
                  <a:pt x="2703" y="1343"/>
                </a:lnTo>
                <a:lnTo>
                  <a:pt x="2719" y="1359"/>
                </a:lnTo>
                <a:lnTo>
                  <a:pt x="2727" y="1359"/>
                </a:lnTo>
                <a:lnTo>
                  <a:pt x="2767" y="1383"/>
                </a:lnTo>
                <a:lnTo>
                  <a:pt x="2783" y="1407"/>
                </a:lnTo>
                <a:lnTo>
                  <a:pt x="2799" y="1431"/>
                </a:lnTo>
                <a:lnTo>
                  <a:pt x="2823" y="1455"/>
                </a:lnTo>
                <a:lnTo>
                  <a:pt x="2847" y="1479"/>
                </a:lnTo>
                <a:lnTo>
                  <a:pt x="2887" y="1479"/>
                </a:lnTo>
                <a:lnTo>
                  <a:pt x="2911" y="1479"/>
                </a:lnTo>
                <a:lnTo>
                  <a:pt x="3031" y="1479"/>
                </a:lnTo>
                <a:lnTo>
                  <a:pt x="3039" y="1479"/>
                </a:lnTo>
                <a:lnTo>
                  <a:pt x="3079" y="1511"/>
                </a:lnTo>
                <a:lnTo>
                  <a:pt x="3390" y="1567"/>
                </a:lnTo>
                <a:lnTo>
                  <a:pt x="3622" y="1647"/>
                </a:lnTo>
              </a:path>
            </a:pathLst>
          </a:custGeom>
          <a:noFill/>
          <a:ln w="38100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8" name="Freeform 18"/>
          <p:cNvSpPr>
            <a:spLocks/>
          </p:cNvSpPr>
          <p:nvPr/>
        </p:nvSpPr>
        <p:spPr bwMode="auto">
          <a:xfrm>
            <a:off x="1995312" y="1865313"/>
            <a:ext cx="5111044" cy="1866900"/>
          </a:xfrm>
          <a:custGeom>
            <a:avLst/>
            <a:gdLst/>
            <a:ahLst/>
            <a:cxnLst>
              <a:cxn ang="0">
                <a:pos x="16" y="40"/>
              </a:cxn>
              <a:cxn ang="0">
                <a:pos x="32" y="56"/>
              </a:cxn>
              <a:cxn ang="0">
                <a:pos x="48" y="88"/>
              </a:cxn>
              <a:cxn ang="0">
                <a:pos x="80" y="104"/>
              </a:cxn>
              <a:cxn ang="0">
                <a:pos x="104" y="120"/>
              </a:cxn>
              <a:cxn ang="0">
                <a:pos x="120" y="136"/>
              </a:cxn>
              <a:cxn ang="0">
                <a:pos x="144" y="160"/>
              </a:cxn>
              <a:cxn ang="0">
                <a:pos x="168" y="200"/>
              </a:cxn>
              <a:cxn ang="0">
                <a:pos x="200" y="200"/>
              </a:cxn>
              <a:cxn ang="0">
                <a:pos x="240" y="240"/>
              </a:cxn>
              <a:cxn ang="0">
                <a:pos x="280" y="256"/>
              </a:cxn>
              <a:cxn ang="0">
                <a:pos x="304" y="296"/>
              </a:cxn>
              <a:cxn ang="0">
                <a:pos x="328" y="320"/>
              </a:cxn>
              <a:cxn ang="0">
                <a:pos x="360" y="344"/>
              </a:cxn>
              <a:cxn ang="0">
                <a:pos x="408" y="368"/>
              </a:cxn>
              <a:cxn ang="0">
                <a:pos x="464" y="400"/>
              </a:cxn>
              <a:cxn ang="0">
                <a:pos x="519" y="408"/>
              </a:cxn>
              <a:cxn ang="0">
                <a:pos x="559" y="432"/>
              </a:cxn>
              <a:cxn ang="0">
                <a:pos x="591" y="464"/>
              </a:cxn>
              <a:cxn ang="0">
                <a:pos x="623" y="480"/>
              </a:cxn>
              <a:cxn ang="0">
                <a:pos x="671" y="496"/>
              </a:cxn>
              <a:cxn ang="0">
                <a:pos x="711" y="496"/>
              </a:cxn>
              <a:cxn ang="0">
                <a:pos x="775" y="496"/>
              </a:cxn>
              <a:cxn ang="0">
                <a:pos x="807" y="504"/>
              </a:cxn>
              <a:cxn ang="0">
                <a:pos x="855" y="528"/>
              </a:cxn>
              <a:cxn ang="0">
                <a:pos x="879" y="536"/>
              </a:cxn>
              <a:cxn ang="0">
                <a:pos x="967" y="552"/>
              </a:cxn>
              <a:cxn ang="0">
                <a:pos x="1015" y="552"/>
              </a:cxn>
              <a:cxn ang="0">
                <a:pos x="1063" y="560"/>
              </a:cxn>
              <a:cxn ang="0">
                <a:pos x="1103" y="584"/>
              </a:cxn>
              <a:cxn ang="0">
                <a:pos x="1231" y="600"/>
              </a:cxn>
              <a:cxn ang="0">
                <a:pos x="1311" y="616"/>
              </a:cxn>
              <a:cxn ang="0">
                <a:pos x="1359" y="640"/>
              </a:cxn>
              <a:cxn ang="0">
                <a:pos x="1399" y="656"/>
              </a:cxn>
              <a:cxn ang="0">
                <a:pos x="1455" y="688"/>
              </a:cxn>
              <a:cxn ang="0">
                <a:pos x="1519" y="704"/>
              </a:cxn>
              <a:cxn ang="0">
                <a:pos x="1599" y="736"/>
              </a:cxn>
              <a:cxn ang="0">
                <a:pos x="1663" y="744"/>
              </a:cxn>
              <a:cxn ang="0">
                <a:pos x="1791" y="760"/>
              </a:cxn>
              <a:cxn ang="0">
                <a:pos x="1855" y="784"/>
              </a:cxn>
              <a:cxn ang="0">
                <a:pos x="1895" y="792"/>
              </a:cxn>
              <a:cxn ang="0">
                <a:pos x="2047" y="832"/>
              </a:cxn>
              <a:cxn ang="0">
                <a:pos x="2079" y="880"/>
              </a:cxn>
              <a:cxn ang="0">
                <a:pos x="2183" y="896"/>
              </a:cxn>
              <a:cxn ang="0">
                <a:pos x="2223" y="896"/>
              </a:cxn>
              <a:cxn ang="0">
                <a:pos x="2287" y="944"/>
              </a:cxn>
              <a:cxn ang="0">
                <a:pos x="2343" y="992"/>
              </a:cxn>
              <a:cxn ang="0">
                <a:pos x="2447" y="992"/>
              </a:cxn>
              <a:cxn ang="0">
                <a:pos x="2551" y="1040"/>
              </a:cxn>
              <a:cxn ang="0">
                <a:pos x="2767" y="1064"/>
              </a:cxn>
              <a:cxn ang="0">
                <a:pos x="2847" y="1064"/>
              </a:cxn>
              <a:cxn ang="0">
                <a:pos x="3039" y="1176"/>
              </a:cxn>
            </a:cxnLst>
            <a:rect l="0" t="0" r="r" b="b"/>
            <a:pathLst>
              <a:path w="3622" h="1176">
                <a:moveTo>
                  <a:pt x="0" y="0"/>
                </a:moveTo>
                <a:lnTo>
                  <a:pt x="8" y="0"/>
                </a:lnTo>
                <a:lnTo>
                  <a:pt x="8" y="32"/>
                </a:lnTo>
                <a:lnTo>
                  <a:pt x="16" y="40"/>
                </a:lnTo>
                <a:lnTo>
                  <a:pt x="16" y="40"/>
                </a:lnTo>
                <a:lnTo>
                  <a:pt x="24" y="48"/>
                </a:lnTo>
                <a:lnTo>
                  <a:pt x="24" y="56"/>
                </a:lnTo>
                <a:lnTo>
                  <a:pt x="32" y="56"/>
                </a:lnTo>
                <a:lnTo>
                  <a:pt x="40" y="64"/>
                </a:lnTo>
                <a:lnTo>
                  <a:pt x="40" y="64"/>
                </a:lnTo>
                <a:lnTo>
                  <a:pt x="48" y="80"/>
                </a:lnTo>
                <a:lnTo>
                  <a:pt x="48" y="88"/>
                </a:lnTo>
                <a:lnTo>
                  <a:pt x="64" y="88"/>
                </a:lnTo>
                <a:lnTo>
                  <a:pt x="72" y="104"/>
                </a:lnTo>
                <a:lnTo>
                  <a:pt x="80" y="104"/>
                </a:lnTo>
                <a:lnTo>
                  <a:pt x="80" y="104"/>
                </a:lnTo>
                <a:lnTo>
                  <a:pt x="88" y="104"/>
                </a:lnTo>
                <a:lnTo>
                  <a:pt x="96" y="112"/>
                </a:lnTo>
                <a:lnTo>
                  <a:pt x="104" y="112"/>
                </a:lnTo>
                <a:lnTo>
                  <a:pt x="104" y="120"/>
                </a:lnTo>
                <a:lnTo>
                  <a:pt x="112" y="120"/>
                </a:lnTo>
                <a:lnTo>
                  <a:pt x="112" y="120"/>
                </a:lnTo>
                <a:lnTo>
                  <a:pt x="120" y="128"/>
                </a:lnTo>
                <a:lnTo>
                  <a:pt x="120" y="136"/>
                </a:lnTo>
                <a:lnTo>
                  <a:pt x="128" y="152"/>
                </a:lnTo>
                <a:lnTo>
                  <a:pt x="136" y="152"/>
                </a:lnTo>
                <a:lnTo>
                  <a:pt x="136" y="152"/>
                </a:lnTo>
                <a:lnTo>
                  <a:pt x="144" y="160"/>
                </a:lnTo>
                <a:lnTo>
                  <a:pt x="144" y="160"/>
                </a:lnTo>
                <a:lnTo>
                  <a:pt x="152" y="176"/>
                </a:lnTo>
                <a:lnTo>
                  <a:pt x="160" y="184"/>
                </a:lnTo>
                <a:lnTo>
                  <a:pt x="168" y="200"/>
                </a:lnTo>
                <a:lnTo>
                  <a:pt x="176" y="200"/>
                </a:lnTo>
                <a:lnTo>
                  <a:pt x="176" y="200"/>
                </a:lnTo>
                <a:lnTo>
                  <a:pt x="184" y="200"/>
                </a:lnTo>
                <a:lnTo>
                  <a:pt x="200" y="200"/>
                </a:lnTo>
                <a:lnTo>
                  <a:pt x="208" y="208"/>
                </a:lnTo>
                <a:lnTo>
                  <a:pt x="216" y="216"/>
                </a:lnTo>
                <a:lnTo>
                  <a:pt x="224" y="224"/>
                </a:lnTo>
                <a:lnTo>
                  <a:pt x="240" y="240"/>
                </a:lnTo>
                <a:lnTo>
                  <a:pt x="248" y="248"/>
                </a:lnTo>
                <a:lnTo>
                  <a:pt x="264" y="256"/>
                </a:lnTo>
                <a:lnTo>
                  <a:pt x="272" y="256"/>
                </a:lnTo>
                <a:lnTo>
                  <a:pt x="280" y="256"/>
                </a:lnTo>
                <a:lnTo>
                  <a:pt x="288" y="264"/>
                </a:lnTo>
                <a:lnTo>
                  <a:pt x="296" y="280"/>
                </a:lnTo>
                <a:lnTo>
                  <a:pt x="304" y="288"/>
                </a:lnTo>
                <a:lnTo>
                  <a:pt x="304" y="296"/>
                </a:lnTo>
                <a:lnTo>
                  <a:pt x="312" y="304"/>
                </a:lnTo>
                <a:lnTo>
                  <a:pt x="320" y="312"/>
                </a:lnTo>
                <a:lnTo>
                  <a:pt x="328" y="320"/>
                </a:lnTo>
                <a:lnTo>
                  <a:pt x="328" y="320"/>
                </a:lnTo>
                <a:lnTo>
                  <a:pt x="336" y="320"/>
                </a:lnTo>
                <a:lnTo>
                  <a:pt x="344" y="320"/>
                </a:lnTo>
                <a:lnTo>
                  <a:pt x="352" y="336"/>
                </a:lnTo>
                <a:lnTo>
                  <a:pt x="360" y="344"/>
                </a:lnTo>
                <a:lnTo>
                  <a:pt x="376" y="352"/>
                </a:lnTo>
                <a:lnTo>
                  <a:pt x="392" y="360"/>
                </a:lnTo>
                <a:lnTo>
                  <a:pt x="400" y="360"/>
                </a:lnTo>
                <a:lnTo>
                  <a:pt x="408" y="368"/>
                </a:lnTo>
                <a:lnTo>
                  <a:pt x="416" y="368"/>
                </a:lnTo>
                <a:lnTo>
                  <a:pt x="424" y="376"/>
                </a:lnTo>
                <a:lnTo>
                  <a:pt x="440" y="392"/>
                </a:lnTo>
                <a:lnTo>
                  <a:pt x="464" y="400"/>
                </a:lnTo>
                <a:lnTo>
                  <a:pt x="487" y="400"/>
                </a:lnTo>
                <a:lnTo>
                  <a:pt x="487" y="408"/>
                </a:lnTo>
                <a:lnTo>
                  <a:pt x="519" y="408"/>
                </a:lnTo>
                <a:lnTo>
                  <a:pt x="519" y="408"/>
                </a:lnTo>
                <a:lnTo>
                  <a:pt x="527" y="416"/>
                </a:lnTo>
                <a:lnTo>
                  <a:pt x="535" y="424"/>
                </a:lnTo>
                <a:lnTo>
                  <a:pt x="551" y="424"/>
                </a:lnTo>
                <a:lnTo>
                  <a:pt x="559" y="432"/>
                </a:lnTo>
                <a:lnTo>
                  <a:pt x="575" y="440"/>
                </a:lnTo>
                <a:lnTo>
                  <a:pt x="583" y="448"/>
                </a:lnTo>
                <a:lnTo>
                  <a:pt x="583" y="456"/>
                </a:lnTo>
                <a:lnTo>
                  <a:pt x="591" y="464"/>
                </a:lnTo>
                <a:lnTo>
                  <a:pt x="599" y="464"/>
                </a:lnTo>
                <a:lnTo>
                  <a:pt x="599" y="464"/>
                </a:lnTo>
                <a:lnTo>
                  <a:pt x="607" y="472"/>
                </a:lnTo>
                <a:lnTo>
                  <a:pt x="623" y="480"/>
                </a:lnTo>
                <a:lnTo>
                  <a:pt x="631" y="488"/>
                </a:lnTo>
                <a:lnTo>
                  <a:pt x="639" y="488"/>
                </a:lnTo>
                <a:lnTo>
                  <a:pt x="647" y="496"/>
                </a:lnTo>
                <a:lnTo>
                  <a:pt x="671" y="496"/>
                </a:lnTo>
                <a:lnTo>
                  <a:pt x="687" y="496"/>
                </a:lnTo>
                <a:lnTo>
                  <a:pt x="687" y="496"/>
                </a:lnTo>
                <a:lnTo>
                  <a:pt x="703" y="496"/>
                </a:lnTo>
                <a:lnTo>
                  <a:pt x="711" y="496"/>
                </a:lnTo>
                <a:lnTo>
                  <a:pt x="719" y="496"/>
                </a:lnTo>
                <a:lnTo>
                  <a:pt x="727" y="496"/>
                </a:lnTo>
                <a:lnTo>
                  <a:pt x="743" y="496"/>
                </a:lnTo>
                <a:lnTo>
                  <a:pt x="775" y="496"/>
                </a:lnTo>
                <a:lnTo>
                  <a:pt x="775" y="504"/>
                </a:lnTo>
                <a:lnTo>
                  <a:pt x="791" y="504"/>
                </a:lnTo>
                <a:lnTo>
                  <a:pt x="799" y="504"/>
                </a:lnTo>
                <a:lnTo>
                  <a:pt x="807" y="504"/>
                </a:lnTo>
                <a:lnTo>
                  <a:pt x="815" y="504"/>
                </a:lnTo>
                <a:lnTo>
                  <a:pt x="831" y="512"/>
                </a:lnTo>
                <a:lnTo>
                  <a:pt x="847" y="528"/>
                </a:lnTo>
                <a:lnTo>
                  <a:pt x="855" y="528"/>
                </a:lnTo>
                <a:lnTo>
                  <a:pt x="863" y="528"/>
                </a:lnTo>
                <a:lnTo>
                  <a:pt x="871" y="536"/>
                </a:lnTo>
                <a:lnTo>
                  <a:pt x="879" y="536"/>
                </a:lnTo>
                <a:lnTo>
                  <a:pt x="879" y="536"/>
                </a:lnTo>
                <a:lnTo>
                  <a:pt x="911" y="536"/>
                </a:lnTo>
                <a:lnTo>
                  <a:pt x="935" y="536"/>
                </a:lnTo>
                <a:lnTo>
                  <a:pt x="951" y="544"/>
                </a:lnTo>
                <a:lnTo>
                  <a:pt x="967" y="552"/>
                </a:lnTo>
                <a:lnTo>
                  <a:pt x="983" y="552"/>
                </a:lnTo>
                <a:lnTo>
                  <a:pt x="983" y="552"/>
                </a:lnTo>
                <a:lnTo>
                  <a:pt x="999" y="552"/>
                </a:lnTo>
                <a:lnTo>
                  <a:pt x="1015" y="552"/>
                </a:lnTo>
                <a:lnTo>
                  <a:pt x="1023" y="560"/>
                </a:lnTo>
                <a:lnTo>
                  <a:pt x="1031" y="560"/>
                </a:lnTo>
                <a:lnTo>
                  <a:pt x="1039" y="560"/>
                </a:lnTo>
                <a:lnTo>
                  <a:pt x="1063" y="560"/>
                </a:lnTo>
                <a:lnTo>
                  <a:pt x="1071" y="560"/>
                </a:lnTo>
                <a:lnTo>
                  <a:pt x="1079" y="576"/>
                </a:lnTo>
                <a:lnTo>
                  <a:pt x="1087" y="584"/>
                </a:lnTo>
                <a:lnTo>
                  <a:pt x="1103" y="584"/>
                </a:lnTo>
                <a:lnTo>
                  <a:pt x="1143" y="584"/>
                </a:lnTo>
                <a:lnTo>
                  <a:pt x="1167" y="592"/>
                </a:lnTo>
                <a:lnTo>
                  <a:pt x="1191" y="592"/>
                </a:lnTo>
                <a:lnTo>
                  <a:pt x="1231" y="600"/>
                </a:lnTo>
                <a:lnTo>
                  <a:pt x="1247" y="600"/>
                </a:lnTo>
                <a:lnTo>
                  <a:pt x="1255" y="608"/>
                </a:lnTo>
                <a:lnTo>
                  <a:pt x="1271" y="608"/>
                </a:lnTo>
                <a:lnTo>
                  <a:pt x="1311" y="616"/>
                </a:lnTo>
                <a:lnTo>
                  <a:pt x="1319" y="624"/>
                </a:lnTo>
                <a:lnTo>
                  <a:pt x="1335" y="624"/>
                </a:lnTo>
                <a:lnTo>
                  <a:pt x="1351" y="640"/>
                </a:lnTo>
                <a:lnTo>
                  <a:pt x="1359" y="640"/>
                </a:lnTo>
                <a:lnTo>
                  <a:pt x="1359" y="648"/>
                </a:lnTo>
                <a:lnTo>
                  <a:pt x="1367" y="648"/>
                </a:lnTo>
                <a:lnTo>
                  <a:pt x="1383" y="656"/>
                </a:lnTo>
                <a:lnTo>
                  <a:pt x="1399" y="656"/>
                </a:lnTo>
                <a:lnTo>
                  <a:pt x="1407" y="664"/>
                </a:lnTo>
                <a:lnTo>
                  <a:pt x="1415" y="680"/>
                </a:lnTo>
                <a:lnTo>
                  <a:pt x="1423" y="688"/>
                </a:lnTo>
                <a:lnTo>
                  <a:pt x="1455" y="688"/>
                </a:lnTo>
                <a:lnTo>
                  <a:pt x="1463" y="688"/>
                </a:lnTo>
                <a:lnTo>
                  <a:pt x="1479" y="696"/>
                </a:lnTo>
                <a:lnTo>
                  <a:pt x="1519" y="704"/>
                </a:lnTo>
                <a:lnTo>
                  <a:pt x="1519" y="704"/>
                </a:lnTo>
                <a:lnTo>
                  <a:pt x="1535" y="720"/>
                </a:lnTo>
                <a:lnTo>
                  <a:pt x="1575" y="728"/>
                </a:lnTo>
                <a:lnTo>
                  <a:pt x="1575" y="728"/>
                </a:lnTo>
                <a:lnTo>
                  <a:pt x="1599" y="736"/>
                </a:lnTo>
                <a:lnTo>
                  <a:pt x="1607" y="736"/>
                </a:lnTo>
                <a:lnTo>
                  <a:pt x="1631" y="736"/>
                </a:lnTo>
                <a:lnTo>
                  <a:pt x="1647" y="736"/>
                </a:lnTo>
                <a:lnTo>
                  <a:pt x="1663" y="744"/>
                </a:lnTo>
                <a:lnTo>
                  <a:pt x="1727" y="744"/>
                </a:lnTo>
                <a:lnTo>
                  <a:pt x="1735" y="760"/>
                </a:lnTo>
                <a:lnTo>
                  <a:pt x="1775" y="760"/>
                </a:lnTo>
                <a:lnTo>
                  <a:pt x="1791" y="760"/>
                </a:lnTo>
                <a:lnTo>
                  <a:pt x="1807" y="760"/>
                </a:lnTo>
                <a:lnTo>
                  <a:pt x="1815" y="760"/>
                </a:lnTo>
                <a:lnTo>
                  <a:pt x="1839" y="768"/>
                </a:lnTo>
                <a:lnTo>
                  <a:pt x="1855" y="784"/>
                </a:lnTo>
                <a:lnTo>
                  <a:pt x="1855" y="784"/>
                </a:lnTo>
                <a:lnTo>
                  <a:pt x="1863" y="784"/>
                </a:lnTo>
                <a:lnTo>
                  <a:pt x="1895" y="792"/>
                </a:lnTo>
                <a:lnTo>
                  <a:pt x="1895" y="792"/>
                </a:lnTo>
                <a:lnTo>
                  <a:pt x="1919" y="808"/>
                </a:lnTo>
                <a:lnTo>
                  <a:pt x="1967" y="816"/>
                </a:lnTo>
                <a:lnTo>
                  <a:pt x="1983" y="816"/>
                </a:lnTo>
                <a:lnTo>
                  <a:pt x="2047" y="832"/>
                </a:lnTo>
                <a:lnTo>
                  <a:pt x="2055" y="840"/>
                </a:lnTo>
                <a:lnTo>
                  <a:pt x="2071" y="856"/>
                </a:lnTo>
                <a:lnTo>
                  <a:pt x="2079" y="856"/>
                </a:lnTo>
                <a:lnTo>
                  <a:pt x="2079" y="880"/>
                </a:lnTo>
                <a:lnTo>
                  <a:pt x="2095" y="880"/>
                </a:lnTo>
                <a:lnTo>
                  <a:pt x="2111" y="896"/>
                </a:lnTo>
                <a:lnTo>
                  <a:pt x="2151" y="896"/>
                </a:lnTo>
                <a:lnTo>
                  <a:pt x="2183" y="896"/>
                </a:lnTo>
                <a:lnTo>
                  <a:pt x="2199" y="896"/>
                </a:lnTo>
                <a:lnTo>
                  <a:pt x="2207" y="896"/>
                </a:lnTo>
                <a:lnTo>
                  <a:pt x="2215" y="896"/>
                </a:lnTo>
                <a:lnTo>
                  <a:pt x="2223" y="896"/>
                </a:lnTo>
                <a:lnTo>
                  <a:pt x="2255" y="896"/>
                </a:lnTo>
                <a:lnTo>
                  <a:pt x="2271" y="912"/>
                </a:lnTo>
                <a:lnTo>
                  <a:pt x="2279" y="928"/>
                </a:lnTo>
                <a:lnTo>
                  <a:pt x="2287" y="944"/>
                </a:lnTo>
                <a:lnTo>
                  <a:pt x="2287" y="960"/>
                </a:lnTo>
                <a:lnTo>
                  <a:pt x="2303" y="976"/>
                </a:lnTo>
                <a:lnTo>
                  <a:pt x="2319" y="976"/>
                </a:lnTo>
                <a:lnTo>
                  <a:pt x="2343" y="992"/>
                </a:lnTo>
                <a:lnTo>
                  <a:pt x="2375" y="992"/>
                </a:lnTo>
                <a:lnTo>
                  <a:pt x="2399" y="992"/>
                </a:lnTo>
                <a:lnTo>
                  <a:pt x="2407" y="992"/>
                </a:lnTo>
                <a:lnTo>
                  <a:pt x="2447" y="992"/>
                </a:lnTo>
                <a:lnTo>
                  <a:pt x="2447" y="1008"/>
                </a:lnTo>
                <a:lnTo>
                  <a:pt x="2511" y="1008"/>
                </a:lnTo>
                <a:lnTo>
                  <a:pt x="2527" y="1008"/>
                </a:lnTo>
                <a:lnTo>
                  <a:pt x="2551" y="1040"/>
                </a:lnTo>
                <a:lnTo>
                  <a:pt x="2703" y="1040"/>
                </a:lnTo>
                <a:lnTo>
                  <a:pt x="2719" y="1040"/>
                </a:lnTo>
                <a:lnTo>
                  <a:pt x="2727" y="1064"/>
                </a:lnTo>
                <a:lnTo>
                  <a:pt x="2767" y="1064"/>
                </a:lnTo>
                <a:lnTo>
                  <a:pt x="2783" y="1064"/>
                </a:lnTo>
                <a:lnTo>
                  <a:pt x="2799" y="1064"/>
                </a:lnTo>
                <a:lnTo>
                  <a:pt x="2823" y="1064"/>
                </a:lnTo>
                <a:lnTo>
                  <a:pt x="2847" y="1064"/>
                </a:lnTo>
                <a:lnTo>
                  <a:pt x="2887" y="1088"/>
                </a:lnTo>
                <a:lnTo>
                  <a:pt x="2911" y="1120"/>
                </a:lnTo>
                <a:lnTo>
                  <a:pt x="3031" y="1144"/>
                </a:lnTo>
                <a:lnTo>
                  <a:pt x="3039" y="1176"/>
                </a:lnTo>
                <a:lnTo>
                  <a:pt x="3079" y="1176"/>
                </a:lnTo>
                <a:lnTo>
                  <a:pt x="3390" y="1176"/>
                </a:lnTo>
                <a:lnTo>
                  <a:pt x="3622" y="1176"/>
                </a:lnTo>
              </a:path>
            </a:pathLst>
          </a:custGeom>
          <a:noFill/>
          <a:ln w="381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9" name="Rectangle 19"/>
          <p:cNvSpPr>
            <a:spLocks noChangeArrowheads="1"/>
          </p:cNvSpPr>
          <p:nvPr/>
        </p:nvSpPr>
        <p:spPr bwMode="auto">
          <a:xfrm rot="21600000">
            <a:off x="1590815" y="5387103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0.7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0" name="Rectangle 20"/>
          <p:cNvSpPr>
            <a:spLocks noChangeArrowheads="1"/>
          </p:cNvSpPr>
          <p:nvPr/>
        </p:nvSpPr>
        <p:spPr bwMode="auto">
          <a:xfrm rot="21600000">
            <a:off x="1590815" y="4182191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0.8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1" name="Rectangle 21"/>
          <p:cNvSpPr>
            <a:spLocks noChangeArrowheads="1"/>
          </p:cNvSpPr>
          <p:nvPr/>
        </p:nvSpPr>
        <p:spPr bwMode="auto">
          <a:xfrm rot="21600000">
            <a:off x="1590815" y="2961403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0.9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2" name="Rectangle 22"/>
          <p:cNvSpPr>
            <a:spLocks noChangeArrowheads="1"/>
          </p:cNvSpPr>
          <p:nvPr/>
        </p:nvSpPr>
        <p:spPr bwMode="auto">
          <a:xfrm rot="21600000">
            <a:off x="1590815" y="1762841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1.0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3" name="Rectangle 23"/>
          <p:cNvSpPr>
            <a:spLocks noChangeArrowheads="1"/>
          </p:cNvSpPr>
          <p:nvPr/>
        </p:nvSpPr>
        <p:spPr bwMode="auto">
          <a:xfrm>
            <a:off x="2005190" y="565943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4" name="Rectangle 24"/>
          <p:cNvSpPr>
            <a:spLocks noChangeArrowheads="1"/>
          </p:cNvSpPr>
          <p:nvPr/>
        </p:nvSpPr>
        <p:spPr bwMode="auto">
          <a:xfrm>
            <a:off x="3064934" y="5659439"/>
            <a:ext cx="262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0.5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5" name="Rectangle 25"/>
          <p:cNvSpPr>
            <a:spLocks noChangeArrowheads="1"/>
          </p:cNvSpPr>
          <p:nvPr/>
        </p:nvSpPr>
        <p:spPr bwMode="auto">
          <a:xfrm>
            <a:off x="4255911" y="5659439"/>
            <a:ext cx="262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1.0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6" name="Rectangle 26"/>
          <p:cNvSpPr>
            <a:spLocks noChangeArrowheads="1"/>
          </p:cNvSpPr>
          <p:nvPr/>
        </p:nvSpPr>
        <p:spPr bwMode="auto">
          <a:xfrm>
            <a:off x="5422901" y="5659439"/>
            <a:ext cx="262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1.5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7" name="Rectangle 27"/>
          <p:cNvSpPr>
            <a:spLocks noChangeArrowheads="1"/>
          </p:cNvSpPr>
          <p:nvPr/>
        </p:nvSpPr>
        <p:spPr bwMode="auto">
          <a:xfrm>
            <a:off x="6625167" y="5659439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2.0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8" name="Rectangle 28"/>
          <p:cNvSpPr>
            <a:spLocks noChangeArrowheads="1"/>
          </p:cNvSpPr>
          <p:nvPr/>
        </p:nvSpPr>
        <p:spPr bwMode="auto">
          <a:xfrm>
            <a:off x="7817556" y="5659439"/>
            <a:ext cx="262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2.5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9" name="Text Box 29"/>
          <p:cNvSpPr txBox="1">
            <a:spLocks noChangeArrowheads="1"/>
          </p:cNvSpPr>
          <p:nvPr/>
        </p:nvSpPr>
        <p:spPr bwMode="auto">
          <a:xfrm>
            <a:off x="6942667" y="3303589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/>
              <a:t>Carvedilol</a:t>
            </a:r>
          </a:p>
        </p:txBody>
      </p:sp>
      <p:sp>
        <p:nvSpPr>
          <p:cNvPr id="3394590" name="Text Box 30"/>
          <p:cNvSpPr txBox="1">
            <a:spLocks noChangeArrowheads="1"/>
          </p:cNvSpPr>
          <p:nvPr/>
        </p:nvSpPr>
        <p:spPr bwMode="auto">
          <a:xfrm>
            <a:off x="6942667" y="4041776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/>
              <a:t>Placebo</a:t>
            </a:r>
          </a:p>
        </p:txBody>
      </p:sp>
      <p:sp>
        <p:nvSpPr>
          <p:cNvPr id="3394591" name="Rectangle 31"/>
          <p:cNvSpPr>
            <a:spLocks noChangeArrowheads="1"/>
          </p:cNvSpPr>
          <p:nvPr/>
        </p:nvSpPr>
        <p:spPr bwMode="auto">
          <a:xfrm>
            <a:off x="4279900" y="6022975"/>
            <a:ext cx="5012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Years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92" name="Rectangle 32"/>
          <p:cNvSpPr>
            <a:spLocks noChangeArrowheads="1"/>
          </p:cNvSpPr>
          <p:nvPr/>
        </p:nvSpPr>
        <p:spPr bwMode="auto">
          <a:xfrm rot="16200000">
            <a:off x="195080" y="3527039"/>
            <a:ext cx="2089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Proportion Event Free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93" name="Text Box 33"/>
          <p:cNvSpPr txBox="1">
            <a:spLocks noChangeArrowheads="1"/>
          </p:cNvSpPr>
          <p:nvPr/>
        </p:nvSpPr>
        <p:spPr bwMode="auto">
          <a:xfrm>
            <a:off x="6052256" y="6405564"/>
            <a:ext cx="28702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i="1">
                <a:solidFill>
                  <a:schemeClr val="tx1"/>
                </a:solidFill>
              </a:rPr>
              <a:t>The CAPRICORN Investigators, Lancet 2001</a:t>
            </a:r>
          </a:p>
        </p:txBody>
      </p:sp>
      <p:sp>
        <p:nvSpPr>
          <p:cNvPr id="3394594" name="Rectangle 34"/>
          <p:cNvSpPr>
            <a:spLocks noChangeArrowheads="1"/>
          </p:cNvSpPr>
          <p:nvPr/>
        </p:nvSpPr>
        <p:spPr bwMode="auto">
          <a:xfrm>
            <a:off x="712612" y="12588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394595" name="Rectangle 35"/>
          <p:cNvSpPr>
            <a:spLocks noChangeArrowheads="1"/>
          </p:cNvSpPr>
          <p:nvPr/>
        </p:nvSpPr>
        <p:spPr bwMode="auto">
          <a:xfrm>
            <a:off x="2497666" y="4457701"/>
            <a:ext cx="1029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P=0.</a:t>
            </a:r>
            <a:r>
              <a:rPr lang="en-GB" altLang="en-US" sz="2000" dirty="0">
                <a:solidFill>
                  <a:schemeClr val="tx1"/>
                </a:solidFill>
              </a:rPr>
              <a:t>031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3394596" name="Rectangle 3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All-Cause Mortality</a:t>
            </a:r>
          </a:p>
        </p:txBody>
      </p:sp>
      <p:sp>
        <p:nvSpPr>
          <p:cNvPr id="3394597" name="Line 37"/>
          <p:cNvSpPr>
            <a:spLocks noChangeShapeType="1"/>
          </p:cNvSpPr>
          <p:nvPr/>
        </p:nvSpPr>
        <p:spPr bwMode="auto">
          <a:xfrm>
            <a:off x="565856" y="1201738"/>
            <a:ext cx="8036277" cy="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394598" name="Text Box 38"/>
          <p:cNvSpPr txBox="1">
            <a:spLocks noChangeArrowheads="1"/>
          </p:cNvSpPr>
          <p:nvPr/>
        </p:nvSpPr>
        <p:spPr bwMode="auto">
          <a:xfrm>
            <a:off x="7095067" y="92076"/>
            <a:ext cx="20281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Garamond" pitchFamily="18" charset="0"/>
              </a:rPr>
              <a:t>CAPRICORN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9800" y="236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0·77 [0·60—0·98], p=0·03).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/>
          </a:bodyPr>
          <a:lstStyle/>
          <a:p>
            <a:r>
              <a:rPr lang="en-IN" sz="2800" dirty="0" smtClean="0"/>
              <a:t>2289 patients</a:t>
            </a:r>
          </a:p>
          <a:p>
            <a:r>
              <a:rPr lang="en-IN" sz="2800" dirty="0" smtClean="0"/>
              <a:t>symptoms of heart failure at rest or on minimal exertion and with an EF &lt; 25% </a:t>
            </a:r>
            <a:endParaRPr lang="en-IN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800" dirty="0" err="1" smtClean="0"/>
              <a:t>Avg</a:t>
            </a:r>
            <a:r>
              <a:rPr lang="en-IN" sz="2800" dirty="0" smtClean="0"/>
              <a:t> follow up -  10.4 months</a:t>
            </a:r>
          </a:p>
          <a:p>
            <a:r>
              <a:rPr lang="en-IN" sz="2800" dirty="0" err="1" smtClean="0"/>
              <a:t>carvedilol</a:t>
            </a:r>
            <a:r>
              <a:rPr lang="en-IN" sz="2800" dirty="0" smtClean="0"/>
              <a:t> 3.125 mg </a:t>
            </a:r>
            <a:r>
              <a:rPr lang="en-IN" sz="2800" dirty="0" err="1" smtClean="0"/>
              <a:t>bd</a:t>
            </a:r>
            <a:r>
              <a:rPr lang="en-IN" sz="2800" dirty="0" smtClean="0"/>
              <a:t> to 25 mg </a:t>
            </a:r>
            <a:r>
              <a:rPr lang="en-IN" sz="2800" dirty="0" err="1" smtClean="0"/>
              <a:t>bd</a:t>
            </a:r>
            <a:r>
              <a:rPr lang="en-IN" sz="2800" dirty="0" smtClean="0"/>
              <a:t> significantly reduced total death (HR 0.65, 0.52-0.81, p=0.0014)</a:t>
            </a:r>
            <a:endParaRPr lang="en-IN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44196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1026"/>
          <p:cNvSpPr>
            <a:spLocks noChangeArrowheads="1"/>
          </p:cNvSpPr>
          <p:nvPr/>
        </p:nvSpPr>
        <p:spPr bwMode="auto">
          <a:xfrm>
            <a:off x="1782763" y="59023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1" name="Rectangle 1027"/>
          <p:cNvSpPr>
            <a:spLocks noChangeArrowheads="1"/>
          </p:cNvSpPr>
          <p:nvPr/>
        </p:nvSpPr>
        <p:spPr bwMode="auto">
          <a:xfrm>
            <a:off x="1579563" y="57245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2" name="Line 1028"/>
          <p:cNvSpPr>
            <a:spLocks noChangeShapeType="1"/>
          </p:cNvSpPr>
          <p:nvPr/>
        </p:nvSpPr>
        <p:spPr bwMode="auto">
          <a:xfrm>
            <a:off x="1779588" y="5840413"/>
            <a:ext cx="8096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13" name="Freeform 1029"/>
          <p:cNvSpPr>
            <a:spLocks/>
          </p:cNvSpPr>
          <p:nvPr/>
        </p:nvSpPr>
        <p:spPr bwMode="auto">
          <a:xfrm>
            <a:off x="1870075" y="2493963"/>
            <a:ext cx="6878638" cy="1930400"/>
          </a:xfrm>
          <a:custGeom>
            <a:avLst/>
            <a:gdLst/>
            <a:ahLst/>
            <a:cxnLst>
              <a:cxn ang="0">
                <a:pos x="24" y="16"/>
              </a:cxn>
              <a:cxn ang="0">
                <a:pos x="64" y="32"/>
              </a:cxn>
              <a:cxn ang="0">
                <a:pos x="96" y="56"/>
              </a:cxn>
              <a:cxn ang="0">
                <a:pos x="144" y="56"/>
              </a:cxn>
              <a:cxn ang="0">
                <a:pos x="216" y="72"/>
              </a:cxn>
              <a:cxn ang="0">
                <a:pos x="256" y="88"/>
              </a:cxn>
              <a:cxn ang="0">
                <a:pos x="288" y="104"/>
              </a:cxn>
              <a:cxn ang="0">
                <a:pos x="312" y="136"/>
              </a:cxn>
              <a:cxn ang="0">
                <a:pos x="352" y="152"/>
              </a:cxn>
              <a:cxn ang="0">
                <a:pos x="400" y="168"/>
              </a:cxn>
              <a:cxn ang="0">
                <a:pos x="424" y="200"/>
              </a:cxn>
              <a:cxn ang="0">
                <a:pos x="480" y="200"/>
              </a:cxn>
              <a:cxn ang="0">
                <a:pos x="520" y="216"/>
              </a:cxn>
              <a:cxn ang="0">
                <a:pos x="568" y="216"/>
              </a:cxn>
              <a:cxn ang="0">
                <a:pos x="600" y="232"/>
              </a:cxn>
              <a:cxn ang="0">
                <a:pos x="664" y="248"/>
              </a:cxn>
              <a:cxn ang="0">
                <a:pos x="696" y="264"/>
              </a:cxn>
              <a:cxn ang="0">
                <a:pos x="760" y="264"/>
              </a:cxn>
              <a:cxn ang="0">
                <a:pos x="792" y="280"/>
              </a:cxn>
              <a:cxn ang="0">
                <a:pos x="840" y="312"/>
              </a:cxn>
              <a:cxn ang="0">
                <a:pos x="864" y="344"/>
              </a:cxn>
              <a:cxn ang="0">
                <a:pos x="936" y="360"/>
              </a:cxn>
              <a:cxn ang="0">
                <a:pos x="976" y="376"/>
              </a:cxn>
              <a:cxn ang="0">
                <a:pos x="1040" y="376"/>
              </a:cxn>
              <a:cxn ang="0">
                <a:pos x="1064" y="416"/>
              </a:cxn>
              <a:cxn ang="0">
                <a:pos x="1136" y="416"/>
              </a:cxn>
              <a:cxn ang="0">
                <a:pos x="1192" y="432"/>
              </a:cxn>
              <a:cxn ang="0">
                <a:pos x="1240" y="432"/>
              </a:cxn>
              <a:cxn ang="0">
                <a:pos x="1304" y="448"/>
              </a:cxn>
              <a:cxn ang="0">
                <a:pos x="1352" y="464"/>
              </a:cxn>
              <a:cxn ang="0">
                <a:pos x="1408" y="480"/>
              </a:cxn>
              <a:cxn ang="0">
                <a:pos x="1448" y="496"/>
              </a:cxn>
              <a:cxn ang="0">
                <a:pos x="1496" y="512"/>
              </a:cxn>
              <a:cxn ang="0">
                <a:pos x="1528" y="544"/>
              </a:cxn>
              <a:cxn ang="0">
                <a:pos x="1624" y="544"/>
              </a:cxn>
              <a:cxn ang="0">
                <a:pos x="1648" y="576"/>
              </a:cxn>
              <a:cxn ang="0">
                <a:pos x="1713" y="592"/>
              </a:cxn>
              <a:cxn ang="0">
                <a:pos x="1761" y="608"/>
              </a:cxn>
              <a:cxn ang="0">
                <a:pos x="1809" y="656"/>
              </a:cxn>
              <a:cxn ang="0">
                <a:pos x="1865" y="672"/>
              </a:cxn>
              <a:cxn ang="0">
                <a:pos x="1929" y="672"/>
              </a:cxn>
              <a:cxn ang="0">
                <a:pos x="1961" y="688"/>
              </a:cxn>
              <a:cxn ang="0">
                <a:pos x="2049" y="688"/>
              </a:cxn>
              <a:cxn ang="0">
                <a:pos x="2121" y="704"/>
              </a:cxn>
              <a:cxn ang="0">
                <a:pos x="2153" y="744"/>
              </a:cxn>
              <a:cxn ang="0">
                <a:pos x="2169" y="792"/>
              </a:cxn>
              <a:cxn ang="0">
                <a:pos x="2385" y="824"/>
              </a:cxn>
              <a:cxn ang="0">
                <a:pos x="2433" y="856"/>
              </a:cxn>
              <a:cxn ang="0">
                <a:pos x="2545" y="888"/>
              </a:cxn>
              <a:cxn ang="0">
                <a:pos x="2601" y="904"/>
              </a:cxn>
              <a:cxn ang="0">
                <a:pos x="2649" y="936"/>
              </a:cxn>
              <a:cxn ang="0">
                <a:pos x="2673" y="984"/>
              </a:cxn>
              <a:cxn ang="0">
                <a:pos x="2713" y="1032"/>
              </a:cxn>
              <a:cxn ang="0">
                <a:pos x="2881" y="1056"/>
              </a:cxn>
              <a:cxn ang="0">
                <a:pos x="3217" y="1056"/>
              </a:cxn>
              <a:cxn ang="0">
                <a:pos x="3273" y="1120"/>
              </a:cxn>
              <a:cxn ang="0">
                <a:pos x="3417" y="1184"/>
              </a:cxn>
              <a:cxn ang="0">
                <a:pos x="3705" y="1264"/>
              </a:cxn>
              <a:cxn ang="0">
                <a:pos x="4009" y="1416"/>
              </a:cxn>
            </a:cxnLst>
            <a:rect l="0" t="0" r="r" b="b"/>
            <a:pathLst>
              <a:path w="4009" h="1416">
                <a:moveTo>
                  <a:pt x="0" y="0"/>
                </a:moveTo>
                <a:lnTo>
                  <a:pt x="16" y="0"/>
                </a:lnTo>
                <a:lnTo>
                  <a:pt x="16" y="16"/>
                </a:lnTo>
                <a:lnTo>
                  <a:pt x="24" y="16"/>
                </a:lnTo>
                <a:lnTo>
                  <a:pt x="40" y="16"/>
                </a:lnTo>
                <a:lnTo>
                  <a:pt x="40" y="32"/>
                </a:lnTo>
                <a:lnTo>
                  <a:pt x="48" y="32"/>
                </a:lnTo>
                <a:lnTo>
                  <a:pt x="64" y="32"/>
                </a:lnTo>
                <a:lnTo>
                  <a:pt x="72" y="32"/>
                </a:lnTo>
                <a:lnTo>
                  <a:pt x="88" y="32"/>
                </a:lnTo>
                <a:lnTo>
                  <a:pt x="88" y="56"/>
                </a:lnTo>
                <a:lnTo>
                  <a:pt x="96" y="56"/>
                </a:lnTo>
                <a:lnTo>
                  <a:pt x="112" y="56"/>
                </a:lnTo>
                <a:lnTo>
                  <a:pt x="120" y="56"/>
                </a:lnTo>
                <a:lnTo>
                  <a:pt x="136" y="56"/>
                </a:lnTo>
                <a:lnTo>
                  <a:pt x="144" y="56"/>
                </a:lnTo>
                <a:lnTo>
                  <a:pt x="160" y="56"/>
                </a:lnTo>
                <a:lnTo>
                  <a:pt x="192" y="56"/>
                </a:lnTo>
                <a:lnTo>
                  <a:pt x="192" y="72"/>
                </a:lnTo>
                <a:lnTo>
                  <a:pt x="216" y="72"/>
                </a:lnTo>
                <a:lnTo>
                  <a:pt x="232" y="72"/>
                </a:lnTo>
                <a:lnTo>
                  <a:pt x="240" y="72"/>
                </a:lnTo>
                <a:lnTo>
                  <a:pt x="240" y="88"/>
                </a:lnTo>
                <a:lnTo>
                  <a:pt x="256" y="88"/>
                </a:lnTo>
                <a:lnTo>
                  <a:pt x="264" y="88"/>
                </a:lnTo>
                <a:lnTo>
                  <a:pt x="264" y="104"/>
                </a:lnTo>
                <a:lnTo>
                  <a:pt x="280" y="104"/>
                </a:lnTo>
                <a:lnTo>
                  <a:pt x="288" y="104"/>
                </a:lnTo>
                <a:lnTo>
                  <a:pt x="288" y="120"/>
                </a:lnTo>
                <a:lnTo>
                  <a:pt x="304" y="120"/>
                </a:lnTo>
                <a:lnTo>
                  <a:pt x="312" y="120"/>
                </a:lnTo>
                <a:lnTo>
                  <a:pt x="312" y="136"/>
                </a:lnTo>
                <a:lnTo>
                  <a:pt x="328" y="136"/>
                </a:lnTo>
                <a:lnTo>
                  <a:pt x="336" y="136"/>
                </a:lnTo>
                <a:lnTo>
                  <a:pt x="352" y="136"/>
                </a:lnTo>
                <a:lnTo>
                  <a:pt x="352" y="152"/>
                </a:lnTo>
                <a:lnTo>
                  <a:pt x="360" y="152"/>
                </a:lnTo>
                <a:lnTo>
                  <a:pt x="384" y="152"/>
                </a:lnTo>
                <a:lnTo>
                  <a:pt x="400" y="152"/>
                </a:lnTo>
                <a:lnTo>
                  <a:pt x="400" y="168"/>
                </a:lnTo>
                <a:lnTo>
                  <a:pt x="408" y="168"/>
                </a:lnTo>
                <a:lnTo>
                  <a:pt x="424" y="168"/>
                </a:lnTo>
                <a:lnTo>
                  <a:pt x="424" y="184"/>
                </a:lnTo>
                <a:lnTo>
                  <a:pt x="424" y="200"/>
                </a:lnTo>
                <a:lnTo>
                  <a:pt x="432" y="200"/>
                </a:lnTo>
                <a:lnTo>
                  <a:pt x="448" y="200"/>
                </a:lnTo>
                <a:lnTo>
                  <a:pt x="456" y="200"/>
                </a:lnTo>
                <a:lnTo>
                  <a:pt x="480" y="200"/>
                </a:lnTo>
                <a:lnTo>
                  <a:pt x="496" y="200"/>
                </a:lnTo>
                <a:lnTo>
                  <a:pt x="504" y="200"/>
                </a:lnTo>
                <a:lnTo>
                  <a:pt x="504" y="216"/>
                </a:lnTo>
                <a:lnTo>
                  <a:pt x="520" y="216"/>
                </a:lnTo>
                <a:lnTo>
                  <a:pt x="528" y="216"/>
                </a:lnTo>
                <a:lnTo>
                  <a:pt x="544" y="216"/>
                </a:lnTo>
                <a:lnTo>
                  <a:pt x="552" y="216"/>
                </a:lnTo>
                <a:lnTo>
                  <a:pt x="568" y="216"/>
                </a:lnTo>
                <a:lnTo>
                  <a:pt x="568" y="232"/>
                </a:lnTo>
                <a:lnTo>
                  <a:pt x="576" y="232"/>
                </a:lnTo>
                <a:lnTo>
                  <a:pt x="592" y="232"/>
                </a:lnTo>
                <a:lnTo>
                  <a:pt x="600" y="232"/>
                </a:lnTo>
                <a:lnTo>
                  <a:pt x="600" y="248"/>
                </a:lnTo>
                <a:lnTo>
                  <a:pt x="624" y="248"/>
                </a:lnTo>
                <a:lnTo>
                  <a:pt x="648" y="248"/>
                </a:lnTo>
                <a:lnTo>
                  <a:pt x="664" y="248"/>
                </a:lnTo>
                <a:lnTo>
                  <a:pt x="664" y="264"/>
                </a:lnTo>
                <a:lnTo>
                  <a:pt x="672" y="264"/>
                </a:lnTo>
                <a:lnTo>
                  <a:pt x="688" y="264"/>
                </a:lnTo>
                <a:lnTo>
                  <a:pt x="696" y="264"/>
                </a:lnTo>
                <a:lnTo>
                  <a:pt x="712" y="264"/>
                </a:lnTo>
                <a:lnTo>
                  <a:pt x="736" y="264"/>
                </a:lnTo>
                <a:lnTo>
                  <a:pt x="744" y="264"/>
                </a:lnTo>
                <a:lnTo>
                  <a:pt x="760" y="264"/>
                </a:lnTo>
                <a:lnTo>
                  <a:pt x="760" y="280"/>
                </a:lnTo>
                <a:lnTo>
                  <a:pt x="768" y="280"/>
                </a:lnTo>
                <a:lnTo>
                  <a:pt x="784" y="280"/>
                </a:lnTo>
                <a:lnTo>
                  <a:pt x="792" y="280"/>
                </a:lnTo>
                <a:lnTo>
                  <a:pt x="832" y="280"/>
                </a:lnTo>
                <a:lnTo>
                  <a:pt x="832" y="296"/>
                </a:lnTo>
                <a:lnTo>
                  <a:pt x="832" y="312"/>
                </a:lnTo>
                <a:lnTo>
                  <a:pt x="840" y="312"/>
                </a:lnTo>
                <a:lnTo>
                  <a:pt x="856" y="312"/>
                </a:lnTo>
                <a:lnTo>
                  <a:pt x="856" y="328"/>
                </a:lnTo>
                <a:lnTo>
                  <a:pt x="864" y="328"/>
                </a:lnTo>
                <a:lnTo>
                  <a:pt x="864" y="344"/>
                </a:lnTo>
                <a:lnTo>
                  <a:pt x="904" y="344"/>
                </a:lnTo>
                <a:lnTo>
                  <a:pt x="928" y="344"/>
                </a:lnTo>
                <a:lnTo>
                  <a:pt x="928" y="360"/>
                </a:lnTo>
                <a:lnTo>
                  <a:pt x="936" y="360"/>
                </a:lnTo>
                <a:lnTo>
                  <a:pt x="952" y="360"/>
                </a:lnTo>
                <a:lnTo>
                  <a:pt x="960" y="360"/>
                </a:lnTo>
                <a:lnTo>
                  <a:pt x="960" y="376"/>
                </a:lnTo>
                <a:lnTo>
                  <a:pt x="976" y="376"/>
                </a:lnTo>
                <a:lnTo>
                  <a:pt x="1000" y="376"/>
                </a:lnTo>
                <a:lnTo>
                  <a:pt x="1016" y="376"/>
                </a:lnTo>
                <a:lnTo>
                  <a:pt x="1024" y="376"/>
                </a:lnTo>
                <a:lnTo>
                  <a:pt x="1040" y="376"/>
                </a:lnTo>
                <a:lnTo>
                  <a:pt x="1040" y="400"/>
                </a:lnTo>
                <a:lnTo>
                  <a:pt x="1040" y="416"/>
                </a:lnTo>
                <a:lnTo>
                  <a:pt x="1048" y="416"/>
                </a:lnTo>
                <a:lnTo>
                  <a:pt x="1064" y="416"/>
                </a:lnTo>
                <a:lnTo>
                  <a:pt x="1072" y="416"/>
                </a:lnTo>
                <a:lnTo>
                  <a:pt x="1096" y="416"/>
                </a:lnTo>
                <a:lnTo>
                  <a:pt x="1112" y="416"/>
                </a:lnTo>
                <a:lnTo>
                  <a:pt x="1136" y="416"/>
                </a:lnTo>
                <a:lnTo>
                  <a:pt x="1136" y="432"/>
                </a:lnTo>
                <a:lnTo>
                  <a:pt x="1144" y="432"/>
                </a:lnTo>
                <a:lnTo>
                  <a:pt x="1160" y="432"/>
                </a:lnTo>
                <a:lnTo>
                  <a:pt x="1192" y="432"/>
                </a:lnTo>
                <a:lnTo>
                  <a:pt x="1208" y="432"/>
                </a:lnTo>
                <a:lnTo>
                  <a:pt x="1216" y="432"/>
                </a:lnTo>
                <a:lnTo>
                  <a:pt x="1232" y="432"/>
                </a:lnTo>
                <a:lnTo>
                  <a:pt x="1240" y="432"/>
                </a:lnTo>
                <a:lnTo>
                  <a:pt x="1256" y="432"/>
                </a:lnTo>
                <a:lnTo>
                  <a:pt x="1280" y="432"/>
                </a:lnTo>
                <a:lnTo>
                  <a:pt x="1280" y="448"/>
                </a:lnTo>
                <a:lnTo>
                  <a:pt x="1304" y="448"/>
                </a:lnTo>
                <a:lnTo>
                  <a:pt x="1312" y="448"/>
                </a:lnTo>
                <a:lnTo>
                  <a:pt x="1328" y="448"/>
                </a:lnTo>
                <a:lnTo>
                  <a:pt x="1328" y="464"/>
                </a:lnTo>
                <a:lnTo>
                  <a:pt x="1352" y="464"/>
                </a:lnTo>
                <a:lnTo>
                  <a:pt x="1384" y="464"/>
                </a:lnTo>
                <a:lnTo>
                  <a:pt x="1400" y="464"/>
                </a:lnTo>
                <a:lnTo>
                  <a:pt x="1400" y="480"/>
                </a:lnTo>
                <a:lnTo>
                  <a:pt x="1408" y="480"/>
                </a:lnTo>
                <a:lnTo>
                  <a:pt x="1424" y="480"/>
                </a:lnTo>
                <a:lnTo>
                  <a:pt x="1424" y="496"/>
                </a:lnTo>
                <a:lnTo>
                  <a:pt x="1432" y="496"/>
                </a:lnTo>
                <a:lnTo>
                  <a:pt x="1448" y="496"/>
                </a:lnTo>
                <a:lnTo>
                  <a:pt x="1456" y="496"/>
                </a:lnTo>
                <a:lnTo>
                  <a:pt x="1472" y="496"/>
                </a:lnTo>
                <a:lnTo>
                  <a:pt x="1472" y="512"/>
                </a:lnTo>
                <a:lnTo>
                  <a:pt x="1496" y="512"/>
                </a:lnTo>
                <a:lnTo>
                  <a:pt x="1520" y="512"/>
                </a:lnTo>
                <a:lnTo>
                  <a:pt x="1520" y="528"/>
                </a:lnTo>
                <a:lnTo>
                  <a:pt x="1528" y="528"/>
                </a:lnTo>
                <a:lnTo>
                  <a:pt x="1528" y="544"/>
                </a:lnTo>
                <a:lnTo>
                  <a:pt x="1544" y="544"/>
                </a:lnTo>
                <a:lnTo>
                  <a:pt x="1592" y="544"/>
                </a:lnTo>
                <a:lnTo>
                  <a:pt x="1616" y="544"/>
                </a:lnTo>
                <a:lnTo>
                  <a:pt x="1624" y="544"/>
                </a:lnTo>
                <a:lnTo>
                  <a:pt x="1624" y="560"/>
                </a:lnTo>
                <a:lnTo>
                  <a:pt x="1640" y="560"/>
                </a:lnTo>
                <a:lnTo>
                  <a:pt x="1640" y="576"/>
                </a:lnTo>
                <a:lnTo>
                  <a:pt x="1648" y="576"/>
                </a:lnTo>
                <a:lnTo>
                  <a:pt x="1664" y="576"/>
                </a:lnTo>
                <a:lnTo>
                  <a:pt x="1672" y="576"/>
                </a:lnTo>
                <a:lnTo>
                  <a:pt x="1713" y="576"/>
                </a:lnTo>
                <a:lnTo>
                  <a:pt x="1713" y="592"/>
                </a:lnTo>
                <a:lnTo>
                  <a:pt x="1721" y="592"/>
                </a:lnTo>
                <a:lnTo>
                  <a:pt x="1745" y="592"/>
                </a:lnTo>
                <a:lnTo>
                  <a:pt x="1745" y="608"/>
                </a:lnTo>
                <a:lnTo>
                  <a:pt x="1761" y="608"/>
                </a:lnTo>
                <a:lnTo>
                  <a:pt x="1761" y="640"/>
                </a:lnTo>
                <a:lnTo>
                  <a:pt x="1785" y="640"/>
                </a:lnTo>
                <a:lnTo>
                  <a:pt x="1809" y="640"/>
                </a:lnTo>
                <a:lnTo>
                  <a:pt x="1809" y="656"/>
                </a:lnTo>
                <a:lnTo>
                  <a:pt x="1833" y="656"/>
                </a:lnTo>
                <a:lnTo>
                  <a:pt x="1833" y="672"/>
                </a:lnTo>
                <a:lnTo>
                  <a:pt x="1841" y="672"/>
                </a:lnTo>
                <a:lnTo>
                  <a:pt x="1865" y="672"/>
                </a:lnTo>
                <a:lnTo>
                  <a:pt x="1881" y="672"/>
                </a:lnTo>
                <a:lnTo>
                  <a:pt x="1905" y="672"/>
                </a:lnTo>
                <a:lnTo>
                  <a:pt x="1913" y="672"/>
                </a:lnTo>
                <a:lnTo>
                  <a:pt x="1929" y="672"/>
                </a:lnTo>
                <a:lnTo>
                  <a:pt x="1937" y="672"/>
                </a:lnTo>
                <a:lnTo>
                  <a:pt x="1953" y="672"/>
                </a:lnTo>
                <a:lnTo>
                  <a:pt x="1961" y="672"/>
                </a:lnTo>
                <a:lnTo>
                  <a:pt x="1961" y="688"/>
                </a:lnTo>
                <a:lnTo>
                  <a:pt x="2001" y="688"/>
                </a:lnTo>
                <a:lnTo>
                  <a:pt x="2025" y="688"/>
                </a:lnTo>
                <a:lnTo>
                  <a:pt x="2033" y="688"/>
                </a:lnTo>
                <a:lnTo>
                  <a:pt x="2049" y="688"/>
                </a:lnTo>
                <a:lnTo>
                  <a:pt x="2057" y="688"/>
                </a:lnTo>
                <a:lnTo>
                  <a:pt x="2057" y="704"/>
                </a:lnTo>
                <a:lnTo>
                  <a:pt x="2073" y="704"/>
                </a:lnTo>
                <a:lnTo>
                  <a:pt x="2121" y="704"/>
                </a:lnTo>
                <a:lnTo>
                  <a:pt x="2121" y="728"/>
                </a:lnTo>
                <a:lnTo>
                  <a:pt x="2145" y="728"/>
                </a:lnTo>
                <a:lnTo>
                  <a:pt x="2153" y="728"/>
                </a:lnTo>
                <a:lnTo>
                  <a:pt x="2153" y="744"/>
                </a:lnTo>
                <a:lnTo>
                  <a:pt x="2169" y="744"/>
                </a:lnTo>
                <a:lnTo>
                  <a:pt x="2169" y="760"/>
                </a:lnTo>
                <a:lnTo>
                  <a:pt x="2169" y="776"/>
                </a:lnTo>
                <a:lnTo>
                  <a:pt x="2169" y="792"/>
                </a:lnTo>
                <a:lnTo>
                  <a:pt x="2249" y="792"/>
                </a:lnTo>
                <a:lnTo>
                  <a:pt x="2249" y="824"/>
                </a:lnTo>
                <a:lnTo>
                  <a:pt x="2297" y="824"/>
                </a:lnTo>
                <a:lnTo>
                  <a:pt x="2385" y="824"/>
                </a:lnTo>
                <a:lnTo>
                  <a:pt x="2393" y="824"/>
                </a:lnTo>
                <a:lnTo>
                  <a:pt x="2393" y="840"/>
                </a:lnTo>
                <a:lnTo>
                  <a:pt x="2433" y="840"/>
                </a:lnTo>
                <a:lnTo>
                  <a:pt x="2433" y="856"/>
                </a:lnTo>
                <a:lnTo>
                  <a:pt x="2457" y="856"/>
                </a:lnTo>
                <a:lnTo>
                  <a:pt x="2529" y="856"/>
                </a:lnTo>
                <a:lnTo>
                  <a:pt x="2529" y="888"/>
                </a:lnTo>
                <a:lnTo>
                  <a:pt x="2545" y="888"/>
                </a:lnTo>
                <a:lnTo>
                  <a:pt x="2545" y="904"/>
                </a:lnTo>
                <a:lnTo>
                  <a:pt x="2569" y="904"/>
                </a:lnTo>
                <a:lnTo>
                  <a:pt x="2593" y="904"/>
                </a:lnTo>
                <a:lnTo>
                  <a:pt x="2601" y="904"/>
                </a:lnTo>
                <a:lnTo>
                  <a:pt x="2601" y="920"/>
                </a:lnTo>
                <a:lnTo>
                  <a:pt x="2601" y="936"/>
                </a:lnTo>
                <a:lnTo>
                  <a:pt x="2641" y="936"/>
                </a:lnTo>
                <a:lnTo>
                  <a:pt x="2649" y="936"/>
                </a:lnTo>
                <a:lnTo>
                  <a:pt x="2649" y="968"/>
                </a:lnTo>
                <a:lnTo>
                  <a:pt x="2665" y="968"/>
                </a:lnTo>
                <a:lnTo>
                  <a:pt x="2665" y="984"/>
                </a:lnTo>
                <a:lnTo>
                  <a:pt x="2673" y="984"/>
                </a:lnTo>
                <a:lnTo>
                  <a:pt x="2673" y="1016"/>
                </a:lnTo>
                <a:lnTo>
                  <a:pt x="2697" y="1016"/>
                </a:lnTo>
                <a:lnTo>
                  <a:pt x="2713" y="1016"/>
                </a:lnTo>
                <a:lnTo>
                  <a:pt x="2713" y="1032"/>
                </a:lnTo>
                <a:lnTo>
                  <a:pt x="2737" y="1032"/>
                </a:lnTo>
                <a:lnTo>
                  <a:pt x="2761" y="1032"/>
                </a:lnTo>
                <a:lnTo>
                  <a:pt x="2761" y="1056"/>
                </a:lnTo>
                <a:lnTo>
                  <a:pt x="2881" y="1056"/>
                </a:lnTo>
                <a:lnTo>
                  <a:pt x="2905" y="1056"/>
                </a:lnTo>
                <a:lnTo>
                  <a:pt x="2913" y="1056"/>
                </a:lnTo>
                <a:lnTo>
                  <a:pt x="2953" y="1056"/>
                </a:lnTo>
                <a:lnTo>
                  <a:pt x="3217" y="1056"/>
                </a:lnTo>
                <a:lnTo>
                  <a:pt x="3225" y="1056"/>
                </a:lnTo>
                <a:lnTo>
                  <a:pt x="3225" y="1120"/>
                </a:lnTo>
                <a:lnTo>
                  <a:pt x="3249" y="1120"/>
                </a:lnTo>
                <a:lnTo>
                  <a:pt x="3273" y="1120"/>
                </a:lnTo>
                <a:lnTo>
                  <a:pt x="3345" y="1120"/>
                </a:lnTo>
                <a:lnTo>
                  <a:pt x="3409" y="1120"/>
                </a:lnTo>
                <a:lnTo>
                  <a:pt x="3409" y="1184"/>
                </a:lnTo>
                <a:lnTo>
                  <a:pt x="3417" y="1184"/>
                </a:lnTo>
                <a:lnTo>
                  <a:pt x="3433" y="1184"/>
                </a:lnTo>
                <a:lnTo>
                  <a:pt x="3433" y="1264"/>
                </a:lnTo>
                <a:lnTo>
                  <a:pt x="3681" y="1264"/>
                </a:lnTo>
                <a:lnTo>
                  <a:pt x="3705" y="1264"/>
                </a:lnTo>
                <a:lnTo>
                  <a:pt x="3705" y="1416"/>
                </a:lnTo>
                <a:lnTo>
                  <a:pt x="3721" y="1416"/>
                </a:lnTo>
                <a:lnTo>
                  <a:pt x="3969" y="1416"/>
                </a:lnTo>
                <a:lnTo>
                  <a:pt x="4009" y="1416"/>
                </a:lnTo>
              </a:path>
            </a:pathLst>
          </a:custGeom>
          <a:noFill/>
          <a:ln w="381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14" name="Freeform 1030"/>
          <p:cNvSpPr>
            <a:spLocks/>
          </p:cNvSpPr>
          <p:nvPr/>
        </p:nvSpPr>
        <p:spPr bwMode="auto">
          <a:xfrm>
            <a:off x="1870075" y="2517775"/>
            <a:ext cx="6808788" cy="2890838"/>
          </a:xfrm>
          <a:custGeom>
            <a:avLst/>
            <a:gdLst/>
            <a:ahLst/>
            <a:cxnLst>
              <a:cxn ang="0">
                <a:pos x="40" y="16"/>
              </a:cxn>
              <a:cxn ang="0">
                <a:pos x="72" y="56"/>
              </a:cxn>
              <a:cxn ang="0">
                <a:pos x="120" y="72"/>
              </a:cxn>
              <a:cxn ang="0">
                <a:pos x="160" y="104"/>
              </a:cxn>
              <a:cxn ang="0">
                <a:pos x="240" y="120"/>
              </a:cxn>
              <a:cxn ang="0">
                <a:pos x="288" y="136"/>
              </a:cxn>
              <a:cxn ang="0">
                <a:pos x="336" y="152"/>
              </a:cxn>
              <a:cxn ang="0">
                <a:pos x="400" y="168"/>
              </a:cxn>
              <a:cxn ang="0">
                <a:pos x="432" y="200"/>
              </a:cxn>
              <a:cxn ang="0">
                <a:pos x="480" y="232"/>
              </a:cxn>
              <a:cxn ang="0">
                <a:pos x="520" y="264"/>
              </a:cxn>
              <a:cxn ang="0">
                <a:pos x="552" y="296"/>
              </a:cxn>
              <a:cxn ang="0">
                <a:pos x="592" y="328"/>
              </a:cxn>
              <a:cxn ang="0">
                <a:pos x="664" y="344"/>
              </a:cxn>
              <a:cxn ang="0">
                <a:pos x="696" y="376"/>
              </a:cxn>
              <a:cxn ang="0">
                <a:pos x="744" y="416"/>
              </a:cxn>
              <a:cxn ang="0">
                <a:pos x="768" y="464"/>
              </a:cxn>
              <a:cxn ang="0">
                <a:pos x="840" y="480"/>
              </a:cxn>
              <a:cxn ang="0">
                <a:pos x="904" y="512"/>
              </a:cxn>
              <a:cxn ang="0">
                <a:pos x="960" y="528"/>
              </a:cxn>
              <a:cxn ang="0">
                <a:pos x="1000" y="576"/>
              </a:cxn>
              <a:cxn ang="0">
                <a:pos x="1048" y="592"/>
              </a:cxn>
              <a:cxn ang="0">
                <a:pos x="1096" y="624"/>
              </a:cxn>
              <a:cxn ang="0">
                <a:pos x="1144" y="656"/>
              </a:cxn>
              <a:cxn ang="0">
                <a:pos x="1208" y="688"/>
              </a:cxn>
              <a:cxn ang="0">
                <a:pos x="1240" y="728"/>
              </a:cxn>
              <a:cxn ang="0">
                <a:pos x="1312" y="744"/>
              </a:cxn>
              <a:cxn ang="0">
                <a:pos x="1384" y="776"/>
              </a:cxn>
              <a:cxn ang="0">
                <a:pos x="1432" y="792"/>
              </a:cxn>
              <a:cxn ang="0">
                <a:pos x="1496" y="808"/>
              </a:cxn>
              <a:cxn ang="0">
                <a:pos x="1528" y="856"/>
              </a:cxn>
              <a:cxn ang="0">
                <a:pos x="1616" y="888"/>
              </a:cxn>
              <a:cxn ang="0">
                <a:pos x="1648" y="920"/>
              </a:cxn>
              <a:cxn ang="0">
                <a:pos x="1721" y="936"/>
              </a:cxn>
              <a:cxn ang="0">
                <a:pos x="1809" y="952"/>
              </a:cxn>
              <a:cxn ang="0">
                <a:pos x="1841" y="1000"/>
              </a:cxn>
              <a:cxn ang="0">
                <a:pos x="1905" y="1032"/>
              </a:cxn>
              <a:cxn ang="0">
                <a:pos x="1953" y="1056"/>
              </a:cxn>
              <a:cxn ang="0">
                <a:pos x="2025" y="1088"/>
              </a:cxn>
              <a:cxn ang="0">
                <a:pos x="2057" y="1120"/>
              </a:cxn>
              <a:cxn ang="0">
                <a:pos x="2153" y="1136"/>
              </a:cxn>
              <a:cxn ang="0">
                <a:pos x="2297" y="1168"/>
              </a:cxn>
              <a:cxn ang="0">
                <a:pos x="2433" y="1200"/>
              </a:cxn>
              <a:cxn ang="0">
                <a:pos x="2569" y="1216"/>
              </a:cxn>
              <a:cxn ang="0">
                <a:pos x="2641" y="1264"/>
              </a:cxn>
              <a:cxn ang="0">
                <a:pos x="2697" y="1280"/>
              </a:cxn>
              <a:cxn ang="0">
                <a:pos x="2761" y="1360"/>
              </a:cxn>
              <a:cxn ang="0">
                <a:pos x="2913" y="1432"/>
              </a:cxn>
              <a:cxn ang="0">
                <a:pos x="3217" y="1544"/>
              </a:cxn>
              <a:cxn ang="0">
                <a:pos x="3273" y="1640"/>
              </a:cxn>
              <a:cxn ang="0">
                <a:pos x="3417" y="1760"/>
              </a:cxn>
              <a:cxn ang="0">
                <a:pos x="3705" y="1968"/>
              </a:cxn>
            </a:cxnLst>
            <a:rect l="0" t="0" r="r" b="b"/>
            <a:pathLst>
              <a:path w="3969" h="2120">
                <a:moveTo>
                  <a:pt x="0" y="0"/>
                </a:moveTo>
                <a:lnTo>
                  <a:pt x="16" y="0"/>
                </a:lnTo>
                <a:lnTo>
                  <a:pt x="16" y="16"/>
                </a:lnTo>
                <a:lnTo>
                  <a:pt x="24" y="16"/>
                </a:lnTo>
                <a:lnTo>
                  <a:pt x="40" y="16"/>
                </a:lnTo>
                <a:lnTo>
                  <a:pt x="48" y="16"/>
                </a:lnTo>
                <a:lnTo>
                  <a:pt x="48" y="32"/>
                </a:lnTo>
                <a:lnTo>
                  <a:pt x="64" y="32"/>
                </a:lnTo>
                <a:lnTo>
                  <a:pt x="72" y="32"/>
                </a:lnTo>
                <a:lnTo>
                  <a:pt x="72" y="56"/>
                </a:lnTo>
                <a:lnTo>
                  <a:pt x="88" y="56"/>
                </a:lnTo>
                <a:lnTo>
                  <a:pt x="96" y="56"/>
                </a:lnTo>
                <a:lnTo>
                  <a:pt x="96" y="72"/>
                </a:lnTo>
                <a:lnTo>
                  <a:pt x="112" y="72"/>
                </a:lnTo>
                <a:lnTo>
                  <a:pt x="120" y="72"/>
                </a:lnTo>
                <a:lnTo>
                  <a:pt x="120" y="88"/>
                </a:lnTo>
                <a:lnTo>
                  <a:pt x="136" y="88"/>
                </a:lnTo>
                <a:lnTo>
                  <a:pt x="144" y="88"/>
                </a:lnTo>
                <a:lnTo>
                  <a:pt x="144" y="104"/>
                </a:lnTo>
                <a:lnTo>
                  <a:pt x="160" y="104"/>
                </a:lnTo>
                <a:lnTo>
                  <a:pt x="192" y="104"/>
                </a:lnTo>
                <a:lnTo>
                  <a:pt x="216" y="104"/>
                </a:lnTo>
                <a:lnTo>
                  <a:pt x="232" y="104"/>
                </a:lnTo>
                <a:lnTo>
                  <a:pt x="240" y="104"/>
                </a:lnTo>
                <a:lnTo>
                  <a:pt x="240" y="120"/>
                </a:lnTo>
                <a:lnTo>
                  <a:pt x="256" y="120"/>
                </a:lnTo>
                <a:lnTo>
                  <a:pt x="264" y="120"/>
                </a:lnTo>
                <a:lnTo>
                  <a:pt x="280" y="120"/>
                </a:lnTo>
                <a:lnTo>
                  <a:pt x="288" y="120"/>
                </a:lnTo>
                <a:lnTo>
                  <a:pt x="288" y="136"/>
                </a:lnTo>
                <a:lnTo>
                  <a:pt x="304" y="136"/>
                </a:lnTo>
                <a:lnTo>
                  <a:pt x="312" y="136"/>
                </a:lnTo>
                <a:lnTo>
                  <a:pt x="328" y="136"/>
                </a:lnTo>
                <a:lnTo>
                  <a:pt x="328" y="152"/>
                </a:lnTo>
                <a:lnTo>
                  <a:pt x="336" y="152"/>
                </a:lnTo>
                <a:lnTo>
                  <a:pt x="352" y="152"/>
                </a:lnTo>
                <a:lnTo>
                  <a:pt x="352" y="168"/>
                </a:lnTo>
                <a:lnTo>
                  <a:pt x="360" y="168"/>
                </a:lnTo>
                <a:lnTo>
                  <a:pt x="384" y="168"/>
                </a:lnTo>
                <a:lnTo>
                  <a:pt x="400" y="168"/>
                </a:lnTo>
                <a:lnTo>
                  <a:pt x="400" y="184"/>
                </a:lnTo>
                <a:lnTo>
                  <a:pt x="408" y="184"/>
                </a:lnTo>
                <a:lnTo>
                  <a:pt x="424" y="184"/>
                </a:lnTo>
                <a:lnTo>
                  <a:pt x="424" y="200"/>
                </a:lnTo>
                <a:lnTo>
                  <a:pt x="432" y="200"/>
                </a:lnTo>
                <a:lnTo>
                  <a:pt x="448" y="200"/>
                </a:lnTo>
                <a:lnTo>
                  <a:pt x="448" y="216"/>
                </a:lnTo>
                <a:lnTo>
                  <a:pt x="456" y="216"/>
                </a:lnTo>
                <a:lnTo>
                  <a:pt x="480" y="216"/>
                </a:lnTo>
                <a:lnTo>
                  <a:pt x="480" y="232"/>
                </a:lnTo>
                <a:lnTo>
                  <a:pt x="496" y="232"/>
                </a:lnTo>
                <a:lnTo>
                  <a:pt x="504" y="232"/>
                </a:lnTo>
                <a:lnTo>
                  <a:pt x="504" y="248"/>
                </a:lnTo>
                <a:lnTo>
                  <a:pt x="520" y="248"/>
                </a:lnTo>
                <a:lnTo>
                  <a:pt x="520" y="264"/>
                </a:lnTo>
                <a:lnTo>
                  <a:pt x="528" y="264"/>
                </a:lnTo>
                <a:lnTo>
                  <a:pt x="528" y="280"/>
                </a:lnTo>
                <a:lnTo>
                  <a:pt x="544" y="280"/>
                </a:lnTo>
                <a:lnTo>
                  <a:pt x="544" y="296"/>
                </a:lnTo>
                <a:lnTo>
                  <a:pt x="552" y="296"/>
                </a:lnTo>
                <a:lnTo>
                  <a:pt x="552" y="312"/>
                </a:lnTo>
                <a:lnTo>
                  <a:pt x="568" y="312"/>
                </a:lnTo>
                <a:lnTo>
                  <a:pt x="576" y="312"/>
                </a:lnTo>
                <a:lnTo>
                  <a:pt x="576" y="328"/>
                </a:lnTo>
                <a:lnTo>
                  <a:pt x="592" y="328"/>
                </a:lnTo>
                <a:lnTo>
                  <a:pt x="592" y="344"/>
                </a:lnTo>
                <a:lnTo>
                  <a:pt x="600" y="344"/>
                </a:lnTo>
                <a:lnTo>
                  <a:pt x="624" y="344"/>
                </a:lnTo>
                <a:lnTo>
                  <a:pt x="648" y="344"/>
                </a:lnTo>
                <a:lnTo>
                  <a:pt x="664" y="344"/>
                </a:lnTo>
                <a:lnTo>
                  <a:pt x="672" y="344"/>
                </a:lnTo>
                <a:lnTo>
                  <a:pt x="672" y="360"/>
                </a:lnTo>
                <a:lnTo>
                  <a:pt x="688" y="360"/>
                </a:lnTo>
                <a:lnTo>
                  <a:pt x="688" y="376"/>
                </a:lnTo>
                <a:lnTo>
                  <a:pt x="696" y="376"/>
                </a:lnTo>
                <a:lnTo>
                  <a:pt x="696" y="400"/>
                </a:lnTo>
                <a:lnTo>
                  <a:pt x="712" y="400"/>
                </a:lnTo>
                <a:lnTo>
                  <a:pt x="712" y="416"/>
                </a:lnTo>
                <a:lnTo>
                  <a:pt x="736" y="416"/>
                </a:lnTo>
                <a:lnTo>
                  <a:pt x="744" y="416"/>
                </a:lnTo>
                <a:lnTo>
                  <a:pt x="744" y="432"/>
                </a:lnTo>
                <a:lnTo>
                  <a:pt x="744" y="448"/>
                </a:lnTo>
                <a:lnTo>
                  <a:pt x="760" y="448"/>
                </a:lnTo>
                <a:lnTo>
                  <a:pt x="760" y="464"/>
                </a:lnTo>
                <a:lnTo>
                  <a:pt x="768" y="464"/>
                </a:lnTo>
                <a:lnTo>
                  <a:pt x="784" y="464"/>
                </a:lnTo>
                <a:lnTo>
                  <a:pt x="792" y="464"/>
                </a:lnTo>
                <a:lnTo>
                  <a:pt x="792" y="480"/>
                </a:lnTo>
                <a:lnTo>
                  <a:pt x="832" y="480"/>
                </a:lnTo>
                <a:lnTo>
                  <a:pt x="840" y="480"/>
                </a:lnTo>
                <a:lnTo>
                  <a:pt x="840" y="496"/>
                </a:lnTo>
                <a:lnTo>
                  <a:pt x="856" y="496"/>
                </a:lnTo>
                <a:lnTo>
                  <a:pt x="864" y="496"/>
                </a:lnTo>
                <a:lnTo>
                  <a:pt x="904" y="496"/>
                </a:lnTo>
                <a:lnTo>
                  <a:pt x="904" y="512"/>
                </a:lnTo>
                <a:lnTo>
                  <a:pt x="928" y="512"/>
                </a:lnTo>
                <a:lnTo>
                  <a:pt x="936" y="512"/>
                </a:lnTo>
                <a:lnTo>
                  <a:pt x="952" y="512"/>
                </a:lnTo>
                <a:lnTo>
                  <a:pt x="952" y="528"/>
                </a:lnTo>
                <a:lnTo>
                  <a:pt x="960" y="528"/>
                </a:lnTo>
                <a:lnTo>
                  <a:pt x="960" y="544"/>
                </a:lnTo>
                <a:lnTo>
                  <a:pt x="976" y="544"/>
                </a:lnTo>
                <a:lnTo>
                  <a:pt x="1000" y="544"/>
                </a:lnTo>
                <a:lnTo>
                  <a:pt x="1000" y="560"/>
                </a:lnTo>
                <a:lnTo>
                  <a:pt x="1000" y="576"/>
                </a:lnTo>
                <a:lnTo>
                  <a:pt x="1016" y="576"/>
                </a:lnTo>
                <a:lnTo>
                  <a:pt x="1024" y="576"/>
                </a:lnTo>
                <a:lnTo>
                  <a:pt x="1024" y="592"/>
                </a:lnTo>
                <a:lnTo>
                  <a:pt x="1040" y="592"/>
                </a:lnTo>
                <a:lnTo>
                  <a:pt x="1048" y="592"/>
                </a:lnTo>
                <a:lnTo>
                  <a:pt x="1048" y="608"/>
                </a:lnTo>
                <a:lnTo>
                  <a:pt x="1064" y="608"/>
                </a:lnTo>
                <a:lnTo>
                  <a:pt x="1064" y="624"/>
                </a:lnTo>
                <a:lnTo>
                  <a:pt x="1072" y="624"/>
                </a:lnTo>
                <a:lnTo>
                  <a:pt x="1096" y="624"/>
                </a:lnTo>
                <a:lnTo>
                  <a:pt x="1096" y="640"/>
                </a:lnTo>
                <a:lnTo>
                  <a:pt x="1112" y="640"/>
                </a:lnTo>
                <a:lnTo>
                  <a:pt x="1112" y="656"/>
                </a:lnTo>
                <a:lnTo>
                  <a:pt x="1136" y="656"/>
                </a:lnTo>
                <a:lnTo>
                  <a:pt x="1144" y="656"/>
                </a:lnTo>
                <a:lnTo>
                  <a:pt x="1144" y="672"/>
                </a:lnTo>
                <a:lnTo>
                  <a:pt x="1160" y="672"/>
                </a:lnTo>
                <a:lnTo>
                  <a:pt x="1192" y="672"/>
                </a:lnTo>
                <a:lnTo>
                  <a:pt x="1208" y="672"/>
                </a:lnTo>
                <a:lnTo>
                  <a:pt x="1208" y="688"/>
                </a:lnTo>
                <a:lnTo>
                  <a:pt x="1216" y="688"/>
                </a:lnTo>
                <a:lnTo>
                  <a:pt x="1232" y="688"/>
                </a:lnTo>
                <a:lnTo>
                  <a:pt x="1232" y="704"/>
                </a:lnTo>
                <a:lnTo>
                  <a:pt x="1240" y="704"/>
                </a:lnTo>
                <a:lnTo>
                  <a:pt x="1240" y="728"/>
                </a:lnTo>
                <a:lnTo>
                  <a:pt x="1256" y="728"/>
                </a:lnTo>
                <a:lnTo>
                  <a:pt x="1280" y="728"/>
                </a:lnTo>
                <a:lnTo>
                  <a:pt x="1304" y="728"/>
                </a:lnTo>
                <a:lnTo>
                  <a:pt x="1304" y="744"/>
                </a:lnTo>
                <a:lnTo>
                  <a:pt x="1312" y="744"/>
                </a:lnTo>
                <a:lnTo>
                  <a:pt x="1328" y="744"/>
                </a:lnTo>
                <a:lnTo>
                  <a:pt x="1328" y="760"/>
                </a:lnTo>
                <a:lnTo>
                  <a:pt x="1352" y="760"/>
                </a:lnTo>
                <a:lnTo>
                  <a:pt x="1384" y="760"/>
                </a:lnTo>
                <a:lnTo>
                  <a:pt x="1384" y="776"/>
                </a:lnTo>
                <a:lnTo>
                  <a:pt x="1400" y="776"/>
                </a:lnTo>
                <a:lnTo>
                  <a:pt x="1408" y="776"/>
                </a:lnTo>
                <a:lnTo>
                  <a:pt x="1408" y="792"/>
                </a:lnTo>
                <a:lnTo>
                  <a:pt x="1424" y="792"/>
                </a:lnTo>
                <a:lnTo>
                  <a:pt x="1432" y="792"/>
                </a:lnTo>
                <a:lnTo>
                  <a:pt x="1432" y="808"/>
                </a:lnTo>
                <a:lnTo>
                  <a:pt x="1448" y="808"/>
                </a:lnTo>
                <a:lnTo>
                  <a:pt x="1456" y="808"/>
                </a:lnTo>
                <a:lnTo>
                  <a:pt x="1472" y="808"/>
                </a:lnTo>
                <a:lnTo>
                  <a:pt x="1496" y="808"/>
                </a:lnTo>
                <a:lnTo>
                  <a:pt x="1496" y="824"/>
                </a:lnTo>
                <a:lnTo>
                  <a:pt x="1520" y="824"/>
                </a:lnTo>
                <a:lnTo>
                  <a:pt x="1520" y="840"/>
                </a:lnTo>
                <a:lnTo>
                  <a:pt x="1528" y="840"/>
                </a:lnTo>
                <a:lnTo>
                  <a:pt x="1528" y="856"/>
                </a:lnTo>
                <a:lnTo>
                  <a:pt x="1544" y="856"/>
                </a:lnTo>
                <a:lnTo>
                  <a:pt x="1592" y="856"/>
                </a:lnTo>
                <a:lnTo>
                  <a:pt x="1592" y="872"/>
                </a:lnTo>
                <a:lnTo>
                  <a:pt x="1592" y="888"/>
                </a:lnTo>
                <a:lnTo>
                  <a:pt x="1616" y="888"/>
                </a:lnTo>
                <a:lnTo>
                  <a:pt x="1624" y="888"/>
                </a:lnTo>
                <a:lnTo>
                  <a:pt x="1624" y="904"/>
                </a:lnTo>
                <a:lnTo>
                  <a:pt x="1640" y="904"/>
                </a:lnTo>
                <a:lnTo>
                  <a:pt x="1648" y="904"/>
                </a:lnTo>
                <a:lnTo>
                  <a:pt x="1648" y="920"/>
                </a:lnTo>
                <a:lnTo>
                  <a:pt x="1664" y="920"/>
                </a:lnTo>
                <a:lnTo>
                  <a:pt x="1672" y="920"/>
                </a:lnTo>
                <a:lnTo>
                  <a:pt x="1672" y="936"/>
                </a:lnTo>
                <a:lnTo>
                  <a:pt x="1713" y="936"/>
                </a:lnTo>
                <a:lnTo>
                  <a:pt x="1721" y="936"/>
                </a:lnTo>
                <a:lnTo>
                  <a:pt x="1721" y="952"/>
                </a:lnTo>
                <a:lnTo>
                  <a:pt x="1745" y="952"/>
                </a:lnTo>
                <a:lnTo>
                  <a:pt x="1761" y="952"/>
                </a:lnTo>
                <a:lnTo>
                  <a:pt x="1785" y="952"/>
                </a:lnTo>
                <a:lnTo>
                  <a:pt x="1809" y="952"/>
                </a:lnTo>
                <a:lnTo>
                  <a:pt x="1809" y="968"/>
                </a:lnTo>
                <a:lnTo>
                  <a:pt x="1833" y="968"/>
                </a:lnTo>
                <a:lnTo>
                  <a:pt x="1833" y="984"/>
                </a:lnTo>
                <a:lnTo>
                  <a:pt x="1841" y="984"/>
                </a:lnTo>
                <a:lnTo>
                  <a:pt x="1841" y="1000"/>
                </a:lnTo>
                <a:lnTo>
                  <a:pt x="1865" y="1000"/>
                </a:lnTo>
                <a:lnTo>
                  <a:pt x="1881" y="1000"/>
                </a:lnTo>
                <a:lnTo>
                  <a:pt x="1881" y="1016"/>
                </a:lnTo>
                <a:lnTo>
                  <a:pt x="1905" y="1016"/>
                </a:lnTo>
                <a:lnTo>
                  <a:pt x="1905" y="1032"/>
                </a:lnTo>
                <a:lnTo>
                  <a:pt x="1913" y="1032"/>
                </a:lnTo>
                <a:lnTo>
                  <a:pt x="1929" y="1032"/>
                </a:lnTo>
                <a:lnTo>
                  <a:pt x="1937" y="1032"/>
                </a:lnTo>
                <a:lnTo>
                  <a:pt x="1937" y="1056"/>
                </a:lnTo>
                <a:lnTo>
                  <a:pt x="1953" y="1056"/>
                </a:lnTo>
                <a:lnTo>
                  <a:pt x="1953" y="1072"/>
                </a:lnTo>
                <a:lnTo>
                  <a:pt x="1961" y="1072"/>
                </a:lnTo>
                <a:lnTo>
                  <a:pt x="2001" y="1072"/>
                </a:lnTo>
                <a:lnTo>
                  <a:pt x="2001" y="1088"/>
                </a:lnTo>
                <a:lnTo>
                  <a:pt x="2025" y="1088"/>
                </a:lnTo>
                <a:lnTo>
                  <a:pt x="2033" y="1088"/>
                </a:lnTo>
                <a:lnTo>
                  <a:pt x="2033" y="1104"/>
                </a:lnTo>
                <a:lnTo>
                  <a:pt x="2049" y="1104"/>
                </a:lnTo>
                <a:lnTo>
                  <a:pt x="2049" y="1120"/>
                </a:lnTo>
                <a:lnTo>
                  <a:pt x="2057" y="1120"/>
                </a:lnTo>
                <a:lnTo>
                  <a:pt x="2073" y="1120"/>
                </a:lnTo>
                <a:lnTo>
                  <a:pt x="2073" y="1136"/>
                </a:lnTo>
                <a:lnTo>
                  <a:pt x="2121" y="1136"/>
                </a:lnTo>
                <a:lnTo>
                  <a:pt x="2145" y="1136"/>
                </a:lnTo>
                <a:lnTo>
                  <a:pt x="2153" y="1136"/>
                </a:lnTo>
                <a:lnTo>
                  <a:pt x="2153" y="1152"/>
                </a:lnTo>
                <a:lnTo>
                  <a:pt x="2169" y="1152"/>
                </a:lnTo>
                <a:lnTo>
                  <a:pt x="2249" y="1152"/>
                </a:lnTo>
                <a:lnTo>
                  <a:pt x="2297" y="1152"/>
                </a:lnTo>
                <a:lnTo>
                  <a:pt x="2297" y="1168"/>
                </a:lnTo>
                <a:lnTo>
                  <a:pt x="2385" y="1168"/>
                </a:lnTo>
                <a:lnTo>
                  <a:pt x="2385" y="1184"/>
                </a:lnTo>
                <a:lnTo>
                  <a:pt x="2393" y="1184"/>
                </a:lnTo>
                <a:lnTo>
                  <a:pt x="2393" y="1200"/>
                </a:lnTo>
                <a:lnTo>
                  <a:pt x="2433" y="1200"/>
                </a:lnTo>
                <a:lnTo>
                  <a:pt x="2457" y="1200"/>
                </a:lnTo>
                <a:lnTo>
                  <a:pt x="2457" y="1216"/>
                </a:lnTo>
                <a:lnTo>
                  <a:pt x="2529" y="1216"/>
                </a:lnTo>
                <a:lnTo>
                  <a:pt x="2545" y="1216"/>
                </a:lnTo>
                <a:lnTo>
                  <a:pt x="2569" y="1216"/>
                </a:lnTo>
                <a:lnTo>
                  <a:pt x="2569" y="1248"/>
                </a:lnTo>
                <a:lnTo>
                  <a:pt x="2593" y="1248"/>
                </a:lnTo>
                <a:lnTo>
                  <a:pt x="2593" y="1264"/>
                </a:lnTo>
                <a:lnTo>
                  <a:pt x="2601" y="1264"/>
                </a:lnTo>
                <a:lnTo>
                  <a:pt x="2641" y="1264"/>
                </a:lnTo>
                <a:lnTo>
                  <a:pt x="2641" y="1280"/>
                </a:lnTo>
                <a:lnTo>
                  <a:pt x="2649" y="1280"/>
                </a:lnTo>
                <a:lnTo>
                  <a:pt x="2665" y="1280"/>
                </a:lnTo>
                <a:lnTo>
                  <a:pt x="2673" y="1280"/>
                </a:lnTo>
                <a:lnTo>
                  <a:pt x="2697" y="1280"/>
                </a:lnTo>
                <a:lnTo>
                  <a:pt x="2697" y="1312"/>
                </a:lnTo>
                <a:lnTo>
                  <a:pt x="2713" y="1312"/>
                </a:lnTo>
                <a:lnTo>
                  <a:pt x="2737" y="1312"/>
                </a:lnTo>
                <a:lnTo>
                  <a:pt x="2737" y="1360"/>
                </a:lnTo>
                <a:lnTo>
                  <a:pt x="2761" y="1360"/>
                </a:lnTo>
                <a:lnTo>
                  <a:pt x="2881" y="1360"/>
                </a:lnTo>
                <a:lnTo>
                  <a:pt x="2881" y="1400"/>
                </a:lnTo>
                <a:lnTo>
                  <a:pt x="2905" y="1400"/>
                </a:lnTo>
                <a:lnTo>
                  <a:pt x="2905" y="1432"/>
                </a:lnTo>
                <a:lnTo>
                  <a:pt x="2913" y="1432"/>
                </a:lnTo>
                <a:lnTo>
                  <a:pt x="2913" y="1464"/>
                </a:lnTo>
                <a:lnTo>
                  <a:pt x="2953" y="1464"/>
                </a:lnTo>
                <a:lnTo>
                  <a:pt x="2953" y="1496"/>
                </a:lnTo>
                <a:lnTo>
                  <a:pt x="3217" y="1496"/>
                </a:lnTo>
                <a:lnTo>
                  <a:pt x="3217" y="1544"/>
                </a:lnTo>
                <a:lnTo>
                  <a:pt x="3225" y="1544"/>
                </a:lnTo>
                <a:lnTo>
                  <a:pt x="3225" y="1576"/>
                </a:lnTo>
                <a:lnTo>
                  <a:pt x="3249" y="1576"/>
                </a:lnTo>
                <a:lnTo>
                  <a:pt x="3249" y="1640"/>
                </a:lnTo>
                <a:lnTo>
                  <a:pt x="3273" y="1640"/>
                </a:lnTo>
                <a:lnTo>
                  <a:pt x="3273" y="1688"/>
                </a:lnTo>
                <a:lnTo>
                  <a:pt x="3345" y="1688"/>
                </a:lnTo>
                <a:lnTo>
                  <a:pt x="3345" y="1760"/>
                </a:lnTo>
                <a:lnTo>
                  <a:pt x="3409" y="1760"/>
                </a:lnTo>
                <a:lnTo>
                  <a:pt x="3417" y="1760"/>
                </a:lnTo>
                <a:lnTo>
                  <a:pt x="3417" y="1824"/>
                </a:lnTo>
                <a:lnTo>
                  <a:pt x="3433" y="1824"/>
                </a:lnTo>
                <a:lnTo>
                  <a:pt x="3681" y="1824"/>
                </a:lnTo>
                <a:lnTo>
                  <a:pt x="3681" y="1968"/>
                </a:lnTo>
                <a:lnTo>
                  <a:pt x="3705" y="1968"/>
                </a:lnTo>
                <a:lnTo>
                  <a:pt x="3721" y="1968"/>
                </a:lnTo>
                <a:lnTo>
                  <a:pt x="3721" y="2120"/>
                </a:lnTo>
                <a:lnTo>
                  <a:pt x="3969" y="2120"/>
                </a:lnTo>
              </a:path>
            </a:pathLst>
          </a:custGeom>
          <a:noFill/>
          <a:ln w="381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15" name="Freeform 1031"/>
          <p:cNvSpPr>
            <a:spLocks/>
          </p:cNvSpPr>
          <p:nvPr/>
        </p:nvSpPr>
        <p:spPr bwMode="auto">
          <a:xfrm>
            <a:off x="1862138" y="2482850"/>
            <a:ext cx="5275262" cy="335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64"/>
              </a:cxn>
              <a:cxn ang="0">
                <a:pos x="2733" y="2464"/>
              </a:cxn>
            </a:cxnLst>
            <a:rect l="0" t="0" r="r" b="b"/>
            <a:pathLst>
              <a:path w="2733" h="2464">
                <a:moveTo>
                  <a:pt x="0" y="0"/>
                </a:moveTo>
                <a:lnTo>
                  <a:pt x="0" y="2464"/>
                </a:lnTo>
                <a:lnTo>
                  <a:pt x="2733" y="2464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endParaRPr lang="en-IN"/>
          </a:p>
        </p:txBody>
      </p:sp>
      <p:sp>
        <p:nvSpPr>
          <p:cNvPr id="785416" name="Rectangle 1032"/>
          <p:cNvSpPr>
            <a:spLocks noChangeArrowheads="1"/>
          </p:cNvSpPr>
          <p:nvPr/>
        </p:nvSpPr>
        <p:spPr bwMode="auto">
          <a:xfrm rot="16200000">
            <a:off x="238919" y="3826669"/>
            <a:ext cx="14128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% Survival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7" name="Rectangle 1033"/>
          <p:cNvSpPr>
            <a:spLocks noChangeArrowheads="1"/>
          </p:cNvSpPr>
          <p:nvPr/>
        </p:nvSpPr>
        <p:spPr bwMode="auto">
          <a:xfrm>
            <a:off x="2492375" y="59023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8" name="Rectangle 1034"/>
          <p:cNvSpPr>
            <a:spLocks noChangeArrowheads="1"/>
          </p:cNvSpPr>
          <p:nvPr/>
        </p:nvSpPr>
        <p:spPr bwMode="auto">
          <a:xfrm>
            <a:off x="3195638" y="59023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9" name="Rectangle 1035"/>
          <p:cNvSpPr>
            <a:spLocks noChangeArrowheads="1"/>
          </p:cNvSpPr>
          <p:nvPr/>
        </p:nvSpPr>
        <p:spPr bwMode="auto">
          <a:xfrm>
            <a:off x="3894138" y="59023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0" name="Rectangle 1036"/>
          <p:cNvSpPr>
            <a:spLocks noChangeArrowheads="1"/>
          </p:cNvSpPr>
          <p:nvPr/>
        </p:nvSpPr>
        <p:spPr bwMode="auto">
          <a:xfrm>
            <a:off x="4519613" y="59023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1" name="Rectangle 1037"/>
          <p:cNvSpPr>
            <a:spLocks noChangeArrowheads="1"/>
          </p:cNvSpPr>
          <p:nvPr/>
        </p:nvSpPr>
        <p:spPr bwMode="auto">
          <a:xfrm>
            <a:off x="5238750" y="59023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2" name="Rectangle 1038"/>
          <p:cNvSpPr>
            <a:spLocks noChangeArrowheads="1"/>
          </p:cNvSpPr>
          <p:nvPr/>
        </p:nvSpPr>
        <p:spPr bwMode="auto">
          <a:xfrm>
            <a:off x="5935663" y="59023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3" name="Rectangle 1039"/>
          <p:cNvSpPr>
            <a:spLocks noChangeArrowheads="1"/>
          </p:cNvSpPr>
          <p:nvPr/>
        </p:nvSpPr>
        <p:spPr bwMode="auto">
          <a:xfrm>
            <a:off x="6630988" y="59023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4" name="Rectangle 1040"/>
          <p:cNvSpPr>
            <a:spLocks noChangeArrowheads="1"/>
          </p:cNvSpPr>
          <p:nvPr/>
        </p:nvSpPr>
        <p:spPr bwMode="auto">
          <a:xfrm>
            <a:off x="4011613" y="6151563"/>
            <a:ext cx="996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Months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5" name="Rectangle 1041"/>
          <p:cNvSpPr>
            <a:spLocks noChangeArrowheads="1"/>
          </p:cNvSpPr>
          <p:nvPr/>
        </p:nvSpPr>
        <p:spPr bwMode="auto">
          <a:xfrm>
            <a:off x="1327150" y="23749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6" name="Rectangle 1042"/>
          <p:cNvSpPr>
            <a:spLocks noChangeArrowheads="1"/>
          </p:cNvSpPr>
          <p:nvPr/>
        </p:nvSpPr>
        <p:spPr bwMode="auto">
          <a:xfrm>
            <a:off x="1454150" y="296068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90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7" name="Rectangle 1043"/>
          <p:cNvSpPr>
            <a:spLocks noChangeArrowheads="1"/>
          </p:cNvSpPr>
          <p:nvPr/>
        </p:nvSpPr>
        <p:spPr bwMode="auto">
          <a:xfrm>
            <a:off x="1450975" y="3663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80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8" name="Rectangle 1044"/>
          <p:cNvSpPr>
            <a:spLocks noChangeArrowheads="1"/>
          </p:cNvSpPr>
          <p:nvPr/>
        </p:nvSpPr>
        <p:spPr bwMode="auto">
          <a:xfrm>
            <a:off x="1454150" y="50355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9" name="Rectangle 1045"/>
          <p:cNvSpPr>
            <a:spLocks noChangeArrowheads="1"/>
          </p:cNvSpPr>
          <p:nvPr/>
        </p:nvSpPr>
        <p:spPr bwMode="auto">
          <a:xfrm>
            <a:off x="1454150" y="434816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70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1046"/>
          <p:cNvGrpSpPr>
            <a:grpSpLocks/>
          </p:cNvGrpSpPr>
          <p:nvPr/>
        </p:nvGrpSpPr>
        <p:grpSpPr bwMode="auto">
          <a:xfrm>
            <a:off x="1504950" y="5559425"/>
            <a:ext cx="714375" cy="65088"/>
            <a:chOff x="1434" y="3531"/>
            <a:chExt cx="370" cy="48"/>
          </a:xfrm>
        </p:grpSpPr>
        <p:sp useBgFill="1">
          <p:nvSpPr>
            <p:cNvPr id="785431" name="Rectangle 1047"/>
            <p:cNvSpPr>
              <a:spLocks noChangeArrowheads="1"/>
            </p:cNvSpPr>
            <p:nvPr/>
          </p:nvSpPr>
          <p:spPr bwMode="white">
            <a:xfrm>
              <a:off x="1434" y="3531"/>
              <a:ext cx="370" cy="48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5432" name="Line 1048"/>
            <p:cNvSpPr>
              <a:spLocks noChangeShapeType="1"/>
            </p:cNvSpPr>
            <p:nvPr/>
          </p:nvSpPr>
          <p:spPr bwMode="auto">
            <a:xfrm>
              <a:off x="1511" y="3531"/>
              <a:ext cx="2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/>
            <a:p>
              <a:endParaRPr lang="en-IN"/>
            </a:p>
          </p:txBody>
        </p:sp>
        <p:sp>
          <p:nvSpPr>
            <p:cNvPr id="785433" name="Line 1049"/>
            <p:cNvSpPr>
              <a:spLocks noChangeShapeType="1"/>
            </p:cNvSpPr>
            <p:nvPr/>
          </p:nvSpPr>
          <p:spPr bwMode="auto">
            <a:xfrm>
              <a:off x="1511" y="3578"/>
              <a:ext cx="2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/>
            <a:p>
              <a:endParaRPr lang="en-IN"/>
            </a:p>
          </p:txBody>
        </p:sp>
      </p:grpSp>
      <p:sp>
        <p:nvSpPr>
          <p:cNvPr id="785434" name="Line 1050"/>
          <p:cNvSpPr>
            <a:spLocks noChangeShapeType="1"/>
          </p:cNvSpPr>
          <p:nvPr/>
        </p:nvSpPr>
        <p:spPr bwMode="auto">
          <a:xfrm>
            <a:off x="1776413" y="4464050"/>
            <a:ext cx="809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35" name="Line 1051"/>
          <p:cNvSpPr>
            <a:spLocks noChangeShapeType="1"/>
          </p:cNvSpPr>
          <p:nvPr/>
        </p:nvSpPr>
        <p:spPr bwMode="auto">
          <a:xfrm>
            <a:off x="1776413" y="3779838"/>
            <a:ext cx="809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36" name="Line 1052"/>
          <p:cNvSpPr>
            <a:spLocks noChangeShapeType="1"/>
          </p:cNvSpPr>
          <p:nvPr/>
        </p:nvSpPr>
        <p:spPr bwMode="auto">
          <a:xfrm>
            <a:off x="1776413" y="3074988"/>
            <a:ext cx="8096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37" name="Line 1053"/>
          <p:cNvSpPr>
            <a:spLocks noChangeShapeType="1"/>
          </p:cNvSpPr>
          <p:nvPr/>
        </p:nvSpPr>
        <p:spPr bwMode="auto">
          <a:xfrm>
            <a:off x="1779588" y="2486025"/>
            <a:ext cx="984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38" name="Line 1054"/>
          <p:cNvSpPr>
            <a:spLocks noChangeShapeType="1"/>
          </p:cNvSpPr>
          <p:nvPr/>
        </p:nvSpPr>
        <p:spPr bwMode="auto">
          <a:xfrm>
            <a:off x="1781175" y="5151438"/>
            <a:ext cx="8096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1860550" y="5842000"/>
            <a:ext cx="4927600" cy="65088"/>
            <a:chOff x="1618" y="3738"/>
            <a:chExt cx="2554" cy="48"/>
          </a:xfrm>
        </p:grpSpPr>
        <p:grpSp>
          <p:nvGrpSpPr>
            <p:cNvPr id="4" name="Group 1056"/>
            <p:cNvGrpSpPr>
              <a:grpSpLocks/>
            </p:cNvGrpSpPr>
            <p:nvPr/>
          </p:nvGrpSpPr>
          <p:grpSpPr bwMode="auto">
            <a:xfrm>
              <a:off x="1987" y="3738"/>
              <a:ext cx="2185" cy="48"/>
              <a:chOff x="1987" y="3738"/>
              <a:chExt cx="2185" cy="48"/>
            </a:xfrm>
          </p:grpSpPr>
          <p:sp>
            <p:nvSpPr>
              <p:cNvPr id="785441" name="Line 1057"/>
              <p:cNvSpPr>
                <a:spLocks noChangeShapeType="1"/>
              </p:cNvSpPr>
              <p:nvPr/>
            </p:nvSpPr>
            <p:spPr bwMode="auto">
              <a:xfrm flipV="1">
                <a:off x="1987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2" name="Line 1058"/>
              <p:cNvSpPr>
                <a:spLocks noChangeShapeType="1"/>
              </p:cNvSpPr>
              <p:nvPr/>
            </p:nvSpPr>
            <p:spPr bwMode="auto">
              <a:xfrm flipV="1">
                <a:off x="2350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3" name="Line 1059"/>
              <p:cNvSpPr>
                <a:spLocks noChangeShapeType="1"/>
              </p:cNvSpPr>
              <p:nvPr/>
            </p:nvSpPr>
            <p:spPr bwMode="auto">
              <a:xfrm flipV="1">
                <a:off x="2712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4" name="Line 1060"/>
              <p:cNvSpPr>
                <a:spLocks noChangeShapeType="1"/>
              </p:cNvSpPr>
              <p:nvPr/>
            </p:nvSpPr>
            <p:spPr bwMode="auto">
              <a:xfrm flipV="1">
                <a:off x="3075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5" name="Line 1061"/>
              <p:cNvSpPr>
                <a:spLocks noChangeShapeType="1"/>
              </p:cNvSpPr>
              <p:nvPr/>
            </p:nvSpPr>
            <p:spPr bwMode="auto">
              <a:xfrm flipV="1">
                <a:off x="3446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6" name="Line 1062"/>
              <p:cNvSpPr>
                <a:spLocks noChangeShapeType="1"/>
              </p:cNvSpPr>
              <p:nvPr/>
            </p:nvSpPr>
            <p:spPr bwMode="auto">
              <a:xfrm flipV="1">
                <a:off x="3808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7" name="Line 1063"/>
              <p:cNvSpPr>
                <a:spLocks noChangeShapeType="1"/>
              </p:cNvSpPr>
              <p:nvPr/>
            </p:nvSpPr>
            <p:spPr bwMode="auto">
              <a:xfrm flipV="1">
                <a:off x="4171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785448" name="Line 1064"/>
            <p:cNvSpPr>
              <a:spLocks noChangeShapeType="1"/>
            </p:cNvSpPr>
            <p:nvPr/>
          </p:nvSpPr>
          <p:spPr bwMode="auto">
            <a:xfrm flipV="1">
              <a:off x="1618" y="3738"/>
              <a:ext cx="1" cy="4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 useBgFill="1">
        <p:nvSpPr>
          <p:cNvPr id="785449" name="Rectangle 1065"/>
          <p:cNvSpPr>
            <a:spLocks noChangeArrowheads="1"/>
          </p:cNvSpPr>
          <p:nvPr/>
        </p:nvSpPr>
        <p:spPr bwMode="auto">
          <a:xfrm>
            <a:off x="6996113" y="3762375"/>
            <a:ext cx="1836737" cy="1735138"/>
          </a:xfrm>
          <a:prstGeom prst="rect">
            <a:avLst/>
          </a:prstGeom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endParaRPr lang="en-IN"/>
          </a:p>
        </p:txBody>
      </p:sp>
      <p:sp>
        <p:nvSpPr>
          <p:cNvPr id="785450" name="Text Box 1066"/>
          <p:cNvSpPr txBox="1">
            <a:spLocks noChangeArrowheads="1"/>
          </p:cNvSpPr>
          <p:nvPr/>
        </p:nvSpPr>
        <p:spPr bwMode="auto">
          <a:xfrm>
            <a:off x="2466975" y="4543425"/>
            <a:ext cx="28940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=0.00013</a:t>
            </a:r>
          </a:p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35% </a:t>
            </a:r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risk reduction</a:t>
            </a:r>
            <a:endParaRPr lang="en-GB" alt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5451" name="Rectangle 1067"/>
          <p:cNvSpPr>
            <a:spLocks noChangeArrowheads="1"/>
          </p:cNvSpPr>
          <p:nvPr/>
        </p:nvSpPr>
        <p:spPr bwMode="auto">
          <a:xfrm>
            <a:off x="7086600" y="3551238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Carvedilol</a:t>
            </a:r>
            <a:endParaRPr lang="en-GB" altLang="de-DE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52" name="Rectangle 1068"/>
          <p:cNvSpPr>
            <a:spLocks noChangeArrowheads="1"/>
          </p:cNvSpPr>
          <p:nvPr/>
        </p:nvSpPr>
        <p:spPr bwMode="auto">
          <a:xfrm>
            <a:off x="7086600" y="4371975"/>
            <a:ext cx="97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2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Placebo</a:t>
            </a:r>
            <a:endParaRPr lang="en-GB" altLang="de-DE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54" name="Rectangle 10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COPERNICUS</a:t>
            </a:r>
          </a:p>
        </p:txBody>
      </p:sp>
      <p:sp>
        <p:nvSpPr>
          <p:cNvPr id="785455" name="Text Box 1071"/>
          <p:cNvSpPr txBox="1">
            <a:spLocks noChangeArrowheads="1"/>
          </p:cNvSpPr>
          <p:nvPr/>
        </p:nvSpPr>
        <p:spPr bwMode="auto">
          <a:xfrm>
            <a:off x="566738" y="239713"/>
            <a:ext cx="184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alt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5457" name="Text Box 1073"/>
          <p:cNvSpPr txBox="1">
            <a:spLocks noChangeArrowheads="1"/>
          </p:cNvSpPr>
          <p:nvPr/>
        </p:nvSpPr>
        <p:spPr bwMode="auto">
          <a:xfrm>
            <a:off x="682625" y="1693863"/>
            <a:ext cx="4300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altLang="de-DE" u="sng">
                <a:effectLst>
                  <a:outerShdw blurRad="38100" dist="38100" dir="2700000" algn="tl">
                    <a:srgbClr val="000000"/>
                  </a:outerShdw>
                </a:effectLst>
              </a:rPr>
              <a:t>All-cause mortality</a:t>
            </a:r>
          </a:p>
        </p:txBody>
      </p:sp>
      <p:sp>
        <p:nvSpPr>
          <p:cNvPr id="785480" name="Text Box 1096"/>
          <p:cNvSpPr txBox="1">
            <a:spLocks noChangeArrowheads="1"/>
          </p:cNvSpPr>
          <p:nvPr/>
        </p:nvSpPr>
        <p:spPr bwMode="auto">
          <a:xfrm>
            <a:off x="5891213" y="6246813"/>
            <a:ext cx="26447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60000"/>
              </a:spcBef>
            </a:pPr>
            <a:r>
              <a:rPr lang="en-US" altLang="en-US" sz="1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Packer, AHA 2000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2647 patients </a:t>
            </a:r>
          </a:p>
          <a:p>
            <a:r>
              <a:rPr lang="en-IN" sz="2400" dirty="0" smtClean="0"/>
              <a:t>NYHA class III or IV with EF ≤35%  receiving standard therapy with diuretics and ACEIs</a:t>
            </a:r>
          </a:p>
          <a:p>
            <a:r>
              <a:rPr lang="en-IN" sz="2400" dirty="0" err="1" smtClean="0"/>
              <a:t>Bisoprolol</a:t>
            </a:r>
            <a:r>
              <a:rPr lang="en-IN" sz="2400" dirty="0" smtClean="0"/>
              <a:t> 1·25 mg daily progressively increased to max 10 mg per day. </a:t>
            </a:r>
          </a:p>
          <a:p>
            <a:r>
              <a:rPr lang="en-IN" sz="2400" dirty="0" err="1" smtClean="0"/>
              <a:t>Avg</a:t>
            </a:r>
            <a:r>
              <a:rPr lang="en-IN" sz="2400" dirty="0" smtClean="0"/>
              <a:t> follow up -  1·3 yrs </a:t>
            </a:r>
            <a:endParaRPr lang="en-IN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3267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95400"/>
            <a:ext cx="394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beta blockers beneficial in heart failure?</a:t>
            </a:r>
          </a:p>
          <a:p>
            <a:endParaRPr lang="en-US" dirty="0" smtClean="0"/>
          </a:p>
          <a:p>
            <a:r>
              <a:rPr lang="en-US" dirty="0" smtClean="0"/>
              <a:t>Which beta blockers are beneficial in heart failure?</a:t>
            </a:r>
          </a:p>
          <a:p>
            <a:endParaRPr lang="en-US" dirty="0" smtClean="0"/>
          </a:p>
          <a:p>
            <a:r>
              <a:rPr lang="en-US" dirty="0" smtClean="0"/>
              <a:t>Among the beta blockers, which is most effective?</a:t>
            </a:r>
          </a:p>
          <a:p>
            <a:endParaRPr lang="en-US" dirty="0" smtClean="0"/>
          </a:p>
          <a:p>
            <a:r>
              <a:rPr lang="en-US" dirty="0" smtClean="0"/>
              <a:t>Are beta blockers beneficial across all classes of heart failure?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 </a:t>
            </a:r>
            <a:r>
              <a:rPr lang="en-IN" sz="2400" dirty="0" smtClean="0"/>
              <a:t>All-cause mortality  significantly lower with </a:t>
            </a:r>
            <a:r>
              <a:rPr lang="en-IN" sz="2400" dirty="0" err="1" smtClean="0"/>
              <a:t>bisoprolol</a:t>
            </a:r>
            <a:r>
              <a:rPr lang="en-IN" sz="2400" dirty="0" smtClean="0"/>
              <a:t> than on placebo</a:t>
            </a:r>
          </a:p>
          <a:p>
            <a:r>
              <a:rPr lang="en-IN" sz="2400" dirty="0" smtClean="0"/>
              <a:t> 156 [11·8%] </a:t>
            </a:r>
            <a:r>
              <a:rPr lang="en-IN" sz="2400" i="1" dirty="0" err="1" smtClean="0"/>
              <a:t>vs</a:t>
            </a:r>
            <a:r>
              <a:rPr lang="en-IN" sz="2400" dirty="0" smtClean="0"/>
              <a:t> 228 [17·3%] deaths with a hazard ratio of 0·66 (95% CI 0·54—0·81, p&lt;0·0001</a:t>
            </a:r>
            <a:endParaRPr lang="en-IN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362200"/>
            <a:ext cx="8686800" cy="3763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dirty="0" smtClean="0">
                <a:latin typeface="Verdana" pitchFamily="34" charset="0"/>
              </a:rPr>
              <a:t>  </a:t>
            </a:r>
            <a:endParaRPr lang="en-GB" sz="2400" dirty="0" smtClean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3991 patients</a:t>
            </a:r>
          </a:p>
          <a:p>
            <a:r>
              <a:rPr lang="en-GB" sz="2400" dirty="0" smtClean="0">
                <a:latin typeface="Verdana" pitchFamily="34" charset="0"/>
              </a:rPr>
              <a:t> EF </a:t>
            </a:r>
            <a:r>
              <a:rPr lang="en-GB" sz="2400" u="sng" dirty="0" smtClean="0">
                <a:latin typeface="Verdana" pitchFamily="34" charset="0"/>
              </a:rPr>
              <a:t>&lt;</a:t>
            </a:r>
            <a:r>
              <a:rPr lang="en-GB" sz="2400" dirty="0" smtClean="0">
                <a:latin typeface="Verdana" pitchFamily="34" charset="0"/>
              </a:rPr>
              <a:t>0.40 and NYHA class II-IV heart failure, stabilized by optimum standard therapy </a:t>
            </a:r>
          </a:p>
          <a:p>
            <a:r>
              <a:rPr lang="en-GB" sz="2400" dirty="0" err="1" smtClean="0">
                <a:latin typeface="Verdana" pitchFamily="34" charset="0"/>
              </a:rPr>
              <a:t>metoprolol</a:t>
            </a:r>
            <a:r>
              <a:rPr lang="en-GB" sz="2400" dirty="0" smtClean="0">
                <a:latin typeface="Verdana" pitchFamily="34" charset="0"/>
              </a:rPr>
              <a:t> 12.5 (NYHA III-IV) or 25 mg (NYHA II) </a:t>
            </a:r>
            <a:r>
              <a:rPr lang="en-GB" sz="2400" dirty="0" err="1" smtClean="0">
                <a:latin typeface="Verdana" pitchFamily="34" charset="0"/>
              </a:rPr>
              <a:t>od</a:t>
            </a:r>
            <a:r>
              <a:rPr lang="en-GB" sz="2400" dirty="0" smtClean="0">
                <a:latin typeface="Verdana" pitchFamily="34" charset="0"/>
              </a:rPr>
              <a:t>, increasing to max target dose 200 mg </a:t>
            </a:r>
            <a:r>
              <a:rPr lang="en-GB" sz="2400" dirty="0" err="1" smtClean="0">
                <a:latin typeface="Verdana" pitchFamily="34" charset="0"/>
              </a:rPr>
              <a:t>od</a:t>
            </a:r>
            <a:endParaRPr lang="en-GB" sz="2400" dirty="0" smtClean="0">
              <a:latin typeface="Verdana" pitchFamily="34" charset="0"/>
            </a:endParaRPr>
          </a:p>
          <a:p>
            <a:r>
              <a:rPr lang="en-GB" sz="2400" dirty="0" err="1" smtClean="0">
                <a:latin typeface="Verdana" pitchFamily="34" charset="0"/>
              </a:rPr>
              <a:t>Avg</a:t>
            </a:r>
            <a:r>
              <a:rPr lang="en-GB" sz="2400" dirty="0" smtClean="0">
                <a:latin typeface="Verdana" pitchFamily="34" charset="0"/>
              </a:rPr>
              <a:t> follow up – 1 year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Verdana" pitchFamily="34" charset="0"/>
              </a:rPr>
              <a:t>	</a:t>
            </a:r>
          </a:p>
          <a:p>
            <a:endParaRPr lang="en-GB" sz="2400" dirty="0" smtClean="0"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685800"/>
            <a:ext cx="3267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71600"/>
            <a:ext cx="3638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7048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62400" y="16002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ctr"/>
            <a:r>
              <a:rPr lang="en-GB" sz="2000" dirty="0" smtClean="0">
                <a:latin typeface="Verdana" pitchFamily="34" charset="0"/>
              </a:rPr>
              <a:t>All-cause mortality significantly lower in </a:t>
            </a:r>
            <a:r>
              <a:rPr lang="en-GB" sz="2000" dirty="0" err="1" smtClean="0">
                <a:latin typeface="Verdana" pitchFamily="34" charset="0"/>
              </a:rPr>
              <a:t>metoprolol</a:t>
            </a:r>
            <a:r>
              <a:rPr lang="en-GB" sz="2000" dirty="0" smtClean="0">
                <a:latin typeface="Verdana" pitchFamily="34" charset="0"/>
              </a:rPr>
              <a:t> CR/XL group (145 vs. 217, 34% risk reduction, P=0.0062) </a:t>
            </a:r>
          </a:p>
          <a:p>
            <a:pPr marL="342900" lvl="2" indent="-342900" algn="ctr"/>
            <a:r>
              <a:rPr lang="it-IT" sz="2000" dirty="0" smtClean="0"/>
              <a:t> </a:t>
            </a:r>
            <a:endParaRPr lang="en-IN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 2708 patients</a:t>
            </a:r>
          </a:p>
          <a:p>
            <a:r>
              <a:rPr lang="en-IN" sz="2400" dirty="0" smtClean="0"/>
              <a:t> </a:t>
            </a:r>
            <a:r>
              <a:rPr lang="en-IN" sz="2400" dirty="0" err="1" smtClean="0"/>
              <a:t>NYHAclass</a:t>
            </a:r>
            <a:r>
              <a:rPr lang="en-IN" sz="2400" dirty="0" smtClean="0"/>
              <a:t> III  or IV and EF ≤  35 percent</a:t>
            </a:r>
          </a:p>
          <a:p>
            <a:r>
              <a:rPr lang="en-US" sz="2400" dirty="0" err="1" smtClean="0"/>
              <a:t>Avg</a:t>
            </a:r>
            <a:r>
              <a:rPr lang="en-US" sz="2400" dirty="0" smtClean="0"/>
              <a:t> follow up – 2 yrs</a:t>
            </a:r>
            <a:endParaRPr lang="en-IN" sz="2400" dirty="0" smtClean="0"/>
          </a:p>
          <a:p>
            <a:r>
              <a:rPr lang="en-IN" sz="2400" dirty="0" smtClean="0"/>
              <a:t> no significant difference in mortality between the two groups (unadjusted P=0.16). </a:t>
            </a:r>
          </a:p>
          <a:p>
            <a:r>
              <a:rPr lang="en-IN" sz="2400" dirty="0" smtClean="0"/>
              <a:t>(HR 0.90, 0.78-1.02, p=0.10)</a:t>
            </a:r>
          </a:p>
          <a:p>
            <a:r>
              <a:rPr lang="en-IN" sz="2400" dirty="0" smtClean="0"/>
              <a:t>no significant overall survival benefit.</a:t>
            </a:r>
          </a:p>
          <a:p>
            <a:endParaRPr lang="en-IN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4848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bg1"/>
                </a:solidFill>
              </a:rPr>
              <a:t> Survival According to Treatment Group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019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r>
              <a:rPr lang="en-IN" sz="2400" dirty="0" smtClean="0"/>
              <a:t>2128 patients </a:t>
            </a:r>
          </a:p>
          <a:p>
            <a:r>
              <a:rPr lang="en-IN" sz="2400" dirty="0" smtClean="0"/>
              <a:t>Age ≥70 years with a history of heart failure (hospital admission for heart failure within the previous year or known EF ≤35%)</a:t>
            </a:r>
          </a:p>
          <a:p>
            <a:r>
              <a:rPr lang="en-IN" sz="2400" dirty="0" smtClean="0"/>
              <a:t>Initial dose - 1.25 mg </a:t>
            </a:r>
            <a:r>
              <a:rPr lang="en-IN" sz="2400" dirty="0" err="1" smtClean="0"/>
              <a:t>od</a:t>
            </a:r>
            <a:r>
              <a:rPr lang="en-IN" sz="2400" dirty="0" smtClean="0"/>
              <a:t> -  increased - target of 10 mg </a:t>
            </a:r>
            <a:r>
              <a:rPr lang="en-IN" sz="2400" dirty="0" err="1" smtClean="0"/>
              <a:t>od</a:t>
            </a:r>
            <a:endParaRPr lang="en-IN" sz="2400" dirty="0" smtClean="0"/>
          </a:p>
          <a:p>
            <a:r>
              <a:rPr lang="en-IN" sz="2400" dirty="0" err="1" smtClean="0"/>
              <a:t>Avg</a:t>
            </a:r>
            <a:r>
              <a:rPr lang="en-IN" sz="2400" dirty="0" smtClean="0"/>
              <a:t> follow-up - 21 months</a:t>
            </a:r>
          </a:p>
          <a:p>
            <a:endParaRPr lang="en-IN" sz="24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 fontScale="92500"/>
          </a:bodyPr>
          <a:lstStyle/>
          <a:p>
            <a:r>
              <a:rPr lang="en-IN" sz="2800" dirty="0" err="1" smtClean="0"/>
              <a:t>Nebivolol</a:t>
            </a:r>
            <a:r>
              <a:rPr lang="en-IN" sz="2800" dirty="0" smtClean="0"/>
              <a:t> reduced the composite end point of all-cause mortality and cardiovascular hospitalization (HR=0.86; 95% CI, 0.74-0.99; </a:t>
            </a:r>
            <a:r>
              <a:rPr lang="en-IN" sz="2800" i="1" dirty="0" smtClean="0"/>
              <a:t>P=.039) </a:t>
            </a:r>
            <a:r>
              <a:rPr lang="en-IN" sz="2800" dirty="0" smtClean="0"/>
              <a:t>but did not reduce the total mortality rate</a:t>
            </a:r>
            <a:endParaRPr lang="en-IN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739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Are beta blockers beneficial in ischemic as well as non ischemic heart failure?</a:t>
            </a:r>
          </a:p>
          <a:p>
            <a:endParaRPr lang="en-US" dirty="0" smtClean="0"/>
          </a:p>
          <a:p>
            <a:r>
              <a:rPr lang="en-US" dirty="0" smtClean="0"/>
              <a:t>Are beta blockers beneficial in heart failure with preserved ejection fraction?</a:t>
            </a:r>
          </a:p>
          <a:p>
            <a:endParaRPr lang="en-US" dirty="0" smtClean="0"/>
          </a:p>
          <a:p>
            <a:r>
              <a:rPr lang="en-US" dirty="0" smtClean="0"/>
              <a:t>Should beta blockers be discontinued in acute </a:t>
            </a:r>
            <a:r>
              <a:rPr lang="en-US" dirty="0" err="1" smtClean="0"/>
              <a:t>decompensated</a:t>
            </a:r>
            <a:r>
              <a:rPr lang="en-US" dirty="0" smtClean="0"/>
              <a:t> heart failure?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Among the </a:t>
            </a:r>
            <a:r>
              <a:rPr lang="en-US" dirty="0" err="1" smtClean="0">
                <a:solidFill>
                  <a:srgbClr val="FF0000"/>
                </a:solidFill>
              </a:rPr>
              <a:t>BB,which</a:t>
            </a:r>
            <a:r>
              <a:rPr lang="en-US" dirty="0" smtClean="0">
                <a:solidFill>
                  <a:srgbClr val="FF0000"/>
                </a:solidFill>
              </a:rPr>
              <a:t> is most effective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IN" sz="2800" dirty="0" err="1" smtClean="0"/>
              <a:t>Carvedilol</a:t>
            </a:r>
            <a:r>
              <a:rPr lang="en-IN" sz="2800" dirty="0" smtClean="0"/>
              <a:t> and </a:t>
            </a:r>
            <a:r>
              <a:rPr lang="en-IN" sz="2800" dirty="0" err="1" smtClean="0"/>
              <a:t>metoprolol</a:t>
            </a:r>
            <a:r>
              <a:rPr lang="en-IN" sz="2800" dirty="0" smtClean="0"/>
              <a:t> - similar </a:t>
            </a:r>
            <a:r>
              <a:rPr lang="en-IN" sz="2800" dirty="0" err="1" smtClean="0"/>
              <a:t>hemodynamics</a:t>
            </a:r>
            <a:r>
              <a:rPr lang="en-IN" sz="2800" dirty="0" smtClean="0"/>
              <a:t> and heart rate effects </a:t>
            </a:r>
          </a:p>
          <a:p>
            <a:r>
              <a:rPr lang="en-IN" sz="2800" dirty="0" smtClean="0"/>
              <a:t>COMET trial -  </a:t>
            </a:r>
            <a:r>
              <a:rPr lang="en-IN" sz="2800" dirty="0" err="1" smtClean="0"/>
              <a:t>carvedilol</a:t>
            </a:r>
            <a:r>
              <a:rPr lang="en-IN" sz="2800" dirty="0" smtClean="0"/>
              <a:t> is superior in extending survival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3029 patients</a:t>
            </a:r>
          </a:p>
          <a:p>
            <a:r>
              <a:rPr lang="en-IN" sz="2400" dirty="0" smtClean="0"/>
              <a:t>Patients with chronic heart failure (NYHA II–IV), previous admission for a cardiovascular reason, an EF &lt; 0·35 and to have been treated optimally with diuretics and ACEIs </a:t>
            </a:r>
          </a:p>
          <a:p>
            <a:r>
              <a:rPr lang="en-IN" sz="2400" dirty="0" smtClean="0"/>
              <a:t>treatment with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(target dose 25 mg </a:t>
            </a:r>
            <a:r>
              <a:rPr lang="en-IN" sz="2400" dirty="0" err="1" smtClean="0"/>
              <a:t>bd</a:t>
            </a:r>
            <a:r>
              <a:rPr lang="en-IN" sz="2400" dirty="0" smtClean="0"/>
              <a:t>) and 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  (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 </a:t>
            </a:r>
            <a:r>
              <a:rPr lang="en-IN" sz="2400" dirty="0" err="1" smtClean="0"/>
              <a:t>tartrate</a:t>
            </a:r>
            <a:r>
              <a:rPr lang="en-IN" sz="2400" dirty="0" smtClean="0"/>
              <a:t>, target dose 50 mg </a:t>
            </a:r>
            <a:r>
              <a:rPr lang="en-IN" sz="2400" dirty="0" err="1" smtClean="0"/>
              <a:t>bd</a:t>
            </a:r>
            <a:r>
              <a:rPr lang="en-IN" sz="2400" dirty="0" smtClean="0"/>
              <a:t>)</a:t>
            </a:r>
            <a:endParaRPr lang="en-IN" sz="24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1219200"/>
            <a:ext cx="324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3400"/>
            <a:ext cx="3162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4648201"/>
            <a:ext cx="8229600" cy="1828799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 smtClean="0"/>
              <a:t>Mean study duration was 58 months </a:t>
            </a:r>
          </a:p>
          <a:p>
            <a:r>
              <a:rPr lang="en-IN" sz="2400" dirty="0" smtClean="0"/>
              <a:t>The all-cause mortality was 34% for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and 40%  for 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 (hazard </a:t>
            </a:r>
            <a:r>
              <a:rPr lang="it-IT" sz="2400" dirty="0" smtClean="0"/>
              <a:t>ratio 0·83 [95% CI 0·74–0·93], p=0·0017)</a:t>
            </a:r>
          </a:p>
          <a:p>
            <a:r>
              <a:rPr lang="en-IN" sz="2400" dirty="0" smtClean="0"/>
              <a:t>Results suggested that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extends survival compared with 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.</a:t>
            </a:r>
            <a:endParaRPr lang="en-IN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31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Are BB beneficial across all classes of HF?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Beta blockers are found to be effective across all classes of heart failure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2" name="Line 4"/>
          <p:cNvSpPr>
            <a:spLocks noChangeShapeType="1"/>
          </p:cNvSpPr>
          <p:nvPr/>
        </p:nvSpPr>
        <p:spPr bwMode="auto">
          <a:xfrm>
            <a:off x="685800" y="2578100"/>
            <a:ext cx="7848600" cy="1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6067425" y="17684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>
              <a:solidFill>
                <a:srgbClr val="FF9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685800" y="1671638"/>
            <a:ext cx="7848600" cy="44148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8301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>
                <a:sym typeface="Symbol" pitchFamily="18" charset="2"/>
              </a:rPr>
              <a:t></a:t>
            </a:r>
            <a:r>
              <a:rPr lang="en-GB" altLang="en-US"/>
              <a:t> blockers in NYHA class IV heart failure</a:t>
            </a:r>
            <a:endParaRPr lang="en-GB" altLang="de-DE"/>
          </a:p>
        </p:txBody>
      </p:sp>
      <p:sp>
        <p:nvSpPr>
          <p:cNvPr id="683018" name="Rectangle 10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	</a:t>
            </a:r>
            <a:r>
              <a:rPr lang="en-GB" altLang="en-US" dirty="0">
                <a:solidFill>
                  <a:srgbClr val="FFCC00"/>
                </a:solidFill>
              </a:rPr>
              <a:t>Proportion of patients</a:t>
            </a:r>
            <a:br>
              <a:rPr lang="en-GB" altLang="en-US" dirty="0">
                <a:solidFill>
                  <a:srgbClr val="FFCC00"/>
                </a:solidFill>
              </a:rPr>
            </a:br>
            <a:r>
              <a:rPr lang="en-GB" altLang="en-US" dirty="0">
                <a:solidFill>
                  <a:srgbClr val="FFCC00"/>
                </a:solidFill>
              </a:rPr>
              <a:t>	with class IV heart failure</a:t>
            </a:r>
            <a:endParaRPr lang="en-GB" altLang="en-US" dirty="0"/>
          </a:p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US </a:t>
            </a:r>
            <a:r>
              <a:rPr lang="en-GB" altLang="en-US" dirty="0" err="1"/>
              <a:t>Carvedilol</a:t>
            </a:r>
            <a:r>
              <a:rPr lang="en-GB" altLang="en-US" dirty="0"/>
              <a:t> Programme 		  3%</a:t>
            </a:r>
          </a:p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MERIT-HF		  4%</a:t>
            </a:r>
          </a:p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CIBIS-II		17%</a:t>
            </a:r>
          </a:p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BEST		  8%</a:t>
            </a:r>
            <a:endParaRPr lang="en-GB" altLang="de-DE" dirty="0"/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1026"/>
          <p:cNvSpPr>
            <a:spLocks noChangeArrowheads="1"/>
          </p:cNvSpPr>
          <p:nvPr/>
        </p:nvSpPr>
        <p:spPr bwMode="auto">
          <a:xfrm>
            <a:off x="908050" y="3376613"/>
            <a:ext cx="1847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CAPRICORN</a:t>
            </a:r>
          </a:p>
          <a:p>
            <a:r>
              <a:rPr lang="en-GB" altLang="de-D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(carvedilol)</a:t>
            </a:r>
            <a:endParaRPr lang="en-GB" altLang="de-DE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3779" name="Rectangle 1027"/>
          <p:cNvSpPr>
            <a:spLocks noChangeArrowheads="1"/>
          </p:cNvSpPr>
          <p:nvPr/>
        </p:nvSpPr>
        <p:spPr bwMode="auto">
          <a:xfrm>
            <a:off x="1335088" y="900113"/>
            <a:ext cx="982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I</a:t>
            </a:r>
          </a:p>
        </p:txBody>
      </p:sp>
      <p:sp>
        <p:nvSpPr>
          <p:cNvPr id="843780" name="Rectangle 1028"/>
          <p:cNvSpPr>
            <a:spLocks noChangeArrowheads="1"/>
          </p:cNvSpPr>
          <p:nvPr/>
        </p:nvSpPr>
        <p:spPr bwMode="auto">
          <a:xfrm>
            <a:off x="6731000" y="900113"/>
            <a:ext cx="1185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IV</a:t>
            </a:r>
          </a:p>
        </p:txBody>
      </p:sp>
      <p:sp>
        <p:nvSpPr>
          <p:cNvPr id="843781" name="Rectangle 1029"/>
          <p:cNvSpPr>
            <a:spLocks noChangeArrowheads="1"/>
          </p:cNvSpPr>
          <p:nvPr/>
        </p:nvSpPr>
        <p:spPr bwMode="auto">
          <a:xfrm>
            <a:off x="2722563" y="4751388"/>
            <a:ext cx="36909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US Carvedilol (carvedilol)</a:t>
            </a:r>
            <a:b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CIBIS II (bisoprolol)</a:t>
            </a:r>
            <a:b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MERIT-HF (metoprolol)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43782" name="Line 1030"/>
          <p:cNvSpPr>
            <a:spLocks noChangeShapeType="1"/>
          </p:cNvSpPr>
          <p:nvPr/>
        </p:nvSpPr>
        <p:spPr bwMode="auto">
          <a:xfrm>
            <a:off x="4572000" y="1971675"/>
            <a:ext cx="0" cy="25844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43783" name="Line 1031"/>
          <p:cNvSpPr>
            <a:spLocks noChangeShapeType="1"/>
          </p:cNvSpPr>
          <p:nvPr/>
        </p:nvSpPr>
        <p:spPr bwMode="auto">
          <a:xfrm>
            <a:off x="1827213" y="1971675"/>
            <a:ext cx="0" cy="1117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43784" name="Line 1032"/>
          <p:cNvSpPr>
            <a:spLocks noChangeShapeType="1"/>
          </p:cNvSpPr>
          <p:nvPr/>
        </p:nvSpPr>
        <p:spPr bwMode="auto">
          <a:xfrm>
            <a:off x="7319963" y="1971675"/>
            <a:ext cx="1587" cy="1117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43785" name="Rectangle 1033"/>
          <p:cNvSpPr>
            <a:spLocks noChangeArrowheads="1"/>
          </p:cNvSpPr>
          <p:nvPr/>
        </p:nvSpPr>
        <p:spPr bwMode="auto">
          <a:xfrm>
            <a:off x="6308725" y="3376613"/>
            <a:ext cx="2033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COPERNICUS</a:t>
            </a:r>
          </a:p>
          <a:p>
            <a:r>
              <a:rPr lang="en-GB" altLang="de-D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(carvedilol)</a:t>
            </a:r>
          </a:p>
        </p:txBody>
      </p:sp>
      <p:sp>
        <p:nvSpPr>
          <p:cNvPr id="843786" name="Rectangle 1034"/>
          <p:cNvSpPr>
            <a:spLocks noChangeArrowheads="1"/>
          </p:cNvSpPr>
          <p:nvPr/>
        </p:nvSpPr>
        <p:spPr bwMode="auto">
          <a:xfrm>
            <a:off x="3984625" y="900113"/>
            <a:ext cx="1150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II</a:t>
            </a:r>
          </a:p>
          <a:p>
            <a:r>
              <a:rPr lang="en-GB" altLang="de-D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III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Line 1026"/>
          <p:cNvSpPr>
            <a:spLocks noChangeShapeType="1"/>
          </p:cNvSpPr>
          <p:nvPr/>
        </p:nvSpPr>
        <p:spPr bwMode="auto">
          <a:xfrm>
            <a:off x="4425950" y="1981200"/>
            <a:ext cx="0" cy="3505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75" name="Line 1027"/>
          <p:cNvSpPr>
            <a:spLocks noChangeShapeType="1"/>
          </p:cNvSpPr>
          <p:nvPr/>
        </p:nvSpPr>
        <p:spPr bwMode="auto">
          <a:xfrm>
            <a:off x="2273300" y="2557463"/>
            <a:ext cx="3251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76" name="Line 1028"/>
          <p:cNvSpPr>
            <a:spLocks noChangeShapeType="1"/>
          </p:cNvSpPr>
          <p:nvPr/>
        </p:nvSpPr>
        <p:spPr bwMode="auto">
          <a:xfrm>
            <a:off x="2597150" y="3579813"/>
            <a:ext cx="19637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77" name="Line 1029"/>
          <p:cNvSpPr>
            <a:spLocks noChangeShapeType="1"/>
          </p:cNvSpPr>
          <p:nvPr/>
        </p:nvSpPr>
        <p:spPr bwMode="auto">
          <a:xfrm>
            <a:off x="3559175" y="4675188"/>
            <a:ext cx="18970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78" name="Text Box 1030"/>
          <p:cNvSpPr txBox="1">
            <a:spLocks noChangeArrowheads="1"/>
          </p:cNvSpPr>
          <p:nvPr/>
        </p:nvSpPr>
        <p:spPr bwMode="auto">
          <a:xfrm>
            <a:off x="6627813" y="2305050"/>
            <a:ext cx="16398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MERIT-HF</a:t>
            </a:r>
          </a:p>
        </p:txBody>
      </p:sp>
      <p:sp>
        <p:nvSpPr>
          <p:cNvPr id="771079" name="Text Box 1031"/>
          <p:cNvSpPr txBox="1">
            <a:spLocks noChangeArrowheads="1"/>
          </p:cNvSpPr>
          <p:nvPr/>
        </p:nvSpPr>
        <p:spPr bwMode="auto">
          <a:xfrm>
            <a:off x="6642100" y="3371850"/>
            <a:ext cx="12493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CIBIS II</a:t>
            </a:r>
          </a:p>
        </p:txBody>
      </p:sp>
      <p:sp>
        <p:nvSpPr>
          <p:cNvPr id="771080" name="Text Box 1032"/>
          <p:cNvSpPr txBox="1">
            <a:spLocks noChangeArrowheads="1"/>
          </p:cNvSpPr>
          <p:nvPr/>
        </p:nvSpPr>
        <p:spPr bwMode="auto">
          <a:xfrm>
            <a:off x="6642100" y="4445000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BEST</a:t>
            </a:r>
          </a:p>
        </p:txBody>
      </p:sp>
      <p:sp>
        <p:nvSpPr>
          <p:cNvPr id="771081" name="Oval 1033"/>
          <p:cNvSpPr>
            <a:spLocks noChangeArrowheads="1"/>
          </p:cNvSpPr>
          <p:nvPr/>
        </p:nvSpPr>
        <p:spPr bwMode="auto">
          <a:xfrm>
            <a:off x="4560888" y="4556125"/>
            <a:ext cx="2032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1082" name="Oval 1034"/>
          <p:cNvSpPr>
            <a:spLocks noChangeArrowheads="1"/>
          </p:cNvSpPr>
          <p:nvPr/>
        </p:nvSpPr>
        <p:spPr bwMode="auto">
          <a:xfrm>
            <a:off x="3409950" y="3460750"/>
            <a:ext cx="2032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1083" name="Oval 1035"/>
          <p:cNvSpPr>
            <a:spLocks noChangeArrowheads="1"/>
          </p:cNvSpPr>
          <p:nvPr/>
        </p:nvSpPr>
        <p:spPr bwMode="auto">
          <a:xfrm>
            <a:off x="3275013" y="2439988"/>
            <a:ext cx="2032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1084" name="Rectangle 1036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GB" altLang="de-DE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1085" name="Line 1037"/>
          <p:cNvSpPr>
            <a:spLocks noChangeShapeType="1"/>
          </p:cNvSpPr>
          <p:nvPr/>
        </p:nvSpPr>
        <p:spPr bwMode="auto">
          <a:xfrm>
            <a:off x="1919288" y="5375275"/>
            <a:ext cx="467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86" name="Text Box 1038"/>
          <p:cNvSpPr txBox="1">
            <a:spLocks noChangeArrowheads="1"/>
          </p:cNvSpPr>
          <p:nvPr/>
        </p:nvSpPr>
        <p:spPr bwMode="auto">
          <a:xfrm>
            <a:off x="657225" y="5819775"/>
            <a:ext cx="2625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Favours treatment</a:t>
            </a:r>
          </a:p>
        </p:txBody>
      </p:sp>
      <p:sp>
        <p:nvSpPr>
          <p:cNvPr id="771087" name="Text Box 1039"/>
          <p:cNvSpPr txBox="1">
            <a:spLocks noChangeArrowheads="1"/>
          </p:cNvSpPr>
          <p:nvPr/>
        </p:nvSpPr>
        <p:spPr bwMode="auto">
          <a:xfrm>
            <a:off x="4725988" y="5819775"/>
            <a:ext cx="2409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Favours placebo</a:t>
            </a:r>
          </a:p>
        </p:txBody>
      </p:sp>
      <p:sp>
        <p:nvSpPr>
          <p:cNvPr id="771088" name="Line 1040"/>
          <p:cNvSpPr>
            <a:spLocks noChangeShapeType="1"/>
          </p:cNvSpPr>
          <p:nvPr/>
        </p:nvSpPr>
        <p:spPr bwMode="auto">
          <a:xfrm flipV="1">
            <a:off x="1919288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89" name="Line 1041"/>
          <p:cNvSpPr>
            <a:spLocks noChangeShapeType="1"/>
          </p:cNvSpPr>
          <p:nvPr/>
        </p:nvSpPr>
        <p:spPr bwMode="auto">
          <a:xfrm flipV="1">
            <a:off x="2800350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90" name="Line 1042"/>
          <p:cNvSpPr>
            <a:spLocks noChangeShapeType="1"/>
          </p:cNvSpPr>
          <p:nvPr/>
        </p:nvSpPr>
        <p:spPr bwMode="auto">
          <a:xfrm flipV="1">
            <a:off x="3681413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91" name="Line 1043"/>
          <p:cNvSpPr>
            <a:spLocks noChangeShapeType="1"/>
          </p:cNvSpPr>
          <p:nvPr/>
        </p:nvSpPr>
        <p:spPr bwMode="auto">
          <a:xfrm flipV="1">
            <a:off x="5441950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92" name="Line 1044"/>
          <p:cNvSpPr>
            <a:spLocks noChangeShapeType="1"/>
          </p:cNvSpPr>
          <p:nvPr/>
        </p:nvSpPr>
        <p:spPr bwMode="auto">
          <a:xfrm flipV="1">
            <a:off x="6592888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93" name="Text Box 1045"/>
          <p:cNvSpPr txBox="1">
            <a:spLocks noChangeArrowheads="1"/>
          </p:cNvSpPr>
          <p:nvPr/>
        </p:nvSpPr>
        <p:spPr bwMode="auto">
          <a:xfrm>
            <a:off x="2533650" y="5475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0.5</a:t>
            </a:r>
          </a:p>
        </p:txBody>
      </p:sp>
      <p:sp>
        <p:nvSpPr>
          <p:cNvPr id="771094" name="Text Box 1046"/>
          <p:cNvSpPr txBox="1">
            <a:spLocks noChangeArrowheads="1"/>
          </p:cNvSpPr>
          <p:nvPr/>
        </p:nvSpPr>
        <p:spPr bwMode="auto">
          <a:xfrm>
            <a:off x="1643063" y="5475288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0.25</a:t>
            </a:r>
          </a:p>
        </p:txBody>
      </p:sp>
      <p:sp>
        <p:nvSpPr>
          <p:cNvPr id="771095" name="Text Box 1047"/>
          <p:cNvSpPr txBox="1">
            <a:spLocks noChangeArrowheads="1"/>
          </p:cNvSpPr>
          <p:nvPr/>
        </p:nvSpPr>
        <p:spPr bwMode="auto">
          <a:xfrm>
            <a:off x="3338513" y="5475288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0.75</a:t>
            </a:r>
          </a:p>
        </p:txBody>
      </p:sp>
      <p:sp>
        <p:nvSpPr>
          <p:cNvPr id="771096" name="Text Box 1048"/>
          <p:cNvSpPr txBox="1">
            <a:spLocks noChangeArrowheads="1"/>
          </p:cNvSpPr>
          <p:nvPr/>
        </p:nvSpPr>
        <p:spPr bwMode="auto">
          <a:xfrm>
            <a:off x="5194300" y="5475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1.5</a:t>
            </a:r>
          </a:p>
        </p:txBody>
      </p:sp>
      <p:sp>
        <p:nvSpPr>
          <p:cNvPr id="771097" name="Text Box 1049"/>
          <p:cNvSpPr txBox="1">
            <a:spLocks noChangeArrowheads="1"/>
          </p:cNvSpPr>
          <p:nvPr/>
        </p:nvSpPr>
        <p:spPr bwMode="auto">
          <a:xfrm>
            <a:off x="6343650" y="5475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2.0</a:t>
            </a:r>
          </a:p>
        </p:txBody>
      </p:sp>
      <p:sp>
        <p:nvSpPr>
          <p:cNvPr id="771098" name="Text Box 1050"/>
          <p:cNvSpPr txBox="1">
            <a:spLocks noChangeArrowheads="1"/>
          </p:cNvSpPr>
          <p:nvPr/>
        </p:nvSpPr>
        <p:spPr bwMode="auto">
          <a:xfrm>
            <a:off x="4146550" y="5475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1.0</a:t>
            </a:r>
          </a:p>
        </p:txBody>
      </p:sp>
      <p:sp>
        <p:nvSpPr>
          <p:cNvPr id="771099" name="Rectangle 105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e-DE">
                <a:sym typeface="Symbol" pitchFamily="18" charset="2"/>
              </a:rPr>
              <a:t>Survival effects of  b</a:t>
            </a:r>
            <a:r>
              <a:rPr lang="en-GB" altLang="de-DE"/>
              <a:t>lockers in</a:t>
            </a:r>
            <a:br>
              <a:rPr lang="en-GB" altLang="de-DE"/>
            </a:br>
            <a:r>
              <a:rPr lang="en-GB" altLang="de-DE"/>
              <a:t>class IV heart failure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e-DE"/>
              <a:t>Effects of metoprolol in</a:t>
            </a:r>
            <a:br>
              <a:rPr lang="en-GB" altLang="de-DE"/>
            </a:br>
            <a:r>
              <a:rPr lang="en-GB" altLang="de-DE"/>
              <a:t>class IV heart failure</a:t>
            </a:r>
          </a:p>
        </p:txBody>
      </p:sp>
      <p:sp>
        <p:nvSpPr>
          <p:cNvPr id="809988" name="Line 4"/>
          <p:cNvSpPr>
            <a:spLocks noChangeShapeType="1"/>
          </p:cNvSpPr>
          <p:nvPr/>
        </p:nvSpPr>
        <p:spPr bwMode="auto">
          <a:xfrm>
            <a:off x="2809875" y="5194300"/>
            <a:ext cx="47450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 flipV="1">
            <a:off x="2809875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 flipV="1">
            <a:off x="3705225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1" name="Line 7"/>
          <p:cNvSpPr>
            <a:spLocks noChangeShapeType="1"/>
          </p:cNvSpPr>
          <p:nvPr/>
        </p:nvSpPr>
        <p:spPr bwMode="auto">
          <a:xfrm flipV="1">
            <a:off x="4597400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 flipV="1">
            <a:off x="6386513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3" name="Line 9"/>
          <p:cNvSpPr>
            <a:spLocks noChangeShapeType="1"/>
          </p:cNvSpPr>
          <p:nvPr/>
        </p:nvSpPr>
        <p:spPr bwMode="auto">
          <a:xfrm flipV="1">
            <a:off x="7554913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4" name="Text Box 10"/>
          <p:cNvSpPr txBox="1">
            <a:spLocks noChangeArrowheads="1"/>
          </p:cNvSpPr>
          <p:nvPr/>
        </p:nvSpPr>
        <p:spPr bwMode="auto">
          <a:xfrm>
            <a:off x="3433763" y="53641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0.5</a:t>
            </a: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2528888" y="5364163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0.25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4327525" y="538321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0.75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5688" y="53641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1.5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7302500" y="53641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2.0</a:t>
            </a:r>
          </a:p>
        </p:txBody>
      </p:sp>
      <p:sp>
        <p:nvSpPr>
          <p:cNvPr id="809999" name="Line 15"/>
          <p:cNvSpPr>
            <a:spLocks noChangeShapeType="1"/>
          </p:cNvSpPr>
          <p:nvPr/>
        </p:nvSpPr>
        <p:spPr bwMode="auto">
          <a:xfrm>
            <a:off x="3511550" y="3198813"/>
            <a:ext cx="33559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0000" name="Line 16"/>
          <p:cNvSpPr>
            <a:spLocks noChangeShapeType="1"/>
          </p:cNvSpPr>
          <p:nvPr/>
        </p:nvSpPr>
        <p:spPr bwMode="auto">
          <a:xfrm>
            <a:off x="3771900" y="4435475"/>
            <a:ext cx="378301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29213" y="53641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1.0</a:t>
            </a:r>
          </a:p>
        </p:txBody>
      </p:sp>
      <p:sp>
        <p:nvSpPr>
          <p:cNvPr id="810002" name="Text Box 18"/>
          <p:cNvSpPr txBox="1">
            <a:spLocks noChangeArrowheads="1"/>
          </p:cNvSpPr>
          <p:nvPr/>
        </p:nvSpPr>
        <p:spPr bwMode="auto">
          <a:xfrm>
            <a:off x="1022350" y="2889250"/>
            <a:ext cx="23320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Death or CHF</a:t>
            </a:r>
          </a:p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hospitalisation</a:t>
            </a:r>
          </a:p>
        </p:txBody>
      </p:sp>
      <p:sp>
        <p:nvSpPr>
          <p:cNvPr id="810003" name="Text Box 19"/>
          <p:cNvSpPr txBox="1">
            <a:spLocks noChangeArrowheads="1"/>
          </p:cNvSpPr>
          <p:nvPr/>
        </p:nvSpPr>
        <p:spPr bwMode="auto">
          <a:xfrm>
            <a:off x="1022350" y="4125913"/>
            <a:ext cx="23320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Death or any</a:t>
            </a:r>
          </a:p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hospitalisation</a:t>
            </a:r>
          </a:p>
        </p:txBody>
      </p:sp>
      <p:sp>
        <p:nvSpPr>
          <p:cNvPr id="810004" name="Oval 20"/>
          <p:cNvSpPr>
            <a:spLocks noChangeArrowheads="1"/>
          </p:cNvSpPr>
          <p:nvPr/>
        </p:nvSpPr>
        <p:spPr bwMode="auto">
          <a:xfrm>
            <a:off x="5080000" y="3084513"/>
            <a:ext cx="206375" cy="2317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0005" name="Oval 21"/>
          <p:cNvSpPr>
            <a:spLocks noChangeArrowheads="1"/>
          </p:cNvSpPr>
          <p:nvPr/>
        </p:nvSpPr>
        <p:spPr bwMode="auto">
          <a:xfrm>
            <a:off x="5422900" y="4319588"/>
            <a:ext cx="206375" cy="2317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0006" name="Text Box 22"/>
          <p:cNvSpPr txBox="1">
            <a:spLocks noChangeArrowheads="1"/>
          </p:cNvSpPr>
          <p:nvPr/>
        </p:nvSpPr>
        <p:spPr bwMode="auto">
          <a:xfrm>
            <a:off x="1498600" y="5643563"/>
            <a:ext cx="2625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Favours treatment</a:t>
            </a:r>
          </a:p>
        </p:txBody>
      </p:sp>
      <p:sp>
        <p:nvSpPr>
          <p:cNvPr id="810007" name="Text Box 23"/>
          <p:cNvSpPr txBox="1">
            <a:spLocks noChangeArrowheads="1"/>
          </p:cNvSpPr>
          <p:nvPr/>
        </p:nvSpPr>
        <p:spPr bwMode="auto">
          <a:xfrm>
            <a:off x="6126163" y="5643563"/>
            <a:ext cx="24098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Favours placebo</a:t>
            </a:r>
          </a:p>
        </p:txBody>
      </p:sp>
      <p:sp>
        <p:nvSpPr>
          <p:cNvPr id="810008" name="Line 24"/>
          <p:cNvSpPr>
            <a:spLocks noChangeShapeType="1"/>
          </p:cNvSpPr>
          <p:nvPr/>
        </p:nvSpPr>
        <p:spPr bwMode="auto">
          <a:xfrm>
            <a:off x="5356225" y="2479675"/>
            <a:ext cx="0" cy="2863850"/>
          </a:xfrm>
          <a:prstGeom prst="line">
            <a:avLst/>
          </a:prstGeom>
          <a:noFill/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0011" name="Text Box 27"/>
          <p:cNvSpPr txBox="1">
            <a:spLocks noChangeArrowheads="1"/>
          </p:cNvSpPr>
          <p:nvPr/>
        </p:nvSpPr>
        <p:spPr bwMode="auto">
          <a:xfrm>
            <a:off x="682625" y="1693863"/>
            <a:ext cx="4300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altLang="de-DE" u="sng">
                <a:effectLst>
                  <a:outerShdw blurRad="38100" dist="38100" dir="2700000" algn="tl">
                    <a:srgbClr val="000000"/>
                  </a:outerShdw>
                </a:effectLst>
              </a:rPr>
              <a:t>Results of MERIT-HF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Are BB beneficial in ischemic as well as non ischemic HF?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Separate data available for ischemic </a:t>
            </a:r>
            <a:r>
              <a:rPr lang="en-IN" sz="2400" dirty="0" err="1" smtClean="0"/>
              <a:t>cardiomyopathy</a:t>
            </a:r>
            <a:r>
              <a:rPr lang="en-IN" sz="2400" dirty="0" smtClean="0"/>
              <a:t> in seven trials including 1,387 patients  and for </a:t>
            </a:r>
            <a:r>
              <a:rPr lang="en-IN" sz="2400" dirty="0" err="1" smtClean="0"/>
              <a:t>nonischemic</a:t>
            </a:r>
            <a:r>
              <a:rPr lang="en-IN" sz="2400" dirty="0" smtClean="0"/>
              <a:t>  </a:t>
            </a:r>
            <a:r>
              <a:rPr lang="en-IN" sz="2400" dirty="0" err="1" smtClean="0"/>
              <a:t>cardiomyopathy</a:t>
            </a:r>
            <a:r>
              <a:rPr lang="en-IN" sz="2400" dirty="0" smtClean="0"/>
              <a:t> in nine trials including 1,436 patients</a:t>
            </a:r>
          </a:p>
          <a:p>
            <a:r>
              <a:rPr lang="en-IN" sz="2400" dirty="0" smtClean="0"/>
              <a:t>no significant differences in the summary OR between the two groups: ischemic OR 0.69 (95% CI 0.49 to 0.98), </a:t>
            </a:r>
            <a:r>
              <a:rPr lang="en-IN" sz="2400" dirty="0" err="1" smtClean="0"/>
              <a:t>nonischemic</a:t>
            </a:r>
            <a:r>
              <a:rPr lang="en-IN" sz="2400" dirty="0" smtClean="0"/>
              <a:t> OR 0.69 (95% CI 0.47 to 0.99)</a:t>
            </a:r>
            <a:endParaRPr lang="en-IN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990600"/>
            <a:ext cx="8782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BASICS-MOA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shot_20221220-004624_Driv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153400" cy="49530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162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304800"/>
            <a:ext cx="12801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Are BB beneficial in HF with preserved EF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8991600" cy="4144963"/>
          </a:xfrm>
        </p:spPr>
        <p:txBody>
          <a:bodyPr/>
          <a:lstStyle/>
          <a:p>
            <a:r>
              <a:rPr lang="en-US" dirty="0" err="1" smtClean="0"/>
              <a:t>Betablockers</a:t>
            </a:r>
            <a:r>
              <a:rPr lang="en-US" dirty="0" smtClean="0"/>
              <a:t> are beneficial in HF with preserved EF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7338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compared 20,118 patients with left ventricular systolic dysfunction (LVSD) and 21,149 patients with PSF (left ventricular ejection fraction [EF] 50%).</a:t>
            </a:r>
          </a:p>
          <a:p>
            <a:r>
              <a:rPr lang="en-IN" sz="2400" dirty="0" smtClean="0"/>
              <a:t>there were no significant relationships between discharge use of ACEI/ARB or beta-blocker  and 60- to 90-day mortality and </a:t>
            </a:r>
            <a:r>
              <a:rPr lang="en-IN" sz="2400" dirty="0" err="1" smtClean="0"/>
              <a:t>rehospitalization</a:t>
            </a:r>
            <a:r>
              <a:rPr lang="en-IN" sz="2400" dirty="0" smtClean="0"/>
              <a:t> rates in patients with PSF.</a:t>
            </a:r>
            <a:endParaRPr lang="en-IN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086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/>
              <a:t>12 clinical studies</a:t>
            </a:r>
          </a:p>
          <a:p>
            <a:r>
              <a:rPr lang="en-IN" sz="2800" dirty="0" smtClean="0"/>
              <a:t> 21,206 </a:t>
            </a:r>
            <a:r>
              <a:rPr lang="en-IN" sz="2800" dirty="0" err="1" smtClean="0"/>
              <a:t>paients</a:t>
            </a:r>
            <a:r>
              <a:rPr lang="en-IN" sz="2800" dirty="0" smtClean="0"/>
              <a:t> with </a:t>
            </a:r>
            <a:r>
              <a:rPr lang="en-IN" sz="2800" dirty="0" err="1" smtClean="0"/>
              <a:t>HFpEF</a:t>
            </a:r>
            <a:endParaRPr lang="en-IN" sz="2800" dirty="0" smtClean="0"/>
          </a:p>
          <a:p>
            <a:r>
              <a:rPr lang="en-IN" sz="2800" dirty="0" smtClean="0"/>
              <a:t> 9% reduction in relative risk for all-cause mortality in patients with </a:t>
            </a:r>
            <a:r>
              <a:rPr lang="en-IN" sz="2800" dirty="0" err="1" smtClean="0"/>
              <a:t>HFpEF</a:t>
            </a:r>
            <a:r>
              <a:rPr lang="en-IN" sz="2800" dirty="0" smtClean="0"/>
              <a:t> (95% CI: 0.87 – 0.95; P , 0.001)</a:t>
            </a:r>
          </a:p>
          <a:p>
            <a:r>
              <a:rPr lang="en-IN" sz="2800" dirty="0" smtClean="0"/>
              <a:t> all-cause hospitalization, HF hospitalization and composite outcomes (mortality and hospitalization) were not affected by this treatment (P = 0.26, P = 0.97, and P = 0.88 respectively)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457201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728663"/>
            <a:ext cx="8610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00088"/>
            <a:ext cx="88582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106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Should BB be discontinued in acute </a:t>
            </a:r>
            <a:r>
              <a:rPr lang="en-US" sz="3200" dirty="0" err="1" smtClean="0">
                <a:solidFill>
                  <a:srgbClr val="FF0000"/>
                </a:solidFill>
              </a:rPr>
              <a:t>decompensated</a:t>
            </a:r>
            <a:r>
              <a:rPr lang="en-US" sz="3200" dirty="0" smtClean="0">
                <a:solidFill>
                  <a:srgbClr val="FF0000"/>
                </a:solidFill>
              </a:rPr>
              <a:t> HF</a:t>
            </a:r>
            <a:r>
              <a:rPr lang="en-IN" sz="3200" dirty="0" smtClean="0">
                <a:solidFill>
                  <a:srgbClr val="FF0000"/>
                </a:solidFill>
              </a:rPr>
              <a:t/>
            </a:r>
            <a:br>
              <a:rPr lang="en-IN" sz="3200" dirty="0" smtClean="0">
                <a:solidFill>
                  <a:srgbClr val="FF0000"/>
                </a:solidFill>
              </a:rPr>
            </a:b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Beta blockers should not be discontinued in </a:t>
            </a:r>
            <a:r>
              <a:rPr lang="en-US" dirty="0" err="1" smtClean="0"/>
              <a:t>decompensated</a:t>
            </a:r>
            <a:r>
              <a:rPr lang="en-US" dirty="0" smtClean="0"/>
              <a:t> heart failure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In COMET, 752/3029 patients (25%, 361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and 391 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) had a non-fatal HF hospitalisation while on study treatment.</a:t>
            </a:r>
          </a:p>
          <a:p>
            <a:r>
              <a:rPr lang="en-IN" sz="2400" dirty="0" smtClean="0"/>
              <a:t> Of these, 61 patients (8%) had beta-blocker treatment withdrawn, 162 (22%) had a dose reduction and 529 (70%) were maintained on the same dose.</a:t>
            </a:r>
            <a:endParaRPr lang="en-IN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3105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"/>
            <a:ext cx="2705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9201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95800"/>
            <a:ext cx="8229600" cy="1905000"/>
          </a:xfrm>
        </p:spPr>
        <p:txBody>
          <a:bodyPr>
            <a:normAutofit fontScale="92500"/>
          </a:bodyPr>
          <a:lstStyle/>
          <a:p>
            <a:r>
              <a:rPr lang="en-IN" sz="2400" dirty="0" smtClean="0"/>
              <a:t>One-and two-year cumulative mortality rates were 28.7% and 44.6% for patients withdrawn from study medication, 37.4% and 51.4% for those with a reduced dosage (</a:t>
            </a:r>
            <a:r>
              <a:rPr lang="en-IN" sz="2400" dirty="0" err="1" smtClean="0"/>
              <a:t>n.s</a:t>
            </a:r>
            <a:r>
              <a:rPr lang="en-IN" sz="2400" dirty="0" smtClean="0"/>
              <a:t>.) and 19.1% and 32.5% for those maintained on the same dose </a:t>
            </a:r>
          </a:p>
          <a:p>
            <a:r>
              <a:rPr lang="en-IN" sz="2400" dirty="0" smtClean="0"/>
              <a:t>(HR,1.59; 95%CI, 1.28–1.98; P&lt;0.001, compared to the others)</a:t>
            </a:r>
            <a:endParaRPr lang="en-IN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781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ACTIONS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shot_20221220-004641_Driv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1" y="1143000"/>
            <a:ext cx="8534400" cy="548640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fontScale="92500" lnSpcReduction="20000"/>
          </a:bodyPr>
          <a:lstStyle/>
          <a:p>
            <a:r>
              <a:rPr lang="en-IN" sz="2400" dirty="0" smtClean="0"/>
              <a:t>compared beta-blockade continuation vs. discontinuation during ADHF in patients with LVEF below 40% previously receiving stable beta-blocker therapy.</a:t>
            </a:r>
          </a:p>
          <a:p>
            <a:r>
              <a:rPr lang="en-IN" sz="2400" dirty="0" smtClean="0"/>
              <a:t> 169 patients</a:t>
            </a:r>
          </a:p>
          <a:p>
            <a:r>
              <a:rPr lang="en-IN" sz="2400" dirty="0" smtClean="0"/>
              <a:t>After 3 days, 92.8%of patients pursuing beta-blockade improved for both dyspnoea and general well-being according to a physician blinded for therapy vs. 92.3% of patients stopping beta-blocker</a:t>
            </a:r>
            <a:endParaRPr lang="en-IN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0"/>
            <a:ext cx="8229600" cy="1905000"/>
          </a:xfrm>
        </p:spPr>
        <p:txBody>
          <a:bodyPr>
            <a:normAutofit fontScale="92500"/>
          </a:bodyPr>
          <a:lstStyle/>
          <a:p>
            <a:r>
              <a:rPr lang="en-IN" sz="2400" dirty="0" smtClean="0"/>
              <a:t>In conclusion, during ADHF, continuation of beta-blocker therapy is not associated with delayed or lesser improvement,</a:t>
            </a:r>
          </a:p>
          <a:p>
            <a:r>
              <a:rPr lang="en-IN" sz="2400" dirty="0" smtClean="0"/>
              <a:t>But with a higher rate of chronic prescription of beta-blocker therapy after 3 months, the benefit of which is well established</a:t>
            </a:r>
            <a:endParaRPr lang="en-IN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GUIDELINES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/>
              <a:t>Definitions of </a:t>
            </a:r>
            <a:r>
              <a:rPr lang="en-IN" sz="4000" dirty="0" err="1" smtClean="0"/>
              <a:t>HFrEF</a:t>
            </a:r>
            <a:r>
              <a:rPr lang="en-IN" sz="4000" dirty="0" smtClean="0"/>
              <a:t> and </a:t>
            </a:r>
            <a:r>
              <a:rPr lang="en-IN" sz="4000" dirty="0" err="1" smtClean="0"/>
              <a:t>HFpEF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Comparison of ACCF/AHA Stages of HF and NYHA Functional Classifications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9200"/>
            <a:ext cx="9143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842248" cy="758952"/>
          </a:xfrm>
        </p:spPr>
        <p:txBody>
          <a:bodyPr>
            <a:noAutofit/>
          </a:bodyPr>
          <a:lstStyle/>
          <a:p>
            <a:r>
              <a:rPr lang="en-IN" sz="3200" dirty="0" smtClean="0"/>
              <a:t>Recommendations for Treatment of Stage B HF</a:t>
            </a:r>
            <a:endParaRPr lang="en-IN" sz="32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8334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90800"/>
            <a:ext cx="8296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9906000" cy="530352"/>
          </a:xfrm>
        </p:spPr>
        <p:txBody>
          <a:bodyPr>
            <a:noAutofit/>
          </a:bodyPr>
          <a:lstStyle/>
          <a:p>
            <a:r>
              <a:rPr lang="en-IN" sz="2800" dirty="0" smtClean="0"/>
              <a:t>Recommendations for Treatment of Stage C </a:t>
            </a:r>
            <a:r>
              <a:rPr lang="en-IN" sz="2800" dirty="0" err="1" smtClean="0"/>
              <a:t>HFrEF</a:t>
            </a:r>
            <a:endParaRPr lang="en-IN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00931" y="2927350"/>
            <a:ext cx="69056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/>
              <a:t>Recommendations for Treatment of </a:t>
            </a:r>
            <a:r>
              <a:rPr lang="en-IN" sz="3600" dirty="0" err="1" smtClean="0"/>
              <a:t>HFpEF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200" dirty="0" smtClean="0"/>
              <a:t>Medical Therapy for Stage C </a:t>
            </a:r>
            <a:r>
              <a:rPr lang="en-IN" sz="3200" dirty="0" err="1" smtClean="0"/>
              <a:t>HFrEF</a:t>
            </a:r>
            <a:r>
              <a:rPr lang="en-IN" sz="3200" dirty="0" smtClean="0"/>
              <a:t>:</a:t>
            </a:r>
            <a:br>
              <a:rPr lang="en-IN" sz="3200" dirty="0" smtClean="0"/>
            </a:br>
            <a:r>
              <a:rPr lang="en-IN" sz="3200" dirty="0" smtClean="0"/>
              <a:t>Magnitude of Benefit Demonstrated in RCTs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CLASSIFICATION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/>
              <a:t>Recommendations for Therapies in the Hospitalized HF Patient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 GUIDELINES</a:t>
            </a:r>
            <a:endParaRPr lang="en-IN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754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7924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TAKE HOME MESSAGE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Beta blockers are clinically effective in both systolic and diastolic heart failure</a:t>
            </a:r>
          </a:p>
          <a:p>
            <a:r>
              <a:rPr lang="en-US" dirty="0" smtClean="0"/>
              <a:t>Some beta blocker is better than no beta blocker</a:t>
            </a:r>
          </a:p>
          <a:p>
            <a:endParaRPr lang="en-IN" dirty="0"/>
          </a:p>
        </p:txBody>
      </p:sp>
    </p:spTree>
  </p:cSld>
  <p:clrMapOvr>
    <a:masterClrMapping/>
  </p:clrMapOvr>
  <p:transition>
    <p:dissolv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THANK YOU</a:t>
            </a:r>
            <a:endParaRPr lang="en-IN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9144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100" b="1" dirty="0" smtClean="0">
                <a:solidFill>
                  <a:srgbClr val="FF0000"/>
                </a:solidFill>
              </a:rPr>
              <a:t>Are </a:t>
            </a:r>
            <a:r>
              <a:rPr lang="en-US" sz="3100" b="1" dirty="0" err="1" smtClean="0">
                <a:solidFill>
                  <a:srgbClr val="FF0000"/>
                </a:solidFill>
              </a:rPr>
              <a:t>betablockers</a:t>
            </a:r>
            <a:r>
              <a:rPr lang="en-US" sz="3100" b="1" dirty="0" smtClean="0">
                <a:solidFill>
                  <a:srgbClr val="FF0000"/>
                </a:solidFill>
              </a:rPr>
              <a:t> beneficial in heart failure?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739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5257800"/>
            <a:ext cx="640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Treatment of 15 to 43 patients with heart failure prevents 1 death </a:t>
            </a:r>
          </a:p>
          <a:p>
            <a:pPr>
              <a:buNone/>
            </a:pPr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Mortality benefit in the overall cohort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20447</TotalTime>
  <Words>1533</Words>
  <Application>Microsoft Office PowerPoint</Application>
  <PresentationFormat>On-screen Show (4:3)</PresentationFormat>
  <Paragraphs>225</Paragraphs>
  <Slides>64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Civic</vt:lpstr>
      <vt:lpstr>JOURNAL REVIEW HEART FAILURE MANAGEMENT – BETA BLOCKERS</vt:lpstr>
      <vt:lpstr>QUESTIONS</vt:lpstr>
      <vt:lpstr>QUESTIONS</vt:lpstr>
      <vt:lpstr>BASICS-MOA</vt:lpstr>
      <vt:lpstr>ACTIONS</vt:lpstr>
      <vt:lpstr>CLASSIFICATION</vt:lpstr>
      <vt:lpstr>   Are betablockers beneficial in heart failure? </vt:lpstr>
      <vt:lpstr>Slide 8</vt:lpstr>
      <vt:lpstr>Slide 9</vt:lpstr>
      <vt:lpstr>Which BB are beneficial in HF</vt:lpstr>
      <vt:lpstr>BETA BLOCKERS AND IMPORTANT TRIALS</vt:lpstr>
      <vt:lpstr>Slide 12</vt:lpstr>
      <vt:lpstr>Slide 13</vt:lpstr>
      <vt:lpstr>Slide 14</vt:lpstr>
      <vt:lpstr>All-Cause Mortality</vt:lpstr>
      <vt:lpstr>Slide 16</vt:lpstr>
      <vt:lpstr>Slide 17</vt:lpstr>
      <vt:lpstr>COPERNICUS</vt:lpstr>
      <vt:lpstr>Slide 19</vt:lpstr>
      <vt:lpstr>Slide 20</vt:lpstr>
      <vt:lpstr>Slide 21</vt:lpstr>
      <vt:lpstr>Slide 22</vt:lpstr>
      <vt:lpstr>Slide 23</vt:lpstr>
      <vt:lpstr>Slide 24</vt:lpstr>
      <vt:lpstr> Survival According to Treatment Group</vt:lpstr>
      <vt:lpstr>Slide 26</vt:lpstr>
      <vt:lpstr>Slide 27</vt:lpstr>
      <vt:lpstr>Slide 28</vt:lpstr>
      <vt:lpstr>Slide 29</vt:lpstr>
      <vt:lpstr>Among the BB,which is most effective</vt:lpstr>
      <vt:lpstr>Slide 31</vt:lpstr>
      <vt:lpstr>Slide 32</vt:lpstr>
      <vt:lpstr>Slide 33</vt:lpstr>
      <vt:lpstr>Are BB beneficial across all classes of HF? </vt:lpstr>
      <vt:lpstr> blockers in NYHA class IV heart failure</vt:lpstr>
      <vt:lpstr>Slide 36</vt:lpstr>
      <vt:lpstr>Survival effects of  blockers in class IV heart failure</vt:lpstr>
      <vt:lpstr>Effects of metoprolol in class IV heart failure</vt:lpstr>
      <vt:lpstr>    Are BB beneficial in ischemic as well as non ischemic HF? </vt:lpstr>
      <vt:lpstr>Slide 40</vt:lpstr>
      <vt:lpstr>Are BB beneficial in HF with preserved EF</vt:lpstr>
      <vt:lpstr> </vt:lpstr>
      <vt:lpstr>Slide 43</vt:lpstr>
      <vt:lpstr>Slide 44</vt:lpstr>
      <vt:lpstr>Slide 45</vt:lpstr>
      <vt:lpstr>Slide 46</vt:lpstr>
      <vt:lpstr>Should BB be discontinued in acute decompensated HF </vt:lpstr>
      <vt:lpstr>Slide 48</vt:lpstr>
      <vt:lpstr>Slide 49</vt:lpstr>
      <vt:lpstr>Slide 50</vt:lpstr>
      <vt:lpstr>Slide 51</vt:lpstr>
      <vt:lpstr>GUIDELINES </vt:lpstr>
      <vt:lpstr>Definitions of HFrEF and HFpEF</vt:lpstr>
      <vt:lpstr>Comparison of ACCF/AHA Stages of HF and NYHA Functional Classifications</vt:lpstr>
      <vt:lpstr>Recommendations for Treatment of Stage B HF</vt:lpstr>
      <vt:lpstr>Recommendations for Treatment of Stage C HFrEF</vt:lpstr>
      <vt:lpstr>Slide 57</vt:lpstr>
      <vt:lpstr>Recommendations for Treatment of HFpEF</vt:lpstr>
      <vt:lpstr>Medical Therapy for Stage C HFrEF: Magnitude of Benefit Demonstrated in RCTs</vt:lpstr>
      <vt:lpstr>Recommendations for Therapies in the Hospitalized HF Patient</vt:lpstr>
      <vt:lpstr>ESC GUIDELINES</vt:lpstr>
      <vt:lpstr>Slide 62</vt:lpstr>
      <vt:lpstr>TAKE HOME MESSAGE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</dc:title>
  <dc:creator>vaio</dc:creator>
  <cp:lastModifiedBy>user</cp:lastModifiedBy>
  <cp:revision>291</cp:revision>
  <dcterms:created xsi:type="dcterms:W3CDTF">2006-08-16T00:00:00Z</dcterms:created>
  <dcterms:modified xsi:type="dcterms:W3CDTF">2022-12-20T01:29:53Z</dcterms:modified>
</cp:coreProperties>
</file>