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350" r:id="rId5"/>
    <p:sldId id="258" r:id="rId6"/>
    <p:sldId id="259" r:id="rId7"/>
    <p:sldId id="325" r:id="rId8"/>
    <p:sldId id="326" r:id="rId9"/>
    <p:sldId id="327" r:id="rId10"/>
    <p:sldId id="328" r:id="rId11"/>
    <p:sldId id="260" r:id="rId12"/>
    <p:sldId id="261" r:id="rId13"/>
    <p:sldId id="262" r:id="rId14"/>
    <p:sldId id="263" r:id="rId15"/>
    <p:sldId id="332" r:id="rId16"/>
    <p:sldId id="264" r:id="rId17"/>
    <p:sldId id="333" r:id="rId18"/>
    <p:sldId id="266" r:id="rId19"/>
    <p:sldId id="440" r:id="rId20"/>
    <p:sldId id="267" r:id="rId21"/>
    <p:sldId id="442" r:id="rId22"/>
    <p:sldId id="268" r:id="rId23"/>
    <p:sldId id="441" r:id="rId24"/>
    <p:sldId id="444" r:id="rId25"/>
    <p:sldId id="443" r:id="rId26"/>
    <p:sldId id="269" r:id="rId27"/>
    <p:sldId id="351" r:id="rId28"/>
    <p:sldId id="450" r:id="rId29"/>
    <p:sldId id="445" r:id="rId30"/>
    <p:sldId id="446" r:id="rId31"/>
    <p:sldId id="451" r:id="rId32"/>
    <p:sldId id="447" r:id="rId33"/>
    <p:sldId id="448" r:id="rId34"/>
    <p:sldId id="449" r:id="rId35"/>
    <p:sldId id="270" r:id="rId36"/>
    <p:sldId id="452" r:id="rId37"/>
    <p:sldId id="271" r:id="rId38"/>
    <p:sldId id="352" r:id="rId39"/>
    <p:sldId id="273" r:id="rId40"/>
    <p:sldId id="274" r:id="rId41"/>
    <p:sldId id="275" r:id="rId42"/>
    <p:sldId id="276" r:id="rId43"/>
    <p:sldId id="282" r:id="rId44"/>
    <p:sldId id="283" r:id="rId45"/>
    <p:sldId id="277" r:id="rId46"/>
    <p:sldId id="278" r:id="rId47"/>
    <p:sldId id="279" r:id="rId48"/>
    <p:sldId id="453" r:id="rId49"/>
    <p:sldId id="454" r:id="rId50"/>
    <p:sldId id="354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59" autoAdjust="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4" Type="http://schemas.openxmlformats.org/officeDocument/2006/relationships/tableStyles" Target="tableStyles.xml"/><Relationship Id="rId53" Type="http://schemas.openxmlformats.org/officeDocument/2006/relationships/viewProps" Target="viewProps.xml"/><Relationship Id="rId52" Type="http://schemas.openxmlformats.org/officeDocument/2006/relationships/presProps" Target="presProps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5BF9E1-0C1A-4043-BB09-85D1FC9DB972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0"/>
      <dgm:spPr/>
      <dgm:t>
        <a:bodyPr/>
        <a:p>
          <a:endParaRPr lang="en-US"/>
        </a:p>
      </dgm:t>
    </dgm:pt>
    <dgm:pt modelId="{40F21FDA-305A-470A-9F13-53CE6B264B08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chemeClr val="tx1"/>
              </a:solidFill>
            </a:rPr>
            <a:t>predilation</a:t>
          </a:r>
          <a:r>
            <a:rPr lang="en-US"/>
            <a:t> </a:t>
          </a:r>
          <a:r>
            <a:rPr lang="en-US"/>
            <a:t/>
          </a:r>
          <a:endParaRPr lang="en-US"/>
        </a:p>
      </dgm:t>
    </dgm:pt>
    <dgm:pt modelId="{2344895C-6CF9-45DD-B3B9-F158B0CAE572}" cxnId="{32B99043-8575-4859-B1D9-96DFB975EB5E}" type="parTrans">
      <dgm:prSet/>
      <dgm:spPr/>
      <dgm:t>
        <a:bodyPr/>
        <a:p>
          <a:endParaRPr lang="en-US"/>
        </a:p>
      </dgm:t>
    </dgm:pt>
    <dgm:pt modelId="{EA8F5F98-5895-4704-875C-F8198E1E23A7}" cxnId="{32B99043-8575-4859-B1D9-96DFB975EB5E}" type="sibTrans">
      <dgm:prSet/>
      <dgm:spPr/>
      <dgm:t>
        <a:bodyPr/>
        <a:p>
          <a:endParaRPr lang="en-US"/>
        </a:p>
      </dgm:t>
    </dgm:pt>
    <dgm:pt modelId="{9A244F05-1801-4602-934B-AF1BCBF5B90F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chemeClr val="tx1"/>
              </a:solidFill>
            </a:rPr>
            <a:t>no predilatation</a:t>
          </a:r>
          <a:r>
            <a:rPr lang="en-US">
              <a:solidFill>
                <a:schemeClr val="tx1"/>
              </a:solidFill>
            </a:rPr>
            <a:t/>
          </a:r>
          <a:endParaRPr lang="en-US">
            <a:solidFill>
              <a:schemeClr val="tx1"/>
            </a:solidFill>
          </a:endParaRPr>
        </a:p>
      </dgm:t>
    </dgm:pt>
    <dgm:pt modelId="{AB698F9A-8A25-40B0-9602-02B8C0292676}" cxnId="{BA33DA60-C536-4EF1-8E80-C3C8C223D306}" type="parTrans">
      <dgm:prSet/>
      <dgm:spPr/>
      <dgm:t>
        <a:bodyPr/>
        <a:p>
          <a:endParaRPr lang="en-US"/>
        </a:p>
      </dgm:t>
    </dgm:pt>
    <dgm:pt modelId="{B194D85A-6A7B-4F53-A409-521901B6B0CA}" cxnId="{BA33DA60-C536-4EF1-8E80-C3C8C223D306}" type="sibTrans">
      <dgm:prSet/>
      <dgm:spPr/>
      <dgm:t>
        <a:bodyPr/>
        <a:p>
          <a:endParaRPr lang="en-US"/>
        </a:p>
      </dgm:t>
    </dgm:pt>
    <dgm:pt modelId="{2DB0A417-8641-4579-AFE3-7716B19EB3F5}" type="pres">
      <dgm:prSet presAssocID="{BA5BF9E1-0C1A-4043-BB09-85D1FC9DB972}" presName="cycle" presStyleCnt="0">
        <dgm:presLayoutVars>
          <dgm:dir/>
          <dgm:resizeHandles val="exact"/>
        </dgm:presLayoutVars>
      </dgm:prSet>
      <dgm:spPr/>
    </dgm:pt>
    <dgm:pt modelId="{CBA28F03-EC7C-42D1-A65C-4ACF2172944D}" type="pres">
      <dgm:prSet presAssocID="{40F21FDA-305A-470A-9F13-53CE6B264B08}" presName="arrow" presStyleLbl="node1" presStyleIdx="0" presStyleCnt="2">
        <dgm:presLayoutVars>
          <dgm:bulletEnabled val="1"/>
        </dgm:presLayoutVars>
      </dgm:prSet>
      <dgm:spPr/>
    </dgm:pt>
    <dgm:pt modelId="{A43608A1-D273-43C4-B238-5DFB8DED051C}" type="pres">
      <dgm:prSet presAssocID="{9A244F05-1801-4602-934B-AF1BCBF5B90F}" presName="arrow" presStyleLbl="node1" presStyleIdx="1" presStyleCnt="2">
        <dgm:presLayoutVars>
          <dgm:bulletEnabled val="1"/>
        </dgm:presLayoutVars>
      </dgm:prSet>
      <dgm:spPr/>
    </dgm:pt>
  </dgm:ptLst>
  <dgm:cxnLst>
    <dgm:cxn modelId="{32B99043-8575-4859-B1D9-96DFB975EB5E}" srcId="{BA5BF9E1-0C1A-4043-BB09-85D1FC9DB972}" destId="{40F21FDA-305A-470A-9F13-53CE6B264B08}" srcOrd="0" destOrd="0" parTransId="{2344895C-6CF9-45DD-B3B9-F158B0CAE572}" sibTransId="{EA8F5F98-5895-4704-875C-F8198E1E23A7}"/>
    <dgm:cxn modelId="{BA33DA60-C536-4EF1-8E80-C3C8C223D306}" srcId="{BA5BF9E1-0C1A-4043-BB09-85D1FC9DB972}" destId="{9A244F05-1801-4602-934B-AF1BCBF5B90F}" srcOrd="1" destOrd="0" parTransId="{AB698F9A-8A25-40B0-9602-02B8C0292676}" sibTransId="{B194D85A-6A7B-4F53-A409-521901B6B0CA}"/>
    <dgm:cxn modelId="{E18BC2D8-59CE-4681-AD39-136AD384BD9A}" type="presOf" srcId="{BA5BF9E1-0C1A-4043-BB09-85D1FC9DB972}" destId="{2DB0A417-8641-4579-AFE3-7716B19EB3F5}" srcOrd="0" destOrd="0" presId="urn:microsoft.com/office/officeart/2005/8/layout/arrow1"/>
    <dgm:cxn modelId="{11EA500E-CDA0-49FB-BEC2-6461F2846798}" type="presParOf" srcId="{2DB0A417-8641-4579-AFE3-7716B19EB3F5}" destId="{CBA28F03-EC7C-42D1-A65C-4ACF2172944D}" srcOrd="0" destOrd="0" presId="urn:microsoft.com/office/officeart/2005/8/layout/arrow1"/>
    <dgm:cxn modelId="{7E8E1882-4AEB-4952-899B-C90873C3AB4A}" type="presOf" srcId="{40F21FDA-305A-470A-9F13-53CE6B264B08}" destId="{CBA28F03-EC7C-42D1-A65C-4ACF2172944D}" srcOrd="0" destOrd="0" presId="urn:microsoft.com/office/officeart/2005/8/layout/arrow1"/>
    <dgm:cxn modelId="{3B4958E8-31FC-4F49-B95C-15B072173E98}" type="presParOf" srcId="{2DB0A417-8641-4579-AFE3-7716B19EB3F5}" destId="{A43608A1-D273-43C4-B238-5DFB8DED051C}" srcOrd="1" destOrd="0" presId="urn:microsoft.com/office/officeart/2005/8/layout/arrow1"/>
    <dgm:cxn modelId="{09DFA388-3BD3-40EC-BF0F-99D1A0FDF3AF}" type="presOf" srcId="{9A244F05-1801-4602-934B-AF1BCBF5B90F}" destId="{A43608A1-D273-43C4-B238-5DFB8DED051C}" srcOrd="0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6188075" cy="2722245"/>
        <a:chOff x="0" y="0"/>
        <a:chExt cx="6188075" cy="2722245"/>
      </a:xfrm>
    </dsp:grpSpPr>
    <dsp:sp modelId="{CBA28F03-EC7C-42D1-A65C-4ACF2172944D}">
      <dsp:nvSpPr>
        <dsp:cNvPr id="3" name="Up Arrow 2"/>
        <dsp:cNvSpPr/>
      </dsp:nvSpPr>
      <dsp:spPr bwMode="white">
        <a:xfrm rot="16200000">
          <a:off x="235680" y="0"/>
          <a:ext cx="2722245" cy="2722245"/>
        </a:xfrm>
        <a:prstGeom prst="upArrow">
          <a:avLst>
            <a:gd name="adj1" fmla="val 50000"/>
            <a:gd name="adj2" fmla="val 35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5400000" vert="horz" wrap="square" lIns="184912" tIns="184912" rIns="184912" bIns="184912" anchor="ctr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chemeClr val="tx1"/>
              </a:solidFill>
            </a:rPr>
            <a:t>predilation</a:t>
          </a:r>
          <a:r>
            <a:rPr lang="en-US"/>
            <a:t> </a:t>
          </a:r>
          <a:endParaRPr lang="en-US"/>
        </a:p>
      </dsp:txBody>
      <dsp:txXfrm rot="16200000">
        <a:off x="235680" y="0"/>
        <a:ext cx="2722245" cy="2722245"/>
      </dsp:txXfrm>
    </dsp:sp>
    <dsp:sp modelId="{A43608A1-D273-43C4-B238-5DFB8DED051C}">
      <dsp:nvSpPr>
        <dsp:cNvPr id="4" name="Up Arrow 3"/>
        <dsp:cNvSpPr/>
      </dsp:nvSpPr>
      <dsp:spPr bwMode="white">
        <a:xfrm rot="27000000">
          <a:off x="3230150" y="0"/>
          <a:ext cx="2722245" cy="2722245"/>
        </a:xfrm>
        <a:prstGeom prst="upArrow">
          <a:avLst>
            <a:gd name="adj1" fmla="val 50000"/>
            <a:gd name="adj2" fmla="val 35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-5400000" vert="horz" wrap="square" lIns="184912" tIns="184912" rIns="184912" bIns="184912" anchor="ctr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chemeClr val="tx1"/>
              </a:solidFill>
            </a:rPr>
            <a:t>no predilatation</a:t>
          </a:r>
          <a:endParaRPr lang="en-US">
            <a:solidFill>
              <a:schemeClr val="tx1"/>
            </a:solidFill>
          </a:endParaRPr>
        </a:p>
      </dsp:txBody>
      <dsp:txXfrm rot="27000000">
        <a:off x="3230150" y="0"/>
        <a:ext cx="2722245" cy="27222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91E6-BC19-4578-8F29-6B32B0591D7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73156-49FD-4383-8811-CFA996BF6836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91E6-BC19-4578-8F29-6B32B0591D7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73156-49FD-4383-8811-CFA996BF6836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91E6-BC19-4578-8F29-6B32B0591D7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73156-49FD-4383-8811-CFA996BF6836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91E6-BC19-4578-8F29-6B32B0591D7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73156-49FD-4383-8811-CFA996BF6836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91E6-BC19-4578-8F29-6B32B0591D7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73156-49FD-4383-8811-CFA996BF6836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91E6-BC19-4578-8F29-6B32B0591D7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73156-49FD-4383-8811-CFA996BF6836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91E6-BC19-4578-8F29-6B32B0591D7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73156-49FD-4383-8811-CFA996BF6836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91E6-BC19-4578-8F29-6B32B0591D7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73156-49FD-4383-8811-CFA996BF6836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91E6-BC19-4578-8F29-6B32B0591D7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73156-49FD-4383-8811-CFA996BF6836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91E6-BC19-4578-8F29-6B32B0591D7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73156-49FD-4383-8811-CFA996BF6836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91E6-BC19-4578-8F29-6B32B0591D7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73156-49FD-4383-8811-CFA996BF6836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A2D691E6-BC19-4578-8F29-6B32B0591D78}" type="datetimeFigureOut">
              <a:rPr lang="en-US" smtClean="0"/>
            </a:fld>
            <a:endParaRPr lang="en-US"/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29373156-49FD-4383-8811-CFA996BF683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u="sng" dirty="0" smtClean="0"/>
              <a:t>Bifurcation </a:t>
            </a:r>
            <a:r>
              <a:rPr lang="en-US" sz="6000" u="sng" dirty="0" err="1" smtClean="0"/>
              <a:t>stenting</a:t>
            </a:r>
            <a:endParaRPr lang="en-US" sz="6000" u="sng" dirty="0" err="1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0745" y="5257800"/>
            <a:ext cx="4529455" cy="1655445"/>
          </a:xfrm>
        </p:spPr>
        <p:txBody>
          <a:bodyPr/>
          <a:lstStyle/>
          <a:p>
            <a:pPr algn="ctr"/>
            <a:r>
              <a:rPr lang="en-US" sz="2800" dirty="0"/>
              <a:t>Dr.Aju Ajay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DUKE CLASSIFICATION</a:t>
            </a: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SANBORN CLASSIFICATION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649412"/>
            <a:ext cx="9144000" cy="520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SAFIAN CLASSIFICATION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600200"/>
            <a:ext cx="914399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LEFEVRE CLASSIFICATION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2058986"/>
            <a:ext cx="9143999" cy="479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Type 1 &amp; 2 are most difficult to treat (constitute 70%)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1"/>
            <a:ext cx="9144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SYNTAX STUDY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1"/>
            <a:ext cx="8848725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58" y="5867401"/>
            <a:ext cx="8858250" cy="99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anose="02020603050405020304" charset="0"/>
                <a:cs typeface="Times New Roman" panose="02020603050405020304" charset="0"/>
              </a:rPr>
              <a:t>Sirolimus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 eluting stent (SES) bifurcation study,Colombo et al</a:t>
            </a: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lang="en-US" sz="2800" baseline="30000" dirty="0" smtClean="0">
                <a:latin typeface="Times New Roman" panose="02020603050405020304" charset="0"/>
                <a:cs typeface="Times New Roman" panose="02020603050405020304" charset="0"/>
              </a:rPr>
              <a:t>st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attempt to provide specific information in this subset of lesions.</a:t>
            </a:r>
            <a:endParaRPr lang="en-US" sz="28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85 pts were randomly assigned to either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stenting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both branches or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stenting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the MB only with PS of the SB.</a:t>
            </a:r>
            <a:endParaRPr lang="en-US" sz="28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Restenosis at 6 months did not differ significantly between  SS &amp; the SB groups  </a:t>
            </a:r>
            <a:endParaRPr lang="en-US" sz="28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Screenshot (80)"/>
          <p:cNvPicPr>
            <a:picLocks noChangeAspect="1"/>
          </p:cNvPicPr>
          <p:nvPr>
            <p:ph idx="1"/>
          </p:nvPr>
        </p:nvPicPr>
        <p:blipFill>
          <a:blip r:embed="rId1"/>
          <a:srcRect l="9597" t="16835" r="12112" b="19192"/>
          <a:stretch>
            <a:fillRect/>
          </a:stretch>
        </p:blipFill>
        <p:spPr>
          <a:xfrm>
            <a:off x="48895" y="-228600"/>
            <a:ext cx="9081770" cy="710628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During 6 months follow up, there was no significant difference between groups in death, MI, TVR or  TVF (19%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vs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13.6%).</a:t>
            </a:r>
            <a:endParaRPr lang="en-US" sz="28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endParaRPr lang="en-US" sz="28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This study also demonstrated that compared with historical studies,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utilising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BMS a clear improvement has been achieved in the treatment of bifurcation lesion when 1 or 2 DESs were implanted.</a:t>
            </a:r>
            <a:endParaRPr lang="en-US" sz="28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Bifurcation lesions</a:t>
            </a:r>
            <a:endParaRPr lang="en-US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Its a lesion at, or adjacent to, a significant division of a major </a:t>
            </a:r>
            <a:r>
              <a:rPr lang="en-US" dirty="0" err="1" smtClean="0">
                <a:latin typeface="Times New Roman" panose="02020603050405020304" charset="0"/>
                <a:cs typeface="Times New Roman" panose="02020603050405020304" charset="0"/>
              </a:rPr>
              <a:t>epicardial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 coronary artery equal to or more than 50% </a:t>
            </a:r>
            <a:r>
              <a:rPr lang="en-US" dirty="0" err="1" smtClean="0">
                <a:latin typeface="Times New Roman" panose="02020603050405020304" charset="0"/>
                <a:cs typeface="Times New Roman" panose="02020603050405020304" charset="0"/>
              </a:rPr>
              <a:t>stenosis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 within 3mm from bifurcation carina in vessels with &gt;=1.5mm in size.</a:t>
            </a:r>
            <a:endParaRPr lang="en-US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Incidence is approx 20%</a:t>
            </a:r>
            <a:endParaRPr lang="en-US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Conventional MB stenting results in 14%-18% </a:t>
            </a:r>
            <a:r>
              <a:rPr lang="en-US" dirty="0" err="1" smtClean="0">
                <a:latin typeface="Times New Roman" panose="02020603050405020304" charset="0"/>
                <a:cs typeface="Times New Roman" panose="02020603050405020304" charset="0"/>
              </a:rPr>
              <a:t>periprocedural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  MI in bifurcation lesions.</a:t>
            </a:r>
            <a:endParaRPr lang="en-US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Screenshot (81)"/>
          <p:cNvPicPr>
            <a:picLocks noChangeAspect="1"/>
          </p:cNvPicPr>
          <p:nvPr>
            <p:ph idx="1"/>
          </p:nvPr>
        </p:nvPicPr>
        <p:blipFill>
          <a:blip r:embed="rId1"/>
          <a:srcRect l="3031" t="-1684" r="3462" b="7085"/>
          <a:stretch>
            <a:fillRect/>
          </a:stretch>
        </p:blipFill>
        <p:spPr>
          <a:xfrm>
            <a:off x="-76200" y="-152400"/>
            <a:ext cx="9220200" cy="699643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 et 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Assessment of side branch predilation before a provisional T-stent strategy for bifurcation lesions. 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600200" y="4135755"/>
          <a:ext cx="6188075" cy="2722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5" name="Text Box 4"/>
          <p:cNvSpPr txBox="1"/>
          <p:nvPr/>
        </p:nvSpPr>
        <p:spPr>
          <a:xfrm>
            <a:off x="3761740" y="3768090"/>
            <a:ext cx="2369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372 pts Randomised </a:t>
            </a: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Predilation of the SB resulted in improved TIMI flow after MB stenting</a:t>
            </a:r>
            <a:endParaRPr lang="en-US"/>
          </a:p>
          <a:p>
            <a:r>
              <a:rPr lang="en-US"/>
              <a:t>less indication to treat the SB  </a:t>
            </a: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dirty="0" smtClean="0">
                <a:sym typeface="+mn-ea"/>
              </a:rPr>
              <a:t>Nordic Bifurcation Study</a:t>
            </a:r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100" name="Content Placeholder 99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037955" cy="6816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Nordic Bifurcation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Cross over from PS to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stenting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2 branches was allowed if TIMI flow following SB dilation was 0 &amp; was only 4.3%.</a:t>
            </a:r>
            <a:endParaRPr lang="en-US" sz="28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8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At 6 months, there was no difference between the 2 groups regarding cardiac death, MI, TVR, TLR &amp; stent thrombosis.</a:t>
            </a:r>
            <a:endParaRPr lang="en-US" sz="28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8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At 5 yr follow up, the combined safety &amp; efficacy end point of cardiac death, non procedure related MI, &amp; TVR remained similar &amp; were seen in 15.8% of pts in the PS  group, as compared with 21.8% in the 2 stent group.  </a:t>
            </a:r>
            <a:endParaRPr lang="en-US" sz="28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</a:t>
            </a:r>
            <a:endParaRPr lang="en-IN" dirty="0"/>
          </a:p>
        </p:txBody>
      </p:sp>
      <p:pic>
        <p:nvPicPr>
          <p:cNvPr id="101" name="Content Placeholder 100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76200"/>
            <a:ext cx="8992870" cy="65728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CONCLUSION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Independent of stenting strategy, excellent clinical and angiographic results were obtained with sirolimus-eluting stents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MV group was associated with reduced procedure and fluoroscopy times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Nordic Bifurcation Stent Technique Study (BIF II)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This is a study of crush- or culotte stenting of bifurcation lesions using drug eluting stents.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2" name="Content Placeholder 101"/>
          <p:cNvPicPr/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191000" y="1600200"/>
            <a:ext cx="4887595" cy="5197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103" name="Content Placeholder 10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81000" y="1524000"/>
            <a:ext cx="4032250" cy="41363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Content Placeholder 103"/>
          <p:cNvPicPr/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54550" y="1600200"/>
            <a:ext cx="4391660" cy="45262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charset="0"/>
                <a:cs typeface="Times New Roman" panose="02020603050405020304" charset="0"/>
              </a:rPr>
              <a:t>True bifurcation – main branch (MB) &amp; side branch (SB) are both significantly narrowed (&gt; 50% diameter stenosis).</a:t>
            </a:r>
            <a:endParaRPr lang="en-IN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IN" dirty="0">
                <a:latin typeface="Times New Roman" panose="02020603050405020304" charset="0"/>
                <a:cs typeface="Times New Roman" panose="02020603050405020304" charset="0"/>
              </a:rPr>
              <a:t>Non true bifurcation – includes all other lesions involving a bifurcation</a:t>
            </a:r>
            <a:endParaRPr lang="en-IN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IN" dirty="0">
                <a:latin typeface="Times New Roman" panose="02020603050405020304" charset="0"/>
                <a:cs typeface="Times New Roman" panose="02020603050405020304" charset="0"/>
              </a:rPr>
              <a:t>6 different classifications of bifurcation lesions.</a:t>
            </a:r>
            <a:endParaRPr lang="en-IN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IN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Both the crush and the culotte bifurcation stenting techniques were associated with similar and excellent clinical and angiographic results.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Angiographically,  less in-segment restenosis and significantly reduced ISR following culotte stenting.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5" name="Content Placeholder 10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76200" y="1143000"/>
            <a:ext cx="4447540" cy="56730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the Nordic-Baltic Bifurcation Study III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Randomized Comparison of FKBD Versus No FKBD in Patients With Coronary Bifurcation Lesions Treated With Main Vessel Stenting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106" name="Content Placeholder 105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7200" y="1159510"/>
            <a:ext cx="8229600" cy="49669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Conclusions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MV stenting with and without FKBD was associated with favorable and similar 6-month clinical outcomes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No-FKBD procedure resulted in reduced use of contrast media and shorter procedure and fluoroscopy times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Angiographic SB outcome was improved by FKBD, especially in patients with true bifurcation lesions.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Bifurcation Bad </a:t>
            </a:r>
            <a:r>
              <a:rPr lang="en-US" dirty="0" err="1" smtClean="0"/>
              <a:t>Krozingen</a:t>
            </a:r>
            <a:r>
              <a:rPr lang="en-US" dirty="0" smtClean="0"/>
              <a:t> (BBK)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Ferenc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et al, compared 202 pts randomly allocated to either provisional T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stenting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or routine T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stenting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utilising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SES.</a:t>
            </a:r>
            <a:endParaRPr lang="en-US" sz="28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Primary end point was % diameter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stenosis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of the SB at 9 month angiographic follow up &amp; similar between the 2 groups (p=15).</a:t>
            </a:r>
            <a:endParaRPr lang="en-US" sz="28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The overall 1yr incidence of TLR after provisional &amp; routine T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stenting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was also similar, as well as the primary clinical outcome (composite of death, MI, TLR was 12.9%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vs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11.9%, p=0.83)</a:t>
            </a:r>
            <a:endParaRPr lang="en-US" sz="28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sym typeface="+mn-ea"/>
              </a:rPr>
              <a:t>BBK II trial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sz="2800"/>
              <a:t>300 pt`s with bif lesions requiring SB stenting were randomized to undergo T stenting and TAP or culotte stenting. </a:t>
            </a:r>
            <a:endParaRPr lang="en-US" sz="2800"/>
          </a:p>
          <a:p>
            <a:r>
              <a:rPr lang="en-US" sz="2800"/>
              <a:t>9-month angio follow-up, which was available for 91% of the pt`s, revealed higher binary restenosis rate after TAP as compared with culotte (17.0% vs. 6.5%, P = .006), </a:t>
            </a:r>
            <a:endParaRPr lang="en-US" sz="2800"/>
          </a:p>
          <a:p>
            <a:r>
              <a:rPr lang="en-US" sz="2800"/>
              <a:t>1-year incidence of TLR was 12% in the TAP group and 6% in the culotte group (P = .069).</a:t>
            </a:r>
            <a:endParaRPr lang="en-US" sz="28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CACTUS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 350 pt`s were randomly allocated to either provisional T (173) or crush (177) SES implantation, with mandatory FKBI in both groups. </a:t>
            </a:r>
            <a:endParaRPr lang="en-US" sz="2400" smtClean="0"/>
          </a:p>
          <a:p>
            <a:r>
              <a:rPr lang="en-US" sz="2400" smtClean="0"/>
              <a:t>92% pt`s had true bifurcations, crossover rate in the prov. T group was 31%.  </a:t>
            </a:r>
            <a:endParaRPr lang="en-US" sz="2400" smtClean="0"/>
          </a:p>
          <a:p>
            <a:r>
              <a:rPr lang="en-US" sz="2400" smtClean="0"/>
              <a:t>@ 6 months; angio restenosis rates were not diff. b/w the crush group (4.6% and 13.2% in the MB and SB, respectively) and the PS group (6.7% and 14.7% in the MB and SB, respectively; P = not sig.). </a:t>
            </a:r>
            <a:endParaRPr lang="en-US" sz="2400" smtClean="0"/>
          </a:p>
          <a:p>
            <a:r>
              <a:rPr lang="en-US" sz="2400" smtClean="0"/>
              <a:t>Pre clinical outcome (death, MI, revas.) was also similar in both groups (15.0% prov. vs. 15.8% crush, P = NS).</a:t>
            </a:r>
            <a:endParaRPr lang="en-US" sz="240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Conclusion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</a:t>
            </a:r>
            <a:r>
              <a:rPr lang="en-IN" sz="2800" dirty="0" smtClean="0">
                <a:latin typeface="Times New Roman" panose="02020603050405020304" charset="0"/>
                <a:cs typeface="Times New Roman" panose="02020603050405020304" charset="0"/>
              </a:rPr>
              <a:t>n most bifurcation lesions with significant stenosis in both branches, a strategy to stent the MB is effective, with the need to </a:t>
            </a:r>
            <a:r>
              <a:rPr lang="en-IN" sz="2800" dirty="0"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IN" sz="2800" dirty="0" smtClean="0">
                <a:latin typeface="Times New Roman" panose="02020603050405020304" charset="0"/>
                <a:cs typeface="Times New Roman" panose="02020603050405020304" charset="0"/>
              </a:rPr>
              <a:t>mplant a 2</a:t>
            </a:r>
            <a:r>
              <a:rPr lang="en-IN" sz="2800" baseline="30000" dirty="0" smtClean="0">
                <a:latin typeface="Times New Roman" panose="02020603050405020304" charset="0"/>
                <a:cs typeface="Times New Roman" panose="02020603050405020304" charset="0"/>
              </a:rPr>
              <a:t>nd</a:t>
            </a:r>
            <a:r>
              <a:rPr lang="en-IN" sz="2800" dirty="0" smtClean="0">
                <a:latin typeface="Times New Roman" panose="02020603050405020304" charset="0"/>
                <a:cs typeface="Times New Roman" panose="02020603050405020304" charset="0"/>
              </a:rPr>
              <a:t> stent in the SB </a:t>
            </a:r>
            <a:r>
              <a:rPr lang="en-IN" sz="2800" dirty="0" err="1" smtClean="0">
                <a:latin typeface="Times New Roman" panose="02020603050405020304" charset="0"/>
                <a:cs typeface="Times New Roman" panose="02020603050405020304" charset="0"/>
              </a:rPr>
              <a:t>occuring</a:t>
            </a:r>
            <a:r>
              <a:rPr lang="en-IN" sz="2800" dirty="0" smtClean="0">
                <a:latin typeface="Times New Roman" panose="02020603050405020304" charset="0"/>
                <a:cs typeface="Times New Roman" panose="02020603050405020304" charset="0"/>
              </a:rPr>
              <a:t> approximately in  1/3</a:t>
            </a:r>
            <a:r>
              <a:rPr lang="en-IN" sz="2800" baseline="30000" dirty="0" smtClean="0">
                <a:latin typeface="Times New Roman" panose="02020603050405020304" charset="0"/>
                <a:cs typeface="Times New Roman" panose="02020603050405020304" charset="0"/>
              </a:rPr>
              <a:t>rd</a:t>
            </a:r>
            <a:r>
              <a:rPr lang="en-IN" sz="2800" dirty="0" smtClean="0">
                <a:latin typeface="Times New Roman" panose="02020603050405020304" charset="0"/>
                <a:cs typeface="Times New Roman" panose="02020603050405020304" charset="0"/>
              </a:rPr>
              <a:t> of the time.</a:t>
            </a:r>
            <a:endParaRPr lang="en-IN" sz="28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IN" sz="2800" dirty="0" smtClean="0">
                <a:latin typeface="Times New Roman" panose="02020603050405020304" charset="0"/>
                <a:cs typeface="Times New Roman" panose="02020603050405020304" charset="0"/>
              </a:rPr>
              <a:t>The implantation of 2 stents does not appear to be associated with a higher incidence of adverse events, taking into account  that the follow up was limited to 6 months &amp; that most </a:t>
            </a:r>
            <a:r>
              <a:rPr lang="en-IN" sz="2800" dirty="0" err="1" smtClean="0">
                <a:latin typeface="Times New Roman" panose="02020603050405020304" charset="0"/>
                <a:cs typeface="Times New Roman" panose="02020603050405020304" charset="0"/>
              </a:rPr>
              <a:t>pts</a:t>
            </a:r>
            <a:r>
              <a:rPr lang="en-IN" sz="2800" dirty="0" smtClean="0">
                <a:latin typeface="Times New Roman" panose="02020603050405020304" charset="0"/>
                <a:cs typeface="Times New Roman" panose="02020603050405020304" charset="0"/>
              </a:rPr>
              <a:t> were still on dual antiplatelet therapy.</a:t>
            </a:r>
            <a:endParaRPr lang="en-IN" sz="28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BBC ONE (British Bifurcation Coronary Study: old, new &amp; evolving strategy</a:t>
            </a:r>
            <a:endParaRPr lang="en-US" sz="36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500 pts were randomly allocated to either a simple strategy (minimalist provisional T) or a complex strategy (either crush or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culotte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) using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paclitaxel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- eluting stents.</a:t>
            </a:r>
            <a:endParaRPr lang="en-US" sz="28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In the simple strategy , the MB was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stented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folowed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by optional Kissing Balloon dilatation/T stent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utilising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the following criteria:</a:t>
            </a:r>
            <a:endParaRPr lang="en-US" sz="28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651510" indent="-514350">
              <a:buFont typeface="+mj-lt"/>
              <a:buAutoNum type="arabicPeriod"/>
            </a:pP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TIMI flow &lt;3 in the SB</a:t>
            </a:r>
            <a:endParaRPr lang="en-US" sz="28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651510" indent="-514350">
              <a:buFont typeface="+mj-lt"/>
              <a:buAutoNum type="arabicPeriod"/>
            </a:pP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Severe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ostial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pinching of the SB (&gt;90%).</a:t>
            </a:r>
            <a:endParaRPr lang="en-US" sz="28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651510" indent="-514350">
              <a:buFont typeface="+mj-lt"/>
              <a:buAutoNum type="arabicPeriod"/>
            </a:pP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Threatened SB closure or SB dissection </a:t>
            </a:r>
            <a:endParaRPr lang="en-US" sz="28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Only 30% of SB underwent further treatment after MB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stenting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(27% balloon dilation &amp; 3%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stenting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).</a:t>
            </a: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10000"/>
              </a:lnSpc>
            </a:pP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In the complex strategy, both branches were systematically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stented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culotte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or crush techniques) with mandatory kissing balloon dilatation.</a:t>
            </a: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10000"/>
              </a:lnSpc>
            </a:pP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At 9 month clinical follow up there was a significant difference between the 2 groups in term of death, MI, or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revascularisation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(simple 8%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vs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complex 15.5%).</a:t>
            </a: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10000"/>
              </a:lnSpc>
            </a:pP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This difference was largely driven by the higher incidence of MI in the complex group (11.2%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vs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3.6%, p=0.001)</a:t>
            </a: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MEDINA CLASSIFICATION</a:t>
            </a:r>
            <a:endParaRPr lang="en-US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Most simplified &amp; widely used approach.</a:t>
            </a:r>
            <a:endParaRPr lang="en-US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The presence of “1” means &gt;50% diameter </a:t>
            </a:r>
            <a:r>
              <a:rPr lang="en-US" dirty="0" err="1" smtClean="0">
                <a:latin typeface="Times New Roman" panose="02020603050405020304" charset="0"/>
                <a:cs typeface="Times New Roman" panose="02020603050405020304" charset="0"/>
              </a:rPr>
              <a:t>stenosis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 &amp; “0” means  the absence of </a:t>
            </a:r>
            <a:r>
              <a:rPr lang="en-US" dirty="0" err="1" smtClean="0">
                <a:latin typeface="Times New Roman" panose="02020603050405020304" charset="0"/>
                <a:cs typeface="Times New Roman" panose="02020603050405020304" charset="0"/>
              </a:rPr>
              <a:t>stenosis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, in each of the 3 bifurcation segments, starting with proximal MB, distal MB &amp; </a:t>
            </a:r>
            <a:r>
              <a:rPr lang="en-US" dirty="0" err="1" smtClean="0">
                <a:latin typeface="Times New Roman" panose="02020603050405020304" charset="0"/>
                <a:cs typeface="Times New Roman" panose="02020603050405020304" charset="0"/>
              </a:rPr>
              <a:t>prox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 SB.</a:t>
            </a:r>
            <a:endParaRPr lang="en-US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sz="3200" dirty="0" smtClean="0">
                <a:latin typeface="Times New Roman" panose="02020603050405020304" charset="0"/>
                <a:cs typeface="Times New Roman" panose="02020603050405020304" charset="0"/>
              </a:rPr>
              <a:t>DK CRUSH II (DOUBLE KISSING CRUSH </a:t>
            </a:r>
            <a:r>
              <a:rPr lang="en-US" sz="3200" dirty="0" err="1" smtClean="0">
                <a:latin typeface="Times New Roman" panose="02020603050405020304" charset="0"/>
                <a:cs typeface="Times New Roman" panose="02020603050405020304" charset="0"/>
              </a:rPr>
              <a:t>vs</a:t>
            </a:r>
            <a:r>
              <a:rPr lang="en-US" sz="3200" dirty="0" smtClean="0">
                <a:latin typeface="Times New Roman" panose="02020603050405020304" charset="0"/>
                <a:cs typeface="Times New Roman" panose="02020603050405020304" charset="0"/>
              </a:rPr>
              <a:t> PROVISIONAL STENTING TECHNIQUE FOR BIFURCATION)  </a:t>
            </a:r>
            <a:endParaRPr lang="en-US" sz="32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Investigated the difference in MACE (cardiac death, MI, or TVR) at 12 months in 370 pts with coronary bifurcation lesions after DOUBLE KISSING crush (DK CRUSH) or PS technique.</a:t>
            </a: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MACE &amp; definite ST rates were similar between DK (10.3% &amp; 2.2%) &amp; PS groups (17.3% &amp; 0.5%, p=0.07 &amp; p=0.372 respectively).</a:t>
            </a: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Angiographic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restenosis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rates in the main vessel(MV) &amp; the SB were lower in the DK group (3.8% &amp; 4.9%) than the PS group (9.7% &amp; 22.2%, p=0.36 &amp; p &lt;0.001 respectively), as well as TVR (6.5%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vs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14.6%, p=0.017).</a:t>
            </a: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At 5 yrs MACE occurred more frequently in the provisional strategy, as opposed to DK –crush (23.8%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vs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15.7%, p=0.051).</a:t>
            </a:r>
            <a:endParaRPr lang="en-US" sz="28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TLR rate was higher in pts with PS versus DK crush (16.2%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vs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8.6%, p= 0.27), particularly in pts with anatomically more complex lesions</a:t>
            </a:r>
            <a:endParaRPr lang="en-US" sz="28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DK CRUSH III STUDY</a:t>
            </a:r>
            <a:endParaRPr lang="en-US" sz="36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Investigated the difference in, MACE rates at 1 yr after DK crush &amp;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culotte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stenting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in 419 pts with unprotected LMCA distal bifurcation lesions.</a:t>
            </a: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Pts in the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culotte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group had higher 1 yr MACE rate compared with the DK group (16.3% v 6.2%, p = 0.001), which was mainly driven by the TVR rate (11%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vs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4.3%, p= 0.016).</a:t>
            </a: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In all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prespecified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subsets, pts with </a:t>
            </a: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651510" indent="-514350"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bifurcation angle&gt; =70,</a:t>
            </a: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651510" indent="-514350"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NERS (NEW RISK STRATIFICATION)score &gt;=20, </a:t>
            </a: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651510" indent="-514350"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SYNTAX score &gt;=23, </a:t>
            </a: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651510" indent="-514350">
              <a:buNone/>
            </a:pP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Mace rates at 1 yr were consistently lower in the DK group</a:t>
            </a: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At 3 yrs, the occurrence of MACE remains more frequent in the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culotte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vs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DK crush group (23.7%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vs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8.2%, p &lt; 0.001) &amp; MI (8.2%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vs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3.4%, p=0.037).</a:t>
            </a:r>
            <a:endParaRPr lang="en-US" sz="28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The rate of definite ST was 3.4% in pt treated with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culotte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, where as  no definite ST was documented in the DK crush group (0.007)</a:t>
            </a:r>
            <a:endParaRPr lang="en-US" sz="28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anose="02020603050405020304" charset="0"/>
                <a:cs typeface="Times New Roman" panose="02020603050405020304" charset="0"/>
              </a:rPr>
              <a:t>DK CRUSH V</a:t>
            </a:r>
            <a:endParaRPr lang="en-US" sz="40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DK CRUSH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vs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Provisional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stenting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for left main distal bifurcation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randomised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trial showed a reduction in 12 month target lesion failure (TLF) rate with DK- crush versus PS (5%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vs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10.7%, p= 0.02) in pts with true distal left main bifurcation lesions.</a:t>
            </a:r>
            <a:endParaRPr lang="en-US" sz="28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DK crush was associated with a tendency toward less clinically driven TLR (3.8%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vs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7.9%, p=0.06) &amp; surprisingly, it also resulted in lower rates of MI (0.4%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vs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2.9%, p= 0.03) &amp; ST (0.4%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vs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3.3%, p=0.02)</a:t>
            </a:r>
            <a:endParaRPr lang="en-US" sz="28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Conclusion 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The clinical implication of  these trials is that in most cases, provisional rather than elective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stenting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of the SB should be performed.</a:t>
            </a:r>
            <a:endParaRPr lang="en-US" sz="28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PS appears less expensive , simpler &amp; can be performed at the same time, the evidence of comparable results in the 2 arms does not contradict the choice of crush/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culotte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stenting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in selected cases with complex anatomy or with diffuse disease on the SB. </a:t>
            </a:r>
            <a:endParaRPr lang="en-US" sz="28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The consensus from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randomised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trials was that routine 2 vessel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stenting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did not improve either angiographic or clinical outcomes for most pts with coronary bifurcation lesions, although routine dual vessel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stenting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did not involve a significant penalty either.</a:t>
            </a:r>
            <a:endParaRPr lang="en-US" sz="28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Short comings – treatment groups including 2 stents were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heterogenous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&amp; the techniques used may have resulted in different clinical outcomes</a:t>
            </a:r>
            <a:endParaRPr lang="en-US" sz="28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Screenshot (88)"/>
          <p:cNvPicPr>
            <a:picLocks noChangeAspect="1"/>
          </p:cNvPicPr>
          <p:nvPr>
            <p:ph sz="half" idx="1"/>
          </p:nvPr>
        </p:nvPicPr>
        <p:blipFill>
          <a:blip r:embed="rId1"/>
          <a:srcRect l="2020" t="18519" r="3273" b="39394"/>
          <a:stretch>
            <a:fillRect/>
          </a:stretch>
        </p:blipFill>
        <p:spPr>
          <a:xfrm>
            <a:off x="0" y="0"/>
            <a:ext cx="9143365" cy="3023870"/>
          </a:xfrm>
          <a:prstGeom prst="rect">
            <a:avLst/>
          </a:prstGeom>
        </p:spPr>
      </p:pic>
      <p:pic>
        <p:nvPicPr>
          <p:cNvPr id="5" name="Content Placeholder 4" descr="Screenshot (89)"/>
          <p:cNvPicPr>
            <a:picLocks noChangeAspect="1"/>
          </p:cNvPicPr>
          <p:nvPr>
            <p:ph sz="half" idx="2"/>
          </p:nvPr>
        </p:nvPicPr>
        <p:blipFill>
          <a:blip r:embed="rId2"/>
          <a:srcRect l="1890" t="27719" r="4282" b="29441"/>
          <a:stretch>
            <a:fillRect/>
          </a:stretch>
        </p:blipFill>
        <p:spPr>
          <a:xfrm>
            <a:off x="0" y="3200400"/>
            <a:ext cx="9133840" cy="3627755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7" name="Content Placeholder 6" descr="Screenshot (90)"/>
          <p:cNvPicPr>
            <a:picLocks noChangeAspect="1"/>
          </p:cNvPicPr>
          <p:nvPr>
            <p:ph idx="1"/>
          </p:nvPr>
        </p:nvPicPr>
        <p:blipFill>
          <a:blip r:embed="rId1"/>
          <a:srcRect l="3283" t="16835" r="5798" b="4040"/>
          <a:stretch>
            <a:fillRect/>
          </a:stretch>
        </p:blipFill>
        <p:spPr>
          <a:xfrm>
            <a:off x="76200" y="76200"/>
            <a:ext cx="8926195" cy="6731635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Thank you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MEDINA CLASSIFICATION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725612"/>
            <a:ext cx="9144000" cy="513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Limitations of Medina classification</a:t>
            </a:r>
            <a:endParaRPr lang="en-US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It doesn’t mention  about side branch size &amp; area of myocardial supply.</a:t>
            </a:r>
            <a:endParaRPr lang="en-US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Doesn’t mention about side branch anatomy &amp; length of </a:t>
            </a:r>
            <a:r>
              <a:rPr lang="en-US" dirty="0" err="1" smtClean="0">
                <a:latin typeface="Times New Roman" panose="02020603050405020304" charset="0"/>
                <a:cs typeface="Times New Roman" panose="02020603050405020304" charset="0"/>
              </a:rPr>
              <a:t>stenosis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Bifurcation angle is not denoted.</a:t>
            </a: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Bifurcation anatomy</a:t>
            </a:r>
            <a:endParaRPr lang="en-US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The proximal angle (proximal main branch – side branch) is called the TAKE OFF angle.</a:t>
            </a:r>
            <a:endParaRPr lang="en-US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The distal angle (distal main branch – side branch) is called the CARINAL angle.</a:t>
            </a:r>
            <a:endParaRPr lang="en-US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The point bifurcation is the point where the central lines from the 3 segments meet.</a:t>
            </a:r>
            <a:endParaRPr lang="en-US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According to MURRAY’S description of anatomy</a:t>
            </a:r>
            <a:endParaRPr lang="en-US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None/>
            </a:pP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         r3 = r13 +r 23, 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where 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r is the radius of the proximal main branch, r1 is the radius of  the distal main branch &amp; r2 is radius of side branch.</a:t>
            </a:r>
            <a:endParaRPr lang="en-US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None/>
            </a:pPr>
            <a:endParaRPr lang="en-US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None/>
            </a:pP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52160"/>
          </a:xfrm>
        </p:spPr>
        <p:txBody>
          <a:bodyPr/>
          <a:lstStyle/>
          <a:p>
            <a:pPr marL="137160" indent="0">
              <a:buNone/>
            </a:pPr>
            <a:r>
              <a:rPr lang="en-US" dirty="0" err="1" smtClean="0"/>
              <a:t>Finet</a:t>
            </a:r>
            <a:r>
              <a:rPr lang="en-US" dirty="0" smtClean="0"/>
              <a:t> </a:t>
            </a:r>
            <a:r>
              <a:rPr lang="en-US" dirty="0" err="1" smtClean="0"/>
              <a:t>decribed</a:t>
            </a:r>
            <a:r>
              <a:rPr lang="en-US" dirty="0" smtClean="0"/>
              <a:t> this relation as follows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D/(d1+d2) = </a:t>
            </a:r>
            <a:r>
              <a:rPr lang="en-US" dirty="0" smtClean="0"/>
              <a:t>0.67, </a:t>
            </a:r>
            <a:r>
              <a:rPr lang="en-US" dirty="0" smtClean="0"/>
              <a:t>where D is the diameter of PMB, d1 that of DMB and d2  the diameter of side branch 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" y="2639695"/>
            <a:ext cx="8580120" cy="4218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>
                <a:latin typeface="Times New Roman" panose="02020603050405020304" charset="0"/>
                <a:cs typeface="Times New Roman" panose="02020603050405020304" charset="0"/>
              </a:rPr>
              <a:t>Carinal</a:t>
            </a:r>
            <a:r>
              <a:rPr lang="en-US" sz="4000" dirty="0" smtClean="0">
                <a:latin typeface="Times New Roman" panose="02020603050405020304" charset="0"/>
                <a:cs typeface="Times New Roman" panose="02020603050405020304" charset="0"/>
              </a:rPr>
              <a:t> angle</a:t>
            </a:r>
            <a:endParaRPr lang="en-US" sz="40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Has a role in determining the procedural success.</a:t>
            </a: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“Y” shaped (&lt;70) or” T” shaped (if the angle is &gt; 70)</a:t>
            </a: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According to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Lefevre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et al “Y” shaped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carinal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angle increases the risk of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periprocedural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complications such as side branch occlusion, deformation of the side branch stent &amp; inadequate side branch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ostial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coverage with stent.</a:t>
            </a: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Y shaped angle permits easy wire, balloon &amp; stent delivery</a:t>
            </a: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Carinal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angle determines </a:t>
            </a: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651510" indent="-514350"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The risk of side branch compromise.</a:t>
            </a: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651510" indent="-514350"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The ease of side branch rewiring &amp;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ballooon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, stent delivery.</a:t>
            </a: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651510" indent="-514350"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Coverage of the side branch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ostium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&amp; deformation of the side branch stent.</a:t>
            </a: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10539</Words>
  <Application>WPS Presentation</Application>
  <PresentationFormat>On-screen Show (4:3)</PresentationFormat>
  <Paragraphs>194</Paragraphs>
  <Slides>49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49</vt:i4>
      </vt:variant>
    </vt:vector>
  </HeadingPairs>
  <TitlesOfParts>
    <vt:vector size="57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Default Design</vt:lpstr>
      <vt:lpstr>Bifurcation stenting</vt:lpstr>
      <vt:lpstr>Bifurcation lesions</vt:lpstr>
      <vt:lpstr>PowerPoint 演示文稿</vt:lpstr>
      <vt:lpstr>MEDINA CLASSIFICATION</vt:lpstr>
      <vt:lpstr>MEDINA CLASSIFICATION</vt:lpstr>
      <vt:lpstr>Limitations of Medina classification</vt:lpstr>
      <vt:lpstr>Bifurcation anatomy</vt:lpstr>
      <vt:lpstr>PowerPoint 演示文稿</vt:lpstr>
      <vt:lpstr>Carinal angle</vt:lpstr>
      <vt:lpstr>DUKE CLASSIFICATION</vt:lpstr>
      <vt:lpstr>SANBORN CLASSIFICATION</vt:lpstr>
      <vt:lpstr>SAFIAN CLASSIFICATION</vt:lpstr>
      <vt:lpstr>LEFEVRE CLASSIFICATION</vt:lpstr>
      <vt:lpstr>Type 1 &amp; 2 are most difficult to treat (constitute 70%)</vt:lpstr>
      <vt:lpstr>SYNTAX STUDY</vt:lpstr>
      <vt:lpstr>PowerPoint 演示文稿</vt:lpstr>
      <vt:lpstr>Sirolimus eluting stent (SES) bifurcation study,Colombo et al</vt:lpstr>
      <vt:lpstr>PowerPoint 演示文稿</vt:lpstr>
      <vt:lpstr>PowerPoint 演示文稿</vt:lpstr>
      <vt:lpstr>PowerPoint 演示文稿</vt:lpstr>
      <vt:lpstr>Pan et al</vt:lpstr>
      <vt:lpstr>PowerPoint 演示文稿</vt:lpstr>
      <vt:lpstr>Nordic Bifurcation Study</vt:lpstr>
      <vt:lpstr>PowerPoint 演示文稿</vt:lpstr>
      <vt:lpstr>The Nordic Bifurcation Study</vt:lpstr>
      <vt:lpstr> </vt:lpstr>
      <vt:lpstr>CONCLUSION</vt:lpstr>
      <vt:lpstr>Nordic Bifurcation Stent Technique Study (BIF II)</vt:lpstr>
      <vt:lpstr>PowerPoint 演示文稿</vt:lpstr>
      <vt:lpstr>PowerPoint 演示文稿</vt:lpstr>
      <vt:lpstr>the Nordic-Baltic Bifurcation Study III</vt:lpstr>
      <vt:lpstr>PowerPoint 演示文稿</vt:lpstr>
      <vt:lpstr>Conclusions</vt:lpstr>
      <vt:lpstr>Bifurcation Bad Krozingen (BBK) Study</vt:lpstr>
      <vt:lpstr>BBK II trial </vt:lpstr>
      <vt:lpstr>CACTUS TRIAL</vt:lpstr>
      <vt:lpstr>Conclusion </vt:lpstr>
      <vt:lpstr>BBC ONE (British Bifurcation Coronary Study: old, new &amp; evolving strategy</vt:lpstr>
      <vt:lpstr>PowerPoint 演示文稿</vt:lpstr>
      <vt:lpstr>DK CRUSH II (DOUBLE KISSING CRUSH vs PROVISIONAL STENTING TECHNIQUE FOR BIFURCATION)  </vt:lpstr>
      <vt:lpstr>PowerPoint 演示文稿</vt:lpstr>
      <vt:lpstr>DK CRUSH III STUDY</vt:lpstr>
      <vt:lpstr>PowerPoint 演示文稿</vt:lpstr>
      <vt:lpstr>DK CRUSH V</vt:lpstr>
      <vt:lpstr>Conclusion </vt:lpstr>
      <vt:lpstr>PowerPoint 演示文稿</vt:lpstr>
      <vt:lpstr>PowerPoint 演示文稿</vt:lpstr>
      <vt:lpstr>PowerPoint 演示文稿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Bifurcation stenting</dc:title>
  <dc:creator>raghuram chikkala</dc:creator>
  <cp:lastModifiedBy>MCH</cp:lastModifiedBy>
  <cp:revision>129</cp:revision>
  <dcterms:created xsi:type="dcterms:W3CDTF">2020-02-08T16:19:00Z</dcterms:created>
  <dcterms:modified xsi:type="dcterms:W3CDTF">2022-04-04T04:11:44Z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741F4045AB6A49CA99AF1568603C0F15</vt:lpwstr>
  </property>
  <property fmtid="{D5CDD505-2E9C-101B-9397-08002B2CF9AE}" pid="3" name="KSOProductBuildVer">
    <vt:lpwstr>1033-11.2.0.11029</vt:lpwstr>
  </property>
</Properties>
</file>