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44" r:id="rId3"/>
    <p:sldId id="322" r:id="rId4"/>
    <p:sldId id="323" r:id="rId5"/>
    <p:sldId id="325" r:id="rId6"/>
    <p:sldId id="329" r:id="rId7"/>
    <p:sldId id="328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268" r:id="rId20"/>
    <p:sldId id="269" r:id="rId21"/>
    <p:sldId id="342" r:id="rId22"/>
    <p:sldId id="343" r:id="rId23"/>
    <p:sldId id="283" r:id="rId24"/>
    <p:sldId id="296" r:id="rId25"/>
    <p:sldId id="298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4" autoAdjust="0"/>
  </p:normalViewPr>
  <p:slideViewPr>
    <p:cSldViewPr snapToGrid="0">
      <p:cViewPr varScale="1">
        <p:scale>
          <a:sx n="72" d="100"/>
          <a:sy n="72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5EF0F-20FD-4D6E-BC80-08E9DA2931F8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4E4D7-E18C-4DAB-9461-40DD9D61F66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9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3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72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4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240165" y="1924000"/>
            <a:ext cx="4615200" cy="368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76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9" name="Shape 3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346933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68732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7790532" y="1944561"/>
            <a:ext cx="3064800" cy="380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84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7" name="Shape 4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640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755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33" y="5100252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5" name="Shape 5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43000" y="5100267"/>
            <a:ext cx="10145600" cy="89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480"/>
              </a:spcBef>
              <a:buClr>
                <a:srgbClr val="FFFFFF"/>
              </a:buClr>
              <a:buSzPct val="1000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456833" y="864967"/>
            <a:ext cx="731600" cy="55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3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0" name="Shape 6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451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33" y="1719800"/>
            <a:ext cx="12192000" cy="51424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4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57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3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8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4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2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0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88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5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5FBC-1037-481C-BADE-8162869A47E7}" type="datetimeFigureOut">
              <a:rPr lang="en-IN" smtClean="0"/>
              <a:pPr/>
              <a:t>08-09-2023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EE63-71FF-4FDA-A23F-F77E509F5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7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/>
            <a:fld id="{00000000-1234-1234-1234-123412341234}" type="slidenum">
              <a:rPr lang="en" sz="16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algn="r"/>
              <a:t>‹#›</a:t>
            </a:fld>
            <a:endParaRPr lang="en" sz="16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1423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9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71" y="1143002"/>
            <a:ext cx="5956663" cy="829489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Brugada</a:t>
            </a:r>
            <a:r>
              <a:rPr lang="en-US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0" y="5181600"/>
            <a:ext cx="5588000" cy="1447800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 </a:t>
            </a:r>
            <a:r>
              <a:rPr lang="en-IN" b="1" dirty="0">
                <a:solidFill>
                  <a:schemeClr val="tx1"/>
                </a:solidFill>
              </a:rPr>
              <a:t>Dr </a:t>
            </a:r>
            <a:r>
              <a:rPr lang="en-IN" b="1" dirty="0" err="1">
                <a:solidFill>
                  <a:schemeClr val="tx1"/>
                </a:solidFill>
              </a:rPr>
              <a:t>Arun</a:t>
            </a:r>
            <a:r>
              <a:rPr lang="en-IN" b="1" dirty="0">
                <a:solidFill>
                  <a:schemeClr val="tx1"/>
                </a:solidFill>
              </a:rPr>
              <a:t> Jude Alphonse</a:t>
            </a:r>
          </a:p>
          <a:p>
            <a:r>
              <a:rPr lang="en-IN" b="1" dirty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IN" b="1" dirty="0">
                <a:solidFill>
                  <a:schemeClr val="tx1"/>
                </a:solidFill>
              </a:rPr>
              <a:t>Govt TDMC </a:t>
            </a:r>
            <a:r>
              <a:rPr lang="en-IN" b="1" dirty="0" err="1">
                <a:solidFill>
                  <a:schemeClr val="tx1"/>
                </a:solidFill>
              </a:rPr>
              <a:t>Alappuzha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Brugada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492" y="1898470"/>
            <a:ext cx="6096000" cy="304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Triggers for </a:t>
            </a:r>
            <a:r>
              <a:rPr lang="en-US" b="1" dirty="0" err="1"/>
              <a:t>Brugada</a:t>
            </a:r>
            <a:r>
              <a:rPr lang="en-US" b="1" dirty="0"/>
              <a:t> pattern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825624"/>
            <a:ext cx="11625943" cy="4849495"/>
          </a:xfrm>
        </p:spPr>
        <p:txBody>
          <a:bodyPr/>
          <a:lstStyle/>
          <a:p>
            <a:r>
              <a:rPr lang="en-US" b="1" dirty="0"/>
              <a:t>Fever </a:t>
            </a:r>
            <a:r>
              <a:rPr lang="en-US" b="1"/>
              <a:t>–MC(pyrexia related loss of function of sodium channel)</a:t>
            </a:r>
            <a:endParaRPr lang="en-US" b="1" dirty="0"/>
          </a:p>
          <a:p>
            <a:r>
              <a:rPr lang="en-US" dirty="0"/>
              <a:t>Sodium channel blockers –</a:t>
            </a:r>
            <a:r>
              <a:rPr lang="en-US" dirty="0" err="1"/>
              <a:t>Ajmaline,Flecainide,Propofenone</a:t>
            </a:r>
            <a:endParaRPr lang="en-US" dirty="0"/>
          </a:p>
          <a:p>
            <a:r>
              <a:rPr lang="en-US" dirty="0"/>
              <a:t>TCA</a:t>
            </a:r>
          </a:p>
          <a:p>
            <a:r>
              <a:rPr lang="en-US" dirty="0" err="1"/>
              <a:t>Hypokalemia,Hypomagensemia</a:t>
            </a:r>
            <a:endParaRPr lang="en-US" dirty="0"/>
          </a:p>
          <a:p>
            <a:r>
              <a:rPr lang="en-US" dirty="0" err="1"/>
              <a:t>Ischaemia</a:t>
            </a:r>
            <a:endParaRPr lang="en-US" dirty="0"/>
          </a:p>
          <a:p>
            <a:r>
              <a:rPr lang="en-US" dirty="0"/>
              <a:t>Cocaine/Alcohol intoxication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</a:t>
            </a:r>
            <a:r>
              <a:rPr lang="en-US" b="1" dirty="0" err="1"/>
              <a:t>Brugada</a:t>
            </a:r>
            <a:r>
              <a:rPr lang="en-US" b="1" dirty="0"/>
              <a:t> syndrome –</a:t>
            </a:r>
            <a:r>
              <a:rPr lang="en-US" b="1" dirty="0" err="1"/>
              <a:t>Brugada</a:t>
            </a:r>
            <a:r>
              <a:rPr lang="en-US" b="1" dirty="0"/>
              <a:t> pattern(type1) +family history/event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214846"/>
            <a:ext cx="11982994" cy="475842"/>
          </a:xfrm>
        </p:spPr>
        <p:txBody>
          <a:bodyPr>
            <a:normAutofit fontScale="90000"/>
          </a:bodyPr>
          <a:lstStyle/>
          <a:p>
            <a:r>
              <a:rPr lang="en-US" altLang="zh-TW" b="1" dirty="0" err="1"/>
              <a:t>Brugada</a:t>
            </a:r>
            <a:r>
              <a:rPr lang="en-US" altLang="zh-TW" b="1" dirty="0"/>
              <a:t> pattern </a:t>
            </a:r>
            <a:r>
              <a:rPr lang="en-US" altLang="zh-TW" b="1" dirty="0" err="1"/>
              <a:t>vs</a:t>
            </a:r>
            <a:r>
              <a:rPr lang="en-US" altLang="zh-TW" b="1" dirty="0"/>
              <a:t> Syndrome</a:t>
            </a:r>
            <a:br>
              <a:rPr lang="en-US" altLang="zh-TW" b="1" dirty="0"/>
            </a:br>
            <a:r>
              <a:rPr lang="en-US" sz="3200" b="1" dirty="0" err="1"/>
              <a:t>Brugada</a:t>
            </a:r>
            <a:r>
              <a:rPr lang="en-US" sz="3200" b="1" dirty="0"/>
              <a:t> Syndrome has increased cardiac risk not </a:t>
            </a:r>
            <a:r>
              <a:rPr lang="en-US" sz="3200" b="1" dirty="0" err="1"/>
              <a:t>Brugada</a:t>
            </a:r>
            <a:r>
              <a:rPr lang="en-US" sz="3200" b="1" dirty="0"/>
              <a:t> pattern</a:t>
            </a:r>
            <a:br>
              <a:rPr lang="en-US" altLang="zh-TW" sz="3600" b="1" dirty="0"/>
            </a:br>
            <a:br>
              <a:rPr lang="en-US" altLang="zh-TW" sz="3600" b="1" dirty="0"/>
            </a:br>
            <a:r>
              <a:rPr lang="en-US" altLang="zh-TW" sz="3600" b="1" dirty="0"/>
              <a:t>Diagnostic Criteria of </a:t>
            </a:r>
            <a:r>
              <a:rPr lang="en-US" altLang="zh-TW" sz="3600" b="1" dirty="0" err="1"/>
              <a:t>Brugada</a:t>
            </a:r>
            <a:r>
              <a:rPr lang="en-US" altLang="zh-TW" sz="3600" b="1" dirty="0"/>
              <a:t> Syndrome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16629"/>
            <a:ext cx="12192000" cy="3760334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Appearance of on a type 1 ST segment elevation (coved type) ≥ 2mm in &gt;1 right precordial lead (V1-3)</a:t>
            </a:r>
          </a:p>
          <a:p>
            <a:pPr lvl="1">
              <a:buNone/>
            </a:pPr>
            <a:r>
              <a:rPr lang="en-US" altLang="zh-TW" sz="1800" dirty="0"/>
              <a:t>  (either spontaneously or after Na channel blocker exposure)</a:t>
            </a:r>
          </a:p>
          <a:p>
            <a:pPr>
              <a:buNone/>
            </a:pPr>
            <a:r>
              <a:rPr lang="en-US" altLang="zh-TW" sz="1800" dirty="0"/>
              <a:t>	AND</a:t>
            </a:r>
          </a:p>
          <a:p>
            <a:r>
              <a:rPr lang="en-US" altLang="zh-TW" sz="1800" dirty="0"/>
              <a:t>One of the following:</a:t>
            </a:r>
          </a:p>
          <a:p>
            <a:pPr lvl="1"/>
            <a:r>
              <a:rPr lang="en-US" altLang="zh-TW" sz="1800" dirty="0"/>
              <a:t>Documented VF</a:t>
            </a:r>
          </a:p>
          <a:p>
            <a:pPr lvl="1"/>
            <a:r>
              <a:rPr lang="en-US" altLang="zh-TW" sz="1800" dirty="0"/>
              <a:t>(Self-terminating) polymorphic VT</a:t>
            </a:r>
          </a:p>
          <a:p>
            <a:pPr lvl="1"/>
            <a:r>
              <a:rPr lang="en-US" altLang="zh-TW" sz="1800" dirty="0" err="1"/>
              <a:t>Inducibility</a:t>
            </a:r>
            <a:r>
              <a:rPr lang="en-US" altLang="zh-TW" sz="1800" dirty="0"/>
              <a:t> of ventricular arrhythmias with programmed electrical stimulation</a:t>
            </a:r>
          </a:p>
          <a:p>
            <a:pPr lvl="1"/>
            <a:r>
              <a:rPr lang="en-US" altLang="zh-TW" sz="1800" dirty="0"/>
              <a:t>Family history of sudden death before age 45</a:t>
            </a:r>
          </a:p>
          <a:p>
            <a:pPr lvl="1"/>
            <a:r>
              <a:rPr lang="en-US" altLang="zh-TW" sz="1800" dirty="0"/>
              <a:t>Presence of </a:t>
            </a:r>
            <a:r>
              <a:rPr lang="en-US" altLang="zh-TW" sz="1800" dirty="0" err="1"/>
              <a:t>of</a:t>
            </a:r>
            <a:r>
              <a:rPr lang="en-US" altLang="zh-TW" sz="1800" dirty="0"/>
              <a:t> a coved-type ECG in family members</a:t>
            </a:r>
          </a:p>
          <a:p>
            <a:pPr lvl="1"/>
            <a:r>
              <a:rPr lang="en-US" altLang="zh-TW" sz="1800" dirty="0"/>
              <a:t>Syncope</a:t>
            </a:r>
          </a:p>
          <a:p>
            <a:pPr lvl="1"/>
            <a:r>
              <a:rPr lang="en-US" altLang="zh-TW" sz="1800" dirty="0"/>
              <a:t>Nocturnal </a:t>
            </a:r>
            <a:r>
              <a:rPr lang="en-US" altLang="zh-TW" sz="1800" dirty="0" err="1"/>
              <a:t>agonal</a:t>
            </a:r>
            <a:r>
              <a:rPr lang="en-US" altLang="zh-TW" sz="1800" dirty="0"/>
              <a:t> respiration</a:t>
            </a:r>
          </a:p>
          <a:p>
            <a:r>
              <a:rPr lang="en-US" altLang="zh-TW" sz="1800" dirty="0"/>
              <a:t>Other factors accounting for the ECG abnormality should be ruled out</a:t>
            </a:r>
          </a:p>
        </p:txBody>
      </p:sp>
    </p:spTree>
    <p:extLst>
      <p:ext uri="{BB962C8B-B14F-4D97-AF65-F5344CB8AC3E}">
        <p14:creationId xmlns:p14="http://schemas.microsoft.com/office/powerpoint/2010/main" val="334794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err="1"/>
              <a:t>Brugada</a:t>
            </a:r>
            <a:r>
              <a:rPr lang="en-US" altLang="zh-TW" sz="3600" b="1" dirty="0"/>
              <a:t> syndrome: Diagnosis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type 2 or type 3 ST segment elevation in &gt;1 right precordial leads under baseline conditions with conversion to type 1 following challenge with a Na channel blocker is considered positive</a:t>
            </a:r>
          </a:p>
          <a:p>
            <a:pPr>
              <a:defRPr/>
            </a:pPr>
            <a:r>
              <a:rPr lang="en-US" altLang="zh-TW" dirty="0"/>
              <a:t>One or more of the clinical criteria should also be present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Drug induced ST elevation to &lt;2mm is considered inconclusive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Drug-induced conversion of type 3 to type 2 ECG pattern is considered inconclusive</a:t>
            </a:r>
          </a:p>
        </p:txBody>
      </p:sp>
    </p:spTree>
    <p:extLst>
      <p:ext uri="{BB962C8B-B14F-4D97-AF65-F5344CB8AC3E}">
        <p14:creationId xmlns:p14="http://schemas.microsoft.com/office/powerpoint/2010/main" val="209851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Drugs used to unmask </a:t>
            </a:r>
            <a:r>
              <a:rPr lang="en-US" altLang="zh-TW" sz="3600" b="1" dirty="0" err="1"/>
              <a:t>Brugada</a:t>
            </a:r>
            <a:r>
              <a:rPr lang="en-US" altLang="zh-TW" sz="3600" b="1" dirty="0"/>
              <a:t> syndrome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Ajmaline</a:t>
            </a:r>
            <a:r>
              <a:rPr lang="en-US" altLang="zh-TW" sz="3200" dirty="0"/>
              <a:t>	1mg/kg over 5min. IV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Flecainide</a:t>
            </a:r>
            <a:r>
              <a:rPr lang="en-US" altLang="zh-TW" sz="3200" dirty="0"/>
              <a:t> 	2mg/kg over 10 min. IV (max 150mg)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/>
              <a:t>Procainamide</a:t>
            </a:r>
            <a:r>
              <a:rPr lang="en-US" altLang="zh-TW" sz="3200" dirty="0"/>
              <a:t>	10mg/kg over 10min. IV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3200" b="1" dirty="0" err="1"/>
              <a:t>Pilsicainide</a:t>
            </a:r>
            <a:r>
              <a:rPr lang="en-US" altLang="zh-TW" sz="3200" dirty="0"/>
              <a:t>	1mg/kg over 10min. IV</a:t>
            </a:r>
            <a:r>
              <a:rPr lang="en-US" altLang="zh-TW" sz="36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sz="36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349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Arrythmias</a:t>
            </a:r>
            <a:r>
              <a:rPr lang="en-US" b="1" dirty="0"/>
              <a:t> in </a:t>
            </a:r>
            <a:r>
              <a:rPr lang="en-US" b="1" dirty="0" err="1"/>
              <a:t>Brugada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Polymorphic VT</a:t>
            </a:r>
          </a:p>
          <a:p>
            <a:r>
              <a:rPr lang="en-US" dirty="0"/>
              <a:t>AF (10-20%)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 err="1"/>
              <a:t>Brugada</a:t>
            </a:r>
            <a:r>
              <a:rPr lang="en-US" dirty="0"/>
              <a:t> Syndrome has increased cardiac risk not </a:t>
            </a:r>
            <a:r>
              <a:rPr lang="en-US" dirty="0" err="1"/>
              <a:t>Brugada</a:t>
            </a:r>
            <a:r>
              <a:rPr lang="en-US" dirty="0"/>
              <a:t> pattern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SCD</a:t>
            </a:r>
          </a:p>
          <a:p>
            <a:r>
              <a:rPr lang="en-US" dirty="0"/>
              <a:t>Syncope</a:t>
            </a:r>
          </a:p>
          <a:p>
            <a:r>
              <a:rPr lang="en-US" dirty="0"/>
              <a:t>Palpitations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DD of </a:t>
            </a:r>
            <a:r>
              <a:rPr lang="en-US" b="1" dirty="0" err="1"/>
              <a:t>Brugada</a:t>
            </a:r>
            <a:r>
              <a:rPr lang="en-US" b="1" dirty="0"/>
              <a:t> pattern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ECG leads kept one ICS higher</a:t>
            </a:r>
          </a:p>
          <a:p>
            <a:r>
              <a:rPr lang="en-US" dirty="0"/>
              <a:t>Chest wall abnormalities(</a:t>
            </a:r>
            <a:r>
              <a:rPr lang="en-US" dirty="0" err="1"/>
              <a:t>Pectus</a:t>
            </a:r>
            <a:r>
              <a:rPr lang="en-US" dirty="0"/>
              <a:t> </a:t>
            </a:r>
            <a:r>
              <a:rPr lang="en-US" dirty="0" err="1"/>
              <a:t>excavatum</a:t>
            </a:r>
            <a:r>
              <a:rPr lang="en-US" dirty="0"/>
              <a:t>)</a:t>
            </a:r>
          </a:p>
          <a:p>
            <a:r>
              <a:rPr lang="en-US" dirty="0"/>
              <a:t>Anterior wall MI</a:t>
            </a:r>
          </a:p>
          <a:p>
            <a:r>
              <a:rPr lang="en-US" dirty="0" err="1"/>
              <a:t>Hyperkalemia</a:t>
            </a:r>
            <a:r>
              <a:rPr lang="en-US" dirty="0"/>
              <a:t>/</a:t>
            </a:r>
            <a:r>
              <a:rPr lang="en-US" dirty="0" err="1"/>
              <a:t>Hypokalemia</a:t>
            </a:r>
            <a:endParaRPr lang="en-US" dirty="0"/>
          </a:p>
          <a:p>
            <a:r>
              <a:rPr lang="en-US" dirty="0"/>
              <a:t>Atypical RBBB</a:t>
            </a:r>
          </a:p>
          <a:p>
            <a:endParaRPr lang="en-US" dirty="0"/>
          </a:p>
          <a:p>
            <a:pPr>
              <a:buNone/>
            </a:pPr>
            <a:r>
              <a:rPr lang="en-IN"/>
              <a:t>   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6008A-CC65-0843-885F-87010DCA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1" y="681037"/>
            <a:ext cx="4329544" cy="5717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measures</a:t>
            </a:r>
          </a:p>
          <a:p>
            <a:r>
              <a:rPr lang="en-US" dirty="0"/>
              <a:t>ICD</a:t>
            </a:r>
          </a:p>
          <a:p>
            <a:r>
              <a:rPr lang="en-US" dirty="0"/>
              <a:t>Drugs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365125"/>
            <a:ext cx="11728173" cy="1325563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Therapeutic recommendation for </a:t>
            </a:r>
            <a:r>
              <a:rPr lang="en-US" altLang="zh-TW" sz="3600" b="1" dirty="0" err="1"/>
              <a:t>Brugada</a:t>
            </a:r>
            <a:r>
              <a:rPr lang="en-US" altLang="zh-TW" sz="3600" b="1" dirty="0"/>
              <a:t> syndrome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ICD is the only proven effective treatment of </a:t>
            </a:r>
            <a:r>
              <a:rPr lang="en-US" altLang="zh-TW" dirty="0" err="1"/>
              <a:t>BrS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pPr>
              <a:defRPr/>
            </a:pPr>
            <a:r>
              <a:rPr lang="en-US" altLang="zh-TW" dirty="0"/>
              <a:t>Drugs reported to exacerbate the ECG pattern of ST segment elevation and trigger arrhythmias in </a:t>
            </a:r>
            <a:r>
              <a:rPr lang="en-US" altLang="zh-TW" dirty="0" err="1"/>
              <a:t>BrS</a:t>
            </a:r>
            <a:r>
              <a:rPr lang="en-US" altLang="zh-TW" dirty="0"/>
              <a:t> should be avoided</a:t>
            </a:r>
          </a:p>
          <a:p>
            <a:pPr lvl="1">
              <a:defRPr/>
            </a:pPr>
            <a:r>
              <a:rPr lang="en-US" altLang="zh-TW" dirty="0" err="1"/>
              <a:t>Antiarrhythmics</a:t>
            </a:r>
            <a:r>
              <a:rPr lang="en-US" altLang="zh-TW" dirty="0"/>
              <a:t> (class </a:t>
            </a:r>
            <a:r>
              <a:rPr lang="en-US" altLang="zh-TW" dirty="0" err="1"/>
              <a:t>Ia</a:t>
            </a:r>
            <a:r>
              <a:rPr lang="en-US" altLang="zh-TW" dirty="0"/>
              <a:t> </a:t>
            </a:r>
            <a:r>
              <a:rPr lang="en-US" altLang="zh-TW" dirty="0" err="1"/>
              <a:t>Ic</a:t>
            </a:r>
            <a:r>
              <a:rPr lang="en-US" altLang="zh-TW" dirty="0"/>
              <a:t> </a:t>
            </a:r>
            <a:r>
              <a:rPr lang="en-US" altLang="zh-TW" dirty="0" err="1"/>
              <a:t>betablockers</a:t>
            </a:r>
            <a:r>
              <a:rPr lang="en-US" altLang="zh-TW" dirty="0"/>
              <a:t>), CCB, nitrates, TCA,  </a:t>
            </a:r>
            <a:r>
              <a:rPr lang="en-US" altLang="zh-TW" dirty="0" err="1"/>
              <a:t>phenothiazines</a:t>
            </a:r>
            <a:r>
              <a:rPr lang="en-US" altLang="zh-TW" dirty="0"/>
              <a:t>, SSRI like fluoxetine, bupivacaine, propoxyphene, </a:t>
            </a:r>
            <a:r>
              <a:rPr lang="en-US" altLang="zh-TW" dirty="0" err="1"/>
              <a:t>propofol</a:t>
            </a:r>
            <a:r>
              <a:rPr lang="en-US" altLang="zh-TW" dirty="0"/>
              <a:t>, </a:t>
            </a:r>
            <a:r>
              <a:rPr lang="en-US" altLang="zh-TW" dirty="0" err="1"/>
              <a:t>pinacidil</a:t>
            </a:r>
            <a:r>
              <a:rPr lang="en-US" altLang="zh-TW" dirty="0"/>
              <a:t>, </a:t>
            </a:r>
            <a:r>
              <a:rPr lang="en-US" altLang="zh-TW" dirty="0" err="1"/>
              <a:t>nicorandil</a:t>
            </a:r>
            <a:r>
              <a:rPr lang="en-US" altLang="zh-TW" dirty="0"/>
              <a:t> (K channel activators), Li, </a:t>
            </a:r>
            <a:r>
              <a:rPr lang="en-US" altLang="zh-TW" dirty="0" err="1"/>
              <a:t>cociane</a:t>
            </a:r>
            <a:r>
              <a:rPr lang="en-US" altLang="zh-TW" dirty="0"/>
              <a:t>, </a:t>
            </a:r>
            <a:r>
              <a:rPr lang="en-US" altLang="zh-TW" dirty="0" err="1"/>
              <a:t>methoxamine</a:t>
            </a:r>
            <a:r>
              <a:rPr lang="en-US" altLang="zh-TW" dirty="0"/>
              <a:t> (alpha- agonists)</a:t>
            </a:r>
          </a:p>
          <a:p>
            <a:pPr lvl="1"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Avoid excessive alcohol, large carbohydrate meal, very hot baths, hypokalemia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Hyperpyrexia should be treated promptly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829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365125"/>
            <a:ext cx="11982994" cy="1325563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Pharmacological approach to therapy of </a:t>
            </a:r>
            <a:r>
              <a:rPr lang="en-US" altLang="zh-TW" sz="3200" b="1" dirty="0" err="1"/>
              <a:t>Brugada</a:t>
            </a:r>
            <a:r>
              <a:rPr lang="en-US" altLang="zh-TW" sz="3200" b="1" dirty="0"/>
              <a:t> syndrome</a:t>
            </a:r>
            <a:endParaRPr lang="en-IN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892246" cy="4351338"/>
          </a:xfrm>
        </p:spPr>
        <p:txBody>
          <a:bodyPr/>
          <a:lstStyle/>
          <a:p>
            <a:r>
              <a:rPr lang="en-US" b="1" dirty="0" err="1"/>
              <a:t>Quinidine</a:t>
            </a:r>
            <a:r>
              <a:rPr lang="en-US" dirty="0"/>
              <a:t> –Block sodium channel +Ito</a:t>
            </a:r>
          </a:p>
          <a:p>
            <a:pPr>
              <a:buNone/>
            </a:pPr>
            <a:r>
              <a:rPr lang="en-US" dirty="0"/>
              <a:t>                          DOC –</a:t>
            </a:r>
            <a:r>
              <a:rPr lang="en-US" dirty="0" err="1"/>
              <a:t>Brugada</a:t>
            </a:r>
            <a:r>
              <a:rPr lang="en-US" dirty="0"/>
              <a:t> </a:t>
            </a:r>
            <a:r>
              <a:rPr lang="en-US" dirty="0" err="1"/>
              <a:t>syndrome+VT</a:t>
            </a:r>
            <a:r>
              <a:rPr lang="en-US" dirty="0"/>
              <a:t> storm</a:t>
            </a:r>
          </a:p>
          <a:p>
            <a:r>
              <a:rPr lang="en-US" b="1" dirty="0" err="1"/>
              <a:t>Amiodarone</a:t>
            </a:r>
            <a:r>
              <a:rPr lang="en-US" b="1" dirty="0"/>
              <a:t> </a:t>
            </a:r>
            <a:endParaRPr lang="en-IN" b="1" dirty="0"/>
          </a:p>
        </p:txBody>
      </p:sp>
      <p:pic>
        <p:nvPicPr>
          <p:cNvPr id="6" name="Picture 2" descr="C:\Users\user\Desktop\Brugada\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09" y="3239589"/>
            <a:ext cx="7358879" cy="2416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95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/>
          <a:lstStyle/>
          <a:p>
            <a:r>
              <a:rPr lang="en-US" dirty="0"/>
              <a:t>South East Asian </a:t>
            </a:r>
            <a:r>
              <a:rPr lang="en-US" dirty="0" err="1"/>
              <a:t>folkfore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9" y="1472928"/>
            <a:ext cx="10515600" cy="4351338"/>
          </a:xfrm>
        </p:spPr>
        <p:txBody>
          <a:bodyPr/>
          <a:lstStyle/>
          <a:p>
            <a:r>
              <a:rPr lang="en-US" b="1" dirty="0" err="1"/>
              <a:t>Bangungot</a:t>
            </a:r>
            <a:r>
              <a:rPr lang="en-US" dirty="0"/>
              <a:t> in Filipino </a:t>
            </a:r>
            <a:r>
              <a:rPr lang="en-US" dirty="0" err="1"/>
              <a:t>folkfore</a:t>
            </a:r>
            <a:r>
              <a:rPr lang="en-US" dirty="0"/>
              <a:t> –rising(</a:t>
            </a:r>
            <a:r>
              <a:rPr lang="en-US" dirty="0" err="1"/>
              <a:t>bangon</a:t>
            </a:r>
            <a:r>
              <a:rPr lang="en-US" dirty="0"/>
              <a:t>) &amp; moaning(</a:t>
            </a:r>
            <a:r>
              <a:rPr lang="en-US" dirty="0" err="1"/>
              <a:t>ungol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Lai Tai </a:t>
            </a:r>
            <a:r>
              <a:rPr lang="en-US" dirty="0"/>
              <a:t>–Thailand –death during sleep</a:t>
            </a:r>
          </a:p>
          <a:p>
            <a:endParaRPr lang="en-US" dirty="0"/>
          </a:p>
          <a:p>
            <a:r>
              <a:rPr lang="en-US" b="1" dirty="0" err="1"/>
              <a:t>Pokkur</a:t>
            </a:r>
            <a:r>
              <a:rPr lang="en-US" dirty="0" err="1"/>
              <a:t>i</a:t>
            </a:r>
            <a:r>
              <a:rPr lang="en-US" dirty="0"/>
              <a:t> – Japan</a:t>
            </a:r>
          </a:p>
          <a:p>
            <a:endParaRPr lang="en-US" dirty="0"/>
          </a:p>
          <a:p>
            <a:r>
              <a:rPr lang="en-US" b="1" dirty="0"/>
              <a:t>Dream disease </a:t>
            </a:r>
            <a:r>
              <a:rPr lang="en-US" dirty="0"/>
              <a:t>- </a:t>
            </a:r>
            <a:r>
              <a:rPr lang="en-US" dirty="0" err="1"/>
              <a:t>Hawai</a:t>
            </a:r>
            <a:endParaRPr lang="en-IN" dirty="0"/>
          </a:p>
        </p:txBody>
      </p:sp>
      <p:pic>
        <p:nvPicPr>
          <p:cNvPr id="5" name="Picture 2" descr="C:\Users\user\Desktop\Brugada\Bangungo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297" y="2024743"/>
            <a:ext cx="2793925" cy="29260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660674" y="4911634"/>
            <a:ext cx="3004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We sleep to wake. . . but sometimes, sleep becomes brother to death. . . leads us helpless to a nightmare's dance. . . </a:t>
            </a:r>
          </a:p>
          <a:p>
            <a:r>
              <a:rPr lang="en-IN" b="1" dirty="0"/>
              <a:t>and we waken no more.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16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Concensus</a:t>
            </a:r>
            <a:r>
              <a:rPr lang="en-US" sz="3600" b="1" dirty="0"/>
              <a:t> recommendations for ICD in patients diagnosed with </a:t>
            </a:r>
            <a:r>
              <a:rPr lang="en-US" sz="3600" b="1" dirty="0" err="1"/>
              <a:t>Brugada</a:t>
            </a:r>
            <a:r>
              <a:rPr lang="en-US" sz="3600" b="1" dirty="0"/>
              <a:t> syndrome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Recommendations for ICD placement for Brugada syndrome.6 *Image modified from Priori et al., 2013.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1632857"/>
            <a:ext cx="11547565" cy="52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Brugada</a:t>
            </a:r>
            <a:r>
              <a:rPr lang="en-US" b="1" dirty="0"/>
              <a:t> </a:t>
            </a:r>
            <a:r>
              <a:rPr lang="en-US" b="1" dirty="0" err="1"/>
              <a:t>syndrome+VT</a:t>
            </a:r>
            <a:r>
              <a:rPr lang="en-US" b="1" dirty="0"/>
              <a:t> </a:t>
            </a:r>
            <a:r>
              <a:rPr lang="en-US" b="1" dirty="0" err="1"/>
              <a:t>strom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Quinidine</a:t>
            </a:r>
            <a:endParaRPr lang="en-US" b="1" dirty="0"/>
          </a:p>
          <a:p>
            <a:r>
              <a:rPr lang="en-US" dirty="0" err="1"/>
              <a:t>Isoproterenol</a:t>
            </a:r>
            <a:endParaRPr lang="en-US" dirty="0"/>
          </a:p>
          <a:p>
            <a:r>
              <a:rPr lang="en-US" dirty="0"/>
              <a:t>Catheter ablation of RVOT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Prognostic model by </a:t>
            </a:r>
            <a:r>
              <a:rPr lang="en-US" altLang="zh-TW" sz="3200" b="1" dirty="0" err="1"/>
              <a:t>Brugada</a:t>
            </a:r>
            <a:r>
              <a:rPr lang="en-US" altLang="zh-TW" sz="3200" b="1" dirty="0"/>
              <a:t> group</a:t>
            </a:r>
            <a:endParaRPr lang="en-IN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872589"/>
            <a:ext cx="9368634" cy="5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Vasovagal syncope 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  <a:r>
              <a:rPr lang="en-US" altLang="zh-TW" dirty="0" err="1"/>
              <a:t>BrS</a:t>
            </a:r>
            <a:r>
              <a:rPr lang="en-US" altLang="zh-TW" dirty="0"/>
              <a:t> : coexistence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Neurally</a:t>
            </a:r>
            <a:r>
              <a:rPr lang="en-US" altLang="zh-TW" dirty="0"/>
              <a:t> mediated syncope and </a:t>
            </a:r>
            <a:r>
              <a:rPr lang="en-US" altLang="zh-TW" dirty="0" err="1"/>
              <a:t>Brugada</a:t>
            </a:r>
            <a:r>
              <a:rPr lang="en-US" altLang="zh-TW" dirty="0"/>
              <a:t> syndrome share common pathophysiological mechanism particularly </a:t>
            </a:r>
            <a:r>
              <a:rPr lang="en-US" altLang="zh-TW" dirty="0" err="1"/>
              <a:t>sympatho</a:t>
            </a:r>
            <a:r>
              <a:rPr lang="en-US" altLang="zh-TW" dirty="0"/>
              <a:t>-vagal imbalance.</a:t>
            </a:r>
          </a:p>
          <a:p>
            <a:endParaRPr lang="en-US" altLang="zh-TW" dirty="0"/>
          </a:p>
          <a:p>
            <a:r>
              <a:rPr lang="en-US" altLang="zh-TW" dirty="0"/>
              <a:t>High incidence of </a:t>
            </a:r>
            <a:r>
              <a:rPr lang="en-US" altLang="zh-TW" dirty="0" err="1"/>
              <a:t>neurally</a:t>
            </a:r>
            <a:r>
              <a:rPr lang="en-US" altLang="zh-TW" dirty="0"/>
              <a:t> mediated susceptibility (positive Head-up Tilt test) has been demonstrated in asymptomatic  subjects with </a:t>
            </a:r>
            <a:r>
              <a:rPr lang="en-US" altLang="zh-TW" dirty="0" err="1"/>
              <a:t>Brugada</a:t>
            </a:r>
            <a:r>
              <a:rPr lang="en-US" altLang="zh-TW" dirty="0"/>
              <a:t> pattern. (</a:t>
            </a:r>
            <a:r>
              <a:rPr lang="en-US" altLang="zh-TW" dirty="0" err="1"/>
              <a:t>Letsas</a:t>
            </a:r>
            <a:r>
              <a:rPr lang="en-US" altLang="zh-TW" dirty="0"/>
              <a:t> et al. PACE 2008)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783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Do no harm is not always easy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Overprotecting a patient with vasovagal syncope and </a:t>
            </a:r>
            <a:r>
              <a:rPr lang="en-US" altLang="zh-TW" dirty="0" err="1"/>
              <a:t>Brugada</a:t>
            </a:r>
            <a:r>
              <a:rPr lang="en-US" altLang="zh-TW" dirty="0"/>
              <a:t> pattern with ICD? </a:t>
            </a:r>
          </a:p>
          <a:p>
            <a:pPr>
              <a:buNone/>
            </a:pPr>
            <a:r>
              <a:rPr lang="en-US" altLang="zh-TW" dirty="0"/>
              <a:t>				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just accepting a vasovagal origin for all syncope episode: a false sense of security?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142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</a:t>
            </a:r>
            <a:r>
              <a:rPr lang="en-US" dirty="0" err="1"/>
              <a:t>Repolarisation</a:t>
            </a:r>
            <a:r>
              <a:rPr lang="en-US" dirty="0"/>
              <a:t>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benign</a:t>
            </a:r>
          </a:p>
          <a:p>
            <a:r>
              <a:rPr lang="en-US" dirty="0"/>
              <a:t>Mostly in healthy individuals with higher </a:t>
            </a:r>
            <a:r>
              <a:rPr lang="en-US" dirty="0" err="1"/>
              <a:t>vagal</a:t>
            </a:r>
            <a:r>
              <a:rPr lang="en-US" dirty="0"/>
              <a:t> tone</a:t>
            </a:r>
          </a:p>
          <a:p>
            <a:r>
              <a:rPr lang="en-US" dirty="0"/>
              <a:t>Minor subset with increased risk if arrhythmias(VT/VF)</a:t>
            </a:r>
            <a:endParaRPr lang="en-IN" dirty="0"/>
          </a:p>
        </p:txBody>
      </p:sp>
      <p:pic>
        <p:nvPicPr>
          <p:cNvPr id="98306" name="Picture 2" descr="C:\Users\user\Desktop\Brugada\ECG-Fish-hook-pattern-B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4" y="3422469"/>
            <a:ext cx="8850606" cy="310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ndex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92" y="431074"/>
            <a:ext cx="9366067" cy="613954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3433611" y="365125"/>
            <a:ext cx="295450" cy="155780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Content Placeholder 5" descr="Types-of-early-repolarization-syndromes-ERS-according-to-ECG-alterations-a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29" y="403412"/>
            <a:ext cx="10892117" cy="3823081"/>
          </a:xfrm>
        </p:spPr>
      </p:pic>
      <p:sp>
        <p:nvSpPr>
          <p:cNvPr id="7" name="Rectangle 6"/>
          <p:cNvSpPr/>
          <p:nvPr/>
        </p:nvSpPr>
        <p:spPr>
          <a:xfrm>
            <a:off x="3048000" y="4572000"/>
            <a:ext cx="82071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Type 1 –Benign</a:t>
            </a:r>
          </a:p>
          <a:p>
            <a:r>
              <a:rPr lang="en-US" sz="2800" b="1" dirty="0"/>
              <a:t>Type 2 –Usually benign</a:t>
            </a:r>
            <a:r>
              <a:rPr lang="en-IN" sz="2800" b="1" dirty="0"/>
              <a:t>,</a:t>
            </a:r>
            <a:r>
              <a:rPr lang="en-IN" sz="2800" b="1" dirty="0" err="1"/>
              <a:t>occassional</a:t>
            </a:r>
            <a:r>
              <a:rPr lang="en-IN" sz="2800" b="1" dirty="0"/>
              <a:t> idiopathic VF</a:t>
            </a:r>
          </a:p>
          <a:p>
            <a:r>
              <a:rPr lang="en-US" sz="2800" b="1" dirty="0"/>
              <a:t>Type 3 –Often associated with VT/VF storms</a:t>
            </a:r>
          </a:p>
          <a:p>
            <a:r>
              <a:rPr lang="en-US" sz="2800" b="1" dirty="0"/>
              <a:t>Type 4 -</a:t>
            </a:r>
            <a:r>
              <a:rPr lang="en-US" sz="2800" b="1" dirty="0" err="1"/>
              <a:t>Brugada</a:t>
            </a:r>
            <a:endParaRPr lang="en-US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MCQ’S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1825625"/>
            <a:ext cx="12006470" cy="4351338"/>
          </a:xfrm>
        </p:spPr>
        <p:txBody>
          <a:bodyPr/>
          <a:lstStyle/>
          <a:p>
            <a:pPr>
              <a:buNone/>
            </a:pPr>
            <a:r>
              <a:rPr lang="en-IN" b="1" dirty="0"/>
              <a:t>Q1) </a:t>
            </a:r>
            <a:r>
              <a:rPr lang="en-IN" b="1" dirty="0" err="1"/>
              <a:t>Brugada</a:t>
            </a:r>
            <a:r>
              <a:rPr lang="en-IN" b="1" dirty="0"/>
              <a:t> syndrome is characterised by:</a:t>
            </a:r>
          </a:p>
          <a:p>
            <a:pPr>
              <a:buNone/>
            </a:pPr>
            <a:br>
              <a:rPr lang="en-IN" dirty="0"/>
            </a:br>
            <a:r>
              <a:rPr lang="en-IN" sz="2400" dirty="0"/>
              <a:t>A. Left bundle branch block pattern with ST segment elevation in right </a:t>
            </a:r>
            <a:r>
              <a:rPr lang="en-IN" sz="2400" dirty="0" err="1"/>
              <a:t>precordial</a:t>
            </a:r>
            <a:r>
              <a:rPr lang="en-IN" sz="2400" dirty="0"/>
              <a:t> leads.</a:t>
            </a:r>
          </a:p>
          <a:p>
            <a:pPr>
              <a:buNone/>
            </a:pPr>
            <a:br>
              <a:rPr lang="en-IN" sz="2400" dirty="0"/>
            </a:br>
            <a:r>
              <a:rPr lang="en-IN" sz="2400" dirty="0"/>
              <a:t>B. Right bundle branch block pattern with ST segment depression in left </a:t>
            </a:r>
            <a:r>
              <a:rPr lang="en-IN" sz="2400" dirty="0" err="1"/>
              <a:t>precordial</a:t>
            </a:r>
            <a:r>
              <a:rPr lang="en-IN" sz="2400" dirty="0"/>
              <a:t> leads.</a:t>
            </a:r>
          </a:p>
          <a:p>
            <a:pPr>
              <a:buNone/>
            </a:pPr>
            <a:br>
              <a:rPr lang="en-IN" sz="2400" dirty="0"/>
            </a:br>
            <a:r>
              <a:rPr lang="en-IN" sz="2400" dirty="0"/>
              <a:t>C. Left bundle branch block pattern with ST segment elevation in left </a:t>
            </a:r>
            <a:r>
              <a:rPr lang="en-IN" sz="2400" dirty="0" err="1"/>
              <a:t>precordial</a:t>
            </a:r>
            <a:r>
              <a:rPr lang="en-IN" sz="2400" dirty="0"/>
              <a:t> leads.</a:t>
            </a:r>
          </a:p>
          <a:p>
            <a:pPr>
              <a:buNone/>
            </a:pPr>
            <a:br>
              <a:rPr lang="en-IN" sz="2400" dirty="0"/>
            </a:br>
            <a:r>
              <a:rPr lang="en-IN" sz="2400" dirty="0"/>
              <a:t>D. Right bundle branch block pattern with ST segment elevation in leads V1 to V3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Q2) </a:t>
            </a:r>
            <a:r>
              <a:rPr lang="en-IN" b="1" dirty="0"/>
              <a:t>Which of the following is not usually used as drug challenge to unmask the </a:t>
            </a:r>
            <a:r>
              <a:rPr lang="en-IN" b="1" dirty="0" err="1"/>
              <a:t>Brugada</a:t>
            </a:r>
            <a:r>
              <a:rPr lang="en-IN" b="1" dirty="0"/>
              <a:t> Type I ECG pattern?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A)</a:t>
            </a:r>
            <a:r>
              <a:rPr lang="en-US" b="1" dirty="0" err="1"/>
              <a:t>Propranolol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B)</a:t>
            </a:r>
            <a:r>
              <a:rPr lang="en-US" b="1" dirty="0" err="1"/>
              <a:t>Ajmaline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C)</a:t>
            </a:r>
            <a:r>
              <a:rPr lang="en-US" b="1" dirty="0" err="1"/>
              <a:t>Flecainide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D)</a:t>
            </a:r>
            <a:r>
              <a:rPr lang="en-US" b="1" dirty="0" err="1"/>
              <a:t>Procainamide</a:t>
            </a:r>
            <a:endParaRPr lang="en-IN" b="1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378188"/>
            <a:ext cx="12035246" cy="1325563"/>
          </a:xfrm>
        </p:spPr>
        <p:txBody>
          <a:bodyPr>
            <a:normAutofit/>
          </a:bodyPr>
          <a:lstStyle/>
          <a:p>
            <a:r>
              <a:rPr lang="en-US" dirty="0"/>
              <a:t>SUDS or Sudden unexplained death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Bangungot</a:t>
            </a:r>
            <a:r>
              <a:rPr lang="en-US" b="1" dirty="0"/>
              <a:t> = Lai Tai = </a:t>
            </a:r>
            <a:r>
              <a:rPr lang="en-US" b="1" dirty="0" err="1"/>
              <a:t>Pokkuri</a:t>
            </a:r>
            <a:r>
              <a:rPr lang="en-US" b="1" dirty="0"/>
              <a:t> = </a:t>
            </a:r>
            <a:r>
              <a:rPr lang="en-US" b="1" dirty="0" err="1"/>
              <a:t>Brugada</a:t>
            </a:r>
            <a:r>
              <a:rPr lang="en-US" b="1" dirty="0"/>
              <a:t> syndrome</a:t>
            </a:r>
            <a:endParaRPr lang="en-IN" b="1" dirty="0"/>
          </a:p>
        </p:txBody>
      </p:sp>
      <p:pic>
        <p:nvPicPr>
          <p:cNvPr id="3074" name="Picture 2" descr="C:\Users\user\Desktop\Brugada\Batiba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2773272"/>
            <a:ext cx="2978331" cy="3819525"/>
          </a:xfrm>
          <a:prstGeom prst="rect">
            <a:avLst/>
          </a:prstGeom>
          <a:noFill/>
        </p:spPr>
      </p:pic>
      <p:pic>
        <p:nvPicPr>
          <p:cNvPr id="3075" name="Picture 3" descr="C:\Users\user\Downloads\IMG-3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241" y="2442755"/>
            <a:ext cx="7576456" cy="404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/>
              <a:t>Q3)</a:t>
            </a:r>
            <a:r>
              <a:rPr lang="en-IN" dirty="0"/>
              <a:t> </a:t>
            </a:r>
            <a:r>
              <a:rPr lang="en-IN" b="1" dirty="0"/>
              <a:t>Which of the following is true about </a:t>
            </a:r>
            <a:r>
              <a:rPr lang="en-IN" b="1" dirty="0" err="1"/>
              <a:t>Brugada</a:t>
            </a:r>
            <a:r>
              <a:rPr lang="en-IN" b="1" dirty="0"/>
              <a:t> syndrome?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dirty="0"/>
              <a:t>A)AR inheritance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B) </a:t>
            </a:r>
            <a:r>
              <a:rPr lang="en-IN" dirty="0" err="1"/>
              <a:t>Exertional</a:t>
            </a:r>
            <a:r>
              <a:rPr lang="en-IN" dirty="0"/>
              <a:t> syncope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C) Functional phase 2 re-entry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D) Female </a:t>
            </a:r>
            <a:r>
              <a:rPr lang="en-IN" dirty="0" err="1"/>
              <a:t>preponderanc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Q4)Most common cause of </a:t>
            </a:r>
            <a:r>
              <a:rPr lang="en-US" b="1" dirty="0" err="1"/>
              <a:t>Brugada</a:t>
            </a:r>
            <a:r>
              <a:rPr lang="en-US" b="1" dirty="0"/>
              <a:t> pattern?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A)</a:t>
            </a:r>
            <a:r>
              <a:rPr lang="en-US" dirty="0" err="1"/>
              <a:t>Brugada</a:t>
            </a:r>
            <a:r>
              <a:rPr lang="en-US" dirty="0"/>
              <a:t> syndrome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B)Sodium channel blockers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</a:t>
            </a:r>
            <a:r>
              <a:rPr lang="en-US" dirty="0" err="1"/>
              <a:t>Hypokalemia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D)Fever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Q5)Drug of choice in VT storm </a:t>
            </a:r>
            <a:r>
              <a:rPr lang="en-US" b="1" dirty="0" err="1"/>
              <a:t>secondarry</a:t>
            </a:r>
            <a:r>
              <a:rPr lang="en-US" b="1" dirty="0"/>
              <a:t> to </a:t>
            </a:r>
            <a:r>
              <a:rPr lang="en-US" b="1" dirty="0" err="1"/>
              <a:t>Brugada</a:t>
            </a:r>
            <a:r>
              <a:rPr lang="en-US" b="1" dirty="0"/>
              <a:t> syndrome?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1)ICD insertion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2)</a:t>
            </a:r>
            <a:r>
              <a:rPr lang="en-US" dirty="0" err="1"/>
              <a:t>Quinidine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3)</a:t>
            </a:r>
            <a:r>
              <a:rPr lang="en-US" dirty="0" err="1"/>
              <a:t>Amiodarone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4) </a:t>
            </a:r>
            <a:r>
              <a:rPr lang="en-US" dirty="0" err="1"/>
              <a:t>Isoproterenol</a:t>
            </a: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360_F_495201503_oifIZPNa4O4WTA9t7VoIfLXJ8d3f5o1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1" y="1842052"/>
            <a:ext cx="10429461" cy="46250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esktop\Brugada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44" y="430284"/>
            <a:ext cx="7498079" cy="6217920"/>
          </a:xfrm>
          <a:prstGeom prst="rect">
            <a:avLst/>
          </a:prstGeom>
          <a:noFill/>
        </p:spPr>
      </p:pic>
      <p:pic>
        <p:nvPicPr>
          <p:cNvPr id="5123" name="Picture 3" descr="C:\Users\user\Desktop\Brugada\figure6-brugada-broth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990" y="1907177"/>
            <a:ext cx="5199016" cy="455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599894" y="365125"/>
            <a:ext cx="1050792" cy="791321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363072"/>
            <a:ext cx="10963835" cy="61184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Autosomal</a:t>
            </a:r>
            <a:r>
              <a:rPr lang="en-US" b="1" dirty="0"/>
              <a:t> dominant</a:t>
            </a:r>
          </a:p>
          <a:p>
            <a:endParaRPr lang="en-US" dirty="0"/>
          </a:p>
          <a:p>
            <a:r>
              <a:rPr lang="en-US" b="1" dirty="0"/>
              <a:t>Male predominance -8:1</a:t>
            </a:r>
          </a:p>
          <a:p>
            <a:endParaRPr lang="en-US" dirty="0"/>
          </a:p>
          <a:p>
            <a:r>
              <a:rPr lang="en-US" b="1" dirty="0"/>
              <a:t>Average age 35 -40</a:t>
            </a:r>
          </a:p>
          <a:p>
            <a:endParaRPr lang="en-US" dirty="0"/>
          </a:p>
          <a:p>
            <a:r>
              <a:rPr lang="en-US" b="1" dirty="0"/>
              <a:t>South East Asia most common</a:t>
            </a:r>
          </a:p>
          <a:p>
            <a:endParaRPr lang="en-US" dirty="0"/>
          </a:p>
          <a:p>
            <a:r>
              <a:rPr lang="en-US" b="1" dirty="0"/>
              <a:t>Events during sleep/rest</a:t>
            </a:r>
          </a:p>
          <a:p>
            <a:endParaRPr lang="en-US" dirty="0"/>
          </a:p>
          <a:p>
            <a:r>
              <a:rPr lang="en-US" b="1" dirty="0"/>
              <a:t>Polymorphic VT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zh-TW" dirty="0"/>
          </a:p>
          <a:p>
            <a:pPr>
              <a:lnSpc>
                <a:spcPct val="80000"/>
              </a:lnSpc>
              <a:defRPr/>
            </a:pPr>
            <a:r>
              <a:rPr lang="en-US" altLang="zh-TW" dirty="0"/>
              <a:t> </a:t>
            </a:r>
            <a:r>
              <a:rPr lang="en-US" altLang="zh-TW" b="1" dirty="0"/>
              <a:t>4 - 12% of all sudden death and 20% of sudden death in patients with structurally normal heart.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b="1" dirty="0"/>
              <a:t>Leading cause of death of men under age 40 in regions where the inheritance is endemic</a:t>
            </a:r>
          </a:p>
          <a:p>
            <a:pPr>
              <a:lnSpc>
                <a:spcPct val="80000"/>
              </a:lnSpc>
              <a:defRPr/>
            </a:pPr>
            <a:endParaRPr lang="en-US" altLang="zh-TW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joa356-fig-0001-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74" y="352697"/>
            <a:ext cx="7366883" cy="6087292"/>
          </a:xfrm>
        </p:spPr>
      </p:pic>
      <p:pic>
        <p:nvPicPr>
          <p:cNvPr id="7" name="Picture 1" descr="C:\Users\user\Desktop\Brugada\Typical-ECG-patterns-seen-in-patients-diagnosed-with-type-1-3-Brugada-syndrome-B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217" y="2860766"/>
            <a:ext cx="4249783" cy="333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en-US" b="1" dirty="0"/>
              <a:t>SCN5A –Loss of function</a:t>
            </a:r>
            <a:endParaRPr lang="en-IN" b="1" dirty="0"/>
          </a:p>
        </p:txBody>
      </p:sp>
      <p:pic>
        <p:nvPicPr>
          <p:cNvPr id="4" name="Content Placeholder 3" descr="Brugada-syndrome-causative-gen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1672046"/>
            <a:ext cx="10750731" cy="47156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</a:t>
            </a:r>
            <a:r>
              <a:rPr lang="en-US" b="1" dirty="0" err="1"/>
              <a:t>Brugada</a:t>
            </a:r>
            <a:r>
              <a:rPr lang="en-US" b="1" dirty="0"/>
              <a:t>-LOF SCN5A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698172"/>
            <a:ext cx="11105606" cy="4885508"/>
          </a:xfrm>
        </p:spPr>
        <p:txBody>
          <a:bodyPr/>
          <a:lstStyle/>
          <a:p>
            <a:r>
              <a:rPr lang="en-US" b="1" dirty="0"/>
              <a:t>Diminished sodium current in </a:t>
            </a:r>
            <a:r>
              <a:rPr lang="en-US" b="1" dirty="0" err="1"/>
              <a:t>epicardium</a:t>
            </a:r>
            <a:r>
              <a:rPr lang="en-US" b="1" dirty="0"/>
              <a:t> of RVOT</a:t>
            </a:r>
            <a:endParaRPr lang="en-IN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2841"/>
          <a:stretch>
            <a:fillRect/>
          </a:stretch>
        </p:blipFill>
        <p:spPr>
          <a:xfrm>
            <a:off x="4872446" y="2129247"/>
            <a:ext cx="7319553" cy="4493622"/>
          </a:xfrm>
          <a:prstGeom prst="rect">
            <a:avLst/>
          </a:prstGeom>
        </p:spPr>
      </p:pic>
      <p:pic>
        <p:nvPicPr>
          <p:cNvPr id="1026" name="Picture 2" descr="C:\Users\user\Desktop\Brugada\Action_potential_ventr_myocy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07622"/>
            <a:ext cx="4911635" cy="465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0" y="365126"/>
            <a:ext cx="1001486" cy="8316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0"/>
            <a:ext cx="11495315" cy="6176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6" y="2564296"/>
            <a:ext cx="8799442" cy="4134678"/>
          </a:xfrm>
          <a:prstGeom prst="rect">
            <a:avLst/>
          </a:prstGeom>
        </p:spPr>
      </p:pic>
      <p:pic>
        <p:nvPicPr>
          <p:cNvPr id="5" name="Picture 2" descr="C:\Users\user\Downloads\20230805_01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423" y="159026"/>
            <a:ext cx="8699863" cy="2345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764</Words>
  <Application>Microsoft Office PowerPoint</Application>
  <PresentationFormat>Widescreen</PresentationFormat>
  <Paragraphs>174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Gremio template</vt:lpstr>
      <vt:lpstr>  Brugada syndrome </vt:lpstr>
      <vt:lpstr>South East Asian folkfore</vt:lpstr>
      <vt:lpstr>SUDS or Sudden unexplained death syndrome</vt:lpstr>
      <vt:lpstr>PowerPoint Presentation</vt:lpstr>
      <vt:lpstr>PowerPoint Presentation</vt:lpstr>
      <vt:lpstr>PowerPoint Presentation</vt:lpstr>
      <vt:lpstr>SCN5A –Loss of function</vt:lpstr>
      <vt:lpstr>Mechanism of Brugada-LOF SCN5A</vt:lpstr>
      <vt:lpstr>PowerPoint Presentation</vt:lpstr>
      <vt:lpstr>Triggers for Brugada pattern</vt:lpstr>
      <vt:lpstr>Brugada pattern vs Syndrome Brugada Syndrome has increased cardiac risk not Brugada pattern  Diagnostic Criteria of Brugada Syndrome</vt:lpstr>
      <vt:lpstr>Brugada syndrome: Diagnosis</vt:lpstr>
      <vt:lpstr>Drugs used to unmask Brugada syndrome </vt:lpstr>
      <vt:lpstr>Arrythmias in Brugada</vt:lpstr>
      <vt:lpstr>Symptoms</vt:lpstr>
      <vt:lpstr>DD of Brugada pattern</vt:lpstr>
      <vt:lpstr>Treatment </vt:lpstr>
      <vt:lpstr>Therapeutic recommendation for Brugada syndrome</vt:lpstr>
      <vt:lpstr>Pharmacological approach to therapy of Brugada syndrome</vt:lpstr>
      <vt:lpstr>Concensus recommendations for ICD in patients diagnosed with Brugada syndrome</vt:lpstr>
      <vt:lpstr>Brugada syndrome+VT strom</vt:lpstr>
      <vt:lpstr>Prognostic model by Brugada group</vt:lpstr>
      <vt:lpstr>Vasovagal syncope vs BrS : coexistence</vt:lpstr>
      <vt:lpstr>Do no harm is not always easy </vt:lpstr>
      <vt:lpstr>Early Repolarisation Syndrome</vt:lpstr>
      <vt:lpstr>PowerPoint Presentation</vt:lpstr>
      <vt:lpstr>PowerPoint Presentation</vt:lpstr>
      <vt:lpstr>MCQ’S</vt:lpstr>
      <vt:lpstr>PowerPoint Presentation</vt:lpstr>
      <vt:lpstr>PowerPoint Presentation</vt:lpstr>
      <vt:lpstr>PowerPoint Presentation</vt:lpstr>
      <vt:lpstr>PowerPoint Presentation</vt:lpstr>
      <vt:lpstr>       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Brugada Syndrome</dc:title>
  <dc:creator>Acer</dc:creator>
  <cp:lastModifiedBy>drarunjudealphonse@gmail.com</cp:lastModifiedBy>
  <cp:revision>35</cp:revision>
  <dcterms:created xsi:type="dcterms:W3CDTF">2017-04-16T15:35:35Z</dcterms:created>
  <dcterms:modified xsi:type="dcterms:W3CDTF">2023-09-08T01:59:41Z</dcterms:modified>
</cp:coreProperties>
</file>