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0"/>
  </p:notesMasterIdLst>
  <p:sldIdLst>
    <p:sldId id="256" r:id="rId2"/>
    <p:sldId id="488" r:id="rId3"/>
    <p:sldId id="486" r:id="rId4"/>
    <p:sldId id="487" r:id="rId5"/>
    <p:sldId id="485" r:id="rId6"/>
    <p:sldId id="388" r:id="rId7"/>
    <p:sldId id="268" r:id="rId8"/>
    <p:sldId id="272" r:id="rId9"/>
    <p:sldId id="257" r:id="rId10"/>
    <p:sldId id="392" r:id="rId11"/>
    <p:sldId id="489" r:id="rId12"/>
    <p:sldId id="390" r:id="rId13"/>
    <p:sldId id="389" r:id="rId14"/>
    <p:sldId id="291" r:id="rId15"/>
    <p:sldId id="395" r:id="rId16"/>
    <p:sldId id="394" r:id="rId17"/>
    <p:sldId id="396" r:id="rId18"/>
    <p:sldId id="397" r:id="rId19"/>
    <p:sldId id="398" r:id="rId20"/>
    <p:sldId id="296" r:id="rId21"/>
    <p:sldId id="297" r:id="rId22"/>
    <p:sldId id="295" r:id="rId23"/>
    <p:sldId id="402" r:id="rId24"/>
    <p:sldId id="414" r:id="rId25"/>
    <p:sldId id="425" r:id="rId26"/>
    <p:sldId id="426" r:id="rId27"/>
    <p:sldId id="427" r:id="rId28"/>
    <p:sldId id="338" r:id="rId29"/>
    <p:sldId id="258" r:id="rId30"/>
    <p:sldId id="429" r:id="rId31"/>
    <p:sldId id="309" r:id="rId32"/>
    <p:sldId id="482" r:id="rId33"/>
    <p:sldId id="310" r:id="rId34"/>
    <p:sldId id="456" r:id="rId35"/>
    <p:sldId id="418" r:id="rId36"/>
    <p:sldId id="447" r:id="rId37"/>
    <p:sldId id="483" r:id="rId38"/>
    <p:sldId id="48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B9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9004" autoAdjust="0"/>
  </p:normalViewPr>
  <p:slideViewPr>
    <p:cSldViewPr>
      <p:cViewPr varScale="1">
        <p:scale>
          <a:sx n="57" d="100"/>
          <a:sy n="57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92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os007@gmail.com" userId="30dbb733b111c782" providerId="LiveId" clId="{0F4BCFE7-C293-44AA-81B4-81916AFD6F71}"/>
    <pc:docChg chg="custSel addSld delSld modSld">
      <pc:chgData name="tanjos007@gmail.com" userId="30dbb733b111c782" providerId="LiveId" clId="{0F4BCFE7-C293-44AA-81B4-81916AFD6F71}" dt="2021-11-02T00:57:48.009" v="381" actId="2696"/>
      <pc:docMkLst>
        <pc:docMk/>
      </pc:docMkLst>
      <pc:sldChg chg="modSp mod">
        <pc:chgData name="tanjos007@gmail.com" userId="30dbb733b111c782" providerId="LiveId" clId="{0F4BCFE7-C293-44AA-81B4-81916AFD6F71}" dt="2021-11-02T00:51:10.978" v="352" actId="20577"/>
        <pc:sldMkLst>
          <pc:docMk/>
          <pc:sldMk cId="0" sldId="256"/>
        </pc:sldMkLst>
        <pc:spChg chg="mod">
          <ac:chgData name="tanjos007@gmail.com" userId="30dbb733b111c782" providerId="LiveId" clId="{0F4BCFE7-C293-44AA-81B4-81916AFD6F71}" dt="2021-11-02T00:51:10.978" v="352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tanjos007@gmail.com" userId="30dbb733b111c782" providerId="LiveId" clId="{0F4BCFE7-C293-44AA-81B4-81916AFD6F71}" dt="2021-11-02T00:53:50.049" v="355" actId="207"/>
        <pc:sldMkLst>
          <pc:docMk/>
          <pc:sldMk cId="0" sldId="258"/>
        </pc:sldMkLst>
        <pc:spChg chg="mod">
          <ac:chgData name="tanjos007@gmail.com" userId="30dbb733b111c782" providerId="LiveId" clId="{0F4BCFE7-C293-44AA-81B4-81916AFD6F71}" dt="2021-11-02T00:53:50.049" v="355" actId="20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tanjos007@gmail.com" userId="30dbb733b111c782" providerId="LiveId" clId="{0F4BCFE7-C293-44AA-81B4-81916AFD6F71}" dt="2021-11-01T23:59:54.968" v="259" actId="207"/>
        <pc:sldMkLst>
          <pc:docMk/>
          <pc:sldMk cId="0" sldId="309"/>
        </pc:sldMkLst>
        <pc:spChg chg="mod">
          <ac:chgData name="tanjos007@gmail.com" userId="30dbb733b111c782" providerId="LiveId" clId="{0F4BCFE7-C293-44AA-81B4-81916AFD6F71}" dt="2021-11-01T23:59:54.968" v="259" actId="207"/>
          <ac:spMkLst>
            <pc:docMk/>
            <pc:sldMk cId="0" sldId="309"/>
            <ac:spMk id="3" creationId="{00000000-0000-0000-0000-000000000000}"/>
          </ac:spMkLst>
        </pc:spChg>
      </pc:sldChg>
      <pc:sldChg chg="modSp mod">
        <pc:chgData name="tanjos007@gmail.com" userId="30dbb733b111c782" providerId="LiveId" clId="{0F4BCFE7-C293-44AA-81B4-81916AFD6F71}" dt="2021-11-02T00:55:56.428" v="378" actId="20577"/>
        <pc:sldMkLst>
          <pc:docMk/>
          <pc:sldMk cId="0" sldId="310"/>
        </pc:sldMkLst>
        <pc:spChg chg="mod">
          <ac:chgData name="tanjos007@gmail.com" userId="30dbb733b111c782" providerId="LiveId" clId="{0F4BCFE7-C293-44AA-81B4-81916AFD6F71}" dt="2021-11-02T00:55:56.428" v="378" actId="20577"/>
          <ac:spMkLst>
            <pc:docMk/>
            <pc:sldMk cId="0" sldId="310"/>
            <ac:spMk id="2" creationId="{00000000-0000-0000-0000-000000000000}"/>
          </ac:spMkLst>
        </pc:spChg>
      </pc:sldChg>
      <pc:sldChg chg="del">
        <pc:chgData name="tanjos007@gmail.com" userId="30dbb733b111c782" providerId="LiveId" clId="{0F4BCFE7-C293-44AA-81B4-81916AFD6F71}" dt="2021-11-01T23:35:45.688" v="228" actId="2696"/>
        <pc:sldMkLst>
          <pc:docMk/>
          <pc:sldMk cId="0" sldId="388"/>
        </pc:sldMkLst>
      </pc:sldChg>
      <pc:sldChg chg="del">
        <pc:chgData name="tanjos007@gmail.com" userId="30dbb733b111c782" providerId="LiveId" clId="{0F4BCFE7-C293-44AA-81B4-81916AFD6F71}" dt="2021-11-02T00:52:06.788" v="354" actId="2696"/>
        <pc:sldMkLst>
          <pc:docMk/>
          <pc:sldMk cId="0" sldId="389"/>
        </pc:sldMkLst>
      </pc:sldChg>
      <pc:sldChg chg="modSp mod">
        <pc:chgData name="tanjos007@gmail.com" userId="30dbb733b111c782" providerId="LiveId" clId="{0F4BCFE7-C293-44AA-81B4-81916AFD6F71}" dt="2021-11-01T23:47:57.729" v="248" actId="114"/>
        <pc:sldMkLst>
          <pc:docMk/>
          <pc:sldMk cId="0" sldId="398"/>
        </pc:sldMkLst>
        <pc:spChg chg="mod">
          <ac:chgData name="tanjos007@gmail.com" userId="30dbb733b111c782" providerId="LiveId" clId="{0F4BCFE7-C293-44AA-81B4-81916AFD6F71}" dt="2021-11-01T23:47:57.729" v="248" actId="114"/>
          <ac:spMkLst>
            <pc:docMk/>
            <pc:sldMk cId="0" sldId="398"/>
            <ac:spMk id="3" creationId="{00000000-0000-0000-0000-000000000000}"/>
          </ac:spMkLst>
        </pc:spChg>
      </pc:sldChg>
      <pc:sldChg chg="del">
        <pc:chgData name="tanjos007@gmail.com" userId="30dbb733b111c782" providerId="LiveId" clId="{0F4BCFE7-C293-44AA-81B4-81916AFD6F71}" dt="2021-11-01T23:50:22.879" v="249" actId="2696"/>
        <pc:sldMkLst>
          <pc:docMk/>
          <pc:sldMk cId="0" sldId="401"/>
        </pc:sldMkLst>
      </pc:sldChg>
      <pc:sldChg chg="modSp mod">
        <pc:chgData name="tanjos007@gmail.com" userId="30dbb733b111c782" providerId="LiveId" clId="{0F4BCFE7-C293-44AA-81B4-81916AFD6F71}" dt="2021-11-01T23:51:35.699" v="254" actId="20577"/>
        <pc:sldMkLst>
          <pc:docMk/>
          <pc:sldMk cId="0" sldId="402"/>
        </pc:sldMkLst>
        <pc:spChg chg="mod">
          <ac:chgData name="tanjos007@gmail.com" userId="30dbb733b111c782" providerId="LiveId" clId="{0F4BCFE7-C293-44AA-81B4-81916AFD6F71}" dt="2021-11-01T23:51:35.699" v="254" actId="20577"/>
          <ac:spMkLst>
            <pc:docMk/>
            <pc:sldMk cId="0" sldId="402"/>
            <ac:spMk id="6" creationId="{00000000-0000-0000-0000-000000000000}"/>
          </ac:spMkLst>
        </pc:spChg>
      </pc:sldChg>
      <pc:sldChg chg="del">
        <pc:chgData name="tanjos007@gmail.com" userId="30dbb733b111c782" providerId="LiveId" clId="{0F4BCFE7-C293-44AA-81B4-81916AFD6F71}" dt="2021-11-02T00:56:58.467" v="380" actId="2696"/>
        <pc:sldMkLst>
          <pc:docMk/>
          <pc:sldMk cId="0" sldId="418"/>
        </pc:sldMkLst>
      </pc:sldChg>
      <pc:sldChg chg="del">
        <pc:chgData name="tanjos007@gmail.com" userId="30dbb733b111c782" providerId="LiveId" clId="{0F4BCFE7-C293-44AA-81B4-81916AFD6F71}" dt="2021-11-01T23:58:33.891" v="255" actId="2696"/>
        <pc:sldMkLst>
          <pc:docMk/>
          <pc:sldMk cId="0" sldId="419"/>
        </pc:sldMkLst>
      </pc:sldChg>
      <pc:sldChg chg="del">
        <pc:chgData name="tanjos007@gmail.com" userId="30dbb733b111c782" providerId="LiveId" clId="{0F4BCFE7-C293-44AA-81B4-81916AFD6F71}" dt="2021-11-02T00:57:48.009" v="381" actId="2696"/>
        <pc:sldMkLst>
          <pc:docMk/>
          <pc:sldMk cId="0" sldId="429"/>
        </pc:sldMkLst>
      </pc:sldChg>
      <pc:sldChg chg="del">
        <pc:chgData name="tanjos007@gmail.com" userId="30dbb733b111c782" providerId="LiveId" clId="{0F4BCFE7-C293-44AA-81B4-81916AFD6F71}" dt="2021-11-02T00:27:36.526" v="275" actId="2696"/>
        <pc:sldMkLst>
          <pc:docMk/>
          <pc:sldMk cId="0" sldId="430"/>
        </pc:sldMkLst>
      </pc:sldChg>
      <pc:sldChg chg="del">
        <pc:chgData name="tanjos007@gmail.com" userId="30dbb733b111c782" providerId="LiveId" clId="{0F4BCFE7-C293-44AA-81B4-81916AFD6F71}" dt="2021-11-02T00:27:28.452" v="273" actId="2696"/>
        <pc:sldMkLst>
          <pc:docMk/>
          <pc:sldMk cId="0" sldId="431"/>
        </pc:sldMkLst>
      </pc:sldChg>
      <pc:sldChg chg="del">
        <pc:chgData name="tanjos007@gmail.com" userId="30dbb733b111c782" providerId="LiveId" clId="{0F4BCFE7-C293-44AA-81B4-81916AFD6F71}" dt="2021-11-02T00:27:32.948" v="274" actId="2696"/>
        <pc:sldMkLst>
          <pc:docMk/>
          <pc:sldMk cId="0" sldId="432"/>
        </pc:sldMkLst>
      </pc:sldChg>
      <pc:sldChg chg="del">
        <pc:chgData name="tanjos007@gmail.com" userId="30dbb733b111c782" providerId="LiveId" clId="{0F4BCFE7-C293-44AA-81B4-81916AFD6F71}" dt="2021-11-02T00:07:05.716" v="266" actId="2696"/>
        <pc:sldMkLst>
          <pc:docMk/>
          <pc:sldMk cId="0" sldId="434"/>
        </pc:sldMkLst>
      </pc:sldChg>
      <pc:sldChg chg="del">
        <pc:chgData name="tanjos007@gmail.com" userId="30dbb733b111c782" providerId="LiveId" clId="{0F4BCFE7-C293-44AA-81B4-81916AFD6F71}" dt="2021-11-02T00:07:09.804" v="267" actId="2696"/>
        <pc:sldMkLst>
          <pc:docMk/>
          <pc:sldMk cId="0" sldId="435"/>
        </pc:sldMkLst>
      </pc:sldChg>
      <pc:sldChg chg="del">
        <pc:chgData name="tanjos007@gmail.com" userId="30dbb733b111c782" providerId="LiveId" clId="{0F4BCFE7-C293-44AA-81B4-81916AFD6F71}" dt="2021-11-02T00:27:21.541" v="271" actId="2696"/>
        <pc:sldMkLst>
          <pc:docMk/>
          <pc:sldMk cId="0" sldId="436"/>
        </pc:sldMkLst>
      </pc:sldChg>
      <pc:sldChg chg="del">
        <pc:chgData name="tanjos007@gmail.com" userId="30dbb733b111c782" providerId="LiveId" clId="{0F4BCFE7-C293-44AA-81B4-81916AFD6F71}" dt="2021-11-02T00:07:01.588" v="265" actId="2696"/>
        <pc:sldMkLst>
          <pc:docMk/>
          <pc:sldMk cId="0" sldId="437"/>
        </pc:sldMkLst>
      </pc:sldChg>
      <pc:sldChg chg="del">
        <pc:chgData name="tanjos007@gmail.com" userId="30dbb733b111c782" providerId="LiveId" clId="{0F4BCFE7-C293-44AA-81B4-81916AFD6F71}" dt="2021-11-02T00:04:35.092" v="262" actId="2696"/>
        <pc:sldMkLst>
          <pc:docMk/>
          <pc:sldMk cId="666909377" sldId="443"/>
        </pc:sldMkLst>
      </pc:sldChg>
      <pc:sldChg chg="del">
        <pc:chgData name="tanjos007@gmail.com" userId="30dbb733b111c782" providerId="LiveId" clId="{0F4BCFE7-C293-44AA-81B4-81916AFD6F71}" dt="2021-11-02T00:03:44.964" v="261" actId="2696"/>
        <pc:sldMkLst>
          <pc:docMk/>
          <pc:sldMk cId="0" sldId="447"/>
        </pc:sldMkLst>
      </pc:sldChg>
      <pc:sldChg chg="del">
        <pc:chgData name="tanjos007@gmail.com" userId="30dbb733b111c782" providerId="LiveId" clId="{0F4BCFE7-C293-44AA-81B4-81916AFD6F71}" dt="2021-11-02T00:27:42.574" v="277" actId="2696"/>
        <pc:sldMkLst>
          <pc:docMk/>
          <pc:sldMk cId="2833837455" sldId="454"/>
        </pc:sldMkLst>
      </pc:sldChg>
      <pc:sldChg chg="modSp mod">
        <pc:chgData name="tanjos007@gmail.com" userId="30dbb733b111c782" providerId="LiveId" clId="{0F4BCFE7-C293-44AA-81B4-81916AFD6F71}" dt="2021-11-02T00:56:16.293" v="379"/>
        <pc:sldMkLst>
          <pc:docMk/>
          <pc:sldMk cId="0" sldId="456"/>
        </pc:sldMkLst>
        <pc:spChg chg="mod">
          <ac:chgData name="tanjos007@gmail.com" userId="30dbb733b111c782" providerId="LiveId" clId="{0F4BCFE7-C293-44AA-81B4-81916AFD6F71}" dt="2021-11-02T00:56:16.293" v="379"/>
          <ac:spMkLst>
            <pc:docMk/>
            <pc:sldMk cId="0" sldId="456"/>
            <ac:spMk id="2" creationId="{00000000-0000-0000-0000-000000000000}"/>
          </ac:spMkLst>
        </pc:spChg>
      </pc:sldChg>
      <pc:sldChg chg="del">
        <pc:chgData name="tanjos007@gmail.com" userId="30dbb733b111c782" providerId="LiveId" clId="{0F4BCFE7-C293-44AA-81B4-81916AFD6F71}" dt="2021-11-01T23:59:11.556" v="256" actId="2696"/>
        <pc:sldMkLst>
          <pc:docMk/>
          <pc:sldMk cId="0" sldId="457"/>
        </pc:sldMkLst>
      </pc:sldChg>
      <pc:sldChg chg="del">
        <pc:chgData name="tanjos007@gmail.com" userId="30dbb733b111c782" providerId="LiveId" clId="{0F4BCFE7-C293-44AA-81B4-81916AFD6F71}" dt="2021-11-02T00:28:38.010" v="291" actId="2696"/>
        <pc:sldMkLst>
          <pc:docMk/>
          <pc:sldMk cId="0" sldId="458"/>
        </pc:sldMkLst>
      </pc:sldChg>
      <pc:sldChg chg="del">
        <pc:chgData name="tanjos007@gmail.com" userId="30dbb733b111c782" providerId="LiveId" clId="{0F4BCFE7-C293-44AA-81B4-81916AFD6F71}" dt="2021-11-02T00:28:01.003" v="282" actId="2696"/>
        <pc:sldMkLst>
          <pc:docMk/>
          <pc:sldMk cId="0" sldId="459"/>
        </pc:sldMkLst>
      </pc:sldChg>
      <pc:sldChg chg="del">
        <pc:chgData name="tanjos007@gmail.com" userId="30dbb733b111c782" providerId="LiveId" clId="{0F4BCFE7-C293-44AA-81B4-81916AFD6F71}" dt="2021-11-02T00:27:45.413" v="278" actId="2696"/>
        <pc:sldMkLst>
          <pc:docMk/>
          <pc:sldMk cId="0" sldId="460"/>
        </pc:sldMkLst>
      </pc:sldChg>
      <pc:sldChg chg="del">
        <pc:chgData name="tanjos007@gmail.com" userId="30dbb733b111c782" providerId="LiveId" clId="{0F4BCFE7-C293-44AA-81B4-81916AFD6F71}" dt="2021-11-02T00:27:49.158" v="279" actId="2696"/>
        <pc:sldMkLst>
          <pc:docMk/>
          <pc:sldMk cId="0" sldId="461"/>
        </pc:sldMkLst>
      </pc:sldChg>
      <pc:sldChg chg="del">
        <pc:chgData name="tanjos007@gmail.com" userId="30dbb733b111c782" providerId="LiveId" clId="{0F4BCFE7-C293-44AA-81B4-81916AFD6F71}" dt="2021-11-02T00:27:52.333" v="280" actId="2696"/>
        <pc:sldMkLst>
          <pc:docMk/>
          <pc:sldMk cId="0" sldId="462"/>
        </pc:sldMkLst>
      </pc:sldChg>
      <pc:sldChg chg="del">
        <pc:chgData name="tanjos007@gmail.com" userId="30dbb733b111c782" providerId="LiveId" clId="{0F4BCFE7-C293-44AA-81B4-81916AFD6F71}" dt="2021-11-02T00:27:55.190" v="281" actId="2696"/>
        <pc:sldMkLst>
          <pc:docMk/>
          <pc:sldMk cId="0" sldId="463"/>
        </pc:sldMkLst>
      </pc:sldChg>
      <pc:sldChg chg="del">
        <pc:chgData name="tanjos007@gmail.com" userId="30dbb733b111c782" providerId="LiveId" clId="{0F4BCFE7-C293-44AA-81B4-81916AFD6F71}" dt="2021-11-02T00:28:24.301" v="288" actId="2696"/>
        <pc:sldMkLst>
          <pc:docMk/>
          <pc:sldMk cId="0" sldId="465"/>
        </pc:sldMkLst>
      </pc:sldChg>
      <pc:sldChg chg="del">
        <pc:chgData name="tanjos007@gmail.com" userId="30dbb733b111c782" providerId="LiveId" clId="{0F4BCFE7-C293-44AA-81B4-81916AFD6F71}" dt="2021-11-02T00:28:27.861" v="289" actId="2696"/>
        <pc:sldMkLst>
          <pc:docMk/>
          <pc:sldMk cId="0" sldId="466"/>
        </pc:sldMkLst>
      </pc:sldChg>
      <pc:sldChg chg="del">
        <pc:chgData name="tanjos007@gmail.com" userId="30dbb733b111c782" providerId="LiveId" clId="{0F4BCFE7-C293-44AA-81B4-81916AFD6F71}" dt="2021-11-02T00:28:19.287" v="287" actId="2696"/>
        <pc:sldMkLst>
          <pc:docMk/>
          <pc:sldMk cId="0" sldId="467"/>
        </pc:sldMkLst>
      </pc:sldChg>
      <pc:sldChg chg="modSp del mod">
        <pc:chgData name="tanjos007@gmail.com" userId="30dbb733b111c782" providerId="LiveId" clId="{0F4BCFE7-C293-44AA-81B4-81916AFD6F71}" dt="2021-11-02T00:07:15.292" v="268" actId="2696"/>
        <pc:sldMkLst>
          <pc:docMk/>
          <pc:sldMk cId="0" sldId="470"/>
        </pc:sldMkLst>
        <pc:picChg chg="mod">
          <ac:chgData name="tanjos007@gmail.com" userId="30dbb733b111c782" providerId="LiveId" clId="{0F4BCFE7-C293-44AA-81B4-81916AFD6F71}" dt="2021-11-02T00:05:49.190" v="264" actId="1076"/>
          <ac:picMkLst>
            <pc:docMk/>
            <pc:sldMk cId="0" sldId="470"/>
            <ac:picMk id="11266" creationId="{00000000-0000-0000-0000-000000000000}"/>
          </ac:picMkLst>
        </pc:picChg>
      </pc:sldChg>
      <pc:sldChg chg="del">
        <pc:chgData name="tanjos007@gmail.com" userId="30dbb733b111c782" providerId="LiveId" clId="{0F4BCFE7-C293-44AA-81B4-81916AFD6F71}" dt="2021-11-02T00:27:25.885" v="272" actId="2696"/>
        <pc:sldMkLst>
          <pc:docMk/>
          <pc:sldMk cId="0" sldId="473"/>
        </pc:sldMkLst>
      </pc:sldChg>
      <pc:sldChg chg="del">
        <pc:chgData name="tanjos007@gmail.com" userId="30dbb733b111c782" providerId="LiveId" clId="{0F4BCFE7-C293-44AA-81B4-81916AFD6F71}" dt="2021-11-02T00:28:34.073" v="290" actId="2696"/>
        <pc:sldMkLst>
          <pc:docMk/>
          <pc:sldMk cId="0" sldId="474"/>
        </pc:sldMkLst>
      </pc:sldChg>
      <pc:sldChg chg="del">
        <pc:chgData name="tanjos007@gmail.com" userId="30dbb733b111c782" providerId="LiveId" clId="{0F4BCFE7-C293-44AA-81B4-81916AFD6F71}" dt="2021-11-02T00:27:39.740" v="276" actId="2696"/>
        <pc:sldMkLst>
          <pc:docMk/>
          <pc:sldMk cId="0" sldId="475"/>
        </pc:sldMkLst>
      </pc:sldChg>
      <pc:sldChg chg="del">
        <pc:chgData name="tanjos007@gmail.com" userId="30dbb733b111c782" providerId="LiveId" clId="{0F4BCFE7-C293-44AA-81B4-81916AFD6F71}" dt="2021-11-02T00:28:16.068" v="286" actId="2696"/>
        <pc:sldMkLst>
          <pc:docMk/>
          <pc:sldMk cId="0" sldId="476"/>
        </pc:sldMkLst>
      </pc:sldChg>
      <pc:sldChg chg="del">
        <pc:chgData name="tanjos007@gmail.com" userId="30dbb733b111c782" providerId="LiveId" clId="{0F4BCFE7-C293-44AA-81B4-81916AFD6F71}" dt="2021-11-02T00:28:10.027" v="285" actId="2696"/>
        <pc:sldMkLst>
          <pc:docMk/>
          <pc:sldMk cId="0" sldId="477"/>
        </pc:sldMkLst>
      </pc:sldChg>
      <pc:sldChg chg="del">
        <pc:chgData name="tanjos007@gmail.com" userId="30dbb733b111c782" providerId="LiveId" clId="{0F4BCFE7-C293-44AA-81B4-81916AFD6F71}" dt="2021-11-02T00:28:07.180" v="284" actId="2696"/>
        <pc:sldMkLst>
          <pc:docMk/>
          <pc:sldMk cId="0" sldId="478"/>
        </pc:sldMkLst>
      </pc:sldChg>
      <pc:sldChg chg="del">
        <pc:chgData name="tanjos007@gmail.com" userId="30dbb733b111c782" providerId="LiveId" clId="{0F4BCFE7-C293-44AA-81B4-81916AFD6F71}" dt="2021-11-02T00:28:04.821" v="283" actId="2696"/>
        <pc:sldMkLst>
          <pc:docMk/>
          <pc:sldMk cId="0" sldId="479"/>
        </pc:sldMkLst>
      </pc:sldChg>
      <pc:sldChg chg="del">
        <pc:chgData name="tanjos007@gmail.com" userId="30dbb733b111c782" providerId="LiveId" clId="{0F4BCFE7-C293-44AA-81B4-81916AFD6F71}" dt="2021-11-02T00:07:18.533" v="269" actId="2696"/>
        <pc:sldMkLst>
          <pc:docMk/>
          <pc:sldMk cId="0" sldId="480"/>
        </pc:sldMkLst>
      </pc:sldChg>
      <pc:sldChg chg="del">
        <pc:chgData name="tanjos007@gmail.com" userId="30dbb733b111c782" providerId="LiveId" clId="{0F4BCFE7-C293-44AA-81B4-81916AFD6F71}" dt="2021-11-02T00:27:19.002" v="270" actId="2696"/>
        <pc:sldMkLst>
          <pc:docMk/>
          <pc:sldMk cId="0" sldId="481"/>
        </pc:sldMkLst>
      </pc:sldChg>
      <pc:sldChg chg="addSp delSp modSp new del mod">
        <pc:chgData name="tanjos007@gmail.com" userId="30dbb733b111c782" providerId="LiveId" clId="{0F4BCFE7-C293-44AA-81B4-81916AFD6F71}" dt="2021-11-02T00:01:34.195" v="260" actId="2696"/>
        <pc:sldMkLst>
          <pc:docMk/>
          <pc:sldMk cId="3721689464" sldId="483"/>
        </pc:sldMkLst>
        <pc:spChg chg="mod">
          <ac:chgData name="tanjos007@gmail.com" userId="30dbb733b111c782" providerId="LiveId" clId="{0F4BCFE7-C293-44AA-81B4-81916AFD6F71}" dt="2021-11-01T22:50:43.187" v="24" actId="14100"/>
          <ac:spMkLst>
            <pc:docMk/>
            <pc:sldMk cId="3721689464" sldId="483"/>
            <ac:spMk id="2" creationId="{B3E18E68-E788-443F-8208-4C42EB3FAF20}"/>
          </ac:spMkLst>
        </pc:spChg>
        <pc:spChg chg="del">
          <ac:chgData name="tanjos007@gmail.com" userId="30dbb733b111c782" providerId="LiveId" clId="{0F4BCFE7-C293-44AA-81B4-81916AFD6F71}" dt="2021-11-01T22:49:42.709" v="1"/>
          <ac:spMkLst>
            <pc:docMk/>
            <pc:sldMk cId="3721689464" sldId="483"/>
            <ac:spMk id="3" creationId="{B276FBC1-3980-40A3-BD8D-5D3AB8C645A3}"/>
          </ac:spMkLst>
        </pc:spChg>
        <pc:picChg chg="add mod">
          <ac:chgData name="tanjos007@gmail.com" userId="30dbb733b111c782" providerId="LiveId" clId="{0F4BCFE7-C293-44AA-81B4-81916AFD6F71}" dt="2021-11-01T22:50:23.444" v="4" actId="1076"/>
          <ac:picMkLst>
            <pc:docMk/>
            <pc:sldMk cId="3721689464" sldId="483"/>
            <ac:picMk id="5" creationId="{62B03577-6E27-4554-BC1A-6BE8F859A6D0}"/>
          </ac:picMkLst>
        </pc:picChg>
      </pc:sldChg>
      <pc:sldChg chg="modSp new mod">
        <pc:chgData name="tanjos007@gmail.com" userId="30dbb733b111c782" providerId="LiveId" clId="{0F4BCFE7-C293-44AA-81B4-81916AFD6F71}" dt="2021-11-01T22:53:23.390" v="38" actId="20577"/>
        <pc:sldMkLst>
          <pc:docMk/>
          <pc:sldMk cId="3522619855" sldId="484"/>
        </pc:sldMkLst>
        <pc:spChg chg="mod">
          <ac:chgData name="tanjos007@gmail.com" userId="30dbb733b111c782" providerId="LiveId" clId="{0F4BCFE7-C293-44AA-81B4-81916AFD6F71}" dt="2021-11-01T22:52:09.570" v="26"/>
          <ac:spMkLst>
            <pc:docMk/>
            <pc:sldMk cId="3522619855" sldId="484"/>
            <ac:spMk id="2" creationId="{C42F00D2-2348-4A35-B118-698B51A47053}"/>
          </ac:spMkLst>
        </pc:spChg>
        <pc:spChg chg="mod">
          <ac:chgData name="tanjos007@gmail.com" userId="30dbb733b111c782" providerId="LiveId" clId="{0F4BCFE7-C293-44AA-81B4-81916AFD6F71}" dt="2021-11-01T22:53:23.390" v="38" actId="20577"/>
          <ac:spMkLst>
            <pc:docMk/>
            <pc:sldMk cId="3522619855" sldId="484"/>
            <ac:spMk id="3" creationId="{110050EE-AC52-4A0A-A8C2-41F43A3015D6}"/>
          </ac:spMkLst>
        </pc:spChg>
      </pc:sldChg>
      <pc:sldChg chg="addSp delSp modSp new mod">
        <pc:chgData name="tanjos007@gmail.com" userId="30dbb733b111c782" providerId="LiveId" clId="{0F4BCFE7-C293-44AA-81B4-81916AFD6F71}" dt="2021-11-01T23:24:00.978" v="42" actId="1076"/>
        <pc:sldMkLst>
          <pc:docMk/>
          <pc:sldMk cId="2014401171" sldId="485"/>
        </pc:sldMkLst>
        <pc:spChg chg="del">
          <ac:chgData name="tanjos007@gmail.com" userId="30dbb733b111c782" providerId="LiveId" clId="{0F4BCFE7-C293-44AA-81B4-81916AFD6F71}" dt="2021-11-01T23:23:57.040" v="40"/>
          <ac:spMkLst>
            <pc:docMk/>
            <pc:sldMk cId="2014401171" sldId="485"/>
            <ac:spMk id="3" creationId="{35A77D23-7F96-4BD7-B2CF-7CD5B2DC6F30}"/>
          </ac:spMkLst>
        </pc:spChg>
        <pc:picChg chg="add mod">
          <ac:chgData name="tanjos007@gmail.com" userId="30dbb733b111c782" providerId="LiveId" clId="{0F4BCFE7-C293-44AA-81B4-81916AFD6F71}" dt="2021-11-01T23:24:00.978" v="42" actId="1076"/>
          <ac:picMkLst>
            <pc:docMk/>
            <pc:sldMk cId="2014401171" sldId="485"/>
            <ac:picMk id="5" creationId="{84D33BC3-0494-4F80-9B7A-61CC5AE18628}"/>
          </ac:picMkLst>
        </pc:picChg>
      </pc:sldChg>
      <pc:sldChg chg="addSp delSp modSp new mod">
        <pc:chgData name="tanjos007@gmail.com" userId="30dbb733b111c782" providerId="LiveId" clId="{0F4BCFE7-C293-44AA-81B4-81916AFD6F71}" dt="2021-11-01T23:26:36.701" v="47" actId="1076"/>
        <pc:sldMkLst>
          <pc:docMk/>
          <pc:sldMk cId="1116201408" sldId="486"/>
        </pc:sldMkLst>
        <pc:spChg chg="del mod">
          <ac:chgData name="tanjos007@gmail.com" userId="30dbb733b111c782" providerId="LiveId" clId="{0F4BCFE7-C293-44AA-81B4-81916AFD6F71}" dt="2021-11-01T23:26:32.151" v="45"/>
          <ac:spMkLst>
            <pc:docMk/>
            <pc:sldMk cId="1116201408" sldId="486"/>
            <ac:spMk id="3" creationId="{5188A85B-F087-48CB-9107-D3A9A22DB042}"/>
          </ac:spMkLst>
        </pc:spChg>
        <pc:picChg chg="add mod">
          <ac:chgData name="tanjos007@gmail.com" userId="30dbb733b111c782" providerId="LiveId" clId="{0F4BCFE7-C293-44AA-81B4-81916AFD6F71}" dt="2021-11-01T23:26:36.701" v="47" actId="1076"/>
          <ac:picMkLst>
            <pc:docMk/>
            <pc:sldMk cId="1116201408" sldId="486"/>
            <ac:picMk id="5" creationId="{F59B9807-AEB5-48B2-A6CC-43530A158035}"/>
          </ac:picMkLst>
        </pc:picChg>
      </pc:sldChg>
      <pc:sldChg chg="addSp delSp modSp new del mod">
        <pc:chgData name="tanjos007@gmail.com" userId="30dbb733b111c782" providerId="LiveId" clId="{0F4BCFE7-C293-44AA-81B4-81916AFD6F71}" dt="2021-11-02T00:51:28.171" v="353" actId="2696"/>
        <pc:sldMkLst>
          <pc:docMk/>
          <pc:sldMk cId="2879564137" sldId="487"/>
        </pc:sldMkLst>
        <pc:spChg chg="del">
          <ac:chgData name="tanjos007@gmail.com" userId="30dbb733b111c782" providerId="LiveId" clId="{0F4BCFE7-C293-44AA-81B4-81916AFD6F71}" dt="2021-11-01T23:30:25.609" v="49"/>
          <ac:spMkLst>
            <pc:docMk/>
            <pc:sldMk cId="2879564137" sldId="487"/>
            <ac:spMk id="3" creationId="{FA446FA5-9285-491F-9873-034632E6EE50}"/>
          </ac:spMkLst>
        </pc:spChg>
        <pc:picChg chg="add mod">
          <ac:chgData name="tanjos007@gmail.com" userId="30dbb733b111c782" providerId="LiveId" clId="{0F4BCFE7-C293-44AA-81B4-81916AFD6F71}" dt="2021-11-01T23:30:33.290" v="52" actId="14100"/>
          <ac:picMkLst>
            <pc:docMk/>
            <pc:sldMk cId="2879564137" sldId="487"/>
            <ac:picMk id="5" creationId="{BCD6B0E3-EEB6-405C-8752-3F9A3BA65196}"/>
          </ac:picMkLst>
        </pc:picChg>
      </pc:sldChg>
      <pc:sldChg chg="modSp new del mod">
        <pc:chgData name="tanjos007@gmail.com" userId="30dbb733b111c782" providerId="LiveId" clId="{0F4BCFE7-C293-44AA-81B4-81916AFD6F71}" dt="2021-11-02T00:50:19.835" v="292" actId="2696"/>
        <pc:sldMkLst>
          <pc:docMk/>
          <pc:sldMk cId="3543889131" sldId="488"/>
        </pc:sldMkLst>
        <pc:spChg chg="mod">
          <ac:chgData name="tanjos007@gmail.com" userId="30dbb733b111c782" providerId="LiveId" clId="{0F4BCFE7-C293-44AA-81B4-81916AFD6F71}" dt="2021-11-01T23:32:50.357" v="85" actId="20577"/>
          <ac:spMkLst>
            <pc:docMk/>
            <pc:sldMk cId="3543889131" sldId="488"/>
            <ac:spMk id="2" creationId="{E8729751-479E-4573-AF15-174D4530D196}"/>
          </ac:spMkLst>
        </pc:spChg>
        <pc:spChg chg="mod">
          <ac:chgData name="tanjos007@gmail.com" userId="30dbb733b111c782" providerId="LiveId" clId="{0F4BCFE7-C293-44AA-81B4-81916AFD6F71}" dt="2021-11-01T23:37:24.948" v="241" actId="27636"/>
          <ac:spMkLst>
            <pc:docMk/>
            <pc:sldMk cId="3543889131" sldId="488"/>
            <ac:spMk id="3" creationId="{A28A19AC-9CE9-436B-A6C2-DA3F41EB0081}"/>
          </ac:spMkLst>
        </pc:spChg>
      </pc:sldChg>
      <pc:sldChg chg="addSp delSp modSp new mod">
        <pc:chgData name="tanjos007@gmail.com" userId="30dbb733b111c782" providerId="LiveId" clId="{0F4BCFE7-C293-44AA-81B4-81916AFD6F71}" dt="2021-11-01T23:41:51.824" v="245" actId="1076"/>
        <pc:sldMkLst>
          <pc:docMk/>
          <pc:sldMk cId="2060144284" sldId="489"/>
        </pc:sldMkLst>
        <pc:spChg chg="del">
          <ac:chgData name="tanjos007@gmail.com" userId="30dbb733b111c782" providerId="LiveId" clId="{0F4BCFE7-C293-44AA-81B4-81916AFD6F71}" dt="2021-11-01T23:41:48.015" v="243"/>
          <ac:spMkLst>
            <pc:docMk/>
            <pc:sldMk cId="2060144284" sldId="489"/>
            <ac:spMk id="3" creationId="{A30D5B28-ABD5-4745-9FAB-599B26373B1E}"/>
          </ac:spMkLst>
        </pc:spChg>
        <pc:picChg chg="add mod">
          <ac:chgData name="tanjos007@gmail.com" userId="30dbb733b111c782" providerId="LiveId" clId="{0F4BCFE7-C293-44AA-81B4-81916AFD6F71}" dt="2021-11-01T23:41:51.824" v="245" actId="1076"/>
          <ac:picMkLst>
            <pc:docMk/>
            <pc:sldMk cId="2060144284" sldId="489"/>
            <ac:picMk id="5" creationId="{D2041FDD-BD96-4A91-A27E-338B0552EB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3E34-B87C-4DD0-BBA3-D6D9452F40BA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2418C-CBAE-4CB6-A92C-445BA7E63B1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thin filaments are composed of two helical intertwining</a:t>
            </a:r>
            <a:r>
              <a:rPr lang="en-IN" baseline="0" dirty="0"/>
              <a:t> </a:t>
            </a:r>
            <a:r>
              <a:rPr lang="en-IN" dirty="0" err="1"/>
              <a:t>actin</a:t>
            </a:r>
            <a:r>
              <a:rPr lang="en-IN" dirty="0"/>
              <a:t> filaments</a:t>
            </a:r>
            <a:r>
              <a:rPr lang="en-IN" baseline="0" dirty="0"/>
              <a:t> </a:t>
            </a:r>
            <a:r>
              <a:rPr lang="en-IN" dirty="0"/>
              <a:t>with a long </a:t>
            </a:r>
            <a:r>
              <a:rPr lang="en-IN" dirty="0" err="1"/>
              <a:t>tropomyosin</a:t>
            </a:r>
            <a:r>
              <a:rPr lang="en-IN" dirty="0"/>
              <a:t> molecule that spans</a:t>
            </a:r>
            <a:r>
              <a:rPr lang="en-IN" baseline="0" dirty="0"/>
              <a:t> </a:t>
            </a:r>
            <a:r>
              <a:rPr lang="en-IN" dirty="0"/>
              <a:t>seven </a:t>
            </a:r>
            <a:r>
              <a:rPr lang="en-IN" dirty="0" err="1"/>
              <a:t>actin</a:t>
            </a:r>
            <a:r>
              <a:rPr lang="en-IN" dirty="0"/>
              <a:t> monomers</a:t>
            </a:r>
            <a:r>
              <a:rPr lang="en-IN" baseline="0" dirty="0"/>
              <a:t> </a:t>
            </a:r>
            <a:r>
              <a:rPr lang="en-IN" dirty="0"/>
              <a:t>located in the groove between the two </a:t>
            </a:r>
            <a:r>
              <a:rPr lang="en-IN" dirty="0" err="1"/>
              <a:t>actin</a:t>
            </a:r>
            <a:r>
              <a:rPr lang="en-IN" baseline="0" dirty="0"/>
              <a:t> </a:t>
            </a:r>
            <a:r>
              <a:rPr lang="en-IN" dirty="0"/>
              <a:t>filaments. At every seven </a:t>
            </a:r>
            <a:r>
              <a:rPr lang="en-IN" dirty="0" err="1"/>
              <a:t>actin</a:t>
            </a:r>
            <a:r>
              <a:rPr lang="en-IN" dirty="0"/>
              <a:t> molecules (38.5 nm</a:t>
            </a:r>
            <a:r>
              <a:rPr lang="en-IN" baseline="0" dirty="0"/>
              <a:t> </a:t>
            </a:r>
            <a:r>
              <a:rPr lang="en-IN" dirty="0"/>
              <a:t>along this structure) sits a three</a:t>
            </a:r>
            <a:r>
              <a:rPr lang="en-IN" baseline="0" dirty="0"/>
              <a:t> </a:t>
            </a:r>
            <a:r>
              <a:rPr lang="en-IN" dirty="0"/>
              <a:t>protein regulatory </a:t>
            </a:r>
            <a:r>
              <a:rPr lang="en-IN" i="1" dirty="0" err="1"/>
              <a:t>troponin</a:t>
            </a:r>
            <a:r>
              <a:rPr lang="en-IN" i="1" dirty="0"/>
              <a:t> complex:</a:t>
            </a:r>
            <a:r>
              <a:rPr lang="en-IN" i="1" baseline="0" dirty="0"/>
              <a:t> </a:t>
            </a:r>
            <a:r>
              <a:rPr lang="en-IN" dirty="0" err="1"/>
              <a:t>troponin</a:t>
            </a:r>
            <a:r>
              <a:rPr lang="en-IN" dirty="0"/>
              <a:t> C (Ca2+ binding), I (inhibitory), and T (</a:t>
            </a:r>
            <a:r>
              <a:rPr lang="en-IN" dirty="0" err="1"/>
              <a:t>tropomyosin</a:t>
            </a:r>
            <a:r>
              <a:rPr lang="en-IN" dirty="0"/>
              <a:t> binding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Actin</a:t>
            </a:r>
            <a:r>
              <a:rPr lang="en-IN" dirty="0"/>
              <a:t> is the major contractile protein found in the thin filament</a:t>
            </a:r>
          </a:p>
          <a:p>
            <a:r>
              <a:rPr lang="en-IN" dirty="0"/>
              <a:t>Has two forms G and F</a:t>
            </a:r>
          </a:p>
          <a:p>
            <a:r>
              <a:rPr lang="en-IN" dirty="0"/>
              <a:t> F-</a:t>
            </a:r>
            <a:r>
              <a:rPr lang="en-IN" dirty="0" err="1"/>
              <a:t>actin</a:t>
            </a:r>
            <a:r>
              <a:rPr lang="en-IN" dirty="0"/>
              <a:t> is the backbone of the thin filament with G-</a:t>
            </a:r>
            <a:r>
              <a:rPr lang="en-IN" dirty="0" err="1"/>
              <a:t>actin</a:t>
            </a:r>
            <a:r>
              <a:rPr lang="en-IN" dirty="0"/>
              <a:t> working as a stabilizing protein</a:t>
            </a:r>
          </a:p>
          <a:p>
            <a:r>
              <a:rPr lang="en-IN" dirty="0"/>
              <a:t> Each G-</a:t>
            </a:r>
            <a:r>
              <a:rPr lang="en-IN" dirty="0" err="1"/>
              <a:t>actin</a:t>
            </a:r>
            <a:r>
              <a:rPr lang="en-IN" dirty="0"/>
              <a:t> monomer has two myosin binding sites</a:t>
            </a:r>
          </a:p>
          <a:p>
            <a:r>
              <a:rPr lang="en-IN" dirty="0"/>
              <a:t>The interaction between the myosin globular head and the G-</a:t>
            </a:r>
            <a:r>
              <a:rPr lang="en-IN" dirty="0" err="1"/>
              <a:t>actin</a:t>
            </a:r>
            <a:r>
              <a:rPr lang="en-IN" dirty="0"/>
              <a:t> monomer in the presence of ATP results in </a:t>
            </a:r>
            <a:r>
              <a:rPr lang="en-IN" dirty="0" err="1"/>
              <a:t>crossbridge</a:t>
            </a:r>
            <a:r>
              <a:rPr lang="en-IN" dirty="0"/>
              <a:t> formation and </a:t>
            </a:r>
            <a:r>
              <a:rPr lang="en-IN" dirty="0" err="1"/>
              <a:t>sarcomere</a:t>
            </a:r>
            <a:r>
              <a:rPr lang="en-IN" dirty="0"/>
              <a:t> shortening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Tropomyosin</a:t>
            </a:r>
            <a:r>
              <a:rPr lang="en-IN" dirty="0"/>
              <a:t> is another protein found in the thin </a:t>
            </a:r>
            <a:r>
              <a:rPr lang="en-IN" dirty="0" err="1"/>
              <a:t>filament.This</a:t>
            </a:r>
            <a:r>
              <a:rPr lang="en-IN" dirty="0"/>
              <a:t> rigid molecule lies on either side of </a:t>
            </a:r>
            <a:r>
              <a:rPr lang="en-IN" dirty="0" err="1"/>
              <a:t>actin</a:t>
            </a:r>
            <a:r>
              <a:rPr lang="en-IN" dirty="0"/>
              <a:t> adding rigidity to the thin </a:t>
            </a:r>
            <a:r>
              <a:rPr lang="en-IN" dirty="0" err="1"/>
              <a:t>filament.Tropomyosin</a:t>
            </a:r>
            <a:r>
              <a:rPr lang="en-IN" dirty="0"/>
              <a:t> influences </a:t>
            </a:r>
            <a:r>
              <a:rPr lang="en-IN" dirty="0" err="1"/>
              <a:t>actin</a:t>
            </a:r>
            <a:r>
              <a:rPr lang="en-IN" dirty="0"/>
              <a:t>-myosin </a:t>
            </a:r>
            <a:r>
              <a:rPr lang="en-IN" dirty="0" err="1"/>
              <a:t>crossbridge</a:t>
            </a:r>
            <a:r>
              <a:rPr lang="en-IN" dirty="0"/>
              <a:t> formation by physically </a:t>
            </a:r>
            <a:r>
              <a:rPr lang="en-IN" dirty="0" err="1"/>
              <a:t>interdigitating</a:t>
            </a:r>
            <a:r>
              <a:rPr lang="en-IN" dirty="0"/>
              <a:t> between the </a:t>
            </a:r>
            <a:r>
              <a:rPr lang="en-IN" dirty="0" err="1"/>
              <a:t>actin</a:t>
            </a:r>
            <a:r>
              <a:rPr lang="en-IN" dirty="0"/>
              <a:t>-myosin cleft thus preventing</a:t>
            </a:r>
            <a:r>
              <a:rPr lang="en-IN" baseline="0" dirty="0"/>
              <a:t> </a:t>
            </a:r>
            <a:r>
              <a:rPr lang="en-IN" dirty="0"/>
              <a:t>Ca2+ </a:t>
            </a:r>
            <a:r>
              <a:rPr lang="en-IN" dirty="0" err="1"/>
              <a:t>binding.When</a:t>
            </a:r>
            <a:r>
              <a:rPr lang="en-IN" dirty="0"/>
              <a:t> [Ca2+]</a:t>
            </a:r>
            <a:r>
              <a:rPr lang="en-IN" dirty="0" err="1"/>
              <a:t>i</a:t>
            </a:r>
            <a:r>
              <a:rPr lang="en-IN" dirty="0"/>
              <a:t> is low, the </a:t>
            </a:r>
            <a:r>
              <a:rPr lang="en-IN" dirty="0" err="1"/>
              <a:t>tropomyosin</a:t>
            </a:r>
            <a:r>
              <a:rPr lang="en-IN" dirty="0"/>
              <a:t> molecule is positioned in</a:t>
            </a:r>
            <a:r>
              <a:rPr lang="en-IN" baseline="0" dirty="0"/>
              <a:t> </a:t>
            </a:r>
            <a:r>
              <a:rPr lang="en-IN" dirty="0"/>
              <a:t>such a way that it blocks the myosin heads from interacting with </a:t>
            </a:r>
            <a:r>
              <a:rPr lang="en-IN" dirty="0" err="1"/>
              <a:t>actin</a:t>
            </a:r>
            <a:r>
              <a:rPr lang="en-IN" dirty="0"/>
              <a:t>. As a result, most cross bridges are in the “blocked</a:t>
            </a:r>
            <a:r>
              <a:rPr lang="en-IN" baseline="0" dirty="0"/>
              <a:t> </a:t>
            </a:r>
            <a:r>
              <a:rPr lang="en-IN" dirty="0"/>
              <a:t>position,” although some might visit the weak binding state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dirty="0"/>
              <a:t> The </a:t>
            </a:r>
            <a:r>
              <a:rPr lang="en-IN" sz="1200" dirty="0" err="1"/>
              <a:t>troponin</a:t>
            </a:r>
            <a:r>
              <a:rPr lang="en-IN" sz="1200" dirty="0"/>
              <a:t> complex also present in the thin filament is composed of three proteins: </a:t>
            </a:r>
            <a:r>
              <a:rPr lang="en-IN" sz="1200" dirty="0" err="1"/>
              <a:t>troponin</a:t>
            </a:r>
            <a:r>
              <a:rPr lang="en-IN" sz="1200" dirty="0"/>
              <a:t> T, I, and </a:t>
            </a:r>
            <a:r>
              <a:rPr lang="en-IN" sz="1200" dirty="0" err="1"/>
              <a:t>C.Troponin</a:t>
            </a:r>
            <a:r>
              <a:rPr lang="en-IN" sz="1200" dirty="0"/>
              <a:t> regulates the extent of</a:t>
            </a:r>
            <a:r>
              <a:rPr lang="en-IN" sz="1200" baseline="0" dirty="0"/>
              <a:t> </a:t>
            </a:r>
            <a:r>
              <a:rPr lang="en-IN" sz="1200" dirty="0" err="1"/>
              <a:t>crossbridge</a:t>
            </a:r>
            <a:r>
              <a:rPr lang="en-IN" sz="1200" dirty="0"/>
              <a:t> formation as well as contributing to the structural integrity of the </a:t>
            </a:r>
            <a:r>
              <a:rPr lang="en-IN" sz="1200" dirty="0" err="1"/>
              <a:t>sarcomere</a:t>
            </a:r>
            <a:endParaRPr lang="en-IN" sz="1200" dirty="0"/>
          </a:p>
          <a:p>
            <a:r>
              <a:rPr lang="en-IN" sz="1200" dirty="0" err="1"/>
              <a:t>Troponin</a:t>
            </a:r>
            <a:r>
              <a:rPr lang="en-IN" sz="1200" dirty="0"/>
              <a:t> T binds the </a:t>
            </a:r>
            <a:r>
              <a:rPr lang="en-IN" sz="1200" dirty="0" err="1"/>
              <a:t>troponin</a:t>
            </a:r>
            <a:r>
              <a:rPr lang="en-IN" sz="1200" dirty="0"/>
              <a:t> complex to </a:t>
            </a:r>
            <a:r>
              <a:rPr lang="en-IN" sz="1200" dirty="0" err="1"/>
              <a:t>tropomyosin</a:t>
            </a:r>
            <a:r>
              <a:rPr lang="en-IN" sz="1200" dirty="0"/>
              <a:t> and anchors the complex to the thin filament</a:t>
            </a:r>
          </a:p>
          <a:p>
            <a:r>
              <a:rPr lang="en-IN" sz="1200" dirty="0"/>
              <a:t> Under normal conditions </a:t>
            </a:r>
            <a:r>
              <a:rPr lang="en-IN" sz="1200" dirty="0" err="1"/>
              <a:t>phosphorylated</a:t>
            </a:r>
            <a:r>
              <a:rPr lang="en-IN" sz="1200" dirty="0"/>
              <a:t> </a:t>
            </a:r>
            <a:r>
              <a:rPr lang="en-IN" sz="1200" dirty="0" err="1"/>
              <a:t>troponin</a:t>
            </a:r>
            <a:r>
              <a:rPr lang="en-IN" sz="1200" dirty="0"/>
              <a:t> I weakens the affinity of Ca2+ for </a:t>
            </a:r>
            <a:r>
              <a:rPr lang="en-IN" sz="1200" dirty="0" err="1"/>
              <a:t>troponin</a:t>
            </a:r>
            <a:r>
              <a:rPr lang="en-IN" sz="1200" dirty="0"/>
              <a:t> C. Ca2+ binding to </a:t>
            </a:r>
            <a:r>
              <a:rPr lang="en-IN" sz="1200" dirty="0" err="1"/>
              <a:t>troponin</a:t>
            </a:r>
            <a:r>
              <a:rPr lang="en-IN" sz="1200" dirty="0"/>
              <a:t> C results in a conformational change of the complex with subsequent </a:t>
            </a:r>
            <a:r>
              <a:rPr lang="en-IN" sz="1200" dirty="0" err="1"/>
              <a:t>actin</a:t>
            </a:r>
            <a:r>
              <a:rPr lang="en-IN" sz="1200" dirty="0"/>
              <a:t>-myosin interaction thus initiating </a:t>
            </a:r>
            <a:r>
              <a:rPr lang="en-IN" sz="1200" dirty="0" err="1"/>
              <a:t>crossbridge</a:t>
            </a:r>
            <a:r>
              <a:rPr lang="en-IN" sz="1200" dirty="0"/>
              <a:t> </a:t>
            </a:r>
            <a:r>
              <a:rPr lang="en-IN" sz="1200" dirty="0" err="1"/>
              <a:t>formation.</a:t>
            </a:r>
            <a:r>
              <a:rPr lang="en-IN" dirty="0" err="1"/>
              <a:t>As</a:t>
            </a:r>
            <a:r>
              <a:rPr lang="en-IN" baseline="0" dirty="0"/>
              <a:t> </a:t>
            </a:r>
            <a:r>
              <a:rPr lang="en-IN" dirty="0"/>
              <a:t>[Ca2+]</a:t>
            </a:r>
            <a:r>
              <a:rPr lang="en-IN" dirty="0" err="1"/>
              <a:t>i</a:t>
            </a:r>
            <a:r>
              <a:rPr lang="en-IN" dirty="0"/>
              <a:t> increases and binds with </a:t>
            </a:r>
            <a:r>
              <a:rPr lang="en-IN" dirty="0" err="1"/>
              <a:t>troponin</a:t>
            </a:r>
            <a:r>
              <a:rPr lang="en-IN" dirty="0"/>
              <a:t> C, </a:t>
            </a:r>
            <a:r>
              <a:rPr lang="en-IN" dirty="0" err="1"/>
              <a:t>troponin</a:t>
            </a:r>
            <a:r>
              <a:rPr lang="en-IN" dirty="0"/>
              <a:t> C binds more</a:t>
            </a:r>
            <a:r>
              <a:rPr lang="en-IN" baseline="0" dirty="0"/>
              <a:t> </a:t>
            </a:r>
            <a:r>
              <a:rPr lang="en-IN" dirty="0"/>
              <a:t>tightly to </a:t>
            </a:r>
            <a:r>
              <a:rPr lang="en-IN" dirty="0" err="1"/>
              <a:t>troponin</a:t>
            </a:r>
            <a:r>
              <a:rPr lang="en-IN" dirty="0"/>
              <a:t> I. This pulls the entire </a:t>
            </a:r>
            <a:r>
              <a:rPr lang="en-IN" dirty="0" err="1"/>
              <a:t>troponin</a:t>
            </a:r>
            <a:r>
              <a:rPr lang="en-IN" baseline="0" dirty="0"/>
              <a:t> </a:t>
            </a:r>
            <a:r>
              <a:rPr lang="en-IN" dirty="0"/>
              <a:t>complex (including</a:t>
            </a:r>
            <a:r>
              <a:rPr lang="en-IN" baseline="0" dirty="0"/>
              <a:t> </a:t>
            </a:r>
            <a:r>
              <a:rPr lang="en-IN" dirty="0" err="1"/>
              <a:t>troponin</a:t>
            </a:r>
            <a:r>
              <a:rPr lang="en-IN" dirty="0"/>
              <a:t> T) away from </a:t>
            </a:r>
            <a:r>
              <a:rPr lang="en-IN" dirty="0" err="1"/>
              <a:t>tropomyosin</a:t>
            </a:r>
            <a:r>
              <a:rPr lang="en-IN" dirty="0"/>
              <a:t> (Fig. 21-4), which allows </a:t>
            </a:r>
            <a:r>
              <a:rPr lang="en-IN" dirty="0" err="1"/>
              <a:t>tropomyosin</a:t>
            </a:r>
            <a:r>
              <a:rPr lang="en-IN" baseline="0" dirty="0"/>
              <a:t> </a:t>
            </a:r>
            <a:r>
              <a:rPr lang="en-IN" dirty="0"/>
              <a:t>to roll deeper into the thin filament groove,4</a:t>
            </a:r>
            <a:r>
              <a:rPr lang="en-IN" baseline="0" dirty="0"/>
              <a:t> </a:t>
            </a:r>
            <a:r>
              <a:rPr lang="en-IN" dirty="0"/>
              <a:t>thereby largely</a:t>
            </a:r>
            <a:r>
              <a:rPr lang="en-IN" baseline="0" dirty="0"/>
              <a:t> </a:t>
            </a:r>
            <a:r>
              <a:rPr lang="en-IN" dirty="0" err="1"/>
              <a:t>disinhibiting</a:t>
            </a:r>
            <a:r>
              <a:rPr lang="en-IN" dirty="0"/>
              <a:t> the </a:t>
            </a:r>
            <a:r>
              <a:rPr lang="en-IN" dirty="0" err="1"/>
              <a:t>actin</a:t>
            </a:r>
            <a:r>
              <a:rPr lang="en-IN" dirty="0"/>
              <a:t>-myosin interaction</a:t>
            </a:r>
            <a:r>
              <a:rPr lang="en-IN" sz="1200" baseline="0" dirty="0"/>
              <a:t> 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Binding of calcium to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TnC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induces a conformational change in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TnC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elongates (compare systole with diastole).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TnI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closes up to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TnC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 normal inhibition of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TnI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actin-tropomyosin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lessened; however, the interaction between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TnC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TnT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strengthened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 Hence the </a:t>
            </a:r>
            <a:r>
              <a:rPr lang="en-IN" dirty="0" err="1"/>
              <a:t>ATPinduced</a:t>
            </a:r>
            <a:r>
              <a:rPr lang="en-IN" baseline="0" dirty="0"/>
              <a:t> </a:t>
            </a:r>
            <a:r>
              <a:rPr lang="en-IN" dirty="0"/>
              <a:t>changes in the molecular configuration of the myosin head</a:t>
            </a:r>
            <a:r>
              <a:rPr lang="en-IN" baseline="0" dirty="0"/>
              <a:t> </a:t>
            </a:r>
            <a:r>
              <a:rPr lang="en-IN" dirty="0"/>
              <a:t>result in corresponding variations in its physical properties. </a:t>
            </a:r>
            <a:r>
              <a:rPr lang="en-IN" dirty="0" err="1"/>
              <a:t>Lengthdependent</a:t>
            </a:r>
            <a:r>
              <a:rPr lang="en-IN" baseline="0" dirty="0"/>
              <a:t> </a:t>
            </a:r>
            <a:r>
              <a:rPr lang="en-IN" dirty="0"/>
              <a:t>activation also promotes the strong binding state Conversely, the weak binding state predominates when [Ca2+]</a:t>
            </a:r>
            <a:r>
              <a:rPr lang="en-IN" dirty="0" err="1"/>
              <a:t>i</a:t>
            </a:r>
            <a:r>
              <a:rPr lang="en-IN" dirty="0"/>
              <a:t> falls</a:t>
            </a:r>
          </a:p>
          <a:p>
            <a:r>
              <a:rPr lang="en-IN" dirty="0"/>
              <a:t>and thereby allows relaxation during diastole. As Ca2+ dissociates</a:t>
            </a:r>
            <a:r>
              <a:rPr lang="en-IN" baseline="0" dirty="0"/>
              <a:t> </a:t>
            </a:r>
            <a:r>
              <a:rPr lang="en-IN" dirty="0"/>
              <a:t>from </a:t>
            </a:r>
            <a:r>
              <a:rPr lang="en-IN" dirty="0" err="1"/>
              <a:t>troponin</a:t>
            </a:r>
            <a:r>
              <a:rPr lang="en-IN" dirty="0"/>
              <a:t> C during the decline in [Ca2+]</a:t>
            </a:r>
            <a:r>
              <a:rPr lang="en-IN" dirty="0" err="1"/>
              <a:t>i</a:t>
            </a:r>
            <a:r>
              <a:rPr lang="en-IN" dirty="0"/>
              <a:t>, the </a:t>
            </a:r>
            <a:r>
              <a:rPr lang="en-IN" dirty="0" err="1"/>
              <a:t>troponin-tropomyosin</a:t>
            </a:r>
            <a:endParaRPr lang="en-IN" dirty="0"/>
          </a:p>
          <a:p>
            <a:r>
              <a:rPr lang="en-IN" dirty="0"/>
              <a:t>complex resumes its inhibitory configuration to prevent strong</a:t>
            </a:r>
            <a:r>
              <a:rPr lang="en-IN" baseline="0" dirty="0"/>
              <a:t> </a:t>
            </a:r>
            <a:r>
              <a:rPr lang="en-IN" dirty="0"/>
              <a:t>binding.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05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dirty="0"/>
              <a:t> The Ca2+ that flows through the L-type Ca2+ channel is referred to as the trigger Ca2+ current.</a:t>
            </a:r>
          </a:p>
          <a:p>
            <a:r>
              <a:rPr lang="en-IN" sz="1200" dirty="0"/>
              <a:t> The absolute amount of trigger Ca2+ is very small in relation to Ca2+ release from the </a:t>
            </a:r>
            <a:r>
              <a:rPr lang="en-IN" sz="1200" dirty="0" err="1"/>
              <a:t>sarcoplasmic</a:t>
            </a:r>
            <a:r>
              <a:rPr lang="en-IN" sz="1200" dirty="0"/>
              <a:t> reticulum; therefore, trigger Ca2+ does not significantly contribute to </a:t>
            </a:r>
            <a:r>
              <a:rPr lang="en-IN" sz="1200" dirty="0" err="1"/>
              <a:t>crossbridge</a:t>
            </a:r>
            <a:r>
              <a:rPr lang="en-IN" sz="1200" dirty="0"/>
              <a:t> formation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interaction of the myosin heads with </a:t>
            </a:r>
            <a:r>
              <a:rPr lang="en-IN" dirty="0" err="1"/>
              <a:t>actin</a:t>
            </a:r>
            <a:r>
              <a:rPr lang="en-IN" dirty="0"/>
              <a:t> filaments when sufficient Ca2+ arrives from the SR is called </a:t>
            </a:r>
            <a:r>
              <a:rPr lang="en-IN" i="1" dirty="0"/>
              <a:t>cross-bridge cycling</a:t>
            </a:r>
          </a:p>
          <a:p>
            <a:r>
              <a:rPr lang="en-IN" i="1" dirty="0"/>
              <a:t> As the </a:t>
            </a:r>
            <a:r>
              <a:rPr lang="en-IN" i="1" dirty="0" err="1"/>
              <a:t>actin</a:t>
            </a:r>
            <a:r>
              <a:rPr lang="en-IN" i="1" dirty="0"/>
              <a:t> filaments move inward toward the </a:t>
            </a:r>
            <a:r>
              <a:rPr lang="en-IN" i="1" dirty="0" err="1"/>
              <a:t>center</a:t>
            </a:r>
            <a:r>
              <a:rPr lang="en-IN" i="1" dirty="0"/>
              <a:t> of the </a:t>
            </a:r>
            <a:r>
              <a:rPr lang="en-IN" dirty="0" err="1"/>
              <a:t>sarcomere</a:t>
            </a:r>
            <a:r>
              <a:rPr lang="en-IN" dirty="0"/>
              <a:t> they draw the Z-lines closer together so that the </a:t>
            </a:r>
            <a:r>
              <a:rPr lang="en-IN" dirty="0" err="1"/>
              <a:t>sarcomere</a:t>
            </a:r>
            <a:r>
              <a:rPr lang="en-IN" dirty="0"/>
              <a:t> shortens</a:t>
            </a:r>
          </a:p>
          <a:p>
            <a:r>
              <a:rPr lang="en-IN" dirty="0"/>
              <a:t>The energy for this shortening is provided by the breakdown of ATP made chiefly in the mitochondria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64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L-type Ca2+ channels, which act as a trigger for the release of Ca2+ from the SR; (2) the effect of beta-adrenergic stimulation with adenylyl cyclase to form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latter helping open the Ca2+ channel and increase the rate of uptake of Ca2+ into the SR; and (3) exit of Ca2+ ions chiefly via Na/Ca exchange, with the sodium pump thereafter extruding the Na+ ions thus gained.</a:t>
            </a:r>
          </a:p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latter process requires ATP. Note the much higher extracellular (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than intracellular cytosolic [Ca2+] (&lt;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much higher [Ca2+] in the SR. Mitochondria can act as a buffer against excessive changes in the free cytosolic calcium concentration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84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dark areas crossing the cardiac </a:t>
            </a:r>
            <a:r>
              <a:rPr lang="en-IN" dirty="0" err="1"/>
              <a:t>myocytes</a:t>
            </a:r>
            <a:r>
              <a:rPr lang="en-IN" dirty="0"/>
              <a:t> are called </a:t>
            </a:r>
            <a:r>
              <a:rPr lang="en-IN" i="1" dirty="0"/>
              <a:t>intercalated </a:t>
            </a:r>
            <a:r>
              <a:rPr lang="en-IN" i="1" dirty="0" err="1"/>
              <a:t>discs.they</a:t>
            </a:r>
            <a:r>
              <a:rPr lang="en-IN" i="1" dirty="0"/>
              <a:t> are actually cell membranes that </a:t>
            </a:r>
            <a:r>
              <a:rPr lang="en-IN" dirty="0"/>
              <a:t>separate individual cardiac muscle cells from one </a:t>
            </a:r>
            <a:r>
              <a:rPr lang="en-IN" dirty="0" err="1"/>
              <a:t>anotherAt</a:t>
            </a:r>
            <a:r>
              <a:rPr lang="en-IN" dirty="0"/>
              <a:t> each intercalated disc the cell membranes fuse with one another to form permeable “communicating” junctions (gap junctions) that allow almost totally free diffusion of ions</a:t>
            </a:r>
          </a:p>
          <a:p>
            <a:r>
              <a:rPr lang="en-IN" dirty="0"/>
              <a:t> Therefore action potentials travel easily from one cardiac muscle cell to the next</a:t>
            </a:r>
          </a:p>
          <a:p>
            <a:r>
              <a:rPr lang="en-IN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i="1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Each </a:t>
            </a:r>
            <a:r>
              <a:rPr lang="en-IN" dirty="0" err="1"/>
              <a:t>myocyte</a:t>
            </a:r>
            <a:r>
              <a:rPr lang="en-IN" dirty="0"/>
              <a:t> is bounded by a </a:t>
            </a:r>
            <a:r>
              <a:rPr lang="it-IT" dirty="0"/>
              <a:t>complex cell membrane the </a:t>
            </a:r>
            <a:r>
              <a:rPr lang="it-IT" i="1" dirty="0"/>
              <a:t>sarcolemma </a:t>
            </a:r>
            <a:r>
              <a:rPr lang="en-IN" dirty="0"/>
              <a:t>and is filled with </a:t>
            </a:r>
            <a:r>
              <a:rPr lang="en-IN" dirty="0" err="1"/>
              <a:t>rodlike</a:t>
            </a:r>
            <a:r>
              <a:rPr lang="en-IN" dirty="0"/>
              <a:t> bundles of </a:t>
            </a:r>
            <a:r>
              <a:rPr lang="en-IN" i="1" dirty="0"/>
              <a:t>myofibrils </a:t>
            </a:r>
            <a:r>
              <a:rPr lang="en-IN" dirty="0"/>
              <a:t>which are the contractile elements. The </a:t>
            </a:r>
            <a:r>
              <a:rPr lang="en-IN" dirty="0" err="1"/>
              <a:t>myocyte</a:t>
            </a:r>
            <a:r>
              <a:rPr lang="en-IN" dirty="0"/>
              <a:t> </a:t>
            </a:r>
            <a:r>
              <a:rPr lang="en-IN" dirty="0" err="1"/>
              <a:t>sarcolemma</a:t>
            </a:r>
            <a:r>
              <a:rPr lang="en-IN" dirty="0"/>
              <a:t> </a:t>
            </a:r>
            <a:r>
              <a:rPr lang="en-IN" dirty="0" err="1"/>
              <a:t>invaginates</a:t>
            </a:r>
            <a:r>
              <a:rPr lang="en-IN" dirty="0"/>
              <a:t> to form an extensive tubular network (the </a:t>
            </a:r>
            <a:r>
              <a:rPr lang="en-IN" i="1" dirty="0"/>
              <a:t>T tubules) that </a:t>
            </a:r>
            <a:r>
              <a:rPr lang="en-IN" dirty="0"/>
              <a:t>extends the extracellular space into the interior of the cell. Rows of mitochondria are located between the myofibrils and also immediately beneath the </a:t>
            </a:r>
            <a:r>
              <a:rPr lang="en-IN" dirty="0" err="1"/>
              <a:t>sarcolemma</a:t>
            </a:r>
            <a:r>
              <a:rPr lang="en-IN" dirty="0"/>
              <a:t>. Mitochondria function mainly to generate the energy in the form of adenosine </a:t>
            </a:r>
            <a:r>
              <a:rPr lang="en-IN" dirty="0" err="1"/>
              <a:t>triphosphate</a:t>
            </a:r>
            <a:r>
              <a:rPr lang="en-IN" dirty="0"/>
              <a:t> (ATP) needed to maintain the heart’s contractile function and the associated ion gradients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</a:t>
            </a:r>
            <a:r>
              <a:rPr lang="en-IN" i="1" dirty="0" err="1"/>
              <a:t>sarcoplasmic</a:t>
            </a:r>
            <a:r>
              <a:rPr lang="en-IN" i="1" dirty="0"/>
              <a:t> reticulum (SR) is a specialized form of endoplasmic </a:t>
            </a:r>
            <a:r>
              <a:rPr lang="en-IN" dirty="0"/>
              <a:t>reticulum that is critical for calcium (Ca2+) </a:t>
            </a:r>
            <a:r>
              <a:rPr lang="en-IN" dirty="0" err="1"/>
              <a:t>cycling.When</a:t>
            </a:r>
            <a:r>
              <a:rPr lang="en-IN" dirty="0"/>
              <a:t> the wave of electrical excitation reaches the T tubules, voltage-gated Ca2+ channels open to provide relatively small entry of Ca2+, which triggers additional</a:t>
            </a:r>
          </a:p>
          <a:p>
            <a:r>
              <a:rPr lang="en-IN" dirty="0"/>
              <a:t>release of Ca2+ from the SR via closely apposed release </a:t>
            </a:r>
            <a:r>
              <a:rPr lang="en-IN" dirty="0" err="1"/>
              <a:t>channel.This</a:t>
            </a:r>
            <a:r>
              <a:rPr lang="en-IN" dirty="0"/>
              <a:t> is the Ca2+ that initiates myocardial contraction. Ca2+ sequestration by the SR causes relaxation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Transverse tubules(</a:t>
            </a:r>
            <a:r>
              <a:rPr lang="en-IN" dirty="0" err="1"/>
              <a:t>Ttubules</a:t>
            </a:r>
            <a:r>
              <a:rPr lang="en-IN" dirty="0"/>
              <a:t>) are invaginations of the </a:t>
            </a:r>
            <a:r>
              <a:rPr lang="en-IN" dirty="0" err="1"/>
              <a:t>sarcolemma</a:t>
            </a:r>
            <a:r>
              <a:rPr lang="en-IN" dirty="0"/>
              <a:t> into the </a:t>
            </a:r>
            <a:r>
              <a:rPr lang="en-IN" dirty="0" err="1"/>
              <a:t>myocyte</a:t>
            </a:r>
            <a:r>
              <a:rPr lang="en-IN" dirty="0"/>
              <a:t>, which form a barrier between the intracellular and extracellular </a:t>
            </a:r>
            <a:r>
              <a:rPr lang="en-IN" dirty="0" err="1"/>
              <a:t>spaces.These</a:t>
            </a:r>
            <a:r>
              <a:rPr lang="en-IN" dirty="0"/>
              <a:t> extensions bring in close apposition the L-type Ca2+ channel and the </a:t>
            </a:r>
            <a:r>
              <a:rPr lang="en-IN" dirty="0" err="1"/>
              <a:t>sarcoplasmic</a:t>
            </a:r>
            <a:r>
              <a:rPr lang="en-IN" dirty="0"/>
              <a:t> reticulum Ca2+ discharge system thus making the T-tubular system an important structural component in excitation-contraction coupling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 the presence of increased extracellular Ca2+, interactions occur between these proteins, causing the hydrolysis of ATP and changes in physical-chemical dynamics</a:t>
            </a:r>
          </a:p>
          <a:p>
            <a:endParaRPr lang="en-IN" dirty="0"/>
          </a:p>
          <a:p>
            <a:r>
              <a:rPr lang="en-IN" dirty="0"/>
              <a:t>These processes result in the development of tension within the </a:t>
            </a:r>
            <a:r>
              <a:rPr lang="en-IN" dirty="0" err="1"/>
              <a:t>myocyte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</a:t>
            </a:r>
            <a:r>
              <a:rPr lang="en-IN" dirty="0" err="1"/>
              <a:t>sarcomere</a:t>
            </a:r>
            <a:r>
              <a:rPr lang="en-IN" dirty="0"/>
              <a:t> is limited on either side by a </a:t>
            </a:r>
            <a:r>
              <a:rPr lang="en-IN" i="1" dirty="0"/>
              <a:t>Z-line, which with the</a:t>
            </a:r>
            <a:r>
              <a:rPr lang="en-IN" i="1" baseline="0" dirty="0"/>
              <a:t> </a:t>
            </a:r>
            <a:r>
              <a:rPr lang="en-IN" dirty="0"/>
              <a:t>thin filaments creates a sort of cage around the thick myosin filament</a:t>
            </a:r>
            <a:r>
              <a:rPr lang="en-IN" baseline="0" dirty="0"/>
              <a:t> </a:t>
            </a:r>
            <a:r>
              <a:rPr lang="en-IN" dirty="0"/>
              <a:t>that</a:t>
            </a:r>
            <a:r>
              <a:rPr lang="en-IN" baseline="0" dirty="0"/>
              <a:t> </a:t>
            </a:r>
            <a:r>
              <a:rPr lang="en-IN" dirty="0"/>
              <a:t>extends from the </a:t>
            </a:r>
            <a:r>
              <a:rPr lang="en-IN" dirty="0" err="1"/>
              <a:t>center</a:t>
            </a:r>
            <a:r>
              <a:rPr lang="en-IN" dirty="0"/>
              <a:t> of the </a:t>
            </a:r>
            <a:r>
              <a:rPr lang="en-IN" dirty="0" err="1"/>
              <a:t>sarcomere</a:t>
            </a:r>
            <a:r>
              <a:rPr lang="en-IN" dirty="0"/>
              <a:t> outward toward, but</a:t>
            </a:r>
            <a:r>
              <a:rPr lang="en-IN" baseline="0" dirty="0"/>
              <a:t> </a:t>
            </a:r>
            <a:r>
              <a:rPr lang="en-IN" dirty="0"/>
              <a:t>not reaching the Z-line. During contraction, the myosin heads grab onto </a:t>
            </a:r>
            <a:r>
              <a:rPr lang="en-IN" dirty="0" err="1"/>
              <a:t>actin</a:t>
            </a:r>
            <a:r>
              <a:rPr lang="en-IN" dirty="0"/>
              <a:t> and pull the </a:t>
            </a:r>
            <a:r>
              <a:rPr lang="en-IN" dirty="0" err="1"/>
              <a:t>actin</a:t>
            </a:r>
            <a:r>
              <a:rPr lang="en-IN" dirty="0"/>
              <a:t> filaments toward the </a:t>
            </a:r>
            <a:r>
              <a:rPr lang="en-IN" dirty="0" err="1"/>
              <a:t>center</a:t>
            </a:r>
            <a:r>
              <a:rPr lang="en-IN" dirty="0"/>
              <a:t> of the </a:t>
            </a:r>
            <a:r>
              <a:rPr lang="en-IN" dirty="0" err="1"/>
              <a:t>sarcomere.The</a:t>
            </a:r>
            <a:r>
              <a:rPr lang="en-IN" dirty="0"/>
              <a:t> thin and thick filaments can thus slide over each other</a:t>
            </a:r>
            <a:r>
              <a:rPr lang="en-IN" baseline="0" dirty="0"/>
              <a:t> </a:t>
            </a:r>
            <a:r>
              <a:rPr lang="en-IN" dirty="0"/>
              <a:t>to shorten the </a:t>
            </a:r>
            <a:r>
              <a:rPr lang="en-IN" dirty="0" err="1"/>
              <a:t>sarcomere</a:t>
            </a:r>
            <a:r>
              <a:rPr lang="en-IN" dirty="0"/>
              <a:t> and cell length (without the individual </a:t>
            </a:r>
            <a:r>
              <a:rPr lang="en-IN" dirty="0" err="1"/>
              <a:t>actin</a:t>
            </a:r>
            <a:r>
              <a:rPr lang="en-IN" baseline="0" dirty="0"/>
              <a:t> </a:t>
            </a:r>
            <a:r>
              <a:rPr lang="en-IN" dirty="0"/>
              <a:t>or myosin molecules actually shortening)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Myosin the thick filament is composed of a filamentous tail and a globular head region</a:t>
            </a:r>
            <a:r>
              <a:rPr lang="en-IN" baseline="0" dirty="0"/>
              <a:t> .</a:t>
            </a:r>
            <a:r>
              <a:rPr lang="en-IN" dirty="0"/>
              <a:t>Each myosin head is the terminal part of a heavy chain</a:t>
            </a:r>
          </a:p>
          <a:p>
            <a:r>
              <a:rPr lang="en-IN" dirty="0"/>
              <a:t>The bodies of two of these chains intertwine and each terminates in a </a:t>
            </a:r>
            <a:r>
              <a:rPr lang="en-IN" dirty="0" err="1"/>
              <a:t>short“neck</a:t>
            </a:r>
            <a:r>
              <a:rPr lang="en-IN" dirty="0"/>
              <a:t>” that carries the elongated myosin </a:t>
            </a:r>
            <a:r>
              <a:rPr lang="en-IN" dirty="0" err="1"/>
              <a:t>head.This</a:t>
            </a:r>
            <a:r>
              <a:rPr lang="en-IN" dirty="0"/>
              <a:t> globular head contains the site for </a:t>
            </a:r>
            <a:r>
              <a:rPr lang="en-IN" dirty="0" err="1"/>
              <a:t>actin</a:t>
            </a:r>
            <a:r>
              <a:rPr lang="en-IN" dirty="0"/>
              <a:t> binding as well as a catalyzing site for </a:t>
            </a:r>
            <a:r>
              <a:rPr lang="en-IN" dirty="0" err="1"/>
              <a:t>ATPase</a:t>
            </a:r>
            <a:r>
              <a:rPr lang="en-IN" dirty="0"/>
              <a:t> </a:t>
            </a:r>
            <a:r>
              <a:rPr lang="en-IN" dirty="0" err="1"/>
              <a:t>activity.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molecular structure of the myosin head, based on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Rayment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colleagues is composed of heavy and light chains. The heavy head chain in turn has two major domains: one of 70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kDa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(i.e., 70,000 molecular weight) that interacts with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actin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actin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cleft and has an ATP binding pocket. The “neck” domain of 20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kDa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also called the “lever,” is an elongated alpha helix that extends and bends and has two light chains surrounding it as a collar. The essential light chain is part of the structure. The other regulatory light chain may respond to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phosphorylation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influence the extent of the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actin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-myosin interaction. 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418C-CBAE-4CB6-A92C-445BA7E63B19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FDAEDD-5F91-4336-8794-A45C65A0F0E6}" type="datetimeFigureOut">
              <a:rPr lang="en-IN" smtClean="0"/>
              <a:pPr/>
              <a:t>02-11-2021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95FD98-E2EB-498D-A83F-A756D43EA89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HISTOLOGY &amp; PHYSIOLOY OF CARDIAC MUSCLE</a:t>
            </a:r>
            <a:endParaRPr lang="en-IN" dirty="0"/>
          </a:p>
        </p:txBody>
      </p:sp>
      <p:sp>
        <p:nvSpPr>
          <p:cNvPr id="135170" name="AutoShape 2" descr="Image result for cardiac contraction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Dr.Anjos</a:t>
            </a:r>
            <a:endParaRPr lang="en-IN" dirty="0"/>
          </a:p>
        </p:txBody>
      </p:sp>
      <p:pic>
        <p:nvPicPr>
          <p:cNvPr id="1026" name="Picture 2" descr="C:\Users\sabukgopi\Desktop\cardiac contraction and relxn\heart.jpg.files\vcm_s_kf_repr_194x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2766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074" name="AutoShape 2" descr="data:image/jpeg;base64,/9j/4AAQSkZJRgABAQAAAQABAAD/2wCEAAkGBxQTEhUTExMWFRUVGBoYGBUXGRcZGBoZGBgaGhgYHhgaHyggGhomHSAYIjEhJSkrLi4wFx8zODMtNygtLi0BCgoKDg0OGxAQGy4lICYtKy0yLS0wLTUtNi0tLS0tLy0vLy0tMi0tLS8tLS0tLy83Ky4tLS0tLS0tKy0tLS0tL//AABEIALIBHAMBIgACEQEDEQH/xAAbAAACAwEBAQAAAAAAAAAAAAAABQMEBgIBB//EAEkQAAIBAwIDBQQFCQUIAAcAAAECEQADIRIxBEFRBRMiYXEGMoGRFEJSobEjYnKCksHR4fAkM0NTshUWVGOiwtLxBzREo8TT4v/EABoBAQADAQEBAAAAAAAAAAAAAAABAgMEBQb/xAAwEQACAQIEBAQGAQUAAAAAAAAAAQIDEQQSITETQVHwBSJhcTKBkaHB0UIUUrHh8f/aAAwDAQACEQMRAD8A+40UUUAUUVzrFAdUVDdudKh+mDmalJsq5JFyilF/tMAwM1E3bEDpVuGynGjsPKKzY9oGB2keYoue1iqPEnnhv5VGVluIjSUVl19srcFtIAA+1LH0AHmNyN68X2yXc2mA8ys56AEk1FjRJtXRqaKX9ndr273unPQ/19xg0wqCAooooAooooDi9dCiSfLqSegA3qie0pZlBVCu5ecbdPD9ZdmMahO9HabtqVbUd7nfZVOCx6HaOp8tRFLiezLTs7XGu22cBW90YGndgsH3frExJiJqC6WmgwZ99V8CNwNAAgwd5IEkc+deObQMG6ZEz+UIiCoM5x7y/tCqydiWjlHYZmV7s+LWz6sqcyz428W05qJPZe3pYa38WpcECEa4bmjYzknJkmT8FiMzRfZbQ3ucyM3DuNxk7iuhbt58REZPjYEDOTnAwflVP/dy0Zks069yuNcaoAEDIn1yZqe12PbXXliHMkHTE+GeU50rgk7cqWGZ9T1jaBC96ZOox3jHCe8d8AYk8pHWuyY0xe94woOkgmCQJiTgHnVNfZu0IIZ8FiMrgsqrzXMBREz5zXtzsK2Mm44hlYGUGlkmCPDGSSSDI8gMUsMzLa8U0xKOd4Qw37JJnlzG9WbN4MMcsEHBB6EUo4Ts6xbKG3qdkiIzOkXQJbA/xX59KacPbOpnaAWAEDMBZjPM5P3epEtaak9FFFSUCiiigCiiigCiiigCiiuO9FAeXjik1/iiDvFNL12kfaFwGtIIxqSsQ8V2xp3pf9PNwMZgKN/M+6PxPopqhx9guYU/w+M7CpbKILWhGBAksebMYkxyGAAOg6k1slyRzSnzZBY7R1OZMdBTS001m+0eEk6rbCdypKqwPUaiAwPQGQZxG1Mdo3E94hTyWdTNHRQfvMCmbqQoX2NnfuqqkkhQMknYDrSLieMBKlJUTOog6n3iBgKvrJOMCktjijcAuXG1blVPurEiSObb7ip2fO5JmZ/WmMeu0ZjJrhr1nsj3PD8EpLNPU6ISS3dqNUkwAmSATOkaGO51FW93rXB442ylyS9pTlph7ZOB3gHhNttu8TSOqiuGufjG55GNh5fzqHhuKAuD6yt4SN8GQwJ6HG45fLKnXd7SPQrYBZc1LRrl1/Q+tcSXPhYq4nxMDy5NnmfwGxitJ2J7Xhj3d5dLDY8z6zz88Vg7fAXrVx7RdTbxoJBLd2cqDDgCMAFiNt8RS3tHiV16kuTAAlGDQAZA8RUyTGACfMCumUoQdpM8dqVVXpo+6W+MRhIYR8vxrvv1+0vzFfE+C7c4hJlSQvMcxMSOZHpTfhPbQR45PmGP760jGEtpHJKrOHxRPqh4hPtL8xVbi+1baDeWOFXPiPSeXMk7AAk4FfPn9q7Lfbnpufh1qJe3kUk5LbddI+zI5yBJGJAGQATbhLqU/qH0N3w3HokknXcbLNyJ5Abwo2A+JkkkyWuKNw5wvTy/fWG4f2mtKep86tH2wUiBABq3DiZ8eb3HnagXX4EUEc4E+kir3Y9pn1l2YQQAFYqBiTgeorIJ7Rryp77O9vhmZdJctBAUoDOx95h5VFSMcuhehVnm1bNJ9EH2n/bb+NH0Qfaf9tv41H9Mf/h7vzs//sqv2hxt1e7KoRqJ1KVLt7ygDwErsScsOvIiueyO3NLqXPoa8yx8i7EfKa9ThEBkIs9YpRY7dutn6MygECW7z6ylthbJIxpOJlhivE7cvSP7M8FlX62JEsSSvL3YiJBzSwzPqPgK9pEvbHEQP7LkxjW+AbZcye63BhfUnaINrs3tJ7jsj2WtwqnUdUEkDUASo2J+NSVGdFFFAFFFFAFFFFAFFFFABqhxiRkVfNUeLuQKtHcpU2FF3ijWa7d7WFpGdjABA6mTMADnt5U54u6JNYP27E2vLUv/AHfxreq8sG0c+Fhxa0YS2bF/E+1Nx8Iqqp31SSfWIHwz8d6OG7UuncWz6g/uIpDatkVMl4ivM40+p9evDsLazgjT22dtmVZ+yo/7prjiezI8Zc6jz3JilvZvElnC9T8upp/efM5gYAgzho2gH47c6jiN6yZE8PTpLLSilf0RV4a2XMIJuJJa39ZlP1kjczmBk551Dc4sHr0I6GCCCGgj03qr2k0iQxDKAQwweexGD6DO3lVa3cv8R7+ghQSbzeE6VGSSMkDz/HFRUnGWrdilKnLDqyV4/dftHvGdoAdB0J8x/WAeVU17Q8YLSFmZI3jIAkb8hT/s7gxbGmzBc+9ddFMKceCZgDmNz5Qau8YFAuanlcBi7EJEksN+TR8GjauTjJPY6p1m4tLTQSdq8R3jDU10oraXa0Y8fMmYBXODt4Y3FN+HRB3dvvLdzvcJ3igOcbT5Y3PUb1nOD7QVCSrP1BXDqpJyQSdYjSYgRnNMrvHLeFpe8uEs7AXUXSQDpBQnXKkk7gdDESTq092ckPLBKOnffMl4dC9trLshKuBdNktb0wDoAkQ7EhgdI6STBjuxw7XWZmsuiHo0EDbxBzpioOK4+0RARmW67OTbYkFpCxqMAmAJG3TMmr9i5bgKL7jYaWVWOfq63BXO2Z9KpZ3uSo+Vtol4DsRWZbiPKqMDB+sJBC6kZj7oK7ajiYYQjhbAZ1LEsFJ0J4sTpJCjLkHmCFH2jyt2nFsC2i9zaKlywBC6Cpa4VJ38I0zy1RilpZATfdHPeghL1syFBGmEidJG3iHIjImts0qaXU4FTjiJtJXXot2Vu0OHFu4B3d0DTKuU1CCAQdGqTGQQZz983Admk57xGU82sAEmJ0gEgg/ARPpXvDX9AJU8aAZIMypb0M49KureIAUkwoVQRMmIknGCWLE+WfSOJOWrZ3QwdOLyqC+a/a/JMOzLMyEEgczcKydiUUqsdRHyqMcIqkG2DbIHvAnfYSCfj08qka9gztB21bR4tvPaPhVe9JWdIIKgkEqOWcMRyrSNSfUrPCUbpOK5/g3Pst7Sux7q/kgwH5kciTzEc/nzjY18a4e540JZRpacyBEQQSAw3g/CvqHZvE32tiUtyMEm48yOZHd7kQd+ddcHmjc8avS4VRw+aGtFU9F//MtDy7tj9/eD8K9PC3DvfYfoLbA/6lY/fUmZJxHEhYEEsdlHrEknAHr8KjBunbu18sv98rS3tXsssrBndlfuyWIUshtXO8BCgAfEZBEwZqpwvZkSq8QACNRHiXVde4z3Ga2GVhM/ayW8s3t0RA9He/btHy0t/wCdH0pl99RA3ZTIHmRuPvpJe7A0wRxWiBd8RkNN24LhaQ4AOIOMyYimHAQmsW274uxYROkA7AuSQQMDEnyorvdEjUGvai4W1oRUmdKgT6CKlqrAUUUVACiiigPGpV2gcGmprNdv8Y1toIx1q8NzOqtDOdqMVJIpJ7U8Pq4UEbkF/kwj56J/WrUXEFyIjP3eZ8hvS7jYdSBtsAeQUQv3AVvKOZWOSnUdOSmt019tTE9n8PrUECp7vZBOwqG8x4a5A9xsr5dV+H4EU47P7UBjUPCxgHlPrXkSg4ysz7ylXjVpKpHZlXsjs3RLNOoxG4gas56mNunrVribsDY8vDA5tv8A0fhU1+6NR33nmPrNjrEdcdKXX7mAY3jBIxgnbb9mqszgnJ5mL2tNduBBJnJPkJnP3fGtFwXD6oI8NtSPDEA6dUxHPlpYQIiTmkfYHGhOIII/vE7sEyY1Muepp815tCp1ALA6YCxzB8JSOcYiDyNclZ+YVr3ykHanHrZTSiglv7tBjmAWI3C7jTzIxgAjL3muXHLXS+oYXXbYqAMQoDLA22H4zU17tBbl5mMaWICJAANtQRuwhQ0yRIPiOedMOzrugi2jFJIXur4JQkxGVBHSNjtnrvTjkXqc0Y53eW3ffT2Kf+zAVDQpK7XEdVhtwCHkr5Aht8c6q8QrhmZ9SqtzJYMVa34pVMbAEdMnJU76A3gxfu0Gm3eUPq0KFUKylkKwdQndpO0CaqvZIAZBctKsBU7sOcky2CbimcSd5EYqylcpJJuyENjiLpC91cRECgaCVAnc+9JPikyat/7Qe0Azmxp5nQGMfm6Rk0wW3buEjVbuOOTiG+bqwn4zUd/sMkgNYIBmSG0iACZiAD8B0PKrXiy9mlb9d/Yn4ftNS0E6gZMHMrfU6s8xqAyft1U4Xtd7KhRes8PbLQAiu8tGSSI6AFj0G0VHa7JYulzOjumQkYL4/Ji2g3AIWW2iRvS48EbYIVXIdtTIRqg7yoP1uu5iryheKk33yOOjNRqShFab+nqaG1xt8sVbj7O2zFsg9AACZ9TNTSB9YcgWERIAB3JiY28/jWeuLdZSWttpUCP7OcCIgNJ0r5DpVnsJLjiLbWreogRoJuTBIECRG+4IwaydkejCeV3t9h33m+wzuY3iAd/1aj4i4PTwjOIGMc+X7xUd9oIXKlvrPpW3EDOrPmYknrG1Q8dxCowVm7xtK/k7QZnI06cAoAJI5xz9CSbWhoq9NyWvJ/g9ZQ7IgMOzAkCCSqgkTBwkyJOBFbTsX2lK3Ql5mVHgBwSBOwmdj/XIVkuzDcJuFrehWMKpjXlVV5zsABgzAY+YqXiuGDqViJ5QN5JnB5mD6Y51tTquPl5HDiMIq96vPkfZk4WRIuXIP51e/Q/+Zc/a/lXzH2P7fu2raMLpu22ZwLZBMBGjDEzJEEQOYr6lwnELcRXUyrCQfWuyx4lmtxZ2pwRYFC76ToImWBKuGIOnI2EHbrO1Kk9nQw0/SQw0BQJMAra0KQoaAA3i0iBgVrq4e0p3APwqti6kZi77LNI0Oqgk4BueEG3C/Wk6WAPKdRnapj7NNqkXQFBUhYYDwiNp2OSQIny3p59Bt/5a/IUfQbf+WvyFBm9X38xT2d2WlknVfJlVGbjzIAk5YxJkwOvkKZ8M51QCzJG7CIOIAJyee/lmrCWlGwA+Fd0sHIKKKKkoFFFFAFVe0OCW6hVvgelWqivWtWCccwOfx6UBi7XAG2zrqBnAjp19T+E9aqcTwZU/w2ra8T2RaddOkKeTLhgesjJ+NZa+Hsv3V0Sd1bk46eTf1vv0QmnocVWlJamM9puzw4KnEHUp+4/cTUXZaXbdnRFp7Y31g5ElgMSZkmNMHI6Uy9rngjppJqhw12bQAIySYwdiADH7VcmKeWpddD3fCYKrhnGXKWn0KTcfbY5LWjOzBikifrLkDfBDE8zVa/ftjLXrefsa2Y4gYKqD8xTF1Vj6+s/W/rIiql3g1PLkREcyAfQ/AxmuRyT3R7UaM4q0Zu3qk/uIOL4mzIIN4kbEAL5bQfxpnw9x+IRyLzuBHeJotqWH5zKgZhIyDvzqjx9sAwB/WDUnZ/FtbkIdOrBI97rieedqvBxvdo5MZRnk8sm38v0VA5Djw61UAG3zEfWHPaMjoZxTvsjj7TMAHchROi4itpgz/eThZ8hvzqjfOtlBtsCDIbVFwnHMQIwMAnbM12/DtD6rrMgUl0uA6hg6SCog+KMztNZ1LXdhSlJU1GWj79P0POGvnuw2HfVcNxBbQNdXUshAWwMKNWTC7GINFTZDe7ds+XiMfqkTVFXK29Klie6SAkalVwCXWesg/fjFecP2k8Kve22AERcWDHTxKVHzrPLc0paXv39VYe2rfegqlxb6gaSSsXbYbw6gXErz23jBq52baW2pskl1TDNc3djJAb/lrliOYRQd6Xdm8Z3twWC6K5Kt+RGnC5UM8eKfH1GeR3aWeJC2A99gYV4JgLDXyibDA0iJz7xq0YrVvkr9/U5MVKTaiubt3y6lE9q6kZtWhGPhczruxILeEjSowByyREg1Fbsm4C4u2rkxqlWDDkJdTqnGBPntUCcbZZz31q5YZAF0LpZFCYgbR8BHzq+nFWnH5EvokxqBVpASZ2J+EjzqLtt3Oynh4wSilb5fk6a0CFjUIPJ3j/U3Mdeear3mJzMnMMYYkRtLzqXPURiCKtA8+u+ehPT8KgufCJjfnkEYx0xUvVG8aUOhJwdwyQFOqBOnUS4kDw84AEQcgBo3BFXtzsNbltnUflFUurgnUxAmCwIVgY0gCYJ368rxXdkXInQQSeqgePbGQDy309KdWEBJgArHhgYC/VMxOFg5PxrlknCV0Z1Y5WJuxGDWrYnVAOTnc7T+iQPQVcv4OQJznT5fwgfClHs5C2VIG4DaPDMkTz5kUwd5Ijb4fA77bj412MvBOxe7AjRcGnwpeKqhIGNJ1Z5AlRnoJ51uPYvjSHucO22LieWqda/Pxfr1iOwWIDszCDcY7YCodI3OSZafSnnYt7+02GR51yAxGIdZEgRI8HUV6C2Pna63a6n0iil3HcPfa2VW6Axa3DKukgC4pbdiCNM457c6o2jxuAygZYkqysYOkqqlt4bVJIHh2ztBzj+ikNn6aoggNAUfV/y2BaZk+PSTPwpl2X3uj8t70nOMjrC4GZgScRJmgLlFFFAFFFFAFFFFAFFFV3vEkqkSN2Ow8vM/15UJSuWKp9qdnLfTS24yrc1YbEVIOEB94s3qcfsjH3UfQwPdLL6Ex8tj8aXYtE+Ze2vAkYOPeHwOPuM/Ks32W82kGJA9f8Q8v519S9qOyTdSG3+q4G52gjkTgfLbY/MLVlrT3bDyrA94m2Rs8TgwQPhJrPEeZKR6HhD4c5U3s9V+SeecneIg/aImN/jtAnaoLp5Z5fgR+7oKnc8845QPtAg5/j/KC6OWceZ6kevzxXJY+hQi7S2J8uvkBHT5YqDs26JyRnk3un48v6wat9opK+oz6x5YOelJFDLyIjfGM9elStjCrbPqbfh7SEQYWcaLom23kG5H+tIrjjOzxj6jA+FbviSei3Rn4NnyFZ7ge1CoiYBxpbxWz/4/h5U84TtQRpB0TjQ/itGeQPL0/wCmqaoo4X7775lXi7Ehkvl1YsCsSu3IMJVuRAO0ctqV8Rwrq0F1foboKt6ayCPka2CaI0/3c47u547LeQPL0BH6NcXuCVcf3U403PHZPkLm6eQMfo1CaMstu+/z7mSW69tlhGSGBJlWgYkLkss5zk5zimN3jJ4ZLbgNGq224n8r3ts9dic/m1Jx/Y6jkbR2MMDbPo2w+Ok+RrviV/JuX0o5AW2q5J0suloMEkDWJ56q1jZu3VM5cTFpKS6or3+2ULTcskkx4rZgNGMGYOIExOMnFX+G41LiTbUoodlKk5BKqQZBnOYiNqTfRWgvbfuraHSsp4ZMnHIxBJjrV3guJvTpJW9b5vaU6hvBIGcHymJ3qljspVUrfv8AAzL88A5AJ8wCfPlsDyri7d5/DYk+8Pj+6uLiFIBGnYCNuYERgjbaoHYkdf3+HPrVbnbZPU8vmQdz94OTjGT6HAqu3bUp3IGltCIzkrEG2oMEAEkqYknGSB0r3ONDMy2h3lxSQV8QAI3M8wDyBAMGCa94Xs3vnZnQptBPhnlBbAn0nEYqVBP4jjxNTMlw9S7bYiRkcsTjMfCp3LC29yNgYnmeW/IH7vMioLvB3NChHdSpBCyG2JxgjUvwHLypbftXUuG5dljvn3cbREx1g+s10U6WZ7nPVx2WOVxcfVm27DUC34jICrJ6lwHb0BZifT0p32HZ18VaPNWDQNoVLm3oGT9qs17PcYDa1qNR0gRBJDL4YwDBICn0JreexHAHxX2+sIXn6kfAKMYOmRXY9Dx5vy2NbUfEKSpAJBjBESD8QRUlFUMTP2m4xRtrxMsE1SLdv7LAEazcxA93cAiprL8UyuGAU6rehgFnSXHeyuo6SFnEnkdRJhb/AGcZDMfrO/pCnQseRVQfjVugM7Z4njoCm0s6WOpgDDaxpEK4kaCw6yueUzDiONLae7tgfbgn/FidOv8Ay5MTv+zU/bfDu+nu3KuA5gXGWYQhTpBgw5t79ajtG+LihnWNTYJWXUMoBjlCEk6YzHoQBL3E6LepQHZ2nAIAL+EGGyBbJMyJKAc4MCcdxkhWtJJVWLKMAeAOI7z3pdtOc9w/Va4ReLXXobXF1t2UkKfGoIOBuogRAIqRl44AQykkiZC4HdgmNpHeEg5nSuM5IHtviONJM20U6RmJXUSsiNYJgatjG3PAa9nOxSXwdT79A5j4RiecTzqt2cl/XN0yNOw0wGi2TsJ97vAPIZ6llQEHFOcKvvNgHoObfAfeRVG/ZvI/5Jjo0qApCFZLeM7BydOctuee1XbWbjH7MKPlqJ+Mr+zXHa3edzc7okXAjFICklgJUQwIycfGoLPTQVLxvFlgvdaV1rLaZOnvAGHvQJTU2rpAiSBT62TAneM4j7uVJn4ziVZUFvUCWGsqdgWCsSpAnwqSIXF0RsaLfH8Tqg2QcoMAqBKyzSxgwZwJiRJmpKjl0BBBEg4IrK+1XsuOMTSG0cRZOq1d5kHYMdztB32B51et9o8VCk2RkqCAryZL6oB92IQS2PFM7Az8LxV0ol25bhwSpVcEhgMQ8QdcCZzE7GoauaU5uLuj5Rf4e5bJS8hS8MFBgNJHiWTpPX5x0qrcXkAd5kbYbY5nmfLf0r692xw9riE037NwdDo1kfG3q/oDmAaxnHezAn+8tc/f/JuZMyUeMz61i6PQ9al4ql8cfoYbirX1jA6knkpPP+ue9UrvD3LrF7aFrbgSuoBmA2ZVO55jf8a1vaHsxcLqt4fk48JAGg4EklSZaZk9I2AqZeBW2DbGk4AQNBSVXSFJH5oEH1rWNFKPU4quOderta2x8+bg1hihYFBLI6w28e7MgecVDbvMhKkaYMEESs9COVb/ALd7FDsSmtbgxqXJWRs320xzzEQeRyV5biEWeJnSWnWsAGOcgQRykgkeUEVlOi1qtTrpYtp2kScF2oVETAP1W8Vs+QO6/h5U44btXSIBNucaG8Voz9kkjT6SP0TWQ4m0bbEZCz4TupHLIxtXdniiPLy3X+X3VzOHQ9OMozRuuEeTCgoY93dNs9NP/RPQ0zPA2tMBVgco0sPSP3AViuzONjl8J2816fdWg4XtQmPE2NjAkHoeoj/3WWzM6tGXIl4/sHWBJZkHu6SGUbeUnIHXas/xPZBtt4ZBmAwlQfIONjPXPlWmv8aH8M29TbggxcEbeZ/b9KrXrhTwqSrEbFtWkSNjvBB2kYI8IqykzOnSb0M7d4TjNlv88W7htmSOWqN8HDZxmKXcTxHEu8MpATLW1lefPTvHn8+dagHMzg7ffzG/pS/tKQBdTVrQqrxI1IY3Awcxt1HnV81zWdHJHRXRZtcFbQ69A7yNRBzp1A40zljzmRgip2bqee/xwAR6bedcXL05JGflJ6Hlk+uajZvX+j1/dQ0grWJbl6M/d+tvH76k4C4/uiGne2xhoE8m96fOB5mlztJz7omZBC78+n6W1MLKwoDQNWQLniU/nLd3B2yc7YqE2tUayhGUbSVyR+F4curMioJAIZYLdeqE74APyr6j2V7ScNpW2CbcCArD75E/MxXy9rhB0+JY+q3jWPWQdP6RA8jTLhlVVCSiznQ6wNXPT7o+QrZV582edV8NobxVvY+tWb6uJVgw6gg/hXPGX9Ft3idCs0dYBMV8stXNLagVQgQPeKmYOGwAZxA6c8VNd7evhgnfRt+TYltWk6hBcgkTEwGkSKuq65o4peGS/iz6bwdjRbRJnQqrPWABNTVgOH9seKX37IYcyon7job5Kav2vby3/iLo/SJQ/s3FH41dVomMvD662V/Yce0fZ4u2zqJjQV0iAWZmTQAxBiWAG3MdK4PszaJklj/ecree9jUGISW259czVS77T2bmgQ2nUHbAPhTIIgn6/d/OmC+0nDH/ABY9VYfeRFWzx6mDw9Vfxf0LfAcELWoDYkQIiAAABj4/CByq3VK32vYO1636a1n5TVwGc1ZNMycWt0e0UUVJBX4PZj1dvuYgfcBXPaXDG4mlWKnUjSCR7rqxEjOQI+NdcLguOjY/WAb8Sa47Wuulm49qC6ozKCpYEqJjSCCZ2wedQi0txYvZfEaxc70aoQEBnhgju2gjaGDDxRI0xkGpuy+zL1t1L3i4CkEZALFiSdJ8zMzOI2qO32zeLFPo5JViuokqpi4tvVADFZnXB+rnNeWe27pKzw7AFUY5Y6QzAGPB4mAYErA91s1JUe1X473fRkPydTVTsntJ7oYtaKQoIXck6rgIDGAQQqEbe9UHaXaVwAAcJfYlliDw+YYMfevDkDUMtH4kOqKT2+1r7f8A0F9f034Uf6LrV39P4n/hP/up/CpKlm/2VYf3rNtjvJRZnkZiZ86yXtD7LaFL2l1KBldTgxMxgx8Y/npPpvE/8NH69tv+5a4PEcV/l/8ARbP/AOTQhowHB8WCPHccMDgmInGCCJDYyCTjbBk8cVYW4CWIcuSfcIAH5wOobcwARNaftP2dN4ljadHI962tlJ8jN5gR6g0iveyN9RKpdOcyOF/C2Mip0NVV01M7d9noJKQcSbSOO7g7HTcXG3IgUo7T9nNMMEdMjUigPHn4THqRAyMHNav/AGHdUwUCmMyE/dcAqG/7NlyEuKCCCyjUMkECTNwggTzn3uWapUjGzbNKVeSlaF7mF4/gGsE/Y1QpPhJxPunI/lRY48jmaccZwV+0xDlAFYkadQIldLnSJgkRsd1pFxHBJp0o+p5kDYMp2Ck7sImN/LFcbUXs7nrUcXUStUQ57K4o3H0kkg5ZWGoRzz6wMk7jFOCSeeSemI1DlMbY/dypB7IJm7MyukQTEe8SOuYHyrQnpPP/ALvSP3/jWco2djvpyurkTn+oM4b5/uqm4kFSY1DeOswR1iAYHSrjn/10yT/WfhVVlMczjyzjpifu3oabqzK3B94UB7siCUmVClgY0gkgT5Cf4127RjwmQwMFYIMzkFdx/OmNsTccKIHe48QWWGoXCoPvZ6A78qq+03DRpuydakK0yW0mYLSMwYHWGA5Yqql55Gc8aiir8i1wKQJnSN+8XxoehYcvXy94bVbuXIBMC3OZXNojzH1eZJ8O/vVU4AhUDtKas94JNto21A7bZJ6RNTAGZAKkn3k92T1XlPXH6Zq/M6otS1Wxa7PtGYgAASE1eE+aiPDHkP1jTE3MQNcn6hhp6+IyNup+FVLKACAoImSsBW1HnG0/L1NS225kOV5GSSpEg4GT95yaFJK7uTC5pWAW8I9wqSYHIBckekjpVO0JDBHDAbqwB84OkeH1e2TXXFXgYXvMcidIBPSSNDN5HSa8NskjWmuOYHiHUgMdQ9UdvSoISsSrbCCCt21ym2dSfBBIHqUFeC+zElSt0DGCVb4m2WPwKiurV2Qe7ukxujhmYD7rinzM1G/iPiQPHMabgX/TcB+dCbde+/c94cIWPh7tsf5cnfb6x/Wj8amvo0ZIK8xBkg8t8/AbVIqaRp0yB+cSev1/41GwH1QFI3kYz5D8aELe6OEugGVYgiTEnkMeFpgbcqn7E9ob3DHwklC0tbbIzvBHunnOfMVVvuQkEQTORnA9R1j5VUAE/wDsYOfiZFSm07oSpxmmpK6PsnY/alvibQuWzIOCOasN1PmKu18x9iu0za4hVOEu+FlI2Y+4ZGPL9avp1d1OeZXPmsXh+BUyrbkVrnhuBuTDSfUSV/Fh6kUdoLcKEWjDyucDGoaoJBE6ZiRU122GBB2NQ2bxB0P73JuTf/15fLysc+6FFzg+NkxdUQXK5BElXCA+DxAEqYxGkb7CT6LxkT34npCAf4cT4D/zT6leWA8oqSpX4BXFtRdIL5kiM5MbbYjH3nevPeueVv8A1MP3L/rrq/fzpTL/AHL5t/Dc/MjuxaCiB8TzJOST5k1BbZElVn4gksEA8OCSYzE7DJ+6rNRXeHVskZ67H51JCtzMtw3tTcZdToFAWzq0GSHuMVuL4veVMQwy2cCM2j25OFN1mkSv9n5vpx4obmZGMRIMinf0To7j46v9U14OFYbXD+yn/jUF792Ep9oEz47xAySFtHHed3Mb+9yifKhO3TEnvPe0/wCARJdkUSDEyucwJ3nFOxwzf5h/ZT+FefRDEd4Y6aUj/TQi/qvp/oWcL2iL6klQyqAw1JkgsygjSzEGUPIUo7W4BLinui6OhmNLtBI5YyCNwc59K1n0Mcyx9WMfLaprdsKIAAHQUsQ2vmfFeJe8GK3LDtB20XDPmrRJHluPvry52BbvD8mNFzfu7ggNGREgSfI5r6j7SezlvikyPEMgjBnkQeR/rzHzXtTg7thu7fGZV9gx8zyf8fx83EYTJ56Z6mGxrl5KnfuK7D30fu7qyq4JIJYDlnmOgPU551aOdjOdwT1GOvwjPpVjibbXWPeeJ9ipjGNvKBkv6AEZNeXOy48UBiICTjSML4WAmDkwTEJmSZrCNb+474Nw0jt0KMTsCfL0nMcvUZrm2YYCCTmfzQoEszE+fPO2KtcfwKrrBLszTAklyCpjSgjxbD3YBknrU3Z3sNxndoyouorDB5GPsyCJXyrphCU43iZ1sbGLyvS/TX/hB2dwgUJGRGlWBaWEzOqSjknJBCmTHSrXAdmnj3Wzb8VsEG7cElAB9ReucmDuBHONN2Z7D3HH9qZFBEMtvVqYdGYknyxuMGa2/Z/AW7CC3aQIo5AVehhWpZ5/I8/E4xSjkh9SAdi2O5WybalEEKCMjqQRsTvI61leP9gFUluHaBnwExBOZUjAPwE85rdUV2SgpbnLRxNWj8D+XI+PdocBdtkI6w3ImVI57jcY3X5c6i93aUPQiVPp5+QIJ519PvnWbne2We1OlSBqjTgto98MWLCVBwoOKRdoeyqXVY8Nd8isgkHpJBg/msPWueVFrY9eh4nCWlTT/BghcLSwIYcwZkT9WQNS9dLqR51LYKrCq7WmOysAUOMQJ0n9QipO0+x7tlh3ttsYDJIMeWf9Dfq1X74lT4lvIMMrQrjyIPhPLBC+tYvQ9VNSV4vQn4m4Th0BK5lRrjz04uKfSa54dgTuXC4IkOVPqQLgPrNU1fICtB5I3/aGM/FGjyq7YuNHvCeamTzxkgN85qpLVkWkIPuucfVOfmD4vvrlSPrE/pDUq+WRsPU153k4ZAQfMEffkfKpVc8wCB8D8sjbzFQZ7EPaUFlEzoAyYOee3PJqkfvE/nfok8yYg/Pyou3ckkxJPlGraDzM1HqyJ5Zz5YmesVJaMbInFzSZWZXMA5xkYON8V9sttIB6ia+M8Dw5u3Ft82YKOe53r7OBXVh+Z4vizV4Lnr+D2ublsMIYAjoa6oroPHK30dh7txgOhhvvOfvr36Ox3uNHQQPvGR86sUVFi2ZnFq0FEKIruiipKhRRRQBRRRQBRRRQBRRSTg/aAXGVAuSEJHQXFVgPhrTPQNtFAO6o9q9lW+IQpcUEERkf1/LlFLP95NJIZQw7xkGjdSr3AFecBiEkbSWjG9Fv2mBKLo8Z7vUAZA1qGYTjaQJ69KAUW/Yi4gKreBWcLc8UAGQJ06sY51Yb2KLwLnEMF+zbAQH9YQ3302HtApt23CE96SAJG4cJE8zJnHJWOYzLY7YGu3bYeNrQuGNgSCYE8sNWfChe9lc04s7WzO3uedj+znD8N/dWwDzY5Y+c9fOm1JbXtCsgPbZJ0xJXJdioXf3sEx0FQD2pUoXCEwuoqCC0AkHSo97aNQxOJ51oZmhopDxfb5VbbqgKul1jJ52yoGdtJkmTyAx0k4T2hW5cFtbbSTE40+7qLA/WQj3WG8HbEgOqKg46/wB3bdwASis0EhQYBMFjhR5nalFj2mQlUKku2IQiJ702hknqJMEjeC25AfVX4jg0cyy+IYDAlXA6B1hgPKaVW/ae22kKjEvogA2yfyhhZhsDqeRxk1zb9qbbFVFu5qcIQp0f4h8AnVpnrnEigLvFo6IxZlu2wCWW6IMDJ8SiCAORWT1rOdqezHC3oJV+FuHbVgSfqh1JWT9lX+FP+E4wcWgKAhFuDWGwSFUOoA/SKSD0YU1YTg5BqsoqW5rSr1KTvB2PknavsdxVnGkXrfMgSQOpUCD+yPWlDzsVDR0wR8Dt8DX2b/Z4X+6Y2vzVynpoOAOunST1qj2h2ctz/wCY4dbn/MtA6vUr749FL1hPD3+Fnq0fGGtKkb+qPkouZE6ipEwQ2MwDtJnPWNNWL98KhZWJnH2vM+fXnWyuexyXLXe2GYEyyI8HUJxmAVDqFOdjHnKftL2J4m6ttrLWmWCDLMrTMEQVwREEGCDIrF0ZrkdsfEKE+dvcySNy/A7c9v41YR+ZwD8Mn8c094f/AOH/ABk5FoeZc/uBrUdiewFu2Q19u9IiEiEEdZy3xj0pGlJ8i1XH0IK+a/sVf/h92ISRxLjYRb5EkiGc9cYHx6Ct7XiqAIAgDAAr2u2EcqsfO4ivKtNzYUVBxnFLbXW20qvxdgqjOMsQM9aoW/aThTAF4GSAIDZJkgDGTAJgcgasYDailHD+0vDOwRbksRIhWOwYnIEYCn5jqK9ve0fDpGp4LKrAQSSGJAgAZyD/AERQDaik3E+1HDIVBf350wD4tIJYD0ALemaB7UcLp1C8CJRTEyC7Mik+Uq+fzG6GgHNFKX9o+GWdVzSVLKQQZlSwOw/NPzHUTKe27AbQbgmQBvB1BSIO2zD5HoaAY0UqX2hsF3QPlCVbBMMCq6cbmWAqL/enhZg3YxM6WiAGJyBAgKSTtt1FAOqKVXPaPhVZla8oKtoIMiGLaQu25OK4/wB5+FkDvhLRCw0+KIwRjBBzyztQDiuBaGMDBkYGDkSOm5+ZruigCiiigCiiigCiiigCiiigCvIr2igCiiigCiiigCvGEiOvw+8V7RQC08dpvpw6BICSw1QyrDBQEjxEkYHRWPIAr7PtRaGo92wBKGV0MTrUEMdJ32GCeQ3MVoYo0jpQEPBcSLiBwIBkRKtsSDlCRuOvrBxU9AFFAFFFFAeETvUY4dJ1aVmZmBMxpmesQPSiigPbdhVnSqiSWMACSdyY3PnXWgdBRRQHukdK5FlZJ0iTEmBJiSJ67n5mvKKA67sdB8v68/nR3YiIEdIryigOtI6VGnDoJhFEksYAEk5JPUnrRRQHZQdBQUHQf1/QoooDqiiigCiiigCiiigCiiigCiiigCiiigCiiigCiiigCiiigCiiigCiiigCi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5" name="Picture 3" descr="C:\Users\sabukgopi\Desktop\myofiber-143D47238262E08B9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06425"/>
            <a:ext cx="9017000" cy="564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54E6-414E-4D23-9646-701DC2E7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41FDD-BD96-4A91-A27E-338B0552E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80" y="884237"/>
            <a:ext cx="6592439" cy="5699125"/>
          </a:xfrm>
        </p:spPr>
      </p:pic>
    </p:spTree>
    <p:extLst>
      <p:ext uri="{BB962C8B-B14F-4D97-AF65-F5344CB8AC3E}">
        <p14:creationId xmlns:p14="http://schemas.microsoft.com/office/powerpoint/2010/main" val="206014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36700" y="2185987"/>
            <a:ext cx="60706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991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95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err="1"/>
              <a:t>Sarcolemma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The </a:t>
            </a:r>
            <a:r>
              <a:rPr lang="en-IN" dirty="0" err="1"/>
              <a:t>sarcolemma</a:t>
            </a:r>
            <a:r>
              <a:rPr lang="en-IN" dirty="0"/>
              <a:t> is composed of a lipid </a:t>
            </a:r>
            <a:r>
              <a:rPr lang="en-IN" dirty="0" err="1"/>
              <a:t>bilayer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The sarcolemma forms 2 specialized regions of the myocyte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IN" dirty="0"/>
              <a:t>1. the intercalated disks 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IN" dirty="0"/>
              <a:t>2. the transverse tubular system(T tubular system)</a:t>
            </a:r>
          </a:p>
          <a:p>
            <a:pPr>
              <a:lnSpc>
                <a:spcPct val="150000"/>
              </a:lnSpc>
            </a:pPr>
            <a:r>
              <a:rPr lang="en-IN" dirty="0"/>
              <a:t>  </a:t>
            </a:r>
            <a:r>
              <a:rPr lang="en-IN" dirty="0">
                <a:solidFill>
                  <a:srgbClr val="FF0000"/>
                </a:solidFill>
              </a:rPr>
              <a:t>INTERCALATED DISKS </a:t>
            </a:r>
            <a:r>
              <a:rPr lang="en-IN" dirty="0"/>
              <a:t>are a specialized </a:t>
            </a:r>
            <a:r>
              <a:rPr lang="en-IN" dirty="0" err="1"/>
              <a:t>cellcell</a:t>
            </a:r>
            <a:r>
              <a:rPr lang="en-IN" dirty="0"/>
              <a:t> junction which serves both as a strong mechanical linkage between myocytes and as a path of low resistance that allows for rapid conduction of the action potential between myocytes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/>
              <a:t>Sarcoplasmic</a:t>
            </a:r>
            <a:r>
              <a:rPr lang="en-IN" b="1" dirty="0"/>
              <a:t> reticulum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An intracellular membrane network is a highly efficient Ca2+ handling organelle specialized for the regulation of </a:t>
            </a:r>
            <a:r>
              <a:rPr lang="en-IN" dirty="0" err="1"/>
              <a:t>cytosolic</a:t>
            </a:r>
            <a:r>
              <a:rPr lang="en-IN" dirty="0"/>
              <a:t> Ca2+ concentration</a:t>
            </a:r>
          </a:p>
          <a:p>
            <a:pPr>
              <a:lnSpc>
                <a:spcPct val="150000"/>
              </a:lnSpc>
            </a:pPr>
            <a:r>
              <a:rPr lang="en-IN" dirty="0"/>
              <a:t>Contains </a:t>
            </a:r>
            <a:r>
              <a:rPr lang="en-IN" b="1" dirty="0">
                <a:solidFill>
                  <a:srgbClr val="FFC000"/>
                </a:solidFill>
              </a:rPr>
              <a:t>three</a:t>
            </a:r>
            <a:r>
              <a:rPr lang="en-IN" dirty="0"/>
              <a:t> important components that participate Ca2+ homeostasis:</a:t>
            </a:r>
          </a:p>
          <a:p>
            <a:pPr algn="ctr">
              <a:lnSpc>
                <a:spcPct val="150000"/>
              </a:lnSpc>
            </a:pPr>
            <a:r>
              <a:rPr lang="en-IN" b="1" dirty="0" err="1">
                <a:solidFill>
                  <a:srgbClr val="FFC000"/>
                </a:solidFill>
              </a:rPr>
              <a:t>Sarcoplasmic</a:t>
            </a:r>
            <a:r>
              <a:rPr lang="en-IN" b="1" dirty="0">
                <a:solidFill>
                  <a:srgbClr val="FFC000"/>
                </a:solidFill>
              </a:rPr>
              <a:t> reticulum Ca2+ATPase (SERCA-2)</a:t>
            </a:r>
          </a:p>
          <a:p>
            <a:pPr algn="ctr">
              <a:lnSpc>
                <a:spcPct val="150000"/>
              </a:lnSpc>
            </a:pPr>
            <a:r>
              <a:rPr lang="en-IN" b="1" dirty="0">
                <a:solidFill>
                  <a:srgbClr val="FFC000"/>
                </a:solidFill>
              </a:rPr>
              <a:t>Regulatory protein of SERCA-2 </a:t>
            </a:r>
            <a:r>
              <a:rPr lang="en-IN" b="1" dirty="0" err="1">
                <a:solidFill>
                  <a:srgbClr val="FFC000"/>
                </a:solidFill>
              </a:rPr>
              <a:t>phospholamban</a:t>
            </a:r>
            <a:endParaRPr lang="en-IN" b="1" dirty="0">
              <a:solidFill>
                <a:srgbClr val="FFC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IN" b="1" dirty="0">
                <a:solidFill>
                  <a:srgbClr val="FFC000"/>
                </a:solidFill>
              </a:rPr>
              <a:t>Ca2+ release channel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Sarcoplasmic</a:t>
            </a:r>
            <a:r>
              <a:rPr lang="en-US" dirty="0"/>
              <a:t> reticulum</a:t>
            </a:r>
            <a:endParaRPr lang="en-IN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sabukgopi\Desktop\Picture11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91346" y="1600200"/>
            <a:ext cx="6761307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SR PROTEINS</a:t>
            </a:r>
            <a:endParaRPr lang="en-IN" dirty="0"/>
          </a:p>
        </p:txBody>
      </p:sp>
      <p:pic>
        <p:nvPicPr>
          <p:cNvPr id="150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9818" y="1600200"/>
            <a:ext cx="686436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SERCA-2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/>
          </a:p>
          <a:p>
            <a:pPr lvl="1">
              <a:lnSpc>
                <a:spcPct val="120000"/>
              </a:lnSpc>
            </a:pPr>
            <a:r>
              <a:rPr lang="en-IN" dirty="0"/>
              <a:t>ATP-dependent Ca2+ pump distinct from that found in the </a:t>
            </a:r>
            <a:r>
              <a:rPr lang="en-IN" dirty="0" err="1"/>
              <a:t>sarcolemma</a:t>
            </a:r>
            <a:endParaRPr lang="en-IN" dirty="0"/>
          </a:p>
          <a:p>
            <a:pPr lvl="1">
              <a:lnSpc>
                <a:spcPct val="120000"/>
              </a:lnSpc>
            </a:pPr>
            <a:r>
              <a:rPr lang="en-IN" dirty="0"/>
              <a:t>Fundamental determinant of Ca2+ accumulation within the </a:t>
            </a:r>
            <a:r>
              <a:rPr lang="en-IN" dirty="0" err="1"/>
              <a:t>myocyte</a:t>
            </a:r>
            <a:endParaRPr lang="en-IN" dirty="0"/>
          </a:p>
          <a:p>
            <a:pPr lvl="1">
              <a:lnSpc>
                <a:spcPct val="120000"/>
              </a:lnSpc>
            </a:pPr>
            <a:r>
              <a:rPr lang="en-IN" dirty="0"/>
              <a:t> For every 1 mol of ATP hydrolyzed, 2 mol of Ca2+ is transported back into the </a:t>
            </a:r>
            <a:r>
              <a:rPr lang="en-IN" dirty="0" err="1"/>
              <a:t>sarcoplasmic</a:t>
            </a:r>
            <a:r>
              <a:rPr lang="en-IN" dirty="0"/>
              <a:t> reticulum, </a:t>
            </a:r>
            <a:r>
              <a:rPr lang="en-IN" i="1" u="sng" dirty="0">
                <a:solidFill>
                  <a:srgbClr val="FF0000"/>
                </a:solidFill>
              </a:rPr>
              <a:t>thereby decreasing </a:t>
            </a:r>
            <a:r>
              <a:rPr lang="en-IN" i="1" u="sng" dirty="0" err="1">
                <a:solidFill>
                  <a:srgbClr val="FF0000"/>
                </a:solidFill>
              </a:rPr>
              <a:t>cytosolic</a:t>
            </a:r>
            <a:r>
              <a:rPr lang="en-IN" i="1" u="sng" dirty="0">
                <a:solidFill>
                  <a:srgbClr val="FF0000"/>
                </a:solidFill>
              </a:rPr>
              <a:t> Ca2+</a:t>
            </a:r>
          </a:p>
          <a:p>
            <a:pPr lvl="1">
              <a:lnSpc>
                <a:spcPct val="120000"/>
              </a:lnSpc>
            </a:pPr>
            <a:r>
              <a:rPr lang="en-IN" i="1" u="sng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9751-479E-4573-AF15-174D4530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HISTOLOGICAL FEATURES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19AC-9CE9-436B-A6C2-DA3F41EB0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Striated</a:t>
            </a:r>
          </a:p>
          <a:p>
            <a:endParaRPr lang="en-US" dirty="0"/>
          </a:p>
          <a:p>
            <a:r>
              <a:rPr lang="en-US" dirty="0"/>
              <a:t>Branching</a:t>
            </a:r>
          </a:p>
          <a:p>
            <a:endParaRPr lang="en-US" dirty="0"/>
          </a:p>
          <a:p>
            <a:r>
              <a:rPr lang="en-US" dirty="0" err="1"/>
              <a:t>Uninuclleated,peripheral</a:t>
            </a:r>
            <a:r>
              <a:rPr lang="en-US" dirty="0"/>
              <a:t> nucleus</a:t>
            </a:r>
          </a:p>
          <a:p>
            <a:endParaRPr lang="en-US" dirty="0"/>
          </a:p>
          <a:p>
            <a:r>
              <a:rPr lang="en-US" dirty="0"/>
              <a:t>Intercalated discs</a:t>
            </a:r>
          </a:p>
          <a:p>
            <a:endParaRPr lang="en-US" dirty="0"/>
          </a:p>
          <a:p>
            <a:r>
              <a:rPr lang="en-US" dirty="0"/>
              <a:t>Gap junction</a:t>
            </a:r>
          </a:p>
          <a:p>
            <a:endParaRPr lang="en-US" dirty="0"/>
          </a:p>
          <a:p>
            <a:r>
              <a:rPr lang="en-US" dirty="0" err="1"/>
              <a:t>Lenghtwise</a:t>
            </a:r>
            <a:r>
              <a:rPr lang="en-US" dirty="0"/>
              <a:t> relation between cells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067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accent1"/>
                </a:solidFill>
              </a:rPr>
              <a:t>Phospholamban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IN" dirty="0"/>
              <a:t>colocalized with SERCA-2 </a:t>
            </a:r>
          </a:p>
          <a:p>
            <a:pPr lvl="1">
              <a:lnSpc>
                <a:spcPct val="120000"/>
              </a:lnSpc>
            </a:pPr>
            <a:r>
              <a:rPr lang="en-IN" dirty="0"/>
              <a:t>an important regulatory protein for SERCA-2 function</a:t>
            </a:r>
          </a:p>
          <a:p>
            <a:pPr lvl="1">
              <a:lnSpc>
                <a:spcPct val="120000"/>
              </a:lnSpc>
            </a:pPr>
            <a:endParaRPr lang="en-IN" dirty="0"/>
          </a:p>
          <a:p>
            <a:pPr lvl="1">
              <a:lnSpc>
                <a:spcPct val="120000"/>
              </a:lnSpc>
            </a:pPr>
            <a:r>
              <a:rPr lang="en-IN" dirty="0"/>
              <a:t> Phosphorylated-</a:t>
            </a:r>
            <a:r>
              <a:rPr lang="en-IN" dirty="0" err="1"/>
              <a:t>phospholamban</a:t>
            </a:r>
            <a:r>
              <a:rPr lang="en-IN" dirty="0"/>
              <a:t> facilitates SERCA-2 uptake into the sarcoplasmic reticulum</a:t>
            </a:r>
          </a:p>
          <a:p>
            <a:pPr lvl="1">
              <a:lnSpc>
                <a:spcPct val="120000"/>
              </a:lnSpc>
            </a:pPr>
            <a:r>
              <a:rPr lang="en-IN" dirty="0"/>
              <a:t>  dephosphorylation of </a:t>
            </a:r>
            <a:r>
              <a:rPr lang="en-IN" dirty="0" err="1"/>
              <a:t>phospholamban</a:t>
            </a:r>
            <a:r>
              <a:rPr lang="en-IN" dirty="0"/>
              <a:t> results in decreased sensitivity of SERCA-2 to cytosolic Ca2+</a:t>
            </a:r>
          </a:p>
          <a:p>
            <a:pPr lvl="1">
              <a:lnSpc>
                <a:spcPct val="120000"/>
              </a:lnSpc>
            </a:pP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chemeClr val="tx1"/>
                </a:solidFill>
              </a:rPr>
              <a:t>The calcium release channel(</a:t>
            </a:r>
            <a:r>
              <a:rPr lang="en-IN" sz="2400" b="1" dirty="0" err="1">
                <a:solidFill>
                  <a:schemeClr val="tx1"/>
                </a:solidFill>
              </a:rPr>
              <a:t>ryanodine</a:t>
            </a:r>
            <a:r>
              <a:rPr lang="en-IN" sz="2400" b="1" dirty="0">
                <a:solidFill>
                  <a:schemeClr val="tx1"/>
                </a:solidFill>
              </a:rPr>
              <a:t> receptor channel)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IN" dirty="0"/>
              <a:t> </a:t>
            </a:r>
          </a:p>
          <a:p>
            <a:pPr lvl="1"/>
            <a:r>
              <a:rPr lang="en-IN" dirty="0"/>
              <a:t> A small but rapid influx of Ca2+ through the </a:t>
            </a:r>
            <a:r>
              <a:rPr lang="en-IN" dirty="0" err="1"/>
              <a:t>Ltype</a:t>
            </a:r>
            <a:r>
              <a:rPr lang="en-IN" dirty="0"/>
              <a:t> Ca2+ channel will result in an immediate release of a large bolus of Ca2+ into the </a:t>
            </a:r>
            <a:r>
              <a:rPr lang="en-IN" dirty="0" err="1"/>
              <a:t>myocyte</a:t>
            </a:r>
            <a:r>
              <a:rPr lang="en-IN" dirty="0"/>
              <a:t> </a:t>
            </a:r>
            <a:r>
              <a:rPr lang="en-IN" dirty="0" err="1"/>
              <a:t>cytosolic</a:t>
            </a:r>
            <a:r>
              <a:rPr lang="en-IN" dirty="0"/>
              <a:t> space</a:t>
            </a:r>
          </a:p>
          <a:p>
            <a:pPr lvl="1"/>
            <a:endParaRPr lang="en-IN" dirty="0"/>
          </a:p>
          <a:p>
            <a:pPr marL="585216" lvl="1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Contractile apparatus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N" dirty="0"/>
              <a:t>The fundamental contractile unit within the myocyte is the </a:t>
            </a:r>
            <a:r>
              <a:rPr lang="en-IN" dirty="0">
                <a:solidFill>
                  <a:srgbClr val="FF0000"/>
                </a:solidFill>
              </a:rPr>
              <a:t>SARCOMERE</a:t>
            </a:r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dirty="0"/>
              <a:t> The sarcomere is composed of thick and thin interdigitating filaments </a:t>
            </a:r>
          </a:p>
          <a:p>
            <a:pPr lvl="1"/>
            <a:endParaRPr lang="en-IN" dirty="0"/>
          </a:p>
          <a:p>
            <a:pPr marL="585216" lvl="1" indent="0">
              <a:buNone/>
            </a:pPr>
            <a:endParaRPr lang="en-IN" dirty="0"/>
          </a:p>
          <a:p>
            <a:pPr lvl="1"/>
            <a:r>
              <a:rPr lang="en-IN" dirty="0"/>
              <a:t> The fundamental proteins of the contractile apparatus are myosin, </a:t>
            </a:r>
            <a:r>
              <a:rPr lang="en-IN" dirty="0" err="1"/>
              <a:t>actin</a:t>
            </a:r>
            <a:r>
              <a:rPr lang="en-IN" dirty="0"/>
              <a:t>, </a:t>
            </a:r>
            <a:r>
              <a:rPr lang="en-IN" dirty="0" err="1"/>
              <a:t>tropomyosin,and</a:t>
            </a:r>
            <a:r>
              <a:rPr lang="en-IN" dirty="0"/>
              <a:t> the </a:t>
            </a:r>
            <a:r>
              <a:rPr lang="en-IN" dirty="0" err="1"/>
              <a:t>troponin</a:t>
            </a:r>
            <a:r>
              <a:rPr lang="en-IN" dirty="0"/>
              <a:t> complex </a:t>
            </a:r>
          </a:p>
          <a:p>
            <a:pPr lvl="1"/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 "bands" and "lines"</a:t>
            </a:r>
          </a:p>
        </p:txBody>
      </p:sp>
      <p:pic>
        <p:nvPicPr>
          <p:cNvPr id="154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4384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i="1" dirty="0">
                <a:solidFill>
                  <a:srgbClr val="FFC000"/>
                </a:solidFill>
              </a:rPr>
              <a:t>  I-band</a:t>
            </a:r>
            <a:r>
              <a:rPr lang="en-IN" dirty="0"/>
              <a:t> - </a:t>
            </a:r>
            <a:r>
              <a:rPr lang="en-IN" dirty="0" err="1"/>
              <a:t>actin</a:t>
            </a:r>
            <a:r>
              <a:rPr lang="en-IN" dirty="0"/>
              <a:t> filaments</a:t>
            </a:r>
          </a:p>
          <a:p>
            <a:pPr>
              <a:buNone/>
            </a:pPr>
            <a:br>
              <a:rPr lang="en-IN" dirty="0"/>
            </a:br>
            <a:r>
              <a:rPr lang="en-IN" i="1" dirty="0">
                <a:solidFill>
                  <a:srgbClr val="FFC000"/>
                </a:solidFill>
              </a:rPr>
              <a:t>A-band</a:t>
            </a:r>
            <a:r>
              <a:rPr lang="en-IN" dirty="0">
                <a:solidFill>
                  <a:srgbClr val="FFC000"/>
                </a:solidFill>
              </a:rPr>
              <a:t> </a:t>
            </a:r>
            <a:r>
              <a:rPr lang="en-IN" dirty="0"/>
              <a:t>- myosin filaments which may overlap with </a:t>
            </a:r>
            <a:r>
              <a:rPr lang="en-IN" dirty="0" err="1"/>
              <a:t>actin</a:t>
            </a:r>
            <a:r>
              <a:rPr lang="en-IN" dirty="0"/>
              <a:t> filaments</a:t>
            </a:r>
          </a:p>
          <a:p>
            <a:br>
              <a:rPr lang="en-IN" dirty="0"/>
            </a:br>
            <a:r>
              <a:rPr lang="en-IN" i="1" dirty="0">
                <a:solidFill>
                  <a:srgbClr val="FFC000"/>
                </a:solidFill>
              </a:rPr>
              <a:t>H-band</a:t>
            </a:r>
            <a:r>
              <a:rPr lang="en-IN" dirty="0"/>
              <a:t> - zone of myosin filaments only) within the A-band</a:t>
            </a:r>
          </a:p>
          <a:p>
            <a:br>
              <a:rPr lang="en-IN" dirty="0"/>
            </a:br>
            <a:r>
              <a:rPr lang="en-IN" i="1" dirty="0">
                <a:solidFill>
                  <a:srgbClr val="FFC000"/>
                </a:solidFill>
              </a:rPr>
              <a:t>Z-line</a:t>
            </a:r>
            <a:r>
              <a:rPr lang="en-IN" dirty="0">
                <a:solidFill>
                  <a:srgbClr val="FFC000"/>
                </a:solidFill>
              </a:rPr>
              <a:t> -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/>
              <a:t>zone of apposition of actin filaments belonging to two neighbouring sarcomeres </a:t>
            </a:r>
            <a:br>
              <a:rPr lang="en-IN" dirty="0"/>
            </a:br>
            <a:r>
              <a:rPr lang="en-IN" i="1" dirty="0">
                <a:solidFill>
                  <a:srgbClr val="FFC000"/>
                </a:solidFill>
              </a:rPr>
              <a:t>M-line</a:t>
            </a:r>
            <a:r>
              <a:rPr lang="en-IN" dirty="0">
                <a:solidFill>
                  <a:schemeClr val="tx2"/>
                </a:solidFill>
              </a:rPr>
              <a:t> </a:t>
            </a:r>
            <a:r>
              <a:rPr lang="en-IN" dirty="0"/>
              <a:t>- band of connections between myosin filaments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MYOSIN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49550" y="2301017"/>
            <a:ext cx="3244850" cy="31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5638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FILAMENT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</a:t>
            </a:r>
            <a:endParaRPr lang="en-IN" dirty="0"/>
          </a:p>
        </p:txBody>
      </p:sp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TROPOMYOSIN</a:t>
            </a:r>
            <a:endParaRPr lang="en-IN" dirty="0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98775" y="3011487"/>
            <a:ext cx="3346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TROPONIN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601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/>
              <a:t>CALCIUM ION FLUXES IN THE CARDIAC</a:t>
            </a:r>
            <a:br>
              <a:rPr lang="en-IN" sz="3200" dirty="0"/>
            </a:br>
            <a:r>
              <a:rPr lang="en-IN" sz="3200" dirty="0"/>
              <a:t>CONTRACTION-RELAXATION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500" b="1" dirty="0">
                <a:solidFill>
                  <a:srgbClr val="FFC000"/>
                </a:solidFill>
              </a:rPr>
              <a:t>Excitation-contraction coupling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solidFill>
                  <a:srgbClr val="00B0F0"/>
                </a:solidFill>
              </a:rPr>
              <a:t>Refers to the mechanism by which an action potential leads to contraction of the </a:t>
            </a:r>
            <a:r>
              <a:rPr lang="en-IN" dirty="0" err="1">
                <a:solidFill>
                  <a:srgbClr val="00B0F0"/>
                </a:solidFill>
              </a:rPr>
              <a:t>myocyte</a:t>
            </a:r>
            <a:endParaRPr lang="en-IN" dirty="0">
              <a:solidFill>
                <a:srgbClr val="00B0F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IN" dirty="0"/>
              <a:t> The fundamental ion for inducing the excitation-contraction coupling complex is Ca2+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Achieved through the increase in </a:t>
            </a:r>
            <a:r>
              <a:rPr lang="en-IN" dirty="0" err="1"/>
              <a:t>cytosolic</a:t>
            </a:r>
            <a:r>
              <a:rPr lang="en-IN" dirty="0"/>
              <a:t> Ca2+ levels from </a:t>
            </a:r>
            <a:r>
              <a:rPr lang="nn-NO" dirty="0"/>
              <a:t>100 nmol/L to 10 micromol/L </a:t>
            </a:r>
            <a:r>
              <a:rPr lang="fr-FR" dirty="0"/>
              <a:t>concentrations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0B82-98EC-4A90-B754-1008DE67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B9807-AEB5-48B2-A6CC-43530A158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753652" cy="4259518"/>
          </a:xfrm>
        </p:spPr>
      </p:pic>
    </p:spTree>
    <p:extLst>
      <p:ext uri="{BB962C8B-B14F-4D97-AF65-F5344CB8AC3E}">
        <p14:creationId xmlns:p14="http://schemas.microsoft.com/office/powerpoint/2010/main" val="1116201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4395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2000" b="1" dirty="0"/>
              <a:t>The arrival </a:t>
            </a:r>
            <a:r>
              <a:rPr lang="en-IN" sz="2000" dirty="0"/>
              <a:t>of Ca2+ at the contractile proteins is a crucial link in </a:t>
            </a:r>
            <a:r>
              <a:rPr lang="en-IN" sz="2000" i="1" dirty="0" err="1"/>
              <a:t>excitationcontraction</a:t>
            </a:r>
            <a:r>
              <a:rPr lang="en-IN" sz="2000" i="1" dirty="0"/>
              <a:t> Coupling</a:t>
            </a:r>
          </a:p>
          <a:p>
            <a:pPr lvl="1">
              <a:buFont typeface="Arial" pitchFamily="34" charset="0"/>
              <a:buChar char="•"/>
            </a:pPr>
            <a:endParaRPr lang="en-IN" sz="2000" i="1" dirty="0"/>
          </a:p>
          <a:p>
            <a:pPr lvl="1">
              <a:buFont typeface="Arial" pitchFamily="34" charset="0"/>
              <a:buChar char="•"/>
            </a:pPr>
            <a:r>
              <a:rPr lang="en-IN" sz="2000" i="1" dirty="0"/>
              <a:t>Binding of Ca2+ to </a:t>
            </a:r>
            <a:r>
              <a:rPr lang="en-IN" sz="2000" i="1" dirty="0" err="1"/>
              <a:t>troponin</a:t>
            </a:r>
            <a:r>
              <a:rPr lang="en-IN" sz="2000" i="1" dirty="0"/>
              <a:t> C shifts the </a:t>
            </a:r>
            <a:r>
              <a:rPr lang="en-IN" sz="2000" i="1" dirty="0" err="1"/>
              <a:t>troponin</a:t>
            </a:r>
            <a:r>
              <a:rPr lang="en-IN" sz="2000" i="1" dirty="0"/>
              <a:t> </a:t>
            </a:r>
            <a:r>
              <a:rPr lang="en-IN" sz="2000" i="1" dirty="0" err="1"/>
              <a:t>tropomyosin</a:t>
            </a:r>
            <a:r>
              <a:rPr lang="en-IN" sz="2000" i="1" dirty="0"/>
              <a:t> </a:t>
            </a:r>
            <a:r>
              <a:rPr lang="en-IN" sz="2000" dirty="0"/>
              <a:t>complex on the </a:t>
            </a:r>
            <a:r>
              <a:rPr lang="en-IN" sz="2000" dirty="0" err="1"/>
              <a:t>actin</a:t>
            </a:r>
            <a:r>
              <a:rPr lang="en-IN" sz="2000" dirty="0"/>
              <a:t> filament which permits the myosin heads to form strong binding cross bridges with </a:t>
            </a:r>
            <a:r>
              <a:rPr lang="en-IN" sz="2000" dirty="0" err="1"/>
              <a:t>actin</a:t>
            </a:r>
            <a:r>
              <a:rPr lang="en-IN" sz="2000" dirty="0"/>
              <a:t> molecules</a:t>
            </a:r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dirty="0"/>
              <a:t> Conversely when ATP is hydrolyzed to ADP and inorganic phosphate (Pi) the strong binding state is again </a:t>
            </a:r>
            <a:r>
              <a:rPr lang="en-IN" sz="2000" dirty="0" err="1"/>
              <a:t>favored</a:t>
            </a:r>
            <a:r>
              <a:rPr lang="en-I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437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Contraction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IN" sz="2000" dirty="0"/>
              <a:t>As action potential reaches the </a:t>
            </a:r>
            <a:r>
              <a:rPr lang="en-IN" sz="2000" dirty="0" err="1"/>
              <a:t>myocyte</a:t>
            </a:r>
            <a:r>
              <a:rPr lang="en-IN" sz="2000" dirty="0"/>
              <a:t> the wave of depolarization particularly at the T-tubular system results in the activation of </a:t>
            </a:r>
            <a:r>
              <a:rPr lang="en-IN" sz="2000" dirty="0" err="1"/>
              <a:t>sarcolemmal</a:t>
            </a:r>
            <a:r>
              <a:rPr lang="en-IN" sz="2000" dirty="0"/>
              <a:t> </a:t>
            </a:r>
            <a:r>
              <a:rPr lang="en-IN" sz="2000" u="sng" dirty="0">
                <a:solidFill>
                  <a:srgbClr val="00B0F0"/>
                </a:solidFill>
              </a:rPr>
              <a:t>voltage-sensitive L-type Ca2+ channels and Ca2+ conductance</a:t>
            </a:r>
          </a:p>
          <a:p>
            <a:pPr lvl="1">
              <a:lnSpc>
                <a:spcPct val="150000"/>
              </a:lnSpc>
            </a:pPr>
            <a:endParaRPr lang="en-IN" sz="2000" dirty="0"/>
          </a:p>
          <a:p>
            <a:pPr lvl="1">
              <a:lnSpc>
                <a:spcPct val="150000"/>
              </a:lnSpc>
            </a:pPr>
            <a:r>
              <a:rPr lang="en-IN" sz="2000" dirty="0"/>
              <a:t> This rapid but small influx of Ca2+ through the L-type Ca2+ channels called as trigger ca 2+ </a:t>
            </a:r>
            <a:r>
              <a:rPr lang="en-IN" sz="2000" dirty="0" err="1"/>
              <a:t>curent</a:t>
            </a:r>
            <a:r>
              <a:rPr lang="en-IN" sz="2000" dirty="0"/>
              <a:t>  causes activation of the Ca2+ release channel resulting in an immediate release of large amounts of Ca2+ into the </a:t>
            </a:r>
            <a:r>
              <a:rPr lang="en-IN" sz="2000" dirty="0" err="1"/>
              <a:t>cytosol</a:t>
            </a:r>
            <a:endParaRPr lang="en-IN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2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97653"/>
            <a:ext cx="8229600" cy="451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124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Filament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IN" dirty="0"/>
              <a:t>After release of Ca2+ from the </a:t>
            </a:r>
            <a:r>
              <a:rPr lang="en-IN" dirty="0" err="1"/>
              <a:t>sarcoplasmic</a:t>
            </a:r>
            <a:r>
              <a:rPr lang="en-IN" dirty="0"/>
              <a:t> reticulum a series of interactions occur within the contractile protein of the </a:t>
            </a:r>
            <a:r>
              <a:rPr lang="en-IN" dirty="0" err="1"/>
              <a:t>sarcomere</a:t>
            </a:r>
            <a:endParaRPr lang="en-IN" dirty="0"/>
          </a:p>
          <a:p>
            <a:pPr lvl="1">
              <a:lnSpc>
                <a:spcPct val="200000"/>
              </a:lnSpc>
            </a:pPr>
            <a:endParaRPr lang="en-IN" dirty="0"/>
          </a:p>
          <a:p>
            <a:pPr lvl="1">
              <a:lnSpc>
                <a:spcPct val="200000"/>
              </a:lnSpc>
            </a:pPr>
            <a:r>
              <a:rPr lang="en-IN" dirty="0"/>
              <a:t>The sliding filament theory explain the interaction of the various contractile proteins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Filament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150000"/>
              </a:lnSpc>
            </a:pPr>
            <a:r>
              <a:rPr lang="en-IN" dirty="0"/>
              <a:t>Under resting conditions concentrations of cytosolic Ca2+ are low</a:t>
            </a:r>
          </a:p>
          <a:p>
            <a:pPr lvl="1">
              <a:lnSpc>
                <a:spcPct val="150000"/>
              </a:lnSpc>
            </a:pPr>
            <a:r>
              <a:rPr lang="en-IN" dirty="0" err="1"/>
              <a:t>Phosphorylated</a:t>
            </a:r>
            <a:r>
              <a:rPr lang="en-IN" dirty="0"/>
              <a:t> troponin I decreases the affinity of cytosolic Ca2+ for troponin C </a:t>
            </a:r>
            <a:r>
              <a:rPr lang="en-IN" dirty="0" err="1"/>
              <a:t>favoring</a:t>
            </a:r>
            <a:r>
              <a:rPr lang="en-IN" dirty="0"/>
              <a:t> a stronger interaction between troponin I and the </a:t>
            </a:r>
            <a:r>
              <a:rPr lang="en-IN" dirty="0" err="1"/>
              <a:t>actin</a:t>
            </a:r>
            <a:r>
              <a:rPr lang="en-IN" dirty="0"/>
              <a:t> molecule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 Therefore the </a:t>
            </a:r>
            <a:r>
              <a:rPr lang="en-IN" dirty="0" err="1"/>
              <a:t>troponin-tropomyosin</a:t>
            </a:r>
            <a:r>
              <a:rPr lang="en-IN" dirty="0"/>
              <a:t> complex is shifted toward the outer grooves of the </a:t>
            </a:r>
            <a:r>
              <a:rPr lang="en-IN" dirty="0" err="1"/>
              <a:t>actin</a:t>
            </a:r>
            <a:r>
              <a:rPr lang="en-IN" dirty="0"/>
              <a:t> filament thus blocking actin-myosin interaction.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An increase in cytosolic Ca2+ allows for the binding of Ca2+ to </a:t>
            </a:r>
            <a:r>
              <a:rPr lang="en-IN" dirty="0" err="1"/>
              <a:t>troponin</a:t>
            </a:r>
            <a:r>
              <a:rPr lang="en-IN" dirty="0"/>
              <a:t> C resulting in a shift of </a:t>
            </a:r>
            <a:r>
              <a:rPr lang="en-IN" dirty="0" err="1"/>
              <a:t>troponin</a:t>
            </a:r>
            <a:r>
              <a:rPr lang="en-IN" dirty="0"/>
              <a:t> I affinity from the actin filament to troponin C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BRIDGE CYCLING</a:t>
            </a:r>
            <a:endParaRPr lang="en-IN" dirty="0"/>
          </a:p>
        </p:txBody>
      </p:sp>
      <p:pic>
        <p:nvPicPr>
          <p:cNvPr id="155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040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CALCIUM FLUXES IN MYOCARDIUM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179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8E68-E788-443F-8208-4C42EB3F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0" y="274638"/>
            <a:ext cx="7855059" cy="808037"/>
          </a:xfrm>
        </p:spPr>
        <p:txBody>
          <a:bodyPr/>
          <a:lstStyle/>
          <a:p>
            <a:r>
              <a:rPr lang="en-US" dirty="0"/>
              <a:t>SUMMARY OF CALCIUM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03577-6E27-4554-BC1A-6BE8F859A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0" y="1082675"/>
            <a:ext cx="7855059" cy="5546725"/>
          </a:xfrm>
        </p:spPr>
      </p:pic>
    </p:spTree>
    <p:extLst>
      <p:ext uri="{BB962C8B-B14F-4D97-AF65-F5344CB8AC3E}">
        <p14:creationId xmlns:p14="http://schemas.microsoft.com/office/powerpoint/2010/main" val="2061980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00D2-2348-4A35-B118-698B51A4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Duration of Contraction.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50EE-AC52-4A0A-A8C2-41F43A30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Cardiac muscle begins to contract a few milliseconds after the </a:t>
            </a:r>
            <a:r>
              <a:rPr lang="en-US" dirty="0" err="1"/>
              <a:t>actionand</a:t>
            </a:r>
            <a:r>
              <a:rPr lang="en-US" dirty="0"/>
              <a:t> continues to contract until a few milliseconds after the action potential ends.</a:t>
            </a:r>
          </a:p>
          <a:p>
            <a:r>
              <a:rPr lang="en-US" dirty="0"/>
              <a:t> Therefore, the duration of contraction of cardiac muscle is mainly a function of the duration of the action potential,</a:t>
            </a:r>
          </a:p>
          <a:p>
            <a:r>
              <a:rPr lang="en-US" dirty="0"/>
              <a:t> including the plateau— about </a:t>
            </a:r>
            <a:r>
              <a:rPr lang="en-US" dirty="0">
                <a:solidFill>
                  <a:srgbClr val="FF0000"/>
                </a:solidFill>
              </a:rPr>
              <a:t>0.2 second in atrial muscle and 0.3 second in ventricular </a:t>
            </a:r>
            <a:r>
              <a:rPr lang="en-US" dirty="0" err="1">
                <a:solidFill>
                  <a:srgbClr val="FF0000"/>
                </a:solidFill>
              </a:rPr>
              <a:t>musclE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6049-4B41-41CD-8E25-239C9118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6B0E3-EEB6-405C-8752-3F9A3BA65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3" y="685800"/>
            <a:ext cx="7540996" cy="5616839"/>
          </a:xfrm>
        </p:spPr>
      </p:pic>
    </p:spTree>
    <p:extLst>
      <p:ext uri="{BB962C8B-B14F-4D97-AF65-F5344CB8AC3E}">
        <p14:creationId xmlns:p14="http://schemas.microsoft.com/office/powerpoint/2010/main" val="250660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FB64-C8BC-4220-8BC2-DD0D0A95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33BC3-0494-4F80-9B7A-61CC5AE18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28" y="2057400"/>
            <a:ext cx="4914943" cy="3673670"/>
          </a:xfrm>
        </p:spPr>
      </p:pic>
    </p:spTree>
    <p:extLst>
      <p:ext uri="{BB962C8B-B14F-4D97-AF65-F5344CB8AC3E}">
        <p14:creationId xmlns:p14="http://schemas.microsoft.com/office/powerpoint/2010/main" val="201440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9154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87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Physiology of Cardiac Muscle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heart is composed of three major types of cardiac muscle: </a:t>
            </a:r>
          </a:p>
          <a:p>
            <a:endParaRPr lang="en-IN" dirty="0"/>
          </a:p>
          <a:p>
            <a:r>
              <a:rPr lang="en-IN" i="1" dirty="0" err="1"/>
              <a:t>Atrial</a:t>
            </a:r>
            <a:r>
              <a:rPr lang="en-IN" i="1" dirty="0"/>
              <a:t> muscle, ventricular muscle, and specialized excitatory and conductive muscle </a:t>
            </a:r>
            <a:r>
              <a:rPr lang="en-IN" i="1" dirty="0" err="1"/>
              <a:t>fibers</a:t>
            </a:r>
            <a:endParaRPr lang="en-IN" i="1" dirty="0"/>
          </a:p>
          <a:p>
            <a:endParaRPr lang="en-IN" i="1" dirty="0"/>
          </a:p>
          <a:p>
            <a:pPr marL="13716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MYOCYTE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4640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cardiac muscle </a:t>
            </a:r>
            <a:r>
              <a:rPr lang="en-IN" dirty="0" err="1"/>
              <a:t>fibers</a:t>
            </a:r>
            <a:r>
              <a:rPr lang="en-IN" dirty="0"/>
              <a:t> are  arranged in a latticework, with the </a:t>
            </a:r>
            <a:r>
              <a:rPr lang="en-IN" dirty="0" err="1"/>
              <a:t>fibers</a:t>
            </a:r>
            <a:r>
              <a:rPr lang="en-IN" dirty="0"/>
              <a:t> dividing recombining and then spreading again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343400"/>
            <a:ext cx="4038600" cy="16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/>
              <a:t>MICROANATOMY OF CONTRACTILE CELLS</a:t>
            </a:r>
            <a:br>
              <a:rPr lang="en-IN" sz="3200" dirty="0"/>
            </a:br>
            <a:r>
              <a:rPr lang="en-IN" sz="3200" dirty="0"/>
              <a:t>AND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The major function of cardiac muscle cells </a:t>
            </a:r>
            <a:r>
              <a:rPr lang="en-IN" dirty="0">
                <a:solidFill>
                  <a:srgbClr val="FF0000"/>
                </a:solidFill>
              </a:rPr>
              <a:t>(</a:t>
            </a:r>
            <a:r>
              <a:rPr lang="en-IN" i="1" dirty="0">
                <a:solidFill>
                  <a:srgbClr val="FF0000"/>
                </a:solidFill>
              </a:rPr>
              <a:t>CARDIOMYOCYTES OR MYOCYTES</a:t>
            </a:r>
            <a:r>
              <a:rPr lang="en-IN" i="1" dirty="0"/>
              <a:t>)</a:t>
            </a:r>
            <a:r>
              <a:rPr lang="en-IN" dirty="0"/>
              <a:t>is to execute the cardiac contraction-relaxation cycle</a:t>
            </a:r>
          </a:p>
          <a:p>
            <a:pPr marL="137160" indent="0">
              <a:lnSpc>
                <a:spcPct val="150000"/>
              </a:lnSpc>
              <a:buNone/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A </a:t>
            </a:r>
            <a:r>
              <a:rPr lang="en-IN" i="1" dirty="0"/>
              <a:t>group of </a:t>
            </a:r>
            <a:r>
              <a:rPr lang="en-IN" dirty="0"/>
              <a:t>myocytes held together by surrounding collagen connective tissue</a:t>
            </a:r>
            <a:r>
              <a:rPr lang="en-IN" i="1" dirty="0"/>
              <a:t> is a </a:t>
            </a:r>
            <a:r>
              <a:rPr lang="en-IN" i="1" u="sng" dirty="0">
                <a:solidFill>
                  <a:srgbClr val="FF0000"/>
                </a:solidFill>
              </a:rPr>
              <a:t>MYOFIBER</a:t>
            </a:r>
            <a:r>
              <a:rPr lang="en-IN" i="1" dirty="0"/>
              <a:t>  </a:t>
            </a:r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2275</Words>
  <Application>Microsoft Office PowerPoint</Application>
  <PresentationFormat>On-screen Show (4:3)</PresentationFormat>
  <Paragraphs>156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HISTOLOGY &amp; PHYSIOLOY OF CARDIAC MUSCLE</vt:lpstr>
      <vt:lpstr>IMPORTANT HISTOLOGICAL FEATURES</vt:lpstr>
      <vt:lpstr>PowerPoint Presentation</vt:lpstr>
      <vt:lpstr>PowerPoint Presentation</vt:lpstr>
      <vt:lpstr>PowerPoint Presentation</vt:lpstr>
      <vt:lpstr>PowerPoint Presentation</vt:lpstr>
      <vt:lpstr>Physiology of Cardiac Muscle</vt:lpstr>
      <vt:lpstr>CARDIAC MYOCYTE</vt:lpstr>
      <vt:lpstr>MICROANATOMY OF CONTRACTILE CELLS AND PROTEINS</vt:lpstr>
      <vt:lpstr>PowerPoint Presentation</vt:lpstr>
      <vt:lpstr>PowerPoint Presentation</vt:lpstr>
      <vt:lpstr>PowerPoint Presentation</vt:lpstr>
      <vt:lpstr>PowerPoint Presentation</vt:lpstr>
      <vt:lpstr>Sarcolemma </vt:lpstr>
      <vt:lpstr>Sarcoplasmic reticulum</vt:lpstr>
      <vt:lpstr>Sarcoplasmic reticulum</vt:lpstr>
      <vt:lpstr>PowerPoint Presentation</vt:lpstr>
      <vt:lpstr>SR PROTEINS</vt:lpstr>
      <vt:lpstr>SERCA-2</vt:lpstr>
      <vt:lpstr>Phospholamban</vt:lpstr>
      <vt:lpstr>The calcium release channel(ryanodine receptor channel) </vt:lpstr>
      <vt:lpstr>Contractile apparatus</vt:lpstr>
      <vt:lpstr> "bands" and "lines"</vt:lpstr>
      <vt:lpstr>MYOSIN</vt:lpstr>
      <vt:lpstr>THIN FILAMENT</vt:lpstr>
      <vt:lpstr>ACTIN</vt:lpstr>
      <vt:lpstr>TROPOMYOSIN</vt:lpstr>
      <vt:lpstr>TROPONIN</vt:lpstr>
      <vt:lpstr>CALCIUM ION FLUXES IN THE CARDIAC CONTRACTION-RELAXATION CYCLE</vt:lpstr>
      <vt:lpstr>PowerPoint Presentation</vt:lpstr>
      <vt:lpstr>Contraction</vt:lpstr>
      <vt:lpstr>PowerPoint Presentation</vt:lpstr>
      <vt:lpstr>Sliding Filament Theory</vt:lpstr>
      <vt:lpstr>Sliding Filament Theory</vt:lpstr>
      <vt:lpstr>CROSS BRIDGE CYCLING</vt:lpstr>
      <vt:lpstr>CALCIUM FLUXES IN MYOCARDIUM</vt:lpstr>
      <vt:lpstr>SUMMARY OF CALCIUM </vt:lpstr>
      <vt:lpstr>Duration of Contraction.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Contraction and Relaxation</dc:title>
  <dc:creator>sabukgopi</dc:creator>
  <cp:lastModifiedBy>tanjos007@gmail.com</cp:lastModifiedBy>
  <cp:revision>110</cp:revision>
  <dcterms:created xsi:type="dcterms:W3CDTF">2016-03-07T13:06:33Z</dcterms:created>
  <dcterms:modified xsi:type="dcterms:W3CDTF">2021-11-02T01:16:43Z</dcterms:modified>
</cp:coreProperties>
</file>