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notesMasterIdLst>
    <p:notesMasterId r:id="rId81"/>
  </p:notesMasterIdLst>
  <p:sldIdLst>
    <p:sldId id="256" r:id="rId2"/>
    <p:sldId id="399" r:id="rId3"/>
    <p:sldId id="398" r:id="rId4"/>
    <p:sldId id="363" r:id="rId5"/>
    <p:sldId id="259" r:id="rId6"/>
    <p:sldId id="309" r:id="rId7"/>
    <p:sldId id="308" r:id="rId8"/>
    <p:sldId id="360" r:id="rId9"/>
    <p:sldId id="294" r:id="rId10"/>
    <p:sldId id="261" r:id="rId11"/>
    <p:sldId id="369" r:id="rId12"/>
    <p:sldId id="370" r:id="rId13"/>
    <p:sldId id="371" r:id="rId14"/>
    <p:sldId id="400" r:id="rId15"/>
    <p:sldId id="401" r:id="rId16"/>
    <p:sldId id="402" r:id="rId17"/>
    <p:sldId id="403" r:id="rId18"/>
    <p:sldId id="404" r:id="rId19"/>
    <p:sldId id="348" r:id="rId20"/>
    <p:sldId id="341" r:id="rId21"/>
    <p:sldId id="405" r:id="rId22"/>
    <p:sldId id="406" r:id="rId23"/>
    <p:sldId id="296" r:id="rId24"/>
    <p:sldId id="298" r:id="rId25"/>
    <p:sldId id="297" r:id="rId26"/>
    <p:sldId id="407" r:id="rId27"/>
    <p:sldId id="408" r:id="rId28"/>
    <p:sldId id="409" r:id="rId29"/>
    <p:sldId id="394" r:id="rId30"/>
    <p:sldId id="410" r:id="rId31"/>
    <p:sldId id="412" r:id="rId32"/>
    <p:sldId id="413" r:id="rId33"/>
    <p:sldId id="414" r:id="rId34"/>
    <p:sldId id="415" r:id="rId35"/>
    <p:sldId id="317" r:id="rId36"/>
    <p:sldId id="382" r:id="rId37"/>
    <p:sldId id="416" r:id="rId38"/>
    <p:sldId id="417" r:id="rId39"/>
    <p:sldId id="418" r:id="rId40"/>
    <p:sldId id="420" r:id="rId41"/>
    <p:sldId id="321" r:id="rId42"/>
    <p:sldId id="419" r:id="rId43"/>
    <p:sldId id="373" r:id="rId44"/>
    <p:sldId id="421" r:id="rId45"/>
    <p:sldId id="422" r:id="rId46"/>
    <p:sldId id="423" r:id="rId47"/>
    <p:sldId id="424" r:id="rId48"/>
    <p:sldId id="425" r:id="rId49"/>
    <p:sldId id="426" r:id="rId50"/>
    <p:sldId id="427" r:id="rId51"/>
    <p:sldId id="428" r:id="rId52"/>
    <p:sldId id="429" r:id="rId53"/>
    <p:sldId id="433" r:id="rId54"/>
    <p:sldId id="434" r:id="rId55"/>
    <p:sldId id="368" r:id="rId56"/>
    <p:sldId id="284" r:id="rId57"/>
    <p:sldId id="430" r:id="rId58"/>
    <p:sldId id="435" r:id="rId59"/>
    <p:sldId id="436" r:id="rId60"/>
    <p:sldId id="437" r:id="rId61"/>
    <p:sldId id="376" r:id="rId62"/>
    <p:sldId id="290" r:id="rId63"/>
    <p:sldId id="291" r:id="rId64"/>
    <p:sldId id="439" r:id="rId65"/>
    <p:sldId id="438" r:id="rId66"/>
    <p:sldId id="292" r:id="rId67"/>
    <p:sldId id="440" r:id="rId68"/>
    <p:sldId id="441" r:id="rId69"/>
    <p:sldId id="442" r:id="rId70"/>
    <p:sldId id="431" r:id="rId71"/>
    <p:sldId id="383" r:id="rId72"/>
    <p:sldId id="384" r:id="rId73"/>
    <p:sldId id="385" r:id="rId74"/>
    <p:sldId id="386" r:id="rId75"/>
    <p:sldId id="388" r:id="rId76"/>
    <p:sldId id="389" r:id="rId77"/>
    <p:sldId id="390" r:id="rId78"/>
    <p:sldId id="443" r:id="rId79"/>
    <p:sldId id="432"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80" autoAdjust="0"/>
  </p:normalViewPr>
  <p:slideViewPr>
    <p:cSldViewPr snapToGrid="0">
      <p:cViewPr varScale="1">
        <p:scale>
          <a:sx n="63" d="100"/>
          <a:sy n="63" d="100"/>
        </p:scale>
        <p:origin x="-222" y="-96"/>
      </p:cViewPr>
      <p:guideLst>
        <p:guide orient="horz" pos="2160"/>
        <p:guide pos="3840"/>
      </p:guideLst>
    </p:cSldViewPr>
  </p:slideViewPr>
  <p:outlineViewPr>
    <p:cViewPr>
      <p:scale>
        <a:sx n="33" d="100"/>
        <a:sy n="33" d="100"/>
      </p:scale>
      <p:origin x="54" y="4071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6E51C-5543-438B-BAEE-349F2AC46AC3}" type="datetimeFigureOut">
              <a:rPr lang="en-IN" smtClean="0"/>
              <a:pPr/>
              <a:t>22/09/23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EC1EE-CE77-41F3-89FF-9360C8A4A5F0}" type="slidenum">
              <a:rPr lang="en-IN" smtClean="0"/>
              <a:pPr/>
              <a:t>‹#›</a:t>
            </a:fld>
            <a:endParaRPr lang="en-IN"/>
          </a:p>
        </p:txBody>
      </p:sp>
    </p:spTree>
    <p:extLst>
      <p:ext uri="{BB962C8B-B14F-4D97-AF65-F5344CB8AC3E}">
        <p14:creationId xmlns:p14="http://schemas.microsoft.com/office/powerpoint/2010/main" val="1100164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a:t>Dextrocardia</a:t>
            </a:r>
            <a:r>
              <a:rPr lang="en-IN" dirty="0"/>
              <a:t> was 1 of the first congenital malformations</a:t>
            </a:r>
          </a:p>
          <a:p>
            <a:r>
              <a:rPr lang="en-IN" dirty="0"/>
              <a:t>of the heart to be </a:t>
            </a:r>
            <a:r>
              <a:rPr lang="en-IN" dirty="0" err="1"/>
              <a:t>recognizedEstimated</a:t>
            </a:r>
            <a:r>
              <a:rPr lang="en-IN" dirty="0"/>
              <a:t> prevalence is</a:t>
            </a:r>
          </a:p>
          <a:p>
            <a:r>
              <a:rPr lang="en-IN" dirty="0"/>
              <a:t>0.10 per 1,000 live births.</a:t>
            </a:r>
          </a:p>
          <a:p>
            <a:endParaRPr lang="en-IN" dirty="0"/>
          </a:p>
        </p:txBody>
      </p:sp>
      <p:sp>
        <p:nvSpPr>
          <p:cNvPr id="4" name="Slide Number Placeholder 3"/>
          <p:cNvSpPr>
            <a:spLocks noGrp="1"/>
          </p:cNvSpPr>
          <p:nvPr>
            <p:ph type="sldNum" sz="quarter" idx="10"/>
          </p:nvPr>
        </p:nvSpPr>
        <p:spPr/>
        <p:txBody>
          <a:bodyPr/>
          <a:lstStyle/>
          <a:p>
            <a:fld id="{372EC1EE-CE77-41F3-89FF-9360C8A4A5F0}" type="slidenum">
              <a:rPr lang="en-IN" smtClean="0"/>
              <a:pPr/>
              <a:t>4</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49D80D-323A-41F3-BB0D-7AAFFB80774B}" type="slidenum">
              <a:rPr lang="en-US"/>
              <a:pPr/>
              <a:t>36</a:t>
            </a:fld>
            <a:endParaRPr lang="en-US"/>
          </a:p>
        </p:txBody>
      </p:sp>
      <p:sp>
        <p:nvSpPr>
          <p:cNvPr id="125953"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125954"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2. the atria, ventricles, and great arteries are all inverted from their normal location and spatial relationships</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Common form of </a:t>
            </a:r>
            <a:r>
              <a:rPr lang="en-IN" dirty="0" err="1"/>
              <a:t>dextrocardia</a:t>
            </a:r>
            <a:r>
              <a:rPr lang="en-IN" dirty="0"/>
              <a:t> in normal hearts and </a:t>
            </a:r>
            <a:r>
              <a:rPr lang="en-IN" dirty="0" err="1"/>
              <a:t>situs</a:t>
            </a:r>
            <a:r>
              <a:rPr lang="en-IN" dirty="0"/>
              <a:t> </a:t>
            </a:r>
            <a:r>
              <a:rPr lang="en-IN" dirty="0" err="1"/>
              <a:t>inversus</a:t>
            </a:r>
            <a:r>
              <a:rPr lang="en-IN" dirty="0"/>
              <a:t> </a:t>
            </a:r>
            <a:r>
              <a:rPr lang="en-IN" dirty="0" err="1"/>
              <a:t>totalis</a:t>
            </a:r>
            <a:endParaRPr lang="en-IN" dirty="0"/>
          </a:p>
          <a:p>
            <a:endParaRPr lang="en-IN" dirty="0"/>
          </a:p>
        </p:txBody>
      </p:sp>
      <p:sp>
        <p:nvSpPr>
          <p:cNvPr id="4" name="Slide Number Placeholder 3"/>
          <p:cNvSpPr>
            <a:spLocks noGrp="1"/>
          </p:cNvSpPr>
          <p:nvPr>
            <p:ph type="sldNum" sz="quarter" idx="10"/>
          </p:nvPr>
        </p:nvSpPr>
        <p:spPr/>
        <p:txBody>
          <a:bodyPr/>
          <a:lstStyle/>
          <a:p>
            <a:fld id="{372EC1EE-CE77-41F3-89FF-9360C8A4A5F0}" type="slidenum">
              <a:rPr lang="en-IN" smtClean="0"/>
              <a:pPr/>
              <a:t>41</a:t>
            </a:fld>
            <a:endParaRPr lang="en-IN"/>
          </a:p>
        </p:txBody>
      </p:sp>
    </p:spTree>
    <p:extLst>
      <p:ext uri="{BB962C8B-B14F-4D97-AF65-F5344CB8AC3E}">
        <p14:creationId xmlns:p14="http://schemas.microsoft.com/office/powerpoint/2010/main" val="3744634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but it is questionable whether this should be considered partial anomalous drainage</a:t>
            </a:r>
          </a:p>
          <a:p>
            <a:endParaRPr lang="en-IN" dirty="0"/>
          </a:p>
        </p:txBody>
      </p:sp>
      <p:sp>
        <p:nvSpPr>
          <p:cNvPr id="4" name="Slide Number Placeholder 3"/>
          <p:cNvSpPr>
            <a:spLocks noGrp="1"/>
          </p:cNvSpPr>
          <p:nvPr>
            <p:ph type="sldNum" sz="quarter" idx="10"/>
          </p:nvPr>
        </p:nvSpPr>
        <p:spPr/>
        <p:txBody>
          <a:bodyPr/>
          <a:lstStyle/>
          <a:p>
            <a:fld id="{372EC1EE-CE77-41F3-89FF-9360C8A4A5F0}" type="slidenum">
              <a:rPr lang="en-IN" smtClean="0"/>
              <a:pPr/>
              <a:t>62</a:t>
            </a:fld>
            <a:endParaRPr lang="en-IN"/>
          </a:p>
        </p:txBody>
      </p:sp>
    </p:spTree>
    <p:extLst>
      <p:ext uri="{BB962C8B-B14F-4D97-AF65-F5344CB8AC3E}">
        <p14:creationId xmlns:p14="http://schemas.microsoft.com/office/powerpoint/2010/main" val="1834409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93FF082-0D94-448F-9A07-4C8AD38D9EB8}" type="slidenum">
              <a:rPr lang="en-US"/>
              <a:pPr/>
              <a:t>71</a:t>
            </a:fld>
            <a:endParaRPr lang="en-US"/>
          </a:p>
        </p:txBody>
      </p:sp>
      <p:sp>
        <p:nvSpPr>
          <p:cNvPr id="128001"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128002"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7802D29-E508-4C0E-B763-10487946EAFD}" type="slidenum">
              <a:rPr lang="en-US"/>
              <a:pPr/>
              <a:t>72</a:t>
            </a:fld>
            <a:endParaRPr lang="en-US"/>
          </a:p>
        </p:txBody>
      </p:sp>
      <p:sp>
        <p:nvSpPr>
          <p:cNvPr id="129025"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129026"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2D7C20C-DA48-4BC3-918B-A8827EF560BE}" type="slidenum">
              <a:rPr lang="en-US"/>
              <a:pPr/>
              <a:t>73</a:t>
            </a:fld>
            <a:endParaRPr lang="en-US"/>
          </a:p>
        </p:txBody>
      </p:sp>
      <p:sp>
        <p:nvSpPr>
          <p:cNvPr id="130049"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130050"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A52C203-0A44-41BA-AFB2-8397814E2DDE}" type="slidenum">
              <a:rPr lang="en-US"/>
              <a:pPr/>
              <a:t>74</a:t>
            </a:fld>
            <a:endParaRPr lang="en-US"/>
          </a:p>
        </p:txBody>
      </p:sp>
      <p:sp>
        <p:nvSpPr>
          <p:cNvPr id="131073"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131074"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A0E06D-DBEF-4BB5-A2DC-E7379EB399D9}" type="slidenum">
              <a:rPr lang="en-US"/>
              <a:pPr/>
              <a:t>75</a:t>
            </a:fld>
            <a:endParaRPr lang="en-US"/>
          </a:p>
        </p:txBody>
      </p:sp>
      <p:sp>
        <p:nvSpPr>
          <p:cNvPr id="133121"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133122"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6332C14-6F9F-4555-8BA6-4717E9A9D960}" type="slidenum">
              <a:rPr lang="en-US"/>
              <a:pPr/>
              <a:t>76</a:t>
            </a:fld>
            <a:endParaRPr lang="en-US"/>
          </a:p>
        </p:txBody>
      </p:sp>
      <p:sp>
        <p:nvSpPr>
          <p:cNvPr id="136193"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136194"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41C3107-FED8-4917-834B-93447E554F9B}" type="slidenum">
              <a:rPr lang="en-US"/>
              <a:pPr/>
              <a:t>77</a:t>
            </a:fld>
            <a:endParaRPr lang="en-US"/>
          </a:p>
        </p:txBody>
      </p:sp>
      <p:sp>
        <p:nvSpPr>
          <p:cNvPr id="137217"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137218"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Depends</a:t>
            </a:r>
            <a:r>
              <a:rPr lang="en-IN" sz="1200" kern="1200" baseline="0" dirty="0">
                <a:solidFill>
                  <a:schemeClr val="tx1"/>
                </a:solidFill>
                <a:effectLst/>
                <a:latin typeface="+mn-lt"/>
                <a:ea typeface="+mn-ea"/>
                <a:cs typeface="+mn-cs"/>
              </a:rPr>
              <a:t> on </a:t>
            </a:r>
            <a:r>
              <a:rPr lang="en-IN" sz="1200" kern="1200" dirty="0">
                <a:solidFill>
                  <a:schemeClr val="tx1"/>
                </a:solidFill>
                <a:effectLst/>
                <a:latin typeface="+mn-lt"/>
                <a:ea typeface="+mn-ea"/>
                <a:cs typeface="+mn-cs"/>
              </a:rPr>
              <a:t> abdominal </a:t>
            </a:r>
            <a:r>
              <a:rPr lang="en-IN" sz="1200" kern="1200" dirty="0" err="1">
                <a:solidFill>
                  <a:schemeClr val="tx1"/>
                </a:solidFill>
                <a:effectLst/>
                <a:latin typeface="+mn-lt"/>
                <a:ea typeface="+mn-ea"/>
                <a:cs typeface="+mn-cs"/>
              </a:rPr>
              <a:t>Situs</a:t>
            </a:r>
            <a:r>
              <a:rPr lang="en-IN" sz="1200" kern="1200" dirty="0">
                <a:solidFill>
                  <a:schemeClr val="tx1"/>
                </a:solidFill>
                <a:effectLst/>
                <a:latin typeface="+mn-lt"/>
                <a:ea typeface="+mn-ea"/>
                <a:cs typeface="+mn-cs"/>
              </a:rPr>
              <a:t> and position of heart in the thorax . two logical </a:t>
            </a:r>
            <a:r>
              <a:rPr lang="en-IN" sz="1200" kern="1200" dirty="0" err="1">
                <a:solidFill>
                  <a:schemeClr val="tx1"/>
                </a:solidFill>
                <a:effectLst/>
                <a:latin typeface="+mn-lt"/>
                <a:ea typeface="+mn-ea"/>
                <a:cs typeface="+mn-cs"/>
              </a:rPr>
              <a:t>Situs</a:t>
            </a:r>
            <a:r>
              <a:rPr lang="en-IN" sz="1200" kern="1200" dirty="0">
                <a:solidFill>
                  <a:schemeClr val="tx1"/>
                </a:solidFill>
                <a:effectLst/>
                <a:latin typeface="+mn-lt"/>
                <a:ea typeface="+mn-ea"/>
                <a:cs typeface="+mn-cs"/>
              </a:rPr>
              <a:t> these are </a:t>
            </a:r>
            <a:r>
              <a:rPr lang="en-IN" sz="1200" kern="1200" dirty="0" err="1">
                <a:solidFill>
                  <a:schemeClr val="tx1"/>
                </a:solidFill>
                <a:effectLst/>
                <a:latin typeface="+mn-lt"/>
                <a:ea typeface="+mn-ea"/>
                <a:cs typeface="+mn-cs"/>
              </a:rPr>
              <a:t>Situs</a:t>
            </a:r>
            <a:r>
              <a:rPr lang="en-IN" sz="1200" kern="1200" dirty="0">
                <a:solidFill>
                  <a:schemeClr val="tx1"/>
                </a:solidFill>
                <a:effectLst/>
                <a:latin typeface="+mn-lt"/>
                <a:ea typeface="+mn-ea"/>
                <a:cs typeface="+mn-cs"/>
              </a:rPr>
              <a:t> </a:t>
            </a:r>
            <a:r>
              <a:rPr lang="en-IN" sz="1200" kern="1200" dirty="0" err="1">
                <a:solidFill>
                  <a:schemeClr val="tx1"/>
                </a:solidFill>
                <a:effectLst/>
                <a:latin typeface="+mn-lt"/>
                <a:ea typeface="+mn-ea"/>
                <a:cs typeface="+mn-cs"/>
              </a:rPr>
              <a:t>Solitus</a:t>
            </a:r>
            <a:r>
              <a:rPr lang="en-IN" sz="1200" kern="1200" dirty="0">
                <a:solidFill>
                  <a:schemeClr val="tx1"/>
                </a:solidFill>
                <a:effectLst/>
                <a:latin typeface="+mn-lt"/>
                <a:ea typeface="+mn-ea"/>
                <a:cs typeface="+mn-cs"/>
              </a:rPr>
              <a:t> (Normal) and its opposite </a:t>
            </a:r>
            <a:r>
              <a:rPr lang="en-IN" sz="1200" kern="1200" dirty="0" err="1">
                <a:solidFill>
                  <a:schemeClr val="tx1"/>
                </a:solidFill>
                <a:effectLst/>
                <a:latin typeface="+mn-lt"/>
                <a:ea typeface="+mn-ea"/>
                <a:cs typeface="+mn-cs"/>
              </a:rPr>
              <a:t>Situs</a:t>
            </a:r>
            <a:r>
              <a:rPr lang="en-IN" sz="1200" kern="1200" dirty="0">
                <a:solidFill>
                  <a:schemeClr val="tx1"/>
                </a:solidFill>
                <a:effectLst/>
                <a:latin typeface="+mn-lt"/>
                <a:ea typeface="+mn-ea"/>
                <a:cs typeface="+mn-cs"/>
              </a:rPr>
              <a:t> </a:t>
            </a:r>
            <a:r>
              <a:rPr lang="en-IN" sz="1200" kern="1200" dirty="0" err="1">
                <a:solidFill>
                  <a:schemeClr val="tx1"/>
                </a:solidFill>
                <a:effectLst/>
                <a:latin typeface="+mn-lt"/>
                <a:ea typeface="+mn-ea"/>
                <a:cs typeface="+mn-cs"/>
              </a:rPr>
              <a:t>Inversus</a:t>
            </a:r>
            <a:endParaRPr lang="en-IN" dirty="0"/>
          </a:p>
        </p:txBody>
      </p:sp>
      <p:sp>
        <p:nvSpPr>
          <p:cNvPr id="4" name="Slide Number Placeholder 3"/>
          <p:cNvSpPr>
            <a:spLocks noGrp="1"/>
          </p:cNvSpPr>
          <p:nvPr>
            <p:ph type="sldNum" sz="quarter" idx="10"/>
          </p:nvPr>
        </p:nvSpPr>
        <p:spPr/>
        <p:txBody>
          <a:bodyPr/>
          <a:lstStyle/>
          <a:p>
            <a:fld id="{372EC1EE-CE77-41F3-89FF-9360C8A4A5F0}" type="slidenum">
              <a:rPr lang="en-IN" smtClean="0"/>
              <a:pPr/>
              <a:t>5</a:t>
            </a:fld>
            <a:endParaRPr lang="en-IN"/>
          </a:p>
        </p:txBody>
      </p:sp>
    </p:spTree>
    <p:extLst>
      <p:ext uri="{BB962C8B-B14F-4D97-AF65-F5344CB8AC3E}">
        <p14:creationId xmlns:p14="http://schemas.microsoft.com/office/powerpoint/2010/main" val="20522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 uncertain or</a:t>
            </a:r>
          </a:p>
          <a:p>
            <a:pPr marL="0" indent="0">
              <a:buNone/>
            </a:pPr>
            <a:r>
              <a:rPr lang="en-IN" dirty="0"/>
              <a:t>   indeterminate visceral or </a:t>
            </a:r>
            <a:r>
              <a:rPr lang="en-IN" dirty="0" err="1"/>
              <a:t>atrial</a:t>
            </a:r>
            <a:r>
              <a:rPr lang="en-IN" dirty="0"/>
              <a:t> </a:t>
            </a:r>
          </a:p>
          <a:p>
            <a:pPr marL="0" indent="0">
              <a:buNone/>
            </a:pPr>
            <a:r>
              <a:rPr lang="en-IN" dirty="0"/>
              <a:t>   position </a:t>
            </a:r>
          </a:p>
        </p:txBody>
      </p:sp>
      <p:sp>
        <p:nvSpPr>
          <p:cNvPr id="4" name="Slide Number Placeholder 3"/>
          <p:cNvSpPr>
            <a:spLocks noGrp="1"/>
          </p:cNvSpPr>
          <p:nvPr>
            <p:ph type="sldNum" sz="quarter" idx="10"/>
          </p:nvPr>
        </p:nvSpPr>
        <p:spPr/>
        <p:txBody>
          <a:bodyPr/>
          <a:lstStyle/>
          <a:p>
            <a:fld id="{372EC1EE-CE77-41F3-89FF-9360C8A4A5F0}" type="slidenum">
              <a:rPr lang="en-IN" smtClean="0"/>
              <a:pPr/>
              <a:t>6</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Chamber designations: Right and left, as in right and left atrium and right and left ventricle.</a:t>
            </a:r>
          </a:p>
          <a:p>
            <a:endParaRPr lang="en-IN" dirty="0"/>
          </a:p>
        </p:txBody>
      </p:sp>
      <p:sp>
        <p:nvSpPr>
          <p:cNvPr id="4" name="Slide Number Placeholder 3"/>
          <p:cNvSpPr>
            <a:spLocks noGrp="1"/>
          </p:cNvSpPr>
          <p:nvPr>
            <p:ph type="sldNum" sz="quarter" idx="10"/>
          </p:nvPr>
        </p:nvSpPr>
        <p:spPr/>
        <p:txBody>
          <a:bodyPr/>
          <a:lstStyle/>
          <a:p>
            <a:fld id="{372EC1EE-CE77-41F3-89FF-9360C8A4A5F0}" type="slidenum">
              <a:rPr lang="en-IN" smtClean="0"/>
              <a:pPr/>
              <a:t>10</a:t>
            </a:fld>
            <a:endParaRPr lang="en-IN"/>
          </a:p>
        </p:txBody>
      </p:sp>
    </p:spTree>
    <p:extLst>
      <p:ext uri="{BB962C8B-B14F-4D97-AF65-F5344CB8AC3E}">
        <p14:creationId xmlns:p14="http://schemas.microsoft.com/office/powerpoint/2010/main" val="406430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A  loop that agrees with the </a:t>
            </a:r>
            <a:r>
              <a:rPr lang="en-IN" dirty="0" err="1"/>
              <a:t>visceroatrial</a:t>
            </a:r>
            <a:r>
              <a:rPr lang="en-IN" dirty="0"/>
              <a:t> </a:t>
            </a:r>
            <a:r>
              <a:rPr lang="en-IN" dirty="0" err="1"/>
              <a:t>situs</a:t>
            </a:r>
            <a:endParaRPr lang="en-IN" dirty="0"/>
          </a:p>
          <a:p>
            <a:endParaRPr lang="en-IN" dirty="0"/>
          </a:p>
        </p:txBody>
      </p:sp>
      <p:sp>
        <p:nvSpPr>
          <p:cNvPr id="4" name="Slide Number Placeholder 3"/>
          <p:cNvSpPr>
            <a:spLocks noGrp="1"/>
          </p:cNvSpPr>
          <p:nvPr>
            <p:ph type="sldNum" sz="quarter" idx="10"/>
          </p:nvPr>
        </p:nvSpPr>
        <p:spPr/>
        <p:txBody>
          <a:bodyPr/>
          <a:lstStyle/>
          <a:p>
            <a:fld id="{372EC1EE-CE77-41F3-89FF-9360C8A4A5F0}" type="slidenum">
              <a:rPr lang="en-IN" smtClean="0"/>
              <a:pPr/>
              <a:t>11</a:t>
            </a:fld>
            <a:endParaRPr lang="en-IN"/>
          </a:p>
        </p:txBody>
      </p:sp>
    </p:spTree>
    <p:extLst>
      <p:ext uri="{BB962C8B-B14F-4D97-AF65-F5344CB8AC3E}">
        <p14:creationId xmlns:p14="http://schemas.microsoft.com/office/powerpoint/2010/main" val="114578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Inversion : Mirror imagery</a:t>
            </a:r>
          </a:p>
          <a:p>
            <a:endParaRPr lang="en-IN" dirty="0"/>
          </a:p>
        </p:txBody>
      </p:sp>
      <p:sp>
        <p:nvSpPr>
          <p:cNvPr id="4" name="Slide Number Placeholder 3"/>
          <p:cNvSpPr>
            <a:spLocks noGrp="1"/>
          </p:cNvSpPr>
          <p:nvPr>
            <p:ph type="sldNum" sz="quarter" idx="10"/>
          </p:nvPr>
        </p:nvSpPr>
        <p:spPr/>
        <p:txBody>
          <a:bodyPr/>
          <a:lstStyle/>
          <a:p>
            <a:fld id="{372EC1EE-CE77-41F3-89FF-9360C8A4A5F0}" type="slidenum">
              <a:rPr lang="en-IN" smtClean="0"/>
              <a:pPr/>
              <a:t>13</a:t>
            </a:fld>
            <a:endParaRPr lang="en-IN"/>
          </a:p>
        </p:txBody>
      </p:sp>
    </p:spTree>
    <p:extLst>
      <p:ext uri="{BB962C8B-B14F-4D97-AF65-F5344CB8AC3E}">
        <p14:creationId xmlns:p14="http://schemas.microsoft.com/office/powerpoint/2010/main" val="1760889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577344-1D8B-4E48-AEAE-C4EF48E959C7}" type="slidenum">
              <a:rPr lang="en-US"/>
              <a:pPr/>
              <a:t>19</a:t>
            </a:fld>
            <a:endParaRPr lang="en-US"/>
          </a:p>
        </p:txBody>
      </p:sp>
      <p:sp>
        <p:nvSpPr>
          <p:cNvPr id="90113" name="Rectangle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p:spPr>
      </p:sp>
      <p:sp>
        <p:nvSpPr>
          <p:cNvPr id="90114" name="Rectangle 2"/>
          <p:cNvSpPr txBox="1">
            <a:spLocks noGrp="1" noChangeArrowheads="1"/>
          </p:cNvSpPr>
          <p:nvPr>
            <p:ph type="body" idx="1"/>
          </p:nvPr>
        </p:nvSpPr>
        <p:spPr bwMode="auto">
          <a:xfrm>
            <a:off x="685512" y="4343230"/>
            <a:ext cx="5486976" cy="4115139"/>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The embryonic straight heart tube initially bends to the right (d-loop), then moves to the left until the ventricular portion occupies a normal left thoracic </a:t>
            </a:r>
            <a:r>
              <a:rPr lang="en-IN" dirty="0" err="1"/>
              <a:t>positionThe</a:t>
            </a:r>
            <a:r>
              <a:rPr lang="en-IN" dirty="0"/>
              <a:t> </a:t>
            </a:r>
            <a:r>
              <a:rPr lang="en-IN" dirty="0" err="1"/>
              <a:t>atrial</a:t>
            </a:r>
            <a:r>
              <a:rPr lang="en-IN" dirty="0"/>
              <a:t> and outflow poles converge and myocardial cells are added, forming the </a:t>
            </a:r>
            <a:r>
              <a:rPr lang="en-IN" b="1" dirty="0" err="1"/>
              <a:t>truncus</a:t>
            </a:r>
            <a:r>
              <a:rPr lang="en-IN" b="1" dirty="0"/>
              <a:t> </a:t>
            </a:r>
            <a:r>
              <a:rPr lang="en-IN" b="1" dirty="0" err="1"/>
              <a:t>arteriosus</a:t>
            </a:r>
            <a:endParaRPr lang="en-IN" dirty="0"/>
          </a:p>
          <a:p>
            <a:endParaRPr lang="en-IN" dirty="0"/>
          </a:p>
        </p:txBody>
      </p:sp>
      <p:sp>
        <p:nvSpPr>
          <p:cNvPr id="4" name="Slide Number Placeholder 3"/>
          <p:cNvSpPr>
            <a:spLocks noGrp="1"/>
          </p:cNvSpPr>
          <p:nvPr>
            <p:ph type="sldNum" sz="quarter" idx="10"/>
          </p:nvPr>
        </p:nvSpPr>
        <p:spPr/>
        <p:txBody>
          <a:bodyPr/>
          <a:lstStyle/>
          <a:p>
            <a:fld id="{372EC1EE-CE77-41F3-89FF-9360C8A4A5F0}" type="slidenum">
              <a:rPr lang="en-IN" smtClean="0"/>
              <a:pPr/>
              <a:t>24</a:t>
            </a:fld>
            <a:endParaRPr lang="en-IN"/>
          </a:p>
        </p:txBody>
      </p:sp>
    </p:spTree>
    <p:extLst>
      <p:ext uri="{BB962C8B-B14F-4D97-AF65-F5344CB8AC3E}">
        <p14:creationId xmlns:p14="http://schemas.microsoft.com/office/powerpoint/2010/main" val="2000414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does not address other lesions discussed in chapters dealing with double-inlet ventricles, double-outlet ventricles, or single-outlet hearts</a:t>
            </a:r>
          </a:p>
        </p:txBody>
      </p:sp>
      <p:sp>
        <p:nvSpPr>
          <p:cNvPr id="4" name="Slide Number Placeholder 3"/>
          <p:cNvSpPr>
            <a:spLocks noGrp="1"/>
          </p:cNvSpPr>
          <p:nvPr>
            <p:ph type="sldNum" sz="quarter" idx="10"/>
          </p:nvPr>
        </p:nvSpPr>
        <p:spPr/>
        <p:txBody>
          <a:bodyPr/>
          <a:lstStyle/>
          <a:p>
            <a:fld id="{372EC1EE-CE77-41F3-89FF-9360C8A4A5F0}" type="slidenum">
              <a:rPr lang="en-IN" smtClean="0"/>
              <a:pPr/>
              <a:t>35</a:t>
            </a:fld>
            <a:endParaRPr lang="en-IN"/>
          </a:p>
        </p:txBody>
      </p:sp>
    </p:spTree>
    <p:extLst>
      <p:ext uri="{BB962C8B-B14F-4D97-AF65-F5344CB8AC3E}">
        <p14:creationId xmlns:p14="http://schemas.microsoft.com/office/powerpoint/2010/main" val="2104391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51724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2692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8000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150"/>
            <a:ext cx="10972800" cy="1143236"/>
          </a:xfrm>
          <a:prstGeom prst="rect">
            <a:avLst/>
          </a:prstGeom>
        </p:spPr>
        <p:txBody>
          <a:bodyPr/>
          <a:lstStyle/>
          <a:p>
            <a:r>
              <a:rPr lang="en-US"/>
              <a:t>Click to edit Master title style</a:t>
            </a:r>
            <a:endParaRPr lang="en-IN"/>
          </a:p>
        </p:txBody>
      </p:sp>
    </p:spTree>
    <p:extLst>
      <p:ext uri="{BB962C8B-B14F-4D97-AF65-F5344CB8AC3E}">
        <p14:creationId xmlns:p14="http://schemas.microsoft.com/office/powerpoint/2010/main" val="379774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45473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5556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847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957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16598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3153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591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96409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9/22/23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8378047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Background Fill">
            <a:extLst>
              <a:ext uri="{FF2B5EF4-FFF2-40B4-BE49-F238E27FC236}">
                <a16:creationId xmlns:a16="http://schemas.microsoft.com/office/drawing/2014/main" id="{3C915414-2809-4735-A560-0D5FE6670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076"/>
            <a:ext cx="12188952"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id">
            <a:extLst>
              <a:ext uri="{FF2B5EF4-FFF2-40B4-BE49-F238E27FC236}">
                <a16:creationId xmlns:a16="http://schemas.microsoft.com/office/drawing/2014/main" id="{24413201-85BF-4680-A7D4-10CDBD0356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14" name="Straight Connector 13">
              <a:extLst>
                <a:ext uri="{FF2B5EF4-FFF2-40B4-BE49-F238E27FC236}">
                  <a16:creationId xmlns:a16="http://schemas.microsoft.com/office/drawing/2014/main" id="{1F819D8C-C8E5-4336-9882-79FBF65551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3" name="Straight Connector 14">
              <a:extLst>
                <a:ext uri="{FF2B5EF4-FFF2-40B4-BE49-F238E27FC236}">
                  <a16:creationId xmlns:a16="http://schemas.microsoft.com/office/drawing/2014/main" id="{7D732480-09E4-401A-B2D9-E6C662FBCA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4" name="Straight Connector 15">
              <a:extLst>
                <a:ext uri="{FF2B5EF4-FFF2-40B4-BE49-F238E27FC236}">
                  <a16:creationId xmlns:a16="http://schemas.microsoft.com/office/drawing/2014/main" id="{87D8355C-E417-4D36-91FF-2CC1E1FE9F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5" name="Straight Connector 16">
              <a:extLst>
                <a:ext uri="{FF2B5EF4-FFF2-40B4-BE49-F238E27FC236}">
                  <a16:creationId xmlns:a16="http://schemas.microsoft.com/office/drawing/2014/main" id="{6ADF7267-EAAE-43CE-ACEF-608328FB17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56" name="Straight Connector 17">
              <a:extLst>
                <a:ext uri="{FF2B5EF4-FFF2-40B4-BE49-F238E27FC236}">
                  <a16:creationId xmlns:a16="http://schemas.microsoft.com/office/drawing/2014/main" id="{54C901E2-0CDB-4316-B262-3B9E68F33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D8F6D31A-084C-4F10-9A8F-A9645DFB71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E38E09F0-F130-45B5-B0AF-7EF3F0172A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69330E2-17DA-4F0D-B377-6E4499C79A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A3192707-5744-4C77-8CD6-D682F90800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E367A44A-5DD0-43B5-B6DB-1CA3BC5AF0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280809D1-164B-4A0C-84BB-2AC46F3BDE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E379EC94-3698-4695-8CE7-61DBDF5EE6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8755B95C-6A71-4D4F-8F48-B21F893E6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099C53A-E394-462E-BF63-1639A8E283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9AC427FF-C3BE-45A0-9FB1-A6A4C8C4C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B15D91A-BF52-4704-8F6B-A7C4746181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D9241FD-0E0D-409B-A2AF-8F06ACB757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F8B3D884-11F6-4FF3-82C2-1C2311451C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15AB342-981A-44B4-846D-B0B2394ACF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872C80E7-0A00-4063-BEE2-6B6B446A4A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CDDFAF9B-F940-4E8C-905E-31851E6E71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DE75405B-4987-4ED0-838B-B550E11C50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2D23C412-06C7-4364-B5C1-6492A9D36B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3E558B2C-BA31-4EF6-AA51-34C38C4FAC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49BF6B7B-33CA-48B1-A1DC-E4917FB89D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B91E8E40-9C42-4E16-980F-D9B38872F3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6B7E3690-D803-4CC7-BA93-B51ACF040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Title 1"/>
          <p:cNvSpPr>
            <a:spLocks noGrp="1"/>
          </p:cNvSpPr>
          <p:nvPr>
            <p:ph type="ctrTitle"/>
          </p:nvPr>
        </p:nvSpPr>
        <p:spPr>
          <a:xfrm>
            <a:off x="629641" y="1359265"/>
            <a:ext cx="6117794" cy="2061774"/>
          </a:xfrm>
        </p:spPr>
        <p:txBody>
          <a:bodyPr anchor="t">
            <a:normAutofit/>
          </a:bodyPr>
          <a:lstStyle/>
          <a:p>
            <a:pPr algn="l"/>
            <a:r>
              <a:rPr lang="en-IN" sz="4800">
                <a:latin typeface="+mn-lt"/>
              </a:rPr>
              <a:t>Cardiac Malpositions</a:t>
            </a:r>
          </a:p>
        </p:txBody>
      </p:sp>
      <p:cxnSp>
        <p:nvCxnSpPr>
          <p:cNvPr id="57" name="Straight Connector 41">
            <a:extLst>
              <a:ext uri="{FF2B5EF4-FFF2-40B4-BE49-F238E27FC236}">
                <a16:creationId xmlns:a16="http://schemas.microsoft.com/office/drawing/2014/main" id="{90CA228F-98DF-49C4-9649-32D7199CC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0800" y="1141470"/>
            <a:ext cx="6159736"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8" name="Rectangle 43">
            <a:extLst>
              <a:ext uri="{FF2B5EF4-FFF2-40B4-BE49-F238E27FC236}">
                <a16:creationId xmlns:a16="http://schemas.microsoft.com/office/drawing/2014/main" id="{D1E370F4-6FE2-45A6-AC8E-CCB1A8AE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28" y="3565194"/>
            <a:ext cx="6814808" cy="3159505"/>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29640" y="3803677"/>
            <a:ext cx="6117794" cy="2830829"/>
          </a:xfrm>
        </p:spPr>
        <p:txBody>
          <a:bodyPr anchor="t">
            <a:normAutofit/>
          </a:bodyPr>
          <a:lstStyle/>
          <a:p>
            <a:pPr algn="l"/>
            <a:r>
              <a:rPr lang="en-US" dirty="0"/>
              <a:t>Dr S</a:t>
            </a:r>
            <a:r>
              <a:rPr lang="en-IN" dirty="0"/>
              <a:t>ANCHNA DEV S</a:t>
            </a:r>
          </a:p>
          <a:p>
            <a:pPr algn="l"/>
            <a:r>
              <a:rPr lang="en-IN" dirty="0"/>
              <a:t>DEPT OF CARDIOLOGY</a:t>
            </a:r>
          </a:p>
          <a:p>
            <a:pPr algn="l"/>
            <a:r>
              <a:rPr lang="en-IN" dirty="0"/>
              <a:t>TDMC</a:t>
            </a:r>
          </a:p>
        </p:txBody>
      </p:sp>
      <p:sp>
        <p:nvSpPr>
          <p:cNvPr id="59" name="Color">
            <a:extLst>
              <a:ext uri="{FF2B5EF4-FFF2-40B4-BE49-F238E27FC236}">
                <a16:creationId xmlns:a16="http://schemas.microsoft.com/office/drawing/2014/main" id="{D665D759-2DF8-4D47-8386-4BA28901A7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7704" y="147451"/>
            <a:ext cx="68580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6" name="Picture 5">
            <a:extLst>
              <a:ext uri="{FF2B5EF4-FFF2-40B4-BE49-F238E27FC236}">
                <a16:creationId xmlns:a16="http://schemas.microsoft.com/office/drawing/2014/main" id="{7167E0E8-FFDA-07FE-7B99-AD9BDF01DC7E}"/>
              </a:ext>
            </a:extLst>
          </p:cNvPr>
          <p:cNvPicPr>
            <a:picLocks noChangeAspect="1"/>
          </p:cNvPicPr>
          <p:nvPr/>
        </p:nvPicPr>
        <p:blipFill rotWithShape="1">
          <a:blip r:embed="rId2"/>
          <a:srcRect r="23856" b="1"/>
          <a:stretch/>
        </p:blipFill>
        <p:spPr>
          <a:xfrm>
            <a:off x="7075533" y="160818"/>
            <a:ext cx="4266870" cy="6573122"/>
          </a:xfrm>
          <a:prstGeom prst="rect">
            <a:avLst/>
          </a:prstGeom>
        </p:spPr>
      </p:pic>
    </p:spTree>
    <p:extLst>
      <p:ext uri="{BB962C8B-B14F-4D97-AF65-F5344CB8AC3E}">
        <p14:creationId xmlns:p14="http://schemas.microsoft.com/office/powerpoint/2010/main" val="1462294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Terminology</a:t>
            </a:r>
          </a:p>
        </p:txBody>
      </p:sp>
      <p:sp>
        <p:nvSpPr>
          <p:cNvPr id="3" name="Content Placeholder 2"/>
          <p:cNvSpPr>
            <a:spLocks noGrp="1"/>
          </p:cNvSpPr>
          <p:nvPr>
            <p:ph idx="1"/>
          </p:nvPr>
        </p:nvSpPr>
        <p:spPr/>
        <p:txBody>
          <a:bodyPr/>
          <a:lstStyle/>
          <a:p>
            <a:r>
              <a:rPr lang="en-IN" b="1" dirty="0"/>
              <a:t>Chamber designation</a:t>
            </a:r>
            <a:r>
              <a:rPr lang="en-IN" dirty="0"/>
              <a:t> : Right and left refers to the morphology rather than position as right atrium or left atrium, right or left ventricle</a:t>
            </a:r>
          </a:p>
          <a:p>
            <a:r>
              <a:rPr lang="en-IN" b="1" dirty="0"/>
              <a:t>Great arterial designations</a:t>
            </a:r>
            <a:r>
              <a:rPr lang="en-IN" dirty="0"/>
              <a:t>: The ascending aorta and pulmonary trunk defined by their ventricle of origin or their spatial relationship to each other</a:t>
            </a:r>
          </a:p>
          <a:p>
            <a:r>
              <a:rPr lang="en-IN" b="1" dirty="0" err="1"/>
              <a:t>Heterotaxy</a:t>
            </a:r>
            <a:r>
              <a:rPr lang="en-IN" dirty="0"/>
              <a:t> : Greek “</a:t>
            </a:r>
            <a:r>
              <a:rPr lang="en-IN" dirty="0" err="1"/>
              <a:t>heteros</a:t>
            </a:r>
            <a:r>
              <a:rPr lang="en-IN" dirty="0"/>
              <a:t>” : </a:t>
            </a:r>
            <a:r>
              <a:rPr lang="en-IN" b="1" dirty="0"/>
              <a:t>different</a:t>
            </a:r>
            <a:r>
              <a:rPr lang="en-IN" dirty="0"/>
              <a:t> and “taxis” : </a:t>
            </a:r>
            <a:r>
              <a:rPr lang="en-IN" b="1" dirty="0"/>
              <a:t>arrangement</a:t>
            </a:r>
          </a:p>
          <a:p>
            <a:r>
              <a:rPr lang="en-IN" b="1" dirty="0"/>
              <a:t>Isomerism</a:t>
            </a:r>
            <a:r>
              <a:rPr lang="en-IN" dirty="0"/>
              <a:t> : Greek “</a:t>
            </a:r>
            <a:r>
              <a:rPr lang="en-IN" dirty="0" err="1"/>
              <a:t>isos</a:t>
            </a:r>
            <a:r>
              <a:rPr lang="en-IN" dirty="0"/>
              <a:t>” : equal and “</a:t>
            </a:r>
            <a:r>
              <a:rPr lang="en-IN" dirty="0" err="1"/>
              <a:t>meros</a:t>
            </a:r>
            <a:r>
              <a:rPr lang="en-IN" dirty="0"/>
              <a:t>” part.</a:t>
            </a:r>
          </a:p>
          <a:p>
            <a:pPr marL="0" indent="0">
              <a:buNone/>
            </a:pPr>
            <a:r>
              <a:rPr lang="en-IN" dirty="0"/>
              <a:t>- similarity of bilateral structures that are normally dissimilar</a:t>
            </a:r>
          </a:p>
          <a:p>
            <a:pPr marL="0" indent="0">
              <a:buNone/>
            </a:pPr>
            <a:endParaRPr lang="en-IN" dirty="0"/>
          </a:p>
        </p:txBody>
      </p:sp>
    </p:spTree>
    <p:extLst>
      <p:ext uri="{BB962C8B-B14F-4D97-AF65-F5344CB8AC3E}">
        <p14:creationId xmlns:p14="http://schemas.microsoft.com/office/powerpoint/2010/main" val="1542669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Terminology -Concordance</a:t>
            </a:r>
          </a:p>
        </p:txBody>
      </p:sp>
      <p:sp>
        <p:nvSpPr>
          <p:cNvPr id="3" name="Content Placeholder 2"/>
          <p:cNvSpPr>
            <a:spLocks noGrp="1"/>
          </p:cNvSpPr>
          <p:nvPr>
            <p:ph idx="1"/>
          </p:nvPr>
        </p:nvSpPr>
        <p:spPr/>
        <p:txBody>
          <a:bodyPr>
            <a:normAutofit/>
          </a:bodyPr>
          <a:lstStyle/>
          <a:p>
            <a:r>
              <a:rPr lang="en-IN" dirty="0"/>
              <a:t>Latin “</a:t>
            </a:r>
            <a:r>
              <a:rPr lang="en-IN" b="1" dirty="0" err="1"/>
              <a:t>concordare</a:t>
            </a:r>
            <a:r>
              <a:rPr lang="en-IN" dirty="0"/>
              <a:t>”  : to agree. </a:t>
            </a:r>
          </a:p>
          <a:p>
            <a:r>
              <a:rPr lang="en-IN" b="1" dirty="0"/>
              <a:t>Atrioventricular concordance</a:t>
            </a:r>
            <a:r>
              <a:rPr lang="en-IN" dirty="0"/>
              <a:t>: </a:t>
            </a:r>
          </a:p>
          <a:p>
            <a:pPr lvl="1"/>
            <a:r>
              <a:rPr lang="en-IN" dirty="0"/>
              <a:t>Connection of a morphologic atrium to a corresponding morphologic ventricle.</a:t>
            </a:r>
          </a:p>
          <a:p>
            <a:r>
              <a:rPr lang="en-IN" b="1" dirty="0" err="1"/>
              <a:t>Ventriculoarterial</a:t>
            </a:r>
            <a:r>
              <a:rPr lang="en-IN" b="1" dirty="0"/>
              <a:t> concordance</a:t>
            </a:r>
            <a:r>
              <a:rPr lang="en-IN" dirty="0"/>
              <a:t>: </a:t>
            </a:r>
          </a:p>
          <a:p>
            <a:pPr lvl="1"/>
            <a:r>
              <a:rPr lang="en-IN" dirty="0"/>
              <a:t>Connection of a morphologic right ventricle to a pulmonary trunk and a morphologic left ventricle to an aorta.</a:t>
            </a:r>
          </a:p>
        </p:txBody>
      </p:sp>
    </p:spTree>
    <p:extLst>
      <p:ext uri="{BB962C8B-B14F-4D97-AF65-F5344CB8AC3E}">
        <p14:creationId xmlns:p14="http://schemas.microsoft.com/office/powerpoint/2010/main" val="1562759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Terminology - Discordance</a:t>
            </a:r>
            <a:br>
              <a:rPr lang="en-IN" dirty="0"/>
            </a:br>
            <a:endParaRPr lang="en-IN" dirty="0"/>
          </a:p>
        </p:txBody>
      </p:sp>
      <p:sp>
        <p:nvSpPr>
          <p:cNvPr id="3" name="Content Placeholder 2"/>
          <p:cNvSpPr>
            <a:spLocks noGrp="1"/>
          </p:cNvSpPr>
          <p:nvPr>
            <p:ph idx="1"/>
          </p:nvPr>
        </p:nvSpPr>
        <p:spPr/>
        <p:txBody>
          <a:bodyPr>
            <a:noAutofit/>
          </a:bodyPr>
          <a:lstStyle/>
          <a:p>
            <a:r>
              <a:rPr lang="en-IN" dirty="0"/>
              <a:t>Latin “dis”  : apart / Inappropriate.</a:t>
            </a:r>
          </a:p>
          <a:p>
            <a:r>
              <a:rPr lang="en-IN" b="1" dirty="0" err="1"/>
              <a:t>Atrio</a:t>
            </a:r>
            <a:r>
              <a:rPr lang="en-IN" b="1" dirty="0"/>
              <a:t>-ventricular discordance</a:t>
            </a:r>
            <a:r>
              <a:rPr lang="en-IN" dirty="0"/>
              <a:t>: </a:t>
            </a:r>
          </a:p>
          <a:p>
            <a:pPr lvl="1"/>
            <a:r>
              <a:rPr lang="en-IN" sz="2800" dirty="0"/>
              <a:t>A morphologic RA to LV  ; LA to RV.</a:t>
            </a:r>
          </a:p>
          <a:p>
            <a:r>
              <a:rPr lang="en-IN" b="1" dirty="0" err="1"/>
              <a:t>Ventriculo</a:t>
            </a:r>
            <a:r>
              <a:rPr lang="en-IN" b="1" dirty="0"/>
              <a:t>-arterial discordance</a:t>
            </a:r>
            <a:r>
              <a:rPr lang="en-IN" dirty="0"/>
              <a:t>:</a:t>
            </a:r>
          </a:p>
          <a:p>
            <a:pPr lvl="1"/>
            <a:r>
              <a:rPr lang="en-IN" sz="2800" dirty="0"/>
              <a:t>A morphologic RV gives rise to the aorta, and LV to the pulmonary trunk</a:t>
            </a:r>
          </a:p>
          <a:p>
            <a:r>
              <a:rPr lang="en-IN" b="1" dirty="0"/>
              <a:t>Double discordance</a:t>
            </a:r>
            <a:r>
              <a:rPr lang="en-IN" dirty="0"/>
              <a:t>:</a:t>
            </a:r>
          </a:p>
          <a:p>
            <a:pPr lvl="1"/>
            <a:r>
              <a:rPr lang="en-IN" sz="2800" dirty="0" err="1"/>
              <a:t>Atrio</a:t>
            </a:r>
            <a:r>
              <a:rPr lang="en-IN" sz="2800" dirty="0"/>
              <a:t>-ventricular discordance together with </a:t>
            </a:r>
            <a:r>
              <a:rPr lang="en-IN" sz="2800" dirty="0" err="1"/>
              <a:t>ventriculo</a:t>
            </a:r>
            <a:r>
              <a:rPr lang="en-IN" sz="2800" dirty="0"/>
              <a:t>-arterial discordance. </a:t>
            </a:r>
          </a:p>
          <a:p>
            <a:pPr lvl="1"/>
            <a:r>
              <a:rPr lang="en-IN" sz="2800" dirty="0"/>
              <a:t>The result is physiologically correct circulatory flow.</a:t>
            </a:r>
          </a:p>
        </p:txBody>
      </p:sp>
    </p:spTree>
    <p:extLst>
      <p:ext uri="{BB962C8B-B14F-4D97-AF65-F5344CB8AC3E}">
        <p14:creationId xmlns:p14="http://schemas.microsoft.com/office/powerpoint/2010/main" val="73310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Terminology </a:t>
            </a:r>
          </a:p>
        </p:txBody>
      </p:sp>
      <p:sp>
        <p:nvSpPr>
          <p:cNvPr id="3" name="Content Placeholder 2"/>
          <p:cNvSpPr>
            <a:spLocks noGrp="1"/>
          </p:cNvSpPr>
          <p:nvPr>
            <p:ph idx="1"/>
          </p:nvPr>
        </p:nvSpPr>
        <p:spPr/>
        <p:txBody>
          <a:bodyPr>
            <a:normAutofit/>
          </a:bodyPr>
          <a:lstStyle/>
          <a:p>
            <a:r>
              <a:rPr lang="en-IN" b="1" dirty="0"/>
              <a:t>Transposition of the great arteries</a:t>
            </a:r>
            <a:r>
              <a:rPr lang="en-IN" dirty="0"/>
              <a:t>:</a:t>
            </a:r>
          </a:p>
          <a:p>
            <a:pPr lvl="1"/>
            <a:r>
              <a:rPr lang="en-IN" dirty="0"/>
              <a:t>Each great artery arises from an morphologically discordant ventricle</a:t>
            </a:r>
          </a:p>
          <a:p>
            <a:r>
              <a:rPr lang="en-IN" b="1" dirty="0" err="1"/>
              <a:t>Malposition</a:t>
            </a:r>
            <a:r>
              <a:rPr lang="en-IN" b="1" dirty="0"/>
              <a:t> of the great arteries</a:t>
            </a:r>
            <a:r>
              <a:rPr lang="en-IN" i="1" dirty="0"/>
              <a:t>:</a:t>
            </a:r>
            <a:endParaRPr lang="en-IN" dirty="0"/>
          </a:p>
          <a:p>
            <a:pPr lvl="1"/>
            <a:r>
              <a:rPr lang="en-IN" dirty="0">
                <a:solidFill>
                  <a:srgbClr val="C00000"/>
                </a:solidFill>
              </a:rPr>
              <a:t>Abnormal spatial relations</a:t>
            </a:r>
            <a:r>
              <a:rPr lang="en-IN" dirty="0"/>
              <a:t> of the aorta and the pulmonary trunk </a:t>
            </a:r>
          </a:p>
          <a:p>
            <a:pPr lvl="1"/>
            <a:r>
              <a:rPr lang="en-IN" dirty="0"/>
              <a:t>Either in the lateral or anteroposterior plane</a:t>
            </a:r>
          </a:p>
          <a:p>
            <a:pPr lvl="1"/>
            <a:r>
              <a:rPr lang="en-IN" dirty="0"/>
              <a:t>arises from the morphologically correct ventricle.</a:t>
            </a:r>
          </a:p>
          <a:p>
            <a:r>
              <a:rPr lang="en-IN" sz="2800" b="1" dirty="0"/>
              <a:t>Isolated ventricular inversion</a:t>
            </a:r>
          </a:p>
          <a:p>
            <a:pPr>
              <a:buNone/>
            </a:pPr>
            <a:r>
              <a:rPr lang="en-IN" sz="2800" dirty="0"/>
              <a:t>    not associated with transposition of the great arteries</a:t>
            </a:r>
            <a:endParaRPr lang="en-IN" dirty="0"/>
          </a:p>
        </p:txBody>
      </p:sp>
      <p:pic>
        <p:nvPicPr>
          <p:cNvPr id="5" name="Picture 4">
            <a:extLst>
              <a:ext uri="{FF2B5EF4-FFF2-40B4-BE49-F238E27FC236}">
                <a16:creationId xmlns:a16="http://schemas.microsoft.com/office/drawing/2014/main" id="{C30ED230-CFA9-265D-490F-7CEC27E34E3C}"/>
              </a:ext>
            </a:extLst>
          </p:cNvPr>
          <p:cNvPicPr>
            <a:picLocks noChangeAspect="1"/>
          </p:cNvPicPr>
          <p:nvPr/>
        </p:nvPicPr>
        <p:blipFill rotWithShape="1">
          <a:blip r:embed="rId3"/>
          <a:srcRect t="-4843" b="47073"/>
          <a:stretch/>
        </p:blipFill>
        <p:spPr>
          <a:xfrm>
            <a:off x="398346" y="1474518"/>
            <a:ext cx="11395307" cy="4507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29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601B-9FF0-B6E0-2B3E-CFD6EF2FEF64}"/>
              </a:ext>
            </a:extLst>
          </p:cNvPr>
          <p:cNvSpPr>
            <a:spLocks noGrp="1"/>
          </p:cNvSpPr>
          <p:nvPr>
            <p:ph type="title"/>
          </p:nvPr>
        </p:nvSpPr>
        <p:spPr/>
        <p:txBody>
          <a:bodyPr/>
          <a:lstStyle/>
          <a:p>
            <a:r>
              <a:rPr lang="en-IN" dirty="0"/>
              <a:t>Segmental approach –using Van </a:t>
            </a:r>
            <a:r>
              <a:rPr lang="en-IN" dirty="0" err="1"/>
              <a:t>Praagh</a:t>
            </a:r>
            <a:r>
              <a:rPr lang="en-IN" dirty="0"/>
              <a:t> notation</a:t>
            </a:r>
            <a:endParaRPr lang="en-US" dirty="0"/>
          </a:p>
        </p:txBody>
      </p:sp>
      <p:sp>
        <p:nvSpPr>
          <p:cNvPr id="3" name="Content Placeholder 2">
            <a:extLst>
              <a:ext uri="{FF2B5EF4-FFF2-40B4-BE49-F238E27FC236}">
                <a16:creationId xmlns:a16="http://schemas.microsoft.com/office/drawing/2014/main" id="{AAEC8E56-3874-647A-6519-4F40B9820850}"/>
              </a:ext>
            </a:extLst>
          </p:cNvPr>
          <p:cNvSpPr>
            <a:spLocks noGrp="1"/>
          </p:cNvSpPr>
          <p:nvPr>
            <p:ph idx="1"/>
          </p:nvPr>
        </p:nvSpPr>
        <p:spPr/>
        <p:txBody>
          <a:bodyPr>
            <a:normAutofit/>
          </a:bodyPr>
          <a:lstStyle/>
          <a:p>
            <a:r>
              <a:rPr lang="en-US" dirty="0"/>
              <a:t>The Van </a:t>
            </a:r>
            <a:r>
              <a:rPr lang="en-US" dirty="0" err="1"/>
              <a:t>Praagh</a:t>
            </a:r>
            <a:r>
              <a:rPr lang="en-US" dirty="0"/>
              <a:t> notation is a three-part series of letters or letter-groups, with each part corresponding to a key segment or embryologic region of the cardiac anatomy: the atria, ventricles, and great vessels </a:t>
            </a:r>
            <a:endParaRPr lang="en-IN" dirty="0"/>
          </a:p>
          <a:p>
            <a:r>
              <a:rPr lang="en-US" dirty="0"/>
              <a:t>The three parts are separated by commas and encompassed by braces</a:t>
            </a:r>
            <a:r>
              <a:rPr lang="en-IN" dirty="0"/>
              <a:t>.</a:t>
            </a:r>
          </a:p>
          <a:p>
            <a:r>
              <a:rPr lang="en-US" b="1" dirty="0"/>
              <a:t>first letter</a:t>
            </a:r>
            <a:r>
              <a:rPr lang="en-IN" b="1" dirty="0"/>
              <a:t> —&gt; </a:t>
            </a:r>
            <a:r>
              <a:rPr lang="en-US" b="1" dirty="0" err="1"/>
              <a:t>visceroatrial</a:t>
            </a:r>
            <a:r>
              <a:rPr lang="en-US" b="1" dirty="0"/>
              <a:t> situs</a:t>
            </a:r>
            <a:endParaRPr lang="en-IN" b="1" dirty="0"/>
          </a:p>
          <a:p>
            <a:r>
              <a:rPr lang="en-US" b="1" dirty="0"/>
              <a:t>second</a:t>
            </a:r>
            <a:r>
              <a:rPr lang="en-IN" b="1" dirty="0"/>
              <a:t> —&gt; </a:t>
            </a:r>
            <a:r>
              <a:rPr lang="en-US" b="1" dirty="0"/>
              <a:t>the left- or rightward orientation of the ventricular loop</a:t>
            </a:r>
            <a:endParaRPr lang="en-IN" b="1" dirty="0"/>
          </a:p>
          <a:p>
            <a:r>
              <a:rPr lang="en-US" b="1" dirty="0"/>
              <a:t>third</a:t>
            </a:r>
            <a:r>
              <a:rPr lang="en-IN" b="1" dirty="0"/>
              <a:t> —&gt; </a:t>
            </a:r>
            <a:r>
              <a:rPr lang="en-US" b="1" dirty="0"/>
              <a:t>the position and relation of the great vessels.</a:t>
            </a:r>
          </a:p>
        </p:txBody>
      </p:sp>
    </p:spTree>
    <p:extLst>
      <p:ext uri="{BB962C8B-B14F-4D97-AF65-F5344CB8AC3E}">
        <p14:creationId xmlns:p14="http://schemas.microsoft.com/office/powerpoint/2010/main" val="4029964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A421-35A8-E295-BBAB-DEE2C6CBD54F}"/>
              </a:ext>
            </a:extLst>
          </p:cNvPr>
          <p:cNvSpPr>
            <a:spLocks noGrp="1"/>
          </p:cNvSpPr>
          <p:nvPr>
            <p:ph type="title"/>
          </p:nvPr>
        </p:nvSpPr>
        <p:spPr/>
        <p:txBody>
          <a:bodyPr>
            <a:normAutofit/>
          </a:bodyPr>
          <a:lstStyle/>
          <a:p>
            <a:r>
              <a:rPr lang="en-IN" sz="4200" dirty="0"/>
              <a:t>STEP 1 : Describe the  </a:t>
            </a:r>
            <a:r>
              <a:rPr lang="en-IN" sz="4200" dirty="0" err="1"/>
              <a:t>Visceroatrial</a:t>
            </a:r>
            <a:r>
              <a:rPr lang="en-IN" sz="4200" dirty="0"/>
              <a:t> Situs {X, _, _}</a:t>
            </a:r>
            <a:endParaRPr lang="en-US" sz="4200" dirty="0"/>
          </a:p>
        </p:txBody>
      </p:sp>
      <p:pic>
        <p:nvPicPr>
          <p:cNvPr id="4" name="Picture 4">
            <a:extLst>
              <a:ext uri="{FF2B5EF4-FFF2-40B4-BE49-F238E27FC236}">
                <a16:creationId xmlns:a16="http://schemas.microsoft.com/office/drawing/2014/main" id="{44D7CACE-EA31-5C08-D6E7-F09F2984A381}"/>
              </a:ext>
            </a:extLst>
          </p:cNvPr>
          <p:cNvPicPr>
            <a:picLocks noGrp="1" noChangeAspect="1"/>
          </p:cNvPicPr>
          <p:nvPr>
            <p:ph idx="1"/>
          </p:nvPr>
        </p:nvPicPr>
        <p:blipFill rotWithShape="1">
          <a:blip r:embed="rId2"/>
          <a:srcRect b="60082"/>
          <a:stretch/>
        </p:blipFill>
        <p:spPr>
          <a:xfrm>
            <a:off x="445324" y="2254456"/>
            <a:ext cx="10814621" cy="4112038"/>
          </a:xfrm>
        </p:spPr>
      </p:pic>
    </p:spTree>
    <p:extLst>
      <p:ext uri="{BB962C8B-B14F-4D97-AF65-F5344CB8AC3E}">
        <p14:creationId xmlns:p14="http://schemas.microsoft.com/office/powerpoint/2010/main" val="3464298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0242-5276-9951-B4AB-367CED34E12B}"/>
              </a:ext>
            </a:extLst>
          </p:cNvPr>
          <p:cNvSpPr>
            <a:spLocks noGrp="1"/>
          </p:cNvSpPr>
          <p:nvPr>
            <p:ph type="title"/>
          </p:nvPr>
        </p:nvSpPr>
        <p:spPr/>
        <p:txBody>
          <a:bodyPr/>
          <a:lstStyle/>
          <a:p>
            <a:r>
              <a:rPr lang="en-IN" dirty="0"/>
              <a:t>2. </a:t>
            </a:r>
            <a:r>
              <a:rPr lang="en-IN" dirty="0" err="1"/>
              <a:t>Thoracoabdominal</a:t>
            </a:r>
            <a:r>
              <a:rPr lang="en-IN" dirty="0"/>
              <a:t> situs</a:t>
            </a:r>
            <a:endParaRPr lang="en-US" dirty="0"/>
          </a:p>
        </p:txBody>
      </p:sp>
      <p:sp>
        <p:nvSpPr>
          <p:cNvPr id="3" name="Content Placeholder 2">
            <a:extLst>
              <a:ext uri="{FF2B5EF4-FFF2-40B4-BE49-F238E27FC236}">
                <a16:creationId xmlns:a16="http://schemas.microsoft.com/office/drawing/2014/main" id="{2EFEB809-16BF-CB69-2CEB-6F762A9B5EBB}"/>
              </a:ext>
            </a:extLst>
          </p:cNvPr>
          <p:cNvSpPr>
            <a:spLocks noGrp="1"/>
          </p:cNvSpPr>
          <p:nvPr>
            <p:ph idx="1"/>
          </p:nvPr>
        </p:nvSpPr>
        <p:spPr/>
        <p:txBody>
          <a:bodyPr>
            <a:normAutofit/>
          </a:bodyPr>
          <a:lstStyle/>
          <a:p>
            <a:r>
              <a:rPr lang="en-US" dirty="0"/>
              <a:t>The structure of the </a:t>
            </a:r>
            <a:r>
              <a:rPr lang="en-US" b="1" dirty="0" err="1"/>
              <a:t>bronchopulmonary</a:t>
            </a:r>
            <a:r>
              <a:rPr lang="en-US" b="1" dirty="0"/>
              <a:t> anatomy </a:t>
            </a:r>
            <a:r>
              <a:rPr lang="en-US" dirty="0"/>
              <a:t>can be useful for identifying the morphologic right atrium because pulmonary sidedness usually reflects atrial sidedness. </a:t>
            </a:r>
            <a:endParaRPr lang="en-IN" dirty="0"/>
          </a:p>
          <a:p>
            <a:r>
              <a:rPr lang="en-US" dirty="0"/>
              <a:t>The main bronchus of the morphologic right lung is </a:t>
            </a:r>
            <a:r>
              <a:rPr lang="en-US" b="1" dirty="0"/>
              <a:t>located directly behind the pulmonary artery (</a:t>
            </a:r>
            <a:r>
              <a:rPr lang="en-US" b="1" dirty="0" err="1"/>
              <a:t>eparterial</a:t>
            </a:r>
            <a:r>
              <a:rPr lang="en-US" b="1" dirty="0"/>
              <a:t> position)</a:t>
            </a:r>
            <a:r>
              <a:rPr lang="en-US" dirty="0"/>
              <a:t>, and </a:t>
            </a:r>
            <a:r>
              <a:rPr lang="en-US" b="1" dirty="0"/>
              <a:t>the upper lobe bronchus originates at a more proximal </a:t>
            </a:r>
            <a:r>
              <a:rPr lang="en-IN" b="1" dirty="0"/>
              <a:t>level than left</a:t>
            </a:r>
          </a:p>
          <a:p>
            <a:r>
              <a:rPr lang="en-US" dirty="0"/>
              <a:t>The main bronchus of the morphologic left lung has a position </a:t>
            </a:r>
            <a:r>
              <a:rPr lang="en-US" b="1" dirty="0"/>
              <a:t>below the pulmonary artery (</a:t>
            </a:r>
            <a:r>
              <a:rPr lang="en-US" b="1" dirty="0" err="1"/>
              <a:t>hyparterial</a:t>
            </a:r>
            <a:r>
              <a:rPr lang="en-US" b="1" dirty="0"/>
              <a:t> position)</a:t>
            </a:r>
            <a:r>
              <a:rPr lang="en-US" dirty="0"/>
              <a:t> and a relatively </a:t>
            </a:r>
            <a:r>
              <a:rPr lang="en-US" b="1" dirty="0"/>
              <a:t>more distal takeoff of the upper lobe bronchus </a:t>
            </a:r>
            <a:endParaRPr lang="en-IN" b="1" dirty="0"/>
          </a:p>
          <a:p>
            <a:r>
              <a:rPr lang="en-US" dirty="0"/>
              <a:t>The number of pulmonary lobes also helps establish sidedness</a:t>
            </a:r>
          </a:p>
        </p:txBody>
      </p:sp>
    </p:spTree>
    <p:extLst>
      <p:ext uri="{BB962C8B-B14F-4D97-AF65-F5344CB8AC3E}">
        <p14:creationId xmlns:p14="http://schemas.microsoft.com/office/powerpoint/2010/main" val="17022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3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6F8A6E2-47C8-7FB5-80CE-DD10BE7ADE98}"/>
              </a:ext>
            </a:extLst>
          </p:cNvPr>
          <p:cNvPicPr>
            <a:picLocks noGrp="1" noChangeAspect="1"/>
          </p:cNvPicPr>
          <p:nvPr>
            <p:ph idx="1"/>
          </p:nvPr>
        </p:nvPicPr>
        <p:blipFill>
          <a:blip r:embed="rId2"/>
          <a:stretch>
            <a:fillRect/>
          </a:stretch>
        </p:blipFill>
        <p:spPr>
          <a:xfrm>
            <a:off x="2690214" y="587561"/>
            <a:ext cx="6582151" cy="5682878"/>
          </a:xfrm>
          <a:prstGeom prst="rect">
            <a:avLst/>
          </a:prstGeom>
        </p:spPr>
      </p:pic>
    </p:spTree>
    <p:extLst>
      <p:ext uri="{BB962C8B-B14F-4D97-AF65-F5344CB8AC3E}">
        <p14:creationId xmlns:p14="http://schemas.microsoft.com/office/powerpoint/2010/main" val="1585907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0F00-5FA3-6811-C38B-7C43284D0787}"/>
              </a:ext>
            </a:extLst>
          </p:cNvPr>
          <p:cNvSpPr>
            <a:spLocks noGrp="1"/>
          </p:cNvSpPr>
          <p:nvPr>
            <p:ph type="title"/>
          </p:nvPr>
        </p:nvSpPr>
        <p:spPr/>
        <p:txBody>
          <a:bodyPr/>
          <a:lstStyle/>
          <a:p>
            <a:r>
              <a:rPr lang="en-IN" dirty="0"/>
              <a:t>3. Atrial situs</a:t>
            </a:r>
            <a:endParaRPr lang="en-US" dirty="0"/>
          </a:p>
        </p:txBody>
      </p:sp>
      <p:sp>
        <p:nvSpPr>
          <p:cNvPr id="3" name="Content Placeholder 2">
            <a:extLst>
              <a:ext uri="{FF2B5EF4-FFF2-40B4-BE49-F238E27FC236}">
                <a16:creationId xmlns:a16="http://schemas.microsoft.com/office/drawing/2014/main" id="{D18623BE-5A18-5EC9-5313-8F88C81A5273}"/>
              </a:ext>
            </a:extLst>
          </p:cNvPr>
          <p:cNvSpPr>
            <a:spLocks noGrp="1"/>
          </p:cNvSpPr>
          <p:nvPr>
            <p:ph idx="1"/>
          </p:nvPr>
        </p:nvSpPr>
        <p:spPr/>
        <p:txBody>
          <a:bodyPr/>
          <a:lstStyle/>
          <a:p>
            <a:r>
              <a:rPr lang="en-IN" dirty="0"/>
              <a:t>Identify the morphologic right atrium</a:t>
            </a:r>
          </a:p>
          <a:p>
            <a:endParaRPr lang="en-US" dirty="0"/>
          </a:p>
        </p:txBody>
      </p:sp>
      <p:pic>
        <p:nvPicPr>
          <p:cNvPr id="4" name="Picture 4">
            <a:extLst>
              <a:ext uri="{FF2B5EF4-FFF2-40B4-BE49-F238E27FC236}">
                <a16:creationId xmlns:a16="http://schemas.microsoft.com/office/drawing/2014/main" id="{EB8C5C28-6204-2115-7186-E90EBB78DB28}"/>
              </a:ext>
            </a:extLst>
          </p:cNvPr>
          <p:cNvPicPr>
            <a:picLocks noChangeAspect="1"/>
          </p:cNvPicPr>
          <p:nvPr/>
        </p:nvPicPr>
        <p:blipFill>
          <a:blip r:embed="rId2"/>
          <a:stretch>
            <a:fillRect/>
          </a:stretch>
        </p:blipFill>
        <p:spPr>
          <a:xfrm>
            <a:off x="1056570" y="2506662"/>
            <a:ext cx="8732541" cy="4351338"/>
          </a:xfrm>
          <a:prstGeom prst="rect">
            <a:avLst/>
          </a:prstGeom>
        </p:spPr>
      </p:pic>
      <p:pic>
        <p:nvPicPr>
          <p:cNvPr id="5" name="Picture 5">
            <a:extLst>
              <a:ext uri="{FF2B5EF4-FFF2-40B4-BE49-F238E27FC236}">
                <a16:creationId xmlns:a16="http://schemas.microsoft.com/office/drawing/2014/main" id="{9851E710-81AD-AA3D-77DB-30B743D3C37A}"/>
              </a:ext>
            </a:extLst>
          </p:cNvPr>
          <p:cNvPicPr>
            <a:picLocks noChangeAspect="1"/>
          </p:cNvPicPr>
          <p:nvPr/>
        </p:nvPicPr>
        <p:blipFill>
          <a:blip r:embed="rId3"/>
          <a:stretch>
            <a:fillRect/>
          </a:stretch>
        </p:blipFill>
        <p:spPr>
          <a:xfrm>
            <a:off x="3719735" y="854364"/>
            <a:ext cx="8102810" cy="5701978"/>
          </a:xfrm>
          <a:prstGeom prst="rect">
            <a:avLst/>
          </a:prstGeom>
        </p:spPr>
      </p:pic>
      <p:pic>
        <p:nvPicPr>
          <p:cNvPr id="6" name="Picture 6">
            <a:extLst>
              <a:ext uri="{FF2B5EF4-FFF2-40B4-BE49-F238E27FC236}">
                <a16:creationId xmlns:a16="http://schemas.microsoft.com/office/drawing/2014/main" id="{73A0202A-BC83-7E03-2C31-DC342E21F5C6}"/>
              </a:ext>
            </a:extLst>
          </p:cNvPr>
          <p:cNvPicPr>
            <a:picLocks noChangeAspect="1"/>
          </p:cNvPicPr>
          <p:nvPr/>
        </p:nvPicPr>
        <p:blipFill>
          <a:blip r:embed="rId4"/>
          <a:stretch>
            <a:fillRect/>
          </a:stretch>
        </p:blipFill>
        <p:spPr>
          <a:xfrm>
            <a:off x="4123459" y="155261"/>
            <a:ext cx="6267450" cy="6596081"/>
          </a:xfrm>
          <a:prstGeom prst="rect">
            <a:avLst/>
          </a:prstGeom>
        </p:spPr>
      </p:pic>
    </p:spTree>
    <p:extLst>
      <p:ext uri="{BB962C8B-B14F-4D97-AF65-F5344CB8AC3E}">
        <p14:creationId xmlns:p14="http://schemas.microsoft.com/office/powerpoint/2010/main" val="122728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609600" y="274638"/>
            <a:ext cx="10972800" cy="1143000"/>
          </a:xfrm>
          <a:ln/>
        </p:spPr>
        <p:txBody>
          <a:bodyPr/>
          <a:lstStyle/>
          <a:p>
            <a:pPr algn="ct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3400"/>
              <a:t>Atrial Morphology</a:t>
            </a:r>
          </a:p>
        </p:txBody>
      </p:sp>
      <p:pic>
        <p:nvPicPr>
          <p:cNvPr id="19458" name="Picture 2"/>
          <p:cNvPicPr>
            <a:picLocks noChangeAspect="1" noChangeArrowheads="1"/>
          </p:cNvPicPr>
          <p:nvPr/>
        </p:nvPicPr>
        <p:blipFill>
          <a:blip r:embed="rId3"/>
          <a:srcRect/>
          <a:stretch>
            <a:fillRect/>
          </a:stretch>
        </p:blipFill>
        <p:spPr bwMode="auto">
          <a:xfrm>
            <a:off x="6908800" y="2057400"/>
            <a:ext cx="4368800" cy="3352800"/>
          </a:xfrm>
          <a:prstGeom prst="rect">
            <a:avLst/>
          </a:prstGeom>
          <a:noFill/>
          <a:ln w="9360" cap="flat">
            <a:noFill/>
            <a:miter lim="800000"/>
            <a:headEnd/>
            <a:tailEnd/>
          </a:ln>
          <a:effectLst/>
        </p:spPr>
      </p:pic>
      <p:pic>
        <p:nvPicPr>
          <p:cNvPr id="19459" name="Picture 3"/>
          <p:cNvPicPr>
            <a:picLocks noChangeAspect="1" noChangeArrowheads="1"/>
          </p:cNvPicPr>
          <p:nvPr/>
        </p:nvPicPr>
        <p:blipFill>
          <a:blip r:embed="rId4"/>
          <a:srcRect/>
          <a:stretch>
            <a:fillRect/>
          </a:stretch>
        </p:blipFill>
        <p:spPr bwMode="auto">
          <a:xfrm>
            <a:off x="812800" y="2057400"/>
            <a:ext cx="5384800" cy="3341688"/>
          </a:xfrm>
          <a:prstGeom prst="rect">
            <a:avLst/>
          </a:prstGeom>
          <a:noFill/>
          <a:ln w="9360" cap="flat">
            <a:noFill/>
            <a:miter lim="800000"/>
            <a:headEnd/>
            <a:tailEnd/>
          </a:ln>
          <a:effec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4B9BA1E-8BB4-8A33-0357-B9E494460619}"/>
              </a:ext>
            </a:extLst>
          </p:cNvPr>
          <p:cNvPicPr>
            <a:picLocks noChangeAspect="1"/>
          </p:cNvPicPr>
          <p:nvPr/>
        </p:nvPicPr>
        <p:blipFill rotWithShape="1">
          <a:blip r:embed="rId2"/>
          <a:srcRect t="9393" r="9090" b="32890"/>
          <a:stretch/>
        </p:blipFill>
        <p:spPr>
          <a:xfrm>
            <a:off x="3523488" y="10"/>
            <a:ext cx="8668512" cy="6857990"/>
          </a:xfrm>
          <a:prstGeom prst="rect">
            <a:avLst/>
          </a:prstGeom>
        </p:spPr>
      </p:pic>
      <p:sp>
        <p:nvSpPr>
          <p:cNvPr id="33"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9348BB-5DC2-A849-B9E2-EEE9A2A632D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600">
                <a:solidFill>
                  <a:schemeClr val="bg1"/>
                </a:solidFill>
              </a:rPr>
              <a:t> “The heart may be congenitally misplaced in various ways, occupying either an unusual position within the thorax, or being situated external to that cavity”</a:t>
            </a:r>
            <a:br>
              <a:rPr lang="en-US" sz="2600">
                <a:solidFill>
                  <a:schemeClr val="bg1"/>
                </a:solidFill>
              </a:rPr>
            </a:br>
            <a:endParaRPr lang="en-US" sz="2600">
              <a:solidFill>
                <a:schemeClr val="bg1"/>
              </a:solidFill>
            </a:endParaRPr>
          </a:p>
        </p:txBody>
      </p:sp>
      <p:sp>
        <p:nvSpPr>
          <p:cNvPr id="3" name="Content Placeholder 2">
            <a:extLst>
              <a:ext uri="{FF2B5EF4-FFF2-40B4-BE49-F238E27FC236}">
                <a16:creationId xmlns:a16="http://schemas.microsoft.com/office/drawing/2014/main" id="{05D4169E-C101-2D04-634D-72A7F59752EF}"/>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b="1" dirty="0">
                <a:solidFill>
                  <a:schemeClr val="bg1"/>
                </a:solidFill>
              </a:rPr>
              <a:t>-  Thomas</a:t>
            </a:r>
            <a:r>
              <a:rPr lang="en-IN" sz="2000" b="1" dirty="0">
                <a:solidFill>
                  <a:schemeClr val="bg1"/>
                </a:solidFill>
              </a:rPr>
              <a:t> B</a:t>
            </a:r>
            <a:r>
              <a:rPr lang="en-US" sz="2000" b="1" dirty="0">
                <a:solidFill>
                  <a:schemeClr val="bg1"/>
                </a:solidFill>
              </a:rPr>
              <a:t> Peacock , 1858</a:t>
            </a:r>
          </a:p>
        </p:txBody>
      </p:sp>
      <p:sp>
        <p:nvSpPr>
          <p:cNvPr id="34"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97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pic>
        <p:nvPicPr>
          <p:cNvPr id="5" name="Picture 4"/>
          <p:cNvPicPr>
            <a:picLocks noChangeAspect="1"/>
          </p:cNvPicPr>
          <p:nvPr/>
        </p:nvPicPr>
        <p:blipFill rotWithShape="1">
          <a:blip r:embed="rId2"/>
          <a:srcRect t="2060" b="15345"/>
          <a:stretch/>
        </p:blipFill>
        <p:spPr>
          <a:xfrm>
            <a:off x="947432" y="2440674"/>
            <a:ext cx="9258300" cy="3807725"/>
          </a:xfrm>
          <a:prstGeom prst="rect">
            <a:avLst/>
          </a:prstGeom>
        </p:spPr>
      </p:pic>
      <p:pic>
        <p:nvPicPr>
          <p:cNvPr id="6" name="Picture 5"/>
          <p:cNvPicPr>
            <a:picLocks noChangeAspect="1"/>
          </p:cNvPicPr>
          <p:nvPr/>
        </p:nvPicPr>
        <p:blipFill>
          <a:blip r:embed="rId3"/>
          <a:stretch>
            <a:fillRect/>
          </a:stretch>
        </p:blipFill>
        <p:spPr>
          <a:xfrm>
            <a:off x="3293843" y="878821"/>
            <a:ext cx="4654404" cy="559808"/>
          </a:xfrm>
          <a:prstGeom prst="rect">
            <a:avLst/>
          </a:prstGeom>
        </p:spPr>
      </p:pic>
      <p:pic>
        <p:nvPicPr>
          <p:cNvPr id="4" name="Picture 3"/>
          <p:cNvPicPr>
            <a:picLocks noChangeAspect="1"/>
          </p:cNvPicPr>
          <p:nvPr/>
        </p:nvPicPr>
        <p:blipFill>
          <a:blip r:embed="rId4"/>
          <a:stretch>
            <a:fillRect/>
          </a:stretch>
        </p:blipFill>
        <p:spPr>
          <a:xfrm>
            <a:off x="8596007" y="341796"/>
            <a:ext cx="3219450" cy="1905000"/>
          </a:xfrm>
          <a:prstGeom prst="rect">
            <a:avLst/>
          </a:prstGeom>
        </p:spPr>
      </p:pic>
    </p:spTree>
    <p:extLst>
      <p:ext uri="{BB962C8B-B14F-4D97-AF65-F5344CB8AC3E}">
        <p14:creationId xmlns:p14="http://schemas.microsoft.com/office/powerpoint/2010/main" val="2526907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BF9FA4-7969-074D-4F8D-88A082BAC537}"/>
              </a:ext>
            </a:extLst>
          </p:cNvPr>
          <p:cNvPicPr>
            <a:picLocks noGrp="1" noChangeAspect="1"/>
          </p:cNvPicPr>
          <p:nvPr>
            <p:ph idx="1"/>
          </p:nvPr>
        </p:nvPicPr>
        <p:blipFill rotWithShape="1">
          <a:blip r:embed="rId2"/>
          <a:srcRect b="60082"/>
          <a:stretch/>
        </p:blipFill>
        <p:spPr>
          <a:xfrm>
            <a:off x="643467" y="941523"/>
            <a:ext cx="10905066" cy="4974952"/>
          </a:xfrm>
          <a:prstGeom prst="rect">
            <a:avLst/>
          </a:prstGeom>
        </p:spPr>
      </p:pic>
    </p:spTree>
    <p:extLst>
      <p:ext uri="{BB962C8B-B14F-4D97-AF65-F5344CB8AC3E}">
        <p14:creationId xmlns:p14="http://schemas.microsoft.com/office/powerpoint/2010/main" val="3180215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31166-4FDB-1473-44A4-C9E7675BB508}"/>
              </a:ext>
            </a:extLst>
          </p:cNvPr>
          <p:cNvSpPr>
            <a:spLocks noGrp="1"/>
          </p:cNvSpPr>
          <p:nvPr>
            <p:ph type="title"/>
          </p:nvPr>
        </p:nvSpPr>
        <p:spPr/>
        <p:txBody>
          <a:bodyPr/>
          <a:lstStyle/>
          <a:p>
            <a:r>
              <a:rPr lang="en-US" dirty="0"/>
              <a:t>Step 2: Describe the Ventricular Loop Orientation {_, X, _}</a:t>
            </a:r>
          </a:p>
        </p:txBody>
      </p:sp>
      <p:pic>
        <p:nvPicPr>
          <p:cNvPr id="6" name="Content Placeholder 5">
            <a:extLst>
              <a:ext uri="{FF2B5EF4-FFF2-40B4-BE49-F238E27FC236}">
                <a16:creationId xmlns:a16="http://schemas.microsoft.com/office/drawing/2014/main" id="{79890EC5-E99E-BDE7-B151-1D839A594FAA}"/>
              </a:ext>
            </a:extLst>
          </p:cNvPr>
          <p:cNvPicPr>
            <a:picLocks noGrp="1" noChangeAspect="1"/>
          </p:cNvPicPr>
          <p:nvPr>
            <p:ph idx="1"/>
          </p:nvPr>
        </p:nvPicPr>
        <p:blipFill>
          <a:blip r:embed="rId2"/>
          <a:stretch>
            <a:fillRect/>
          </a:stretch>
        </p:blipFill>
        <p:spPr>
          <a:xfrm>
            <a:off x="1182254" y="1909501"/>
            <a:ext cx="8816109" cy="4583374"/>
          </a:xfrm>
          <a:prstGeom prst="rect">
            <a:avLst/>
          </a:prstGeom>
        </p:spPr>
      </p:pic>
    </p:spTree>
    <p:extLst>
      <p:ext uri="{BB962C8B-B14F-4D97-AF65-F5344CB8AC3E}">
        <p14:creationId xmlns:p14="http://schemas.microsoft.com/office/powerpoint/2010/main" val="3548655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503" y="1119115"/>
            <a:ext cx="5775160" cy="4735775"/>
          </a:xfrm>
        </p:spPr>
        <p:txBody>
          <a:bodyPr>
            <a:normAutofit lnSpcReduction="10000"/>
          </a:bodyPr>
          <a:lstStyle/>
          <a:p>
            <a:r>
              <a:rPr lang="en-IN" dirty="0"/>
              <a:t>Between days 23 and 28 (week 4) –the cardiac tube elongates with simultaneous growth in the </a:t>
            </a:r>
            <a:r>
              <a:rPr lang="en-IN" b="1" dirty="0" err="1"/>
              <a:t>bulbus</a:t>
            </a:r>
            <a:r>
              <a:rPr lang="en-IN" b="1" dirty="0"/>
              <a:t> </a:t>
            </a:r>
            <a:r>
              <a:rPr lang="en-IN" b="1" dirty="0" err="1"/>
              <a:t>cordis</a:t>
            </a:r>
            <a:r>
              <a:rPr lang="en-IN" dirty="0"/>
              <a:t> and </a:t>
            </a:r>
            <a:r>
              <a:rPr lang="en-IN" b="1" dirty="0"/>
              <a:t>primitive ventricle</a:t>
            </a:r>
            <a:r>
              <a:rPr lang="en-IN" dirty="0"/>
              <a:t>.</a:t>
            </a:r>
          </a:p>
          <a:p>
            <a:endParaRPr lang="en-IN" dirty="0"/>
          </a:p>
          <a:p>
            <a:endParaRPr lang="en-IN" dirty="0"/>
          </a:p>
          <a:p>
            <a:endParaRPr lang="en-IN" dirty="0"/>
          </a:p>
          <a:p>
            <a:endParaRPr lang="en-IN" dirty="0"/>
          </a:p>
          <a:p>
            <a:r>
              <a:rPr lang="en-IN" dirty="0"/>
              <a:t>bend ventrally and rotate to the right, forming a C-shaped loop with convex side situated on the right.</a:t>
            </a:r>
          </a:p>
        </p:txBody>
      </p:sp>
      <p:pic>
        <p:nvPicPr>
          <p:cNvPr id="4" name="Picture 3"/>
          <p:cNvPicPr>
            <a:picLocks noChangeAspect="1"/>
          </p:cNvPicPr>
          <p:nvPr/>
        </p:nvPicPr>
        <p:blipFill>
          <a:blip r:embed="rId2"/>
          <a:stretch>
            <a:fillRect/>
          </a:stretch>
        </p:blipFill>
        <p:spPr>
          <a:xfrm>
            <a:off x="6174891" y="327546"/>
            <a:ext cx="3328061" cy="3166280"/>
          </a:xfrm>
          <a:prstGeom prst="rect">
            <a:avLst/>
          </a:prstGeom>
        </p:spPr>
      </p:pic>
      <p:pic>
        <p:nvPicPr>
          <p:cNvPr id="5" name="Picture 4"/>
          <p:cNvPicPr>
            <a:picLocks noChangeAspect="1"/>
          </p:cNvPicPr>
          <p:nvPr/>
        </p:nvPicPr>
        <p:blipFill>
          <a:blip r:embed="rId3"/>
          <a:stretch>
            <a:fillRect/>
          </a:stretch>
        </p:blipFill>
        <p:spPr>
          <a:xfrm>
            <a:off x="6174891" y="3630889"/>
            <a:ext cx="3328061" cy="3106601"/>
          </a:xfrm>
          <a:prstGeom prst="rect">
            <a:avLst/>
          </a:prstGeom>
        </p:spPr>
      </p:pic>
    </p:spTree>
    <p:extLst>
      <p:ext uri="{BB962C8B-B14F-4D97-AF65-F5344CB8AC3E}">
        <p14:creationId xmlns:p14="http://schemas.microsoft.com/office/powerpoint/2010/main" val="948149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925156"/>
            <a:ext cx="5581935" cy="5757080"/>
          </a:xfrm>
        </p:spPr>
        <p:txBody>
          <a:bodyPr>
            <a:normAutofit/>
          </a:bodyPr>
          <a:lstStyle/>
          <a:p>
            <a:r>
              <a:rPr lang="en-IN" dirty="0"/>
              <a:t>The ventricular bend moves caudally</a:t>
            </a:r>
          </a:p>
          <a:p>
            <a:pPr>
              <a:buNone/>
            </a:pPr>
            <a:endParaRPr lang="en-US" dirty="0"/>
          </a:p>
          <a:p>
            <a:pPr>
              <a:buNone/>
            </a:pPr>
            <a:endParaRPr lang="en-IN" dirty="0"/>
          </a:p>
          <a:p>
            <a:r>
              <a:rPr lang="en-IN" dirty="0"/>
              <a:t>atrium and sinus </a:t>
            </a:r>
            <a:r>
              <a:rPr lang="en-IN" dirty="0" err="1"/>
              <a:t>venosus</a:t>
            </a:r>
            <a:r>
              <a:rPr lang="en-IN" dirty="0"/>
              <a:t> become dorsal to the heart loop</a:t>
            </a:r>
          </a:p>
          <a:p>
            <a:endParaRPr lang="en-IN" dirty="0"/>
          </a:p>
          <a:p>
            <a:endParaRPr lang="en-IN" dirty="0"/>
          </a:p>
          <a:p>
            <a:endParaRPr lang="en-IN" dirty="0"/>
          </a:p>
          <a:p>
            <a:endParaRPr lang="en-IN" dirty="0"/>
          </a:p>
          <a:p>
            <a:pPr marL="0" indent="0">
              <a:buNone/>
            </a:pPr>
            <a:endParaRPr lang="en-IN" dirty="0"/>
          </a:p>
          <a:p>
            <a:pPr marL="0" indent="0">
              <a:buNone/>
            </a:pPr>
            <a:endParaRPr lang="en-IN" dirty="0"/>
          </a:p>
          <a:p>
            <a:pPr>
              <a:buNone/>
            </a:pPr>
            <a:endParaRPr lang="en-IN" dirty="0"/>
          </a:p>
          <a:p>
            <a:endParaRPr lang="en-IN" dirty="0"/>
          </a:p>
          <a:p>
            <a:endParaRPr lang="en-IN" dirty="0"/>
          </a:p>
        </p:txBody>
      </p:sp>
      <p:pic>
        <p:nvPicPr>
          <p:cNvPr id="4" name="Picture 3"/>
          <p:cNvPicPr>
            <a:picLocks noChangeAspect="1"/>
          </p:cNvPicPr>
          <p:nvPr/>
        </p:nvPicPr>
        <p:blipFill>
          <a:blip r:embed="rId3"/>
          <a:stretch>
            <a:fillRect/>
          </a:stretch>
        </p:blipFill>
        <p:spPr>
          <a:xfrm>
            <a:off x="1224176" y="492598"/>
            <a:ext cx="2760970" cy="3023920"/>
          </a:xfrm>
          <a:prstGeom prst="rect">
            <a:avLst/>
          </a:prstGeom>
        </p:spPr>
      </p:pic>
      <p:pic>
        <p:nvPicPr>
          <p:cNvPr id="5" name="Picture 4"/>
          <p:cNvPicPr>
            <a:picLocks noChangeAspect="1"/>
          </p:cNvPicPr>
          <p:nvPr/>
        </p:nvPicPr>
        <p:blipFill>
          <a:blip r:embed="rId4"/>
          <a:stretch>
            <a:fillRect/>
          </a:stretch>
        </p:blipFill>
        <p:spPr>
          <a:xfrm>
            <a:off x="1224176" y="3899503"/>
            <a:ext cx="2760970" cy="2782733"/>
          </a:xfrm>
          <a:prstGeom prst="rect">
            <a:avLst/>
          </a:prstGeom>
        </p:spPr>
      </p:pic>
    </p:spTree>
    <p:extLst>
      <p:ext uri="{BB962C8B-B14F-4D97-AF65-F5344CB8AC3E}">
        <p14:creationId xmlns:p14="http://schemas.microsoft.com/office/powerpoint/2010/main" val="276081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 name="Picture 3"/>
          <p:cNvPicPr>
            <a:picLocks noChangeAspect="1"/>
          </p:cNvPicPr>
          <p:nvPr/>
        </p:nvPicPr>
        <p:blipFill>
          <a:blip r:embed="rId2"/>
          <a:stretch>
            <a:fillRect/>
          </a:stretch>
        </p:blipFill>
        <p:spPr>
          <a:xfrm>
            <a:off x="976696" y="1853248"/>
            <a:ext cx="9199771" cy="3510816"/>
          </a:xfrm>
          <a:prstGeom prst="rect">
            <a:avLst/>
          </a:prstGeom>
        </p:spPr>
      </p:pic>
    </p:spTree>
    <p:extLst>
      <p:ext uri="{BB962C8B-B14F-4D97-AF65-F5344CB8AC3E}">
        <p14:creationId xmlns:p14="http://schemas.microsoft.com/office/powerpoint/2010/main" val="2793310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D6D3-99C2-9FEC-5669-D1F4FB93D1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095BB0-DCC1-3A81-D44D-C66EC5CC1A0A}"/>
              </a:ext>
            </a:extLst>
          </p:cNvPr>
          <p:cNvSpPr>
            <a:spLocks noGrp="1"/>
          </p:cNvSpPr>
          <p:nvPr>
            <p:ph idx="1"/>
          </p:nvPr>
        </p:nvSpPr>
        <p:spPr/>
        <p:txBody>
          <a:bodyPr/>
          <a:lstStyle/>
          <a:p>
            <a:r>
              <a:rPr lang="en-US"/>
              <a:t>Normally, the tube curves toward the right side, positioning the future right ventricle to the right of the left ventricle, in a configuration known as a </a:t>
            </a:r>
            <a:r>
              <a:rPr lang="en-US" b="1"/>
              <a:t>d-loop</a:t>
            </a:r>
            <a:r>
              <a:rPr lang="en-US"/>
              <a:t>. </a:t>
            </a:r>
            <a:endParaRPr lang="en-IN"/>
          </a:p>
          <a:p>
            <a:r>
              <a:rPr lang="en-US"/>
              <a:t>If the tube curves toward the left, the right ventricle is positioned leftward of the left ventricle, forming a </a:t>
            </a:r>
            <a:r>
              <a:rPr lang="en-US" b="1"/>
              <a:t>l-loop</a:t>
            </a:r>
            <a:r>
              <a:rPr lang="en-US"/>
              <a:t> </a:t>
            </a:r>
            <a:endParaRPr lang="en-IN"/>
          </a:p>
          <a:p>
            <a:r>
              <a:rPr lang="en-IN"/>
              <a:t>To determine the ventricular loop orientation, first try to identify the morphologic right and left ventricles on the basis of their intrinsic characteristics </a:t>
            </a:r>
            <a:endParaRPr lang="en-US" dirty="0"/>
          </a:p>
        </p:txBody>
      </p:sp>
      <p:pic>
        <p:nvPicPr>
          <p:cNvPr id="4" name="Picture 4">
            <a:extLst>
              <a:ext uri="{FF2B5EF4-FFF2-40B4-BE49-F238E27FC236}">
                <a16:creationId xmlns:a16="http://schemas.microsoft.com/office/drawing/2014/main" id="{29C50363-CDD9-B227-EF95-8BC98BEE9732}"/>
              </a:ext>
            </a:extLst>
          </p:cNvPr>
          <p:cNvPicPr>
            <a:picLocks noChangeAspect="1"/>
          </p:cNvPicPr>
          <p:nvPr/>
        </p:nvPicPr>
        <p:blipFill rotWithShape="1">
          <a:blip r:embed="rId2"/>
          <a:srcRect l="3606" t="3728" b="2904"/>
          <a:stretch/>
        </p:blipFill>
        <p:spPr>
          <a:xfrm>
            <a:off x="4697634" y="365125"/>
            <a:ext cx="6868924" cy="6266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62708571-4B83-B917-7AD0-7FE422D1903E}"/>
              </a:ext>
            </a:extLst>
          </p:cNvPr>
          <p:cNvPicPr>
            <a:picLocks noChangeAspect="1" noChangeArrowheads="1"/>
          </p:cNvPicPr>
          <p:nvPr/>
        </p:nvPicPr>
        <p:blipFill>
          <a:blip r:embed="rId3"/>
          <a:srcRect/>
          <a:stretch>
            <a:fillRect/>
          </a:stretch>
        </p:blipFill>
        <p:spPr bwMode="auto">
          <a:xfrm>
            <a:off x="163426" y="710233"/>
            <a:ext cx="5158633" cy="3290888"/>
          </a:xfrm>
          <a:prstGeom prst="rect">
            <a:avLst/>
          </a:prstGeom>
          <a:noFill/>
          <a:ln w="9360" cap="flat">
            <a:noFill/>
            <a:miter lim="800000"/>
            <a:headEnd/>
            <a:tailEnd/>
          </a:ln>
          <a:effectLst/>
        </p:spPr>
      </p:pic>
      <p:pic>
        <p:nvPicPr>
          <p:cNvPr id="9" name="Picture 3">
            <a:extLst>
              <a:ext uri="{FF2B5EF4-FFF2-40B4-BE49-F238E27FC236}">
                <a16:creationId xmlns:a16="http://schemas.microsoft.com/office/drawing/2014/main" id="{B16A8999-FCF3-CACE-D5A1-2A053EA13F13}"/>
              </a:ext>
            </a:extLst>
          </p:cNvPr>
          <p:cNvPicPr>
            <a:picLocks noChangeAspect="1" noChangeArrowheads="1"/>
          </p:cNvPicPr>
          <p:nvPr/>
        </p:nvPicPr>
        <p:blipFill>
          <a:blip r:embed="rId4"/>
          <a:srcRect/>
          <a:stretch>
            <a:fillRect/>
          </a:stretch>
        </p:blipFill>
        <p:spPr bwMode="auto">
          <a:xfrm>
            <a:off x="6384958" y="680036"/>
            <a:ext cx="5181600" cy="3290888"/>
          </a:xfrm>
          <a:prstGeom prst="rect">
            <a:avLst/>
          </a:prstGeom>
          <a:noFill/>
          <a:ln w="9360" cap="flat">
            <a:noFill/>
            <a:miter lim="800000"/>
            <a:headEnd/>
            <a:tailEnd/>
          </a:ln>
          <a:effectLst/>
        </p:spPr>
      </p:pic>
    </p:spTree>
    <p:extLst>
      <p:ext uri="{BB962C8B-B14F-4D97-AF65-F5344CB8AC3E}">
        <p14:creationId xmlns:p14="http://schemas.microsoft.com/office/powerpoint/2010/main" val="66256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C8CC-F576-D79D-840E-CE114EAAE4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682A89-71C8-8324-62AB-3B6323FFC911}"/>
              </a:ext>
            </a:extLst>
          </p:cNvPr>
          <p:cNvSpPr>
            <a:spLocks noGrp="1"/>
          </p:cNvSpPr>
          <p:nvPr>
            <p:ph idx="1"/>
          </p:nvPr>
        </p:nvSpPr>
        <p:spPr/>
        <p:txBody>
          <a:bodyPr/>
          <a:lstStyle/>
          <a:p>
            <a:r>
              <a:rPr lang="en-US" dirty="0"/>
              <a:t>In complex cases, the orientation of the ventricular loop may be difficult to discern because the spatial configuration of the ventricles does not fit easily into a right-left plane. </a:t>
            </a:r>
            <a:endParaRPr lang="en-IN" dirty="0"/>
          </a:p>
          <a:p>
            <a:r>
              <a:rPr lang="en-US" dirty="0"/>
              <a:t>Examples of such configurations </a:t>
            </a:r>
            <a:r>
              <a:rPr lang="en-IN" dirty="0"/>
              <a:t>-</a:t>
            </a:r>
            <a:r>
              <a:rPr lang="en-US" dirty="0" err="1"/>
              <a:t>superoinferior</a:t>
            </a:r>
            <a:r>
              <a:rPr lang="en-US" dirty="0"/>
              <a:t> ventricles, crisscross AV alignments, and single ventricle. </a:t>
            </a:r>
            <a:endParaRPr lang="en-IN" dirty="0"/>
          </a:p>
          <a:p>
            <a:r>
              <a:rPr lang="en-US" dirty="0"/>
              <a:t>In these instances, use the “</a:t>
            </a:r>
            <a:r>
              <a:rPr lang="en-US" b="1" dirty="0"/>
              <a:t>hand” rule or the “loop” rule</a:t>
            </a:r>
            <a:r>
              <a:rPr lang="en-US" dirty="0"/>
              <a:t>.</a:t>
            </a:r>
          </a:p>
        </p:txBody>
      </p:sp>
    </p:spTree>
    <p:extLst>
      <p:ext uri="{BB962C8B-B14F-4D97-AF65-F5344CB8AC3E}">
        <p14:creationId xmlns:p14="http://schemas.microsoft.com/office/powerpoint/2010/main" val="1657129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E6A6-B238-8683-4D07-6D774ACCBAFF}"/>
              </a:ext>
            </a:extLst>
          </p:cNvPr>
          <p:cNvSpPr>
            <a:spLocks noGrp="1"/>
          </p:cNvSpPr>
          <p:nvPr>
            <p:ph type="title"/>
          </p:nvPr>
        </p:nvSpPr>
        <p:spPr/>
        <p:txBody>
          <a:bodyPr/>
          <a:lstStyle/>
          <a:p>
            <a:r>
              <a:rPr lang="en-IN" dirty="0"/>
              <a:t>Hand rule</a:t>
            </a:r>
            <a:endParaRPr lang="en-US" dirty="0"/>
          </a:p>
        </p:txBody>
      </p:sp>
      <p:sp>
        <p:nvSpPr>
          <p:cNvPr id="3" name="Content Placeholder 2">
            <a:extLst>
              <a:ext uri="{FF2B5EF4-FFF2-40B4-BE49-F238E27FC236}">
                <a16:creationId xmlns:a16="http://schemas.microsoft.com/office/drawing/2014/main" id="{2E615372-39EA-8858-A98C-CC21C9FF3D2A}"/>
              </a:ext>
            </a:extLst>
          </p:cNvPr>
          <p:cNvSpPr>
            <a:spLocks noGrp="1"/>
          </p:cNvSpPr>
          <p:nvPr>
            <p:ph idx="1"/>
          </p:nvPr>
        </p:nvSpPr>
        <p:spPr/>
        <p:txBody>
          <a:bodyPr>
            <a:normAutofit fontScale="92500" lnSpcReduction="10000"/>
          </a:bodyPr>
          <a:lstStyle/>
          <a:p>
            <a:r>
              <a:rPr lang="en-US" dirty="0"/>
              <a:t>The hand rule reflects </a:t>
            </a:r>
            <a:r>
              <a:rPr lang="en-US" b="1" dirty="0"/>
              <a:t>the principle of chirality:</a:t>
            </a:r>
            <a:r>
              <a:rPr lang="en-US" dirty="0"/>
              <a:t> just as the right hand and left hand are mirror opposites, so too are the d-loop and the l-loop. </a:t>
            </a:r>
            <a:endParaRPr lang="en-IN" dirty="0"/>
          </a:p>
          <a:p>
            <a:r>
              <a:rPr lang="en-US" dirty="0"/>
              <a:t>To use the hand rule, first identify the right ventricle. Next, imagine approaching the heart from the anterior direction and placing your hand inside the right ventricle with your palm against the </a:t>
            </a:r>
            <a:r>
              <a:rPr lang="en-US" dirty="0" err="1"/>
              <a:t>interventricular</a:t>
            </a:r>
            <a:r>
              <a:rPr lang="en-US" dirty="0"/>
              <a:t> septum, the thumb in the right ventricular inflow tract (AV valve), and the fingers in the outflow tract </a:t>
            </a:r>
            <a:endParaRPr lang="en-IN" dirty="0"/>
          </a:p>
          <a:p>
            <a:r>
              <a:rPr lang="en-US" dirty="0"/>
              <a:t>If you can accomplish this imaginary exercise with your right hand, the ventricular loop has a rightward orientation (</a:t>
            </a:r>
            <a:r>
              <a:rPr lang="en-US" b="1" dirty="0" err="1"/>
              <a:t>dloop</a:t>
            </a:r>
            <a:r>
              <a:rPr lang="en-US" b="1" dirty="0"/>
              <a:t>)</a:t>
            </a:r>
            <a:endParaRPr lang="en-IN" dirty="0"/>
          </a:p>
          <a:p>
            <a:r>
              <a:rPr lang="en-US" dirty="0"/>
              <a:t>If you can do it with your left hand but not your right, the ventricular loop has a </a:t>
            </a:r>
            <a:r>
              <a:rPr lang="en-US" dirty="0" err="1"/>
              <a:t>leftwa</a:t>
            </a:r>
            <a:r>
              <a:rPr lang="en-IN" dirty="0"/>
              <a:t>rd orientation </a:t>
            </a:r>
            <a:r>
              <a:rPr lang="en-IN" b="1" dirty="0"/>
              <a:t>(l loop)</a:t>
            </a:r>
            <a:endParaRPr lang="en-US" b="1" dirty="0"/>
          </a:p>
        </p:txBody>
      </p:sp>
    </p:spTree>
    <p:extLst>
      <p:ext uri="{BB962C8B-B14F-4D97-AF65-F5344CB8AC3E}">
        <p14:creationId xmlns:p14="http://schemas.microsoft.com/office/powerpoint/2010/main" val="462806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3882" y="228600"/>
            <a:ext cx="9623393" cy="533400"/>
          </a:xfrm>
        </p:spPr>
        <p:txBody>
          <a:bodyPr>
            <a:noAutofit/>
          </a:bodyPr>
          <a:lstStyle/>
          <a:p>
            <a:r>
              <a:rPr lang="en-GB" altLang="en-US" sz="3600" b="1" dirty="0"/>
              <a:t>VENTRICULAR TOPOLOGY </a:t>
            </a:r>
          </a:p>
        </p:txBody>
      </p:sp>
      <p:grpSp>
        <p:nvGrpSpPr>
          <p:cNvPr id="2" name="Group 3"/>
          <p:cNvGrpSpPr>
            <a:grpSpLocks/>
          </p:cNvGrpSpPr>
          <p:nvPr/>
        </p:nvGrpSpPr>
        <p:grpSpPr bwMode="auto">
          <a:xfrm>
            <a:off x="3732109" y="1109004"/>
            <a:ext cx="4425951" cy="5029200"/>
            <a:chOff x="640" y="672"/>
            <a:chExt cx="2091" cy="3168"/>
          </a:xfrm>
        </p:grpSpPr>
        <p:pic>
          <p:nvPicPr>
            <p:cNvPr id="72715" name="Picture 4" descr="#39"/>
            <p:cNvPicPr>
              <a:picLocks noChangeAspect="1" noChangeArrowheads="1"/>
            </p:cNvPicPr>
            <p:nvPr/>
          </p:nvPicPr>
          <p:blipFill>
            <a:blip r:embed="rId2" cstate="email">
              <a:extLst>
                <a:ext uri="{28A0092B-C50C-407E-A947-70E740481C1C}">
                  <a14:useLocalDpi xmlns:a14="http://schemas.microsoft.com/office/drawing/2010/main" val="0"/>
                </a:ext>
              </a:extLst>
            </a:blip>
            <a:srcRect l="1945" t="16364" r="2756"/>
            <a:stretch>
              <a:fillRect/>
            </a:stretch>
          </p:blipFill>
          <p:spPr bwMode="auto">
            <a:xfrm>
              <a:off x="640" y="672"/>
              <a:ext cx="2091"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6" name="Rectangle 5"/>
            <p:cNvSpPr>
              <a:spLocks noChangeArrowheads="1"/>
            </p:cNvSpPr>
            <p:nvPr/>
          </p:nvSpPr>
          <p:spPr bwMode="auto">
            <a:xfrm>
              <a:off x="640" y="672"/>
              <a:ext cx="2091" cy="316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Arial" panose="020B0604020202020204" pitchFamily="34" charset="0"/>
              </a:endParaRPr>
            </a:p>
          </p:txBody>
        </p:sp>
      </p:grpSp>
      <p:pic>
        <p:nvPicPr>
          <p:cNvPr id="1004550" name="Picture 6" descr="right han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613830">
            <a:off x="3770502" y="1969478"/>
            <a:ext cx="390313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555" name="Text Box 11"/>
          <p:cNvSpPr txBox="1">
            <a:spLocks noChangeArrowheads="1"/>
          </p:cNvSpPr>
          <p:nvPr/>
        </p:nvSpPr>
        <p:spPr bwMode="auto">
          <a:xfrm>
            <a:off x="1219202" y="6062663"/>
            <a:ext cx="19255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solidFill>
                  <a:schemeClr val="bg1"/>
                </a:solidFill>
                <a:latin typeface="Arial" panose="020B0604020202020204" pitchFamily="34" charset="0"/>
              </a:rPr>
              <a:t>Right hand</a:t>
            </a:r>
          </a:p>
        </p:txBody>
      </p:sp>
      <p:sp>
        <p:nvSpPr>
          <p:cNvPr id="1004556" name="Text Box 12"/>
          <p:cNvSpPr txBox="1">
            <a:spLocks noChangeArrowheads="1"/>
          </p:cNvSpPr>
          <p:nvPr/>
        </p:nvSpPr>
        <p:spPr bwMode="auto">
          <a:xfrm>
            <a:off x="6303434" y="6053138"/>
            <a:ext cx="16850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solidFill>
                  <a:schemeClr val="bg1"/>
                </a:solidFill>
                <a:latin typeface="Arial" panose="020B0604020202020204" pitchFamily="34" charset="0"/>
              </a:rPr>
              <a:t>Left hand</a:t>
            </a:r>
          </a:p>
        </p:txBody>
      </p:sp>
    </p:spTree>
    <p:extLst>
      <p:ext uri="{BB962C8B-B14F-4D97-AF65-F5344CB8AC3E}">
        <p14:creationId xmlns:p14="http://schemas.microsoft.com/office/powerpoint/2010/main" val="3853429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045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0455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045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5" grpId="0" build="p" autoUpdateAnimBg="0"/>
      <p:bldP spid="1004556"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FB17-CB44-4ED1-42A7-474D40360CF5}"/>
              </a:ext>
            </a:extLst>
          </p:cNvPr>
          <p:cNvSpPr>
            <a:spLocks noGrp="1"/>
          </p:cNvSpPr>
          <p:nvPr>
            <p:ph type="title"/>
          </p:nvPr>
        </p:nvSpPr>
        <p:spPr/>
        <p:txBody>
          <a:bodyPr/>
          <a:lstStyle/>
          <a:p>
            <a:r>
              <a:rPr lang="en-IN" dirty="0"/>
              <a:t>CONTENTS</a:t>
            </a:r>
            <a:endParaRPr lang="en-US" dirty="0"/>
          </a:p>
        </p:txBody>
      </p:sp>
      <p:sp>
        <p:nvSpPr>
          <p:cNvPr id="3" name="Content Placeholder 2">
            <a:extLst>
              <a:ext uri="{FF2B5EF4-FFF2-40B4-BE49-F238E27FC236}">
                <a16:creationId xmlns:a16="http://schemas.microsoft.com/office/drawing/2014/main" id="{19D78FBC-B59D-F531-25BC-1821F73BD85E}"/>
              </a:ext>
            </a:extLst>
          </p:cNvPr>
          <p:cNvSpPr>
            <a:spLocks noGrp="1"/>
          </p:cNvSpPr>
          <p:nvPr>
            <p:ph idx="1"/>
          </p:nvPr>
        </p:nvSpPr>
        <p:spPr/>
        <p:txBody>
          <a:bodyPr/>
          <a:lstStyle/>
          <a:p>
            <a:r>
              <a:rPr lang="en-IN" dirty="0"/>
              <a:t>HISTORY</a:t>
            </a:r>
          </a:p>
          <a:p>
            <a:r>
              <a:rPr lang="en-IN" dirty="0"/>
              <a:t>TERMINOLOGY</a:t>
            </a:r>
          </a:p>
          <a:p>
            <a:r>
              <a:rPr lang="en-IN" dirty="0"/>
              <a:t>THREE POINT NOTATION -VAN PRAAGH</a:t>
            </a:r>
          </a:p>
          <a:p>
            <a:r>
              <a:rPr lang="en-IN" dirty="0" err="1"/>
              <a:t>MALPOSITIONS</a:t>
            </a:r>
            <a:endParaRPr lang="en-IN" dirty="0"/>
          </a:p>
          <a:p>
            <a:r>
              <a:rPr lang="en-IN" dirty="0" err="1"/>
              <a:t>HETEROTAXY</a:t>
            </a:r>
            <a:r>
              <a:rPr lang="en-IN" dirty="0"/>
              <a:t> SYNDROMES</a:t>
            </a:r>
          </a:p>
          <a:p>
            <a:endParaRPr lang="en-US" dirty="0"/>
          </a:p>
        </p:txBody>
      </p:sp>
      <p:pic>
        <p:nvPicPr>
          <p:cNvPr id="5" name="Graphic 4" descr="Heart Organ">
            <a:extLst>
              <a:ext uri="{FF2B5EF4-FFF2-40B4-BE49-F238E27FC236}">
                <a16:creationId xmlns:a16="http://schemas.microsoft.com/office/drawing/2014/main" id="{1ACE455B-836B-1F22-CEDF-03C7609429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0276" y="525300"/>
            <a:ext cx="749300" cy="749300"/>
          </a:xfrm>
          <a:prstGeom prst="rect">
            <a:avLst/>
          </a:prstGeom>
        </p:spPr>
      </p:pic>
    </p:spTree>
    <p:extLst>
      <p:ext uri="{BB962C8B-B14F-4D97-AF65-F5344CB8AC3E}">
        <p14:creationId xmlns:p14="http://schemas.microsoft.com/office/powerpoint/2010/main" val="2532150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3704-A106-5945-6BCD-6E1BD48AEFA6}"/>
              </a:ext>
            </a:extLst>
          </p:cNvPr>
          <p:cNvSpPr>
            <a:spLocks noGrp="1"/>
          </p:cNvSpPr>
          <p:nvPr>
            <p:ph type="title"/>
          </p:nvPr>
        </p:nvSpPr>
        <p:spPr/>
        <p:txBody>
          <a:bodyPr/>
          <a:lstStyle/>
          <a:p>
            <a:r>
              <a:rPr lang="en-IN" dirty="0"/>
              <a:t>Loop rule</a:t>
            </a:r>
            <a:endParaRPr lang="en-US" dirty="0"/>
          </a:p>
        </p:txBody>
      </p:sp>
      <p:sp>
        <p:nvSpPr>
          <p:cNvPr id="3" name="Content Placeholder 2">
            <a:extLst>
              <a:ext uri="{FF2B5EF4-FFF2-40B4-BE49-F238E27FC236}">
                <a16:creationId xmlns:a16="http://schemas.microsoft.com/office/drawing/2014/main" id="{97125629-1351-5A57-5461-BE3D7BAA3FBF}"/>
              </a:ext>
            </a:extLst>
          </p:cNvPr>
          <p:cNvSpPr>
            <a:spLocks noGrp="1"/>
          </p:cNvSpPr>
          <p:nvPr>
            <p:ph idx="1"/>
          </p:nvPr>
        </p:nvSpPr>
        <p:spPr/>
        <p:txBody>
          <a:bodyPr/>
          <a:lstStyle/>
          <a:p>
            <a:r>
              <a:rPr lang="en-US" dirty="0"/>
              <a:t>The “loop” rule is based on the observation that the </a:t>
            </a:r>
            <a:r>
              <a:rPr lang="en-US" b="1" dirty="0"/>
              <a:t>position and relation of the great vessels are predictive of the ventricular loop orientation</a:t>
            </a:r>
            <a:r>
              <a:rPr lang="en-US" dirty="0"/>
              <a:t>. </a:t>
            </a:r>
            <a:endParaRPr lang="en-IN" dirty="0"/>
          </a:p>
          <a:p>
            <a:r>
              <a:rPr lang="en-US" dirty="0"/>
              <a:t>In the presence of a </a:t>
            </a:r>
            <a:r>
              <a:rPr lang="en-US" b="1" dirty="0"/>
              <a:t>right-sided aortic valve, the right ventricle is located rightward of the left ventricle</a:t>
            </a:r>
            <a:r>
              <a:rPr lang="en-US" dirty="0"/>
              <a:t>, signifying the presence of a </a:t>
            </a:r>
            <a:r>
              <a:rPr lang="en-US" b="1" dirty="0"/>
              <a:t>d-loop</a:t>
            </a:r>
            <a:r>
              <a:rPr lang="en-US" dirty="0"/>
              <a:t>; and in the presence of a </a:t>
            </a:r>
            <a:r>
              <a:rPr lang="en-US" b="1" dirty="0"/>
              <a:t>left-sided aortic valve, the right ventricle is located leftward of the left ventricle</a:t>
            </a:r>
            <a:r>
              <a:rPr lang="en-US" dirty="0"/>
              <a:t>, signifying an </a:t>
            </a:r>
            <a:r>
              <a:rPr lang="en-US" b="1" dirty="0"/>
              <a:t>l-loop</a:t>
            </a:r>
            <a:r>
              <a:rPr lang="en-US" dirty="0"/>
              <a:t> .</a:t>
            </a:r>
            <a:endParaRPr lang="en-IN" dirty="0"/>
          </a:p>
          <a:p>
            <a:r>
              <a:rPr lang="en-US" dirty="0"/>
              <a:t>If all attempts fail and the direction of ventricular folding cannot be determined by using either the hand rule or the loop rule, assign an X </a:t>
            </a:r>
          </a:p>
        </p:txBody>
      </p:sp>
    </p:spTree>
    <p:extLst>
      <p:ext uri="{BB962C8B-B14F-4D97-AF65-F5344CB8AC3E}">
        <p14:creationId xmlns:p14="http://schemas.microsoft.com/office/powerpoint/2010/main" val="2369392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4731-6374-A470-DD78-FE359619302B}"/>
              </a:ext>
            </a:extLst>
          </p:cNvPr>
          <p:cNvSpPr>
            <a:spLocks noGrp="1"/>
          </p:cNvSpPr>
          <p:nvPr>
            <p:ph type="title"/>
          </p:nvPr>
        </p:nvSpPr>
        <p:spPr/>
        <p:txBody>
          <a:bodyPr/>
          <a:lstStyle/>
          <a:p>
            <a:r>
              <a:rPr lang="en-US" dirty="0"/>
              <a:t>Step 3: Describe the Position and  Relation of the Great Vessels {_, _, X}</a:t>
            </a:r>
          </a:p>
        </p:txBody>
      </p:sp>
      <p:sp>
        <p:nvSpPr>
          <p:cNvPr id="3" name="Content Placeholder 2">
            <a:extLst>
              <a:ext uri="{FF2B5EF4-FFF2-40B4-BE49-F238E27FC236}">
                <a16:creationId xmlns:a16="http://schemas.microsoft.com/office/drawing/2014/main" id="{5334F7DD-5682-BF30-CDFC-57ADAA0312E1}"/>
              </a:ext>
            </a:extLst>
          </p:cNvPr>
          <p:cNvSpPr>
            <a:spLocks noGrp="1"/>
          </p:cNvSpPr>
          <p:nvPr>
            <p:ph idx="1"/>
          </p:nvPr>
        </p:nvSpPr>
        <p:spPr/>
        <p:txBody>
          <a:bodyPr/>
          <a:lstStyle/>
          <a:p>
            <a:r>
              <a:rPr lang="en-US" b="1" dirty="0"/>
              <a:t>The aorta and MPA are classified according to their position and relation at the level of the aortic and pulmonic valves</a:t>
            </a:r>
            <a:endParaRPr lang="en-IN" b="1" dirty="0"/>
          </a:p>
          <a:p>
            <a:r>
              <a:rPr lang="en-IN" dirty="0"/>
              <a:t>It is usually easier to distinguish between the aortic root and the MPA</a:t>
            </a:r>
          </a:p>
          <a:p>
            <a:r>
              <a:rPr lang="en-IN" dirty="0"/>
              <a:t>In difficult cases, </a:t>
            </a:r>
            <a:r>
              <a:rPr lang="en-IN" b="1" dirty="0"/>
              <a:t>branching vessels </a:t>
            </a:r>
            <a:r>
              <a:rPr lang="en-IN" dirty="0"/>
              <a:t>can be used as reference points: The aorta supplies at least one coronary artery and most of the systemic arteries, whereas the MPA usually yields right and left pulmonary arteries </a:t>
            </a:r>
          </a:p>
          <a:p>
            <a:endParaRPr lang="en-US" b="1" dirty="0">
              <a:solidFill>
                <a:srgbClr val="C00000"/>
              </a:solidFill>
            </a:endParaRPr>
          </a:p>
        </p:txBody>
      </p:sp>
    </p:spTree>
    <p:extLst>
      <p:ext uri="{BB962C8B-B14F-4D97-AF65-F5344CB8AC3E}">
        <p14:creationId xmlns:p14="http://schemas.microsoft.com/office/powerpoint/2010/main" val="152285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E43B360-5E46-83FE-AB07-F15B59FEA600}"/>
              </a:ext>
            </a:extLst>
          </p:cNvPr>
          <p:cNvPicPr>
            <a:picLocks noGrp="1" noChangeAspect="1"/>
          </p:cNvPicPr>
          <p:nvPr>
            <p:ph idx="1"/>
          </p:nvPr>
        </p:nvPicPr>
        <p:blipFill>
          <a:blip r:embed="rId2"/>
          <a:stretch>
            <a:fillRect/>
          </a:stretch>
        </p:blipFill>
        <p:spPr>
          <a:xfrm>
            <a:off x="1453442" y="643466"/>
            <a:ext cx="9285115" cy="5571067"/>
          </a:xfrm>
          <a:prstGeom prst="rect">
            <a:avLst/>
          </a:prstGeom>
        </p:spPr>
      </p:pic>
    </p:spTree>
    <p:extLst>
      <p:ext uri="{BB962C8B-B14F-4D97-AF65-F5344CB8AC3E}">
        <p14:creationId xmlns:p14="http://schemas.microsoft.com/office/powerpoint/2010/main" val="1778106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5922AD-8E18-54CE-7F11-0C5E4DFB9804}"/>
              </a:ext>
            </a:extLst>
          </p:cNvPr>
          <p:cNvPicPr>
            <a:picLocks noGrp="1" noChangeAspect="1"/>
          </p:cNvPicPr>
          <p:nvPr>
            <p:ph idx="1"/>
          </p:nvPr>
        </p:nvPicPr>
        <p:blipFill>
          <a:blip r:embed="rId2"/>
          <a:stretch>
            <a:fillRect/>
          </a:stretch>
        </p:blipFill>
        <p:spPr>
          <a:xfrm>
            <a:off x="2442842" y="643466"/>
            <a:ext cx="7306316" cy="5571067"/>
          </a:xfrm>
          <a:prstGeom prst="rect">
            <a:avLst/>
          </a:prstGeom>
        </p:spPr>
      </p:pic>
    </p:spTree>
    <p:extLst>
      <p:ext uri="{BB962C8B-B14F-4D97-AF65-F5344CB8AC3E}">
        <p14:creationId xmlns:p14="http://schemas.microsoft.com/office/powerpoint/2010/main" val="1409399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368909-0844-B508-2553-9990CC0B2E4E}"/>
              </a:ext>
            </a:extLst>
          </p:cNvPr>
          <p:cNvPicPr>
            <a:picLocks noGrp="1" noChangeAspect="1"/>
          </p:cNvPicPr>
          <p:nvPr>
            <p:ph idx="1"/>
          </p:nvPr>
        </p:nvPicPr>
        <p:blipFill>
          <a:blip r:embed="rId2"/>
          <a:stretch>
            <a:fillRect/>
          </a:stretch>
        </p:blipFill>
        <p:spPr>
          <a:xfrm>
            <a:off x="2873567" y="245972"/>
            <a:ext cx="5785523" cy="6612028"/>
          </a:xfrm>
          <a:prstGeom prst="rect">
            <a:avLst/>
          </a:prstGeom>
        </p:spPr>
      </p:pic>
    </p:spTree>
    <p:extLst>
      <p:ext uri="{BB962C8B-B14F-4D97-AF65-F5344CB8AC3E}">
        <p14:creationId xmlns:p14="http://schemas.microsoft.com/office/powerpoint/2010/main" val="1628207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3"/>
          <a:stretch>
            <a:fillRect/>
          </a:stretch>
        </p:blipFill>
        <p:spPr>
          <a:xfrm>
            <a:off x="1103311" y="282453"/>
            <a:ext cx="9132509" cy="6252549"/>
          </a:xfrm>
          <a:prstGeom prst="rect">
            <a:avLst/>
          </a:prstGeom>
        </p:spPr>
      </p:pic>
    </p:spTree>
    <p:extLst>
      <p:ext uri="{BB962C8B-B14F-4D97-AF65-F5344CB8AC3E}">
        <p14:creationId xmlns:p14="http://schemas.microsoft.com/office/powerpoint/2010/main" val="3929293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609600" y="274638"/>
            <a:ext cx="10972800" cy="1143000"/>
          </a:xfrm>
          <a:ln/>
        </p:spPr>
        <p:txBody>
          <a:bodyPr>
            <a:normAutofit/>
          </a:bodyPr>
          <a:lstStyle/>
          <a:p>
            <a:pPr algn="ct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b="1" dirty="0"/>
              <a:t>Segmental Expression</a:t>
            </a:r>
          </a:p>
        </p:txBody>
      </p:sp>
      <p:sp>
        <p:nvSpPr>
          <p:cNvPr id="55298" name="Text Box 2"/>
          <p:cNvSpPr txBox="1">
            <a:spLocks noChangeArrowheads="1"/>
          </p:cNvSpPr>
          <p:nvPr/>
        </p:nvSpPr>
        <p:spPr bwMode="auto">
          <a:xfrm>
            <a:off x="609600" y="1600201"/>
            <a:ext cx="10972800" cy="4525963"/>
          </a:xfrm>
          <a:prstGeom prst="rect">
            <a:avLst/>
          </a:prstGeom>
          <a:noFill/>
          <a:ln w="9525" cap="flat">
            <a:noFill/>
            <a:round/>
            <a:headEnd/>
            <a:tailEnd/>
          </a:ln>
          <a:effectLst/>
        </p:spPr>
        <p:txBody>
          <a:bodyPr/>
          <a:lstStyle/>
          <a:p>
            <a:pPr marL="342900" indent="-341313" hangingPunct="1">
              <a:lnSpc>
                <a:spcPct val="100000"/>
              </a:lnSpc>
              <a:spcBef>
                <a:spcPts val="438"/>
              </a:spcBef>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200" dirty="0">
                <a:solidFill>
                  <a:srgbClr val="000000"/>
                </a:solidFill>
                <a:latin typeface="Calibri" charset="0"/>
                <a:ea typeface="Noto Sans CJK SC DemiLight" charset="0"/>
                <a:cs typeface="Noto Sans CJK SC DemiLight" charset="0"/>
              </a:rPr>
              <a:t>1 . </a:t>
            </a:r>
            <a:r>
              <a:rPr lang="en-US" sz="2800" dirty="0" err="1">
                <a:solidFill>
                  <a:srgbClr val="000000"/>
                </a:solidFill>
                <a:latin typeface="Calibri" charset="0"/>
                <a:ea typeface="Noto Sans CJK SC DemiLight" charset="0"/>
                <a:cs typeface="Noto Sans CJK SC DemiLight" charset="0"/>
              </a:rPr>
              <a:t>Visceroatrial</a:t>
            </a:r>
            <a:r>
              <a:rPr lang="en-US" sz="2800" dirty="0">
                <a:solidFill>
                  <a:srgbClr val="000000"/>
                </a:solidFill>
                <a:latin typeface="Calibri" charset="0"/>
                <a:ea typeface="Noto Sans CJK SC DemiLight" charset="0"/>
                <a:cs typeface="Noto Sans CJK SC DemiLight" charset="0"/>
              </a:rPr>
              <a:t> </a:t>
            </a:r>
            <a:r>
              <a:rPr lang="en-US" sz="2800" dirty="0" err="1">
                <a:solidFill>
                  <a:srgbClr val="000000"/>
                </a:solidFill>
                <a:latin typeface="Calibri" charset="0"/>
                <a:ea typeface="Noto Sans CJK SC DemiLight" charset="0"/>
                <a:cs typeface="Noto Sans CJK SC DemiLight" charset="0"/>
              </a:rPr>
              <a:t>situs</a:t>
            </a:r>
            <a:r>
              <a:rPr lang="en-US" sz="2800" dirty="0">
                <a:solidFill>
                  <a:srgbClr val="000000"/>
                </a:solidFill>
                <a:latin typeface="Calibri" charset="0"/>
                <a:ea typeface="Noto Sans CJK SC DemiLight" charset="0"/>
                <a:cs typeface="Noto Sans CJK SC DemiLight" charset="0"/>
              </a:rPr>
              <a:t> : S , I or  A.</a:t>
            </a:r>
          </a:p>
          <a:p>
            <a:pPr marL="342900" indent="-341313" hangingPunct="1">
              <a:lnSpc>
                <a:spcPct val="100000"/>
              </a:lnSpc>
              <a:spcBef>
                <a:spcPts val="438"/>
              </a:spcBef>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800" dirty="0">
                <a:solidFill>
                  <a:srgbClr val="000000"/>
                </a:solidFill>
                <a:latin typeface="Calibri" charset="0"/>
                <a:ea typeface="Noto Sans CJK SC DemiLight" charset="0"/>
                <a:cs typeface="Noto Sans CJK SC DemiLight" charset="0"/>
              </a:rPr>
              <a:t>2 . Ventricular </a:t>
            </a:r>
            <a:r>
              <a:rPr lang="en-US" sz="2800" dirty="0" err="1">
                <a:solidFill>
                  <a:srgbClr val="000000"/>
                </a:solidFill>
                <a:latin typeface="Calibri" charset="0"/>
                <a:ea typeface="Noto Sans CJK SC DemiLight" charset="0"/>
                <a:cs typeface="Noto Sans CJK SC DemiLight" charset="0"/>
              </a:rPr>
              <a:t>situs</a:t>
            </a:r>
            <a:r>
              <a:rPr lang="en-US" sz="2800" dirty="0">
                <a:solidFill>
                  <a:srgbClr val="000000"/>
                </a:solidFill>
                <a:latin typeface="Calibri" charset="0"/>
                <a:ea typeface="Noto Sans CJK SC DemiLight" charset="0"/>
                <a:cs typeface="Noto Sans CJK SC DemiLight" charset="0"/>
              </a:rPr>
              <a:t> : D or L</a:t>
            </a:r>
          </a:p>
          <a:p>
            <a:pPr marL="342900" indent="-341313" hangingPunct="1">
              <a:lnSpc>
                <a:spcPct val="100000"/>
              </a:lnSpc>
              <a:spcBef>
                <a:spcPts val="438"/>
              </a:spcBef>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800" dirty="0">
                <a:solidFill>
                  <a:srgbClr val="000000"/>
                </a:solidFill>
                <a:latin typeface="Calibri" charset="0"/>
                <a:ea typeface="Noto Sans CJK SC DemiLight" charset="0"/>
                <a:cs typeface="Noto Sans CJK SC DemiLight" charset="0"/>
              </a:rPr>
              <a:t>3 . Position of great vessels : S , I , D , L or A</a:t>
            </a:r>
          </a:p>
          <a:p>
            <a:pPr marL="342900" indent="-341313" hangingPunct="1">
              <a:lnSpc>
                <a:spcPct val="100000"/>
              </a:lnSpc>
              <a:spcBef>
                <a:spcPts val="438"/>
              </a:spcBef>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200" dirty="0">
              <a:solidFill>
                <a:srgbClr val="000000"/>
              </a:solidFill>
              <a:latin typeface="Calibri" charset="0"/>
              <a:ea typeface="Noto Sans CJK SC DemiLight" charset="0"/>
              <a:cs typeface="Noto Sans CJK SC DemiLight" charset="0"/>
            </a:endParaRPr>
          </a:p>
          <a:p>
            <a:pPr marL="342900" indent="-341313" hangingPunct="1">
              <a:lnSpc>
                <a:spcPct val="100000"/>
              </a:lnSpc>
              <a:spcBef>
                <a:spcPts val="438"/>
              </a:spcBef>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200" dirty="0">
              <a:solidFill>
                <a:srgbClr val="000000"/>
              </a:solidFill>
              <a:latin typeface="Calibri" charset="0"/>
              <a:ea typeface="Noto Sans CJK SC DemiLight" charset="0"/>
              <a:cs typeface="Noto Sans CJK SC DemiLight" charset="0"/>
            </a:endParaRPr>
          </a:p>
          <a:p>
            <a:pPr marL="342900" indent="-341313" hangingPunct="1">
              <a:lnSpc>
                <a:spcPct val="100000"/>
              </a:lnSpc>
              <a:spcBef>
                <a:spcPts val="438"/>
              </a:spcBef>
              <a:buFont typeface="Wingdings" charset="2"/>
              <a:buChar char=""/>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800" b="1" dirty="0">
                <a:solidFill>
                  <a:srgbClr val="000000"/>
                </a:solidFill>
                <a:latin typeface="Calibri" charset="0"/>
                <a:ea typeface="Noto Sans CJK SC DemiLight" charset="0"/>
                <a:cs typeface="Noto Sans CJK SC DemiLight" charset="0"/>
              </a:rPr>
              <a:t>Normal  : </a:t>
            </a:r>
            <a:r>
              <a:rPr lang="en-IN" sz="2800" b="1" dirty="0">
                <a:solidFill>
                  <a:srgbClr val="000000"/>
                </a:solidFill>
                <a:latin typeface="Calibri" charset="0"/>
                <a:ea typeface="Noto Sans CJK SC DemiLight" charset="0"/>
                <a:cs typeface="Noto Sans CJK SC DemiLight" charset="0"/>
              </a:rPr>
              <a:t>(</a:t>
            </a:r>
            <a:r>
              <a:rPr lang="en-US" sz="2800" b="1" dirty="0">
                <a:solidFill>
                  <a:srgbClr val="000000"/>
                </a:solidFill>
                <a:latin typeface="Calibri" charset="0"/>
                <a:ea typeface="Noto Sans CJK SC DemiLight" charset="0"/>
                <a:cs typeface="Noto Sans CJK SC DemiLight" charset="0"/>
              </a:rPr>
              <a:t>S , D , S</a:t>
            </a:r>
            <a:r>
              <a:rPr lang="en-IN" sz="2800" b="1" dirty="0">
                <a:solidFill>
                  <a:srgbClr val="000000"/>
                </a:solidFill>
                <a:latin typeface="Calibri" charset="0"/>
                <a:ea typeface="Noto Sans CJK SC DemiLight" charset="0"/>
                <a:cs typeface="Noto Sans CJK SC DemiLight" charset="0"/>
              </a:rPr>
              <a:t>)</a:t>
            </a:r>
            <a:endParaRPr lang="en-US" sz="2800" b="1" dirty="0">
              <a:solidFill>
                <a:srgbClr val="000000"/>
              </a:solidFill>
              <a:latin typeface="Calibri" charset="0"/>
              <a:ea typeface="Noto Sans CJK SC DemiLight" charset="0"/>
              <a:cs typeface="Noto Sans CJK SC DemiLight" charset="0"/>
            </a:endParaRPr>
          </a:p>
          <a:p>
            <a:pPr marL="342900" indent="-341313" hangingPunct="1">
              <a:lnSpc>
                <a:spcPct val="100000"/>
              </a:lnSpc>
              <a:spcBef>
                <a:spcPts val="438"/>
              </a:spcBef>
              <a:buFont typeface="Wingdings" charset="2"/>
              <a:buChar char=""/>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800" b="1" dirty="0">
                <a:solidFill>
                  <a:srgbClr val="000000"/>
                </a:solidFill>
                <a:latin typeface="Calibri" charset="0"/>
                <a:ea typeface="Noto Sans CJK SC DemiLight" charset="0"/>
                <a:cs typeface="Noto Sans CJK SC DemiLight" charset="0"/>
              </a:rPr>
              <a:t>Situs </a:t>
            </a:r>
            <a:r>
              <a:rPr lang="en-IN" sz="2800" b="1" dirty="0" err="1">
                <a:solidFill>
                  <a:srgbClr val="000000"/>
                </a:solidFill>
                <a:latin typeface="Calibri" charset="0"/>
                <a:ea typeface="Noto Sans CJK SC DemiLight" charset="0"/>
                <a:cs typeface="Noto Sans CJK SC DemiLight" charset="0"/>
              </a:rPr>
              <a:t>Inversus</a:t>
            </a:r>
            <a:r>
              <a:rPr lang="en-IN" sz="2800" b="1" dirty="0">
                <a:solidFill>
                  <a:srgbClr val="000000"/>
                </a:solidFill>
                <a:latin typeface="Calibri" charset="0"/>
                <a:ea typeface="Noto Sans CJK SC DemiLight" charset="0"/>
                <a:cs typeface="Noto Sans CJK SC DemiLight" charset="0"/>
              </a:rPr>
              <a:t> </a:t>
            </a:r>
            <a:r>
              <a:rPr lang="en-US" sz="2800" b="1" dirty="0" err="1">
                <a:solidFill>
                  <a:srgbClr val="000000"/>
                </a:solidFill>
                <a:latin typeface="Calibri" charset="0"/>
                <a:ea typeface="Noto Sans CJK SC DemiLight" charset="0"/>
                <a:cs typeface="Noto Sans CJK SC DemiLight" charset="0"/>
              </a:rPr>
              <a:t>Dextrocardia</a:t>
            </a:r>
            <a:r>
              <a:rPr lang="en-US" sz="2800" b="1" dirty="0">
                <a:solidFill>
                  <a:srgbClr val="000000"/>
                </a:solidFill>
                <a:latin typeface="Calibri" charset="0"/>
                <a:ea typeface="Noto Sans CJK SC DemiLight" charset="0"/>
                <a:cs typeface="Noto Sans CJK SC DemiLight" charset="0"/>
              </a:rPr>
              <a:t> : </a:t>
            </a:r>
            <a:r>
              <a:rPr lang="en-IN" sz="2800" b="1" dirty="0">
                <a:solidFill>
                  <a:srgbClr val="000000"/>
                </a:solidFill>
                <a:latin typeface="Calibri" charset="0"/>
                <a:ea typeface="Noto Sans CJK SC DemiLight" charset="0"/>
                <a:cs typeface="Noto Sans CJK SC DemiLight" charset="0"/>
              </a:rPr>
              <a:t>(</a:t>
            </a:r>
            <a:r>
              <a:rPr lang="en-US" sz="2800" b="1" dirty="0">
                <a:solidFill>
                  <a:srgbClr val="000000"/>
                </a:solidFill>
                <a:latin typeface="Calibri" charset="0"/>
                <a:ea typeface="Noto Sans CJK SC DemiLight" charset="0"/>
                <a:cs typeface="Noto Sans CJK SC DemiLight" charset="0"/>
              </a:rPr>
              <a:t>I , L , I </a:t>
            </a:r>
            <a:r>
              <a:rPr lang="en-IN" sz="2800" b="1" dirty="0">
                <a:solidFill>
                  <a:srgbClr val="000000"/>
                </a:solidFill>
                <a:latin typeface="Calibri" charset="0"/>
                <a:ea typeface="Noto Sans CJK SC DemiLight" charset="0"/>
                <a:cs typeface="Noto Sans CJK SC DemiLight" charset="0"/>
              </a:rPr>
              <a:t>)</a:t>
            </a:r>
            <a:endParaRPr lang="en-US" sz="2800" b="1" dirty="0">
              <a:solidFill>
                <a:srgbClr val="000000"/>
              </a:solidFill>
              <a:latin typeface="Calibri" charset="0"/>
              <a:ea typeface="Noto Sans CJK SC DemiLight" charset="0"/>
              <a:cs typeface="Noto Sans CJK SC DemiLight" charset="0"/>
            </a:endParaRPr>
          </a:p>
          <a:p>
            <a:pPr marL="342900" indent="-341313" hangingPunct="1">
              <a:lnSpc>
                <a:spcPct val="100000"/>
              </a:lnSpc>
              <a:spcBef>
                <a:spcPts val="438"/>
              </a:spcBef>
              <a:buFont typeface="Wingdings" charset="2"/>
              <a:buChar char=""/>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800" b="1" dirty="0">
                <a:solidFill>
                  <a:srgbClr val="000000"/>
                </a:solidFill>
                <a:latin typeface="Calibri" charset="0"/>
                <a:ea typeface="Noto Sans CJK SC DemiLight" charset="0"/>
                <a:cs typeface="Noto Sans CJK SC DemiLight" charset="0"/>
              </a:rPr>
              <a:t>D TGA :  </a:t>
            </a:r>
            <a:r>
              <a:rPr lang="en-IN" sz="2800" b="1" dirty="0">
                <a:solidFill>
                  <a:srgbClr val="000000"/>
                </a:solidFill>
                <a:latin typeface="Calibri" charset="0"/>
                <a:ea typeface="Noto Sans CJK SC DemiLight" charset="0"/>
                <a:cs typeface="Noto Sans CJK SC DemiLight" charset="0"/>
              </a:rPr>
              <a:t>(</a:t>
            </a:r>
            <a:r>
              <a:rPr lang="en-US" sz="2800" b="1" dirty="0">
                <a:solidFill>
                  <a:srgbClr val="000000"/>
                </a:solidFill>
                <a:latin typeface="Calibri" charset="0"/>
                <a:ea typeface="Noto Sans CJK SC DemiLight" charset="0"/>
                <a:cs typeface="Noto Sans CJK SC DemiLight" charset="0"/>
              </a:rPr>
              <a:t>S , D , D </a:t>
            </a:r>
            <a:r>
              <a:rPr lang="en-IN" sz="2800" b="1" dirty="0">
                <a:solidFill>
                  <a:srgbClr val="000000"/>
                </a:solidFill>
                <a:latin typeface="Calibri" charset="0"/>
                <a:ea typeface="Noto Sans CJK SC DemiLight" charset="0"/>
                <a:cs typeface="Noto Sans CJK SC DemiLight" charset="0"/>
              </a:rPr>
              <a:t>)</a:t>
            </a:r>
            <a:endParaRPr lang="en-US" sz="2800" b="1" dirty="0">
              <a:solidFill>
                <a:srgbClr val="000000"/>
              </a:solidFill>
              <a:latin typeface="Calibri" charset="0"/>
              <a:ea typeface="Noto Sans CJK SC DemiLight" charset="0"/>
              <a:cs typeface="Noto Sans CJK SC DemiLight" charset="0"/>
            </a:endParaRPr>
          </a:p>
          <a:p>
            <a:pPr marL="342900" indent="-341313" hangingPunct="1">
              <a:lnSpc>
                <a:spcPct val="100000"/>
              </a:lnSpc>
              <a:spcBef>
                <a:spcPts val="438"/>
              </a:spcBef>
              <a:buFont typeface="Wingdings" charset="2"/>
              <a:buChar char=""/>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800" b="1" dirty="0">
                <a:solidFill>
                  <a:srgbClr val="000000"/>
                </a:solidFill>
                <a:latin typeface="Calibri" charset="0"/>
                <a:ea typeface="Noto Sans CJK SC DemiLight" charset="0"/>
                <a:cs typeface="Noto Sans CJK SC DemiLight" charset="0"/>
              </a:rPr>
              <a:t>L TGA with situs </a:t>
            </a:r>
            <a:r>
              <a:rPr lang="en-US" sz="2800" b="1" dirty="0" err="1">
                <a:solidFill>
                  <a:srgbClr val="000000"/>
                </a:solidFill>
                <a:latin typeface="Calibri" charset="0"/>
                <a:ea typeface="Noto Sans CJK SC DemiLight" charset="0"/>
                <a:cs typeface="Noto Sans CJK SC DemiLight" charset="0"/>
              </a:rPr>
              <a:t>solitus</a:t>
            </a:r>
            <a:r>
              <a:rPr lang="en-US" sz="2800" b="1" dirty="0">
                <a:solidFill>
                  <a:srgbClr val="000000"/>
                </a:solidFill>
                <a:latin typeface="Calibri" charset="0"/>
                <a:ea typeface="Noto Sans CJK SC DemiLight" charset="0"/>
                <a:cs typeface="Noto Sans CJK SC DemiLight" charset="0"/>
              </a:rPr>
              <a:t> : </a:t>
            </a:r>
            <a:r>
              <a:rPr lang="en-IN" sz="2800" b="1" dirty="0">
                <a:solidFill>
                  <a:srgbClr val="000000"/>
                </a:solidFill>
                <a:latin typeface="Calibri" charset="0"/>
                <a:ea typeface="Noto Sans CJK SC DemiLight" charset="0"/>
                <a:cs typeface="Noto Sans CJK SC DemiLight" charset="0"/>
              </a:rPr>
              <a:t>(</a:t>
            </a:r>
            <a:r>
              <a:rPr lang="en-US" sz="2800" b="1" dirty="0">
                <a:solidFill>
                  <a:srgbClr val="000000"/>
                </a:solidFill>
                <a:latin typeface="Calibri" charset="0"/>
                <a:ea typeface="Noto Sans CJK SC DemiLight" charset="0"/>
                <a:cs typeface="Noto Sans CJK SC DemiLight" charset="0"/>
              </a:rPr>
              <a:t>S , L , L </a:t>
            </a:r>
            <a:r>
              <a:rPr lang="en-IN" sz="2800" b="1" dirty="0">
                <a:solidFill>
                  <a:srgbClr val="000000"/>
                </a:solidFill>
                <a:latin typeface="Calibri" charset="0"/>
                <a:ea typeface="Noto Sans CJK SC DemiLight" charset="0"/>
                <a:cs typeface="Noto Sans CJK SC DemiLight" charset="0"/>
              </a:rPr>
              <a:t>)</a:t>
            </a:r>
          </a:p>
          <a:p>
            <a:pPr marL="342900" indent="-341313" hangingPunct="1">
              <a:lnSpc>
                <a:spcPct val="100000"/>
              </a:lnSpc>
              <a:spcBef>
                <a:spcPts val="438"/>
              </a:spcBef>
              <a:buFont typeface="Wingdings" charset="2"/>
              <a:buChar char=""/>
              <a:tabLst>
                <a:tab pos="3429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IN" sz="2800" b="1" dirty="0" err="1">
                <a:solidFill>
                  <a:srgbClr val="000000"/>
                </a:solidFill>
                <a:latin typeface="Calibri" charset="0"/>
                <a:ea typeface="Noto Sans CJK SC DemiLight" charset="0"/>
                <a:cs typeface="Noto Sans CJK SC DemiLight" charset="0"/>
              </a:rPr>
              <a:t>Dextroposition</a:t>
            </a:r>
            <a:r>
              <a:rPr lang="en-IN" sz="2800" b="1" dirty="0">
                <a:solidFill>
                  <a:srgbClr val="000000"/>
                </a:solidFill>
                <a:latin typeface="Calibri" charset="0"/>
                <a:ea typeface="Noto Sans CJK SC DemiLight" charset="0"/>
                <a:cs typeface="Noto Sans CJK SC DemiLight" charset="0"/>
              </a:rPr>
              <a:t> secondary to </a:t>
            </a:r>
            <a:r>
              <a:rPr lang="en-IN" sz="2800" b="1" dirty="0" err="1">
                <a:solidFill>
                  <a:srgbClr val="000000"/>
                </a:solidFill>
                <a:latin typeface="Calibri" charset="0"/>
                <a:ea typeface="Noto Sans CJK SC DemiLight" charset="0"/>
                <a:cs typeface="Noto Sans CJK SC DemiLight" charset="0"/>
              </a:rPr>
              <a:t>hypoplasia</a:t>
            </a:r>
            <a:r>
              <a:rPr lang="en-IN" sz="2800" b="1" dirty="0">
                <a:solidFill>
                  <a:srgbClr val="000000"/>
                </a:solidFill>
                <a:latin typeface="Calibri" charset="0"/>
                <a:ea typeface="Noto Sans CJK SC DemiLight" charset="0"/>
                <a:cs typeface="Noto Sans CJK SC DemiLight" charset="0"/>
              </a:rPr>
              <a:t> of the right lung : ( S ,D , S )</a:t>
            </a:r>
            <a:endParaRPr lang="en-US" sz="2800" b="1" dirty="0">
              <a:solidFill>
                <a:srgbClr val="000000"/>
              </a:solidFill>
              <a:latin typeface="Calibri" charset="0"/>
              <a:ea typeface="Noto Sans CJK SC DemiLight" charset="0"/>
              <a:cs typeface="Noto Sans CJK SC DemiLight" charset="0"/>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F232700-B27B-4304-D4A0-687CC4C744F8}"/>
              </a:ext>
            </a:extLst>
          </p:cNvPr>
          <p:cNvPicPr>
            <a:picLocks noChangeAspect="1"/>
          </p:cNvPicPr>
          <p:nvPr/>
        </p:nvPicPr>
        <p:blipFill rotWithShape="1">
          <a:blip r:embed="rId2"/>
          <a:srcRect l="4991" r="9677" b="1"/>
          <a:stretch/>
        </p:blipFill>
        <p:spPr>
          <a:xfrm>
            <a:off x="20" y="10"/>
            <a:ext cx="12191981" cy="6857990"/>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9C9427-B87C-B836-1299-15D3B8011E24}"/>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CARDIAC MALPOSITIONS</a:t>
            </a:r>
          </a:p>
        </p:txBody>
      </p:sp>
      <p:sp>
        <p:nvSpPr>
          <p:cNvPr id="19" name="Rectangle: Rounded Corners 1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70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D38A-5E9A-669E-0B09-21C58134E6B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38BE366-3420-AC17-398F-1E504BED575D}"/>
              </a:ext>
            </a:extLst>
          </p:cNvPr>
          <p:cNvSpPr>
            <a:spLocks noGrp="1"/>
          </p:cNvSpPr>
          <p:nvPr>
            <p:ph idx="1"/>
          </p:nvPr>
        </p:nvSpPr>
        <p:spPr/>
        <p:txBody>
          <a:bodyPr>
            <a:normAutofit/>
          </a:bodyPr>
          <a:lstStyle/>
          <a:p>
            <a:r>
              <a:rPr lang="en-US" dirty="0"/>
              <a:t>Three major</a:t>
            </a:r>
            <a:r>
              <a:rPr lang="en-IN" dirty="0"/>
              <a:t> </a:t>
            </a:r>
            <a:r>
              <a:rPr lang="en-US" dirty="0"/>
              <a:t>cardiac </a:t>
            </a:r>
            <a:r>
              <a:rPr lang="en-US" dirty="0" err="1"/>
              <a:t>malpositions</a:t>
            </a:r>
            <a:r>
              <a:rPr lang="en-US" dirty="0"/>
              <a:t> occur in the presence of right/left asymmetry</a:t>
            </a:r>
            <a:endParaRPr lang="en-IN" dirty="0"/>
          </a:p>
          <a:p>
            <a:r>
              <a:rPr lang="en-US" dirty="0"/>
              <a:t>(1) </a:t>
            </a:r>
            <a:r>
              <a:rPr lang="en-US" dirty="0" err="1"/>
              <a:t>visceroatrial</a:t>
            </a:r>
            <a:r>
              <a:rPr lang="en-US" dirty="0"/>
              <a:t> </a:t>
            </a:r>
            <a:r>
              <a:rPr lang="en-US" b="1" dirty="0"/>
              <a:t>situs </a:t>
            </a:r>
            <a:r>
              <a:rPr lang="en-US" b="1" dirty="0" err="1"/>
              <a:t>inversus</a:t>
            </a:r>
            <a:r>
              <a:rPr lang="en-US" b="1" dirty="0"/>
              <a:t> with </a:t>
            </a:r>
            <a:r>
              <a:rPr lang="en-US" b="1" dirty="0" err="1"/>
              <a:t>dextrocardia</a:t>
            </a:r>
            <a:endParaRPr lang="en-IN" b="1" dirty="0"/>
          </a:p>
          <a:p>
            <a:r>
              <a:rPr lang="en-US" dirty="0"/>
              <a:t>(2) </a:t>
            </a:r>
            <a:r>
              <a:rPr lang="en-US" dirty="0" err="1"/>
              <a:t>visceroatrial</a:t>
            </a:r>
            <a:r>
              <a:rPr lang="en-IN" dirty="0"/>
              <a:t> </a:t>
            </a:r>
            <a:r>
              <a:rPr lang="en-US" b="1" dirty="0"/>
              <a:t>situs </a:t>
            </a:r>
            <a:r>
              <a:rPr lang="en-US" b="1" dirty="0" err="1"/>
              <a:t>solitus</a:t>
            </a:r>
            <a:r>
              <a:rPr lang="en-US" b="1" dirty="0"/>
              <a:t> with </a:t>
            </a:r>
            <a:r>
              <a:rPr lang="en-US" b="1" dirty="0" err="1"/>
              <a:t>dextrocardia</a:t>
            </a:r>
            <a:endParaRPr lang="en-IN" b="1" dirty="0"/>
          </a:p>
          <a:p>
            <a:r>
              <a:rPr lang="en-US" dirty="0"/>
              <a:t>(3) </a:t>
            </a:r>
            <a:r>
              <a:rPr lang="en-US" dirty="0" err="1"/>
              <a:t>visceroatrial</a:t>
            </a:r>
            <a:r>
              <a:rPr lang="en-US" dirty="0"/>
              <a:t> </a:t>
            </a:r>
            <a:r>
              <a:rPr lang="en-US" b="1" dirty="0"/>
              <a:t>situs </a:t>
            </a:r>
            <a:r>
              <a:rPr lang="en-US" b="1" dirty="0" err="1"/>
              <a:t>inversus</a:t>
            </a:r>
            <a:r>
              <a:rPr lang="en-US" b="1" dirty="0"/>
              <a:t> with </a:t>
            </a:r>
            <a:r>
              <a:rPr lang="en-US" b="1" dirty="0" err="1"/>
              <a:t>levocardia</a:t>
            </a:r>
            <a:r>
              <a:rPr lang="en-US" dirty="0"/>
              <a:t>.</a:t>
            </a:r>
            <a:endParaRPr lang="en-IN" dirty="0"/>
          </a:p>
          <a:p>
            <a:r>
              <a:rPr lang="en-US" b="1" dirty="0" err="1"/>
              <a:t>Mesocardia</a:t>
            </a:r>
            <a:r>
              <a:rPr lang="en-US" dirty="0"/>
              <a:t>, a midline heart, is sometimes regarded as a fourth </a:t>
            </a:r>
            <a:r>
              <a:rPr lang="en-US" dirty="0" err="1"/>
              <a:t>malposition</a:t>
            </a:r>
            <a:r>
              <a:rPr lang="en-US" dirty="0"/>
              <a:t>. </a:t>
            </a:r>
            <a:endParaRPr lang="en-IN" dirty="0"/>
          </a:p>
          <a:p>
            <a:endParaRPr lang="en-US" dirty="0"/>
          </a:p>
        </p:txBody>
      </p:sp>
    </p:spTree>
    <p:extLst>
      <p:ext uri="{BB962C8B-B14F-4D97-AF65-F5344CB8AC3E}">
        <p14:creationId xmlns:p14="http://schemas.microsoft.com/office/powerpoint/2010/main" val="4089238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F8DF41F-CB13-55B0-1DB7-CE25BAAD5DA8}"/>
              </a:ext>
            </a:extLst>
          </p:cNvPr>
          <p:cNvPicPr>
            <a:picLocks noGrp="1" noChangeAspect="1"/>
          </p:cNvPicPr>
          <p:nvPr>
            <p:ph idx="1"/>
          </p:nvPr>
        </p:nvPicPr>
        <p:blipFill>
          <a:blip r:embed="rId2"/>
          <a:stretch>
            <a:fillRect/>
          </a:stretch>
        </p:blipFill>
        <p:spPr>
          <a:xfrm>
            <a:off x="330199" y="158290"/>
            <a:ext cx="4749800" cy="6538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3BAF2BD-D2DA-0A99-149C-0E3FB6A1F17D}"/>
              </a:ext>
            </a:extLst>
          </p:cNvPr>
          <p:cNvPicPr>
            <a:picLocks noChangeAspect="1"/>
          </p:cNvPicPr>
          <p:nvPr/>
        </p:nvPicPr>
        <p:blipFill>
          <a:blip r:embed="rId3"/>
          <a:stretch>
            <a:fillRect/>
          </a:stretch>
        </p:blipFill>
        <p:spPr>
          <a:xfrm>
            <a:off x="5690532" y="296835"/>
            <a:ext cx="5676956" cy="6307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58D067D7-22D3-112C-FA25-9D1929DB7CF9}"/>
              </a:ext>
            </a:extLst>
          </p:cNvPr>
          <p:cNvSpPr txBox="1">
            <a:spLocks/>
          </p:cNvSpPr>
          <p:nvPr/>
        </p:nvSpPr>
        <p:spPr>
          <a:xfrm>
            <a:off x="838200" y="1825624"/>
            <a:ext cx="11007436" cy="3092739"/>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3100" b="1" dirty="0"/>
              <a:t>SITUS </a:t>
            </a:r>
            <a:r>
              <a:rPr lang="en-IN" sz="3100" b="1" dirty="0" err="1"/>
              <a:t>SOLITUS</a:t>
            </a:r>
            <a:r>
              <a:rPr lang="en-IN" sz="3100" b="1" dirty="0"/>
              <a:t> – D LOOP IS CONCORDANT—&gt; morphologic RV is on the right side of morphologic LV ; </a:t>
            </a:r>
            <a:r>
              <a:rPr lang="en-IN" sz="3100" b="1" dirty="0">
                <a:solidFill>
                  <a:srgbClr val="C00000"/>
                </a:solidFill>
              </a:rPr>
              <a:t>Desc Ao on left is concordant</a:t>
            </a:r>
          </a:p>
          <a:p>
            <a:r>
              <a:rPr lang="en-IN" sz="3100" b="1" dirty="0"/>
              <a:t>SITUS </a:t>
            </a:r>
            <a:r>
              <a:rPr lang="en-IN" sz="3100" b="1" dirty="0" err="1"/>
              <a:t>INVERSUS</a:t>
            </a:r>
            <a:r>
              <a:rPr lang="en-IN" sz="3100" b="1" dirty="0"/>
              <a:t> – L LOOP IS CONCORDANT —&gt; morphologic RV is on the left of morphologic LV ; </a:t>
            </a:r>
            <a:r>
              <a:rPr lang="en-IN" sz="3100" b="1" dirty="0">
                <a:solidFill>
                  <a:srgbClr val="C00000"/>
                </a:solidFill>
              </a:rPr>
              <a:t>Desc Ao on right is concordant</a:t>
            </a:r>
          </a:p>
          <a:p>
            <a:endParaRPr lang="en-IN" sz="3100" b="1" dirty="0"/>
          </a:p>
          <a:p>
            <a:endParaRPr lang="en-US" sz="3100" b="1" dirty="0">
              <a:solidFill>
                <a:srgbClr val="C00000"/>
              </a:solidFill>
            </a:endParaRPr>
          </a:p>
        </p:txBody>
      </p:sp>
    </p:spTree>
    <p:extLst>
      <p:ext uri="{BB962C8B-B14F-4D97-AF65-F5344CB8AC3E}">
        <p14:creationId xmlns:p14="http://schemas.microsoft.com/office/powerpoint/2010/main" val="27534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19300" y="538956"/>
            <a:ext cx="8985250" cy="1118394"/>
          </a:xfrm>
        </p:spPr>
        <p:txBody>
          <a:bodyPr anchor="t">
            <a:normAutofit/>
          </a:bodyPr>
          <a:lstStyle/>
          <a:p>
            <a:r>
              <a:rPr lang="en-IN" sz="4000" dirty="0"/>
              <a:t>HISTORY</a:t>
            </a:r>
          </a:p>
        </p:txBody>
      </p:sp>
      <p:sp>
        <p:nvSpPr>
          <p:cNvPr id="3" name="Content Placeholder 2"/>
          <p:cNvSpPr>
            <a:spLocks noGrp="1"/>
          </p:cNvSpPr>
          <p:nvPr>
            <p:ph idx="1"/>
          </p:nvPr>
        </p:nvSpPr>
        <p:spPr>
          <a:xfrm>
            <a:off x="201465" y="1940213"/>
            <a:ext cx="9994900" cy="4254501"/>
          </a:xfrm>
        </p:spPr>
        <p:txBody>
          <a:bodyPr>
            <a:normAutofit fontScale="92500" lnSpcReduction="20000"/>
          </a:bodyPr>
          <a:lstStyle/>
          <a:p>
            <a:r>
              <a:rPr lang="en-IN" b="1" dirty="0"/>
              <a:t>1643</a:t>
            </a:r>
            <a:r>
              <a:rPr lang="en-IN" dirty="0"/>
              <a:t> –</a:t>
            </a:r>
            <a:r>
              <a:rPr lang="en-IN" dirty="0" err="1"/>
              <a:t>Dextrocardia</a:t>
            </a:r>
            <a:r>
              <a:rPr lang="en-IN" dirty="0"/>
              <a:t> in situs </a:t>
            </a:r>
            <a:r>
              <a:rPr lang="en-IN" dirty="0" err="1"/>
              <a:t>inversus</a:t>
            </a:r>
            <a:r>
              <a:rPr lang="en-IN" dirty="0"/>
              <a:t> - </a:t>
            </a:r>
            <a:r>
              <a:rPr lang="en-IN" b="1" dirty="0"/>
              <a:t>Marco Aurelio Severino </a:t>
            </a:r>
            <a:r>
              <a:rPr lang="en-IN" dirty="0"/>
              <a:t>; one of the first </a:t>
            </a:r>
            <a:r>
              <a:rPr lang="en-IN" dirty="0" err="1"/>
              <a:t>recognized</a:t>
            </a:r>
            <a:r>
              <a:rPr lang="en-IN" dirty="0"/>
              <a:t> congenital malformations of the heart.</a:t>
            </a:r>
          </a:p>
          <a:p>
            <a:pPr>
              <a:buNone/>
            </a:pPr>
            <a:endParaRPr lang="it-IT" dirty="0"/>
          </a:p>
          <a:p>
            <a:r>
              <a:rPr lang="it-IT" b="1" dirty="0"/>
              <a:t>1915-</a:t>
            </a:r>
            <a:r>
              <a:rPr lang="it-IT" dirty="0"/>
              <a:t> </a:t>
            </a:r>
            <a:r>
              <a:rPr lang="it-IT" b="1" dirty="0"/>
              <a:t>Maude Abbott</a:t>
            </a:r>
            <a:r>
              <a:rPr lang="it-IT" dirty="0"/>
              <a:t> </a:t>
            </a:r>
            <a:r>
              <a:rPr lang="it-IT" dirty="0" err="1"/>
              <a:t>described</a:t>
            </a:r>
            <a:r>
              <a:rPr lang="it-IT" dirty="0"/>
              <a:t> </a:t>
            </a:r>
            <a:r>
              <a:rPr lang="it-IT" dirty="0" err="1"/>
              <a:t>ectopia</a:t>
            </a:r>
            <a:r>
              <a:rPr lang="it-IT" dirty="0"/>
              <a:t> cordis.</a:t>
            </a:r>
            <a:r>
              <a:rPr lang="en-IN" dirty="0"/>
              <a:t> </a:t>
            </a:r>
          </a:p>
          <a:p>
            <a:endParaRPr lang="en-IN" dirty="0"/>
          </a:p>
          <a:p>
            <a:r>
              <a:rPr lang="en-IN" b="1" dirty="0"/>
              <a:t>1931-</a:t>
            </a:r>
            <a:r>
              <a:rPr lang="en-IN" dirty="0"/>
              <a:t> </a:t>
            </a:r>
            <a:r>
              <a:rPr lang="en-IN" b="1" dirty="0"/>
              <a:t>Maria de la Cruz</a:t>
            </a:r>
            <a:r>
              <a:rPr lang="en-IN" dirty="0"/>
              <a:t>-embryologic basis of the </a:t>
            </a:r>
            <a:r>
              <a:rPr lang="en-IN" dirty="0" err="1"/>
              <a:t>malpositions</a:t>
            </a:r>
            <a:endParaRPr lang="en-IN" dirty="0"/>
          </a:p>
          <a:p>
            <a:pPr>
              <a:buNone/>
            </a:pPr>
            <a:endParaRPr lang="en-IN" dirty="0"/>
          </a:p>
          <a:p>
            <a:r>
              <a:rPr lang="en-IN" b="1" dirty="0"/>
              <a:t>1966</a:t>
            </a:r>
            <a:r>
              <a:rPr lang="en-IN" dirty="0"/>
              <a:t> -</a:t>
            </a:r>
            <a:r>
              <a:rPr lang="en-IN" b="1" dirty="0"/>
              <a:t>Elliott et al</a:t>
            </a:r>
            <a:r>
              <a:rPr lang="en-IN" dirty="0"/>
              <a:t>’s  radiologic classification</a:t>
            </a:r>
          </a:p>
          <a:p>
            <a:pPr>
              <a:buNone/>
            </a:pPr>
            <a:endParaRPr lang="en-IN" dirty="0"/>
          </a:p>
          <a:p>
            <a:r>
              <a:rPr lang="en-IN" b="1" dirty="0"/>
              <a:t>1977</a:t>
            </a:r>
            <a:r>
              <a:rPr lang="en-IN" dirty="0"/>
              <a:t> -landmark observations </a:t>
            </a:r>
            <a:r>
              <a:rPr lang="en-IN" b="1" dirty="0"/>
              <a:t>Van </a:t>
            </a:r>
            <a:r>
              <a:rPr lang="en-IN" b="1" dirty="0" err="1"/>
              <a:t>Praagh</a:t>
            </a:r>
            <a:r>
              <a:rPr lang="en-IN" dirty="0"/>
              <a:t> - segmental classification</a:t>
            </a:r>
          </a:p>
          <a:p>
            <a:pPr>
              <a:buNone/>
            </a:pPr>
            <a:endParaRPr lang="en-IN" sz="1700" dirty="0"/>
          </a:p>
        </p:txBody>
      </p:sp>
      <p:pic>
        <p:nvPicPr>
          <p:cNvPr id="4" name="Picture 4">
            <a:extLst>
              <a:ext uri="{FF2B5EF4-FFF2-40B4-BE49-F238E27FC236}">
                <a16:creationId xmlns:a16="http://schemas.microsoft.com/office/drawing/2014/main" id="{6A8C2C0E-6035-BC31-58FF-355DE9F1D17F}"/>
              </a:ext>
            </a:extLst>
          </p:cNvPr>
          <p:cNvPicPr>
            <a:picLocks noChangeAspect="1"/>
          </p:cNvPicPr>
          <p:nvPr/>
        </p:nvPicPr>
        <p:blipFill>
          <a:blip r:embed="rId3"/>
          <a:stretch>
            <a:fillRect/>
          </a:stretch>
        </p:blipFill>
        <p:spPr>
          <a:xfrm>
            <a:off x="10213776" y="159902"/>
            <a:ext cx="1581547" cy="1840345"/>
          </a:xfrm>
          <a:prstGeom prst="rect">
            <a:avLst/>
          </a:prstGeom>
        </p:spPr>
      </p:pic>
      <p:pic>
        <p:nvPicPr>
          <p:cNvPr id="5" name="Picture 5">
            <a:extLst>
              <a:ext uri="{FF2B5EF4-FFF2-40B4-BE49-F238E27FC236}">
                <a16:creationId xmlns:a16="http://schemas.microsoft.com/office/drawing/2014/main" id="{2741F6FF-3260-1EC1-D926-2BDE40B36B27}"/>
              </a:ext>
            </a:extLst>
          </p:cNvPr>
          <p:cNvPicPr>
            <a:picLocks noChangeAspect="1"/>
          </p:cNvPicPr>
          <p:nvPr/>
        </p:nvPicPr>
        <p:blipFill>
          <a:blip r:embed="rId4"/>
          <a:stretch>
            <a:fillRect/>
          </a:stretch>
        </p:blipFill>
        <p:spPr>
          <a:xfrm>
            <a:off x="10227053" y="2081426"/>
            <a:ext cx="1419424" cy="2012877"/>
          </a:xfrm>
          <a:prstGeom prst="rect">
            <a:avLst/>
          </a:prstGeom>
        </p:spPr>
      </p:pic>
      <p:pic>
        <p:nvPicPr>
          <p:cNvPr id="6" name="Picture 7">
            <a:extLst>
              <a:ext uri="{FF2B5EF4-FFF2-40B4-BE49-F238E27FC236}">
                <a16:creationId xmlns:a16="http://schemas.microsoft.com/office/drawing/2014/main" id="{3299008D-6A8D-E97E-9403-6B5DF9155922}"/>
              </a:ext>
            </a:extLst>
          </p:cNvPr>
          <p:cNvPicPr>
            <a:picLocks noChangeAspect="1"/>
          </p:cNvPicPr>
          <p:nvPr/>
        </p:nvPicPr>
        <p:blipFill>
          <a:blip r:embed="rId5"/>
          <a:stretch>
            <a:fillRect/>
          </a:stretch>
        </p:blipFill>
        <p:spPr>
          <a:xfrm>
            <a:off x="10227054" y="4204966"/>
            <a:ext cx="1419424" cy="1840344"/>
          </a:xfrm>
          <a:prstGeom prst="rect">
            <a:avLst/>
          </a:prstGeom>
        </p:spPr>
      </p:pic>
      <p:pic>
        <p:nvPicPr>
          <p:cNvPr id="8" name="Picture 8">
            <a:extLst>
              <a:ext uri="{FF2B5EF4-FFF2-40B4-BE49-F238E27FC236}">
                <a16:creationId xmlns:a16="http://schemas.microsoft.com/office/drawing/2014/main" id="{142C7730-5162-56A6-AF6E-172999AA299F}"/>
              </a:ext>
            </a:extLst>
          </p:cNvPr>
          <p:cNvPicPr>
            <a:picLocks noChangeAspect="1"/>
          </p:cNvPicPr>
          <p:nvPr/>
        </p:nvPicPr>
        <p:blipFill>
          <a:blip r:embed="rId6"/>
          <a:stretch>
            <a:fillRect/>
          </a:stretch>
        </p:blipFill>
        <p:spPr>
          <a:xfrm>
            <a:off x="8456030" y="4469578"/>
            <a:ext cx="1612491" cy="2260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A65E-79E6-EDE5-5A7B-905A496FA322}"/>
              </a:ext>
            </a:extLst>
          </p:cNvPr>
          <p:cNvSpPr>
            <a:spLocks noGrp="1"/>
          </p:cNvSpPr>
          <p:nvPr>
            <p:ph type="title"/>
          </p:nvPr>
        </p:nvSpPr>
        <p:spPr/>
        <p:txBody>
          <a:bodyPr/>
          <a:lstStyle/>
          <a:p>
            <a:r>
              <a:rPr lang="en-IN"/>
              <a:t>1. SITUS INVERSUS WITH DEXTROCARDIA</a:t>
            </a:r>
            <a:endParaRPr lang="en-US" dirty="0"/>
          </a:p>
        </p:txBody>
      </p:sp>
      <p:sp>
        <p:nvSpPr>
          <p:cNvPr id="3" name="Content Placeholder 2">
            <a:extLst>
              <a:ext uri="{FF2B5EF4-FFF2-40B4-BE49-F238E27FC236}">
                <a16:creationId xmlns:a16="http://schemas.microsoft.com/office/drawing/2014/main" id="{CB955F43-FFC2-7877-44B3-E655195AD4F5}"/>
              </a:ext>
            </a:extLst>
          </p:cNvPr>
          <p:cNvSpPr>
            <a:spLocks noGrp="1"/>
          </p:cNvSpPr>
          <p:nvPr>
            <p:ph idx="1"/>
          </p:nvPr>
        </p:nvSpPr>
        <p:spPr>
          <a:xfrm>
            <a:off x="838200" y="1825625"/>
            <a:ext cx="6633358" cy="4351338"/>
          </a:xfrm>
        </p:spPr>
        <p:txBody>
          <a:bodyPr>
            <a:normAutofit/>
          </a:bodyPr>
          <a:lstStyle/>
          <a:p>
            <a:r>
              <a:rPr lang="en-US" dirty="0"/>
              <a:t>The incidence rate in the general population is estimated at 1/8000 to 1/25,000</a:t>
            </a:r>
            <a:r>
              <a:rPr lang="en-IN" dirty="0"/>
              <a:t>.</a:t>
            </a:r>
          </a:p>
          <a:p>
            <a:r>
              <a:rPr lang="en-IN" dirty="0">
                <a:solidFill>
                  <a:srgbClr val="C00000"/>
                </a:solidFill>
              </a:rPr>
              <a:t>usually occurs without coexisting congenital heart disease</a:t>
            </a:r>
          </a:p>
          <a:p>
            <a:r>
              <a:rPr lang="en-IN" dirty="0"/>
              <a:t>Symptoms caused by coexisting acquired cardiac or </a:t>
            </a:r>
            <a:r>
              <a:rPr lang="en-IN" dirty="0" err="1"/>
              <a:t>noncardiac</a:t>
            </a:r>
            <a:r>
              <a:rPr lang="en-IN" dirty="0"/>
              <a:t> disease may lead to the discovery of hitherto unsuspected situs </a:t>
            </a:r>
            <a:r>
              <a:rPr lang="en-IN" dirty="0" err="1"/>
              <a:t>inversus</a:t>
            </a:r>
            <a:endParaRPr lang="en-US" dirty="0"/>
          </a:p>
        </p:txBody>
      </p:sp>
      <p:pic>
        <p:nvPicPr>
          <p:cNvPr id="4" name="Picture 3">
            <a:extLst>
              <a:ext uri="{FF2B5EF4-FFF2-40B4-BE49-F238E27FC236}">
                <a16:creationId xmlns:a16="http://schemas.microsoft.com/office/drawing/2014/main" id="{80B4BA40-8594-BC9E-76D1-A04644C89A9D}"/>
              </a:ext>
            </a:extLst>
          </p:cNvPr>
          <p:cNvPicPr>
            <a:picLocks noChangeAspect="1"/>
          </p:cNvPicPr>
          <p:nvPr/>
        </p:nvPicPr>
        <p:blipFill rotWithShape="1">
          <a:blip r:embed="rId2"/>
          <a:srcRect b="19316"/>
          <a:stretch/>
        </p:blipFill>
        <p:spPr>
          <a:xfrm>
            <a:off x="7994938" y="1312197"/>
            <a:ext cx="3896879" cy="4450600"/>
          </a:xfrm>
          <a:prstGeom prst="rect">
            <a:avLst/>
          </a:prstGeom>
        </p:spPr>
      </p:pic>
    </p:spTree>
    <p:extLst>
      <p:ext uri="{BB962C8B-B14F-4D97-AF65-F5344CB8AC3E}">
        <p14:creationId xmlns:p14="http://schemas.microsoft.com/office/powerpoint/2010/main" val="266613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77455"/>
            <a:ext cx="10515600" cy="5299508"/>
          </a:xfrm>
        </p:spPr>
        <p:txBody>
          <a:bodyPr>
            <a:normAutofit/>
          </a:bodyPr>
          <a:lstStyle/>
          <a:p>
            <a:r>
              <a:rPr lang="en-IN" b="1" dirty="0">
                <a:solidFill>
                  <a:srgbClr val="C00000"/>
                </a:solidFill>
              </a:rPr>
              <a:t>Associated congenital heart defects</a:t>
            </a:r>
            <a:r>
              <a:rPr lang="en-IN" dirty="0">
                <a:solidFill>
                  <a:srgbClr val="C00000"/>
                </a:solidFill>
              </a:rPr>
              <a:t> :</a:t>
            </a:r>
          </a:p>
          <a:p>
            <a:pPr lvl="1"/>
            <a:r>
              <a:rPr lang="en-IN" sz="2800" dirty="0">
                <a:solidFill>
                  <a:srgbClr val="C00000"/>
                </a:solidFill>
              </a:rPr>
              <a:t>VSD</a:t>
            </a:r>
          </a:p>
          <a:p>
            <a:pPr lvl="1"/>
            <a:r>
              <a:rPr lang="en-IN" sz="2800" dirty="0">
                <a:solidFill>
                  <a:srgbClr val="C00000"/>
                </a:solidFill>
              </a:rPr>
              <a:t>TOF</a:t>
            </a:r>
          </a:p>
          <a:p>
            <a:pPr lvl="1"/>
            <a:r>
              <a:rPr lang="en-IN" sz="2800" dirty="0">
                <a:solidFill>
                  <a:srgbClr val="C00000"/>
                </a:solidFill>
              </a:rPr>
              <a:t>pulmonary atresia</a:t>
            </a:r>
          </a:p>
          <a:p>
            <a:pPr lvl="1"/>
            <a:r>
              <a:rPr lang="en-IN" sz="2800" dirty="0">
                <a:solidFill>
                  <a:srgbClr val="C00000"/>
                </a:solidFill>
              </a:rPr>
              <a:t>complete AV septal defect</a:t>
            </a:r>
          </a:p>
          <a:p>
            <a:pPr lvl="1"/>
            <a:r>
              <a:rPr lang="en-IN" sz="2800" dirty="0">
                <a:solidFill>
                  <a:srgbClr val="C00000"/>
                </a:solidFill>
              </a:rPr>
              <a:t>OS ASD</a:t>
            </a:r>
          </a:p>
          <a:p>
            <a:r>
              <a:rPr lang="en-IN" dirty="0"/>
              <a:t>Clinical – </a:t>
            </a:r>
          </a:p>
          <a:p>
            <a:pPr>
              <a:buFont typeface="Courier New" panose="02070309020205020404" pitchFamily="49" charset="0"/>
              <a:buChar char="o"/>
            </a:pPr>
            <a:r>
              <a:rPr lang="en-IN" dirty="0"/>
              <a:t>Right anterior chest bulge </a:t>
            </a:r>
          </a:p>
          <a:p>
            <a:pPr>
              <a:buFont typeface="Courier New" panose="02070309020205020404" pitchFamily="49" charset="0"/>
              <a:buChar char="o"/>
            </a:pPr>
            <a:r>
              <a:rPr lang="en-IN" dirty="0"/>
              <a:t>hepatic dullness on left and gastric </a:t>
            </a:r>
            <a:r>
              <a:rPr lang="en-IN" dirty="0" err="1"/>
              <a:t>tympany</a:t>
            </a:r>
            <a:r>
              <a:rPr lang="en-IN" dirty="0"/>
              <a:t> on right side</a:t>
            </a:r>
          </a:p>
          <a:p>
            <a:pPr>
              <a:buFont typeface="Courier New" panose="02070309020205020404" pitchFamily="49" charset="0"/>
              <a:buChar char="o"/>
            </a:pPr>
            <a:r>
              <a:rPr lang="en-IN" dirty="0" err="1"/>
              <a:t>Ausculatation</a:t>
            </a:r>
            <a:r>
              <a:rPr lang="en-IN" dirty="0"/>
              <a:t> –mirror image of normal </a:t>
            </a:r>
          </a:p>
        </p:txBody>
      </p:sp>
    </p:spTree>
    <p:extLst>
      <p:ext uri="{BB962C8B-B14F-4D97-AF65-F5344CB8AC3E}">
        <p14:creationId xmlns:p14="http://schemas.microsoft.com/office/powerpoint/2010/main" val="1359196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24C4-CC93-A8BB-A3D9-A0F97453F9A9}"/>
              </a:ext>
            </a:extLst>
          </p:cNvPr>
          <p:cNvSpPr>
            <a:spLocks noGrp="1"/>
          </p:cNvSpPr>
          <p:nvPr>
            <p:ph type="title"/>
          </p:nvPr>
        </p:nvSpPr>
        <p:spPr>
          <a:xfrm>
            <a:off x="838199" y="365125"/>
            <a:ext cx="6877391" cy="1369176"/>
          </a:xfrm>
        </p:spPr>
        <p:txBody>
          <a:bodyPr/>
          <a:lstStyle/>
          <a:p>
            <a:r>
              <a:rPr lang="en-IN" dirty="0"/>
              <a:t>2. SITUS </a:t>
            </a:r>
            <a:r>
              <a:rPr lang="en-IN" dirty="0" err="1"/>
              <a:t>SOLITUS</a:t>
            </a:r>
            <a:r>
              <a:rPr lang="en-IN" dirty="0"/>
              <a:t> WITH </a:t>
            </a:r>
            <a:r>
              <a:rPr lang="en-IN" dirty="0" err="1"/>
              <a:t>DEXTROCARDIA</a:t>
            </a:r>
            <a:endParaRPr lang="en-US" dirty="0"/>
          </a:p>
        </p:txBody>
      </p:sp>
      <p:pic>
        <p:nvPicPr>
          <p:cNvPr id="6" name="Content Placeholder 5">
            <a:extLst>
              <a:ext uri="{FF2B5EF4-FFF2-40B4-BE49-F238E27FC236}">
                <a16:creationId xmlns:a16="http://schemas.microsoft.com/office/drawing/2014/main" id="{73394249-BC40-4213-A2A7-16A59C012520}"/>
              </a:ext>
            </a:extLst>
          </p:cNvPr>
          <p:cNvPicPr>
            <a:picLocks noGrp="1" noChangeAspect="1"/>
          </p:cNvPicPr>
          <p:nvPr>
            <p:ph idx="1"/>
          </p:nvPr>
        </p:nvPicPr>
        <p:blipFill rotWithShape="1">
          <a:blip r:embed="rId2"/>
          <a:srcRect b="18859"/>
          <a:stretch/>
        </p:blipFill>
        <p:spPr>
          <a:xfrm>
            <a:off x="8199874" y="466999"/>
            <a:ext cx="3579774" cy="5476022"/>
          </a:xfrm>
        </p:spPr>
      </p:pic>
      <p:sp>
        <p:nvSpPr>
          <p:cNvPr id="7" name="TextBox 6">
            <a:extLst>
              <a:ext uri="{FF2B5EF4-FFF2-40B4-BE49-F238E27FC236}">
                <a16:creationId xmlns:a16="http://schemas.microsoft.com/office/drawing/2014/main" id="{ED343382-168B-148C-A068-EDD05AFC60D7}"/>
              </a:ext>
            </a:extLst>
          </p:cNvPr>
          <p:cNvSpPr txBox="1"/>
          <p:nvPr/>
        </p:nvSpPr>
        <p:spPr>
          <a:xfrm>
            <a:off x="412352" y="1866686"/>
            <a:ext cx="7917756" cy="4524315"/>
          </a:xfrm>
          <a:prstGeom prst="rect">
            <a:avLst/>
          </a:prstGeom>
          <a:noFill/>
        </p:spPr>
        <p:txBody>
          <a:bodyPr wrap="square" rtlCol="0">
            <a:spAutoFit/>
          </a:bodyPr>
          <a:lstStyle/>
          <a:p>
            <a:pPr marL="285750" indent="-285750" algn="l">
              <a:buFont typeface="Arial" panose="020B0604020202020204" pitchFamily="34" charset="0"/>
              <a:buChar char="•"/>
            </a:pPr>
            <a:r>
              <a:rPr lang="en-US" sz="2400" dirty="0"/>
              <a:t>the</a:t>
            </a:r>
            <a:r>
              <a:rPr lang="en-IN" sz="2400" dirty="0"/>
              <a:t> morphologic </a:t>
            </a:r>
            <a:r>
              <a:rPr lang="en-US" sz="2400" dirty="0"/>
              <a:t>right ventricle lies to the right of the </a:t>
            </a:r>
            <a:r>
              <a:rPr lang="en-IN" sz="2400" dirty="0"/>
              <a:t>morphologic </a:t>
            </a:r>
            <a:r>
              <a:rPr lang="en-US" sz="2400" dirty="0"/>
              <a:t>left ventricle (d-loop) because the straight heart tube</a:t>
            </a:r>
            <a:r>
              <a:rPr lang="en-IN" sz="2400" dirty="0"/>
              <a:t> </a:t>
            </a:r>
            <a:r>
              <a:rPr lang="en-US" sz="2400" dirty="0"/>
              <a:t>of</a:t>
            </a:r>
            <a:r>
              <a:rPr lang="en-IN" sz="2400" dirty="0"/>
              <a:t> </a:t>
            </a:r>
            <a:r>
              <a:rPr lang="en-US" sz="2400" dirty="0"/>
              <a:t>the</a:t>
            </a:r>
            <a:r>
              <a:rPr lang="en-IN" sz="2400" dirty="0"/>
              <a:t> </a:t>
            </a:r>
            <a:r>
              <a:rPr lang="en-US" sz="2400" dirty="0"/>
              <a:t>embryo</a:t>
            </a:r>
            <a:r>
              <a:rPr lang="en-IN" sz="2400" dirty="0"/>
              <a:t> </a:t>
            </a:r>
            <a:r>
              <a:rPr lang="en-US" sz="2400" dirty="0"/>
              <a:t>initially</a:t>
            </a:r>
            <a:r>
              <a:rPr lang="en-IN" sz="2400" dirty="0"/>
              <a:t> </a:t>
            </a:r>
            <a:r>
              <a:rPr lang="en-US" sz="2400" dirty="0"/>
              <a:t>bends</a:t>
            </a:r>
            <a:r>
              <a:rPr lang="en-IN" sz="2400" dirty="0"/>
              <a:t> </a:t>
            </a:r>
            <a:r>
              <a:rPr lang="en-US" sz="2400" dirty="0"/>
              <a:t>in</a:t>
            </a:r>
            <a:r>
              <a:rPr lang="en-IN" sz="2400" dirty="0"/>
              <a:t> </a:t>
            </a:r>
            <a:r>
              <a:rPr lang="en-US" sz="2400" dirty="0"/>
              <a:t>a</a:t>
            </a:r>
            <a:r>
              <a:rPr lang="en-IN" sz="2400" dirty="0"/>
              <a:t> </a:t>
            </a:r>
            <a:r>
              <a:rPr lang="en-US" sz="2400" dirty="0"/>
              <a:t>rightward</a:t>
            </a:r>
            <a:r>
              <a:rPr lang="en-IN" sz="2400" dirty="0"/>
              <a:t> </a:t>
            </a:r>
            <a:r>
              <a:rPr lang="en-US" sz="2400" dirty="0"/>
              <a:t>direction (d-loop) </a:t>
            </a:r>
            <a:r>
              <a:rPr lang="en-US" sz="2400" b="1" dirty="0"/>
              <a:t>but then fails to pivot into the left chest</a:t>
            </a:r>
            <a:endParaRPr lang="en-IN" sz="2400" b="1" dirty="0"/>
          </a:p>
          <a:p>
            <a:pPr marL="285750" indent="-285750" algn="l">
              <a:buFont typeface="Arial" panose="020B0604020202020204" pitchFamily="34" charset="0"/>
              <a:buChar char="•"/>
            </a:pPr>
            <a:endParaRPr lang="en-IN" sz="2400" dirty="0"/>
          </a:p>
          <a:p>
            <a:pPr marL="285750" indent="-285750" algn="l">
              <a:buFont typeface="Arial" panose="020B0604020202020204" pitchFamily="34" charset="0"/>
              <a:buChar char="•"/>
            </a:pPr>
            <a:r>
              <a:rPr lang="en-US" sz="2400" dirty="0"/>
              <a:t>Varying degrees of incomplete pivoting determine the degree to which the ventricular portion of the heart lies to the right of midline</a:t>
            </a:r>
            <a:endParaRPr lang="en-IN" sz="2400" dirty="0"/>
          </a:p>
          <a:p>
            <a:pPr marL="285750" indent="-285750" algn="l">
              <a:buFont typeface="Arial" panose="020B0604020202020204" pitchFamily="34" charset="0"/>
              <a:buChar char="•"/>
            </a:pPr>
            <a:r>
              <a:rPr lang="en-US" sz="2400" dirty="0">
                <a:solidFill>
                  <a:srgbClr val="C00000"/>
                </a:solidFill>
              </a:rPr>
              <a:t>only occasionally associated with a structurally normal heart</a:t>
            </a:r>
            <a:r>
              <a:rPr lang="en-IN" sz="2400" dirty="0">
                <a:solidFill>
                  <a:srgbClr val="C00000"/>
                </a:solidFill>
              </a:rPr>
              <a:t>.</a:t>
            </a:r>
          </a:p>
          <a:p>
            <a:pPr marL="285750" indent="-285750" algn="l">
              <a:buFont typeface="Arial" panose="020B0604020202020204" pitchFamily="34" charset="0"/>
              <a:buChar char="•"/>
            </a:pPr>
            <a:r>
              <a:rPr lang="en-US" sz="2400" dirty="0">
                <a:solidFill>
                  <a:srgbClr val="C00000"/>
                </a:solidFill>
              </a:rPr>
              <a:t>left-to-right shunts at atrial level or ventricular level usually coexist</a:t>
            </a:r>
          </a:p>
        </p:txBody>
      </p:sp>
    </p:spTree>
    <p:extLst>
      <p:ext uri="{BB962C8B-B14F-4D97-AF65-F5344CB8AC3E}">
        <p14:creationId xmlns:p14="http://schemas.microsoft.com/office/powerpoint/2010/main" val="1011220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1828"/>
            <a:ext cx="10515600" cy="5535135"/>
          </a:xfrm>
        </p:spPr>
        <p:txBody>
          <a:bodyPr/>
          <a:lstStyle/>
          <a:p>
            <a:r>
              <a:rPr lang="en-IN" b="1" dirty="0">
                <a:solidFill>
                  <a:srgbClr val="C00000"/>
                </a:solidFill>
              </a:rPr>
              <a:t>Associated congenital heart defects: </a:t>
            </a:r>
          </a:p>
          <a:p>
            <a:pPr lvl="1"/>
            <a:r>
              <a:rPr lang="en-IN" dirty="0">
                <a:solidFill>
                  <a:srgbClr val="C00000"/>
                </a:solidFill>
              </a:rPr>
              <a:t>ventricular septal defect</a:t>
            </a:r>
          </a:p>
          <a:p>
            <a:pPr lvl="1"/>
            <a:r>
              <a:rPr lang="en-IN" dirty="0" err="1">
                <a:solidFill>
                  <a:srgbClr val="C00000"/>
                </a:solidFill>
              </a:rPr>
              <a:t>secundum</a:t>
            </a:r>
            <a:r>
              <a:rPr lang="en-IN" dirty="0">
                <a:solidFill>
                  <a:srgbClr val="C00000"/>
                </a:solidFill>
              </a:rPr>
              <a:t> atrial septal defect</a:t>
            </a:r>
          </a:p>
          <a:p>
            <a:pPr lvl="1"/>
            <a:r>
              <a:rPr lang="en-IN" dirty="0">
                <a:solidFill>
                  <a:srgbClr val="C00000"/>
                </a:solidFill>
              </a:rPr>
              <a:t>complete AV septal defect</a:t>
            </a:r>
          </a:p>
          <a:p>
            <a:pPr lvl="1"/>
            <a:r>
              <a:rPr lang="en-IN" dirty="0">
                <a:solidFill>
                  <a:srgbClr val="C00000"/>
                </a:solidFill>
              </a:rPr>
              <a:t>left SVC to the coronary sinus</a:t>
            </a:r>
          </a:p>
          <a:p>
            <a:pPr lvl="1"/>
            <a:r>
              <a:rPr lang="en-IN" dirty="0">
                <a:solidFill>
                  <a:srgbClr val="C00000"/>
                </a:solidFill>
              </a:rPr>
              <a:t>coarctation of the aorta</a:t>
            </a:r>
          </a:p>
          <a:p>
            <a:pPr lvl="1"/>
            <a:r>
              <a:rPr lang="en-IN" dirty="0">
                <a:solidFill>
                  <a:srgbClr val="C00000"/>
                </a:solidFill>
              </a:rPr>
              <a:t>anomalous pulmonary venous connections</a:t>
            </a:r>
          </a:p>
          <a:p>
            <a:r>
              <a:rPr lang="en-IN" dirty="0"/>
              <a:t>Clinical presentation  depends on associated lesions</a:t>
            </a:r>
          </a:p>
          <a:p>
            <a:r>
              <a:rPr lang="en-IN" b="1" dirty="0"/>
              <a:t>Poland’s syndrome - </a:t>
            </a:r>
            <a:r>
              <a:rPr lang="en-IN" dirty="0" err="1"/>
              <a:t>characterized</a:t>
            </a:r>
            <a:r>
              <a:rPr lang="en-IN" dirty="0"/>
              <a:t> by the absence of a </a:t>
            </a:r>
            <a:r>
              <a:rPr lang="en-IN" dirty="0" err="1"/>
              <a:t>pectoralis</a:t>
            </a:r>
            <a:r>
              <a:rPr lang="en-IN" dirty="0"/>
              <a:t> major muscle (usually right-sided), ipsilateral </a:t>
            </a:r>
            <a:r>
              <a:rPr lang="en-IN" dirty="0" err="1"/>
              <a:t>syndactyly</a:t>
            </a:r>
            <a:r>
              <a:rPr lang="en-IN" dirty="0"/>
              <a:t>, </a:t>
            </a:r>
            <a:r>
              <a:rPr lang="en-IN" dirty="0" err="1"/>
              <a:t>brachydactyly</a:t>
            </a:r>
            <a:r>
              <a:rPr lang="en-IN" dirty="0"/>
              <a:t>, and </a:t>
            </a:r>
            <a:r>
              <a:rPr lang="en-IN" dirty="0" err="1"/>
              <a:t>hypoplasia</a:t>
            </a:r>
            <a:r>
              <a:rPr lang="en-IN" dirty="0"/>
              <a:t> of a hand.</a:t>
            </a:r>
          </a:p>
        </p:txBody>
      </p:sp>
      <p:pic>
        <p:nvPicPr>
          <p:cNvPr id="4" name="Picture 3">
            <a:extLst>
              <a:ext uri="{FF2B5EF4-FFF2-40B4-BE49-F238E27FC236}">
                <a16:creationId xmlns:a16="http://schemas.microsoft.com/office/drawing/2014/main" id="{1C92B4DC-B844-638A-BC12-37A3E444EF52}"/>
              </a:ext>
            </a:extLst>
          </p:cNvPr>
          <p:cNvPicPr>
            <a:picLocks noChangeAspect="1"/>
          </p:cNvPicPr>
          <p:nvPr/>
        </p:nvPicPr>
        <p:blipFill>
          <a:blip r:embed="rId2"/>
          <a:stretch>
            <a:fillRect/>
          </a:stretch>
        </p:blipFill>
        <p:spPr>
          <a:xfrm>
            <a:off x="3629872" y="2307672"/>
            <a:ext cx="7723928" cy="3742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73FF8-9314-1B73-6F92-A2F249988740}"/>
              </a:ext>
            </a:extLst>
          </p:cNvPr>
          <p:cNvSpPr>
            <a:spLocks noGrp="1"/>
          </p:cNvSpPr>
          <p:nvPr>
            <p:ph type="title"/>
          </p:nvPr>
        </p:nvSpPr>
        <p:spPr>
          <a:xfrm>
            <a:off x="92365" y="95592"/>
            <a:ext cx="6002110" cy="1488494"/>
          </a:xfrm>
        </p:spPr>
        <p:txBody>
          <a:bodyPr>
            <a:normAutofit/>
          </a:bodyPr>
          <a:lstStyle/>
          <a:p>
            <a:r>
              <a:rPr lang="en-IN" sz="4000"/>
              <a:t>3. SITUS INVERSUS WITH LEVOCARDIA</a:t>
            </a:r>
            <a:endParaRPr lang="en-US" sz="4000"/>
          </a:p>
        </p:txBody>
      </p:sp>
      <p:sp>
        <p:nvSpPr>
          <p:cNvPr id="3" name="Content Placeholder 2">
            <a:extLst>
              <a:ext uri="{FF2B5EF4-FFF2-40B4-BE49-F238E27FC236}">
                <a16:creationId xmlns:a16="http://schemas.microsoft.com/office/drawing/2014/main" id="{2B88CA7E-F05A-8CE1-F356-2D3F7453D1E5}"/>
              </a:ext>
            </a:extLst>
          </p:cNvPr>
          <p:cNvSpPr>
            <a:spLocks noGrp="1"/>
          </p:cNvSpPr>
          <p:nvPr>
            <p:ph idx="1"/>
          </p:nvPr>
        </p:nvSpPr>
        <p:spPr>
          <a:xfrm>
            <a:off x="-1" y="2007419"/>
            <a:ext cx="7196391" cy="4126682"/>
          </a:xfrm>
        </p:spPr>
        <p:txBody>
          <a:bodyPr>
            <a:noAutofit/>
          </a:bodyPr>
          <a:lstStyle/>
          <a:p>
            <a:r>
              <a:rPr lang="en-US" sz="2400" dirty="0"/>
              <a:t>The major cardiac mass lies in the left chest for one of two morphogenetic reasons. </a:t>
            </a:r>
            <a:endParaRPr lang="en-IN" sz="2400" dirty="0"/>
          </a:p>
          <a:p>
            <a:r>
              <a:rPr lang="en-US" sz="2400" dirty="0"/>
              <a:t>First, an</a:t>
            </a:r>
            <a:r>
              <a:rPr lang="en-IN" sz="2400" dirty="0"/>
              <a:t> </a:t>
            </a:r>
            <a:r>
              <a:rPr lang="en-US" sz="2400" b="1" dirty="0"/>
              <a:t>embryonic</a:t>
            </a:r>
            <a:r>
              <a:rPr lang="en-IN" sz="2400" b="1" dirty="0"/>
              <a:t> </a:t>
            </a:r>
            <a:r>
              <a:rPr lang="en-US" sz="2400" b="1" dirty="0"/>
              <a:t>l-loop</a:t>
            </a:r>
            <a:r>
              <a:rPr lang="en-US" sz="2400" dirty="0"/>
              <a:t>,</a:t>
            </a:r>
            <a:r>
              <a:rPr lang="en-IN" sz="2400" dirty="0"/>
              <a:t> </a:t>
            </a:r>
            <a:r>
              <a:rPr lang="en-US" sz="2400" dirty="0"/>
              <a:t>which</a:t>
            </a:r>
            <a:r>
              <a:rPr lang="en-IN" sz="2400" dirty="0"/>
              <a:t> </a:t>
            </a:r>
            <a:r>
              <a:rPr lang="en-US" sz="2400" dirty="0"/>
              <a:t>is</a:t>
            </a:r>
            <a:r>
              <a:rPr lang="en-IN" sz="2400" dirty="0"/>
              <a:t> </a:t>
            </a:r>
            <a:r>
              <a:rPr lang="en-US" sz="2400" b="1" dirty="0"/>
              <a:t>concordant</a:t>
            </a:r>
            <a:r>
              <a:rPr lang="en-IN" sz="2400" dirty="0"/>
              <a:t> </a:t>
            </a:r>
            <a:r>
              <a:rPr lang="en-US" sz="2400" dirty="0"/>
              <a:t>for situs</a:t>
            </a:r>
            <a:r>
              <a:rPr lang="en-IN" sz="2400" dirty="0"/>
              <a:t> </a:t>
            </a:r>
            <a:r>
              <a:rPr lang="en-US" sz="2400" dirty="0" err="1"/>
              <a:t>inversus</a:t>
            </a:r>
            <a:r>
              <a:rPr lang="en-US" sz="2400" dirty="0"/>
              <a:t>, fails to pivot into the right side of the chest. </a:t>
            </a:r>
            <a:endParaRPr lang="en-IN" sz="2400" dirty="0"/>
          </a:p>
          <a:p>
            <a:r>
              <a:rPr lang="en-US" sz="2400" dirty="0"/>
              <a:t>Second, an </a:t>
            </a:r>
            <a:r>
              <a:rPr lang="en-US" sz="2400" b="1" dirty="0"/>
              <a:t>embryonic d-loop</a:t>
            </a:r>
            <a:r>
              <a:rPr lang="en-US" sz="2400" dirty="0"/>
              <a:t>, which is </a:t>
            </a:r>
            <a:r>
              <a:rPr lang="en-US" sz="2400" b="1" dirty="0"/>
              <a:t>discordant</a:t>
            </a:r>
            <a:r>
              <a:rPr lang="en-US" sz="2400" dirty="0"/>
              <a:t> for situs </a:t>
            </a:r>
            <a:r>
              <a:rPr lang="en-US" sz="2400" dirty="0" err="1"/>
              <a:t>inversus</a:t>
            </a:r>
            <a:r>
              <a:rPr lang="en-US" sz="2400" dirty="0"/>
              <a:t>, pivot</a:t>
            </a:r>
            <a:r>
              <a:rPr lang="en-IN" sz="2400" dirty="0"/>
              <a:t>s</a:t>
            </a:r>
            <a:r>
              <a:rPr lang="en-US" sz="2400" dirty="0"/>
              <a:t> into the left side of the chest.</a:t>
            </a:r>
            <a:endParaRPr lang="en-IN" sz="2400" dirty="0"/>
          </a:p>
          <a:p>
            <a:r>
              <a:rPr lang="en-US" sz="2400" dirty="0"/>
              <a:t>A</a:t>
            </a:r>
            <a:r>
              <a:rPr lang="en-IN" sz="2400" dirty="0"/>
              <a:t> </a:t>
            </a:r>
            <a:r>
              <a:rPr lang="en-US" sz="2400" dirty="0"/>
              <a:t>discordant</a:t>
            </a:r>
            <a:r>
              <a:rPr lang="en-IN" sz="2400" dirty="0"/>
              <a:t> </a:t>
            </a:r>
            <a:r>
              <a:rPr lang="en-US" sz="2400" dirty="0"/>
              <a:t>d-loop</a:t>
            </a:r>
            <a:r>
              <a:rPr lang="en-IN" sz="2400" dirty="0"/>
              <a:t> </a:t>
            </a:r>
            <a:r>
              <a:rPr lang="en-US" sz="2400" dirty="0"/>
              <a:t>in</a:t>
            </a:r>
            <a:r>
              <a:rPr lang="en-IN" sz="2400" dirty="0"/>
              <a:t> </a:t>
            </a:r>
            <a:r>
              <a:rPr lang="en-US" sz="2400" dirty="0"/>
              <a:t>situs </a:t>
            </a:r>
            <a:r>
              <a:rPr lang="en-US" sz="2400" dirty="0" err="1"/>
              <a:t>inversus</a:t>
            </a:r>
            <a:r>
              <a:rPr lang="en-US" sz="2400" dirty="0"/>
              <a:t> results in ventricular inversion</a:t>
            </a:r>
            <a:r>
              <a:rPr lang="en-IN" sz="2400" dirty="0"/>
              <a:t> ; t</a:t>
            </a:r>
            <a:r>
              <a:rPr lang="en-US" sz="2400" dirty="0"/>
              <a:t>he ascending aorta forms a smooth shadow at the left basal aspect of the heart </a:t>
            </a:r>
            <a:endParaRPr lang="en-IN" sz="2400" dirty="0"/>
          </a:p>
          <a:p>
            <a:r>
              <a:rPr lang="en-US" sz="2400" dirty="0">
                <a:solidFill>
                  <a:srgbClr val="C00000"/>
                </a:solidFill>
              </a:rPr>
              <a:t>Consistently</a:t>
            </a:r>
            <a:r>
              <a:rPr lang="en-IN" sz="2400" dirty="0">
                <a:solidFill>
                  <a:srgbClr val="C00000"/>
                </a:solidFill>
              </a:rPr>
              <a:t> </a:t>
            </a:r>
            <a:r>
              <a:rPr lang="en-US" sz="2400" dirty="0">
                <a:solidFill>
                  <a:srgbClr val="C00000"/>
                </a:solidFill>
              </a:rPr>
              <a:t>associated</a:t>
            </a:r>
            <a:r>
              <a:rPr lang="en-IN" sz="2400" dirty="0">
                <a:solidFill>
                  <a:srgbClr val="C00000"/>
                </a:solidFill>
              </a:rPr>
              <a:t> </a:t>
            </a:r>
            <a:r>
              <a:rPr lang="en-US" sz="2400" dirty="0">
                <a:solidFill>
                  <a:srgbClr val="C00000"/>
                </a:solidFill>
              </a:rPr>
              <a:t>with</a:t>
            </a:r>
            <a:r>
              <a:rPr lang="en-IN" sz="2400" dirty="0">
                <a:solidFill>
                  <a:srgbClr val="C00000"/>
                </a:solidFill>
              </a:rPr>
              <a:t> </a:t>
            </a:r>
            <a:r>
              <a:rPr lang="en-US" sz="2400" dirty="0">
                <a:solidFill>
                  <a:srgbClr val="C00000"/>
                </a:solidFill>
              </a:rPr>
              <a:t>coexisting</a:t>
            </a:r>
            <a:r>
              <a:rPr lang="en-IN" sz="2400" dirty="0">
                <a:solidFill>
                  <a:srgbClr val="C00000"/>
                </a:solidFill>
              </a:rPr>
              <a:t> </a:t>
            </a:r>
            <a:r>
              <a:rPr lang="en-US" sz="2400" dirty="0">
                <a:solidFill>
                  <a:srgbClr val="C00000"/>
                </a:solidFill>
              </a:rPr>
              <a:t>congenital</a:t>
            </a:r>
            <a:r>
              <a:rPr lang="en-IN" sz="2400" dirty="0">
                <a:solidFill>
                  <a:srgbClr val="C00000"/>
                </a:solidFill>
              </a:rPr>
              <a:t> </a:t>
            </a:r>
            <a:r>
              <a:rPr lang="en-US" sz="2400" dirty="0">
                <a:solidFill>
                  <a:srgbClr val="C00000"/>
                </a:solidFill>
              </a:rPr>
              <a:t>heart</a:t>
            </a:r>
            <a:r>
              <a:rPr lang="en-IN" sz="2400" dirty="0">
                <a:solidFill>
                  <a:srgbClr val="C00000"/>
                </a:solidFill>
              </a:rPr>
              <a:t> </a:t>
            </a:r>
            <a:r>
              <a:rPr lang="en-US" sz="2400" dirty="0">
                <a:solidFill>
                  <a:srgbClr val="C00000"/>
                </a:solidFill>
              </a:rPr>
              <a:t>disease</a:t>
            </a:r>
          </a:p>
        </p:txBody>
      </p:sp>
      <p:pic>
        <p:nvPicPr>
          <p:cNvPr id="4" name="Picture 3">
            <a:extLst>
              <a:ext uri="{FF2B5EF4-FFF2-40B4-BE49-F238E27FC236}">
                <a16:creationId xmlns:a16="http://schemas.microsoft.com/office/drawing/2014/main" id="{794E219E-8F48-0C08-1E0B-1C1E94C8BD98}"/>
              </a:ext>
            </a:extLst>
          </p:cNvPr>
          <p:cNvPicPr>
            <a:picLocks noChangeAspect="1"/>
          </p:cNvPicPr>
          <p:nvPr/>
        </p:nvPicPr>
        <p:blipFill rotWithShape="1">
          <a:blip r:embed="rId2"/>
          <a:srcRect l="426" r="5030" b="28514"/>
          <a:stretch/>
        </p:blipFill>
        <p:spPr>
          <a:xfrm>
            <a:off x="7107075" y="723899"/>
            <a:ext cx="4992560" cy="4902463"/>
          </a:xfrm>
          <a:prstGeom prst="rect">
            <a:avLst/>
          </a:prstGeom>
          <a:effectLst/>
        </p:spPr>
      </p:pic>
    </p:spTree>
    <p:extLst>
      <p:ext uri="{BB962C8B-B14F-4D97-AF65-F5344CB8AC3E}">
        <p14:creationId xmlns:p14="http://schemas.microsoft.com/office/powerpoint/2010/main" val="3951828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C586-1995-8879-E65C-21FF7FE2DCB2}"/>
              </a:ext>
            </a:extLst>
          </p:cNvPr>
          <p:cNvSpPr>
            <a:spLocks noGrp="1"/>
          </p:cNvSpPr>
          <p:nvPr>
            <p:ph type="title"/>
          </p:nvPr>
        </p:nvSpPr>
        <p:spPr/>
        <p:txBody>
          <a:bodyPr/>
          <a:lstStyle/>
          <a:p>
            <a:r>
              <a:rPr lang="en-IN" dirty="0"/>
              <a:t>4. </a:t>
            </a:r>
            <a:r>
              <a:rPr lang="en-IN" dirty="0" err="1"/>
              <a:t>MESOCARDIA</a:t>
            </a:r>
            <a:r>
              <a:rPr lang="en-IN" dirty="0"/>
              <a:t> (MIDLINE HEART)</a:t>
            </a:r>
            <a:endParaRPr lang="en-US" dirty="0"/>
          </a:p>
        </p:txBody>
      </p:sp>
      <p:sp>
        <p:nvSpPr>
          <p:cNvPr id="3" name="Content Placeholder 2">
            <a:extLst>
              <a:ext uri="{FF2B5EF4-FFF2-40B4-BE49-F238E27FC236}">
                <a16:creationId xmlns:a16="http://schemas.microsoft.com/office/drawing/2014/main" id="{D572A7E8-4A6D-591D-06F4-826688AAF6EF}"/>
              </a:ext>
            </a:extLst>
          </p:cNvPr>
          <p:cNvSpPr>
            <a:spLocks noGrp="1"/>
          </p:cNvSpPr>
          <p:nvPr>
            <p:ph idx="1"/>
          </p:nvPr>
        </p:nvSpPr>
        <p:spPr>
          <a:xfrm>
            <a:off x="838200" y="1825625"/>
            <a:ext cx="10291370" cy="4351338"/>
          </a:xfrm>
        </p:spPr>
        <p:txBody>
          <a:bodyPr>
            <a:normAutofit fontScale="92500" lnSpcReduction="10000"/>
          </a:bodyPr>
          <a:lstStyle/>
          <a:p>
            <a:r>
              <a:rPr lang="en-IN" dirty="0"/>
              <a:t> Two ways —&gt;</a:t>
            </a:r>
            <a:r>
              <a:rPr lang="en-US" dirty="0" err="1"/>
              <a:t>d-bulboventricular</a:t>
            </a:r>
            <a:r>
              <a:rPr lang="en-US" dirty="0"/>
              <a:t> loop stops in the midline as it pivots to the left</a:t>
            </a:r>
            <a:r>
              <a:rPr lang="en-IN" dirty="0"/>
              <a:t> – variation of normal</a:t>
            </a:r>
          </a:p>
          <a:p>
            <a:r>
              <a:rPr lang="en-US" dirty="0"/>
              <a:t>Much less commonly, situs </a:t>
            </a:r>
            <a:r>
              <a:rPr lang="en-US" dirty="0" err="1"/>
              <a:t>inversus</a:t>
            </a:r>
            <a:r>
              <a:rPr lang="en-US" dirty="0"/>
              <a:t> and an l-loop that stops in the midline as it incompletely pivots to the right</a:t>
            </a:r>
            <a:r>
              <a:rPr lang="en-IN" dirty="0"/>
              <a:t> – a/w major congenital malformations</a:t>
            </a:r>
          </a:p>
          <a:p>
            <a:r>
              <a:rPr lang="en-IN" dirty="0"/>
              <a:t>very low incidence</a:t>
            </a:r>
          </a:p>
          <a:p>
            <a:r>
              <a:rPr lang="en-IN" dirty="0"/>
              <a:t>Mostly with situs </a:t>
            </a:r>
            <a:r>
              <a:rPr lang="en-IN" dirty="0" err="1"/>
              <a:t>solitus</a:t>
            </a:r>
            <a:r>
              <a:rPr lang="en-IN" dirty="0"/>
              <a:t> </a:t>
            </a:r>
          </a:p>
          <a:p>
            <a:r>
              <a:rPr lang="en-IN" dirty="0"/>
              <a:t>consisted of</a:t>
            </a:r>
          </a:p>
          <a:p>
            <a:pPr lvl="1"/>
            <a:r>
              <a:rPr lang="en-IN" dirty="0"/>
              <a:t> </a:t>
            </a:r>
            <a:r>
              <a:rPr lang="en-IN" sz="2600" dirty="0">
                <a:solidFill>
                  <a:srgbClr val="C00000"/>
                </a:solidFill>
              </a:rPr>
              <a:t>normal hearts</a:t>
            </a:r>
          </a:p>
          <a:p>
            <a:pPr lvl="1"/>
            <a:r>
              <a:rPr lang="en-IN" sz="2600" dirty="0">
                <a:solidFill>
                  <a:srgbClr val="C00000"/>
                </a:solidFill>
              </a:rPr>
              <a:t>corrected TGA </a:t>
            </a:r>
          </a:p>
          <a:p>
            <a:pPr lvl="1"/>
            <a:r>
              <a:rPr lang="en-IN" sz="2600" dirty="0">
                <a:solidFill>
                  <a:srgbClr val="C00000"/>
                </a:solidFill>
              </a:rPr>
              <a:t>complete transposition of the great arteries</a:t>
            </a:r>
            <a:endParaRPr lang="en-US" sz="2600" dirty="0">
              <a:solidFill>
                <a:srgbClr val="C00000"/>
              </a:solidFill>
            </a:endParaRPr>
          </a:p>
        </p:txBody>
      </p:sp>
      <p:pic>
        <p:nvPicPr>
          <p:cNvPr id="4" name="Picture 3">
            <a:extLst>
              <a:ext uri="{FF2B5EF4-FFF2-40B4-BE49-F238E27FC236}">
                <a16:creationId xmlns:a16="http://schemas.microsoft.com/office/drawing/2014/main" id="{3418EADC-F0EB-6E0F-4924-A1E61298EE92}"/>
              </a:ext>
            </a:extLst>
          </p:cNvPr>
          <p:cNvPicPr>
            <a:picLocks noChangeAspect="1"/>
          </p:cNvPicPr>
          <p:nvPr/>
        </p:nvPicPr>
        <p:blipFill>
          <a:blip r:embed="rId2"/>
          <a:stretch>
            <a:fillRect/>
          </a:stretch>
        </p:blipFill>
        <p:spPr>
          <a:xfrm>
            <a:off x="1484647" y="1405535"/>
            <a:ext cx="8288367" cy="4621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73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69BC-3DB4-F881-7BEC-229F41E1D195}"/>
              </a:ext>
            </a:extLst>
          </p:cNvPr>
          <p:cNvSpPr>
            <a:spLocks noGrp="1"/>
          </p:cNvSpPr>
          <p:nvPr>
            <p:ph type="title"/>
          </p:nvPr>
        </p:nvSpPr>
        <p:spPr>
          <a:xfrm>
            <a:off x="183963" y="-338453"/>
            <a:ext cx="8082580" cy="1414654"/>
          </a:xfrm>
        </p:spPr>
        <p:txBody>
          <a:bodyPr anchor="b">
            <a:normAutofit/>
          </a:bodyPr>
          <a:lstStyle/>
          <a:p>
            <a:r>
              <a:rPr lang="en-IN"/>
              <a:t>ECG – Chamber localisation </a:t>
            </a:r>
            <a:endParaRPr lang="en-US"/>
          </a:p>
        </p:txBody>
      </p:sp>
      <p:sp>
        <p:nvSpPr>
          <p:cNvPr id="3" name="Content Placeholder 2">
            <a:extLst>
              <a:ext uri="{FF2B5EF4-FFF2-40B4-BE49-F238E27FC236}">
                <a16:creationId xmlns:a16="http://schemas.microsoft.com/office/drawing/2014/main" id="{EC0CD39E-8656-6C1B-30C9-34F81EF15E13}"/>
              </a:ext>
            </a:extLst>
          </p:cNvPr>
          <p:cNvSpPr>
            <a:spLocks noGrp="1"/>
          </p:cNvSpPr>
          <p:nvPr>
            <p:ph idx="1"/>
          </p:nvPr>
        </p:nvSpPr>
        <p:spPr>
          <a:xfrm>
            <a:off x="77135" y="1705084"/>
            <a:ext cx="6018865" cy="3447832"/>
          </a:xfrm>
        </p:spPr>
        <p:txBody>
          <a:bodyPr anchor="t">
            <a:noAutofit/>
          </a:bodyPr>
          <a:lstStyle/>
          <a:p>
            <a:r>
              <a:rPr lang="en-IN" sz="2700" b="1" dirty="0">
                <a:solidFill>
                  <a:schemeClr val="tx2">
                    <a:lumMod val="50000"/>
                  </a:schemeClr>
                </a:solidFill>
              </a:rPr>
              <a:t>LOCALISATION OF ATRIA</a:t>
            </a:r>
            <a:r>
              <a:rPr lang="en-IN" sz="2700" dirty="0"/>
              <a:t> – sinus node is always located in the morphologic RA.</a:t>
            </a:r>
          </a:p>
          <a:p>
            <a:r>
              <a:rPr lang="en-IN" sz="2700" dirty="0"/>
              <a:t>P axis can be used to used to locate the atria (RA is located on the opposite side of the P axis)</a:t>
            </a:r>
          </a:p>
          <a:p>
            <a:endParaRPr lang="en-IN" sz="2700" dirty="0"/>
          </a:p>
          <a:p>
            <a:r>
              <a:rPr lang="en-IN" sz="2700" dirty="0">
                <a:solidFill>
                  <a:srgbClr val="C00000"/>
                </a:solidFill>
              </a:rPr>
              <a:t>P axis —&gt; 0 to +90  degrees —&gt; RA on the right side (situs </a:t>
            </a:r>
            <a:r>
              <a:rPr lang="en-IN" sz="2700" dirty="0" err="1">
                <a:solidFill>
                  <a:srgbClr val="C00000"/>
                </a:solidFill>
              </a:rPr>
              <a:t>solitus</a:t>
            </a:r>
            <a:r>
              <a:rPr lang="en-IN" sz="2700" dirty="0">
                <a:solidFill>
                  <a:srgbClr val="C00000"/>
                </a:solidFill>
              </a:rPr>
              <a:t> of atria)</a:t>
            </a:r>
          </a:p>
          <a:p>
            <a:r>
              <a:rPr lang="en-IN" sz="2700" dirty="0">
                <a:solidFill>
                  <a:srgbClr val="C00000"/>
                </a:solidFill>
              </a:rPr>
              <a:t>P axis —&gt; +90 to 180 degrees —&gt; RA on the left side ( situs </a:t>
            </a:r>
            <a:r>
              <a:rPr lang="en-IN" sz="2700" dirty="0" err="1">
                <a:solidFill>
                  <a:srgbClr val="C00000"/>
                </a:solidFill>
              </a:rPr>
              <a:t>inversus</a:t>
            </a:r>
            <a:r>
              <a:rPr lang="en-IN" sz="2700" dirty="0">
                <a:solidFill>
                  <a:srgbClr val="C00000"/>
                </a:solidFill>
              </a:rPr>
              <a:t> of atria)</a:t>
            </a:r>
            <a:endParaRPr lang="en-US" sz="2700" dirty="0">
              <a:solidFill>
                <a:srgbClr val="C00000"/>
              </a:solidFill>
            </a:endParaRPr>
          </a:p>
        </p:txBody>
      </p:sp>
      <p:pic>
        <p:nvPicPr>
          <p:cNvPr id="4" name="Picture 3">
            <a:extLst>
              <a:ext uri="{FF2B5EF4-FFF2-40B4-BE49-F238E27FC236}">
                <a16:creationId xmlns:a16="http://schemas.microsoft.com/office/drawing/2014/main" id="{6D07712F-682B-0F82-D256-01F76BA364CA}"/>
              </a:ext>
            </a:extLst>
          </p:cNvPr>
          <p:cNvPicPr>
            <a:picLocks noChangeAspect="1"/>
          </p:cNvPicPr>
          <p:nvPr/>
        </p:nvPicPr>
        <p:blipFill rotWithShape="1">
          <a:blip r:embed="rId2"/>
          <a:srcRect l="12433" b="33624"/>
          <a:stretch/>
        </p:blipFill>
        <p:spPr>
          <a:xfrm>
            <a:off x="7250545" y="410500"/>
            <a:ext cx="4479637" cy="4823228"/>
          </a:xfrm>
          <a:prstGeom prst="rect">
            <a:avLst/>
          </a:prstGeom>
        </p:spPr>
      </p:pic>
      <p:grpSp>
        <p:nvGrpSpPr>
          <p:cNvPr id="15" name="Group 14">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9968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4B8AD0-C462-B578-7640-5636F94AB1A8}"/>
              </a:ext>
            </a:extLst>
          </p:cNvPr>
          <p:cNvSpPr>
            <a:spLocks noGrp="1"/>
          </p:cNvSpPr>
          <p:nvPr>
            <p:ph idx="1"/>
          </p:nvPr>
        </p:nvSpPr>
        <p:spPr>
          <a:xfrm>
            <a:off x="838200" y="415636"/>
            <a:ext cx="7474527" cy="5761327"/>
          </a:xfrm>
        </p:spPr>
        <p:txBody>
          <a:bodyPr>
            <a:normAutofit fontScale="92500" lnSpcReduction="10000"/>
          </a:bodyPr>
          <a:lstStyle/>
          <a:p>
            <a:r>
              <a:rPr lang="en-US" dirty="0"/>
              <a:t>In the presence of a right sinus</a:t>
            </a:r>
            <a:r>
              <a:rPr lang="en-IN" dirty="0"/>
              <a:t> node, the direction of the P wave can be altered by a </a:t>
            </a:r>
            <a:r>
              <a:rPr lang="en-IN" b="1" dirty="0"/>
              <a:t>left atrial ectopic focus. </a:t>
            </a:r>
          </a:p>
          <a:p>
            <a:r>
              <a:rPr lang="en-IN" dirty="0" err="1"/>
              <a:t>Valsalva’s</a:t>
            </a:r>
            <a:r>
              <a:rPr lang="en-IN" dirty="0"/>
              <a:t> </a:t>
            </a:r>
            <a:r>
              <a:rPr lang="en-IN" dirty="0" err="1"/>
              <a:t>maneuver</a:t>
            </a:r>
            <a:r>
              <a:rPr lang="en-IN" dirty="0"/>
              <a:t>, ocular pressure, or exercise may transiently shift the ectopic focus to the right sinus node. </a:t>
            </a:r>
          </a:p>
          <a:p>
            <a:r>
              <a:rPr lang="en-IN" b="1" dirty="0"/>
              <a:t>Left atrial ectopic rhythm</a:t>
            </a:r>
            <a:r>
              <a:rPr lang="en-IN" dirty="0"/>
              <a:t> is manifested by a negative P wave in lead 1 and isoelectric or negative P waves in left precordial leads </a:t>
            </a:r>
          </a:p>
          <a:p>
            <a:r>
              <a:rPr lang="en-IN" dirty="0"/>
              <a:t>A less common but more distinctive configuration is the </a:t>
            </a:r>
            <a:r>
              <a:rPr lang="en-IN" b="1" dirty="0"/>
              <a:t>dome and dart P wave</a:t>
            </a:r>
            <a:r>
              <a:rPr lang="en-IN" dirty="0"/>
              <a:t> in lead V1 </a:t>
            </a:r>
          </a:p>
          <a:p>
            <a:r>
              <a:rPr lang="en-IN" dirty="0"/>
              <a:t>A negative P wave in lead 1 or lead V1 does not distinguish situs </a:t>
            </a:r>
            <a:r>
              <a:rPr lang="en-IN" dirty="0" err="1"/>
              <a:t>solitus</a:t>
            </a:r>
            <a:r>
              <a:rPr lang="en-IN" dirty="0"/>
              <a:t> with a left atrial ectopic rhythm from situs </a:t>
            </a:r>
            <a:r>
              <a:rPr lang="en-IN" dirty="0" err="1"/>
              <a:t>inversus</a:t>
            </a:r>
            <a:r>
              <a:rPr lang="en-IN" dirty="0"/>
              <a:t>, but a dome and dart P wave in lead V1 or V2 confirms a left atrial ectopic focus irrespective of atrial situs.</a:t>
            </a:r>
            <a:endParaRPr lang="en-US" dirty="0"/>
          </a:p>
        </p:txBody>
      </p:sp>
      <p:pic>
        <p:nvPicPr>
          <p:cNvPr id="4" name="Picture 3">
            <a:extLst>
              <a:ext uri="{FF2B5EF4-FFF2-40B4-BE49-F238E27FC236}">
                <a16:creationId xmlns:a16="http://schemas.microsoft.com/office/drawing/2014/main" id="{4A78B02B-E6D5-3083-22D2-B73392CAB909}"/>
              </a:ext>
            </a:extLst>
          </p:cNvPr>
          <p:cNvPicPr>
            <a:picLocks noChangeAspect="1"/>
          </p:cNvPicPr>
          <p:nvPr/>
        </p:nvPicPr>
        <p:blipFill>
          <a:blip r:embed="rId2"/>
          <a:stretch>
            <a:fillRect/>
          </a:stretch>
        </p:blipFill>
        <p:spPr>
          <a:xfrm>
            <a:off x="8312727" y="681037"/>
            <a:ext cx="3694546" cy="4939882"/>
          </a:xfrm>
          <a:prstGeom prst="rect">
            <a:avLst/>
          </a:prstGeom>
        </p:spPr>
      </p:pic>
    </p:spTree>
    <p:extLst>
      <p:ext uri="{BB962C8B-B14F-4D97-AF65-F5344CB8AC3E}">
        <p14:creationId xmlns:p14="http://schemas.microsoft.com/office/powerpoint/2010/main" val="3650577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C15D-CEA6-B8DE-8DC7-495326DA2054}"/>
              </a:ext>
            </a:extLst>
          </p:cNvPr>
          <p:cNvSpPr>
            <a:spLocks noGrp="1"/>
          </p:cNvSpPr>
          <p:nvPr>
            <p:ph type="title"/>
          </p:nvPr>
        </p:nvSpPr>
        <p:spPr/>
        <p:txBody>
          <a:bodyPr/>
          <a:lstStyle/>
          <a:p>
            <a:r>
              <a:rPr lang="en-IN" dirty="0"/>
              <a:t>ECG –CHAMBER LOCALISATION </a:t>
            </a:r>
            <a:endParaRPr lang="en-US" dirty="0"/>
          </a:p>
        </p:txBody>
      </p:sp>
      <p:sp>
        <p:nvSpPr>
          <p:cNvPr id="3" name="Content Placeholder 2">
            <a:extLst>
              <a:ext uri="{FF2B5EF4-FFF2-40B4-BE49-F238E27FC236}">
                <a16:creationId xmlns:a16="http://schemas.microsoft.com/office/drawing/2014/main" id="{87E347C2-8BD5-ED4E-8EEB-208F42B2DB09}"/>
              </a:ext>
            </a:extLst>
          </p:cNvPr>
          <p:cNvSpPr>
            <a:spLocks noGrp="1"/>
          </p:cNvSpPr>
          <p:nvPr>
            <p:ph idx="1"/>
          </p:nvPr>
        </p:nvSpPr>
        <p:spPr/>
        <p:txBody>
          <a:bodyPr/>
          <a:lstStyle/>
          <a:p>
            <a:r>
              <a:rPr lang="en-IN" b="1" dirty="0">
                <a:solidFill>
                  <a:schemeClr val="tx2">
                    <a:lumMod val="50000"/>
                  </a:schemeClr>
                </a:solidFill>
              </a:rPr>
              <a:t>LOCALISATION OF VENTRICLE</a:t>
            </a:r>
            <a:r>
              <a:rPr lang="en-IN" dirty="0"/>
              <a:t> – the depolarisation of the IVS is from the morphologic LV to RV —&gt; produces Q waves in the precordial leads that overlie morphologic LV</a:t>
            </a:r>
          </a:p>
          <a:p>
            <a:r>
              <a:rPr lang="en-IN" b="1" dirty="0"/>
              <a:t>Q waves in v5 and v6</a:t>
            </a:r>
            <a:r>
              <a:rPr lang="en-IN" dirty="0"/>
              <a:t> , not in v1 —&gt; </a:t>
            </a:r>
            <a:r>
              <a:rPr lang="en-IN" b="1" dirty="0"/>
              <a:t>d loop </a:t>
            </a:r>
            <a:r>
              <a:rPr lang="en-IN" dirty="0"/>
              <a:t>of the ventricles </a:t>
            </a:r>
          </a:p>
          <a:p>
            <a:r>
              <a:rPr lang="en-IN" b="1" dirty="0"/>
              <a:t>Q waves in v4R, v1, v2</a:t>
            </a:r>
            <a:r>
              <a:rPr lang="en-IN" dirty="0"/>
              <a:t> ; not in v5,v6 —&gt; </a:t>
            </a:r>
            <a:r>
              <a:rPr lang="en-IN" b="1" dirty="0"/>
              <a:t>l loop</a:t>
            </a:r>
            <a:r>
              <a:rPr lang="en-IN" dirty="0"/>
              <a:t> of the ventricles</a:t>
            </a:r>
            <a:endParaRPr lang="en-US" dirty="0"/>
          </a:p>
        </p:txBody>
      </p:sp>
    </p:spTree>
    <p:extLst>
      <p:ext uri="{BB962C8B-B14F-4D97-AF65-F5344CB8AC3E}">
        <p14:creationId xmlns:p14="http://schemas.microsoft.com/office/powerpoint/2010/main" val="3609815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E02649-DAAD-4A8C-EB34-CEB75A9F0D4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ED9631C-1A2A-6DB1-CEB3-423A596026D6}"/>
              </a:ext>
            </a:extLst>
          </p:cNvPr>
          <p:cNvPicPr>
            <a:picLocks noGrp="1" noChangeAspect="1"/>
          </p:cNvPicPr>
          <p:nvPr>
            <p:ph idx="1"/>
          </p:nvPr>
        </p:nvPicPr>
        <p:blipFill>
          <a:blip r:embed="rId2"/>
          <a:stretch>
            <a:fillRect/>
          </a:stretch>
        </p:blipFill>
        <p:spPr>
          <a:xfrm>
            <a:off x="838200" y="1853577"/>
            <a:ext cx="10515600" cy="4295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25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Terminology </a:t>
            </a:r>
          </a:p>
        </p:txBody>
      </p:sp>
      <p:sp>
        <p:nvSpPr>
          <p:cNvPr id="3" name="Content Placeholder 2"/>
          <p:cNvSpPr>
            <a:spLocks noGrp="1"/>
          </p:cNvSpPr>
          <p:nvPr>
            <p:ph idx="1"/>
          </p:nvPr>
        </p:nvSpPr>
        <p:spPr>
          <a:xfrm>
            <a:off x="875201" y="1853248"/>
            <a:ext cx="8946541" cy="4670382"/>
          </a:xfrm>
        </p:spPr>
        <p:txBody>
          <a:bodyPr/>
          <a:lstStyle/>
          <a:p>
            <a:r>
              <a:rPr lang="en-IN" b="1" dirty="0">
                <a:cs typeface="Times New Roman" pitchFamily="18" charset="0"/>
              </a:rPr>
              <a:t>Cardiac malposition</a:t>
            </a:r>
            <a:r>
              <a:rPr lang="en-IN" dirty="0">
                <a:cs typeface="Times New Roman" pitchFamily="18" charset="0"/>
              </a:rPr>
              <a:t> : An abnormal intra-thoracic position of the heart.</a:t>
            </a:r>
          </a:p>
          <a:p>
            <a:r>
              <a:rPr lang="en-IN" b="1" dirty="0" err="1">
                <a:cs typeface="Times New Roman" pitchFamily="18" charset="0"/>
              </a:rPr>
              <a:t>Situs</a:t>
            </a:r>
            <a:r>
              <a:rPr lang="en-IN" dirty="0">
                <a:cs typeface="Times New Roman" pitchFamily="18" charset="0"/>
              </a:rPr>
              <a:t> : Site or position of the viscera or atria.</a:t>
            </a:r>
          </a:p>
          <a:p>
            <a:r>
              <a:rPr lang="en-IN" b="1" dirty="0" err="1">
                <a:cs typeface="Times New Roman" pitchFamily="18" charset="0"/>
              </a:rPr>
              <a:t>Solitus</a:t>
            </a:r>
            <a:r>
              <a:rPr lang="en-IN" dirty="0">
                <a:cs typeface="Times New Roman" pitchFamily="18" charset="0"/>
              </a:rPr>
              <a:t> : Normal or usual.</a:t>
            </a:r>
          </a:p>
          <a:p>
            <a:r>
              <a:rPr lang="en-IN" b="1" dirty="0" err="1">
                <a:cs typeface="Times New Roman" pitchFamily="18" charset="0"/>
              </a:rPr>
              <a:t>Situs</a:t>
            </a:r>
            <a:r>
              <a:rPr lang="en-IN" b="1" dirty="0">
                <a:cs typeface="Times New Roman" pitchFamily="18" charset="0"/>
              </a:rPr>
              <a:t> </a:t>
            </a:r>
            <a:r>
              <a:rPr lang="en-IN" b="1" dirty="0" err="1">
                <a:cs typeface="Times New Roman" pitchFamily="18" charset="0"/>
              </a:rPr>
              <a:t>solitus</a:t>
            </a:r>
            <a:r>
              <a:rPr lang="en-IN" dirty="0">
                <a:cs typeface="Times New Roman" pitchFamily="18" charset="0"/>
              </a:rPr>
              <a:t> : Normal position</a:t>
            </a:r>
          </a:p>
          <a:p>
            <a:endParaRPr lang="en-IN"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5849240" y="3544090"/>
            <a:ext cx="2793382" cy="2754131"/>
          </a:xfrm>
          <a:prstGeom prst="rect">
            <a:avLst/>
          </a:prstGeom>
        </p:spPr>
      </p:pic>
      <p:pic>
        <p:nvPicPr>
          <p:cNvPr id="6" name="Picture 5"/>
          <p:cNvPicPr>
            <a:picLocks noChangeAspect="1"/>
          </p:cNvPicPr>
          <p:nvPr/>
        </p:nvPicPr>
        <p:blipFill>
          <a:blip r:embed="rId4"/>
          <a:stretch>
            <a:fillRect/>
          </a:stretch>
        </p:blipFill>
        <p:spPr>
          <a:xfrm>
            <a:off x="8880353" y="3319006"/>
            <a:ext cx="3311647" cy="2754131"/>
          </a:xfrm>
          <a:prstGeom prst="rect">
            <a:avLst/>
          </a:prstGeom>
        </p:spPr>
      </p:pic>
    </p:spTree>
    <p:extLst>
      <p:ext uri="{BB962C8B-B14F-4D97-AF65-F5344CB8AC3E}">
        <p14:creationId xmlns:p14="http://schemas.microsoft.com/office/powerpoint/2010/main" val="743308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040CEC-AFDA-0FD6-7B98-68ABF62B79F5}"/>
              </a:ext>
            </a:extLst>
          </p:cNvPr>
          <p:cNvPicPr>
            <a:picLocks noGrp="1" noChangeAspect="1"/>
          </p:cNvPicPr>
          <p:nvPr>
            <p:ph idx="1"/>
          </p:nvPr>
        </p:nvPicPr>
        <p:blipFill>
          <a:blip r:embed="rId2"/>
          <a:stretch>
            <a:fillRect/>
          </a:stretch>
        </p:blipFill>
        <p:spPr>
          <a:xfrm>
            <a:off x="1394676" y="643466"/>
            <a:ext cx="9402648" cy="5571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1778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9007AC-D52E-FE6C-BC18-AAB66782EFED}"/>
              </a:ext>
            </a:extLst>
          </p:cNvPr>
          <p:cNvPicPr>
            <a:picLocks noGrp="1" noChangeAspect="1"/>
          </p:cNvPicPr>
          <p:nvPr>
            <p:ph idx="1"/>
          </p:nvPr>
        </p:nvPicPr>
        <p:blipFill>
          <a:blip r:embed="rId2"/>
          <a:stretch>
            <a:fillRect/>
          </a:stretch>
        </p:blipFill>
        <p:spPr>
          <a:xfrm>
            <a:off x="643467" y="798153"/>
            <a:ext cx="10905066" cy="5261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6059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D2051ED9-EF2C-BA63-7F26-309A2AD8BE8D}"/>
              </a:ext>
            </a:extLst>
          </p:cNvPr>
          <p:cNvSpPr>
            <a:spLocks noGrp="1"/>
          </p:cNvSpPr>
          <p:nvPr>
            <p:ph type="title"/>
          </p:nvPr>
        </p:nvSpPr>
        <p:spPr>
          <a:xfrm>
            <a:off x="529069" y="5721657"/>
            <a:ext cx="10191405" cy="1109031"/>
          </a:xfrm>
        </p:spPr>
        <p:txBody>
          <a:bodyPr vert="horz" lIns="91440" tIns="45720" rIns="91440" bIns="45720" rtlCol="0" anchor="b">
            <a:normAutofit/>
          </a:bodyPr>
          <a:lstStyle/>
          <a:p>
            <a:pPr algn="ctr"/>
            <a:r>
              <a:rPr lang="en-US" sz="5200" b="1" kern="1200">
                <a:solidFill>
                  <a:schemeClr val="tx1"/>
                </a:solidFill>
                <a:latin typeface="+mj-lt"/>
                <a:ea typeface="+mj-ea"/>
                <a:cs typeface="+mj-cs"/>
              </a:rPr>
              <a:t>VISCERAL HETEROTAXY</a:t>
            </a:r>
          </a:p>
        </p:txBody>
      </p:sp>
      <p:pic>
        <p:nvPicPr>
          <p:cNvPr id="7" name="Picture 6">
            <a:extLst>
              <a:ext uri="{FF2B5EF4-FFF2-40B4-BE49-F238E27FC236}">
                <a16:creationId xmlns:a16="http://schemas.microsoft.com/office/drawing/2014/main" id="{B7F8ADCF-45A3-F386-ADFE-6C497D3ACAAD}"/>
              </a:ext>
            </a:extLst>
          </p:cNvPr>
          <p:cNvPicPr>
            <a:picLocks noChangeAspect="1"/>
          </p:cNvPicPr>
          <p:nvPr/>
        </p:nvPicPr>
        <p:blipFill>
          <a:blip r:embed="rId2"/>
          <a:stretch>
            <a:fillRect/>
          </a:stretch>
        </p:blipFill>
        <p:spPr>
          <a:xfrm>
            <a:off x="1565551" y="27312"/>
            <a:ext cx="8118440" cy="5931863"/>
          </a:xfrm>
          <a:prstGeom prst="rect">
            <a:avLst/>
          </a:prstGeom>
        </p:spPr>
      </p:pic>
    </p:spTree>
    <p:extLst>
      <p:ext uri="{BB962C8B-B14F-4D97-AF65-F5344CB8AC3E}">
        <p14:creationId xmlns:p14="http://schemas.microsoft.com/office/powerpoint/2010/main" val="836214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46BF-D747-71F4-B36B-63E1CA82423F}"/>
              </a:ext>
            </a:extLst>
          </p:cNvPr>
          <p:cNvSpPr>
            <a:spLocks noGrp="1"/>
          </p:cNvSpPr>
          <p:nvPr>
            <p:ph type="title"/>
          </p:nvPr>
        </p:nvSpPr>
        <p:spPr/>
        <p:txBody>
          <a:bodyPr/>
          <a:lstStyle/>
          <a:p>
            <a:r>
              <a:rPr lang="en-IN" b="1" dirty="0" err="1"/>
              <a:t>Heterotaxy</a:t>
            </a:r>
            <a:r>
              <a:rPr lang="en-IN" b="1" dirty="0"/>
              <a:t> syndrome</a:t>
            </a:r>
            <a:endParaRPr lang="en-US" b="1" dirty="0"/>
          </a:p>
        </p:txBody>
      </p:sp>
      <p:sp>
        <p:nvSpPr>
          <p:cNvPr id="3" name="Text Placeholder 2">
            <a:extLst>
              <a:ext uri="{FF2B5EF4-FFF2-40B4-BE49-F238E27FC236}">
                <a16:creationId xmlns:a16="http://schemas.microsoft.com/office/drawing/2014/main" id="{D81E207C-F36B-F57D-2987-9F9D82F17B5C}"/>
              </a:ext>
            </a:extLst>
          </p:cNvPr>
          <p:cNvSpPr>
            <a:spLocks noGrp="1"/>
          </p:cNvSpPr>
          <p:nvPr>
            <p:ph idx="1"/>
          </p:nvPr>
        </p:nvSpPr>
        <p:spPr/>
        <p:txBody>
          <a:bodyPr/>
          <a:lstStyle/>
          <a:p>
            <a:r>
              <a:rPr lang="en-IN" b="0" i="0" u="none" strike="noStrike" dirty="0">
                <a:effectLst/>
              </a:rPr>
              <a:t>occurs in approximately 1 per 10,000 live births</a:t>
            </a:r>
          </a:p>
          <a:p>
            <a:r>
              <a:rPr lang="en-IN" b="0" i="0" u="none" strike="noStrike" dirty="0">
                <a:solidFill>
                  <a:srgbClr val="212121"/>
                </a:solidFill>
                <a:effectLst/>
                <a:latin typeface="Cambria" panose="02040503050406030204" pitchFamily="18" charset="0"/>
              </a:rPr>
              <a:t>organs that typically develop asymmetrically are noted to display symmetry and mirror image patterns</a:t>
            </a:r>
          </a:p>
          <a:p>
            <a:r>
              <a:rPr lang="en-IN" b="0" i="0" u="none" strike="noStrike" dirty="0">
                <a:solidFill>
                  <a:srgbClr val="212121"/>
                </a:solidFill>
                <a:effectLst/>
                <a:latin typeface="Cambria" panose="02040503050406030204" pitchFamily="18" charset="0"/>
              </a:rPr>
              <a:t>usually associated with complex cardiovascular malformations</a:t>
            </a:r>
          </a:p>
          <a:p>
            <a:r>
              <a:rPr lang="en-IN" b="0" i="0" u="none" strike="noStrike" dirty="0">
                <a:solidFill>
                  <a:srgbClr val="212121"/>
                </a:solidFill>
                <a:effectLst/>
                <a:latin typeface="Cambria" panose="02040503050406030204" pitchFamily="18" charset="0"/>
              </a:rPr>
              <a:t>almost 3% of all congenital cardiac anomalies occur in the setting of HS</a:t>
            </a:r>
            <a:endParaRPr lang="en-US" dirty="0"/>
          </a:p>
        </p:txBody>
      </p:sp>
    </p:spTree>
    <p:extLst>
      <p:ext uri="{BB962C8B-B14F-4D97-AF65-F5344CB8AC3E}">
        <p14:creationId xmlns:p14="http://schemas.microsoft.com/office/powerpoint/2010/main" val="2429758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C1C80-C118-32E8-D3E1-7261575978ED}"/>
              </a:ext>
            </a:extLst>
          </p:cNvPr>
          <p:cNvSpPr>
            <a:spLocks noGrp="1"/>
          </p:cNvSpPr>
          <p:nvPr>
            <p:ph type="title"/>
          </p:nvPr>
        </p:nvSpPr>
        <p:spPr/>
        <p:txBody>
          <a:bodyPr/>
          <a:lstStyle/>
          <a:p>
            <a:r>
              <a:rPr lang="en-IN" b="1" dirty="0"/>
              <a:t>Causes of HS</a:t>
            </a:r>
            <a:endParaRPr lang="en-US" b="1" dirty="0"/>
          </a:p>
        </p:txBody>
      </p:sp>
      <p:sp>
        <p:nvSpPr>
          <p:cNvPr id="3" name="Content Placeholder 2">
            <a:extLst>
              <a:ext uri="{FF2B5EF4-FFF2-40B4-BE49-F238E27FC236}">
                <a16:creationId xmlns:a16="http://schemas.microsoft.com/office/drawing/2014/main" id="{AA9A5AC6-23A8-6814-53B7-F6CB5A58E4AB}"/>
              </a:ext>
            </a:extLst>
          </p:cNvPr>
          <p:cNvSpPr>
            <a:spLocks noGrp="1"/>
          </p:cNvSpPr>
          <p:nvPr>
            <p:ph idx="1"/>
          </p:nvPr>
        </p:nvSpPr>
        <p:spPr/>
        <p:txBody>
          <a:bodyPr/>
          <a:lstStyle/>
          <a:p>
            <a:r>
              <a:rPr lang="en-IN" b="0" i="0" u="none" strike="noStrike" dirty="0">
                <a:solidFill>
                  <a:srgbClr val="212121"/>
                </a:solidFill>
                <a:effectLst/>
              </a:rPr>
              <a:t>can occur in isolation or could be a feature of other genetic syndromes like primary ciliary dyskinesia (</a:t>
            </a:r>
            <a:r>
              <a:rPr lang="en-IN" b="0" i="0" u="none" strike="noStrike" dirty="0" err="1">
                <a:solidFill>
                  <a:srgbClr val="212121"/>
                </a:solidFill>
                <a:effectLst/>
              </a:rPr>
              <a:t>Kartagener</a:t>
            </a:r>
            <a:r>
              <a:rPr lang="en-IN" b="0" i="0" u="none" strike="noStrike" dirty="0">
                <a:solidFill>
                  <a:srgbClr val="212121"/>
                </a:solidFill>
                <a:effectLst/>
              </a:rPr>
              <a:t> syndrome)</a:t>
            </a:r>
          </a:p>
          <a:p>
            <a:r>
              <a:rPr lang="en-IN" b="1" i="0" u="none" strike="noStrike" dirty="0">
                <a:solidFill>
                  <a:srgbClr val="212121"/>
                </a:solidFill>
                <a:effectLst/>
              </a:rPr>
              <a:t>rare mutations</a:t>
            </a:r>
            <a:r>
              <a:rPr lang="en-IN" b="0" i="0" u="none" strike="noStrike" dirty="0">
                <a:solidFill>
                  <a:srgbClr val="212121"/>
                </a:solidFill>
                <a:effectLst/>
              </a:rPr>
              <a:t> in genes which control early embryonic left-right patterning like ZIC3</a:t>
            </a:r>
          </a:p>
          <a:p>
            <a:r>
              <a:rPr lang="en-IN" b="1" i="0" u="none" strike="noStrike" dirty="0">
                <a:solidFill>
                  <a:srgbClr val="212121"/>
                </a:solidFill>
                <a:effectLst/>
              </a:rPr>
              <a:t>environmental insults </a:t>
            </a:r>
            <a:r>
              <a:rPr lang="en-IN" b="0" i="0" u="none" strike="noStrike" dirty="0">
                <a:solidFill>
                  <a:srgbClr val="212121"/>
                </a:solidFill>
                <a:effectLst/>
              </a:rPr>
              <a:t>during early embryogenesis—</a:t>
            </a:r>
          </a:p>
          <a:p>
            <a:pPr>
              <a:buFont typeface="Wingdings" pitchFamily="2" charset="2"/>
              <a:buChar char="q"/>
            </a:pPr>
            <a:r>
              <a:rPr lang="en-IN" b="0" i="0" u="none" strike="noStrike" dirty="0">
                <a:solidFill>
                  <a:srgbClr val="212121"/>
                </a:solidFill>
                <a:effectLst/>
              </a:rPr>
              <a:t> maternal diabetes</a:t>
            </a:r>
          </a:p>
          <a:p>
            <a:pPr>
              <a:buFont typeface="Wingdings" pitchFamily="2" charset="2"/>
              <a:buChar char="q"/>
            </a:pPr>
            <a:r>
              <a:rPr lang="en-IN" dirty="0">
                <a:solidFill>
                  <a:srgbClr val="212121"/>
                </a:solidFill>
              </a:rPr>
              <a:t> Family history of malformations</a:t>
            </a:r>
          </a:p>
          <a:p>
            <a:pPr>
              <a:buFont typeface="Wingdings" pitchFamily="2" charset="2"/>
              <a:buChar char="q"/>
            </a:pPr>
            <a:r>
              <a:rPr lang="en-IN" b="0" i="0" u="none" strike="noStrike" dirty="0">
                <a:solidFill>
                  <a:srgbClr val="212121"/>
                </a:solidFill>
                <a:effectLst/>
              </a:rPr>
              <a:t> Cocaine use during first trimester</a:t>
            </a:r>
          </a:p>
        </p:txBody>
      </p:sp>
    </p:spTree>
    <p:extLst>
      <p:ext uri="{BB962C8B-B14F-4D97-AF65-F5344CB8AC3E}">
        <p14:creationId xmlns:p14="http://schemas.microsoft.com/office/powerpoint/2010/main" val="1840525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Criteria for visceral </a:t>
            </a:r>
            <a:r>
              <a:rPr lang="en-IN" dirty="0" err="1"/>
              <a:t>heterotaxy</a:t>
            </a:r>
            <a:r>
              <a:rPr lang="en-IN" dirty="0"/>
              <a:t> and abnormal visceral symmetry</a:t>
            </a:r>
            <a:br>
              <a:rPr lang="en-IN" dirty="0"/>
            </a:br>
            <a:endParaRPr lang="en-IN" dirty="0"/>
          </a:p>
        </p:txBody>
      </p:sp>
      <p:sp>
        <p:nvSpPr>
          <p:cNvPr id="3" name="Content Placeholder 2"/>
          <p:cNvSpPr>
            <a:spLocks noGrp="1"/>
          </p:cNvSpPr>
          <p:nvPr>
            <p:ph idx="1"/>
          </p:nvPr>
        </p:nvSpPr>
        <p:spPr/>
        <p:txBody>
          <a:bodyPr>
            <a:normAutofit fontScale="77500" lnSpcReduction="20000"/>
          </a:bodyPr>
          <a:lstStyle/>
          <a:p>
            <a:pPr marL="0" indent="0">
              <a:buNone/>
            </a:pPr>
            <a:r>
              <a:rPr lang="en-IN" dirty="0"/>
              <a:t>1 </a:t>
            </a:r>
            <a:r>
              <a:rPr lang="en-IN" dirty="0" err="1"/>
              <a:t>Thoraco</a:t>
            </a:r>
            <a:r>
              <a:rPr lang="en-IN" dirty="0"/>
              <a:t>-abdominal </a:t>
            </a:r>
            <a:r>
              <a:rPr lang="en-IN" dirty="0" err="1"/>
              <a:t>situs</a:t>
            </a:r>
            <a:r>
              <a:rPr lang="en-IN" dirty="0"/>
              <a:t> inconsistency</a:t>
            </a:r>
          </a:p>
          <a:p>
            <a:pPr marL="0" indent="0">
              <a:buNone/>
            </a:pPr>
            <a:r>
              <a:rPr lang="en-IN" dirty="0"/>
              <a:t>2 Abnormally symmetric lung lobes</a:t>
            </a:r>
          </a:p>
          <a:p>
            <a:pPr marL="0" indent="0">
              <a:buNone/>
            </a:pPr>
            <a:r>
              <a:rPr lang="en-IN" dirty="0"/>
              <a:t>3 Abnormally symmetric bronchial branching pattern</a:t>
            </a:r>
          </a:p>
          <a:p>
            <a:pPr marL="0" indent="0">
              <a:buNone/>
            </a:pPr>
            <a:r>
              <a:rPr lang="en-IN" dirty="0"/>
              <a:t>4 Abnormal symmetry of the liver</a:t>
            </a:r>
          </a:p>
          <a:p>
            <a:pPr marL="0" indent="0">
              <a:buNone/>
            </a:pPr>
            <a:r>
              <a:rPr lang="en-IN" dirty="0"/>
              <a:t>5 Unusual or abnormal systemic venous connections</a:t>
            </a:r>
          </a:p>
          <a:p>
            <a:pPr marL="0" indent="0">
              <a:buNone/>
            </a:pPr>
            <a:r>
              <a:rPr lang="en-IN" dirty="0"/>
              <a:t>6 Unroofed coronary sinus</a:t>
            </a:r>
          </a:p>
          <a:p>
            <a:pPr marL="0" indent="0">
              <a:buNone/>
            </a:pPr>
            <a:r>
              <a:rPr lang="en-IN" dirty="0"/>
              <a:t>7 Abnormal pulmonary venous connections or drainage</a:t>
            </a:r>
          </a:p>
          <a:p>
            <a:pPr marL="0" indent="0">
              <a:buNone/>
            </a:pPr>
            <a:r>
              <a:rPr lang="en-IN" dirty="0"/>
              <a:t>8 Similarities in the shape and morphology of the </a:t>
            </a:r>
            <a:r>
              <a:rPr lang="en-IN" dirty="0" err="1"/>
              <a:t>atrial</a:t>
            </a:r>
            <a:r>
              <a:rPr lang="en-IN" dirty="0"/>
              <a:t> appendages</a:t>
            </a:r>
          </a:p>
          <a:p>
            <a:pPr marL="0" indent="0">
              <a:buNone/>
            </a:pPr>
            <a:r>
              <a:rPr lang="en-IN" dirty="0"/>
              <a:t>9 Abnormal mesenteric attachments</a:t>
            </a:r>
          </a:p>
          <a:p>
            <a:pPr marL="0" indent="0">
              <a:buNone/>
            </a:pPr>
            <a:r>
              <a:rPr lang="en-IN" dirty="0"/>
              <a:t>10 Abnormal bowel location +/– </a:t>
            </a:r>
            <a:r>
              <a:rPr lang="en-IN" dirty="0" err="1"/>
              <a:t>malrotation</a:t>
            </a:r>
            <a:endParaRPr lang="en-IN" dirty="0"/>
          </a:p>
          <a:p>
            <a:pPr marL="0" indent="0">
              <a:buNone/>
            </a:pPr>
            <a:r>
              <a:rPr lang="en-IN" dirty="0"/>
              <a:t>11 </a:t>
            </a:r>
            <a:r>
              <a:rPr lang="en-IN" dirty="0" err="1"/>
              <a:t>Asplenia</a:t>
            </a:r>
            <a:r>
              <a:rPr lang="en-IN" dirty="0"/>
              <a:t>, </a:t>
            </a:r>
            <a:r>
              <a:rPr lang="en-IN" dirty="0" err="1"/>
              <a:t>polysplenia</a:t>
            </a:r>
            <a:r>
              <a:rPr lang="en-IN" dirty="0"/>
              <a:t> or single right-sided spleen</a:t>
            </a:r>
          </a:p>
          <a:p>
            <a:pPr marL="0" indent="0">
              <a:buNone/>
            </a:pPr>
            <a:r>
              <a:rPr lang="en-IN" dirty="0"/>
              <a:t>12 Abnormal position and/or size of the pancreas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15568" y="548640"/>
            <a:ext cx="10168128" cy="1179576"/>
          </a:xfrm>
        </p:spPr>
        <p:txBody>
          <a:bodyPr>
            <a:normAutofit/>
          </a:bodyPr>
          <a:lstStyle/>
          <a:p>
            <a:r>
              <a:rPr lang="en-IN" sz="4000" b="1" dirty="0" err="1"/>
              <a:t>Heterotaxy</a:t>
            </a:r>
            <a:r>
              <a:rPr lang="en-IN" sz="4000" b="1" dirty="0"/>
              <a:t> with right isomerism</a:t>
            </a:r>
          </a:p>
        </p:txBody>
      </p:sp>
      <p:sp>
        <p:nvSpPr>
          <p:cNvPr id="36" name="Rectangle 3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38628F5-3BA9-5F60-3739-101E639448FD}"/>
              </a:ext>
            </a:extLst>
          </p:cNvPr>
          <p:cNvPicPr>
            <a:picLocks noChangeAspect="1"/>
          </p:cNvPicPr>
          <p:nvPr/>
        </p:nvPicPr>
        <p:blipFill rotWithShape="1">
          <a:blip r:embed="rId2"/>
          <a:srcRect r="2" b="53"/>
          <a:stretch/>
        </p:blipFill>
        <p:spPr>
          <a:xfrm>
            <a:off x="132077" y="2393025"/>
            <a:ext cx="6009855" cy="3694176"/>
          </a:xfrm>
          <a:prstGeom prst="rect">
            <a:avLst/>
          </a:prstGeom>
        </p:spPr>
      </p:pic>
      <p:sp>
        <p:nvSpPr>
          <p:cNvPr id="3" name="Content Placeholder 2"/>
          <p:cNvSpPr>
            <a:spLocks noGrp="1"/>
          </p:cNvSpPr>
          <p:nvPr>
            <p:ph idx="1"/>
          </p:nvPr>
        </p:nvSpPr>
        <p:spPr>
          <a:xfrm>
            <a:off x="6096000" y="2011680"/>
            <a:ext cx="6104719" cy="4697313"/>
          </a:xfrm>
        </p:spPr>
        <p:txBody>
          <a:bodyPr anchor="ctr">
            <a:normAutofit/>
          </a:bodyPr>
          <a:lstStyle/>
          <a:p>
            <a:r>
              <a:rPr lang="en-IN" b="0" i="0" u="none" strike="noStrike" dirty="0">
                <a:solidFill>
                  <a:srgbClr val="212121"/>
                </a:solidFill>
                <a:effectLst/>
              </a:rPr>
              <a:t>Right isomerism— a subset of </a:t>
            </a:r>
            <a:r>
              <a:rPr lang="en-IN" b="0" i="0" u="none" strike="noStrike" dirty="0" err="1">
                <a:solidFill>
                  <a:srgbClr val="212121"/>
                </a:solidFill>
                <a:effectLst/>
              </a:rPr>
              <a:t>heterotaxy</a:t>
            </a:r>
            <a:r>
              <a:rPr lang="en-IN" b="0" i="0" u="none" strike="noStrike" dirty="0">
                <a:solidFill>
                  <a:srgbClr val="212121"/>
                </a:solidFill>
                <a:effectLst/>
              </a:rPr>
              <a:t> where some paired structures on opposite sides of the left-right axis of the body are symmetrical mirror-images of each other, and have the morphology of the normal right sides structures</a:t>
            </a:r>
            <a:endParaRPr lang="en-IN" dirty="0"/>
          </a:p>
          <a:p>
            <a:r>
              <a:rPr lang="en-IN" dirty="0"/>
              <a:t>Arrest in cardiac development during the fifth week of gestation </a:t>
            </a:r>
          </a:p>
          <a:p>
            <a:endParaRPr lang="en-IN" sz="2400" dirty="0"/>
          </a:p>
        </p:txBody>
      </p:sp>
    </p:spTree>
    <p:extLst>
      <p:ext uri="{BB962C8B-B14F-4D97-AF65-F5344CB8AC3E}">
        <p14:creationId xmlns:p14="http://schemas.microsoft.com/office/powerpoint/2010/main" val="39673335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B17D-2D9F-A1CC-B203-A5769895C074}"/>
              </a:ext>
            </a:extLst>
          </p:cNvPr>
          <p:cNvSpPr>
            <a:spLocks noGrp="1"/>
          </p:cNvSpPr>
          <p:nvPr>
            <p:ph type="title"/>
          </p:nvPr>
        </p:nvSpPr>
        <p:spPr/>
        <p:txBody>
          <a:bodyPr/>
          <a:lstStyle/>
          <a:p>
            <a:r>
              <a:rPr lang="en-IN" b="1" dirty="0" err="1"/>
              <a:t>Asplenia</a:t>
            </a:r>
            <a:r>
              <a:rPr lang="en-IN" b="1" dirty="0"/>
              <a:t>/ </a:t>
            </a:r>
            <a:r>
              <a:rPr lang="en-IN" b="1" dirty="0" err="1"/>
              <a:t>Ivemark</a:t>
            </a:r>
            <a:r>
              <a:rPr lang="en-IN" b="1" dirty="0"/>
              <a:t> syndrome</a:t>
            </a:r>
            <a:endParaRPr lang="en-US" b="1" dirty="0"/>
          </a:p>
        </p:txBody>
      </p:sp>
      <p:sp>
        <p:nvSpPr>
          <p:cNvPr id="3" name="Content Placeholder 2">
            <a:extLst>
              <a:ext uri="{FF2B5EF4-FFF2-40B4-BE49-F238E27FC236}">
                <a16:creationId xmlns:a16="http://schemas.microsoft.com/office/drawing/2014/main" id="{1228E4FB-4C25-B1A6-12EA-CA0E2DBB90A3}"/>
              </a:ext>
            </a:extLst>
          </p:cNvPr>
          <p:cNvSpPr>
            <a:spLocks noGrp="1"/>
          </p:cNvSpPr>
          <p:nvPr>
            <p:ph idx="1"/>
          </p:nvPr>
        </p:nvSpPr>
        <p:spPr/>
        <p:txBody>
          <a:bodyPr>
            <a:normAutofit/>
          </a:bodyPr>
          <a:lstStyle/>
          <a:p>
            <a:r>
              <a:rPr lang="en-IN" sz="2800" dirty="0"/>
              <a:t>Equal or MALE predominance</a:t>
            </a:r>
          </a:p>
          <a:p>
            <a:r>
              <a:rPr lang="en-US" dirty="0" err="1"/>
              <a:t>Asplenia</a:t>
            </a:r>
            <a:r>
              <a:rPr lang="en-US" dirty="0"/>
              <a:t> has been reported in siblings and in families.</a:t>
            </a:r>
            <a:endParaRPr lang="en-IN" dirty="0"/>
          </a:p>
          <a:p>
            <a:r>
              <a:rPr lang="en-US" dirty="0"/>
              <a:t>Cyanosis is often evident in the first 24 hours.</a:t>
            </a:r>
            <a:endParaRPr lang="en-IN" dirty="0"/>
          </a:p>
          <a:p>
            <a:r>
              <a:rPr lang="en-US" dirty="0"/>
              <a:t>Survival</a:t>
            </a:r>
            <a:r>
              <a:rPr lang="en-IN" dirty="0"/>
              <a:t> —</a:t>
            </a:r>
            <a:r>
              <a:rPr lang="en-US" dirty="0"/>
              <a:t> determined chiefly by coexisting congenital heart </a:t>
            </a:r>
            <a:r>
              <a:rPr lang="en-US" dirty="0" err="1"/>
              <a:t>diseas</a:t>
            </a:r>
            <a:r>
              <a:rPr lang="en-IN" dirty="0"/>
              <a:t>e </a:t>
            </a:r>
            <a:r>
              <a:rPr lang="en-US" dirty="0"/>
              <a:t>but</a:t>
            </a:r>
            <a:r>
              <a:rPr lang="en-IN" dirty="0"/>
              <a:t> also</a:t>
            </a:r>
            <a:r>
              <a:rPr lang="en-US" dirty="0"/>
              <a:t> </a:t>
            </a:r>
            <a:r>
              <a:rPr lang="en-US" dirty="0" err="1"/>
              <a:t>extracardiac</a:t>
            </a:r>
            <a:r>
              <a:rPr lang="en-US" dirty="0"/>
              <a:t> anomalies</a:t>
            </a:r>
            <a:r>
              <a:rPr lang="en-IN" dirty="0"/>
              <a:t> </a:t>
            </a:r>
          </a:p>
          <a:p>
            <a:r>
              <a:rPr lang="en-US" dirty="0"/>
              <a:t>Most deaths are within the first few months of life, with only sporadic survivals after the first year and a single remarkable survival to age 21 years.</a:t>
            </a:r>
            <a:endParaRPr lang="en-IN" dirty="0"/>
          </a:p>
          <a:p>
            <a:r>
              <a:rPr lang="en-US" dirty="0" err="1"/>
              <a:t>asplenia</a:t>
            </a:r>
            <a:r>
              <a:rPr lang="en-US" dirty="0"/>
              <a:t> increases the risk of bacterial infection and septicemia</a:t>
            </a:r>
          </a:p>
        </p:txBody>
      </p:sp>
    </p:spTree>
    <p:extLst>
      <p:ext uri="{BB962C8B-B14F-4D97-AF65-F5344CB8AC3E}">
        <p14:creationId xmlns:p14="http://schemas.microsoft.com/office/powerpoint/2010/main" val="3643592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D55E0-5F1B-4DE6-5FC3-4BA6FAD2EDDF}"/>
              </a:ext>
            </a:extLst>
          </p:cNvPr>
          <p:cNvSpPr>
            <a:spLocks noGrp="1"/>
          </p:cNvSpPr>
          <p:nvPr>
            <p:ph type="title"/>
          </p:nvPr>
        </p:nvSpPr>
        <p:spPr>
          <a:xfrm>
            <a:off x="572493" y="238539"/>
            <a:ext cx="11018520" cy="1434415"/>
          </a:xfrm>
        </p:spPr>
        <p:txBody>
          <a:bodyPr anchor="b">
            <a:normAutofit/>
          </a:bodyPr>
          <a:lstStyle/>
          <a:p>
            <a:r>
              <a:rPr lang="en-IN" sz="5400" b="1"/>
              <a:t>Features of R Isomerism</a:t>
            </a:r>
            <a:endParaRPr lang="en-US" sz="5400" b="1"/>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977A96-0D8E-290D-31CE-EBDE49540443}"/>
              </a:ext>
            </a:extLst>
          </p:cNvPr>
          <p:cNvSpPr>
            <a:spLocks noGrp="1"/>
          </p:cNvSpPr>
          <p:nvPr>
            <p:ph idx="1"/>
          </p:nvPr>
        </p:nvSpPr>
        <p:spPr>
          <a:xfrm>
            <a:off x="0" y="2071316"/>
            <a:ext cx="8220363" cy="4119172"/>
          </a:xfrm>
        </p:spPr>
        <p:txBody>
          <a:bodyPr anchor="t">
            <a:noAutofit/>
          </a:bodyPr>
          <a:lstStyle/>
          <a:p>
            <a:pPr marL="514350" indent="-514350">
              <a:buFont typeface="+mj-lt"/>
              <a:buAutoNum type="arabicPeriod"/>
            </a:pPr>
            <a:r>
              <a:rPr lang="en-IN" sz="2400" b="1" i="0" u="none" strike="noStrike" dirty="0">
                <a:effectLst/>
              </a:rPr>
              <a:t>Cardiac position</a:t>
            </a:r>
            <a:r>
              <a:rPr lang="en-IN" sz="2400" b="0" i="0" u="none" strike="noStrike" dirty="0">
                <a:effectLst/>
              </a:rPr>
              <a:t>: Usually abnormal, either </a:t>
            </a:r>
            <a:r>
              <a:rPr lang="en-IN" sz="2400" b="0" i="0" u="none" strike="noStrike" dirty="0" err="1">
                <a:effectLst/>
              </a:rPr>
              <a:t>dextrocardia</a:t>
            </a:r>
            <a:r>
              <a:rPr lang="en-IN" sz="2400" b="0" i="0" u="none" strike="noStrike" dirty="0">
                <a:effectLst/>
              </a:rPr>
              <a:t> or </a:t>
            </a:r>
            <a:r>
              <a:rPr lang="en-IN" sz="2400" b="0" i="0" u="none" strike="noStrike" dirty="0" err="1">
                <a:effectLst/>
              </a:rPr>
              <a:t>mesocardia</a:t>
            </a:r>
            <a:r>
              <a:rPr lang="en-IN" sz="2400" dirty="0"/>
              <a:t> ;</a:t>
            </a:r>
            <a:r>
              <a:rPr lang="en-IN" sz="2400" b="0" i="0" u="none" strike="noStrike" dirty="0">
                <a:effectLst/>
              </a:rPr>
              <a:t> </a:t>
            </a:r>
            <a:r>
              <a:rPr lang="en-IN" sz="2400" b="0" i="0" u="none" strike="noStrike" dirty="0" err="1">
                <a:effectLst/>
              </a:rPr>
              <a:t>levocardia</a:t>
            </a:r>
            <a:r>
              <a:rPr lang="en-IN" sz="2400" b="0" i="0" u="none" strike="noStrike" dirty="0">
                <a:effectLst/>
              </a:rPr>
              <a:t> may also be seen</a:t>
            </a:r>
          </a:p>
          <a:p>
            <a:pPr marL="514350" indent="-514350">
              <a:buFont typeface="+mj-lt"/>
              <a:buAutoNum type="arabicPeriod"/>
            </a:pPr>
            <a:r>
              <a:rPr lang="en-IN" sz="2400" b="1" i="0" u="none" strike="noStrike" dirty="0">
                <a:effectLst/>
              </a:rPr>
              <a:t>Morphology of the atrial appendage:</a:t>
            </a:r>
            <a:r>
              <a:rPr lang="en-IN" sz="2400" b="0" i="0" u="none" strike="noStrike" dirty="0">
                <a:effectLst/>
              </a:rPr>
              <a:t> Both atrial appendages display the morphological features of the right atrial appendage </a:t>
            </a:r>
          </a:p>
          <a:p>
            <a:pPr marL="514350" indent="-514350">
              <a:buFont typeface="+mj-lt"/>
              <a:buAutoNum type="arabicPeriod"/>
            </a:pPr>
            <a:r>
              <a:rPr lang="en-IN" sz="2400" b="1" i="0" u="none" strike="noStrike" dirty="0">
                <a:effectLst/>
              </a:rPr>
              <a:t>Systemic venous return</a:t>
            </a:r>
            <a:r>
              <a:rPr lang="en-IN" sz="2400" b="0" i="0" u="none" strike="noStrike" dirty="0">
                <a:effectLst/>
              </a:rPr>
              <a:t>: </a:t>
            </a:r>
          </a:p>
          <a:p>
            <a:pPr>
              <a:buFont typeface="Wingdings" pitchFamily="2" charset="2"/>
              <a:buChar char="q"/>
            </a:pPr>
            <a:r>
              <a:rPr lang="en-IN" sz="2400" b="0" i="0" u="none" strike="noStrike" dirty="0">
                <a:effectLst/>
              </a:rPr>
              <a:t> </a:t>
            </a:r>
            <a:r>
              <a:rPr lang="en-IN" sz="2400" b="1" i="0" u="none" strike="noStrike" dirty="0">
                <a:effectLst/>
              </a:rPr>
              <a:t>Bilateral SVC </a:t>
            </a:r>
            <a:r>
              <a:rPr lang="en-IN" sz="2400" b="0" i="0" u="none" strike="noStrike" dirty="0">
                <a:effectLst/>
              </a:rPr>
              <a:t>occurs in almost 71% of cases. When two SVCs are present, they typically connect to the top corner of corresponding atrium. </a:t>
            </a:r>
          </a:p>
          <a:p>
            <a:pPr>
              <a:buFont typeface="Wingdings" pitchFamily="2" charset="2"/>
              <a:buChar char="q"/>
            </a:pPr>
            <a:r>
              <a:rPr lang="en-IN" sz="2400" b="0" i="0" u="none" strike="noStrike" dirty="0">
                <a:effectLst/>
              </a:rPr>
              <a:t> IVC drains into one of the atria; hepatic venous drainage may well be to the contralateral atrium.</a:t>
            </a:r>
          </a:p>
          <a:p>
            <a:pPr>
              <a:buFont typeface="Wingdings" pitchFamily="2" charset="2"/>
              <a:buChar char="q"/>
            </a:pPr>
            <a:r>
              <a:rPr lang="en-IN" sz="2400" b="0" i="1" u="none" strike="noStrike" dirty="0">
                <a:effectLst/>
              </a:rPr>
              <a:t> </a:t>
            </a:r>
            <a:r>
              <a:rPr lang="en-IN" sz="2400" b="1" i="1" u="none" strike="noStrike" dirty="0">
                <a:solidFill>
                  <a:srgbClr val="C00000"/>
                </a:solidFill>
                <a:effectLst/>
              </a:rPr>
              <a:t>Coronary sinus is absent in almost 100% cases</a:t>
            </a:r>
            <a:endParaRPr lang="en-US" sz="2400" b="1" i="1" dirty="0">
              <a:solidFill>
                <a:srgbClr val="C00000"/>
              </a:solidFill>
            </a:endParaRPr>
          </a:p>
        </p:txBody>
      </p:sp>
      <p:pic>
        <p:nvPicPr>
          <p:cNvPr id="11" name="Picture 10">
            <a:extLst>
              <a:ext uri="{FF2B5EF4-FFF2-40B4-BE49-F238E27FC236}">
                <a16:creationId xmlns:a16="http://schemas.microsoft.com/office/drawing/2014/main" id="{9A9CE41D-C81C-16EE-F465-17FFAF035F1F}"/>
              </a:ext>
            </a:extLst>
          </p:cNvPr>
          <p:cNvPicPr>
            <a:picLocks noChangeAspect="1"/>
          </p:cNvPicPr>
          <p:nvPr/>
        </p:nvPicPr>
        <p:blipFill rotWithShape="1">
          <a:blip r:embed="rId2"/>
          <a:srcRect b="17774"/>
          <a:stretch/>
        </p:blipFill>
        <p:spPr>
          <a:xfrm>
            <a:off x="8183194" y="1334645"/>
            <a:ext cx="4005758" cy="5284816"/>
          </a:xfrm>
          <a:prstGeom prst="rect">
            <a:avLst/>
          </a:prstGeom>
        </p:spPr>
      </p:pic>
    </p:spTree>
    <p:extLst>
      <p:ext uri="{BB962C8B-B14F-4D97-AF65-F5344CB8AC3E}">
        <p14:creationId xmlns:p14="http://schemas.microsoft.com/office/powerpoint/2010/main" val="435714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F80908-F1A2-9DB6-E4E9-7C9F118C4C2B}"/>
              </a:ext>
            </a:extLst>
          </p:cNvPr>
          <p:cNvSpPr>
            <a:spLocks noGrp="1"/>
          </p:cNvSpPr>
          <p:nvPr>
            <p:ph idx="1"/>
          </p:nvPr>
        </p:nvSpPr>
        <p:spPr>
          <a:xfrm>
            <a:off x="838200" y="900545"/>
            <a:ext cx="10515600" cy="5276418"/>
          </a:xfrm>
        </p:spPr>
        <p:txBody>
          <a:bodyPr>
            <a:normAutofit fontScale="85000" lnSpcReduction="20000"/>
          </a:bodyPr>
          <a:lstStyle/>
          <a:p>
            <a:pPr marL="514350" indent="-514350">
              <a:buAutoNum type="arabicPeriod" startAt="4"/>
            </a:pPr>
            <a:r>
              <a:rPr lang="en-IN" sz="3200" b="1" i="0" u="none" strike="noStrike" dirty="0">
                <a:solidFill>
                  <a:srgbClr val="212121"/>
                </a:solidFill>
                <a:effectLst/>
              </a:rPr>
              <a:t>Pulmonary venous drainage:</a:t>
            </a:r>
            <a:r>
              <a:rPr lang="en-IN" sz="3200" b="0" i="0" u="none" strike="noStrike" dirty="0">
                <a:solidFill>
                  <a:srgbClr val="212121"/>
                </a:solidFill>
                <a:effectLst/>
              </a:rPr>
              <a:t> Frequent occurrence of extra-cardiac </a:t>
            </a:r>
            <a:r>
              <a:rPr lang="en-IN" sz="3200" b="1" i="0" u="none" strike="noStrike" dirty="0">
                <a:solidFill>
                  <a:srgbClr val="C00000"/>
                </a:solidFill>
                <a:effectLst/>
              </a:rPr>
              <a:t>TAPVC</a:t>
            </a:r>
            <a:r>
              <a:rPr lang="en-IN" sz="3200" b="0" i="0" u="none" strike="noStrike" dirty="0">
                <a:solidFill>
                  <a:srgbClr val="212121"/>
                </a:solidFill>
                <a:effectLst/>
              </a:rPr>
              <a:t> with more than 50% incidence. May be obstructed frequently.</a:t>
            </a:r>
          </a:p>
          <a:p>
            <a:pPr marL="514350" indent="-514350">
              <a:buAutoNum type="arabicPeriod" startAt="5"/>
            </a:pPr>
            <a:r>
              <a:rPr lang="en-IN" sz="3200" b="1" i="0" u="none" strike="noStrike" dirty="0">
                <a:solidFill>
                  <a:srgbClr val="212121"/>
                </a:solidFill>
                <a:effectLst/>
              </a:rPr>
              <a:t>Inter </a:t>
            </a:r>
            <a:r>
              <a:rPr lang="en-IN" sz="3200" b="1" i="0" u="none" strike="noStrike" dirty="0" err="1">
                <a:solidFill>
                  <a:srgbClr val="212121"/>
                </a:solidFill>
                <a:effectLst/>
              </a:rPr>
              <a:t>artrial</a:t>
            </a:r>
            <a:r>
              <a:rPr lang="en-IN" sz="3200" b="1" i="0" u="none" strike="noStrike" dirty="0">
                <a:solidFill>
                  <a:srgbClr val="212121"/>
                </a:solidFill>
                <a:effectLst/>
              </a:rPr>
              <a:t> septum</a:t>
            </a:r>
            <a:r>
              <a:rPr lang="en-IN" sz="3200" b="0" i="0" u="none" strike="noStrike" dirty="0">
                <a:solidFill>
                  <a:srgbClr val="212121"/>
                </a:solidFill>
                <a:effectLst/>
              </a:rPr>
              <a:t>: Common atrium frequent.</a:t>
            </a:r>
          </a:p>
          <a:p>
            <a:pPr marL="514350" indent="-514350">
              <a:buAutoNum type="arabicPeriod" startAt="5"/>
            </a:pPr>
            <a:r>
              <a:rPr lang="en-IN" sz="3200" b="1" i="0" u="none" strike="noStrike" dirty="0">
                <a:solidFill>
                  <a:srgbClr val="212121"/>
                </a:solidFill>
                <a:effectLst/>
              </a:rPr>
              <a:t>Atrioventricular junction:</a:t>
            </a:r>
            <a:r>
              <a:rPr lang="en-IN" sz="3200" b="0" i="0" u="none" strike="noStrike" dirty="0">
                <a:solidFill>
                  <a:srgbClr val="212121"/>
                </a:solidFill>
                <a:effectLst/>
              </a:rPr>
              <a:t> Complete atrioventricular septal defect (AVSD) with common atrioventricular valve (93%)</a:t>
            </a:r>
          </a:p>
          <a:p>
            <a:pPr marL="514350" indent="-514350">
              <a:buAutoNum type="arabicPeriod" startAt="5"/>
            </a:pPr>
            <a:r>
              <a:rPr lang="en-IN" sz="3200" b="1" i="0" u="none" strike="noStrike" dirty="0">
                <a:solidFill>
                  <a:srgbClr val="212121"/>
                </a:solidFill>
                <a:effectLst/>
              </a:rPr>
              <a:t>Atrioventricular connection</a:t>
            </a:r>
            <a:r>
              <a:rPr lang="en-IN" sz="3200" b="0" i="0" u="none" strike="noStrike" dirty="0">
                <a:solidFill>
                  <a:srgbClr val="212121"/>
                </a:solidFill>
                <a:effectLst/>
              </a:rPr>
              <a:t>: Frequently </a:t>
            </a:r>
            <a:r>
              <a:rPr lang="en-IN" sz="3200" b="0" i="0" u="none" strike="noStrike" dirty="0" err="1">
                <a:solidFill>
                  <a:srgbClr val="212121"/>
                </a:solidFill>
                <a:effectLst/>
              </a:rPr>
              <a:t>univentricular</a:t>
            </a:r>
            <a:r>
              <a:rPr lang="en-IN" sz="3200" b="0" i="0" u="none" strike="noStrike" dirty="0">
                <a:solidFill>
                  <a:srgbClr val="212121"/>
                </a:solidFill>
                <a:effectLst/>
              </a:rPr>
              <a:t> in nature (70%) with a solitary ventricular chamber.</a:t>
            </a:r>
          </a:p>
          <a:p>
            <a:pPr marL="514350" indent="-514350">
              <a:buAutoNum type="arabicPeriod" startAt="5"/>
            </a:pPr>
            <a:r>
              <a:rPr lang="en-IN" sz="3200" b="1" i="0" u="none" strike="noStrike" dirty="0">
                <a:solidFill>
                  <a:srgbClr val="212121"/>
                </a:solidFill>
                <a:effectLst/>
              </a:rPr>
              <a:t>Ventricular outflow</a:t>
            </a:r>
            <a:r>
              <a:rPr lang="en-IN" sz="3200" b="0" i="0" u="none" strike="noStrike" dirty="0">
                <a:solidFill>
                  <a:srgbClr val="212121"/>
                </a:solidFill>
                <a:effectLst/>
              </a:rPr>
              <a:t>: Pulmonary stenosis or atresia is frequent (96%); systemic arterial outflow obstruction is rare</a:t>
            </a:r>
          </a:p>
          <a:p>
            <a:pPr marL="514350" indent="-514350">
              <a:buAutoNum type="arabicPeriod" startAt="5"/>
            </a:pPr>
            <a:r>
              <a:rPr lang="en-IN" sz="3200" b="1" i="0" u="none" strike="noStrike" dirty="0" err="1">
                <a:solidFill>
                  <a:srgbClr val="212121"/>
                </a:solidFill>
                <a:effectLst/>
              </a:rPr>
              <a:t>Ventriculo-arterial</a:t>
            </a:r>
            <a:r>
              <a:rPr lang="en-IN" sz="3200" b="1" i="0" u="none" strike="noStrike" dirty="0">
                <a:solidFill>
                  <a:srgbClr val="212121"/>
                </a:solidFill>
                <a:effectLst/>
              </a:rPr>
              <a:t> connection</a:t>
            </a:r>
            <a:r>
              <a:rPr lang="en-IN" sz="3200" b="0" i="0" u="none" strike="noStrike" dirty="0">
                <a:solidFill>
                  <a:srgbClr val="212121"/>
                </a:solidFill>
                <a:effectLst/>
              </a:rPr>
              <a:t>: Frequently abnormal (95%).Discordant connections and double outlet right ventricle are common (82%).</a:t>
            </a:r>
          </a:p>
          <a:p>
            <a:pPr marL="514350" indent="-514350">
              <a:buAutoNum type="arabicPeriod" startAt="5"/>
            </a:pPr>
            <a:r>
              <a:rPr lang="en-IN" sz="3200" b="1" i="0" u="none" strike="noStrike" dirty="0">
                <a:solidFill>
                  <a:srgbClr val="212121"/>
                </a:solidFill>
                <a:effectLst/>
              </a:rPr>
              <a:t>Conduction system:</a:t>
            </a:r>
            <a:r>
              <a:rPr lang="en-IN" sz="3200" b="0" i="0" u="none" strike="noStrike" dirty="0">
                <a:solidFill>
                  <a:srgbClr val="212121"/>
                </a:solidFill>
                <a:effectLst/>
              </a:rPr>
              <a:t> Bilateral SAN , one in each atrium. </a:t>
            </a:r>
          </a:p>
          <a:p>
            <a:pPr lvl="1" algn="just">
              <a:buFont typeface="Wingdings" pitchFamily="2" charset="2"/>
              <a:buChar char="q"/>
            </a:pPr>
            <a:r>
              <a:rPr lang="en-IN" sz="2800" b="0" i="0" u="none" strike="noStrike" dirty="0">
                <a:solidFill>
                  <a:srgbClr val="212121"/>
                </a:solidFill>
                <a:effectLst/>
              </a:rPr>
              <a:t> </a:t>
            </a:r>
            <a:r>
              <a:rPr lang="en-IN" sz="3100" b="0" i="0" u="none" strike="noStrike" dirty="0">
                <a:effectLst/>
              </a:rPr>
              <a:t>Two atrioventricular (AV) nodes may be present with sling of conduction tissue —&gt; SVT - reentry</a:t>
            </a:r>
          </a:p>
          <a:p>
            <a:pPr lvl="1" algn="just">
              <a:buFont typeface="Wingdings" pitchFamily="2" charset="2"/>
              <a:buChar char="q"/>
            </a:pPr>
            <a:r>
              <a:rPr lang="en-IN" sz="3100" b="0" i="0" u="none" strike="noStrike" dirty="0">
                <a:effectLst/>
              </a:rPr>
              <a:t>  Atrial </a:t>
            </a:r>
            <a:r>
              <a:rPr lang="en-IN" sz="3100" b="0" i="0" u="none" strike="noStrike" dirty="0" err="1">
                <a:effectLst/>
              </a:rPr>
              <a:t>tachyarrhythmias</a:t>
            </a:r>
            <a:r>
              <a:rPr lang="en-IN" sz="3100" b="0" i="0" u="none" strike="noStrike" dirty="0">
                <a:effectLst/>
              </a:rPr>
              <a:t> are common.</a:t>
            </a:r>
          </a:p>
          <a:p>
            <a:endParaRPr lang="en-US" dirty="0"/>
          </a:p>
        </p:txBody>
      </p:sp>
    </p:spTree>
    <p:extLst>
      <p:ext uri="{BB962C8B-B14F-4D97-AF65-F5344CB8AC3E}">
        <p14:creationId xmlns:p14="http://schemas.microsoft.com/office/powerpoint/2010/main" val="120411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3" y="1187355"/>
            <a:ext cx="4022591" cy="5061044"/>
          </a:xfrm>
        </p:spPr>
        <p:txBody>
          <a:bodyPr>
            <a:normAutofit/>
          </a:bodyPr>
          <a:lstStyle/>
          <a:p>
            <a:r>
              <a:rPr lang="en-IN" b="1" dirty="0"/>
              <a:t>Situs </a:t>
            </a:r>
            <a:r>
              <a:rPr lang="en-IN" b="1" dirty="0" err="1"/>
              <a:t>inversus</a:t>
            </a:r>
            <a:r>
              <a:rPr lang="en-IN" dirty="0"/>
              <a:t>: opposite or reverse of normal</a:t>
            </a:r>
          </a:p>
          <a:p>
            <a:pPr marL="0" indent="0">
              <a:buNone/>
            </a:pPr>
            <a:endParaRPr lang="en-IN" dirty="0"/>
          </a:p>
          <a:p>
            <a:pPr marL="0" indent="0">
              <a:buNone/>
            </a:pPr>
            <a:endParaRPr lang="en-IN" dirty="0"/>
          </a:p>
          <a:p>
            <a:pPr marL="0" indent="0">
              <a:buNone/>
            </a:pPr>
            <a:endParaRPr lang="en-IN" dirty="0"/>
          </a:p>
          <a:p>
            <a:pPr>
              <a:buNone/>
            </a:pPr>
            <a:endParaRPr lang="en-IN" dirty="0"/>
          </a:p>
          <a:p>
            <a:r>
              <a:rPr lang="en-IN" b="1"/>
              <a:t>Situs ambiguous : </a:t>
            </a:r>
            <a:r>
              <a:rPr lang="en-IN"/>
              <a:t>uncertain </a:t>
            </a:r>
            <a:r>
              <a:rPr lang="en-IN" dirty="0"/>
              <a:t>or indeterminant</a:t>
            </a:r>
          </a:p>
        </p:txBody>
      </p:sp>
      <p:pic>
        <p:nvPicPr>
          <p:cNvPr id="4" name="Picture 3"/>
          <p:cNvPicPr>
            <a:picLocks noChangeAspect="1"/>
          </p:cNvPicPr>
          <p:nvPr/>
        </p:nvPicPr>
        <p:blipFill>
          <a:blip r:embed="rId3"/>
          <a:stretch>
            <a:fillRect/>
          </a:stretch>
        </p:blipFill>
        <p:spPr>
          <a:xfrm>
            <a:off x="6488001" y="1209822"/>
            <a:ext cx="2181255" cy="2249672"/>
          </a:xfrm>
          <a:prstGeom prst="rect">
            <a:avLst/>
          </a:prstGeom>
        </p:spPr>
      </p:pic>
      <p:pic>
        <p:nvPicPr>
          <p:cNvPr id="5" name="Picture 4"/>
          <p:cNvPicPr>
            <a:picLocks noChangeAspect="1"/>
          </p:cNvPicPr>
          <p:nvPr/>
        </p:nvPicPr>
        <p:blipFill>
          <a:blip r:embed="rId4"/>
          <a:stretch>
            <a:fillRect/>
          </a:stretch>
        </p:blipFill>
        <p:spPr>
          <a:xfrm>
            <a:off x="8975187" y="1103179"/>
            <a:ext cx="2857421" cy="2373701"/>
          </a:xfrm>
          <a:prstGeom prst="rect">
            <a:avLst/>
          </a:prstGeom>
        </p:spPr>
      </p:pic>
      <p:pic>
        <p:nvPicPr>
          <p:cNvPr id="6" name="Picture 5"/>
          <p:cNvPicPr>
            <a:picLocks noChangeAspect="1"/>
          </p:cNvPicPr>
          <p:nvPr/>
        </p:nvPicPr>
        <p:blipFill>
          <a:blip r:embed="rId5"/>
          <a:stretch>
            <a:fillRect/>
          </a:stretch>
        </p:blipFill>
        <p:spPr>
          <a:xfrm>
            <a:off x="5621256" y="3852579"/>
            <a:ext cx="6096000" cy="2589227"/>
          </a:xfrm>
          <a:prstGeom prst="rect">
            <a:avLst/>
          </a:prstGeom>
        </p:spPr>
      </p:pic>
    </p:spTree>
    <p:extLst>
      <p:ext uri="{BB962C8B-B14F-4D97-AF65-F5344CB8AC3E}">
        <p14:creationId xmlns:p14="http://schemas.microsoft.com/office/powerpoint/2010/main" val="1902550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B53AB1-10EE-4094-BAA1-C7C140976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A03A304-7E70-CA3E-6D54-26155C69940D}"/>
              </a:ext>
            </a:extLst>
          </p:cNvPr>
          <p:cNvPicPr>
            <a:picLocks noChangeAspect="1"/>
          </p:cNvPicPr>
          <p:nvPr/>
        </p:nvPicPr>
        <p:blipFill>
          <a:blip r:embed="rId2"/>
          <a:stretch>
            <a:fillRect/>
          </a:stretch>
        </p:blipFill>
        <p:spPr>
          <a:xfrm>
            <a:off x="251605" y="168168"/>
            <a:ext cx="3863603" cy="3168155"/>
          </a:xfrm>
          <a:prstGeom prst="rect">
            <a:avLst/>
          </a:prstGeom>
        </p:spPr>
      </p:pic>
      <p:pic>
        <p:nvPicPr>
          <p:cNvPr id="5" name="Picture 4">
            <a:extLst>
              <a:ext uri="{FF2B5EF4-FFF2-40B4-BE49-F238E27FC236}">
                <a16:creationId xmlns:a16="http://schemas.microsoft.com/office/drawing/2014/main" id="{61743886-DEEF-E56F-307D-51C1CB7F7138}"/>
              </a:ext>
            </a:extLst>
          </p:cNvPr>
          <p:cNvPicPr>
            <a:picLocks noChangeAspect="1"/>
          </p:cNvPicPr>
          <p:nvPr/>
        </p:nvPicPr>
        <p:blipFill>
          <a:blip r:embed="rId3"/>
          <a:stretch>
            <a:fillRect/>
          </a:stretch>
        </p:blipFill>
        <p:spPr>
          <a:xfrm>
            <a:off x="179641" y="3875902"/>
            <a:ext cx="3935567" cy="2813930"/>
          </a:xfrm>
          <a:prstGeom prst="rect">
            <a:avLst/>
          </a:prstGeom>
        </p:spPr>
      </p:pic>
      <p:sp>
        <p:nvSpPr>
          <p:cNvPr id="3" name="Content Placeholder 2">
            <a:extLst>
              <a:ext uri="{FF2B5EF4-FFF2-40B4-BE49-F238E27FC236}">
                <a16:creationId xmlns:a16="http://schemas.microsoft.com/office/drawing/2014/main" id="{0388B9CE-D510-586E-7438-ABBC0116B9BB}"/>
              </a:ext>
            </a:extLst>
          </p:cNvPr>
          <p:cNvSpPr>
            <a:spLocks noGrp="1"/>
          </p:cNvSpPr>
          <p:nvPr>
            <p:ph idx="1"/>
          </p:nvPr>
        </p:nvSpPr>
        <p:spPr>
          <a:xfrm>
            <a:off x="4659524" y="535084"/>
            <a:ext cx="7280871" cy="6138189"/>
          </a:xfrm>
        </p:spPr>
        <p:txBody>
          <a:bodyPr>
            <a:normAutofit lnSpcReduction="10000"/>
          </a:bodyPr>
          <a:lstStyle/>
          <a:p>
            <a:pPr marL="0" indent="0">
              <a:buNone/>
            </a:pPr>
            <a:r>
              <a:rPr lang="en-IN" sz="2000" b="0" i="0" u="none" strike="noStrike" dirty="0">
                <a:effectLst/>
                <a:latin typeface="Cambria" panose="02040503050406030204" pitchFamily="18" charset="0"/>
              </a:rPr>
              <a:t>11.</a:t>
            </a:r>
            <a:r>
              <a:rPr lang="en-IN" b="0" i="0" u="none" strike="noStrike" dirty="0">
                <a:effectLst/>
              </a:rPr>
              <a:t>   </a:t>
            </a:r>
            <a:r>
              <a:rPr lang="en-IN" b="1" i="0" u="none" strike="noStrike" dirty="0">
                <a:effectLst/>
              </a:rPr>
              <a:t>Extra-cardiac anomalies</a:t>
            </a:r>
          </a:p>
          <a:p>
            <a:r>
              <a:rPr lang="en-IN" b="0" i="0" u="none" strike="noStrike" dirty="0">
                <a:effectLst/>
              </a:rPr>
              <a:t>Spleen: Characteristically absent. If present (10–15%), abnormal and hypo functional.</a:t>
            </a:r>
          </a:p>
          <a:p>
            <a:pPr lvl="1"/>
            <a:r>
              <a:rPr lang="en-IN" sz="2800" b="1" dirty="0"/>
              <a:t>Howell-Jolly bodies </a:t>
            </a:r>
            <a:r>
              <a:rPr lang="en-IN" sz="2800" dirty="0"/>
              <a:t>and </a:t>
            </a:r>
            <a:r>
              <a:rPr lang="en-IN" sz="2800" b="1" dirty="0"/>
              <a:t>Pitted red cells</a:t>
            </a:r>
            <a:r>
              <a:rPr lang="en-IN" sz="2800" dirty="0"/>
              <a:t>  in peripheral blood smears</a:t>
            </a:r>
          </a:p>
          <a:p>
            <a:pPr lvl="1"/>
            <a:r>
              <a:rPr lang="en-IN" sz="2800" dirty="0"/>
              <a:t> A wandering spleen</a:t>
            </a:r>
            <a:endParaRPr lang="en-IN" sz="2800" b="0" i="0" u="none" strike="noStrike" dirty="0">
              <a:effectLst/>
            </a:endParaRPr>
          </a:p>
          <a:p>
            <a:r>
              <a:rPr lang="en-IN" b="0" i="0" u="none" strike="noStrike" dirty="0">
                <a:effectLst/>
              </a:rPr>
              <a:t>Lungs and bronchi: Two </a:t>
            </a:r>
            <a:r>
              <a:rPr lang="en-IN" b="0" i="0" u="none" strike="noStrike" dirty="0" err="1">
                <a:effectLst/>
              </a:rPr>
              <a:t>trilobed</a:t>
            </a:r>
            <a:r>
              <a:rPr lang="en-IN" b="0" i="0" u="none" strike="noStrike" dirty="0">
                <a:effectLst/>
              </a:rPr>
              <a:t> lungs with bilateral </a:t>
            </a:r>
            <a:r>
              <a:rPr lang="en-IN" b="0" i="0" u="none" strike="noStrike" dirty="0" err="1">
                <a:effectLst/>
              </a:rPr>
              <a:t>eparterial</a:t>
            </a:r>
            <a:r>
              <a:rPr lang="en-IN" b="0" i="0" u="none" strike="noStrike" dirty="0">
                <a:effectLst/>
              </a:rPr>
              <a:t> bronchi</a:t>
            </a:r>
          </a:p>
          <a:p>
            <a:r>
              <a:rPr lang="en-IN" b="0" i="0" u="none" strike="noStrike" dirty="0">
                <a:effectLst/>
              </a:rPr>
              <a:t>Liver: Central and transverse</a:t>
            </a:r>
            <a:endParaRPr lang="en-IN" dirty="0"/>
          </a:p>
          <a:p>
            <a:r>
              <a:rPr lang="en-IN" b="0" i="0" u="none" strike="noStrike" dirty="0">
                <a:effectLst/>
              </a:rPr>
              <a:t>Bowel: </a:t>
            </a:r>
            <a:r>
              <a:rPr lang="en-IN" b="0" i="0" u="none" strike="noStrike" dirty="0" err="1">
                <a:effectLst/>
              </a:rPr>
              <a:t>Malrotation</a:t>
            </a:r>
            <a:r>
              <a:rPr lang="en-IN" b="0" i="0" u="none" strike="noStrike" dirty="0">
                <a:effectLst/>
              </a:rPr>
              <a:t> less frequent</a:t>
            </a:r>
          </a:p>
          <a:p>
            <a:r>
              <a:rPr lang="en-IN" dirty="0"/>
              <a:t>Midline </a:t>
            </a:r>
            <a:r>
              <a:rPr lang="en-IN" dirty="0" err="1"/>
              <a:t>Abnl</a:t>
            </a:r>
            <a:r>
              <a:rPr lang="en-IN" dirty="0"/>
              <a:t> - </a:t>
            </a:r>
            <a:r>
              <a:rPr lang="en-IN" dirty="0" err="1"/>
              <a:t>tracheoesophageal</a:t>
            </a:r>
            <a:r>
              <a:rPr lang="en-IN" dirty="0"/>
              <a:t> fistula, </a:t>
            </a:r>
            <a:r>
              <a:rPr lang="en-IN" dirty="0" err="1"/>
              <a:t>meningomyelocele</a:t>
            </a:r>
            <a:r>
              <a:rPr lang="en-IN" dirty="0"/>
              <a:t>, </a:t>
            </a:r>
            <a:r>
              <a:rPr lang="en-IN" dirty="0" err="1"/>
              <a:t>encephalocele</a:t>
            </a:r>
            <a:r>
              <a:rPr lang="en-IN" dirty="0"/>
              <a:t>, cerebellar </a:t>
            </a:r>
            <a:r>
              <a:rPr lang="en-IN" dirty="0" err="1"/>
              <a:t>agenesis</a:t>
            </a:r>
            <a:r>
              <a:rPr lang="en-IN" dirty="0"/>
              <a:t>, cleft lip, cleft palate, and horseshoe kidney</a:t>
            </a:r>
            <a:endParaRPr lang="en-IN" b="0" i="0" u="none" strike="noStrike" dirty="0">
              <a:effectLst/>
            </a:endParaRPr>
          </a:p>
          <a:p>
            <a:endParaRPr lang="en-US" sz="2000" dirty="0"/>
          </a:p>
        </p:txBody>
      </p:sp>
      <p:pic>
        <p:nvPicPr>
          <p:cNvPr id="7" name="Picture 6">
            <a:extLst>
              <a:ext uri="{FF2B5EF4-FFF2-40B4-BE49-F238E27FC236}">
                <a16:creationId xmlns:a16="http://schemas.microsoft.com/office/drawing/2014/main" id="{BED61E3C-C444-6404-2A29-180CC71254DB}"/>
              </a:ext>
            </a:extLst>
          </p:cNvPr>
          <p:cNvPicPr>
            <a:picLocks noChangeAspect="1"/>
          </p:cNvPicPr>
          <p:nvPr/>
        </p:nvPicPr>
        <p:blipFill rotWithShape="1">
          <a:blip r:embed="rId4"/>
          <a:srcRect b="56085"/>
          <a:stretch/>
        </p:blipFill>
        <p:spPr>
          <a:xfrm>
            <a:off x="9231482" y="821973"/>
            <a:ext cx="2708913" cy="1860543"/>
          </a:xfrm>
          <a:prstGeom prst="rect">
            <a:avLst/>
          </a:prstGeom>
        </p:spPr>
      </p:pic>
    </p:spTree>
    <p:extLst>
      <p:ext uri="{BB962C8B-B14F-4D97-AF65-F5344CB8AC3E}">
        <p14:creationId xmlns:p14="http://schemas.microsoft.com/office/powerpoint/2010/main" val="162482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ASSOCIATED congenital heart disease</a:t>
            </a:r>
          </a:p>
        </p:txBody>
      </p:sp>
      <p:sp>
        <p:nvSpPr>
          <p:cNvPr id="3" name="Content Placeholder 2"/>
          <p:cNvSpPr>
            <a:spLocks noGrp="1"/>
          </p:cNvSpPr>
          <p:nvPr>
            <p:ph idx="1"/>
          </p:nvPr>
        </p:nvSpPr>
        <p:spPr/>
        <p:txBody>
          <a:bodyPr>
            <a:normAutofit/>
          </a:bodyPr>
          <a:lstStyle/>
          <a:p>
            <a:endParaRPr lang="en-IN" sz="3400" dirty="0"/>
          </a:p>
          <a:p>
            <a:pPr lvl="1"/>
            <a:r>
              <a:rPr lang="en-IN" sz="2300" dirty="0"/>
              <a:t>common atrium,</a:t>
            </a:r>
          </a:p>
          <a:p>
            <a:pPr lvl="1"/>
            <a:r>
              <a:rPr lang="en-IN" sz="2300" dirty="0"/>
              <a:t> common </a:t>
            </a:r>
            <a:r>
              <a:rPr lang="en-IN" sz="2300" dirty="0" err="1"/>
              <a:t>atrioventricular</a:t>
            </a:r>
            <a:r>
              <a:rPr lang="en-IN" sz="2300" dirty="0"/>
              <a:t> valve,</a:t>
            </a:r>
          </a:p>
          <a:p>
            <a:pPr lvl="1"/>
            <a:r>
              <a:rPr lang="en-IN" sz="2300" dirty="0" err="1"/>
              <a:t>morphologicsingle</a:t>
            </a:r>
            <a:r>
              <a:rPr lang="en-IN" sz="2300" dirty="0"/>
              <a:t> ventricle,</a:t>
            </a:r>
          </a:p>
          <a:p>
            <a:pPr lvl="1"/>
            <a:r>
              <a:rPr lang="en-IN" sz="2300" dirty="0"/>
              <a:t>pulmonary </a:t>
            </a:r>
            <a:r>
              <a:rPr lang="en-IN" sz="2300" dirty="0" err="1"/>
              <a:t>stenosis</a:t>
            </a:r>
            <a:r>
              <a:rPr lang="en-IN" sz="2300" dirty="0"/>
              <a:t> or </a:t>
            </a:r>
            <a:r>
              <a:rPr lang="en-IN" sz="2300" dirty="0" err="1"/>
              <a:t>atresia</a:t>
            </a:r>
            <a:r>
              <a:rPr lang="en-IN" sz="2300" dirty="0"/>
              <a:t>, </a:t>
            </a:r>
          </a:p>
          <a:p>
            <a:pPr lvl="1"/>
            <a:r>
              <a:rPr lang="en-IN" sz="2300" dirty="0"/>
              <a:t>total anomalous pulmonary venous connection</a:t>
            </a:r>
          </a:p>
          <a:p>
            <a:pPr lvl="1"/>
            <a:r>
              <a:rPr lang="en-IN" sz="2300" dirty="0"/>
              <a:t>Ventricular and great arterial connections are usually discordant. </a:t>
            </a:r>
          </a:p>
          <a:p>
            <a:endParaRPr lang="en-IN" dirty="0"/>
          </a:p>
        </p:txBody>
      </p:sp>
      <p:pic>
        <p:nvPicPr>
          <p:cNvPr id="4" name="Picture 3">
            <a:extLst>
              <a:ext uri="{FF2B5EF4-FFF2-40B4-BE49-F238E27FC236}">
                <a16:creationId xmlns:a16="http://schemas.microsoft.com/office/drawing/2014/main" id="{BEE9D83E-A821-0A1A-6132-4196B4E50755}"/>
              </a:ext>
            </a:extLst>
          </p:cNvPr>
          <p:cNvPicPr>
            <a:picLocks noChangeAspect="1"/>
          </p:cNvPicPr>
          <p:nvPr/>
        </p:nvPicPr>
        <p:blipFill>
          <a:blip r:embed="rId2"/>
          <a:stretch>
            <a:fillRect/>
          </a:stretch>
        </p:blipFill>
        <p:spPr>
          <a:xfrm>
            <a:off x="1185619" y="1352468"/>
            <a:ext cx="8174530" cy="495943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15568" y="548640"/>
            <a:ext cx="10168128" cy="1179576"/>
          </a:xfrm>
        </p:spPr>
        <p:txBody>
          <a:bodyPr>
            <a:normAutofit/>
          </a:bodyPr>
          <a:lstStyle/>
          <a:p>
            <a:r>
              <a:rPr lang="en-IN" sz="4000" b="1" dirty="0" err="1"/>
              <a:t>Heterotaxy</a:t>
            </a:r>
            <a:r>
              <a:rPr lang="en-IN" sz="4000" b="1" dirty="0"/>
              <a:t> with left isomerism</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51DDC43-C52C-C18F-A878-E50673D5107B}"/>
              </a:ext>
            </a:extLst>
          </p:cNvPr>
          <p:cNvPicPr>
            <a:picLocks noChangeAspect="1"/>
          </p:cNvPicPr>
          <p:nvPr/>
        </p:nvPicPr>
        <p:blipFill rotWithShape="1">
          <a:blip r:embed="rId3"/>
          <a:srcRect r="12966" b="3"/>
          <a:stretch/>
        </p:blipFill>
        <p:spPr>
          <a:xfrm>
            <a:off x="189777" y="2319355"/>
            <a:ext cx="6009855" cy="3694176"/>
          </a:xfrm>
          <a:prstGeom prst="rect">
            <a:avLst/>
          </a:prstGeom>
        </p:spPr>
      </p:pic>
      <p:sp>
        <p:nvSpPr>
          <p:cNvPr id="3" name="Content Placeholder 2"/>
          <p:cNvSpPr>
            <a:spLocks noGrp="1"/>
          </p:cNvSpPr>
          <p:nvPr>
            <p:ph idx="1"/>
          </p:nvPr>
        </p:nvSpPr>
        <p:spPr>
          <a:xfrm>
            <a:off x="6389409" y="2478024"/>
            <a:ext cx="5436613" cy="3694176"/>
          </a:xfrm>
        </p:spPr>
        <p:txBody>
          <a:bodyPr anchor="ctr">
            <a:noAutofit/>
          </a:bodyPr>
          <a:lstStyle/>
          <a:p>
            <a:r>
              <a:rPr lang="en-IN" dirty="0"/>
              <a:t>more prevalent in women</a:t>
            </a:r>
          </a:p>
          <a:p>
            <a:r>
              <a:rPr lang="en-IN" b="0" i="0" u="none" strike="noStrike" dirty="0">
                <a:solidFill>
                  <a:srgbClr val="212121"/>
                </a:solidFill>
                <a:effectLst/>
              </a:rPr>
              <a:t>a subset of </a:t>
            </a:r>
            <a:r>
              <a:rPr lang="en-IN" b="0" i="0" u="none" strike="noStrike" dirty="0" err="1">
                <a:solidFill>
                  <a:srgbClr val="212121"/>
                </a:solidFill>
                <a:effectLst/>
              </a:rPr>
              <a:t>Heterotaxy</a:t>
            </a:r>
            <a:r>
              <a:rPr lang="en-IN" b="0" i="0" u="none" strike="noStrike" dirty="0">
                <a:solidFill>
                  <a:srgbClr val="212121"/>
                </a:solidFill>
                <a:effectLst/>
              </a:rPr>
              <a:t> where some paired structures on opposite sides of the left-right axis of the body are symmetrical mirror images of each other and have the morphology of normal left sided structures</a:t>
            </a:r>
            <a:endParaRPr lang="en-IN" dirty="0"/>
          </a:p>
          <a:p>
            <a:endParaRPr lang="en-IN" sz="2400" dirty="0"/>
          </a:p>
        </p:txBody>
      </p:sp>
    </p:spTree>
    <p:extLst>
      <p:ext uri="{BB962C8B-B14F-4D97-AF65-F5344CB8AC3E}">
        <p14:creationId xmlns:p14="http://schemas.microsoft.com/office/powerpoint/2010/main" val="2266393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410021"/>
            <a:ext cx="10066122" cy="1298448"/>
          </a:xfrm>
        </p:spPr>
        <p:txBody>
          <a:bodyPr anchor="b">
            <a:normAutofit/>
          </a:bodyPr>
          <a:lstStyle/>
          <a:p>
            <a:r>
              <a:rPr lang="en-IN" sz="4800" dirty="0"/>
              <a:t> Features </a:t>
            </a:r>
            <a:r>
              <a:rPr lang="en-IN" sz="4800" dirty="0" err="1"/>
              <a:t>polysplenia</a:t>
            </a:r>
            <a:r>
              <a:rPr lang="en-IN" sz="4800" dirty="0"/>
              <a:t> syndrome</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1636" y="3094011"/>
            <a:ext cx="11292957" cy="3144948"/>
          </a:xfrm>
        </p:spPr>
        <p:txBody>
          <a:bodyPr anchor="ctr">
            <a:noAutofit/>
          </a:bodyPr>
          <a:lstStyle/>
          <a:p>
            <a:pPr marL="0" indent="0">
              <a:buNone/>
            </a:pPr>
            <a:r>
              <a:rPr lang="en-IN" b="0" i="0" u="none" strike="noStrike" dirty="0">
                <a:solidFill>
                  <a:srgbClr val="212121"/>
                </a:solidFill>
                <a:effectLst/>
              </a:rPr>
              <a:t>1.  </a:t>
            </a:r>
            <a:r>
              <a:rPr lang="en-IN" b="1" i="0" u="none" strike="noStrike" dirty="0">
                <a:solidFill>
                  <a:srgbClr val="212121"/>
                </a:solidFill>
                <a:effectLst/>
              </a:rPr>
              <a:t>Cardiac position</a:t>
            </a:r>
            <a:r>
              <a:rPr lang="en-IN" b="0" i="0" u="none" strike="noStrike" dirty="0">
                <a:solidFill>
                  <a:srgbClr val="212121"/>
                </a:solidFill>
                <a:effectLst/>
              </a:rPr>
              <a:t>: Abnormal in 40–50% cases.</a:t>
            </a:r>
          </a:p>
          <a:p>
            <a:pPr marL="514350" indent="-514350">
              <a:buAutoNum type="arabicPeriod" startAt="2"/>
            </a:pPr>
            <a:r>
              <a:rPr lang="en-IN" b="1" i="0" u="none" strike="noStrike" dirty="0">
                <a:solidFill>
                  <a:srgbClr val="212121"/>
                </a:solidFill>
                <a:effectLst/>
              </a:rPr>
              <a:t>Atrial appendage</a:t>
            </a:r>
            <a:r>
              <a:rPr lang="en-IN" b="0" i="0" u="none" strike="noStrike" dirty="0">
                <a:solidFill>
                  <a:srgbClr val="212121"/>
                </a:solidFill>
                <a:effectLst/>
              </a:rPr>
              <a:t>: Both display morphology of left atrial appendage.</a:t>
            </a:r>
          </a:p>
          <a:p>
            <a:pPr marL="514350" indent="-514350">
              <a:buAutoNum type="arabicPeriod" startAt="2"/>
            </a:pPr>
            <a:r>
              <a:rPr lang="en-IN" b="1" i="0" u="none" strike="noStrike" dirty="0">
                <a:solidFill>
                  <a:srgbClr val="212121"/>
                </a:solidFill>
                <a:effectLst/>
              </a:rPr>
              <a:t>Systemic veins</a:t>
            </a:r>
          </a:p>
          <a:p>
            <a:pPr>
              <a:buFont typeface="Wingdings" pitchFamily="2" charset="2"/>
              <a:buChar char="q"/>
            </a:pPr>
            <a:r>
              <a:rPr lang="en-IN" b="0" i="0" u="none" strike="noStrike" dirty="0">
                <a:solidFill>
                  <a:srgbClr val="212121"/>
                </a:solidFill>
                <a:effectLst/>
              </a:rPr>
              <a:t>Bilateral SVC occurs in two thirds of patients; one may connect to the coronary sinus.</a:t>
            </a:r>
          </a:p>
          <a:p>
            <a:pPr>
              <a:buFont typeface="Wingdings" pitchFamily="2" charset="2"/>
              <a:buChar char="q"/>
            </a:pPr>
            <a:r>
              <a:rPr lang="en-IN" b="1" i="0" u="none" strike="noStrike" dirty="0">
                <a:solidFill>
                  <a:srgbClr val="C00000"/>
                </a:solidFill>
                <a:effectLst/>
              </a:rPr>
              <a:t> IVC interruption and azygous extension to right or left SVC occurs exclusively in patients with left atrial isomerism</a:t>
            </a:r>
            <a:r>
              <a:rPr lang="en-IN" b="0" i="0" u="none" strike="noStrike" dirty="0">
                <a:solidFill>
                  <a:srgbClr val="212121"/>
                </a:solidFill>
                <a:effectLst/>
              </a:rPr>
              <a:t>;  incidence -80%. </a:t>
            </a:r>
          </a:p>
          <a:p>
            <a:pPr>
              <a:buFont typeface="Wingdings" pitchFamily="2" charset="2"/>
              <a:buChar char="q"/>
            </a:pPr>
            <a:r>
              <a:rPr lang="en-IN" b="0" i="0" u="none" strike="noStrike" dirty="0">
                <a:solidFill>
                  <a:srgbClr val="212121"/>
                </a:solidFill>
                <a:effectLst/>
              </a:rPr>
              <a:t>When the IVC connects directly to atria from below, it may connect to the left- or right-sided atrium. Similarly, hepatic veins may connect to both atria or to both sides of a common atrium</a:t>
            </a:r>
          </a:p>
          <a:p>
            <a:pPr marL="0" indent="0">
              <a:buNone/>
            </a:pPr>
            <a:endParaRPr lang="en-IN" sz="2500" dirty="0"/>
          </a:p>
        </p:txBody>
      </p:sp>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135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CF92C9-0445-C7C9-6A36-C922AEEB860B}"/>
              </a:ext>
            </a:extLst>
          </p:cNvPr>
          <p:cNvSpPr txBox="1"/>
          <p:nvPr/>
        </p:nvSpPr>
        <p:spPr>
          <a:xfrm>
            <a:off x="546100" y="243512"/>
            <a:ext cx="11099800" cy="6370975"/>
          </a:xfrm>
          <a:prstGeom prst="rect">
            <a:avLst/>
          </a:prstGeom>
          <a:noFill/>
        </p:spPr>
        <p:txBody>
          <a:bodyPr wrap="square">
            <a:spAutoFit/>
          </a:bodyPr>
          <a:lstStyle/>
          <a:p>
            <a:pPr algn="l">
              <a:spcBef>
                <a:spcPts val="2000"/>
              </a:spcBef>
              <a:spcAft>
                <a:spcPts val="2000"/>
              </a:spcAft>
            </a:pPr>
            <a:r>
              <a:rPr lang="en-IN" sz="2800" b="1" i="0" u="none" strike="noStrike" dirty="0">
                <a:solidFill>
                  <a:srgbClr val="212121"/>
                </a:solidFill>
                <a:effectLst/>
              </a:rPr>
              <a:t>4.</a:t>
            </a:r>
            <a:r>
              <a:rPr lang="en-IN" sz="2800" b="0" i="0" u="none" strike="noStrike" dirty="0">
                <a:solidFill>
                  <a:srgbClr val="212121"/>
                </a:solidFill>
                <a:effectLst/>
              </a:rPr>
              <a:t> </a:t>
            </a:r>
            <a:r>
              <a:rPr lang="en-IN" sz="2800" b="1" i="0" u="none" strike="noStrike" dirty="0">
                <a:solidFill>
                  <a:srgbClr val="212121"/>
                </a:solidFill>
                <a:effectLst/>
              </a:rPr>
              <a:t>Pulmonary venous return</a:t>
            </a:r>
            <a:r>
              <a:rPr lang="en-IN" sz="2800" b="0" i="0" u="none" strike="noStrike" dirty="0">
                <a:solidFill>
                  <a:srgbClr val="212121"/>
                </a:solidFill>
                <a:effectLst/>
              </a:rPr>
              <a:t>: Partial anomalous pulmonary venous connection (PAPVC) can be seen in &gt; 50% cases due to bilateral atrial connection of ipsilateral pulmonary veins or due to septal </a:t>
            </a:r>
            <a:r>
              <a:rPr lang="en-IN" sz="2800" b="0" i="0" u="none" strike="noStrike" dirty="0" err="1">
                <a:solidFill>
                  <a:srgbClr val="212121"/>
                </a:solidFill>
                <a:effectLst/>
              </a:rPr>
              <a:t>malalignment</a:t>
            </a:r>
            <a:r>
              <a:rPr lang="en-IN" sz="2800" b="0" i="0" u="none" strike="noStrike" dirty="0">
                <a:solidFill>
                  <a:srgbClr val="212121"/>
                </a:solidFill>
                <a:effectLst/>
              </a:rPr>
              <a:t>. </a:t>
            </a:r>
            <a:r>
              <a:rPr lang="en-IN" sz="2800" b="0" i="0" u="none" strike="noStrike" dirty="0">
                <a:solidFill>
                  <a:srgbClr val="C00000"/>
                </a:solidFill>
                <a:effectLst/>
              </a:rPr>
              <a:t>Rarely TAPVC may be present</a:t>
            </a:r>
            <a:r>
              <a:rPr lang="en-IN" sz="2800" b="0" i="0" u="none" strike="noStrike" dirty="0">
                <a:solidFill>
                  <a:srgbClr val="212121"/>
                </a:solidFill>
                <a:effectLst/>
              </a:rPr>
              <a:t>.</a:t>
            </a:r>
          </a:p>
          <a:p>
            <a:pPr algn="l">
              <a:spcBef>
                <a:spcPts val="2000"/>
              </a:spcBef>
              <a:spcAft>
                <a:spcPts val="2000"/>
              </a:spcAft>
            </a:pPr>
            <a:r>
              <a:rPr lang="en-IN" sz="2800" b="1" i="0" u="none" strike="noStrike" dirty="0">
                <a:solidFill>
                  <a:srgbClr val="212121"/>
                </a:solidFill>
                <a:effectLst/>
              </a:rPr>
              <a:t>5. </a:t>
            </a:r>
            <a:r>
              <a:rPr lang="en-IN" sz="2800" b="1" i="0" u="none" strike="noStrike" dirty="0" err="1">
                <a:solidFill>
                  <a:srgbClr val="212121"/>
                </a:solidFill>
                <a:effectLst/>
              </a:rPr>
              <a:t>Interatrial</a:t>
            </a:r>
            <a:r>
              <a:rPr lang="en-IN" sz="2800" b="1" i="0" u="none" strike="noStrike" dirty="0">
                <a:solidFill>
                  <a:srgbClr val="212121"/>
                </a:solidFill>
                <a:effectLst/>
              </a:rPr>
              <a:t> septum</a:t>
            </a:r>
            <a:r>
              <a:rPr lang="en-IN" sz="2800" b="0" i="0" u="none" strike="noStrike" dirty="0">
                <a:solidFill>
                  <a:srgbClr val="212121"/>
                </a:solidFill>
                <a:effectLst/>
              </a:rPr>
              <a:t>: AV septal defect is common (but prevalence is higher in right atrial isomerism), most patients have a common atrioventricular orifice. Very rarely the atrial septum is well formed and intact.</a:t>
            </a:r>
          </a:p>
          <a:p>
            <a:pPr algn="l">
              <a:spcBef>
                <a:spcPts val="2000"/>
              </a:spcBef>
              <a:spcAft>
                <a:spcPts val="2000"/>
              </a:spcAft>
            </a:pPr>
            <a:r>
              <a:rPr lang="en-IN" sz="2800" b="1" i="0" u="none" strike="noStrike" dirty="0">
                <a:solidFill>
                  <a:srgbClr val="212121"/>
                </a:solidFill>
                <a:effectLst/>
              </a:rPr>
              <a:t>6. Atrioventricular connection</a:t>
            </a:r>
            <a:r>
              <a:rPr lang="en-IN" sz="2800" b="0" i="0" u="none" strike="noStrike" dirty="0">
                <a:solidFill>
                  <a:srgbClr val="212121"/>
                </a:solidFill>
                <a:effectLst/>
              </a:rPr>
              <a:t>: The atrioventricular connection is biventricular but ambiguous in 75%.</a:t>
            </a:r>
          </a:p>
          <a:p>
            <a:pPr algn="l">
              <a:spcBef>
                <a:spcPts val="2000"/>
              </a:spcBef>
              <a:spcAft>
                <a:spcPts val="2000"/>
              </a:spcAft>
            </a:pPr>
            <a:r>
              <a:rPr lang="en-IN" sz="2800" b="1" i="0" u="none" strike="noStrike" dirty="0">
                <a:solidFill>
                  <a:srgbClr val="212121"/>
                </a:solidFill>
                <a:effectLst/>
              </a:rPr>
              <a:t>7. </a:t>
            </a:r>
            <a:r>
              <a:rPr lang="en-IN" sz="2800" b="1" i="0" u="none" strike="noStrike" dirty="0" err="1">
                <a:solidFill>
                  <a:srgbClr val="212121"/>
                </a:solidFill>
                <a:effectLst/>
              </a:rPr>
              <a:t>Ventriculo-arterial</a:t>
            </a:r>
            <a:r>
              <a:rPr lang="en-IN" sz="2800" b="1" i="0" u="none" strike="noStrike" dirty="0">
                <a:solidFill>
                  <a:srgbClr val="212121"/>
                </a:solidFill>
                <a:effectLst/>
              </a:rPr>
              <a:t> connection</a:t>
            </a:r>
            <a:r>
              <a:rPr lang="en-IN" sz="2800" b="0" i="0" u="none" strike="noStrike" dirty="0">
                <a:solidFill>
                  <a:srgbClr val="212121"/>
                </a:solidFill>
                <a:effectLst/>
              </a:rPr>
              <a:t>: </a:t>
            </a:r>
            <a:r>
              <a:rPr lang="en-IN" sz="2800" b="0" i="0" u="none" strike="noStrike" dirty="0" err="1">
                <a:solidFill>
                  <a:srgbClr val="212121"/>
                </a:solidFill>
                <a:effectLst/>
              </a:rPr>
              <a:t>Ventriculo-arterial</a:t>
            </a:r>
            <a:r>
              <a:rPr lang="en-IN" sz="2800" b="0" i="0" u="none" strike="noStrike" dirty="0">
                <a:solidFill>
                  <a:srgbClr val="212121"/>
                </a:solidFill>
                <a:effectLst/>
              </a:rPr>
              <a:t> connection is either discordant or double outlet right ventricle in 20–30%.</a:t>
            </a:r>
          </a:p>
        </p:txBody>
      </p:sp>
    </p:spTree>
    <p:extLst>
      <p:ext uri="{BB962C8B-B14F-4D97-AF65-F5344CB8AC3E}">
        <p14:creationId xmlns:p14="http://schemas.microsoft.com/office/powerpoint/2010/main" val="1532233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1F8629-ECDD-1312-AC9C-136208463A03}"/>
              </a:ext>
            </a:extLst>
          </p:cNvPr>
          <p:cNvSpPr txBox="1"/>
          <p:nvPr/>
        </p:nvSpPr>
        <p:spPr>
          <a:xfrm>
            <a:off x="284018" y="674400"/>
            <a:ext cx="11297227" cy="5509200"/>
          </a:xfrm>
          <a:prstGeom prst="rect">
            <a:avLst/>
          </a:prstGeom>
          <a:noFill/>
        </p:spPr>
        <p:txBody>
          <a:bodyPr wrap="square">
            <a:spAutoFit/>
          </a:bodyPr>
          <a:lstStyle/>
          <a:p>
            <a:pPr algn="l">
              <a:spcBef>
                <a:spcPts val="2000"/>
              </a:spcBef>
              <a:spcAft>
                <a:spcPts val="2000"/>
              </a:spcAft>
            </a:pPr>
            <a:r>
              <a:rPr lang="en-IN" sz="2800" b="0" i="0" u="none" strike="noStrike" dirty="0">
                <a:solidFill>
                  <a:srgbClr val="212121"/>
                </a:solidFill>
                <a:effectLst/>
              </a:rPr>
              <a:t>8. </a:t>
            </a:r>
            <a:r>
              <a:rPr lang="en-IN" sz="2800" b="1" i="0" u="none" strike="noStrike" dirty="0">
                <a:solidFill>
                  <a:srgbClr val="212121"/>
                </a:solidFill>
                <a:effectLst/>
              </a:rPr>
              <a:t>Ventricular outflow</a:t>
            </a:r>
            <a:r>
              <a:rPr lang="en-IN" sz="2800" b="0" i="0" u="none" strike="noStrike" dirty="0">
                <a:solidFill>
                  <a:srgbClr val="212121"/>
                </a:solidFill>
                <a:effectLst/>
              </a:rPr>
              <a:t>: Unobstructed pulmonary outflow is common, 50% have pulmonary stenosis and &lt; 10% may have pulmonary atresia. Sub-aortic obstruction may occur in 22%.</a:t>
            </a:r>
          </a:p>
          <a:p>
            <a:pPr algn="l">
              <a:spcBef>
                <a:spcPts val="2000"/>
              </a:spcBef>
              <a:spcAft>
                <a:spcPts val="2000"/>
              </a:spcAft>
            </a:pPr>
            <a:r>
              <a:rPr lang="en-IN" sz="2800" b="1" i="0" u="none" strike="noStrike" dirty="0">
                <a:solidFill>
                  <a:srgbClr val="212121"/>
                </a:solidFill>
                <a:effectLst/>
              </a:rPr>
              <a:t>9. Conduction system</a:t>
            </a:r>
          </a:p>
          <a:p>
            <a:pPr marL="457200" indent="-457200" algn="l">
              <a:spcBef>
                <a:spcPts val="2000"/>
              </a:spcBef>
              <a:spcAft>
                <a:spcPts val="2000"/>
              </a:spcAft>
              <a:buFont typeface="Wingdings" pitchFamily="2" charset="2"/>
              <a:buChar char="q"/>
            </a:pPr>
            <a:r>
              <a:rPr lang="en-IN" sz="2800" b="0" i="0" u="none" strike="noStrike" dirty="0">
                <a:solidFill>
                  <a:srgbClr val="212121"/>
                </a:solidFill>
                <a:effectLst/>
              </a:rPr>
              <a:t>Absence of sinus node in most cases; if present, it is abnormally positioned and </a:t>
            </a:r>
            <a:r>
              <a:rPr lang="en-IN" sz="2800" b="0" i="0" u="none" strike="noStrike" dirty="0" err="1">
                <a:solidFill>
                  <a:srgbClr val="212121"/>
                </a:solidFill>
                <a:effectLst/>
              </a:rPr>
              <a:t>hypoplastic</a:t>
            </a:r>
            <a:r>
              <a:rPr lang="en-IN" sz="2800" b="0" i="0" u="none" strike="noStrike" dirty="0">
                <a:solidFill>
                  <a:srgbClr val="212121"/>
                </a:solidFill>
                <a:effectLst/>
              </a:rPr>
              <a:t>. </a:t>
            </a:r>
            <a:r>
              <a:rPr lang="en-IN" sz="2800" b="0" i="0" u="none" strike="noStrike" dirty="0">
                <a:solidFill>
                  <a:schemeClr val="accent1">
                    <a:lumMod val="75000"/>
                  </a:schemeClr>
                </a:solidFill>
                <a:effectLst/>
              </a:rPr>
              <a:t>Clinically manifests as slow atrial or junctional rhythm and abnormal axis of P waves on electrocardiogram (ECG)</a:t>
            </a:r>
          </a:p>
          <a:p>
            <a:pPr marL="457200" indent="-457200" algn="l">
              <a:spcBef>
                <a:spcPts val="2000"/>
              </a:spcBef>
              <a:spcAft>
                <a:spcPts val="2000"/>
              </a:spcAft>
              <a:buFont typeface="Wingdings" pitchFamily="2" charset="2"/>
              <a:buChar char="q"/>
            </a:pPr>
            <a:r>
              <a:rPr lang="en-IN" sz="2800" b="0" i="0" u="none" strike="noStrike" dirty="0">
                <a:solidFill>
                  <a:srgbClr val="C00000"/>
                </a:solidFill>
                <a:effectLst/>
              </a:rPr>
              <a:t>Complete heart block may occur in some neonates </a:t>
            </a:r>
            <a:r>
              <a:rPr lang="en-IN" sz="2800" b="0" i="0" u="none" strike="noStrike" dirty="0">
                <a:solidFill>
                  <a:srgbClr val="212121"/>
                </a:solidFill>
                <a:effectLst/>
              </a:rPr>
              <a:t>with left atrial isomerism.</a:t>
            </a:r>
          </a:p>
        </p:txBody>
      </p:sp>
      <p:pic>
        <p:nvPicPr>
          <p:cNvPr id="5" name="Content Placeholder 4">
            <a:extLst>
              <a:ext uri="{FF2B5EF4-FFF2-40B4-BE49-F238E27FC236}">
                <a16:creationId xmlns:a16="http://schemas.microsoft.com/office/drawing/2014/main" id="{2C5B6434-7EFB-799A-173E-820FB8E4FC0E}"/>
              </a:ext>
            </a:extLst>
          </p:cNvPr>
          <p:cNvPicPr>
            <a:picLocks noGrp="1" noChangeAspect="1"/>
          </p:cNvPicPr>
          <p:nvPr>
            <p:ph idx="1"/>
          </p:nvPr>
        </p:nvPicPr>
        <p:blipFill>
          <a:blip r:embed="rId2"/>
          <a:stretch>
            <a:fillRect/>
          </a:stretch>
        </p:blipFill>
        <p:spPr>
          <a:xfrm>
            <a:off x="4515525" y="2141537"/>
            <a:ext cx="7791930" cy="4351338"/>
          </a:xfrm>
          <a:prstGeom prst="rect">
            <a:avLst/>
          </a:prstGeom>
        </p:spPr>
      </p:pic>
    </p:spTree>
    <p:extLst>
      <p:ext uri="{BB962C8B-B14F-4D97-AF65-F5344CB8AC3E}">
        <p14:creationId xmlns:p14="http://schemas.microsoft.com/office/powerpoint/2010/main" val="27875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4182"/>
            <a:ext cx="6804891" cy="5622781"/>
          </a:xfrm>
        </p:spPr>
        <p:txBody>
          <a:bodyPr>
            <a:normAutofit fontScale="92500" lnSpcReduction="10000"/>
          </a:bodyPr>
          <a:lstStyle/>
          <a:p>
            <a:r>
              <a:rPr lang="en-IN" b="1" dirty="0" err="1"/>
              <a:t>noncardiac</a:t>
            </a:r>
            <a:r>
              <a:rPr lang="en-IN" b="1" dirty="0"/>
              <a:t> anomalies-</a:t>
            </a:r>
            <a:r>
              <a:rPr lang="en-IN" dirty="0"/>
              <a:t>gastrointestinal(</a:t>
            </a:r>
            <a:r>
              <a:rPr lang="en-IN" dirty="0" err="1"/>
              <a:t>malrotation</a:t>
            </a:r>
            <a:r>
              <a:rPr lang="en-IN" dirty="0"/>
              <a:t>, biliary atresia, </a:t>
            </a:r>
            <a:r>
              <a:rPr lang="en-IN" dirty="0" err="1"/>
              <a:t>esophageal</a:t>
            </a:r>
            <a:r>
              <a:rPr lang="en-IN" dirty="0"/>
              <a:t> atresia and congenital short pancreas)</a:t>
            </a:r>
          </a:p>
          <a:p>
            <a:r>
              <a:rPr lang="pt-BR" dirty="0"/>
              <a:t>20% die as neonates; 50% survive adolescence</a:t>
            </a:r>
          </a:p>
          <a:p>
            <a:r>
              <a:rPr lang="en-IN" b="1" dirty="0"/>
              <a:t>sinus node is absent or </a:t>
            </a:r>
            <a:r>
              <a:rPr lang="en-IN" b="1" dirty="0" err="1"/>
              <a:t>hypoplastic</a:t>
            </a:r>
            <a:r>
              <a:rPr lang="en-IN" b="1" dirty="0"/>
              <a:t>.</a:t>
            </a:r>
          </a:p>
          <a:p>
            <a:r>
              <a:rPr lang="en-IN" dirty="0"/>
              <a:t>atrial pacemaker is  ectopic –located in atrial wall or coronary sinus </a:t>
            </a:r>
            <a:r>
              <a:rPr lang="en-IN" dirty="0" err="1"/>
              <a:t>ostium</a:t>
            </a:r>
            <a:endParaRPr lang="en-IN" dirty="0"/>
          </a:p>
          <a:p>
            <a:r>
              <a:rPr lang="en-IN" b="1" dirty="0"/>
              <a:t>Atrial fibrillation and atrial flutter seen</a:t>
            </a:r>
          </a:p>
          <a:p>
            <a:r>
              <a:rPr lang="en-IN" b="1" dirty="0"/>
              <a:t>Complete atrioventricular block </a:t>
            </a:r>
            <a:r>
              <a:rPr lang="en-IN" dirty="0"/>
              <a:t>occurs in approx. 1 in 5 cases —&gt; blocked at the level of the penetrating bundle, resulting in </a:t>
            </a:r>
            <a:r>
              <a:rPr lang="en-IN" dirty="0" err="1"/>
              <a:t>nodoventricular</a:t>
            </a:r>
            <a:r>
              <a:rPr lang="en-IN" dirty="0"/>
              <a:t> discontinuity and a narrow QRS interval</a:t>
            </a:r>
          </a:p>
        </p:txBody>
      </p:sp>
      <p:pic>
        <p:nvPicPr>
          <p:cNvPr id="4" name="Picture 3">
            <a:extLst>
              <a:ext uri="{FF2B5EF4-FFF2-40B4-BE49-F238E27FC236}">
                <a16:creationId xmlns:a16="http://schemas.microsoft.com/office/drawing/2014/main" id="{3510C199-82E3-F7C3-33FC-5AF84B8B915E}"/>
              </a:ext>
            </a:extLst>
          </p:cNvPr>
          <p:cNvPicPr>
            <a:picLocks noChangeAspect="1"/>
          </p:cNvPicPr>
          <p:nvPr/>
        </p:nvPicPr>
        <p:blipFill>
          <a:blip r:embed="rId2"/>
          <a:stretch>
            <a:fillRect/>
          </a:stretch>
        </p:blipFill>
        <p:spPr>
          <a:xfrm>
            <a:off x="7807613" y="873900"/>
            <a:ext cx="3714750" cy="4232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0833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EC57CFDC-0E70-E3C4-4601-AFEC272CF5FC}"/>
              </a:ext>
            </a:extLst>
          </p:cNvPr>
          <p:cNvPicPr>
            <a:picLocks noGrp="1" noChangeAspect="1"/>
          </p:cNvPicPr>
          <p:nvPr>
            <p:ph idx="1"/>
          </p:nvPr>
        </p:nvPicPr>
        <p:blipFill rotWithShape="1">
          <a:blip r:embed="rId2"/>
          <a:srcRect t="461"/>
          <a:stretch/>
        </p:blipFill>
        <p:spPr>
          <a:xfrm>
            <a:off x="20" y="1282"/>
            <a:ext cx="12191980" cy="6856718"/>
          </a:xfrm>
          <a:prstGeom prst="rect">
            <a:avLst/>
          </a:prstGeom>
        </p:spPr>
      </p:pic>
    </p:spTree>
    <p:extLst>
      <p:ext uri="{BB962C8B-B14F-4D97-AF65-F5344CB8AC3E}">
        <p14:creationId xmlns:p14="http://schemas.microsoft.com/office/powerpoint/2010/main" val="3870705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CB2C4E-8A82-D28B-AF2E-4302E4D9E140}"/>
              </a:ext>
            </a:extLst>
          </p:cNvPr>
          <p:cNvPicPr>
            <a:picLocks noGrp="1" noChangeAspect="1"/>
          </p:cNvPicPr>
          <p:nvPr>
            <p:ph idx="1"/>
          </p:nvPr>
        </p:nvPicPr>
        <p:blipFill rotWithShape="1">
          <a:blip r:embed="rId2"/>
          <a:srcRect l="1280"/>
          <a:stretch/>
        </p:blipFill>
        <p:spPr>
          <a:xfrm>
            <a:off x="-6588" y="10"/>
            <a:ext cx="12198588" cy="6857990"/>
          </a:xfrm>
          <a:prstGeom prst="rect">
            <a:avLst/>
          </a:prstGeom>
        </p:spPr>
      </p:pic>
    </p:spTree>
    <p:extLst>
      <p:ext uri="{BB962C8B-B14F-4D97-AF65-F5344CB8AC3E}">
        <p14:creationId xmlns:p14="http://schemas.microsoft.com/office/powerpoint/2010/main" val="930041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1E86-6CF7-DD99-11C9-FD6520C72CF1}"/>
              </a:ext>
            </a:extLst>
          </p:cNvPr>
          <p:cNvSpPr>
            <a:spLocks noGrp="1"/>
          </p:cNvSpPr>
          <p:nvPr>
            <p:ph type="title"/>
          </p:nvPr>
        </p:nvSpPr>
        <p:spPr>
          <a:xfrm>
            <a:off x="838200" y="1"/>
            <a:ext cx="10515600" cy="1269999"/>
          </a:xfrm>
        </p:spPr>
        <p:txBody>
          <a:bodyPr/>
          <a:lstStyle/>
          <a:p>
            <a:r>
              <a:rPr lang="en-IN" dirty="0"/>
              <a:t>Prenatal diagnosis</a:t>
            </a:r>
            <a:endParaRPr lang="en-US" dirty="0"/>
          </a:p>
        </p:txBody>
      </p:sp>
      <p:sp>
        <p:nvSpPr>
          <p:cNvPr id="3" name="Content Placeholder 2">
            <a:extLst>
              <a:ext uri="{FF2B5EF4-FFF2-40B4-BE49-F238E27FC236}">
                <a16:creationId xmlns:a16="http://schemas.microsoft.com/office/drawing/2014/main" id="{ABD681F4-2CC5-DB7A-689A-F59C9F748895}"/>
              </a:ext>
            </a:extLst>
          </p:cNvPr>
          <p:cNvSpPr>
            <a:spLocks noGrp="1"/>
          </p:cNvSpPr>
          <p:nvPr>
            <p:ph idx="1"/>
          </p:nvPr>
        </p:nvSpPr>
        <p:spPr>
          <a:xfrm>
            <a:off x="138545" y="1270000"/>
            <a:ext cx="11776364" cy="4351338"/>
          </a:xfrm>
        </p:spPr>
        <p:txBody>
          <a:bodyPr>
            <a:noAutofit/>
          </a:bodyPr>
          <a:lstStyle/>
          <a:p>
            <a:pPr marL="0" indent="0">
              <a:buNone/>
            </a:pPr>
            <a:r>
              <a:rPr lang="en-IN" b="1" i="0" u="none" strike="noStrike" dirty="0" err="1">
                <a:effectLst/>
              </a:rPr>
              <a:t>Fetal</a:t>
            </a:r>
            <a:r>
              <a:rPr lang="en-IN" b="1" i="0" u="none" strike="noStrike" dirty="0">
                <a:effectLst/>
              </a:rPr>
              <a:t> echocardiography </a:t>
            </a:r>
          </a:p>
          <a:p>
            <a:r>
              <a:rPr lang="en-IN" b="1" i="0" u="none" strike="noStrike" dirty="0">
                <a:effectLst/>
              </a:rPr>
              <a:t>Right isomerism</a:t>
            </a:r>
            <a:r>
              <a:rPr lang="en-IN" b="0" i="0" u="none" strike="noStrike" dirty="0">
                <a:effectLst/>
              </a:rPr>
              <a:t> is diagnosed in presence of at least two of the following findings: </a:t>
            </a:r>
          </a:p>
          <a:p>
            <a:pPr lvl="1">
              <a:buFont typeface="Wingdings" pitchFamily="2" charset="2"/>
              <a:buChar char="q"/>
            </a:pPr>
            <a:r>
              <a:rPr lang="en-IN" sz="2800" b="0" i="0" u="none" strike="noStrike" dirty="0">
                <a:effectLst/>
              </a:rPr>
              <a:t>Situs ambiguous</a:t>
            </a:r>
          </a:p>
          <a:p>
            <a:pPr lvl="1">
              <a:buFont typeface="Wingdings" pitchFamily="2" charset="2"/>
              <a:buChar char="q"/>
            </a:pPr>
            <a:r>
              <a:rPr lang="en-IN" sz="2800" b="0" i="0" u="none" strike="noStrike" dirty="0">
                <a:effectLst/>
              </a:rPr>
              <a:t>Structural heart defect i.e. complete AV septal defect</a:t>
            </a:r>
          </a:p>
          <a:p>
            <a:pPr lvl="1">
              <a:buFont typeface="Wingdings" pitchFamily="2" charset="2"/>
              <a:buChar char="q"/>
            </a:pPr>
            <a:r>
              <a:rPr lang="en-IN" sz="2800" b="0" i="0" u="none" strike="noStrike" dirty="0">
                <a:effectLst/>
              </a:rPr>
              <a:t>Juxtaposition of inferior vena cava and descending aorta</a:t>
            </a:r>
            <a:endParaRPr lang="en-IN" b="1" i="0" u="none" strike="noStrike" dirty="0">
              <a:effectLst/>
            </a:endParaRPr>
          </a:p>
          <a:p>
            <a:r>
              <a:rPr lang="en-IN" b="1" i="0" u="none" strike="noStrike" dirty="0">
                <a:effectLst/>
              </a:rPr>
              <a:t>Left isomerism</a:t>
            </a:r>
            <a:r>
              <a:rPr lang="en-IN" b="0" i="0" u="none" strike="noStrike" dirty="0">
                <a:effectLst/>
              </a:rPr>
              <a:t> is diagnosed when two of the following findings are present:</a:t>
            </a:r>
          </a:p>
          <a:p>
            <a:pPr lvl="1">
              <a:buFont typeface="Wingdings" pitchFamily="2" charset="2"/>
              <a:buChar char="q"/>
            </a:pPr>
            <a:r>
              <a:rPr lang="en-IN" sz="2800" b="0" i="0" u="none" strike="noStrike" dirty="0">
                <a:effectLst/>
              </a:rPr>
              <a:t> Situs ambiguous </a:t>
            </a:r>
          </a:p>
          <a:p>
            <a:pPr lvl="1">
              <a:buFont typeface="Wingdings" pitchFamily="2" charset="2"/>
              <a:buChar char="q"/>
            </a:pPr>
            <a:r>
              <a:rPr lang="en-IN" sz="2800" b="0" i="0" u="none" strike="noStrike" dirty="0">
                <a:effectLst/>
              </a:rPr>
              <a:t> Azygous continuation of interrupted inferior vena cava</a:t>
            </a:r>
          </a:p>
          <a:p>
            <a:pPr lvl="1">
              <a:buFont typeface="Wingdings" pitchFamily="2" charset="2"/>
              <a:buChar char="q"/>
            </a:pPr>
            <a:r>
              <a:rPr lang="en-IN" sz="2800" b="0" i="0" u="none" strike="noStrike" dirty="0">
                <a:effectLst/>
              </a:rPr>
              <a:t> Early </a:t>
            </a:r>
            <a:r>
              <a:rPr lang="en-IN" sz="2800" b="0" i="0" u="none" strike="noStrike" dirty="0" err="1">
                <a:effectLst/>
              </a:rPr>
              <a:t>fetal</a:t>
            </a:r>
            <a:r>
              <a:rPr lang="en-IN" sz="2800" b="0" i="0" u="none" strike="noStrike" dirty="0">
                <a:effectLst/>
              </a:rPr>
              <a:t> heart block</a:t>
            </a:r>
          </a:p>
          <a:p>
            <a:pPr lvl="1">
              <a:buFont typeface="Wingdings" pitchFamily="2" charset="2"/>
              <a:buChar char="q"/>
            </a:pPr>
            <a:r>
              <a:rPr lang="en-IN" sz="2800" b="0" i="0" u="none" strike="noStrike" dirty="0">
                <a:effectLst/>
              </a:rPr>
              <a:t> Complete AV septal defect or other structural heart disease</a:t>
            </a:r>
          </a:p>
          <a:p>
            <a:pPr lvl="1">
              <a:buFont typeface="Wingdings" pitchFamily="2" charset="2"/>
              <a:buChar char="q"/>
            </a:pPr>
            <a:endParaRPr lang="en-IN" sz="2800" b="0" i="0" u="none" strike="noStrike" dirty="0">
              <a:effectLst/>
            </a:endParaRPr>
          </a:p>
          <a:p>
            <a:endParaRPr lang="en-US" dirty="0"/>
          </a:p>
        </p:txBody>
      </p:sp>
    </p:spTree>
    <p:extLst>
      <p:ext uri="{BB962C8B-B14F-4D97-AF65-F5344CB8AC3E}">
        <p14:creationId xmlns:p14="http://schemas.microsoft.com/office/powerpoint/2010/main" val="6942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Terminology</a:t>
            </a:r>
          </a:p>
        </p:txBody>
      </p:sp>
      <p:sp>
        <p:nvSpPr>
          <p:cNvPr id="3" name="Content Placeholder 2"/>
          <p:cNvSpPr>
            <a:spLocks noGrp="1"/>
          </p:cNvSpPr>
          <p:nvPr>
            <p:ph idx="1"/>
          </p:nvPr>
        </p:nvSpPr>
        <p:spPr>
          <a:xfrm>
            <a:off x="775766" y="1584086"/>
            <a:ext cx="10995632" cy="4811591"/>
          </a:xfrm>
        </p:spPr>
        <p:txBody>
          <a:bodyPr>
            <a:noAutofit/>
          </a:bodyPr>
          <a:lstStyle/>
          <a:p>
            <a:r>
              <a:rPr lang="en-IN" b="1" dirty="0"/>
              <a:t>Cardiac position </a:t>
            </a:r>
            <a:r>
              <a:rPr lang="en-IN" dirty="0"/>
              <a:t>- </a:t>
            </a:r>
            <a:r>
              <a:rPr lang="en-IN" dirty="0" err="1"/>
              <a:t>intrathoracic</a:t>
            </a:r>
            <a:r>
              <a:rPr lang="en-IN" dirty="0"/>
              <a:t> location of the heart</a:t>
            </a:r>
          </a:p>
          <a:p>
            <a:pPr>
              <a:buFont typeface="Courier New" panose="02070309020205020404" pitchFamily="49" charset="0"/>
              <a:buChar char="o"/>
            </a:pPr>
            <a:r>
              <a:rPr lang="en-IN" dirty="0"/>
              <a:t>The position of the greater mass of the heart w.r.t sternum is described by using prefix </a:t>
            </a:r>
            <a:r>
              <a:rPr lang="en-IN" b="1" i="1" dirty="0" err="1"/>
              <a:t>levo</a:t>
            </a:r>
            <a:r>
              <a:rPr lang="en-IN" b="1" i="1" dirty="0"/>
              <a:t>-</a:t>
            </a:r>
            <a:r>
              <a:rPr lang="en-IN" i="1" dirty="0"/>
              <a:t> (</a:t>
            </a:r>
            <a:r>
              <a:rPr lang="en-IN" dirty="0"/>
              <a:t>leftward) , </a:t>
            </a:r>
            <a:r>
              <a:rPr lang="en-IN" b="1" i="1" dirty="0" err="1"/>
              <a:t>dextro</a:t>
            </a:r>
            <a:r>
              <a:rPr lang="en-IN" b="1" i="1" dirty="0"/>
              <a:t>-</a:t>
            </a:r>
            <a:r>
              <a:rPr lang="en-IN" dirty="0"/>
              <a:t> ( rightward) or </a:t>
            </a:r>
            <a:r>
              <a:rPr lang="en-IN" b="1" i="1" dirty="0" err="1"/>
              <a:t>meso</a:t>
            </a:r>
            <a:r>
              <a:rPr lang="en-IN" b="1" i="1" dirty="0"/>
              <a:t>-</a:t>
            </a:r>
            <a:r>
              <a:rPr lang="en-IN" dirty="0"/>
              <a:t> ( </a:t>
            </a:r>
            <a:r>
              <a:rPr lang="en-IN" dirty="0" err="1"/>
              <a:t>centered</a:t>
            </a:r>
            <a:r>
              <a:rPr lang="en-IN" dirty="0"/>
              <a:t>) in combination with the noun </a:t>
            </a:r>
            <a:r>
              <a:rPr lang="en-IN" b="1" dirty="0"/>
              <a:t>position</a:t>
            </a:r>
            <a:r>
              <a:rPr lang="en-IN" dirty="0"/>
              <a:t>.</a:t>
            </a:r>
          </a:p>
          <a:p>
            <a:pPr>
              <a:buFont typeface="Courier New" panose="02070309020205020404" pitchFamily="49" charset="0"/>
              <a:buChar char="o"/>
            </a:pPr>
            <a:r>
              <a:rPr lang="en-IN" dirty="0"/>
              <a:t>When the cardiac axis has the same directional orientation as the greater mass of the heart, the prefix is combined with the root word </a:t>
            </a:r>
            <a:r>
              <a:rPr lang="en-IN" b="1" dirty="0"/>
              <a:t>cardia</a:t>
            </a:r>
            <a:r>
              <a:rPr lang="en-IN" dirty="0"/>
              <a:t>.</a:t>
            </a:r>
          </a:p>
          <a:p>
            <a:pPr>
              <a:buFont typeface="Courier New" panose="02070309020205020404" pitchFamily="49" charset="0"/>
              <a:buChar char="o"/>
            </a:pPr>
            <a:r>
              <a:rPr lang="en-IN" dirty="0"/>
              <a:t>An anomalous cardiac position may also be described as </a:t>
            </a:r>
            <a:r>
              <a:rPr lang="en-IN" b="1" dirty="0"/>
              <a:t>primary or secondary</a:t>
            </a:r>
            <a:r>
              <a:rPr lang="en-IN" dirty="0"/>
              <a:t>: </a:t>
            </a:r>
          </a:p>
          <a:p>
            <a:pPr>
              <a:buFont typeface="Courier New" panose="02070309020205020404" pitchFamily="49" charset="0"/>
              <a:buChar char="o"/>
            </a:pPr>
            <a:r>
              <a:rPr lang="en-IN" b="1" dirty="0"/>
              <a:t>primary anomaly</a:t>
            </a:r>
            <a:r>
              <a:rPr lang="en-IN" dirty="0"/>
              <a:t> —&gt;congenital alteration caused by a cardiac anomaly</a:t>
            </a:r>
          </a:p>
          <a:p>
            <a:pPr>
              <a:buFont typeface="Courier New" panose="02070309020205020404" pitchFamily="49" charset="0"/>
              <a:buChar char="o"/>
            </a:pPr>
            <a:r>
              <a:rPr lang="en-IN" b="1" dirty="0"/>
              <a:t>Secondary anomalies </a:t>
            </a:r>
            <a:r>
              <a:rPr lang="en-IN" dirty="0"/>
              <a:t>in cardiac position —&gt;occur because of changes in the lungs, bones, or other </a:t>
            </a:r>
            <a:r>
              <a:rPr lang="en-IN" dirty="0" err="1"/>
              <a:t>extracardiac</a:t>
            </a:r>
            <a:r>
              <a:rPr lang="en-IN" dirty="0"/>
              <a:t> structures </a:t>
            </a:r>
          </a:p>
          <a:p>
            <a:endParaRPr lang="en-IN" dirty="0"/>
          </a:p>
        </p:txBody>
      </p:sp>
      <p:pic>
        <p:nvPicPr>
          <p:cNvPr id="6" name="Picture 5"/>
          <p:cNvPicPr>
            <a:picLocks noChangeAspect="1"/>
          </p:cNvPicPr>
          <p:nvPr/>
        </p:nvPicPr>
        <p:blipFill>
          <a:blip r:embed="rId2"/>
          <a:stretch>
            <a:fillRect/>
          </a:stretch>
        </p:blipFill>
        <p:spPr>
          <a:xfrm>
            <a:off x="6056398" y="319088"/>
            <a:ext cx="5715000" cy="2743200"/>
          </a:xfrm>
          <a:prstGeom prst="rect">
            <a:avLst/>
          </a:prstGeom>
        </p:spPr>
      </p:pic>
    </p:spTree>
    <p:extLst>
      <p:ext uri="{BB962C8B-B14F-4D97-AF65-F5344CB8AC3E}">
        <p14:creationId xmlns:p14="http://schemas.microsoft.com/office/powerpoint/2010/main" val="28461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FDE8-6992-9C05-575D-5349FCE74366}"/>
              </a:ext>
            </a:extLst>
          </p:cNvPr>
          <p:cNvSpPr>
            <a:spLocks noGrp="1"/>
          </p:cNvSpPr>
          <p:nvPr>
            <p:ph type="title"/>
          </p:nvPr>
        </p:nvSpPr>
        <p:spPr/>
        <p:txBody>
          <a:bodyPr/>
          <a:lstStyle/>
          <a:p>
            <a:r>
              <a:rPr lang="en-IN" dirty="0"/>
              <a:t>MCQ</a:t>
            </a:r>
            <a:endParaRPr lang="en-US" dirty="0"/>
          </a:p>
        </p:txBody>
      </p:sp>
      <p:sp>
        <p:nvSpPr>
          <p:cNvPr id="3" name="Content Placeholder 2">
            <a:extLst>
              <a:ext uri="{FF2B5EF4-FFF2-40B4-BE49-F238E27FC236}">
                <a16:creationId xmlns:a16="http://schemas.microsoft.com/office/drawing/2014/main" id="{B16F0C57-BC47-F309-FB1C-C7F818CE86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343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609600" y="274638"/>
            <a:ext cx="10972800" cy="1143000"/>
          </a:xfrm>
          <a:ln/>
        </p:spPr>
        <p:txBody>
          <a:bodyPr/>
          <a:lstStyle/>
          <a:p>
            <a:endParaRPr lang="en-IN" dirty="0"/>
          </a:p>
        </p:txBody>
      </p:sp>
      <p:sp>
        <p:nvSpPr>
          <p:cNvPr id="57346" name="Text Box 2"/>
          <p:cNvSpPr txBox="1">
            <a:spLocks noChangeArrowheads="1"/>
          </p:cNvSpPr>
          <p:nvPr/>
        </p:nvSpPr>
        <p:spPr bwMode="auto">
          <a:xfrm>
            <a:off x="609600" y="1600201"/>
            <a:ext cx="10972800" cy="4525963"/>
          </a:xfrm>
          <a:prstGeom prst="rect">
            <a:avLst/>
          </a:prstGeom>
          <a:noFill/>
          <a:ln w="9525" cap="flat">
            <a:noFill/>
            <a:round/>
            <a:headEnd/>
            <a:tailEnd/>
          </a:ln>
          <a:effectLst/>
        </p:spPr>
        <p:txBody>
          <a:bodyPr/>
          <a:lstStyle/>
          <a:p>
            <a:pPr marL="514350" indent="-512763" hangingPunct="1">
              <a:lnSpc>
                <a:spcPct val="100000"/>
              </a:lnSpc>
              <a:spcBef>
                <a:spcPts val="488"/>
              </a:spcBef>
              <a:buFont typeface="Times New Roman" pitchFamily="16"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Interrupted IVC is seen in</a:t>
            </a:r>
          </a:p>
          <a:p>
            <a:pPr marL="514350" indent="-512763" hangingPunct="1">
              <a:lnSpc>
                <a:spcPct val="100000"/>
              </a:lnSpc>
              <a:spcBef>
                <a:spcPts val="488"/>
              </a:spcBef>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err="1">
                <a:solidFill>
                  <a:srgbClr val="000000"/>
                </a:solidFill>
                <a:latin typeface="Calibri" charset="0"/>
                <a:ea typeface="Noto Sans CJK SC DemiLight" charset="0"/>
                <a:cs typeface="Noto Sans CJK SC DemiLight" charset="0"/>
              </a:rPr>
              <a:t>Situs</a:t>
            </a:r>
            <a:r>
              <a:rPr lang="en-US" sz="2400" dirty="0">
                <a:solidFill>
                  <a:srgbClr val="000000"/>
                </a:solidFill>
                <a:latin typeface="Calibri" charset="0"/>
                <a:ea typeface="Noto Sans CJK SC DemiLight" charset="0"/>
                <a:cs typeface="Noto Sans CJK SC DemiLight" charset="0"/>
              </a:rPr>
              <a:t> </a:t>
            </a:r>
            <a:r>
              <a:rPr lang="en-US" sz="2400" dirty="0" err="1">
                <a:solidFill>
                  <a:srgbClr val="000000"/>
                </a:solidFill>
                <a:latin typeface="Calibri" charset="0"/>
                <a:ea typeface="Noto Sans CJK SC DemiLight" charset="0"/>
                <a:cs typeface="Noto Sans CJK SC DemiLight" charset="0"/>
              </a:rPr>
              <a:t>inversus</a:t>
            </a: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err="1">
                <a:solidFill>
                  <a:srgbClr val="000000"/>
                </a:solidFill>
                <a:latin typeface="Calibri" charset="0"/>
                <a:ea typeface="Noto Sans CJK SC DemiLight" charset="0"/>
                <a:cs typeface="Noto Sans CJK SC DemiLight" charset="0"/>
              </a:rPr>
              <a:t>Situs</a:t>
            </a:r>
            <a:r>
              <a:rPr lang="en-US" sz="2400" dirty="0">
                <a:solidFill>
                  <a:srgbClr val="000000"/>
                </a:solidFill>
                <a:latin typeface="Calibri" charset="0"/>
                <a:ea typeface="Noto Sans CJK SC DemiLight" charset="0"/>
                <a:cs typeface="Noto Sans CJK SC DemiLight" charset="0"/>
              </a:rPr>
              <a:t> </a:t>
            </a:r>
            <a:r>
              <a:rPr lang="en-US" sz="2400" dirty="0" err="1">
                <a:solidFill>
                  <a:srgbClr val="000000"/>
                </a:solidFill>
                <a:latin typeface="Calibri" charset="0"/>
                <a:ea typeface="Noto Sans CJK SC DemiLight" charset="0"/>
                <a:cs typeface="Noto Sans CJK SC DemiLight" charset="0"/>
              </a:rPr>
              <a:t>solitus</a:t>
            </a: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Right isomerism </a:t>
            </a:r>
          </a:p>
          <a:p>
            <a:pPr marL="514350" indent="-512763" hangingPunct="1">
              <a:lnSpc>
                <a:spcPct val="100000"/>
              </a:lnSpc>
              <a:spcBef>
                <a:spcPts val="488"/>
              </a:spcBef>
              <a:buFont typeface="Times New Roman" pitchFamily="16" charset="0"/>
              <a:buAutoNum type="alphaUcParen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Left isomerism</a:t>
            </a:r>
          </a:p>
          <a:p>
            <a:pPr marL="514350" indent="-512763" hangingPunct="1">
              <a:lnSpc>
                <a:spcPct val="100000"/>
              </a:lnSpc>
              <a:spcBef>
                <a:spcPts val="4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650"/>
              </a:spcBef>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3200" dirty="0">
                <a:solidFill>
                  <a:srgbClr val="000000"/>
                </a:solidFill>
                <a:latin typeface="Calibri" charset="0"/>
                <a:ea typeface="Noto Sans CJK SC DemiLight" charset="0"/>
                <a:cs typeface="Noto Sans CJK SC DemiLight"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7346">
                                            <p:txEl>
                                              <p:pRg st="5" end="5"/>
                                            </p:txEl>
                                          </p:spTgt>
                                        </p:tgtEl>
                                        <p:attrNameLst>
                                          <p:attrName>style.color</p:attrName>
                                        </p:attrNameLst>
                                      </p:cBhvr>
                                      <p:to>
                                        <a:srgbClr val="D64F0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609600" y="274638"/>
            <a:ext cx="10972800" cy="1143000"/>
          </a:xfrm>
          <a:ln/>
        </p:spPr>
        <p:txBody>
          <a:bodyPr/>
          <a:lstStyle/>
          <a:p>
            <a:endParaRPr lang="en-IN"/>
          </a:p>
        </p:txBody>
      </p:sp>
      <p:sp>
        <p:nvSpPr>
          <p:cNvPr id="58370" name="Text Box 2"/>
          <p:cNvSpPr txBox="1">
            <a:spLocks noChangeArrowheads="1"/>
          </p:cNvSpPr>
          <p:nvPr/>
        </p:nvSpPr>
        <p:spPr bwMode="auto">
          <a:xfrm>
            <a:off x="609600" y="1600201"/>
            <a:ext cx="10972800" cy="4525963"/>
          </a:xfrm>
          <a:prstGeom prst="rect">
            <a:avLst/>
          </a:prstGeom>
          <a:noFill/>
          <a:ln w="9525" cap="flat">
            <a:noFill/>
            <a:round/>
            <a:headEnd/>
            <a:tailEnd/>
          </a:ln>
          <a:effectLst/>
        </p:spPr>
        <p:txBody>
          <a:bodyPr/>
          <a:lstStyle/>
          <a:p>
            <a:pPr marL="514350" indent="-512763" hangingPunct="1">
              <a:lnSpc>
                <a:spcPct val="100000"/>
              </a:lnSpc>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2</a:t>
            </a:r>
            <a:r>
              <a:rPr lang="en-US" sz="3200" dirty="0">
                <a:solidFill>
                  <a:srgbClr val="000000"/>
                </a:solidFill>
                <a:latin typeface="Calibri" charset="0"/>
                <a:ea typeface="Noto Sans CJK SC DemiLight" charset="0"/>
                <a:cs typeface="Noto Sans CJK SC DemiLight" charset="0"/>
              </a:rPr>
              <a:t>. </a:t>
            </a:r>
            <a:r>
              <a:rPr lang="en-US" sz="2400" dirty="0">
                <a:solidFill>
                  <a:srgbClr val="000000"/>
                </a:solidFill>
                <a:latin typeface="Calibri" charset="0"/>
                <a:ea typeface="Noto Sans CJK SC DemiLight" charset="0"/>
                <a:cs typeface="Noto Sans CJK SC DemiLight" charset="0"/>
              </a:rPr>
              <a:t>Morphological feature of right atrium</a:t>
            </a:r>
          </a:p>
          <a:p>
            <a:pPr marL="514350" indent="-512763"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Finger like posterior appendage</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Smooth surface</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Presence of </a:t>
            </a:r>
            <a:r>
              <a:rPr lang="en-US" sz="2400" dirty="0" err="1">
                <a:solidFill>
                  <a:srgbClr val="000000"/>
                </a:solidFill>
                <a:latin typeface="Calibri" charset="0"/>
                <a:ea typeface="Noto Sans CJK SC DemiLight" charset="0"/>
                <a:cs typeface="Noto Sans CJK SC DemiLight" charset="0"/>
              </a:rPr>
              <a:t>cristae</a:t>
            </a:r>
            <a:r>
              <a:rPr lang="en-US" sz="2400" dirty="0">
                <a:solidFill>
                  <a:srgbClr val="000000"/>
                </a:solidFill>
                <a:latin typeface="Calibri" charset="0"/>
                <a:ea typeface="Noto Sans CJK SC DemiLight" charset="0"/>
                <a:cs typeface="Noto Sans CJK SC DemiLight" charset="0"/>
              </a:rPr>
              <a:t> </a:t>
            </a:r>
            <a:r>
              <a:rPr lang="en-US" sz="2400" dirty="0" err="1">
                <a:solidFill>
                  <a:srgbClr val="000000"/>
                </a:solidFill>
                <a:latin typeface="Calibri" charset="0"/>
                <a:ea typeface="Noto Sans CJK SC DemiLight" charset="0"/>
                <a:cs typeface="Noto Sans CJK SC DemiLight" charset="0"/>
              </a:rPr>
              <a:t>terminalis</a:t>
            </a: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D)   Septum </a:t>
            </a:r>
            <a:r>
              <a:rPr lang="en-US" sz="2400" dirty="0" err="1">
                <a:solidFill>
                  <a:srgbClr val="000000"/>
                </a:solidFill>
                <a:latin typeface="Calibri" charset="0"/>
                <a:ea typeface="Noto Sans CJK SC DemiLight" charset="0"/>
                <a:cs typeface="Noto Sans CJK SC DemiLight" charset="0"/>
              </a:rPr>
              <a:t>primum</a:t>
            </a:r>
            <a:r>
              <a:rPr lang="en-US" sz="2400" dirty="0">
                <a:solidFill>
                  <a:srgbClr val="000000"/>
                </a:solidFill>
                <a:latin typeface="Calibri" charset="0"/>
                <a:ea typeface="Noto Sans CJK SC DemiLight" charset="0"/>
                <a:cs typeface="Noto Sans CJK SC DemiLight" charset="0"/>
              </a:rPr>
              <a:t> lies on RA side</a:t>
            </a:r>
          </a:p>
          <a:p>
            <a:pPr marL="514350" indent="-512763" hangingPunct="1">
              <a:lnSpc>
                <a:spcPct val="100000"/>
              </a:lnSpc>
              <a:spcBef>
                <a:spcPts val="488"/>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p:txBody>
      </p:sp>
    </p:spTree>
  </p:cSld>
  <p:clrMapOvr>
    <a:masterClrMapping/>
  </p:clrMapOvr>
  <p:transition spd="slow"/>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8370">
                                            <p:txEl>
                                              <p:pRg st="4" end="4"/>
                                            </p:txEl>
                                          </p:spTgt>
                                        </p:tgtEl>
                                        <p:attrNameLst>
                                          <p:attrName>style.color</p:attrName>
                                        </p:attrNameLst>
                                      </p:cBhvr>
                                      <p:to>
                                        <a:srgbClr val="D4500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609600" y="274638"/>
            <a:ext cx="10972800" cy="1143000"/>
          </a:xfrm>
          <a:ln/>
        </p:spPr>
        <p:txBody>
          <a:bodyPr/>
          <a:lstStyle/>
          <a:p>
            <a:endParaRPr lang="en-IN"/>
          </a:p>
        </p:txBody>
      </p:sp>
      <p:sp>
        <p:nvSpPr>
          <p:cNvPr id="59394" name="Text Box 2"/>
          <p:cNvSpPr txBox="1">
            <a:spLocks noChangeArrowheads="1"/>
          </p:cNvSpPr>
          <p:nvPr/>
        </p:nvSpPr>
        <p:spPr bwMode="auto">
          <a:xfrm>
            <a:off x="609600" y="1600201"/>
            <a:ext cx="10972800" cy="4525963"/>
          </a:xfrm>
          <a:prstGeom prst="rect">
            <a:avLst/>
          </a:prstGeom>
          <a:noFill/>
          <a:ln w="9525" cap="flat">
            <a:noFill/>
            <a:round/>
            <a:headEnd/>
            <a:tailEnd/>
          </a:ln>
          <a:effectLst/>
        </p:spPr>
        <p:txBody>
          <a:bodyPr/>
          <a:lstStyle/>
          <a:p>
            <a:pPr marL="514350" indent="-512763" hangingPunct="1">
              <a:lnSpc>
                <a:spcPct val="100000"/>
              </a:lnSpc>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3200" dirty="0">
                <a:solidFill>
                  <a:srgbClr val="000000"/>
                </a:solidFill>
                <a:latin typeface="Calibri" charset="0"/>
                <a:ea typeface="Noto Sans CJK SC DemiLight" charset="0"/>
                <a:cs typeface="Noto Sans CJK SC DemiLight" charset="0"/>
              </a:rPr>
              <a:t>3. </a:t>
            </a:r>
            <a:r>
              <a:rPr lang="en-US" sz="2400" dirty="0">
                <a:solidFill>
                  <a:srgbClr val="000000"/>
                </a:solidFill>
                <a:latin typeface="Calibri" charset="0"/>
                <a:ea typeface="Noto Sans CJK SC DemiLight" charset="0"/>
                <a:cs typeface="Noto Sans CJK SC DemiLight" charset="0"/>
              </a:rPr>
              <a:t>True about right </a:t>
            </a:r>
            <a:r>
              <a:rPr lang="en-US" sz="2400" dirty="0" err="1">
                <a:solidFill>
                  <a:srgbClr val="000000"/>
                </a:solidFill>
                <a:latin typeface="Calibri" charset="0"/>
                <a:ea typeface="Noto Sans CJK SC DemiLight" charset="0"/>
                <a:cs typeface="Noto Sans CJK SC DemiLight" charset="0"/>
              </a:rPr>
              <a:t>atrial</a:t>
            </a:r>
            <a:r>
              <a:rPr lang="en-US" sz="2400" dirty="0">
                <a:solidFill>
                  <a:srgbClr val="000000"/>
                </a:solidFill>
                <a:latin typeface="Calibri" charset="0"/>
                <a:ea typeface="Noto Sans CJK SC DemiLight" charset="0"/>
                <a:cs typeface="Noto Sans CJK SC DemiLight" charset="0"/>
              </a:rPr>
              <a:t> appendage</a:t>
            </a:r>
          </a:p>
          <a:p>
            <a:pPr marL="514350" indent="-512763"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Narrow based</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Triangular</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Posterior</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None of the above</a:t>
            </a:r>
          </a:p>
        </p:txBody>
      </p:sp>
    </p:spTree>
  </p:cSld>
  <p:clrMapOvr>
    <a:masterClrMapping/>
  </p:clrMapOvr>
  <p:transition spd="slow"/>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9394">
                                            <p:txEl>
                                              <p:pRg st="3" end="3"/>
                                            </p:txEl>
                                          </p:spTgt>
                                        </p:tgtEl>
                                        <p:attrNameLst>
                                          <p:attrName>style.color</p:attrName>
                                        </p:attrNameLst>
                                      </p:cBhvr>
                                      <p:to>
                                        <a:srgbClr val="D4500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xfrm>
            <a:off x="609600" y="274638"/>
            <a:ext cx="10972800" cy="1143000"/>
          </a:xfrm>
          <a:ln/>
        </p:spPr>
        <p:txBody>
          <a:bodyPr/>
          <a:lstStyle/>
          <a:p>
            <a:endParaRPr lang="en-IN"/>
          </a:p>
        </p:txBody>
      </p:sp>
      <p:sp>
        <p:nvSpPr>
          <p:cNvPr id="60418" name="Text Box 2"/>
          <p:cNvSpPr txBox="1">
            <a:spLocks noChangeArrowheads="1"/>
          </p:cNvSpPr>
          <p:nvPr/>
        </p:nvSpPr>
        <p:spPr bwMode="auto">
          <a:xfrm>
            <a:off x="609600" y="1600201"/>
            <a:ext cx="10972800" cy="4525963"/>
          </a:xfrm>
          <a:prstGeom prst="rect">
            <a:avLst/>
          </a:prstGeom>
          <a:noFill/>
          <a:ln w="9525" cap="flat">
            <a:noFill/>
            <a:round/>
            <a:headEnd/>
            <a:tailEnd/>
          </a:ln>
          <a:effectLst/>
        </p:spPr>
        <p:txBody>
          <a:bodyPr/>
          <a:lstStyle/>
          <a:p>
            <a:pPr marL="514350" indent="-512763"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4.True about ventricular morphology</a:t>
            </a:r>
          </a:p>
          <a:p>
            <a:pPr marL="514350" indent="-512763"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LV  is </a:t>
            </a:r>
            <a:r>
              <a:rPr lang="en-US" sz="2400" dirty="0" err="1">
                <a:solidFill>
                  <a:srgbClr val="000000"/>
                </a:solidFill>
                <a:latin typeface="Calibri" charset="0"/>
                <a:ea typeface="Noto Sans CJK SC DemiLight" charset="0"/>
                <a:cs typeface="Noto Sans CJK SC DemiLight" charset="0"/>
              </a:rPr>
              <a:t>cresentic</a:t>
            </a:r>
            <a:r>
              <a:rPr lang="en-US" sz="2400" dirty="0">
                <a:solidFill>
                  <a:srgbClr val="000000"/>
                </a:solidFill>
                <a:latin typeface="Calibri" charset="0"/>
                <a:ea typeface="Noto Sans CJK SC DemiLight" charset="0"/>
                <a:cs typeface="Noto Sans CJK SC DemiLight" charset="0"/>
              </a:rPr>
              <a:t> in cross section</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Moderator band is seen in RV</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err="1">
                <a:solidFill>
                  <a:srgbClr val="000000"/>
                </a:solidFill>
                <a:latin typeface="Calibri" charset="0"/>
                <a:ea typeface="Noto Sans CJK SC DemiLight" charset="0"/>
                <a:cs typeface="Noto Sans CJK SC DemiLight" charset="0"/>
              </a:rPr>
              <a:t>Trab</a:t>
            </a:r>
            <a:r>
              <a:rPr lang="en-IN" sz="2400" dirty="0">
                <a:solidFill>
                  <a:srgbClr val="000000"/>
                </a:solidFill>
                <a:latin typeface="Calibri" charset="0"/>
                <a:ea typeface="Noto Sans CJK SC DemiLight" charset="0"/>
                <a:cs typeface="Noto Sans CJK SC DemiLight" charset="0"/>
              </a:rPr>
              <a:t>e</a:t>
            </a:r>
            <a:r>
              <a:rPr lang="en-US" sz="2400" dirty="0" err="1">
                <a:solidFill>
                  <a:srgbClr val="000000"/>
                </a:solidFill>
                <a:latin typeface="Calibri" charset="0"/>
                <a:ea typeface="Noto Sans CJK SC DemiLight" charset="0"/>
                <a:cs typeface="Noto Sans CJK SC DemiLight" charset="0"/>
              </a:rPr>
              <a:t>culations</a:t>
            </a:r>
            <a:r>
              <a:rPr lang="en-US" sz="2400" dirty="0">
                <a:solidFill>
                  <a:srgbClr val="000000"/>
                </a:solidFill>
                <a:latin typeface="Calibri" charset="0"/>
                <a:ea typeface="Noto Sans CJK SC DemiLight" charset="0"/>
                <a:cs typeface="Noto Sans CJK SC DemiLight" charset="0"/>
              </a:rPr>
              <a:t>  are </a:t>
            </a:r>
            <a:r>
              <a:rPr lang="en-IN" sz="2400" dirty="0">
                <a:solidFill>
                  <a:srgbClr val="000000"/>
                </a:solidFill>
                <a:latin typeface="Calibri" charset="0"/>
                <a:ea typeface="Noto Sans CJK SC DemiLight" charset="0"/>
                <a:cs typeface="Noto Sans CJK SC DemiLight" charset="0"/>
              </a:rPr>
              <a:t>more</a:t>
            </a:r>
            <a:r>
              <a:rPr lang="en-US" sz="2400" dirty="0">
                <a:solidFill>
                  <a:srgbClr val="000000"/>
                </a:solidFill>
                <a:latin typeface="Calibri" charset="0"/>
                <a:ea typeface="Noto Sans CJK SC DemiLight" charset="0"/>
                <a:cs typeface="Noto Sans CJK SC DemiLight" charset="0"/>
              </a:rPr>
              <a:t> in RV</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RV has smooth septal surface</a:t>
            </a:r>
            <a:endParaRPr lang="en-IN"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IN" sz="2400" dirty="0">
                <a:solidFill>
                  <a:srgbClr val="000000"/>
                </a:solidFill>
                <a:latin typeface="Calibri" charset="0"/>
                <a:ea typeface="Noto Sans CJK SC DemiLight" charset="0"/>
                <a:cs typeface="Noto Sans CJK SC DemiLight" charset="0"/>
              </a:rPr>
              <a:t>Both b and c</a:t>
            </a:r>
            <a:endParaRPr lang="en-US" sz="2400" dirty="0">
              <a:solidFill>
                <a:srgbClr val="000000"/>
              </a:solidFill>
              <a:latin typeface="Calibri" charset="0"/>
              <a:ea typeface="Noto Sans CJK SC DemiLight" charset="0"/>
              <a:cs typeface="Noto Sans CJK SC DemiLight"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609600" y="274638"/>
            <a:ext cx="10972800" cy="1143000"/>
          </a:xfrm>
          <a:ln/>
        </p:spPr>
        <p:txBody>
          <a:bodyPr/>
          <a:lstStyle/>
          <a:p>
            <a:endParaRPr lang="en-IN"/>
          </a:p>
        </p:txBody>
      </p:sp>
      <p:sp>
        <p:nvSpPr>
          <p:cNvPr id="62466" name="Text Box 2"/>
          <p:cNvSpPr txBox="1">
            <a:spLocks noChangeArrowheads="1"/>
          </p:cNvSpPr>
          <p:nvPr/>
        </p:nvSpPr>
        <p:spPr bwMode="auto">
          <a:xfrm>
            <a:off x="609600" y="1600201"/>
            <a:ext cx="10972800" cy="4525963"/>
          </a:xfrm>
          <a:prstGeom prst="rect">
            <a:avLst/>
          </a:prstGeom>
          <a:noFill/>
          <a:ln w="9525" cap="flat">
            <a:noFill/>
            <a:round/>
            <a:headEnd/>
            <a:tailEnd/>
          </a:ln>
          <a:effectLst/>
        </p:spPr>
        <p:txBody>
          <a:bodyPr/>
          <a:lstStyle/>
          <a:p>
            <a:pPr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IN" sz="2400" dirty="0">
                <a:solidFill>
                  <a:srgbClr val="000000"/>
                </a:solidFill>
                <a:latin typeface="Calibri" charset="0"/>
                <a:ea typeface="Noto Sans CJK SC DemiLight" charset="0"/>
                <a:cs typeface="Noto Sans CJK SC DemiLight" charset="0"/>
              </a:rPr>
              <a:t>5</a:t>
            </a:r>
            <a:r>
              <a:rPr lang="en-US" sz="2400" dirty="0">
                <a:solidFill>
                  <a:srgbClr val="000000"/>
                </a:solidFill>
                <a:latin typeface="Calibri" charset="0"/>
                <a:ea typeface="Noto Sans CJK SC DemiLight" charset="0"/>
                <a:cs typeface="Noto Sans CJK SC DemiLight" charset="0"/>
              </a:rPr>
              <a:t>. In d TGA  true about connection  is </a:t>
            </a:r>
          </a:p>
          <a:p>
            <a:pPr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A) AV discordant , VA concordant</a:t>
            </a:r>
          </a:p>
          <a:p>
            <a:pPr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B) AV concordant  ,  VA discordant</a:t>
            </a:r>
          </a:p>
          <a:p>
            <a:pPr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C) Both AV and VA concordant</a:t>
            </a:r>
          </a:p>
          <a:p>
            <a:pPr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D) Both AV and VA  discordant</a:t>
            </a:r>
          </a:p>
        </p:txBody>
      </p:sp>
    </p:spTree>
  </p:cSld>
  <p:clrMapOvr>
    <a:masterClrMapping/>
  </p:clrMapOvr>
  <p:transition spd="slow"/>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62466">
                                            <p:txEl>
                                              <p:pRg st="3" end="3"/>
                                            </p:txEl>
                                          </p:spTgt>
                                        </p:tgtEl>
                                        <p:attrNameLst>
                                          <p:attrName>style.color</p:attrName>
                                        </p:attrNameLst>
                                      </p:cBhvr>
                                      <p:to>
                                        <a:srgbClr val="D4500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609600" y="274638"/>
            <a:ext cx="10972800" cy="1143000"/>
          </a:xfrm>
          <a:ln/>
        </p:spPr>
        <p:txBody>
          <a:bodyPr/>
          <a:lstStyle/>
          <a:p>
            <a:endParaRPr lang="en-IN"/>
          </a:p>
        </p:txBody>
      </p:sp>
      <p:sp>
        <p:nvSpPr>
          <p:cNvPr id="65538" name="Text Box 2"/>
          <p:cNvSpPr txBox="1">
            <a:spLocks noChangeArrowheads="1"/>
          </p:cNvSpPr>
          <p:nvPr/>
        </p:nvSpPr>
        <p:spPr bwMode="auto">
          <a:xfrm>
            <a:off x="609600" y="1600201"/>
            <a:ext cx="10972800" cy="4525963"/>
          </a:xfrm>
          <a:prstGeom prst="rect">
            <a:avLst/>
          </a:prstGeom>
          <a:noFill/>
          <a:ln w="9525" cap="flat">
            <a:noFill/>
            <a:round/>
            <a:headEnd/>
            <a:tailEnd/>
          </a:ln>
          <a:effectLst/>
        </p:spPr>
        <p:txBody>
          <a:bodyPr/>
          <a:lstStyle/>
          <a:p>
            <a:pPr marL="514350" indent="-512763"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IN" sz="2400" dirty="0">
                <a:solidFill>
                  <a:srgbClr val="000000"/>
                </a:solidFill>
                <a:latin typeface="Calibri" charset="0"/>
                <a:ea typeface="Noto Sans CJK SC DemiLight" charset="0"/>
                <a:cs typeface="Noto Sans CJK SC DemiLight" charset="0"/>
              </a:rPr>
              <a:t>6</a:t>
            </a:r>
            <a:r>
              <a:rPr lang="en-US" sz="2400" dirty="0">
                <a:solidFill>
                  <a:srgbClr val="000000"/>
                </a:solidFill>
                <a:latin typeface="Calibri" charset="0"/>
                <a:ea typeface="Noto Sans CJK SC DemiLight" charset="0"/>
                <a:cs typeface="Noto Sans CJK SC DemiLight" charset="0"/>
              </a:rPr>
              <a:t>. In d </a:t>
            </a:r>
            <a:r>
              <a:rPr lang="en-US" sz="2400" dirty="0" err="1">
                <a:solidFill>
                  <a:srgbClr val="000000"/>
                </a:solidFill>
                <a:latin typeface="Calibri" charset="0"/>
                <a:ea typeface="Noto Sans CJK SC DemiLight" charset="0"/>
                <a:cs typeface="Noto Sans CJK SC DemiLight" charset="0"/>
              </a:rPr>
              <a:t>malposition</a:t>
            </a:r>
            <a:r>
              <a:rPr lang="en-US" sz="2400" dirty="0">
                <a:solidFill>
                  <a:srgbClr val="000000"/>
                </a:solidFill>
                <a:latin typeface="Calibri" charset="0"/>
                <a:ea typeface="Noto Sans CJK SC DemiLight" charset="0"/>
                <a:cs typeface="Noto Sans CJK SC DemiLight" charset="0"/>
              </a:rPr>
              <a:t> of great arteries</a:t>
            </a:r>
          </a:p>
          <a:p>
            <a:pPr marL="514350" indent="-512763"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Aorta posterior and to right</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Aorta posterior and to left</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Aorta anterior and to right</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Aorta anterior and to left</a:t>
            </a:r>
          </a:p>
          <a:p>
            <a:pPr marL="514350" indent="-512763" hangingPunct="1">
              <a:lnSpc>
                <a:spcPct val="100000"/>
              </a:lnSpc>
              <a:spcBef>
                <a:spcPts val="488"/>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p:txBody>
      </p:sp>
    </p:spTree>
  </p:cSld>
  <p:clrMapOvr>
    <a:masterClrMapping/>
  </p:clrMapOvr>
  <p:transition spd="slow"/>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5538">
                                            <p:txEl>
                                              <p:pRg st="4" end="4"/>
                                            </p:txEl>
                                          </p:spTgt>
                                        </p:tgtEl>
                                        <p:attrNameLst>
                                          <p:attrName>style.color</p:attrName>
                                        </p:attrNameLst>
                                      </p:cBhvr>
                                      <p:to>
                                        <a:srgbClr val="D4500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609600" y="274638"/>
            <a:ext cx="10972800" cy="1143000"/>
          </a:xfrm>
          <a:ln/>
        </p:spPr>
        <p:txBody>
          <a:bodyPr/>
          <a:lstStyle/>
          <a:p>
            <a:endParaRPr lang="en-IN"/>
          </a:p>
        </p:txBody>
      </p:sp>
      <p:sp>
        <p:nvSpPr>
          <p:cNvPr id="66562" name="Text Box 2"/>
          <p:cNvSpPr txBox="1">
            <a:spLocks noChangeArrowheads="1"/>
          </p:cNvSpPr>
          <p:nvPr/>
        </p:nvSpPr>
        <p:spPr bwMode="auto">
          <a:xfrm>
            <a:off x="609600" y="1600201"/>
            <a:ext cx="10972800" cy="4525963"/>
          </a:xfrm>
          <a:prstGeom prst="rect">
            <a:avLst/>
          </a:prstGeom>
          <a:noFill/>
          <a:ln w="9525" cap="flat">
            <a:noFill/>
            <a:round/>
            <a:headEnd/>
            <a:tailEnd/>
          </a:ln>
          <a:effectLst/>
        </p:spPr>
        <p:txBody>
          <a:bodyPr/>
          <a:lstStyle/>
          <a:p>
            <a:pPr marL="514350" indent="-512763"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IN" sz="2400" dirty="0">
                <a:solidFill>
                  <a:srgbClr val="000000"/>
                </a:solidFill>
                <a:latin typeface="Calibri" charset="0"/>
                <a:ea typeface="Noto Sans CJK SC DemiLight" charset="0"/>
                <a:cs typeface="Noto Sans CJK SC DemiLight" charset="0"/>
              </a:rPr>
              <a:t>7</a:t>
            </a:r>
            <a:r>
              <a:rPr lang="en-US" sz="2400" dirty="0">
                <a:solidFill>
                  <a:srgbClr val="000000"/>
                </a:solidFill>
                <a:latin typeface="Calibri" charset="0"/>
                <a:ea typeface="Noto Sans CJK SC DemiLight" charset="0"/>
                <a:cs typeface="Noto Sans CJK SC DemiLight" charset="0"/>
              </a:rPr>
              <a:t>.Segmental expression of  L TGA is</a:t>
            </a:r>
          </a:p>
          <a:p>
            <a:pPr marL="514350" indent="-512763" hangingPunct="1">
              <a:lnSpc>
                <a:spcPct val="100000"/>
              </a:lnSpc>
              <a:spcBef>
                <a:spcPts val="4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endParaRPr lang="en-US" sz="2400" dirty="0">
              <a:solidFill>
                <a:srgbClr val="000000"/>
              </a:solidFill>
              <a:latin typeface="Calibri" charset="0"/>
              <a:ea typeface="Noto Sans CJK SC DemiLight" charset="0"/>
              <a:cs typeface="Noto Sans CJK SC DemiLight" charset="0"/>
            </a:endParaRP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S , D , S</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I , L , I</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S, D , D </a:t>
            </a:r>
          </a:p>
          <a:p>
            <a:pPr marL="514350" indent="-512763" hangingPunct="1">
              <a:lnSpc>
                <a:spcPct val="100000"/>
              </a:lnSpc>
              <a:spcBef>
                <a:spcPts val="488"/>
              </a:spcBef>
              <a:buFont typeface="Times New Roman" pitchFamily="16" charset="0"/>
              <a:buAutoNum type="alphaUcPare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sz="2400" dirty="0">
                <a:solidFill>
                  <a:srgbClr val="000000"/>
                </a:solidFill>
                <a:latin typeface="Calibri" charset="0"/>
                <a:ea typeface="Noto Sans CJK SC DemiLight" charset="0"/>
                <a:cs typeface="Noto Sans CJK SC DemiLight" charset="0"/>
              </a:rPr>
              <a:t>S , L , L</a:t>
            </a:r>
          </a:p>
        </p:txBody>
      </p:sp>
    </p:spTree>
  </p:cSld>
  <p:clrMapOvr>
    <a:masterClrMapping/>
  </p:clrMapOvr>
  <p:transition spd="slow"/>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6562">
                                            <p:txEl>
                                              <p:pRg st="5" end="5"/>
                                            </p:txEl>
                                          </p:spTgt>
                                        </p:tgtEl>
                                        <p:attrNameLst>
                                          <p:attrName>style.color</p:attrName>
                                        </p:attrNameLst>
                                      </p:cBhvr>
                                      <p:to>
                                        <a:srgbClr val="D4500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4C16-4CEE-3D9C-D79D-C960283CF69D}"/>
              </a:ext>
            </a:extLst>
          </p:cNvPr>
          <p:cNvSpPr>
            <a:spLocks noGrp="1"/>
          </p:cNvSpPr>
          <p:nvPr>
            <p:ph type="title"/>
          </p:nvPr>
        </p:nvSpPr>
        <p:spPr/>
        <p:txBody>
          <a:bodyPr/>
          <a:lstStyle/>
          <a:p>
            <a:r>
              <a:rPr lang="en-IN" dirty="0"/>
              <a:t>Identify </a:t>
            </a:r>
            <a:endParaRPr lang="en-US" dirty="0"/>
          </a:p>
        </p:txBody>
      </p:sp>
      <p:pic>
        <p:nvPicPr>
          <p:cNvPr id="5" name="Content Placeholder 4">
            <a:extLst>
              <a:ext uri="{FF2B5EF4-FFF2-40B4-BE49-F238E27FC236}">
                <a16:creationId xmlns:a16="http://schemas.microsoft.com/office/drawing/2014/main" id="{410EC7E3-7ED8-21E0-DA27-83643D8CA61F}"/>
              </a:ext>
            </a:extLst>
          </p:cNvPr>
          <p:cNvPicPr>
            <a:picLocks noGrp="1" noChangeAspect="1"/>
          </p:cNvPicPr>
          <p:nvPr>
            <p:ph idx="1"/>
          </p:nvPr>
        </p:nvPicPr>
        <p:blipFill>
          <a:blip r:embed="rId2"/>
          <a:stretch>
            <a:fillRect/>
          </a:stretch>
        </p:blipFill>
        <p:spPr>
          <a:xfrm>
            <a:off x="625988" y="1919109"/>
            <a:ext cx="4876800" cy="4000500"/>
          </a:xfrm>
          <a:prstGeom prst="rect">
            <a:avLst/>
          </a:prstGeom>
        </p:spPr>
      </p:pic>
      <p:pic>
        <p:nvPicPr>
          <p:cNvPr id="7" name="Picture 6">
            <a:extLst>
              <a:ext uri="{FF2B5EF4-FFF2-40B4-BE49-F238E27FC236}">
                <a16:creationId xmlns:a16="http://schemas.microsoft.com/office/drawing/2014/main" id="{4A455626-533E-4BFC-F113-E4BA92D59F55}"/>
              </a:ext>
            </a:extLst>
          </p:cNvPr>
          <p:cNvPicPr>
            <a:picLocks noChangeAspect="1"/>
          </p:cNvPicPr>
          <p:nvPr/>
        </p:nvPicPr>
        <p:blipFill>
          <a:blip r:embed="rId3"/>
          <a:stretch>
            <a:fillRect/>
          </a:stretch>
        </p:blipFill>
        <p:spPr>
          <a:xfrm>
            <a:off x="6884695" y="163135"/>
            <a:ext cx="4911816" cy="3511948"/>
          </a:xfrm>
          <a:prstGeom prst="rect">
            <a:avLst/>
          </a:prstGeom>
        </p:spPr>
      </p:pic>
      <p:pic>
        <p:nvPicPr>
          <p:cNvPr id="9" name="Picture 8">
            <a:extLst>
              <a:ext uri="{FF2B5EF4-FFF2-40B4-BE49-F238E27FC236}">
                <a16:creationId xmlns:a16="http://schemas.microsoft.com/office/drawing/2014/main" id="{E7F9A100-BD30-6771-126D-D7FD6B68EDCD}"/>
              </a:ext>
            </a:extLst>
          </p:cNvPr>
          <p:cNvPicPr>
            <a:picLocks noChangeAspect="1"/>
          </p:cNvPicPr>
          <p:nvPr/>
        </p:nvPicPr>
        <p:blipFill rotWithShape="1">
          <a:blip r:embed="rId4"/>
          <a:srcRect b="56085"/>
          <a:stretch/>
        </p:blipFill>
        <p:spPr>
          <a:xfrm>
            <a:off x="7369882" y="3923517"/>
            <a:ext cx="4001182" cy="2748102"/>
          </a:xfrm>
          <a:prstGeom prst="rect">
            <a:avLst/>
          </a:prstGeom>
        </p:spPr>
      </p:pic>
    </p:spTree>
    <p:extLst>
      <p:ext uri="{BB962C8B-B14F-4D97-AF65-F5344CB8AC3E}">
        <p14:creationId xmlns:p14="http://schemas.microsoft.com/office/powerpoint/2010/main" val="33623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F274-A7C4-7E1A-92D8-8202624D595E}"/>
              </a:ext>
            </a:extLst>
          </p:cNvPr>
          <p:cNvSpPr>
            <a:spLocks noGrp="1"/>
          </p:cNvSpPr>
          <p:nvPr>
            <p:ph type="title"/>
          </p:nvPr>
        </p:nvSpPr>
        <p:spPr/>
        <p:txBody>
          <a:bodyPr/>
          <a:lstStyle/>
          <a:p>
            <a:r>
              <a:rPr lang="en-IN" dirty="0"/>
              <a:t>Thank you </a:t>
            </a:r>
            <a:endParaRPr lang="en-US" dirty="0"/>
          </a:p>
        </p:txBody>
      </p:sp>
      <p:sp>
        <p:nvSpPr>
          <p:cNvPr id="3" name="Content Placeholder 2">
            <a:extLst>
              <a:ext uri="{FF2B5EF4-FFF2-40B4-BE49-F238E27FC236}">
                <a16:creationId xmlns:a16="http://schemas.microsoft.com/office/drawing/2014/main" id="{8988AB17-C764-84F2-975E-2AD8AF18B35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19809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645" y="4434897"/>
            <a:ext cx="10822709" cy="2169102"/>
          </a:xfrm>
          <a:solidFill>
            <a:schemeClr val="accent2"/>
          </a:solidFill>
        </p:spPr>
        <p:txBody>
          <a:bodyPr/>
          <a:lstStyle/>
          <a:p>
            <a:pPr marL="0" indent="0">
              <a:buNone/>
            </a:pPr>
            <a:r>
              <a:rPr lang="en-IN" b="1" dirty="0"/>
              <a:t> The descriptors of the cardiac location within the thorax (eg, </a:t>
            </a:r>
            <a:r>
              <a:rPr lang="en-IN" b="1" dirty="0" err="1"/>
              <a:t>dextrocardia</a:t>
            </a:r>
            <a:r>
              <a:rPr lang="en-IN" b="1" dirty="0"/>
              <a:t>, </a:t>
            </a:r>
            <a:r>
              <a:rPr lang="en-IN" b="1" dirty="0" err="1"/>
              <a:t>levocardia</a:t>
            </a:r>
            <a:r>
              <a:rPr lang="en-IN" b="1" dirty="0"/>
              <a:t>, and </a:t>
            </a:r>
            <a:r>
              <a:rPr lang="en-IN" b="1" dirty="0" err="1"/>
              <a:t>dextroposition</a:t>
            </a:r>
            <a:r>
              <a:rPr lang="en-IN" b="1" dirty="0"/>
              <a:t>) do not imply a particular internal structure of the heart or a specific location of other </a:t>
            </a:r>
            <a:r>
              <a:rPr lang="en-IN" b="1" dirty="0" err="1"/>
              <a:t>thoracoabdominal</a:t>
            </a:r>
            <a:r>
              <a:rPr lang="en-IN" b="1" dirty="0"/>
              <a:t> organs </a:t>
            </a:r>
          </a:p>
        </p:txBody>
      </p:sp>
      <p:pic>
        <p:nvPicPr>
          <p:cNvPr id="4" name="Picture 4">
            <a:extLst>
              <a:ext uri="{FF2B5EF4-FFF2-40B4-BE49-F238E27FC236}">
                <a16:creationId xmlns:a16="http://schemas.microsoft.com/office/drawing/2014/main" id="{9B5E8DDE-DCD0-8912-DC05-65C93BDDB7CD}"/>
              </a:ext>
            </a:extLst>
          </p:cNvPr>
          <p:cNvPicPr>
            <a:picLocks noChangeAspect="1"/>
          </p:cNvPicPr>
          <p:nvPr/>
        </p:nvPicPr>
        <p:blipFill>
          <a:blip r:embed="rId2"/>
          <a:stretch>
            <a:fillRect/>
          </a:stretch>
        </p:blipFill>
        <p:spPr>
          <a:xfrm>
            <a:off x="291296" y="473038"/>
            <a:ext cx="11609406" cy="6136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Terminology </a:t>
            </a:r>
          </a:p>
        </p:txBody>
      </p:sp>
      <p:sp>
        <p:nvSpPr>
          <p:cNvPr id="3" name="Content Placeholder 2"/>
          <p:cNvSpPr>
            <a:spLocks noGrp="1"/>
          </p:cNvSpPr>
          <p:nvPr>
            <p:ph idx="1"/>
          </p:nvPr>
        </p:nvSpPr>
        <p:spPr/>
        <p:txBody>
          <a:bodyPr/>
          <a:lstStyle/>
          <a:p>
            <a:r>
              <a:rPr lang="en-IN" b="1" dirty="0" err="1"/>
              <a:t>Ectopia</a:t>
            </a:r>
            <a:r>
              <a:rPr lang="en-IN" b="1" dirty="0"/>
              <a:t> </a:t>
            </a:r>
            <a:r>
              <a:rPr lang="en-IN" b="1" dirty="0" err="1"/>
              <a:t>cordis</a:t>
            </a:r>
            <a:r>
              <a:rPr lang="en-IN" dirty="0"/>
              <a:t> : Location of the heart outside the thoracic cavity</a:t>
            </a:r>
          </a:p>
          <a:p>
            <a:endParaRPr lang="en-IN" dirty="0"/>
          </a:p>
        </p:txBody>
      </p:sp>
      <p:pic>
        <p:nvPicPr>
          <p:cNvPr id="4" name="Picture 3"/>
          <p:cNvPicPr>
            <a:picLocks noChangeAspect="1"/>
          </p:cNvPicPr>
          <p:nvPr/>
        </p:nvPicPr>
        <p:blipFill>
          <a:blip r:embed="rId4"/>
          <a:stretch>
            <a:fillRect/>
          </a:stretch>
        </p:blipFill>
        <p:spPr>
          <a:xfrm>
            <a:off x="434256" y="2950367"/>
            <a:ext cx="6286500" cy="3324225"/>
          </a:xfrm>
          <a:prstGeom prst="rect">
            <a:avLst/>
          </a:prstGeom>
        </p:spPr>
      </p:pic>
      <p:pic>
        <p:nvPicPr>
          <p:cNvPr id="5" name="B1E67B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52220" y="2950366"/>
            <a:ext cx="5007767" cy="3338511"/>
          </a:xfrm>
          <a:prstGeom prst="rect">
            <a:avLst/>
          </a:prstGeom>
        </p:spPr>
      </p:pic>
    </p:spTree>
    <p:extLst>
      <p:ext uri="{BB962C8B-B14F-4D97-AF65-F5344CB8AC3E}">
        <p14:creationId xmlns:p14="http://schemas.microsoft.com/office/powerpoint/2010/main" val="987598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30323</TotalTime>
  <Words>3690</Words>
  <Application>Microsoft Office PowerPoint</Application>
  <PresentationFormat>Widescreen</PresentationFormat>
  <Paragraphs>603</Paragraphs>
  <Slides>79</Slides>
  <Notes>19</Notes>
  <HiddenSlides>0</HiddenSlides>
  <MMClips>1</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Cardiac Malpositions</vt:lpstr>
      <vt:lpstr> “The heart may be congenitally misplaced in various ways, occupying either an unusual position within the thorax, or being situated external to that cavity” </vt:lpstr>
      <vt:lpstr>CONTENTS</vt:lpstr>
      <vt:lpstr>HISTORY</vt:lpstr>
      <vt:lpstr>Terminology </vt:lpstr>
      <vt:lpstr>PowerPoint Presentation</vt:lpstr>
      <vt:lpstr>Terminology</vt:lpstr>
      <vt:lpstr>PowerPoint Presentation</vt:lpstr>
      <vt:lpstr>Terminology </vt:lpstr>
      <vt:lpstr>Terminology</vt:lpstr>
      <vt:lpstr>Terminology -Concordance</vt:lpstr>
      <vt:lpstr>Terminology - Discordance </vt:lpstr>
      <vt:lpstr>Terminology </vt:lpstr>
      <vt:lpstr>Segmental approach –using Van Praagh notation</vt:lpstr>
      <vt:lpstr>STEP 1 : Describe the  Visceroatrial Situs {X, _, _}</vt:lpstr>
      <vt:lpstr>2. Thoracoabdominal situs</vt:lpstr>
      <vt:lpstr>PowerPoint Presentation</vt:lpstr>
      <vt:lpstr>3. Atrial situs</vt:lpstr>
      <vt:lpstr>Atrial Morphology</vt:lpstr>
      <vt:lpstr>PowerPoint Presentation</vt:lpstr>
      <vt:lpstr>PowerPoint Presentation</vt:lpstr>
      <vt:lpstr>Step 2: Describe the Ventricular Loop Orientation {_, X, _}</vt:lpstr>
      <vt:lpstr>PowerPoint Presentation</vt:lpstr>
      <vt:lpstr>PowerPoint Presentation</vt:lpstr>
      <vt:lpstr>PowerPoint Presentation</vt:lpstr>
      <vt:lpstr>PowerPoint Presentation</vt:lpstr>
      <vt:lpstr>PowerPoint Presentation</vt:lpstr>
      <vt:lpstr>Hand rule</vt:lpstr>
      <vt:lpstr>VENTRICULAR TOPOLOGY </vt:lpstr>
      <vt:lpstr>Loop rule</vt:lpstr>
      <vt:lpstr>Step 3: Describe the Position and  Relation of the Great Vessels {_, _, X}</vt:lpstr>
      <vt:lpstr>PowerPoint Presentation</vt:lpstr>
      <vt:lpstr>PowerPoint Presentation</vt:lpstr>
      <vt:lpstr>PowerPoint Presentation</vt:lpstr>
      <vt:lpstr>PowerPoint Presentation</vt:lpstr>
      <vt:lpstr>Segmental Expression</vt:lpstr>
      <vt:lpstr>CARDIAC MALPOSITIONS</vt:lpstr>
      <vt:lpstr>PowerPoint Presentation</vt:lpstr>
      <vt:lpstr>PowerPoint Presentation</vt:lpstr>
      <vt:lpstr>1. SITUS INVERSUS WITH DEXTROCARDIA</vt:lpstr>
      <vt:lpstr>PowerPoint Presentation</vt:lpstr>
      <vt:lpstr>2. SITUS SOLITUS WITH DEXTROCARDIA</vt:lpstr>
      <vt:lpstr>PowerPoint Presentation</vt:lpstr>
      <vt:lpstr>3. SITUS INVERSUS WITH LEVOCARDIA</vt:lpstr>
      <vt:lpstr>4. MESOCARDIA (MIDLINE HEART)</vt:lpstr>
      <vt:lpstr>ECG – Chamber localisation </vt:lpstr>
      <vt:lpstr>PowerPoint Presentation</vt:lpstr>
      <vt:lpstr>ECG –CHAMBER LOCALISATION </vt:lpstr>
      <vt:lpstr>PowerPoint Presentation</vt:lpstr>
      <vt:lpstr>PowerPoint Presentation</vt:lpstr>
      <vt:lpstr>PowerPoint Presentation</vt:lpstr>
      <vt:lpstr>VISCERAL HETEROTAXY</vt:lpstr>
      <vt:lpstr>Heterotaxy syndrome</vt:lpstr>
      <vt:lpstr>Causes of HS</vt:lpstr>
      <vt:lpstr>Criteria for visceral heterotaxy and abnormal visceral symmetry </vt:lpstr>
      <vt:lpstr>Heterotaxy with right isomerism</vt:lpstr>
      <vt:lpstr>Asplenia/ Ivemark syndrome</vt:lpstr>
      <vt:lpstr>Features of R Isomerism</vt:lpstr>
      <vt:lpstr>PowerPoint Presentation</vt:lpstr>
      <vt:lpstr>PowerPoint Presentation</vt:lpstr>
      <vt:lpstr>ASSOCIATED congenital heart disease</vt:lpstr>
      <vt:lpstr>Heterotaxy with left isomerism</vt:lpstr>
      <vt:lpstr> Features polysplenia syndrome</vt:lpstr>
      <vt:lpstr>PowerPoint Presentation</vt:lpstr>
      <vt:lpstr>PowerPoint Presentation</vt:lpstr>
      <vt:lpstr>PowerPoint Presentation</vt:lpstr>
      <vt:lpstr>PowerPoint Presentation</vt:lpstr>
      <vt:lpstr>PowerPoint Presentation</vt:lpstr>
      <vt:lpstr>Prenatal diagnosis</vt:lpstr>
      <vt:lpstr>MCQ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ANISH</dc:creator>
  <cp:lastModifiedBy>Sanchna Dev</cp:lastModifiedBy>
  <cp:revision>241</cp:revision>
  <dcterms:created xsi:type="dcterms:W3CDTF">2014-11-20T15:34:34Z</dcterms:created>
  <dcterms:modified xsi:type="dcterms:W3CDTF">2023-09-25T19:55:42Z</dcterms:modified>
</cp:coreProperties>
</file>