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2"/>
  </p:notesMasterIdLst>
  <p:sldIdLst>
    <p:sldId id="256" r:id="rId2"/>
    <p:sldId id="257" r:id="rId3"/>
    <p:sldId id="258" r:id="rId4"/>
    <p:sldId id="260" r:id="rId5"/>
    <p:sldId id="263" r:id="rId6"/>
    <p:sldId id="272" r:id="rId7"/>
    <p:sldId id="273" r:id="rId8"/>
    <p:sldId id="275" r:id="rId9"/>
    <p:sldId id="276" r:id="rId10"/>
    <p:sldId id="277" r:id="rId11"/>
    <p:sldId id="288" r:id="rId12"/>
    <p:sldId id="299" r:id="rId13"/>
    <p:sldId id="301" r:id="rId14"/>
    <p:sldId id="302" r:id="rId15"/>
    <p:sldId id="304" r:id="rId16"/>
    <p:sldId id="324" r:id="rId17"/>
    <p:sldId id="325" r:id="rId18"/>
    <p:sldId id="326" r:id="rId19"/>
    <p:sldId id="327" r:id="rId20"/>
    <p:sldId id="329" r:id="rId21"/>
    <p:sldId id="328" r:id="rId22"/>
    <p:sldId id="330" r:id="rId23"/>
    <p:sldId id="331" r:id="rId24"/>
    <p:sldId id="306" r:id="rId25"/>
    <p:sldId id="307" r:id="rId26"/>
    <p:sldId id="332" r:id="rId27"/>
    <p:sldId id="333" r:id="rId28"/>
    <p:sldId id="334" r:id="rId29"/>
    <p:sldId id="335" r:id="rId30"/>
    <p:sldId id="336" r:id="rId31"/>
    <p:sldId id="337" r:id="rId32"/>
    <p:sldId id="338" r:id="rId33"/>
    <p:sldId id="339" r:id="rId34"/>
    <p:sldId id="340" r:id="rId35"/>
    <p:sldId id="341" r:id="rId36"/>
    <p:sldId id="342" r:id="rId37"/>
    <p:sldId id="305" r:id="rId38"/>
    <p:sldId id="310" r:id="rId39"/>
    <p:sldId id="316" r:id="rId40"/>
    <p:sldId id="323" r:id="rId41"/>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20" y="4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DD4C298A-94FB-4865-B02A-3047AF54BE25}" type="datetimeFigureOut">
              <a:rPr lang="en-US" smtClean="0"/>
              <a:t>6/20/2023</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0A4A284F-61A4-4A84-9758-265138D276FD}" type="slidenum">
              <a:rPr lang="en-US" smtClean="0"/>
              <a:t>‹#›</a:t>
            </a:fld>
            <a:endParaRPr lang="en-US"/>
          </a:p>
        </p:txBody>
      </p:sp>
    </p:spTree>
    <p:extLst>
      <p:ext uri="{BB962C8B-B14F-4D97-AF65-F5344CB8AC3E}">
        <p14:creationId xmlns:p14="http://schemas.microsoft.com/office/powerpoint/2010/main" val="2414509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A284F-61A4-4A84-9758-265138D276FD}" type="slidenum">
              <a:rPr lang="en-US" smtClean="0"/>
              <a:t>31</a:t>
            </a:fld>
            <a:endParaRPr lang="en-US"/>
          </a:p>
        </p:txBody>
      </p:sp>
    </p:spTree>
    <p:extLst>
      <p:ext uri="{BB962C8B-B14F-4D97-AF65-F5344CB8AC3E}">
        <p14:creationId xmlns:p14="http://schemas.microsoft.com/office/powerpoint/2010/main" val="3533369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A284F-61A4-4A84-9758-265138D276FD}" type="slidenum">
              <a:rPr lang="en-US" smtClean="0"/>
              <a:t>33</a:t>
            </a:fld>
            <a:endParaRPr lang="en-US"/>
          </a:p>
        </p:txBody>
      </p:sp>
    </p:spTree>
    <p:extLst>
      <p:ext uri="{BB962C8B-B14F-4D97-AF65-F5344CB8AC3E}">
        <p14:creationId xmlns:p14="http://schemas.microsoft.com/office/powerpoint/2010/main" val="12302993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6/20/2023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565F6C"/>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4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6/20/2023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565F6C"/>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6/20/2023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565F6C"/>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6/20/2023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6/20/2023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8762999" y="0"/>
            <a:ext cx="0" cy="6858000"/>
          </a:xfrm>
          <a:custGeom>
            <a:avLst/>
            <a:gdLst/>
            <a:ahLst/>
            <a:cxnLst/>
            <a:rect l="l" t="t" r="r" b="b"/>
            <a:pathLst>
              <a:path h="6858000">
                <a:moveTo>
                  <a:pt x="0" y="0"/>
                </a:moveTo>
                <a:lnTo>
                  <a:pt x="0" y="6857999"/>
                </a:lnTo>
              </a:path>
            </a:pathLst>
          </a:custGeom>
          <a:ln w="38100">
            <a:solidFill>
              <a:srgbClr val="FDC3AD"/>
            </a:solidFill>
          </a:ln>
        </p:spPr>
        <p:txBody>
          <a:bodyPr wrap="square" lIns="0" tIns="0" rIns="0" bIns="0" rtlCol="0"/>
          <a:lstStyle/>
          <a:p>
            <a:endParaRPr/>
          </a:p>
        </p:txBody>
      </p:sp>
      <p:sp>
        <p:nvSpPr>
          <p:cNvPr id="17" name="bg object 17"/>
          <p:cNvSpPr/>
          <p:nvPr/>
        </p:nvSpPr>
        <p:spPr>
          <a:xfrm>
            <a:off x="8156447" y="5715000"/>
            <a:ext cx="548640" cy="548640"/>
          </a:xfrm>
          <a:custGeom>
            <a:avLst/>
            <a:gdLst/>
            <a:ahLst/>
            <a:cxnLst/>
            <a:rect l="l" t="t" r="r" b="b"/>
            <a:pathLst>
              <a:path w="548640" h="548639">
                <a:moveTo>
                  <a:pt x="274320" y="0"/>
                </a:moveTo>
                <a:lnTo>
                  <a:pt x="225008" y="4419"/>
                </a:lnTo>
                <a:lnTo>
                  <a:pt x="178597" y="17162"/>
                </a:lnTo>
                <a:lnTo>
                  <a:pt x="135861" y="37453"/>
                </a:lnTo>
                <a:lnTo>
                  <a:pt x="97575" y="64518"/>
                </a:lnTo>
                <a:lnTo>
                  <a:pt x="64513" y="97580"/>
                </a:lnTo>
                <a:lnTo>
                  <a:pt x="37450" y="135867"/>
                </a:lnTo>
                <a:lnTo>
                  <a:pt x="17161" y="178602"/>
                </a:lnTo>
                <a:lnTo>
                  <a:pt x="4419" y="225011"/>
                </a:lnTo>
                <a:lnTo>
                  <a:pt x="0" y="274319"/>
                </a:lnTo>
                <a:lnTo>
                  <a:pt x="4419" y="323628"/>
                </a:lnTo>
                <a:lnTo>
                  <a:pt x="17161" y="370037"/>
                </a:lnTo>
                <a:lnTo>
                  <a:pt x="37450" y="412772"/>
                </a:lnTo>
                <a:lnTo>
                  <a:pt x="64513" y="451059"/>
                </a:lnTo>
                <a:lnTo>
                  <a:pt x="97575" y="484121"/>
                </a:lnTo>
                <a:lnTo>
                  <a:pt x="135861" y="511186"/>
                </a:lnTo>
                <a:lnTo>
                  <a:pt x="178597" y="531477"/>
                </a:lnTo>
                <a:lnTo>
                  <a:pt x="225008" y="544220"/>
                </a:lnTo>
                <a:lnTo>
                  <a:pt x="274320" y="548640"/>
                </a:lnTo>
                <a:lnTo>
                  <a:pt x="323631" y="544220"/>
                </a:lnTo>
                <a:lnTo>
                  <a:pt x="370042" y="531477"/>
                </a:lnTo>
                <a:lnTo>
                  <a:pt x="412778" y="511186"/>
                </a:lnTo>
                <a:lnTo>
                  <a:pt x="451064" y="484121"/>
                </a:lnTo>
                <a:lnTo>
                  <a:pt x="484126" y="451059"/>
                </a:lnTo>
                <a:lnTo>
                  <a:pt x="511189" y="412772"/>
                </a:lnTo>
                <a:lnTo>
                  <a:pt x="531478" y="370037"/>
                </a:lnTo>
                <a:lnTo>
                  <a:pt x="544220" y="323628"/>
                </a:lnTo>
                <a:lnTo>
                  <a:pt x="548640" y="274319"/>
                </a:lnTo>
                <a:lnTo>
                  <a:pt x="544220" y="225011"/>
                </a:lnTo>
                <a:lnTo>
                  <a:pt x="531478" y="178602"/>
                </a:lnTo>
                <a:lnTo>
                  <a:pt x="511189" y="135867"/>
                </a:lnTo>
                <a:lnTo>
                  <a:pt x="484126" y="97580"/>
                </a:lnTo>
                <a:lnTo>
                  <a:pt x="451064" y="64518"/>
                </a:lnTo>
                <a:lnTo>
                  <a:pt x="412778" y="37453"/>
                </a:lnTo>
                <a:lnTo>
                  <a:pt x="370042" y="17162"/>
                </a:lnTo>
                <a:lnTo>
                  <a:pt x="323631" y="4419"/>
                </a:lnTo>
                <a:lnTo>
                  <a:pt x="274320" y="0"/>
                </a:lnTo>
                <a:close/>
              </a:path>
            </a:pathLst>
          </a:custGeom>
          <a:solidFill>
            <a:srgbClr val="FD8537"/>
          </a:solidFill>
        </p:spPr>
        <p:txBody>
          <a:bodyPr wrap="square" lIns="0" tIns="0" rIns="0" bIns="0" rtlCol="0"/>
          <a:lstStyle/>
          <a:p>
            <a:endParaRPr/>
          </a:p>
        </p:txBody>
      </p:sp>
      <p:sp>
        <p:nvSpPr>
          <p:cNvPr id="18" name="bg object 18"/>
          <p:cNvSpPr/>
          <p:nvPr/>
        </p:nvSpPr>
        <p:spPr>
          <a:xfrm>
            <a:off x="47625" y="0"/>
            <a:ext cx="57150" cy="6858000"/>
          </a:xfrm>
          <a:custGeom>
            <a:avLst/>
            <a:gdLst/>
            <a:ahLst/>
            <a:cxnLst/>
            <a:rect l="l" t="t" r="r" b="b"/>
            <a:pathLst>
              <a:path w="57150" h="6858000">
                <a:moveTo>
                  <a:pt x="11430" y="0"/>
                </a:moveTo>
                <a:lnTo>
                  <a:pt x="0" y="0"/>
                </a:lnTo>
                <a:lnTo>
                  <a:pt x="0" y="6858000"/>
                </a:lnTo>
                <a:lnTo>
                  <a:pt x="11430" y="6858000"/>
                </a:lnTo>
                <a:lnTo>
                  <a:pt x="11430" y="0"/>
                </a:lnTo>
                <a:close/>
              </a:path>
              <a:path w="57150" h="6858000">
                <a:moveTo>
                  <a:pt x="57150" y="0"/>
                </a:moveTo>
                <a:lnTo>
                  <a:pt x="22860" y="0"/>
                </a:lnTo>
                <a:lnTo>
                  <a:pt x="22860" y="6858000"/>
                </a:lnTo>
                <a:lnTo>
                  <a:pt x="57150" y="6858000"/>
                </a:lnTo>
                <a:lnTo>
                  <a:pt x="57150" y="0"/>
                </a:lnTo>
                <a:close/>
              </a:path>
            </a:pathLst>
          </a:custGeom>
          <a:solidFill>
            <a:srgbClr val="FDC3AD"/>
          </a:solidFill>
        </p:spPr>
        <p:txBody>
          <a:bodyPr wrap="square" lIns="0" tIns="0" rIns="0" bIns="0" rtlCol="0"/>
          <a:lstStyle/>
          <a:p>
            <a:endParaRPr/>
          </a:p>
        </p:txBody>
      </p:sp>
      <p:sp>
        <p:nvSpPr>
          <p:cNvPr id="19" name="bg object 19"/>
          <p:cNvSpPr/>
          <p:nvPr/>
        </p:nvSpPr>
        <p:spPr>
          <a:xfrm>
            <a:off x="8839200" y="0"/>
            <a:ext cx="304800" cy="6858000"/>
          </a:xfrm>
          <a:custGeom>
            <a:avLst/>
            <a:gdLst/>
            <a:ahLst/>
            <a:cxnLst/>
            <a:rect l="l" t="t" r="r" b="b"/>
            <a:pathLst>
              <a:path w="304800" h="6858000">
                <a:moveTo>
                  <a:pt x="304800" y="0"/>
                </a:moveTo>
                <a:lnTo>
                  <a:pt x="0" y="0"/>
                </a:lnTo>
                <a:lnTo>
                  <a:pt x="0" y="6858000"/>
                </a:lnTo>
                <a:lnTo>
                  <a:pt x="304800" y="6858000"/>
                </a:lnTo>
                <a:lnTo>
                  <a:pt x="304800" y="0"/>
                </a:lnTo>
                <a:close/>
              </a:path>
            </a:pathLst>
          </a:custGeom>
          <a:solidFill>
            <a:srgbClr val="FDC3AD">
              <a:alpha val="87057"/>
            </a:srgbClr>
          </a:solidFill>
        </p:spPr>
        <p:txBody>
          <a:bodyPr wrap="square" lIns="0" tIns="0" rIns="0" bIns="0" rtlCol="0"/>
          <a:lstStyle/>
          <a:p>
            <a:endParaRPr/>
          </a:p>
        </p:txBody>
      </p:sp>
      <p:sp>
        <p:nvSpPr>
          <p:cNvPr id="20" name="bg object 20"/>
          <p:cNvSpPr/>
          <p:nvPr/>
        </p:nvSpPr>
        <p:spPr>
          <a:xfrm>
            <a:off x="8915400" y="0"/>
            <a:ext cx="0" cy="6858000"/>
          </a:xfrm>
          <a:custGeom>
            <a:avLst/>
            <a:gdLst/>
            <a:ahLst/>
            <a:cxnLst/>
            <a:rect l="l" t="t" r="r" b="b"/>
            <a:pathLst>
              <a:path h="6858000">
                <a:moveTo>
                  <a:pt x="0" y="0"/>
                </a:moveTo>
                <a:lnTo>
                  <a:pt x="0" y="6857999"/>
                </a:lnTo>
              </a:path>
            </a:pathLst>
          </a:custGeom>
          <a:ln w="12700">
            <a:solidFill>
              <a:srgbClr val="FD8537"/>
            </a:solidFill>
          </a:ln>
        </p:spPr>
        <p:txBody>
          <a:bodyPr wrap="square" lIns="0" tIns="0" rIns="0" bIns="0" rtlCol="0"/>
          <a:lstStyle/>
          <a:p>
            <a:endParaRPr/>
          </a:p>
        </p:txBody>
      </p:sp>
      <p:sp>
        <p:nvSpPr>
          <p:cNvPr id="2" name="Holder 2"/>
          <p:cNvSpPr>
            <a:spLocks noGrp="1"/>
          </p:cNvSpPr>
          <p:nvPr>
            <p:ph type="title"/>
          </p:nvPr>
        </p:nvSpPr>
        <p:spPr>
          <a:xfrm>
            <a:off x="535940" y="891666"/>
            <a:ext cx="4320540" cy="482600"/>
          </a:xfrm>
          <a:prstGeom prst="rect">
            <a:avLst/>
          </a:prstGeom>
        </p:spPr>
        <p:txBody>
          <a:bodyPr wrap="square" lIns="0" tIns="0" rIns="0" bIns="0">
            <a:spAutoFit/>
          </a:bodyPr>
          <a:lstStyle>
            <a:lvl1pPr>
              <a:defRPr sz="2400" b="0" i="0">
                <a:solidFill>
                  <a:srgbClr val="565F6C"/>
                </a:solidFill>
                <a:latin typeface="Arial"/>
                <a:cs typeface="Arial"/>
              </a:defRPr>
            </a:lvl1pPr>
          </a:lstStyle>
          <a:p>
            <a:endParaRPr/>
          </a:p>
        </p:txBody>
      </p:sp>
      <p:sp>
        <p:nvSpPr>
          <p:cNvPr id="3" name="Holder 3"/>
          <p:cNvSpPr>
            <a:spLocks noGrp="1"/>
          </p:cNvSpPr>
          <p:nvPr>
            <p:ph type="body" idx="1"/>
          </p:nvPr>
        </p:nvSpPr>
        <p:spPr>
          <a:xfrm>
            <a:off x="535940" y="1625853"/>
            <a:ext cx="4273550" cy="2083435"/>
          </a:xfrm>
          <a:prstGeom prst="rect">
            <a:avLst/>
          </a:prstGeom>
        </p:spPr>
        <p:txBody>
          <a:bodyPr wrap="square" lIns="0" tIns="0" rIns="0" bIns="0">
            <a:spAutoFit/>
          </a:bodyPr>
          <a:lstStyle>
            <a:lvl1pPr>
              <a:defRPr sz="24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6/20/2023</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jpg"/><Relationship Id="rId1" Type="http://schemas.openxmlformats.org/officeDocument/2006/relationships/slideLayout" Target="../slideLayouts/slideLayout5.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8.gi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1000" y="0"/>
            <a:ext cx="445134" cy="6858000"/>
          </a:xfrm>
          <a:custGeom>
            <a:avLst/>
            <a:gdLst/>
            <a:ahLst/>
            <a:cxnLst/>
            <a:rect l="l" t="t" r="r" b="b"/>
            <a:pathLst>
              <a:path w="445134" h="6858000">
                <a:moveTo>
                  <a:pt x="0" y="6858000"/>
                </a:moveTo>
                <a:lnTo>
                  <a:pt x="444538" y="6858000"/>
                </a:lnTo>
                <a:lnTo>
                  <a:pt x="444538" y="0"/>
                </a:lnTo>
                <a:lnTo>
                  <a:pt x="0" y="0"/>
                </a:lnTo>
                <a:lnTo>
                  <a:pt x="0" y="6858000"/>
                </a:lnTo>
                <a:close/>
              </a:path>
            </a:pathLst>
          </a:custGeom>
          <a:solidFill>
            <a:srgbClr val="FDC3AD">
              <a:alpha val="54116"/>
            </a:srgbClr>
          </a:solidFill>
        </p:spPr>
        <p:txBody>
          <a:bodyPr wrap="square" lIns="0" tIns="0" rIns="0" bIns="0" rtlCol="0"/>
          <a:lstStyle/>
          <a:p>
            <a:endParaRPr/>
          </a:p>
        </p:txBody>
      </p:sp>
      <p:sp>
        <p:nvSpPr>
          <p:cNvPr id="3" name="object 3"/>
          <p:cNvSpPr/>
          <p:nvPr/>
        </p:nvSpPr>
        <p:spPr>
          <a:xfrm>
            <a:off x="882688" y="0"/>
            <a:ext cx="3175" cy="6858000"/>
          </a:xfrm>
          <a:custGeom>
            <a:avLst/>
            <a:gdLst/>
            <a:ahLst/>
            <a:cxnLst/>
            <a:rect l="l" t="t" r="r" b="b"/>
            <a:pathLst>
              <a:path w="3175" h="6858000">
                <a:moveTo>
                  <a:pt x="0" y="6858000"/>
                </a:moveTo>
                <a:lnTo>
                  <a:pt x="3136" y="6858000"/>
                </a:lnTo>
                <a:lnTo>
                  <a:pt x="3136" y="0"/>
                </a:lnTo>
                <a:lnTo>
                  <a:pt x="0" y="0"/>
                </a:lnTo>
                <a:lnTo>
                  <a:pt x="0" y="6858000"/>
                </a:lnTo>
                <a:close/>
              </a:path>
            </a:pathLst>
          </a:custGeom>
          <a:solidFill>
            <a:srgbClr val="FDC3AD">
              <a:alpha val="54116"/>
            </a:srgbClr>
          </a:solidFill>
        </p:spPr>
        <p:txBody>
          <a:bodyPr wrap="square" lIns="0" tIns="0" rIns="0" bIns="0" rtlCol="0"/>
          <a:lstStyle/>
          <a:p>
            <a:endParaRPr/>
          </a:p>
        </p:txBody>
      </p:sp>
      <p:sp>
        <p:nvSpPr>
          <p:cNvPr id="4" name="object 4"/>
          <p:cNvSpPr/>
          <p:nvPr/>
        </p:nvSpPr>
        <p:spPr>
          <a:xfrm>
            <a:off x="942975" y="0"/>
            <a:ext cx="47625" cy="6858000"/>
          </a:xfrm>
          <a:custGeom>
            <a:avLst/>
            <a:gdLst/>
            <a:ahLst/>
            <a:cxnLst/>
            <a:rect l="l" t="t" r="r" b="b"/>
            <a:pathLst>
              <a:path w="47625" h="6858000">
                <a:moveTo>
                  <a:pt x="0" y="6858000"/>
                </a:moveTo>
                <a:lnTo>
                  <a:pt x="47625" y="6858000"/>
                </a:lnTo>
                <a:lnTo>
                  <a:pt x="47625" y="0"/>
                </a:lnTo>
                <a:lnTo>
                  <a:pt x="0" y="0"/>
                </a:lnTo>
                <a:lnTo>
                  <a:pt x="0" y="6858000"/>
                </a:lnTo>
                <a:close/>
              </a:path>
            </a:pathLst>
          </a:custGeom>
          <a:solidFill>
            <a:srgbClr val="FDC3AD">
              <a:alpha val="54116"/>
            </a:srgbClr>
          </a:solidFill>
        </p:spPr>
        <p:txBody>
          <a:bodyPr wrap="square" lIns="0" tIns="0" rIns="0" bIns="0" rtlCol="0"/>
          <a:lstStyle/>
          <a:p>
            <a:endParaRPr/>
          </a:p>
        </p:txBody>
      </p:sp>
      <p:sp>
        <p:nvSpPr>
          <p:cNvPr id="5" name="object 5"/>
          <p:cNvSpPr/>
          <p:nvPr/>
        </p:nvSpPr>
        <p:spPr>
          <a:xfrm>
            <a:off x="276339" y="0"/>
            <a:ext cx="104775" cy="6858000"/>
          </a:xfrm>
          <a:custGeom>
            <a:avLst/>
            <a:gdLst/>
            <a:ahLst/>
            <a:cxnLst/>
            <a:rect l="l" t="t" r="r" b="b"/>
            <a:pathLst>
              <a:path w="104775" h="6858000">
                <a:moveTo>
                  <a:pt x="104664" y="0"/>
                </a:moveTo>
                <a:lnTo>
                  <a:pt x="0" y="0"/>
                </a:lnTo>
                <a:lnTo>
                  <a:pt x="0" y="6858000"/>
                </a:lnTo>
                <a:lnTo>
                  <a:pt x="104664" y="6858000"/>
                </a:lnTo>
                <a:lnTo>
                  <a:pt x="104664" y="0"/>
                </a:lnTo>
                <a:close/>
              </a:path>
            </a:pathLst>
          </a:custGeom>
          <a:solidFill>
            <a:srgbClr val="FFD9CE">
              <a:alpha val="36077"/>
            </a:srgbClr>
          </a:solidFill>
        </p:spPr>
        <p:txBody>
          <a:bodyPr wrap="square" lIns="0" tIns="0" rIns="0" bIns="0" rtlCol="0"/>
          <a:lstStyle/>
          <a:p>
            <a:endParaRPr/>
          </a:p>
        </p:txBody>
      </p:sp>
      <p:grpSp>
        <p:nvGrpSpPr>
          <p:cNvPr id="6" name="object 6"/>
          <p:cNvGrpSpPr/>
          <p:nvPr/>
        </p:nvGrpSpPr>
        <p:grpSpPr>
          <a:xfrm>
            <a:off x="990600" y="0"/>
            <a:ext cx="228600" cy="6858000"/>
            <a:chOff x="990600" y="0"/>
            <a:chExt cx="228600" cy="6858000"/>
          </a:xfrm>
        </p:grpSpPr>
        <p:sp>
          <p:nvSpPr>
            <p:cNvPr id="7" name="object 7"/>
            <p:cNvSpPr/>
            <p:nvPr/>
          </p:nvSpPr>
          <p:spPr>
            <a:xfrm>
              <a:off x="990600" y="0"/>
              <a:ext cx="151130" cy="6858000"/>
            </a:xfrm>
            <a:custGeom>
              <a:avLst/>
              <a:gdLst/>
              <a:ahLst/>
              <a:cxnLst/>
              <a:rect l="l" t="t" r="r" b="b"/>
              <a:pathLst>
                <a:path w="151130" h="6858000">
                  <a:moveTo>
                    <a:pt x="0" y="6858000"/>
                  </a:moveTo>
                  <a:lnTo>
                    <a:pt x="150723" y="6858000"/>
                  </a:lnTo>
                  <a:lnTo>
                    <a:pt x="150723" y="0"/>
                  </a:lnTo>
                  <a:lnTo>
                    <a:pt x="0" y="0"/>
                  </a:lnTo>
                  <a:lnTo>
                    <a:pt x="0" y="6858000"/>
                  </a:lnTo>
                  <a:close/>
                </a:path>
              </a:pathLst>
            </a:custGeom>
            <a:solidFill>
              <a:srgbClr val="FFD9CE">
                <a:alpha val="70195"/>
              </a:srgbClr>
            </a:solidFill>
          </p:spPr>
          <p:txBody>
            <a:bodyPr wrap="square" lIns="0" tIns="0" rIns="0" bIns="0" rtlCol="0"/>
            <a:lstStyle/>
            <a:p>
              <a:endParaRPr/>
            </a:p>
          </p:txBody>
        </p:sp>
        <p:sp>
          <p:nvSpPr>
            <p:cNvPr id="8" name="object 8"/>
            <p:cNvSpPr/>
            <p:nvPr/>
          </p:nvSpPr>
          <p:spPr>
            <a:xfrm>
              <a:off x="1141323" y="0"/>
              <a:ext cx="78105" cy="6858000"/>
            </a:xfrm>
            <a:custGeom>
              <a:avLst/>
              <a:gdLst/>
              <a:ahLst/>
              <a:cxnLst/>
              <a:rect l="l" t="t" r="r" b="b"/>
              <a:pathLst>
                <a:path w="78105" h="6858000">
                  <a:moveTo>
                    <a:pt x="0" y="6858000"/>
                  </a:moveTo>
                  <a:lnTo>
                    <a:pt x="77876" y="6858000"/>
                  </a:lnTo>
                  <a:lnTo>
                    <a:pt x="77876" y="0"/>
                  </a:lnTo>
                  <a:lnTo>
                    <a:pt x="0" y="0"/>
                  </a:lnTo>
                  <a:lnTo>
                    <a:pt x="0" y="6858000"/>
                  </a:lnTo>
                  <a:close/>
                </a:path>
              </a:pathLst>
            </a:custGeom>
            <a:solidFill>
              <a:srgbClr val="FFECE8">
                <a:alpha val="70979"/>
              </a:srgbClr>
            </a:solidFill>
          </p:spPr>
          <p:txBody>
            <a:bodyPr wrap="square" lIns="0" tIns="0" rIns="0" bIns="0" rtlCol="0"/>
            <a:lstStyle/>
            <a:p>
              <a:endParaRPr/>
            </a:p>
          </p:txBody>
        </p:sp>
      </p:grpSp>
      <p:sp>
        <p:nvSpPr>
          <p:cNvPr id="9" name="object 9"/>
          <p:cNvSpPr/>
          <p:nvPr/>
        </p:nvSpPr>
        <p:spPr>
          <a:xfrm>
            <a:off x="1295400" y="0"/>
            <a:ext cx="76200" cy="6858000"/>
          </a:xfrm>
          <a:custGeom>
            <a:avLst/>
            <a:gdLst/>
            <a:ahLst/>
            <a:cxnLst/>
            <a:rect l="l" t="t" r="r" b="b"/>
            <a:pathLst>
              <a:path w="76200" h="6858000">
                <a:moveTo>
                  <a:pt x="0" y="6858000"/>
                </a:moveTo>
                <a:lnTo>
                  <a:pt x="76200" y="6858000"/>
                </a:lnTo>
                <a:lnTo>
                  <a:pt x="76200" y="0"/>
                </a:lnTo>
                <a:lnTo>
                  <a:pt x="0" y="0"/>
                </a:lnTo>
                <a:lnTo>
                  <a:pt x="0" y="6858000"/>
                </a:lnTo>
                <a:close/>
              </a:path>
            </a:pathLst>
          </a:custGeom>
          <a:solidFill>
            <a:srgbClr val="FFECE8">
              <a:alpha val="70979"/>
            </a:srgbClr>
          </a:solidFill>
        </p:spPr>
        <p:txBody>
          <a:bodyPr wrap="square" lIns="0" tIns="0" rIns="0" bIns="0" rtlCol="0"/>
          <a:lstStyle/>
          <a:p>
            <a:endParaRPr/>
          </a:p>
        </p:txBody>
      </p:sp>
      <p:sp>
        <p:nvSpPr>
          <p:cNvPr id="10" name="object 10"/>
          <p:cNvSpPr/>
          <p:nvPr/>
        </p:nvSpPr>
        <p:spPr>
          <a:xfrm>
            <a:off x="106343" y="0"/>
            <a:ext cx="0" cy="6858000"/>
          </a:xfrm>
          <a:custGeom>
            <a:avLst/>
            <a:gdLst/>
            <a:ahLst/>
            <a:cxnLst/>
            <a:rect l="l" t="t" r="r" b="b"/>
            <a:pathLst>
              <a:path h="6858000">
                <a:moveTo>
                  <a:pt x="0" y="0"/>
                </a:moveTo>
                <a:lnTo>
                  <a:pt x="0" y="6857999"/>
                </a:lnTo>
              </a:path>
            </a:pathLst>
          </a:custGeom>
          <a:ln w="57150">
            <a:solidFill>
              <a:srgbClr val="FDC3AD"/>
            </a:solidFill>
          </a:ln>
        </p:spPr>
        <p:txBody>
          <a:bodyPr wrap="square" lIns="0" tIns="0" rIns="0" bIns="0" rtlCol="0"/>
          <a:lstStyle/>
          <a:p>
            <a:endParaRPr/>
          </a:p>
        </p:txBody>
      </p:sp>
      <p:grpSp>
        <p:nvGrpSpPr>
          <p:cNvPr id="11" name="object 11"/>
          <p:cNvGrpSpPr/>
          <p:nvPr/>
        </p:nvGrpSpPr>
        <p:grpSpPr>
          <a:xfrm>
            <a:off x="825538" y="0"/>
            <a:ext cx="117475" cy="6858000"/>
            <a:chOff x="825538" y="0"/>
            <a:chExt cx="117475" cy="6858000"/>
          </a:xfrm>
        </p:grpSpPr>
        <p:sp>
          <p:nvSpPr>
            <p:cNvPr id="12" name="object 12"/>
            <p:cNvSpPr/>
            <p:nvPr/>
          </p:nvSpPr>
          <p:spPr>
            <a:xfrm>
              <a:off x="885824" y="0"/>
              <a:ext cx="57150" cy="6858000"/>
            </a:xfrm>
            <a:custGeom>
              <a:avLst/>
              <a:gdLst/>
              <a:ahLst/>
              <a:cxnLst/>
              <a:rect l="l" t="t" r="r" b="b"/>
              <a:pathLst>
                <a:path w="57150" h="6858000">
                  <a:moveTo>
                    <a:pt x="0" y="6857999"/>
                  </a:moveTo>
                  <a:lnTo>
                    <a:pt x="57150" y="6857999"/>
                  </a:lnTo>
                  <a:lnTo>
                    <a:pt x="57150" y="0"/>
                  </a:lnTo>
                  <a:lnTo>
                    <a:pt x="0" y="0"/>
                  </a:lnTo>
                  <a:lnTo>
                    <a:pt x="0" y="6857999"/>
                  </a:lnTo>
                  <a:close/>
                </a:path>
              </a:pathLst>
            </a:custGeom>
            <a:solidFill>
              <a:srgbClr val="FFECE8"/>
            </a:solidFill>
          </p:spPr>
          <p:txBody>
            <a:bodyPr wrap="square" lIns="0" tIns="0" rIns="0" bIns="0" rtlCol="0"/>
            <a:lstStyle/>
            <a:p>
              <a:endParaRPr/>
            </a:p>
          </p:txBody>
        </p:sp>
        <p:sp>
          <p:nvSpPr>
            <p:cNvPr id="13" name="object 13"/>
            <p:cNvSpPr/>
            <p:nvPr/>
          </p:nvSpPr>
          <p:spPr>
            <a:xfrm>
              <a:off x="825538" y="0"/>
              <a:ext cx="57150" cy="6858000"/>
            </a:xfrm>
            <a:custGeom>
              <a:avLst/>
              <a:gdLst/>
              <a:ahLst/>
              <a:cxnLst/>
              <a:rect l="l" t="t" r="r" b="b"/>
              <a:pathLst>
                <a:path w="57150" h="6858000">
                  <a:moveTo>
                    <a:pt x="0" y="6857999"/>
                  </a:moveTo>
                  <a:lnTo>
                    <a:pt x="57150" y="6857999"/>
                  </a:lnTo>
                  <a:lnTo>
                    <a:pt x="57150" y="0"/>
                  </a:lnTo>
                  <a:lnTo>
                    <a:pt x="0" y="0"/>
                  </a:lnTo>
                  <a:lnTo>
                    <a:pt x="0" y="6857999"/>
                  </a:lnTo>
                  <a:close/>
                </a:path>
              </a:pathLst>
            </a:custGeom>
            <a:solidFill>
              <a:srgbClr val="FDC3AD"/>
            </a:solidFill>
          </p:spPr>
          <p:txBody>
            <a:bodyPr wrap="square" lIns="0" tIns="0" rIns="0" bIns="0" rtlCol="0"/>
            <a:lstStyle/>
            <a:p>
              <a:endParaRPr/>
            </a:p>
          </p:txBody>
        </p:sp>
      </p:grpSp>
      <p:sp>
        <p:nvSpPr>
          <p:cNvPr id="14" name="object 14"/>
          <p:cNvSpPr/>
          <p:nvPr/>
        </p:nvSpPr>
        <p:spPr>
          <a:xfrm>
            <a:off x="1726692" y="0"/>
            <a:ext cx="0" cy="6858000"/>
          </a:xfrm>
          <a:custGeom>
            <a:avLst/>
            <a:gdLst/>
            <a:ahLst/>
            <a:cxnLst/>
            <a:rect l="l" t="t" r="r" b="b"/>
            <a:pathLst>
              <a:path h="6858000">
                <a:moveTo>
                  <a:pt x="0" y="0"/>
                </a:moveTo>
                <a:lnTo>
                  <a:pt x="0" y="6857999"/>
                </a:lnTo>
              </a:path>
            </a:pathLst>
          </a:custGeom>
          <a:ln w="28575">
            <a:solidFill>
              <a:srgbClr val="FDC3AD"/>
            </a:solidFill>
          </a:ln>
        </p:spPr>
        <p:txBody>
          <a:bodyPr wrap="square" lIns="0" tIns="0" rIns="0" bIns="0" rtlCol="0"/>
          <a:lstStyle/>
          <a:p>
            <a:endParaRPr/>
          </a:p>
        </p:txBody>
      </p:sp>
      <p:sp>
        <p:nvSpPr>
          <p:cNvPr id="15" name="object 15"/>
          <p:cNvSpPr/>
          <p:nvPr/>
        </p:nvSpPr>
        <p:spPr>
          <a:xfrm>
            <a:off x="1066800" y="0"/>
            <a:ext cx="0" cy="6858000"/>
          </a:xfrm>
          <a:custGeom>
            <a:avLst/>
            <a:gdLst/>
            <a:ahLst/>
            <a:cxnLst/>
            <a:rect l="l" t="t" r="r" b="b"/>
            <a:pathLst>
              <a:path h="6858000">
                <a:moveTo>
                  <a:pt x="0" y="0"/>
                </a:moveTo>
                <a:lnTo>
                  <a:pt x="0" y="6857999"/>
                </a:lnTo>
              </a:path>
            </a:pathLst>
          </a:custGeom>
          <a:ln w="12700">
            <a:solidFill>
              <a:srgbClr val="FDC3AD"/>
            </a:solidFill>
          </a:ln>
        </p:spPr>
        <p:txBody>
          <a:bodyPr wrap="square" lIns="0" tIns="0" rIns="0" bIns="0" rtlCol="0"/>
          <a:lstStyle/>
          <a:p>
            <a:endParaRPr/>
          </a:p>
        </p:txBody>
      </p:sp>
      <p:sp>
        <p:nvSpPr>
          <p:cNvPr id="16" name="object 16"/>
          <p:cNvSpPr/>
          <p:nvPr/>
        </p:nvSpPr>
        <p:spPr>
          <a:xfrm>
            <a:off x="9085326" y="0"/>
            <a:ext cx="57150" cy="6858000"/>
          </a:xfrm>
          <a:custGeom>
            <a:avLst/>
            <a:gdLst/>
            <a:ahLst/>
            <a:cxnLst/>
            <a:rect l="l" t="t" r="r" b="b"/>
            <a:pathLst>
              <a:path w="57150" h="6858000">
                <a:moveTo>
                  <a:pt x="11430" y="0"/>
                </a:moveTo>
                <a:lnTo>
                  <a:pt x="0" y="0"/>
                </a:lnTo>
                <a:lnTo>
                  <a:pt x="0" y="6858000"/>
                </a:lnTo>
                <a:lnTo>
                  <a:pt x="11430" y="6858000"/>
                </a:lnTo>
                <a:lnTo>
                  <a:pt x="11430" y="0"/>
                </a:lnTo>
                <a:close/>
              </a:path>
              <a:path w="57150" h="6858000">
                <a:moveTo>
                  <a:pt x="57150" y="0"/>
                </a:moveTo>
                <a:lnTo>
                  <a:pt x="22860" y="0"/>
                </a:lnTo>
                <a:lnTo>
                  <a:pt x="22860" y="6858000"/>
                </a:lnTo>
                <a:lnTo>
                  <a:pt x="57150" y="6858000"/>
                </a:lnTo>
                <a:lnTo>
                  <a:pt x="57150" y="0"/>
                </a:lnTo>
                <a:close/>
              </a:path>
            </a:pathLst>
          </a:custGeom>
          <a:solidFill>
            <a:srgbClr val="FDC3AD"/>
          </a:solidFill>
        </p:spPr>
        <p:txBody>
          <a:bodyPr wrap="square" lIns="0" tIns="0" rIns="0" bIns="0" rtlCol="0"/>
          <a:lstStyle/>
          <a:p>
            <a:endParaRPr/>
          </a:p>
        </p:txBody>
      </p:sp>
      <p:sp>
        <p:nvSpPr>
          <p:cNvPr id="23" name="Title 22"/>
          <p:cNvSpPr>
            <a:spLocks noGrp="1"/>
          </p:cNvSpPr>
          <p:nvPr>
            <p:ph type="ctrTitle"/>
          </p:nvPr>
        </p:nvSpPr>
        <p:spPr>
          <a:xfrm>
            <a:off x="685800" y="2125980"/>
            <a:ext cx="7772400" cy="830997"/>
          </a:xfrm>
        </p:spPr>
        <p:txBody>
          <a:bodyPr/>
          <a:lstStyle/>
          <a:p>
            <a:r>
              <a:rPr lang="en-US" sz="5400" dirty="0" smtClean="0">
                <a:latin typeface="Algerian" panose="04020705040A02060702" pitchFamily="82" charset="0"/>
              </a:rPr>
              <a:t>     CARDIOMYOPATHY </a:t>
            </a:r>
            <a:endParaRPr lang="en-US" sz="5400" dirty="0">
              <a:latin typeface="Algerian" panose="04020705040A02060702" pitchFamily="82" charset="0"/>
            </a:endParaRPr>
          </a:p>
        </p:txBody>
      </p:sp>
      <p:sp>
        <p:nvSpPr>
          <p:cNvPr id="24" name="Subtitle 23"/>
          <p:cNvSpPr>
            <a:spLocks noGrp="1"/>
          </p:cNvSpPr>
          <p:nvPr>
            <p:ph type="subTitle" idx="4"/>
          </p:nvPr>
        </p:nvSpPr>
        <p:spPr>
          <a:xfrm>
            <a:off x="3505200" y="3840480"/>
            <a:ext cx="4267200" cy="738664"/>
          </a:xfrm>
        </p:spPr>
        <p:txBody>
          <a:bodyPr/>
          <a:lstStyle/>
          <a:p>
            <a:r>
              <a:rPr lang="en-US" dirty="0" smtClean="0"/>
              <a:t>  DR PRANAY JAMBHULKAR</a:t>
            </a:r>
          </a:p>
          <a:p>
            <a:r>
              <a:rPr lang="en-US" dirty="0" smtClean="0"/>
              <a:t>  DM CARDIOLOGY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434162"/>
            <a:ext cx="1440815" cy="483234"/>
          </a:xfrm>
          <a:prstGeom prst="rect">
            <a:avLst/>
          </a:prstGeom>
        </p:spPr>
        <p:txBody>
          <a:bodyPr vert="horz" wrap="square" lIns="0" tIns="12700" rIns="0" bIns="0" rtlCol="0">
            <a:spAutoFit/>
          </a:bodyPr>
          <a:lstStyle/>
          <a:p>
            <a:pPr marL="12700">
              <a:lnSpc>
                <a:spcPct val="100000"/>
              </a:lnSpc>
              <a:spcBef>
                <a:spcPts val="100"/>
              </a:spcBef>
            </a:pPr>
            <a:r>
              <a:rPr sz="3000" spc="-5" dirty="0"/>
              <a:t>2</a:t>
            </a:r>
            <a:r>
              <a:rPr spc="-5" dirty="0"/>
              <a:t>D</a:t>
            </a:r>
            <a:r>
              <a:rPr spc="80" dirty="0"/>
              <a:t> </a:t>
            </a:r>
            <a:r>
              <a:rPr spc="-10" dirty="0"/>
              <a:t>ECHO</a:t>
            </a:r>
            <a:endParaRPr sz="3000"/>
          </a:p>
        </p:txBody>
      </p:sp>
      <p:sp>
        <p:nvSpPr>
          <p:cNvPr id="3" name="object 3"/>
          <p:cNvSpPr txBox="1"/>
          <p:nvPr/>
        </p:nvSpPr>
        <p:spPr>
          <a:xfrm>
            <a:off x="535940" y="927228"/>
            <a:ext cx="6835775" cy="2677656"/>
          </a:xfrm>
          <a:prstGeom prst="rect">
            <a:avLst/>
          </a:prstGeom>
        </p:spPr>
        <p:txBody>
          <a:bodyPr vert="horz" wrap="square" lIns="0" tIns="88900" rIns="0" bIns="0" rtlCol="0">
            <a:spAutoFit/>
          </a:bodyPr>
          <a:lstStyle/>
          <a:p>
            <a:pPr marL="274320" indent="-274320">
              <a:lnSpc>
                <a:spcPct val="100000"/>
              </a:lnSpc>
              <a:spcBef>
                <a:spcPts val="700"/>
              </a:spcBef>
              <a:buClr>
                <a:srgbClr val="FD8537"/>
              </a:buClr>
              <a:buSzPct val="68750"/>
              <a:buFont typeface="Wingdings"/>
              <a:buChar char=""/>
              <a:tabLst>
                <a:tab pos="274320" algn="l"/>
              </a:tabLst>
            </a:pPr>
            <a:r>
              <a:rPr sz="2400" spc="-5" dirty="0">
                <a:latin typeface="Arial"/>
                <a:cs typeface="Arial"/>
              </a:rPr>
              <a:t>Dilated</a:t>
            </a:r>
            <a:r>
              <a:rPr sz="2400" spc="5" dirty="0">
                <a:latin typeface="Arial"/>
                <a:cs typeface="Arial"/>
              </a:rPr>
              <a:t> </a:t>
            </a:r>
            <a:r>
              <a:rPr sz="2400" spc="-5" dirty="0">
                <a:latin typeface="Arial"/>
                <a:cs typeface="Arial"/>
              </a:rPr>
              <a:t>chambers</a:t>
            </a:r>
            <a:endParaRPr sz="2400" dirty="0">
              <a:latin typeface="Arial"/>
              <a:cs typeface="Arial"/>
            </a:endParaRPr>
          </a:p>
          <a:p>
            <a:pPr marL="274320" indent="-274320">
              <a:lnSpc>
                <a:spcPct val="100000"/>
              </a:lnSpc>
              <a:spcBef>
                <a:spcPts val="600"/>
              </a:spcBef>
              <a:buClr>
                <a:srgbClr val="FD8537"/>
              </a:buClr>
              <a:buSzPct val="68750"/>
              <a:buFont typeface="Wingdings"/>
              <a:buChar char=""/>
              <a:tabLst>
                <a:tab pos="274320" algn="l"/>
              </a:tabLst>
            </a:pPr>
            <a:r>
              <a:rPr sz="2400" spc="-5" dirty="0">
                <a:latin typeface="Arial"/>
                <a:cs typeface="Arial"/>
              </a:rPr>
              <a:t>Left </a:t>
            </a:r>
            <a:r>
              <a:rPr sz="2400" dirty="0">
                <a:latin typeface="Arial"/>
                <a:cs typeface="Arial"/>
              </a:rPr>
              <a:t>atrium is </a:t>
            </a:r>
            <a:r>
              <a:rPr sz="2400" spc="-5" dirty="0">
                <a:latin typeface="Arial"/>
                <a:cs typeface="Arial"/>
              </a:rPr>
              <a:t>usualy enlarged</a:t>
            </a:r>
            <a:endParaRPr sz="2400" dirty="0">
              <a:latin typeface="Arial"/>
              <a:cs typeface="Arial"/>
            </a:endParaRPr>
          </a:p>
          <a:p>
            <a:pPr marL="274320" indent="-274320">
              <a:lnSpc>
                <a:spcPct val="100000"/>
              </a:lnSpc>
              <a:spcBef>
                <a:spcPts val="600"/>
              </a:spcBef>
              <a:buClr>
                <a:srgbClr val="FD8537"/>
              </a:buClr>
              <a:buSzPct val="68750"/>
              <a:buFont typeface="Wingdings"/>
              <a:buChar char=""/>
              <a:tabLst>
                <a:tab pos="274320" algn="l"/>
              </a:tabLst>
            </a:pPr>
            <a:r>
              <a:rPr sz="2400" dirty="0">
                <a:latin typeface="Arial"/>
                <a:cs typeface="Arial"/>
              </a:rPr>
              <a:t>Left </a:t>
            </a:r>
            <a:r>
              <a:rPr sz="2400" spc="-5" dirty="0">
                <a:latin typeface="Arial"/>
                <a:cs typeface="Arial"/>
              </a:rPr>
              <a:t>ventricle is </a:t>
            </a:r>
            <a:r>
              <a:rPr sz="2400" spc="-5" dirty="0" smtClean="0">
                <a:latin typeface="Arial"/>
                <a:cs typeface="Arial"/>
              </a:rPr>
              <a:t>enlarged</a:t>
            </a:r>
            <a:r>
              <a:rPr lang="en-US" sz="2400" spc="-5" dirty="0" smtClean="0">
                <a:latin typeface="Arial"/>
                <a:cs typeface="Arial"/>
              </a:rPr>
              <a:t>(</a:t>
            </a:r>
            <a:r>
              <a:rPr sz="2400" spc="-5" dirty="0" smtClean="0">
                <a:latin typeface="Arial"/>
                <a:cs typeface="Arial"/>
              </a:rPr>
              <a:t>normal</a:t>
            </a:r>
            <a:r>
              <a:rPr sz="2400" spc="50" dirty="0" smtClean="0">
                <a:latin typeface="Arial"/>
                <a:cs typeface="Arial"/>
              </a:rPr>
              <a:t> </a:t>
            </a:r>
            <a:r>
              <a:rPr sz="2400" spc="-5" dirty="0" smtClean="0">
                <a:latin typeface="Arial"/>
                <a:cs typeface="Arial"/>
              </a:rPr>
              <a:t>3.8—5.0</a:t>
            </a:r>
            <a:r>
              <a:rPr lang="en-US" sz="2400" spc="-5" dirty="0" smtClean="0">
                <a:latin typeface="Arial"/>
                <a:cs typeface="Arial"/>
              </a:rPr>
              <a:t> </a:t>
            </a:r>
            <a:r>
              <a:rPr sz="2400" spc="-5" dirty="0" smtClean="0">
                <a:latin typeface="Arial"/>
                <a:cs typeface="Arial"/>
              </a:rPr>
              <a:t>cm</a:t>
            </a:r>
            <a:r>
              <a:rPr lang="en-US" sz="2400" spc="-5" dirty="0" smtClean="0">
                <a:latin typeface="Arial"/>
                <a:cs typeface="Arial"/>
              </a:rPr>
              <a:t>)</a:t>
            </a:r>
            <a:endParaRPr sz="2400" dirty="0">
              <a:latin typeface="Arial"/>
              <a:cs typeface="Arial"/>
            </a:endParaRPr>
          </a:p>
          <a:p>
            <a:pPr marL="274320" indent="-274320">
              <a:lnSpc>
                <a:spcPct val="100000"/>
              </a:lnSpc>
              <a:spcBef>
                <a:spcPts val="600"/>
              </a:spcBef>
              <a:buClr>
                <a:srgbClr val="FD8537"/>
              </a:buClr>
              <a:buSzPct val="68750"/>
              <a:buFont typeface="Wingdings"/>
              <a:buChar char=""/>
              <a:tabLst>
                <a:tab pos="274320" algn="l"/>
              </a:tabLst>
            </a:pPr>
            <a:r>
              <a:rPr sz="2400" dirty="0">
                <a:latin typeface="Arial"/>
                <a:cs typeface="Arial"/>
              </a:rPr>
              <a:t>Mitral </a:t>
            </a:r>
            <a:r>
              <a:rPr sz="2400" spc="-5" dirty="0">
                <a:latin typeface="Arial"/>
                <a:cs typeface="Arial"/>
              </a:rPr>
              <a:t>and tricuspid regurgitation on doppler</a:t>
            </a:r>
            <a:r>
              <a:rPr sz="2400" spc="114" dirty="0">
                <a:latin typeface="Arial"/>
                <a:cs typeface="Arial"/>
              </a:rPr>
              <a:t> </a:t>
            </a:r>
            <a:r>
              <a:rPr sz="2400" spc="-30" dirty="0">
                <a:latin typeface="Arial"/>
                <a:cs typeface="Arial"/>
              </a:rPr>
              <a:t>flow.</a:t>
            </a:r>
            <a:endParaRPr sz="2400" dirty="0">
              <a:latin typeface="Arial"/>
              <a:cs typeface="Arial"/>
            </a:endParaRPr>
          </a:p>
          <a:p>
            <a:pPr marL="274320" indent="-274320">
              <a:lnSpc>
                <a:spcPct val="100000"/>
              </a:lnSpc>
              <a:spcBef>
                <a:spcPts val="600"/>
              </a:spcBef>
              <a:buClr>
                <a:srgbClr val="FD8537"/>
              </a:buClr>
              <a:buSzPct val="68750"/>
              <a:buFont typeface="Wingdings"/>
              <a:buChar char=""/>
              <a:tabLst>
                <a:tab pos="274320" algn="l"/>
              </a:tabLst>
            </a:pPr>
            <a:r>
              <a:rPr sz="2400" dirty="0">
                <a:latin typeface="Arial"/>
                <a:cs typeface="Arial"/>
              </a:rPr>
              <a:t>Stress </a:t>
            </a:r>
            <a:r>
              <a:rPr sz="2400" spc="-5" dirty="0">
                <a:latin typeface="Arial"/>
                <a:cs typeface="Arial"/>
              </a:rPr>
              <a:t>testing</a:t>
            </a:r>
            <a:r>
              <a:rPr sz="2400" spc="-15" dirty="0">
                <a:latin typeface="Arial"/>
                <a:cs typeface="Arial"/>
              </a:rPr>
              <a:t> </a:t>
            </a:r>
            <a:r>
              <a:rPr sz="2400" spc="-5" dirty="0">
                <a:latin typeface="Arial"/>
                <a:cs typeface="Arial"/>
              </a:rPr>
              <a:t>--tachyarryhthmias</a:t>
            </a:r>
            <a:endParaRPr sz="2400" dirty="0">
              <a:latin typeface="Arial"/>
              <a:cs typeface="Arial"/>
            </a:endParaRPr>
          </a:p>
          <a:p>
            <a:pPr>
              <a:lnSpc>
                <a:spcPct val="100000"/>
              </a:lnSpc>
              <a:spcBef>
                <a:spcPts val="1350"/>
              </a:spcBef>
            </a:pPr>
            <a:r>
              <a:rPr lang="en-US" sz="1650" spc="25" dirty="0" smtClean="0">
                <a:solidFill>
                  <a:srgbClr val="FD8537"/>
                </a:solidFill>
                <a:latin typeface="Wingdings"/>
                <a:cs typeface="Wingdings"/>
              </a:rPr>
              <a:t> </a:t>
            </a:r>
            <a:endParaRPr sz="1650" dirty="0">
              <a:latin typeface="Wingdings"/>
              <a:cs typeface="Wingdings"/>
            </a:endParaRPr>
          </a:p>
        </p:txBody>
      </p:sp>
      <p:grpSp>
        <p:nvGrpSpPr>
          <p:cNvPr id="4" name="object 3"/>
          <p:cNvGrpSpPr/>
          <p:nvPr/>
        </p:nvGrpSpPr>
        <p:grpSpPr>
          <a:xfrm>
            <a:off x="609600" y="3276600"/>
            <a:ext cx="7391400" cy="3429000"/>
            <a:chOff x="990600" y="1524000"/>
            <a:chExt cx="6403340" cy="4873625"/>
          </a:xfrm>
        </p:grpSpPr>
        <p:sp>
          <p:nvSpPr>
            <p:cNvPr id="5" name="object 4"/>
            <p:cNvSpPr/>
            <p:nvPr/>
          </p:nvSpPr>
          <p:spPr>
            <a:xfrm>
              <a:off x="990600" y="1524000"/>
              <a:ext cx="6403336" cy="4873625"/>
            </a:xfrm>
            <a:prstGeom prst="rect">
              <a:avLst/>
            </a:prstGeom>
            <a:blipFill>
              <a:blip r:embed="rId2" cstate="print"/>
              <a:stretch>
                <a:fillRect/>
              </a:stretch>
            </a:blipFill>
          </p:spPr>
          <p:txBody>
            <a:bodyPr wrap="square" lIns="0" tIns="0" rIns="0" bIns="0" rtlCol="0"/>
            <a:lstStyle/>
            <a:p>
              <a:endParaRPr/>
            </a:p>
          </p:txBody>
        </p:sp>
        <p:sp>
          <p:nvSpPr>
            <p:cNvPr id="6" name="object 5"/>
            <p:cNvSpPr/>
            <p:nvPr/>
          </p:nvSpPr>
          <p:spPr>
            <a:xfrm>
              <a:off x="5029200" y="4641850"/>
              <a:ext cx="1372235" cy="129539"/>
            </a:xfrm>
            <a:custGeom>
              <a:avLst/>
              <a:gdLst/>
              <a:ahLst/>
              <a:cxnLst/>
              <a:rect l="l" t="t" r="r" b="b"/>
              <a:pathLst>
                <a:path w="1372235" h="129539">
                  <a:moveTo>
                    <a:pt x="85598" y="26035"/>
                  </a:moveTo>
                  <a:lnTo>
                    <a:pt x="0" y="82550"/>
                  </a:lnTo>
                  <a:lnTo>
                    <a:pt x="88264" y="127635"/>
                  </a:lnTo>
                  <a:lnTo>
                    <a:pt x="91312" y="129286"/>
                  </a:lnTo>
                  <a:lnTo>
                    <a:pt x="95123" y="128016"/>
                  </a:lnTo>
                  <a:lnTo>
                    <a:pt x="96774" y="124841"/>
                  </a:lnTo>
                  <a:lnTo>
                    <a:pt x="98298" y="121793"/>
                  </a:lnTo>
                  <a:lnTo>
                    <a:pt x="97154" y="117982"/>
                  </a:lnTo>
                  <a:lnTo>
                    <a:pt x="38841" y="88137"/>
                  </a:lnTo>
                  <a:lnTo>
                    <a:pt x="12953" y="88137"/>
                  </a:lnTo>
                  <a:lnTo>
                    <a:pt x="12191" y="75564"/>
                  </a:lnTo>
                  <a:lnTo>
                    <a:pt x="35462" y="74271"/>
                  </a:lnTo>
                  <a:lnTo>
                    <a:pt x="92583" y="36575"/>
                  </a:lnTo>
                  <a:lnTo>
                    <a:pt x="93345" y="32638"/>
                  </a:lnTo>
                  <a:lnTo>
                    <a:pt x="89535" y="26797"/>
                  </a:lnTo>
                  <a:lnTo>
                    <a:pt x="85598" y="26035"/>
                  </a:lnTo>
                  <a:close/>
                </a:path>
                <a:path w="1372235" h="129539">
                  <a:moveTo>
                    <a:pt x="35462" y="74271"/>
                  </a:moveTo>
                  <a:lnTo>
                    <a:pt x="12191" y="75564"/>
                  </a:lnTo>
                  <a:lnTo>
                    <a:pt x="12953" y="88137"/>
                  </a:lnTo>
                  <a:lnTo>
                    <a:pt x="31257" y="87122"/>
                  </a:lnTo>
                  <a:lnTo>
                    <a:pt x="16001" y="87122"/>
                  </a:lnTo>
                  <a:lnTo>
                    <a:pt x="15494" y="76200"/>
                  </a:lnTo>
                  <a:lnTo>
                    <a:pt x="32541" y="76200"/>
                  </a:lnTo>
                  <a:lnTo>
                    <a:pt x="35462" y="74271"/>
                  </a:lnTo>
                  <a:close/>
                </a:path>
                <a:path w="1372235" h="129539">
                  <a:moveTo>
                    <a:pt x="36306" y="86841"/>
                  </a:moveTo>
                  <a:lnTo>
                    <a:pt x="12953" y="88137"/>
                  </a:lnTo>
                  <a:lnTo>
                    <a:pt x="38841" y="88137"/>
                  </a:lnTo>
                  <a:lnTo>
                    <a:pt x="36306" y="86841"/>
                  </a:lnTo>
                  <a:close/>
                </a:path>
                <a:path w="1372235" h="129539">
                  <a:moveTo>
                    <a:pt x="15494" y="76200"/>
                  </a:moveTo>
                  <a:lnTo>
                    <a:pt x="16001" y="87122"/>
                  </a:lnTo>
                  <a:lnTo>
                    <a:pt x="25102" y="81112"/>
                  </a:lnTo>
                  <a:lnTo>
                    <a:pt x="15494" y="76200"/>
                  </a:lnTo>
                  <a:close/>
                </a:path>
                <a:path w="1372235" h="129539">
                  <a:moveTo>
                    <a:pt x="25102" y="81112"/>
                  </a:moveTo>
                  <a:lnTo>
                    <a:pt x="16001" y="87122"/>
                  </a:lnTo>
                  <a:lnTo>
                    <a:pt x="31257" y="87122"/>
                  </a:lnTo>
                  <a:lnTo>
                    <a:pt x="36306" y="86841"/>
                  </a:lnTo>
                  <a:lnTo>
                    <a:pt x="25102" y="81112"/>
                  </a:lnTo>
                  <a:close/>
                </a:path>
                <a:path w="1372235" h="129539">
                  <a:moveTo>
                    <a:pt x="1371219" y="0"/>
                  </a:moveTo>
                  <a:lnTo>
                    <a:pt x="35462" y="74271"/>
                  </a:lnTo>
                  <a:lnTo>
                    <a:pt x="25102" y="81112"/>
                  </a:lnTo>
                  <a:lnTo>
                    <a:pt x="36306" y="86841"/>
                  </a:lnTo>
                  <a:lnTo>
                    <a:pt x="1371980" y="12700"/>
                  </a:lnTo>
                  <a:lnTo>
                    <a:pt x="1371219" y="0"/>
                  </a:lnTo>
                  <a:close/>
                </a:path>
                <a:path w="1372235" h="129539">
                  <a:moveTo>
                    <a:pt x="32541" y="76200"/>
                  </a:moveTo>
                  <a:lnTo>
                    <a:pt x="15494" y="76200"/>
                  </a:lnTo>
                  <a:lnTo>
                    <a:pt x="25102" y="81112"/>
                  </a:lnTo>
                  <a:lnTo>
                    <a:pt x="32541" y="76200"/>
                  </a:lnTo>
                  <a:close/>
                </a:path>
              </a:pathLst>
            </a:custGeom>
            <a:solidFill>
              <a:srgbClr val="FF6903"/>
            </a:solidFill>
          </p:spPr>
          <p:txBody>
            <a:bodyPr wrap="square" lIns="0" tIns="0" rIns="0" bIns="0" rtlCol="0"/>
            <a:lstStyle/>
            <a:p>
              <a:endParaRP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338912"/>
            <a:ext cx="4872990" cy="1020444"/>
          </a:xfrm>
          <a:prstGeom prst="rect">
            <a:avLst/>
          </a:prstGeom>
        </p:spPr>
        <p:txBody>
          <a:bodyPr vert="horz" wrap="square" lIns="0" tIns="107950" rIns="0" bIns="0" rtlCol="0">
            <a:spAutoFit/>
          </a:bodyPr>
          <a:lstStyle/>
          <a:p>
            <a:pPr marL="12700">
              <a:lnSpc>
                <a:spcPct val="100000"/>
              </a:lnSpc>
              <a:spcBef>
                <a:spcPts val="850"/>
              </a:spcBef>
            </a:pPr>
            <a:r>
              <a:rPr sz="3000" spc="-5" dirty="0"/>
              <a:t>M</a:t>
            </a:r>
            <a:r>
              <a:rPr spc="-5" dirty="0"/>
              <a:t>ASSIVE</a:t>
            </a:r>
            <a:r>
              <a:rPr spc="160" dirty="0"/>
              <a:t> </a:t>
            </a:r>
            <a:r>
              <a:rPr spc="-20" dirty="0"/>
              <a:t>CARDIOMEGALY</a:t>
            </a:r>
            <a:endParaRPr sz="3000"/>
          </a:p>
          <a:p>
            <a:pPr marL="12700">
              <a:lnSpc>
                <a:spcPct val="100000"/>
              </a:lnSpc>
              <a:spcBef>
                <a:spcPts val="600"/>
              </a:spcBef>
            </a:pPr>
            <a:r>
              <a:rPr spc="-60" dirty="0"/>
              <a:t>WATER </a:t>
            </a:r>
            <a:r>
              <a:rPr spc="-5" dirty="0"/>
              <a:t>BOTTLE SHAPED</a:t>
            </a:r>
            <a:r>
              <a:rPr spc="540" dirty="0"/>
              <a:t> </a:t>
            </a:r>
            <a:r>
              <a:rPr spc="-15" dirty="0"/>
              <a:t>HEART</a:t>
            </a:r>
          </a:p>
        </p:txBody>
      </p:sp>
      <p:sp>
        <p:nvSpPr>
          <p:cNvPr id="3" name="object 3"/>
          <p:cNvSpPr/>
          <p:nvPr/>
        </p:nvSpPr>
        <p:spPr>
          <a:xfrm>
            <a:off x="1646047" y="1600200"/>
            <a:ext cx="5089906" cy="4873625"/>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object 2"/>
          <p:cNvGrpSpPr/>
          <p:nvPr/>
        </p:nvGrpSpPr>
        <p:grpSpPr>
          <a:xfrm>
            <a:off x="0" y="0"/>
            <a:ext cx="9144000" cy="6858000"/>
            <a:chOff x="0" y="0"/>
            <a:chExt cx="9144000" cy="6858000"/>
          </a:xfrm>
        </p:grpSpPr>
        <p:sp>
          <p:nvSpPr>
            <p:cNvPr id="3" name="object 3"/>
            <p:cNvSpPr/>
            <p:nvPr/>
          </p:nvSpPr>
          <p:spPr>
            <a:xfrm>
              <a:off x="0" y="0"/>
              <a:ext cx="9144000" cy="6857997"/>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1293875" y="6224014"/>
              <a:ext cx="4899660" cy="633985"/>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5343144" y="6224014"/>
              <a:ext cx="2412492" cy="633985"/>
            </a:xfrm>
            <a:prstGeom prst="rect">
              <a:avLst/>
            </a:prstGeom>
            <a:blipFill>
              <a:blip r:embed="rId4" cstate="print"/>
              <a:stretch>
                <a:fillRect/>
              </a:stretch>
            </a:blipFill>
          </p:spPr>
          <p:txBody>
            <a:bodyPr wrap="square" lIns="0" tIns="0" rIns="0" bIns="0" rtlCol="0"/>
            <a:lstStyle/>
            <a:p>
              <a:endParaRPr/>
            </a:p>
          </p:txBody>
        </p:sp>
        <p:sp>
          <p:nvSpPr>
            <p:cNvPr id="6" name="object 6"/>
            <p:cNvSpPr/>
            <p:nvPr/>
          </p:nvSpPr>
          <p:spPr>
            <a:xfrm>
              <a:off x="1765426" y="5852744"/>
              <a:ext cx="3779774" cy="507657"/>
            </a:xfrm>
            <a:prstGeom prst="rect">
              <a:avLst/>
            </a:prstGeom>
            <a:blipFill>
              <a:blip r:embed="rId5" cstate="print"/>
              <a:stretch>
                <a:fillRect/>
              </a:stretch>
            </a:blipFill>
          </p:spPr>
          <p:txBody>
            <a:bodyPr wrap="square" lIns="0" tIns="0" rIns="0" bIns="0" rtlCol="0"/>
            <a:lstStyle/>
            <a:p>
              <a:endParaRPr/>
            </a:p>
          </p:txBody>
        </p:sp>
        <p:sp>
          <p:nvSpPr>
            <p:cNvPr id="7" name="object 7"/>
            <p:cNvSpPr/>
            <p:nvPr/>
          </p:nvSpPr>
          <p:spPr>
            <a:xfrm>
              <a:off x="3711321" y="5975642"/>
              <a:ext cx="133985" cy="182245"/>
            </a:xfrm>
            <a:custGeom>
              <a:avLst/>
              <a:gdLst/>
              <a:ahLst/>
              <a:cxnLst/>
              <a:rect l="l" t="t" r="r" b="b"/>
              <a:pathLst>
                <a:path w="133985" h="182245">
                  <a:moveTo>
                    <a:pt x="66293" y="0"/>
                  </a:moveTo>
                  <a:lnTo>
                    <a:pt x="0" y="182168"/>
                  </a:lnTo>
                  <a:lnTo>
                    <a:pt x="133857" y="182168"/>
                  </a:lnTo>
                  <a:lnTo>
                    <a:pt x="66293" y="0"/>
                  </a:lnTo>
                  <a:close/>
                </a:path>
              </a:pathLst>
            </a:custGeom>
            <a:ln w="9144">
              <a:solidFill>
                <a:srgbClr val="C39F0E"/>
              </a:solidFill>
            </a:ln>
          </p:spPr>
          <p:txBody>
            <a:bodyPr wrap="square" lIns="0" tIns="0" rIns="0" bIns="0" rtlCol="0"/>
            <a:lstStyle/>
            <a:p>
              <a:endParaRPr/>
            </a:p>
          </p:txBody>
        </p:sp>
        <p:sp>
          <p:nvSpPr>
            <p:cNvPr id="8" name="object 8"/>
            <p:cNvSpPr/>
            <p:nvPr/>
          </p:nvSpPr>
          <p:spPr>
            <a:xfrm>
              <a:off x="3272663" y="5939599"/>
              <a:ext cx="184023" cy="148437"/>
            </a:xfrm>
            <a:prstGeom prst="rect">
              <a:avLst/>
            </a:prstGeom>
            <a:blipFill>
              <a:blip r:embed="rId6" cstate="print"/>
              <a:stretch>
                <a:fillRect/>
              </a:stretch>
            </a:blipFill>
          </p:spPr>
          <p:txBody>
            <a:bodyPr wrap="square" lIns="0" tIns="0" rIns="0" bIns="0" rtlCol="0"/>
            <a:lstStyle/>
            <a:p>
              <a:endParaRPr/>
            </a:p>
          </p:txBody>
        </p:sp>
        <p:sp>
          <p:nvSpPr>
            <p:cNvPr id="9" name="object 9"/>
            <p:cNvSpPr/>
            <p:nvPr/>
          </p:nvSpPr>
          <p:spPr>
            <a:xfrm>
              <a:off x="1765426" y="5852744"/>
              <a:ext cx="3780154" cy="508000"/>
            </a:xfrm>
            <a:custGeom>
              <a:avLst/>
              <a:gdLst/>
              <a:ahLst/>
              <a:cxnLst/>
              <a:rect l="l" t="t" r="r" b="b"/>
              <a:pathLst>
                <a:path w="3780154" h="508000">
                  <a:moveTo>
                    <a:pt x="292354" y="91427"/>
                  </a:moveTo>
                  <a:lnTo>
                    <a:pt x="292354" y="416572"/>
                  </a:lnTo>
                  <a:lnTo>
                    <a:pt x="366268" y="416572"/>
                  </a:lnTo>
                  <a:lnTo>
                    <a:pt x="415595" y="413936"/>
                  </a:lnTo>
                  <a:lnTo>
                    <a:pt x="457787" y="398141"/>
                  </a:lnTo>
                  <a:lnTo>
                    <a:pt x="486844" y="359409"/>
                  </a:lnTo>
                  <a:lnTo>
                    <a:pt x="499744" y="305104"/>
                  </a:lnTo>
                  <a:lnTo>
                    <a:pt x="502285" y="254165"/>
                  </a:lnTo>
                  <a:lnTo>
                    <a:pt x="501646" y="227356"/>
                  </a:lnTo>
                  <a:lnTo>
                    <a:pt x="496605" y="183656"/>
                  </a:lnTo>
                  <a:lnTo>
                    <a:pt x="480155" y="139646"/>
                  </a:lnTo>
                  <a:lnTo>
                    <a:pt x="454411" y="111369"/>
                  </a:lnTo>
                  <a:lnTo>
                    <a:pt x="418211" y="96113"/>
                  </a:lnTo>
                  <a:lnTo>
                    <a:pt x="364615" y="91720"/>
                  </a:lnTo>
                  <a:lnTo>
                    <a:pt x="336804" y="91427"/>
                  </a:lnTo>
                  <a:lnTo>
                    <a:pt x="292354" y="91427"/>
                  </a:lnTo>
                  <a:close/>
                </a:path>
                <a:path w="3780154" h="508000">
                  <a:moveTo>
                    <a:pt x="1097661" y="84721"/>
                  </a:moveTo>
                  <a:lnTo>
                    <a:pt x="1042304" y="95227"/>
                  </a:lnTo>
                  <a:lnTo>
                    <a:pt x="998855" y="126745"/>
                  </a:lnTo>
                  <a:lnTo>
                    <a:pt x="970740" y="179446"/>
                  </a:lnTo>
                  <a:lnTo>
                    <a:pt x="961390" y="253491"/>
                  </a:lnTo>
                  <a:lnTo>
                    <a:pt x="963795" y="292661"/>
                  </a:lnTo>
                  <a:lnTo>
                    <a:pt x="983035" y="355869"/>
                  </a:lnTo>
                  <a:lnTo>
                    <a:pt x="1020419" y="398734"/>
                  </a:lnTo>
                  <a:lnTo>
                    <a:pt x="1069326" y="420246"/>
                  </a:lnTo>
                  <a:lnTo>
                    <a:pt x="1097661" y="422935"/>
                  </a:lnTo>
                  <a:lnTo>
                    <a:pt x="1125952" y="420268"/>
                  </a:lnTo>
                  <a:lnTo>
                    <a:pt x="1174581" y="398921"/>
                  </a:lnTo>
                  <a:lnTo>
                    <a:pt x="1211538" y="356223"/>
                  </a:lnTo>
                  <a:lnTo>
                    <a:pt x="1230536" y="292182"/>
                  </a:lnTo>
                  <a:lnTo>
                    <a:pt x="1232916" y="252158"/>
                  </a:lnTo>
                  <a:lnTo>
                    <a:pt x="1230606" y="212643"/>
                  </a:lnTo>
                  <a:lnTo>
                    <a:pt x="1212127" y="149692"/>
                  </a:lnTo>
                  <a:lnTo>
                    <a:pt x="1175902" y="108081"/>
                  </a:lnTo>
                  <a:lnTo>
                    <a:pt x="1126789" y="87317"/>
                  </a:lnTo>
                  <a:lnTo>
                    <a:pt x="1097661" y="84721"/>
                  </a:lnTo>
                  <a:close/>
                </a:path>
                <a:path w="3780154" h="508000">
                  <a:moveTo>
                    <a:pt x="3176016" y="8381"/>
                  </a:moveTo>
                  <a:lnTo>
                    <a:pt x="3275076" y="8381"/>
                  </a:lnTo>
                  <a:lnTo>
                    <a:pt x="3275076" y="499287"/>
                  </a:lnTo>
                  <a:lnTo>
                    <a:pt x="3176016" y="499287"/>
                  </a:lnTo>
                  <a:lnTo>
                    <a:pt x="3176016" y="8381"/>
                  </a:lnTo>
                  <a:close/>
                </a:path>
                <a:path w="3780154" h="508000">
                  <a:moveTo>
                    <a:pt x="2684018" y="8381"/>
                  </a:moveTo>
                  <a:lnTo>
                    <a:pt x="2783205" y="8381"/>
                  </a:lnTo>
                  <a:lnTo>
                    <a:pt x="2783205" y="201587"/>
                  </a:lnTo>
                  <a:lnTo>
                    <a:pt x="2977388" y="201587"/>
                  </a:lnTo>
                  <a:lnTo>
                    <a:pt x="2977388" y="8381"/>
                  </a:lnTo>
                  <a:lnTo>
                    <a:pt x="3076575" y="8381"/>
                  </a:lnTo>
                  <a:lnTo>
                    <a:pt x="3076575" y="499287"/>
                  </a:lnTo>
                  <a:lnTo>
                    <a:pt x="2977388" y="499287"/>
                  </a:lnTo>
                  <a:lnTo>
                    <a:pt x="2977388" y="284645"/>
                  </a:lnTo>
                  <a:lnTo>
                    <a:pt x="2783205" y="284645"/>
                  </a:lnTo>
                  <a:lnTo>
                    <a:pt x="2783205" y="499287"/>
                  </a:lnTo>
                  <a:lnTo>
                    <a:pt x="2684018" y="499287"/>
                  </a:lnTo>
                  <a:lnTo>
                    <a:pt x="2684018" y="8381"/>
                  </a:lnTo>
                  <a:close/>
                </a:path>
                <a:path w="3780154" h="508000">
                  <a:moveTo>
                    <a:pt x="2229485" y="8381"/>
                  </a:moveTo>
                  <a:lnTo>
                    <a:pt x="2619629" y="8381"/>
                  </a:lnTo>
                  <a:lnTo>
                    <a:pt x="2619629" y="91427"/>
                  </a:lnTo>
                  <a:lnTo>
                    <a:pt x="2474214" y="91427"/>
                  </a:lnTo>
                  <a:lnTo>
                    <a:pt x="2474214" y="499287"/>
                  </a:lnTo>
                  <a:lnTo>
                    <a:pt x="2375154" y="499287"/>
                  </a:lnTo>
                  <a:lnTo>
                    <a:pt x="2375154" y="91427"/>
                  </a:lnTo>
                  <a:lnTo>
                    <a:pt x="2229485" y="91427"/>
                  </a:lnTo>
                  <a:lnTo>
                    <a:pt x="2229485" y="8381"/>
                  </a:lnTo>
                  <a:close/>
                </a:path>
                <a:path w="3780154" h="508000">
                  <a:moveTo>
                    <a:pt x="1960880" y="8381"/>
                  </a:moveTo>
                  <a:lnTo>
                    <a:pt x="2065782" y="8381"/>
                  </a:lnTo>
                  <a:lnTo>
                    <a:pt x="2262251" y="499287"/>
                  </a:lnTo>
                  <a:lnTo>
                    <a:pt x="2154428" y="499287"/>
                  </a:lnTo>
                  <a:lnTo>
                    <a:pt x="2111629" y="387781"/>
                  </a:lnTo>
                  <a:lnTo>
                    <a:pt x="1915414" y="387781"/>
                  </a:lnTo>
                  <a:lnTo>
                    <a:pt x="1874901" y="499287"/>
                  </a:lnTo>
                  <a:lnTo>
                    <a:pt x="1769745" y="499287"/>
                  </a:lnTo>
                  <a:lnTo>
                    <a:pt x="1960880" y="8381"/>
                  </a:lnTo>
                  <a:close/>
                </a:path>
                <a:path w="3780154" h="508000">
                  <a:moveTo>
                    <a:pt x="1412748" y="8381"/>
                  </a:moveTo>
                  <a:lnTo>
                    <a:pt x="1571752" y="8381"/>
                  </a:lnTo>
                  <a:lnTo>
                    <a:pt x="1613044" y="8841"/>
                  </a:lnTo>
                  <a:lnTo>
                    <a:pt x="1671960" y="12523"/>
                  </a:lnTo>
                  <a:lnTo>
                    <a:pt x="1709876" y="22894"/>
                  </a:lnTo>
                  <a:lnTo>
                    <a:pt x="1745222" y="46916"/>
                  </a:lnTo>
                  <a:lnTo>
                    <a:pt x="1772775" y="83647"/>
                  </a:lnTo>
                  <a:lnTo>
                    <a:pt x="1787011" y="131448"/>
                  </a:lnTo>
                  <a:lnTo>
                    <a:pt x="1788795" y="159397"/>
                  </a:lnTo>
                  <a:lnTo>
                    <a:pt x="1787771" y="181100"/>
                  </a:lnTo>
                  <a:lnTo>
                    <a:pt x="1779579" y="219110"/>
                  </a:lnTo>
                  <a:lnTo>
                    <a:pt x="1753711" y="262918"/>
                  </a:lnTo>
                  <a:lnTo>
                    <a:pt x="1717986" y="291848"/>
                  </a:lnTo>
                  <a:lnTo>
                    <a:pt x="1679321" y="307073"/>
                  </a:lnTo>
                  <a:lnTo>
                    <a:pt x="1635791" y="312348"/>
                  </a:lnTo>
                  <a:lnTo>
                    <a:pt x="1576451" y="314109"/>
                  </a:lnTo>
                  <a:lnTo>
                    <a:pt x="1511808" y="314109"/>
                  </a:lnTo>
                  <a:lnTo>
                    <a:pt x="1511808" y="499287"/>
                  </a:lnTo>
                  <a:lnTo>
                    <a:pt x="1412748" y="499287"/>
                  </a:lnTo>
                  <a:lnTo>
                    <a:pt x="1412748" y="8381"/>
                  </a:lnTo>
                  <a:close/>
                </a:path>
                <a:path w="3780154" h="508000">
                  <a:moveTo>
                    <a:pt x="685800" y="8381"/>
                  </a:moveTo>
                  <a:lnTo>
                    <a:pt x="784860" y="8381"/>
                  </a:lnTo>
                  <a:lnTo>
                    <a:pt x="784860" y="499287"/>
                  </a:lnTo>
                  <a:lnTo>
                    <a:pt x="685800" y="499287"/>
                  </a:lnTo>
                  <a:lnTo>
                    <a:pt x="685800" y="8381"/>
                  </a:lnTo>
                  <a:close/>
                </a:path>
                <a:path w="3780154" h="508000">
                  <a:moveTo>
                    <a:pt x="193167" y="8381"/>
                  </a:moveTo>
                  <a:lnTo>
                    <a:pt x="374396" y="8381"/>
                  </a:lnTo>
                  <a:lnTo>
                    <a:pt x="403161" y="8967"/>
                  </a:lnTo>
                  <a:lnTo>
                    <a:pt x="449833" y="13654"/>
                  </a:lnTo>
                  <a:lnTo>
                    <a:pt x="488578" y="25350"/>
                  </a:lnTo>
                  <a:lnTo>
                    <a:pt x="525587" y="47949"/>
                  </a:lnTo>
                  <a:lnTo>
                    <a:pt x="556283" y="80111"/>
                  </a:lnTo>
                  <a:lnTo>
                    <a:pt x="579715" y="119878"/>
                  </a:lnTo>
                  <a:lnTo>
                    <a:pt x="595665" y="167384"/>
                  </a:lnTo>
                  <a:lnTo>
                    <a:pt x="603754" y="225400"/>
                  </a:lnTo>
                  <a:lnTo>
                    <a:pt x="604774" y="258521"/>
                  </a:lnTo>
                  <a:lnTo>
                    <a:pt x="603823" y="287781"/>
                  </a:lnTo>
                  <a:lnTo>
                    <a:pt x="596255" y="340017"/>
                  </a:lnTo>
                  <a:lnTo>
                    <a:pt x="579445" y="388506"/>
                  </a:lnTo>
                  <a:lnTo>
                    <a:pt x="553156" y="431875"/>
                  </a:lnTo>
                  <a:lnTo>
                    <a:pt x="523083" y="461595"/>
                  </a:lnTo>
                  <a:lnTo>
                    <a:pt x="488273" y="481179"/>
                  </a:lnTo>
                  <a:lnTo>
                    <a:pt x="449649" y="493442"/>
                  </a:lnTo>
                  <a:lnTo>
                    <a:pt x="405782" y="498637"/>
                  </a:lnTo>
                  <a:lnTo>
                    <a:pt x="379730" y="499287"/>
                  </a:lnTo>
                  <a:lnTo>
                    <a:pt x="193167" y="499287"/>
                  </a:lnTo>
                  <a:lnTo>
                    <a:pt x="193167" y="8381"/>
                  </a:lnTo>
                  <a:close/>
                </a:path>
                <a:path w="3780154" h="508000">
                  <a:moveTo>
                    <a:pt x="0" y="8381"/>
                  </a:moveTo>
                  <a:lnTo>
                    <a:pt x="99060" y="8381"/>
                  </a:lnTo>
                  <a:lnTo>
                    <a:pt x="99060" y="499287"/>
                  </a:lnTo>
                  <a:lnTo>
                    <a:pt x="0" y="499287"/>
                  </a:lnTo>
                  <a:lnTo>
                    <a:pt x="0" y="8381"/>
                  </a:lnTo>
                  <a:close/>
                </a:path>
                <a:path w="3780154" h="508000">
                  <a:moveTo>
                    <a:pt x="3581781" y="0"/>
                  </a:moveTo>
                  <a:lnTo>
                    <a:pt x="3624716" y="3328"/>
                  </a:lnTo>
                  <a:lnTo>
                    <a:pt x="3663426" y="13314"/>
                  </a:lnTo>
                  <a:lnTo>
                    <a:pt x="3697920" y="29955"/>
                  </a:lnTo>
                  <a:lnTo>
                    <a:pt x="3728212" y="53251"/>
                  </a:lnTo>
                  <a:lnTo>
                    <a:pt x="3757437" y="91589"/>
                  </a:lnTo>
                  <a:lnTo>
                    <a:pt x="3778377" y="143662"/>
                  </a:lnTo>
                  <a:lnTo>
                    <a:pt x="3680333" y="167106"/>
                  </a:lnTo>
                  <a:lnTo>
                    <a:pt x="3674782" y="149023"/>
                  </a:lnTo>
                  <a:lnTo>
                    <a:pt x="3666886" y="132949"/>
                  </a:lnTo>
                  <a:lnTo>
                    <a:pt x="3629388" y="97157"/>
                  </a:lnTo>
                  <a:lnTo>
                    <a:pt x="3576828" y="84721"/>
                  </a:lnTo>
                  <a:lnTo>
                    <a:pt x="3550796" y="87171"/>
                  </a:lnTo>
                  <a:lnTo>
                    <a:pt x="3506497" y="106763"/>
                  </a:lnTo>
                  <a:lnTo>
                    <a:pt x="3473346" y="146527"/>
                  </a:lnTo>
                  <a:lnTo>
                    <a:pt x="3456392" y="209983"/>
                  </a:lnTo>
                  <a:lnTo>
                    <a:pt x="3454273" y="250812"/>
                  </a:lnTo>
                  <a:lnTo>
                    <a:pt x="3456366" y="294012"/>
                  </a:lnTo>
                  <a:lnTo>
                    <a:pt x="3473078" y="360320"/>
                  </a:lnTo>
                  <a:lnTo>
                    <a:pt x="3505698" y="400711"/>
                  </a:lnTo>
                  <a:lnTo>
                    <a:pt x="3549270" y="420466"/>
                  </a:lnTo>
                  <a:lnTo>
                    <a:pt x="3574796" y="422935"/>
                  </a:lnTo>
                  <a:lnTo>
                    <a:pt x="3593842" y="421366"/>
                  </a:lnTo>
                  <a:lnTo>
                    <a:pt x="3642741" y="397827"/>
                  </a:lnTo>
                  <a:lnTo>
                    <a:pt x="3667236" y="365507"/>
                  </a:lnTo>
                  <a:lnTo>
                    <a:pt x="3683635" y="318795"/>
                  </a:lnTo>
                  <a:lnTo>
                    <a:pt x="3779774" y="349262"/>
                  </a:lnTo>
                  <a:lnTo>
                    <a:pt x="3766891" y="386862"/>
                  </a:lnTo>
                  <a:lnTo>
                    <a:pt x="3730124" y="446551"/>
                  </a:lnTo>
                  <a:lnTo>
                    <a:pt x="3678807" y="485711"/>
                  </a:lnTo>
                  <a:lnTo>
                    <a:pt x="3613604" y="505218"/>
                  </a:lnTo>
                  <a:lnTo>
                    <a:pt x="3575812" y="507657"/>
                  </a:lnTo>
                  <a:lnTo>
                    <a:pt x="3529115" y="503482"/>
                  </a:lnTo>
                  <a:lnTo>
                    <a:pt x="3486753" y="490958"/>
                  </a:lnTo>
                  <a:lnTo>
                    <a:pt x="3448724" y="470082"/>
                  </a:lnTo>
                  <a:lnTo>
                    <a:pt x="3415030" y="440855"/>
                  </a:lnTo>
                  <a:lnTo>
                    <a:pt x="3387526" y="404386"/>
                  </a:lnTo>
                  <a:lnTo>
                    <a:pt x="3367881" y="361786"/>
                  </a:lnTo>
                  <a:lnTo>
                    <a:pt x="3356094" y="313055"/>
                  </a:lnTo>
                  <a:lnTo>
                    <a:pt x="3352165" y="258190"/>
                  </a:lnTo>
                  <a:lnTo>
                    <a:pt x="3356117" y="200329"/>
                  </a:lnTo>
                  <a:lnTo>
                    <a:pt x="3367976" y="149312"/>
                  </a:lnTo>
                  <a:lnTo>
                    <a:pt x="3387740" y="105141"/>
                  </a:lnTo>
                  <a:lnTo>
                    <a:pt x="3415411" y="67818"/>
                  </a:lnTo>
                  <a:lnTo>
                    <a:pt x="3449532" y="38147"/>
                  </a:lnTo>
                  <a:lnTo>
                    <a:pt x="3488642" y="16954"/>
                  </a:lnTo>
                  <a:lnTo>
                    <a:pt x="3532729" y="4238"/>
                  </a:lnTo>
                  <a:lnTo>
                    <a:pt x="3581781" y="0"/>
                  </a:lnTo>
                  <a:close/>
                </a:path>
                <a:path w="3780154" h="508000">
                  <a:moveTo>
                    <a:pt x="1096645" y="0"/>
                  </a:moveTo>
                  <a:lnTo>
                    <a:pt x="1148149" y="4207"/>
                  </a:lnTo>
                  <a:lnTo>
                    <a:pt x="1194260" y="16829"/>
                  </a:lnTo>
                  <a:lnTo>
                    <a:pt x="1234965" y="37863"/>
                  </a:lnTo>
                  <a:lnTo>
                    <a:pt x="1270254" y="67309"/>
                  </a:lnTo>
                  <a:lnTo>
                    <a:pt x="1298757" y="104247"/>
                  </a:lnTo>
                  <a:lnTo>
                    <a:pt x="1319117" y="147758"/>
                  </a:lnTo>
                  <a:lnTo>
                    <a:pt x="1331333" y="197840"/>
                  </a:lnTo>
                  <a:lnTo>
                    <a:pt x="1335405" y="254495"/>
                  </a:lnTo>
                  <a:lnTo>
                    <a:pt x="1331358" y="310704"/>
                  </a:lnTo>
                  <a:lnTo>
                    <a:pt x="1319228" y="360443"/>
                  </a:lnTo>
                  <a:lnTo>
                    <a:pt x="1299025" y="403712"/>
                  </a:lnTo>
                  <a:lnTo>
                    <a:pt x="1270762" y="440512"/>
                  </a:lnTo>
                  <a:lnTo>
                    <a:pt x="1235735" y="469889"/>
                  </a:lnTo>
                  <a:lnTo>
                    <a:pt x="1195244" y="490872"/>
                  </a:lnTo>
                  <a:lnTo>
                    <a:pt x="1149300" y="503461"/>
                  </a:lnTo>
                  <a:lnTo>
                    <a:pt x="1097915" y="507657"/>
                  </a:lnTo>
                  <a:lnTo>
                    <a:pt x="1046027" y="503482"/>
                  </a:lnTo>
                  <a:lnTo>
                    <a:pt x="999712" y="490958"/>
                  </a:lnTo>
                  <a:lnTo>
                    <a:pt x="958969" y="470082"/>
                  </a:lnTo>
                  <a:lnTo>
                    <a:pt x="923798" y="440855"/>
                  </a:lnTo>
                  <a:lnTo>
                    <a:pt x="895554" y="404300"/>
                  </a:lnTo>
                  <a:lnTo>
                    <a:pt x="875395" y="361446"/>
                  </a:lnTo>
                  <a:lnTo>
                    <a:pt x="863308" y="312294"/>
                  </a:lnTo>
                  <a:lnTo>
                    <a:pt x="859282" y="256844"/>
                  </a:lnTo>
                  <a:lnTo>
                    <a:pt x="860667" y="220850"/>
                  </a:lnTo>
                  <a:lnTo>
                    <a:pt x="871819" y="157894"/>
                  </a:lnTo>
                  <a:lnTo>
                    <a:pt x="890778" y="112665"/>
                  </a:lnTo>
                  <a:lnTo>
                    <a:pt x="913638" y="79012"/>
                  </a:lnTo>
                  <a:lnTo>
                    <a:pt x="942187" y="49691"/>
                  </a:lnTo>
                  <a:lnTo>
                    <a:pt x="973949" y="27593"/>
                  </a:lnTo>
                  <a:lnTo>
                    <a:pt x="1014670" y="10929"/>
                  </a:lnTo>
                  <a:lnTo>
                    <a:pt x="1067542" y="1214"/>
                  </a:lnTo>
                  <a:lnTo>
                    <a:pt x="1096645" y="0"/>
                  </a:lnTo>
                  <a:close/>
                </a:path>
              </a:pathLst>
            </a:custGeom>
            <a:ln w="9144">
              <a:solidFill>
                <a:srgbClr val="C39F0E"/>
              </a:solidFill>
            </a:ln>
          </p:spPr>
          <p:txBody>
            <a:bodyPr wrap="square" lIns="0" tIns="0" rIns="0" bIns="0" rtlCol="0"/>
            <a:lstStyle/>
            <a:p>
              <a:endParaRPr/>
            </a:p>
          </p:txBody>
        </p:sp>
        <p:sp>
          <p:nvSpPr>
            <p:cNvPr id="10" name="object 10"/>
            <p:cNvSpPr/>
            <p:nvPr/>
          </p:nvSpPr>
          <p:spPr>
            <a:xfrm>
              <a:off x="5817361" y="5852744"/>
              <a:ext cx="1463802" cy="507657"/>
            </a:xfrm>
            <a:prstGeom prst="rect">
              <a:avLst/>
            </a:prstGeom>
            <a:blipFill>
              <a:blip r:embed="rId7" cstate="print"/>
              <a:stretch>
                <a:fillRect/>
              </a:stretch>
            </a:blipFill>
          </p:spPr>
          <p:txBody>
            <a:bodyPr wrap="square" lIns="0" tIns="0" rIns="0" bIns="0" rtlCol="0"/>
            <a:lstStyle/>
            <a:p>
              <a:endParaRPr/>
            </a:p>
          </p:txBody>
        </p:sp>
        <p:sp>
          <p:nvSpPr>
            <p:cNvPr id="11" name="object 11"/>
            <p:cNvSpPr/>
            <p:nvPr/>
          </p:nvSpPr>
          <p:spPr>
            <a:xfrm>
              <a:off x="5817361" y="5852744"/>
              <a:ext cx="1464310" cy="508000"/>
            </a:xfrm>
            <a:custGeom>
              <a:avLst/>
              <a:gdLst/>
              <a:ahLst/>
              <a:cxnLst/>
              <a:rect l="l" t="t" r="r" b="b"/>
              <a:pathLst>
                <a:path w="1464309" h="508000">
                  <a:moveTo>
                    <a:pt x="99187" y="91427"/>
                  </a:moveTo>
                  <a:lnTo>
                    <a:pt x="99187" y="416572"/>
                  </a:lnTo>
                  <a:lnTo>
                    <a:pt x="173100" y="416572"/>
                  </a:lnTo>
                  <a:lnTo>
                    <a:pt x="222428" y="413936"/>
                  </a:lnTo>
                  <a:lnTo>
                    <a:pt x="264620" y="398141"/>
                  </a:lnTo>
                  <a:lnTo>
                    <a:pt x="293677" y="359409"/>
                  </a:lnTo>
                  <a:lnTo>
                    <a:pt x="306577" y="305104"/>
                  </a:lnTo>
                  <a:lnTo>
                    <a:pt x="309117" y="254165"/>
                  </a:lnTo>
                  <a:lnTo>
                    <a:pt x="308479" y="227356"/>
                  </a:lnTo>
                  <a:lnTo>
                    <a:pt x="303438" y="183656"/>
                  </a:lnTo>
                  <a:lnTo>
                    <a:pt x="286988" y="139646"/>
                  </a:lnTo>
                  <a:lnTo>
                    <a:pt x="261244" y="111369"/>
                  </a:lnTo>
                  <a:lnTo>
                    <a:pt x="225043" y="96113"/>
                  </a:lnTo>
                  <a:lnTo>
                    <a:pt x="171448" y="91720"/>
                  </a:lnTo>
                  <a:lnTo>
                    <a:pt x="143637" y="91427"/>
                  </a:lnTo>
                  <a:lnTo>
                    <a:pt x="99187" y="91427"/>
                  </a:lnTo>
                  <a:close/>
                </a:path>
                <a:path w="1464309" h="508000">
                  <a:moveTo>
                    <a:pt x="989584" y="8381"/>
                  </a:moveTo>
                  <a:lnTo>
                    <a:pt x="1137919" y="8381"/>
                  </a:lnTo>
                  <a:lnTo>
                    <a:pt x="1227073" y="343242"/>
                  </a:lnTo>
                  <a:lnTo>
                    <a:pt x="1315085" y="8381"/>
                  </a:lnTo>
                  <a:lnTo>
                    <a:pt x="1463802" y="8381"/>
                  </a:lnTo>
                  <a:lnTo>
                    <a:pt x="1463802" y="499287"/>
                  </a:lnTo>
                  <a:lnTo>
                    <a:pt x="1371727" y="499287"/>
                  </a:lnTo>
                  <a:lnTo>
                    <a:pt x="1371727" y="112852"/>
                  </a:lnTo>
                  <a:lnTo>
                    <a:pt x="1274190" y="499287"/>
                  </a:lnTo>
                  <a:lnTo>
                    <a:pt x="1178814" y="499287"/>
                  </a:lnTo>
                  <a:lnTo>
                    <a:pt x="1081659" y="112852"/>
                  </a:lnTo>
                  <a:lnTo>
                    <a:pt x="1081659" y="499287"/>
                  </a:lnTo>
                  <a:lnTo>
                    <a:pt x="989584" y="499287"/>
                  </a:lnTo>
                  <a:lnTo>
                    <a:pt x="989584" y="8381"/>
                  </a:lnTo>
                  <a:close/>
                </a:path>
                <a:path w="1464309" h="508000">
                  <a:moveTo>
                    <a:pt x="0" y="8381"/>
                  </a:moveTo>
                  <a:lnTo>
                    <a:pt x="181228" y="8381"/>
                  </a:lnTo>
                  <a:lnTo>
                    <a:pt x="209994" y="8967"/>
                  </a:lnTo>
                  <a:lnTo>
                    <a:pt x="256667" y="13654"/>
                  </a:lnTo>
                  <a:lnTo>
                    <a:pt x="295411" y="25350"/>
                  </a:lnTo>
                  <a:lnTo>
                    <a:pt x="332420" y="47949"/>
                  </a:lnTo>
                  <a:lnTo>
                    <a:pt x="363116" y="80111"/>
                  </a:lnTo>
                  <a:lnTo>
                    <a:pt x="386548" y="119878"/>
                  </a:lnTo>
                  <a:lnTo>
                    <a:pt x="402498" y="167384"/>
                  </a:lnTo>
                  <a:lnTo>
                    <a:pt x="410587" y="225400"/>
                  </a:lnTo>
                  <a:lnTo>
                    <a:pt x="411607" y="258521"/>
                  </a:lnTo>
                  <a:lnTo>
                    <a:pt x="410656" y="287781"/>
                  </a:lnTo>
                  <a:lnTo>
                    <a:pt x="403088" y="340017"/>
                  </a:lnTo>
                  <a:lnTo>
                    <a:pt x="386278" y="388506"/>
                  </a:lnTo>
                  <a:lnTo>
                    <a:pt x="359989" y="431875"/>
                  </a:lnTo>
                  <a:lnTo>
                    <a:pt x="329916" y="461595"/>
                  </a:lnTo>
                  <a:lnTo>
                    <a:pt x="295106" y="481179"/>
                  </a:lnTo>
                  <a:lnTo>
                    <a:pt x="256482" y="493442"/>
                  </a:lnTo>
                  <a:lnTo>
                    <a:pt x="212615" y="498637"/>
                  </a:lnTo>
                  <a:lnTo>
                    <a:pt x="186562" y="499287"/>
                  </a:lnTo>
                  <a:lnTo>
                    <a:pt x="0" y="499287"/>
                  </a:lnTo>
                  <a:lnTo>
                    <a:pt x="0" y="8381"/>
                  </a:lnTo>
                  <a:close/>
                </a:path>
                <a:path w="1464309" h="508000">
                  <a:moveTo>
                    <a:pt x="707897" y="0"/>
                  </a:moveTo>
                  <a:lnTo>
                    <a:pt x="750833" y="3328"/>
                  </a:lnTo>
                  <a:lnTo>
                    <a:pt x="789543" y="13314"/>
                  </a:lnTo>
                  <a:lnTo>
                    <a:pt x="824037" y="29955"/>
                  </a:lnTo>
                  <a:lnTo>
                    <a:pt x="854329" y="53251"/>
                  </a:lnTo>
                  <a:lnTo>
                    <a:pt x="883554" y="91589"/>
                  </a:lnTo>
                  <a:lnTo>
                    <a:pt x="904493" y="143662"/>
                  </a:lnTo>
                  <a:lnTo>
                    <a:pt x="806449" y="167106"/>
                  </a:lnTo>
                  <a:lnTo>
                    <a:pt x="800899" y="149023"/>
                  </a:lnTo>
                  <a:lnTo>
                    <a:pt x="793003" y="132949"/>
                  </a:lnTo>
                  <a:lnTo>
                    <a:pt x="755505" y="97157"/>
                  </a:lnTo>
                  <a:lnTo>
                    <a:pt x="702944" y="84721"/>
                  </a:lnTo>
                  <a:lnTo>
                    <a:pt x="676913" y="87171"/>
                  </a:lnTo>
                  <a:lnTo>
                    <a:pt x="632614" y="106763"/>
                  </a:lnTo>
                  <a:lnTo>
                    <a:pt x="599463" y="146527"/>
                  </a:lnTo>
                  <a:lnTo>
                    <a:pt x="582509" y="209983"/>
                  </a:lnTo>
                  <a:lnTo>
                    <a:pt x="580389" y="250812"/>
                  </a:lnTo>
                  <a:lnTo>
                    <a:pt x="582483" y="294012"/>
                  </a:lnTo>
                  <a:lnTo>
                    <a:pt x="599195" y="360320"/>
                  </a:lnTo>
                  <a:lnTo>
                    <a:pt x="631815" y="400711"/>
                  </a:lnTo>
                  <a:lnTo>
                    <a:pt x="675387" y="420466"/>
                  </a:lnTo>
                  <a:lnTo>
                    <a:pt x="700913" y="422935"/>
                  </a:lnTo>
                  <a:lnTo>
                    <a:pt x="719959" y="421366"/>
                  </a:lnTo>
                  <a:lnTo>
                    <a:pt x="768858" y="397827"/>
                  </a:lnTo>
                  <a:lnTo>
                    <a:pt x="793353" y="365507"/>
                  </a:lnTo>
                  <a:lnTo>
                    <a:pt x="809752" y="318795"/>
                  </a:lnTo>
                  <a:lnTo>
                    <a:pt x="905890" y="349262"/>
                  </a:lnTo>
                  <a:lnTo>
                    <a:pt x="893008" y="386862"/>
                  </a:lnTo>
                  <a:lnTo>
                    <a:pt x="856241" y="446551"/>
                  </a:lnTo>
                  <a:lnTo>
                    <a:pt x="804924" y="485711"/>
                  </a:lnTo>
                  <a:lnTo>
                    <a:pt x="739721" y="505218"/>
                  </a:lnTo>
                  <a:lnTo>
                    <a:pt x="701929" y="507657"/>
                  </a:lnTo>
                  <a:lnTo>
                    <a:pt x="655232" y="503482"/>
                  </a:lnTo>
                  <a:lnTo>
                    <a:pt x="612870" y="490958"/>
                  </a:lnTo>
                  <a:lnTo>
                    <a:pt x="574841" y="470082"/>
                  </a:lnTo>
                  <a:lnTo>
                    <a:pt x="541147" y="440855"/>
                  </a:lnTo>
                  <a:lnTo>
                    <a:pt x="513643" y="404386"/>
                  </a:lnTo>
                  <a:lnTo>
                    <a:pt x="493998" y="361786"/>
                  </a:lnTo>
                  <a:lnTo>
                    <a:pt x="482211" y="313055"/>
                  </a:lnTo>
                  <a:lnTo>
                    <a:pt x="478282" y="258190"/>
                  </a:lnTo>
                  <a:lnTo>
                    <a:pt x="482234" y="200329"/>
                  </a:lnTo>
                  <a:lnTo>
                    <a:pt x="494093" y="149312"/>
                  </a:lnTo>
                  <a:lnTo>
                    <a:pt x="513857" y="105141"/>
                  </a:lnTo>
                  <a:lnTo>
                    <a:pt x="541527" y="67818"/>
                  </a:lnTo>
                  <a:lnTo>
                    <a:pt x="575649" y="38147"/>
                  </a:lnTo>
                  <a:lnTo>
                    <a:pt x="614759" y="16954"/>
                  </a:lnTo>
                  <a:lnTo>
                    <a:pt x="658846" y="4238"/>
                  </a:lnTo>
                  <a:lnTo>
                    <a:pt x="707897" y="0"/>
                  </a:lnTo>
                  <a:close/>
                </a:path>
              </a:pathLst>
            </a:custGeom>
            <a:ln w="9144">
              <a:solidFill>
                <a:srgbClr val="C39F0E"/>
              </a:solidFill>
            </a:ln>
          </p:spPr>
          <p:txBody>
            <a:bodyPr wrap="square" lIns="0" tIns="0" rIns="0" bIns="0" rtlCol="0"/>
            <a:lstStyle/>
            <a:p>
              <a:endParaRP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891666"/>
            <a:ext cx="2719705" cy="482600"/>
          </a:xfrm>
          <a:prstGeom prst="rect">
            <a:avLst/>
          </a:prstGeom>
        </p:spPr>
        <p:txBody>
          <a:bodyPr vert="horz" wrap="square" lIns="0" tIns="12700" rIns="0" bIns="0" rtlCol="0">
            <a:spAutoFit/>
          </a:bodyPr>
          <a:lstStyle/>
          <a:p>
            <a:pPr marL="12700">
              <a:lnSpc>
                <a:spcPct val="100000"/>
              </a:lnSpc>
              <a:spcBef>
                <a:spcPts val="100"/>
              </a:spcBef>
            </a:pPr>
            <a:r>
              <a:rPr sz="3000" spc="-40" dirty="0"/>
              <a:t>I</a:t>
            </a:r>
            <a:r>
              <a:rPr spc="-40" dirty="0"/>
              <a:t>DIOPATHIC</a:t>
            </a:r>
            <a:r>
              <a:rPr spc="110" dirty="0"/>
              <a:t> </a:t>
            </a:r>
            <a:r>
              <a:rPr sz="3000" dirty="0"/>
              <a:t>DCM</a:t>
            </a:r>
            <a:endParaRPr sz="3000"/>
          </a:p>
        </p:txBody>
      </p:sp>
      <p:sp>
        <p:nvSpPr>
          <p:cNvPr id="3" name="object 3"/>
          <p:cNvSpPr txBox="1"/>
          <p:nvPr/>
        </p:nvSpPr>
        <p:spPr>
          <a:xfrm>
            <a:off x="535940" y="1549654"/>
            <a:ext cx="6996430" cy="4505078"/>
          </a:xfrm>
          <a:prstGeom prst="rect">
            <a:avLst/>
          </a:prstGeom>
        </p:spPr>
        <p:txBody>
          <a:bodyPr vert="horz" wrap="square" lIns="0" tIns="52069" rIns="0" bIns="0" rtlCol="0">
            <a:spAutoFit/>
          </a:bodyPr>
          <a:lstStyle/>
          <a:p>
            <a:pPr marL="287020" indent="-274320">
              <a:lnSpc>
                <a:spcPct val="100000"/>
              </a:lnSpc>
              <a:spcBef>
                <a:spcPts val="409"/>
              </a:spcBef>
              <a:buClr>
                <a:srgbClr val="FD8537"/>
              </a:buClr>
              <a:buSzPct val="68750"/>
              <a:buFont typeface="Wingdings"/>
              <a:buChar char=""/>
              <a:tabLst>
                <a:tab pos="287020" algn="l"/>
              </a:tabLst>
            </a:pPr>
            <a:r>
              <a:rPr sz="2400" dirty="0">
                <a:latin typeface="Arial"/>
                <a:cs typeface="Arial"/>
              </a:rPr>
              <a:t>It </a:t>
            </a:r>
            <a:r>
              <a:rPr sz="2400" spc="-5" dirty="0">
                <a:latin typeface="Arial"/>
                <a:cs typeface="Arial"/>
              </a:rPr>
              <a:t>is by</a:t>
            </a:r>
            <a:r>
              <a:rPr sz="2400" spc="-35" dirty="0">
                <a:latin typeface="Arial"/>
                <a:cs typeface="Arial"/>
              </a:rPr>
              <a:t> </a:t>
            </a:r>
            <a:r>
              <a:rPr sz="2400" spc="-5" dirty="0">
                <a:latin typeface="Arial"/>
                <a:cs typeface="Arial"/>
              </a:rPr>
              <a:t>exclusion.</a:t>
            </a:r>
            <a:endParaRPr sz="2400" dirty="0">
              <a:latin typeface="Arial"/>
              <a:cs typeface="Arial"/>
            </a:endParaRPr>
          </a:p>
          <a:p>
            <a:pPr marL="287020" indent="-274320">
              <a:lnSpc>
                <a:spcPct val="100000"/>
              </a:lnSpc>
              <a:spcBef>
                <a:spcPts val="310"/>
              </a:spcBef>
              <a:buClr>
                <a:srgbClr val="FD8537"/>
              </a:buClr>
              <a:buSzPct val="68750"/>
              <a:buFont typeface="Wingdings"/>
              <a:buChar char=""/>
              <a:tabLst>
                <a:tab pos="287020" algn="l"/>
              </a:tabLst>
            </a:pPr>
            <a:r>
              <a:rPr sz="2400" spc="-5" dirty="0">
                <a:latin typeface="Arial"/>
                <a:cs typeface="Arial"/>
              </a:rPr>
              <a:t>Relatively</a:t>
            </a:r>
            <a:r>
              <a:rPr sz="2400" spc="20" dirty="0">
                <a:latin typeface="Arial"/>
                <a:cs typeface="Arial"/>
              </a:rPr>
              <a:t> </a:t>
            </a:r>
            <a:r>
              <a:rPr sz="2400" dirty="0">
                <a:latin typeface="Arial"/>
                <a:cs typeface="Arial"/>
              </a:rPr>
              <a:t>common.</a:t>
            </a:r>
          </a:p>
          <a:p>
            <a:pPr marL="287020" indent="-274320">
              <a:lnSpc>
                <a:spcPct val="100000"/>
              </a:lnSpc>
              <a:spcBef>
                <a:spcPts val="315"/>
              </a:spcBef>
              <a:buClr>
                <a:srgbClr val="FD8537"/>
              </a:buClr>
              <a:buSzPct val="68750"/>
              <a:buFont typeface="Wingdings"/>
              <a:buChar char=""/>
              <a:tabLst>
                <a:tab pos="287020" algn="l"/>
              </a:tabLst>
            </a:pPr>
            <a:r>
              <a:rPr sz="2400" dirty="0">
                <a:latin typeface="Arial"/>
                <a:cs typeface="Arial"/>
              </a:rPr>
              <a:t>0.04%.</a:t>
            </a:r>
          </a:p>
          <a:p>
            <a:pPr marL="287020" indent="-274320">
              <a:lnSpc>
                <a:spcPct val="100000"/>
              </a:lnSpc>
              <a:spcBef>
                <a:spcPts val="315"/>
              </a:spcBef>
              <a:buClr>
                <a:srgbClr val="FD8537"/>
              </a:buClr>
              <a:buSzPct val="68750"/>
              <a:buFont typeface="Wingdings"/>
              <a:buChar char=""/>
              <a:tabLst>
                <a:tab pos="287020" algn="l"/>
              </a:tabLst>
            </a:pPr>
            <a:r>
              <a:rPr sz="2400" spc="-5" dirty="0">
                <a:latin typeface="Arial"/>
                <a:cs typeface="Arial"/>
              </a:rPr>
              <a:t>Increases with age.</a:t>
            </a:r>
            <a:endParaRPr sz="2400" dirty="0">
              <a:latin typeface="Arial"/>
              <a:cs typeface="Arial"/>
            </a:endParaRPr>
          </a:p>
          <a:p>
            <a:pPr marL="287020" indent="-274320">
              <a:lnSpc>
                <a:spcPct val="100000"/>
              </a:lnSpc>
              <a:spcBef>
                <a:spcPts val="310"/>
              </a:spcBef>
              <a:buClr>
                <a:srgbClr val="FD8537"/>
              </a:buClr>
              <a:buSzPct val="68750"/>
              <a:buFont typeface="Wingdings"/>
              <a:buChar char=""/>
              <a:tabLst>
                <a:tab pos="287020" algn="l"/>
              </a:tabLst>
            </a:pPr>
            <a:r>
              <a:rPr sz="2400" spc="-70" dirty="0">
                <a:latin typeface="Arial"/>
                <a:cs typeface="Arial"/>
              </a:rPr>
              <a:t>M&gt;F.</a:t>
            </a:r>
            <a:endParaRPr sz="2400" dirty="0">
              <a:latin typeface="Arial"/>
              <a:cs typeface="Arial"/>
            </a:endParaRPr>
          </a:p>
          <a:p>
            <a:pPr marL="287020" indent="-274320">
              <a:lnSpc>
                <a:spcPct val="100000"/>
              </a:lnSpc>
              <a:spcBef>
                <a:spcPts val="315"/>
              </a:spcBef>
              <a:buClr>
                <a:srgbClr val="FD8537"/>
              </a:buClr>
              <a:buSzPct val="68750"/>
              <a:buFont typeface="Wingdings"/>
              <a:buChar char=""/>
              <a:tabLst>
                <a:tab pos="287020" algn="l"/>
              </a:tabLst>
            </a:pPr>
            <a:r>
              <a:rPr sz="2400" i="1" spc="-5" dirty="0">
                <a:latin typeface="Arial"/>
                <a:cs typeface="Arial"/>
              </a:rPr>
              <a:t>Myocardial cell </a:t>
            </a:r>
            <a:r>
              <a:rPr sz="2400" i="1" spc="-10" dirty="0">
                <a:latin typeface="Arial"/>
                <a:cs typeface="Arial"/>
              </a:rPr>
              <a:t>hypertrophy,interstitial </a:t>
            </a:r>
            <a:r>
              <a:rPr sz="2400" i="1" spc="-5" dirty="0">
                <a:latin typeface="Arial"/>
                <a:cs typeface="Arial"/>
              </a:rPr>
              <a:t>cell</a:t>
            </a:r>
            <a:r>
              <a:rPr sz="2400" i="1" spc="114" dirty="0">
                <a:latin typeface="Arial"/>
                <a:cs typeface="Arial"/>
              </a:rPr>
              <a:t> </a:t>
            </a:r>
            <a:r>
              <a:rPr sz="2400" i="1" spc="-5" dirty="0">
                <a:latin typeface="Arial"/>
                <a:cs typeface="Arial"/>
              </a:rPr>
              <a:t>fibrosis</a:t>
            </a:r>
            <a:endParaRPr sz="2400" dirty="0">
              <a:latin typeface="Arial"/>
              <a:cs typeface="Arial"/>
            </a:endParaRPr>
          </a:p>
          <a:p>
            <a:pPr marL="286385" marR="5080" indent="-274320">
              <a:lnSpc>
                <a:spcPts val="2600"/>
              </a:lnSpc>
              <a:spcBef>
                <a:spcPts val="620"/>
              </a:spcBef>
              <a:buClr>
                <a:srgbClr val="FD8537"/>
              </a:buClr>
              <a:buSzPct val="68750"/>
              <a:buFont typeface="Wingdings"/>
              <a:buChar char=""/>
              <a:tabLst>
                <a:tab pos="287020" algn="l"/>
              </a:tabLst>
            </a:pPr>
            <a:r>
              <a:rPr sz="2400" spc="-5" dirty="0">
                <a:latin typeface="Arial"/>
                <a:cs typeface="Arial"/>
              </a:rPr>
              <a:t>Etiology </a:t>
            </a:r>
            <a:r>
              <a:rPr sz="2400" spc="-5" dirty="0" smtClean="0">
                <a:latin typeface="Arial"/>
                <a:cs typeface="Arial"/>
              </a:rPr>
              <a:t>as</a:t>
            </a:r>
            <a:endParaRPr lang="en-US" sz="2400" spc="-5" dirty="0" smtClean="0">
              <a:latin typeface="Arial"/>
              <a:cs typeface="Arial"/>
            </a:endParaRPr>
          </a:p>
          <a:p>
            <a:pPr marL="743585" marR="5080" lvl="1" indent="-274320">
              <a:lnSpc>
                <a:spcPts val="2600"/>
              </a:lnSpc>
              <a:spcBef>
                <a:spcPts val="620"/>
              </a:spcBef>
              <a:buClr>
                <a:srgbClr val="FD8537"/>
              </a:buClr>
              <a:buSzPct val="68750"/>
              <a:buFont typeface="Wingdings"/>
              <a:buChar char=""/>
              <a:tabLst>
                <a:tab pos="287020" algn="l"/>
              </a:tabLst>
            </a:pPr>
            <a:r>
              <a:rPr sz="2400" b="1" spc="-5" dirty="0" smtClean="0">
                <a:latin typeface="Arial"/>
                <a:cs typeface="Arial"/>
              </a:rPr>
              <a:t>Alcohol </a:t>
            </a:r>
            <a:r>
              <a:rPr sz="2400" b="1" spc="-5" dirty="0">
                <a:latin typeface="Arial"/>
                <a:cs typeface="Arial"/>
              </a:rPr>
              <a:t>&gt;80g/day-M,&gt;40g/day-F-</a:t>
            </a:r>
            <a:r>
              <a:rPr sz="2400" b="1" spc="-5" dirty="0">
                <a:latin typeface="Wingdings"/>
                <a:cs typeface="Wingdings"/>
              </a:rPr>
              <a:t></a:t>
            </a:r>
            <a:r>
              <a:rPr sz="2400" b="1" spc="-5" dirty="0">
                <a:latin typeface="Arial"/>
                <a:cs typeface="Arial"/>
              </a:rPr>
              <a:t>5  </a:t>
            </a:r>
            <a:r>
              <a:rPr sz="2400" b="1" spc="-10" dirty="0">
                <a:latin typeface="Arial"/>
                <a:cs typeface="Arial"/>
              </a:rPr>
              <a:t>years.</a:t>
            </a:r>
            <a:endParaRPr sz="2400" dirty="0">
              <a:latin typeface="Arial"/>
              <a:cs typeface="Arial"/>
            </a:endParaRPr>
          </a:p>
          <a:p>
            <a:pPr marL="744220" lvl="1" indent="-274320">
              <a:spcBef>
                <a:spcPts val="265"/>
              </a:spcBef>
              <a:buClr>
                <a:srgbClr val="FD8537"/>
              </a:buClr>
              <a:buSzPct val="68750"/>
              <a:buFont typeface="Wingdings"/>
              <a:buChar char=""/>
              <a:tabLst>
                <a:tab pos="287020" algn="l"/>
              </a:tabLst>
            </a:pPr>
            <a:r>
              <a:rPr sz="2400" b="1" spc="-5" dirty="0">
                <a:latin typeface="Arial"/>
                <a:cs typeface="Arial"/>
              </a:rPr>
              <a:t>HTN</a:t>
            </a:r>
            <a:r>
              <a:rPr sz="2400" b="1" spc="-5" dirty="0">
                <a:latin typeface="Wingdings"/>
                <a:cs typeface="Wingdings"/>
              </a:rPr>
              <a:t></a:t>
            </a:r>
            <a:r>
              <a:rPr sz="2400" b="1" spc="-5" dirty="0">
                <a:latin typeface="Arial"/>
                <a:cs typeface="Arial"/>
              </a:rPr>
              <a:t>160/100 </a:t>
            </a:r>
            <a:r>
              <a:rPr sz="2400" b="1" dirty="0">
                <a:latin typeface="Arial"/>
                <a:cs typeface="Arial"/>
              </a:rPr>
              <a:t>,uncontrolled</a:t>
            </a:r>
            <a:endParaRPr sz="2400" dirty="0">
              <a:latin typeface="Arial"/>
              <a:cs typeface="Arial"/>
            </a:endParaRPr>
          </a:p>
          <a:p>
            <a:pPr marL="744220" lvl="1" indent="-274320">
              <a:spcBef>
                <a:spcPts val="325"/>
              </a:spcBef>
              <a:buClr>
                <a:srgbClr val="FD8537"/>
              </a:buClr>
              <a:buSzPct val="68750"/>
              <a:buFont typeface="Wingdings"/>
              <a:buChar char=""/>
              <a:tabLst>
                <a:tab pos="287020" algn="l"/>
              </a:tabLst>
            </a:pPr>
            <a:r>
              <a:rPr sz="2400" spc="-5" dirty="0">
                <a:latin typeface="Arial"/>
                <a:cs typeface="Arial"/>
              </a:rPr>
              <a:t>Assess TSH</a:t>
            </a:r>
            <a:r>
              <a:rPr sz="2400" spc="-60" dirty="0">
                <a:latin typeface="Arial"/>
                <a:cs typeface="Arial"/>
              </a:rPr>
              <a:t> </a:t>
            </a:r>
            <a:r>
              <a:rPr sz="2400" spc="-5" dirty="0">
                <a:latin typeface="Arial"/>
                <a:cs typeface="Arial"/>
              </a:rPr>
              <a:t>levels</a:t>
            </a:r>
            <a:endParaRPr sz="2400" dirty="0">
              <a:latin typeface="Arial"/>
              <a:cs typeface="Arial"/>
            </a:endParaRPr>
          </a:p>
          <a:p>
            <a:pPr marL="744220" lvl="1" indent="-274320">
              <a:spcBef>
                <a:spcPts val="315"/>
              </a:spcBef>
              <a:buClr>
                <a:srgbClr val="FD8537"/>
              </a:buClr>
              <a:buSzPct val="68750"/>
              <a:buFont typeface="Wingdings"/>
              <a:buChar char=""/>
              <a:tabLst>
                <a:tab pos="287020" algn="l"/>
              </a:tabLst>
            </a:pPr>
            <a:r>
              <a:rPr lang="en-US" sz="2400" spc="-5" dirty="0" smtClean="0">
                <a:latin typeface="Arial"/>
                <a:cs typeface="Arial"/>
              </a:rPr>
              <a:t>Bi</a:t>
            </a:r>
            <a:r>
              <a:rPr sz="2400" spc="-5" dirty="0" smtClean="0">
                <a:latin typeface="Arial"/>
                <a:cs typeface="Arial"/>
              </a:rPr>
              <a:t>opsy</a:t>
            </a:r>
            <a:endParaRPr sz="2400" dirty="0">
              <a:latin typeface="Arial"/>
              <a:cs typeface="Aria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967866"/>
            <a:ext cx="3027045" cy="391160"/>
          </a:xfrm>
          <a:prstGeom prst="rect">
            <a:avLst/>
          </a:prstGeom>
        </p:spPr>
        <p:txBody>
          <a:bodyPr vert="horz" wrap="square" lIns="0" tIns="12700" rIns="0" bIns="0" rtlCol="0">
            <a:spAutoFit/>
          </a:bodyPr>
          <a:lstStyle/>
          <a:p>
            <a:pPr marL="12700">
              <a:lnSpc>
                <a:spcPct val="100000"/>
              </a:lnSpc>
              <a:spcBef>
                <a:spcPts val="100"/>
              </a:spcBef>
            </a:pPr>
            <a:r>
              <a:rPr spc="-30" dirty="0"/>
              <a:t>PATHOPHYSIOLOGY</a:t>
            </a:r>
          </a:p>
        </p:txBody>
      </p:sp>
      <p:sp>
        <p:nvSpPr>
          <p:cNvPr id="3" name="object 3"/>
          <p:cNvSpPr txBox="1"/>
          <p:nvPr/>
        </p:nvSpPr>
        <p:spPr>
          <a:xfrm>
            <a:off x="535940" y="1549044"/>
            <a:ext cx="6971665" cy="3336811"/>
          </a:xfrm>
          <a:prstGeom prst="rect">
            <a:avLst/>
          </a:prstGeom>
        </p:spPr>
        <p:txBody>
          <a:bodyPr vert="horz" wrap="square" lIns="0" tIns="88900" rIns="0" bIns="0" rtlCol="0">
            <a:spAutoFit/>
          </a:bodyPr>
          <a:lstStyle/>
          <a:p>
            <a:pPr marL="287020" indent="-274320">
              <a:lnSpc>
                <a:spcPct val="100000"/>
              </a:lnSpc>
              <a:spcBef>
                <a:spcPts val="700"/>
              </a:spcBef>
              <a:buClr>
                <a:srgbClr val="FD8537"/>
              </a:buClr>
              <a:buSzPct val="68181"/>
              <a:buFont typeface="Wingdings"/>
              <a:buChar char=""/>
              <a:tabLst>
                <a:tab pos="287020" algn="l"/>
              </a:tabLst>
            </a:pPr>
            <a:r>
              <a:rPr sz="2200" spc="-5" dirty="0">
                <a:latin typeface="Arial"/>
                <a:cs typeface="Arial"/>
              </a:rPr>
              <a:t>35-50% are</a:t>
            </a:r>
            <a:r>
              <a:rPr sz="2200" dirty="0">
                <a:latin typeface="Arial"/>
                <a:cs typeface="Arial"/>
              </a:rPr>
              <a:t> </a:t>
            </a:r>
            <a:r>
              <a:rPr sz="2200" spc="-5" dirty="0">
                <a:latin typeface="Arial"/>
                <a:cs typeface="Arial"/>
              </a:rPr>
              <a:t>familial</a:t>
            </a:r>
            <a:endParaRPr sz="2200" dirty="0">
              <a:latin typeface="Arial"/>
              <a:cs typeface="Arial"/>
            </a:endParaRPr>
          </a:p>
          <a:p>
            <a:pPr marL="287020" indent="-274320">
              <a:lnSpc>
                <a:spcPct val="100000"/>
              </a:lnSpc>
              <a:spcBef>
                <a:spcPts val="600"/>
              </a:spcBef>
              <a:buClr>
                <a:srgbClr val="FD8537"/>
              </a:buClr>
              <a:buSzPct val="68181"/>
              <a:buFont typeface="Wingdings"/>
              <a:buChar char=""/>
              <a:tabLst>
                <a:tab pos="287020" algn="l"/>
              </a:tabLst>
            </a:pPr>
            <a:r>
              <a:rPr sz="2200" spc="-30" dirty="0">
                <a:latin typeface="Arial"/>
                <a:cs typeface="Arial"/>
              </a:rPr>
              <a:t>CARVAJAL </a:t>
            </a:r>
            <a:r>
              <a:rPr sz="2200" spc="-5" dirty="0">
                <a:latin typeface="Arial"/>
                <a:cs typeface="Arial"/>
              </a:rPr>
              <a:t>syndrome—DCM,wooly</a:t>
            </a:r>
            <a:r>
              <a:rPr sz="2200" spc="-20" dirty="0">
                <a:latin typeface="Arial"/>
                <a:cs typeface="Arial"/>
              </a:rPr>
              <a:t> </a:t>
            </a:r>
            <a:r>
              <a:rPr sz="2200" spc="-10" dirty="0">
                <a:latin typeface="Arial"/>
                <a:cs typeface="Arial"/>
              </a:rPr>
              <a:t>hair,keratoderma.</a:t>
            </a:r>
            <a:endParaRPr sz="2200" dirty="0">
              <a:latin typeface="Arial"/>
              <a:cs typeface="Arial"/>
            </a:endParaRPr>
          </a:p>
          <a:p>
            <a:pPr marL="287020" indent="-274320">
              <a:lnSpc>
                <a:spcPct val="100000"/>
              </a:lnSpc>
              <a:spcBef>
                <a:spcPts val="600"/>
              </a:spcBef>
              <a:buClr>
                <a:srgbClr val="FD8537"/>
              </a:buClr>
              <a:buSzPct val="68181"/>
              <a:buFont typeface="Wingdings"/>
              <a:buChar char=""/>
              <a:tabLst>
                <a:tab pos="287020" algn="l"/>
              </a:tabLst>
            </a:pPr>
            <a:r>
              <a:rPr sz="2200" spc="-5" dirty="0">
                <a:latin typeface="Arial"/>
                <a:cs typeface="Arial"/>
              </a:rPr>
              <a:t>Altered signal transduction—phospholamban</a:t>
            </a:r>
            <a:r>
              <a:rPr sz="2200" spc="50" dirty="0">
                <a:latin typeface="Arial"/>
                <a:cs typeface="Arial"/>
              </a:rPr>
              <a:t> </a:t>
            </a:r>
            <a:r>
              <a:rPr sz="2200" spc="-5" dirty="0">
                <a:latin typeface="Arial"/>
                <a:cs typeface="Arial"/>
              </a:rPr>
              <a:t>gene</a:t>
            </a:r>
            <a:endParaRPr sz="2200" dirty="0">
              <a:latin typeface="Arial"/>
              <a:cs typeface="Arial"/>
            </a:endParaRPr>
          </a:p>
          <a:p>
            <a:pPr marL="287020" indent="-274320">
              <a:lnSpc>
                <a:spcPct val="100000"/>
              </a:lnSpc>
              <a:spcBef>
                <a:spcPts val="605"/>
              </a:spcBef>
              <a:buClr>
                <a:srgbClr val="FD8537"/>
              </a:buClr>
              <a:buSzPct val="68181"/>
              <a:buFont typeface="Wingdings"/>
              <a:buChar char=""/>
              <a:tabLst>
                <a:tab pos="287020" algn="l"/>
              </a:tabLst>
            </a:pPr>
            <a:r>
              <a:rPr sz="2200" spc="-5" dirty="0" smtClean="0">
                <a:latin typeface="Arial"/>
                <a:cs typeface="Arial"/>
              </a:rPr>
              <a:t>High </a:t>
            </a:r>
            <a:r>
              <a:rPr sz="2200" spc="-5" dirty="0">
                <a:latin typeface="Arial"/>
                <a:cs typeface="Arial"/>
              </a:rPr>
              <a:t>mortality and morbidity—lamin A/C</a:t>
            </a:r>
            <a:r>
              <a:rPr sz="2200" spc="-45" dirty="0">
                <a:latin typeface="Arial"/>
                <a:cs typeface="Arial"/>
              </a:rPr>
              <a:t> </a:t>
            </a:r>
            <a:r>
              <a:rPr sz="2200" spc="-5" dirty="0">
                <a:latin typeface="Arial"/>
                <a:cs typeface="Arial"/>
              </a:rPr>
              <a:t>gene</a:t>
            </a:r>
            <a:endParaRPr sz="2200" dirty="0">
              <a:latin typeface="Arial"/>
              <a:cs typeface="Arial"/>
            </a:endParaRPr>
          </a:p>
          <a:p>
            <a:pPr marL="287020" indent="-274320">
              <a:lnSpc>
                <a:spcPct val="100000"/>
              </a:lnSpc>
              <a:spcBef>
                <a:spcPts val="600"/>
              </a:spcBef>
              <a:buClr>
                <a:srgbClr val="FD8537"/>
              </a:buClr>
              <a:buSzPct val="68181"/>
              <a:buFont typeface="Wingdings"/>
              <a:buChar char=""/>
              <a:tabLst>
                <a:tab pos="287020" algn="l"/>
              </a:tabLst>
            </a:pPr>
            <a:r>
              <a:rPr sz="2200" spc="-5" dirty="0">
                <a:latin typeface="Arial"/>
                <a:cs typeface="Arial"/>
              </a:rPr>
              <a:t>Post mortem—dilation of the</a:t>
            </a:r>
            <a:r>
              <a:rPr sz="2200" spc="40" dirty="0">
                <a:latin typeface="Arial"/>
                <a:cs typeface="Arial"/>
              </a:rPr>
              <a:t> </a:t>
            </a:r>
            <a:r>
              <a:rPr sz="2200" spc="-5" dirty="0">
                <a:latin typeface="Arial"/>
                <a:cs typeface="Arial"/>
              </a:rPr>
              <a:t>chambers</a:t>
            </a:r>
            <a:endParaRPr sz="2200" dirty="0">
              <a:latin typeface="Arial"/>
              <a:cs typeface="Arial"/>
            </a:endParaRPr>
          </a:p>
          <a:p>
            <a:pPr marL="287020" indent="-274320">
              <a:lnSpc>
                <a:spcPct val="100000"/>
              </a:lnSpc>
              <a:spcBef>
                <a:spcPts val="600"/>
              </a:spcBef>
              <a:buClr>
                <a:srgbClr val="FD8537"/>
              </a:buClr>
              <a:buSzPct val="68181"/>
              <a:buFont typeface="Wingdings"/>
              <a:buChar char=""/>
              <a:tabLst>
                <a:tab pos="287020" algn="l"/>
              </a:tabLst>
            </a:pPr>
            <a:r>
              <a:rPr sz="2200" b="1" spc="-10" dirty="0">
                <a:latin typeface="Arial"/>
                <a:cs typeface="Arial"/>
              </a:rPr>
              <a:t>Weight </a:t>
            </a:r>
            <a:r>
              <a:rPr sz="2200" b="1" spc="-5" dirty="0">
                <a:latin typeface="Arial"/>
                <a:cs typeface="Arial"/>
              </a:rPr>
              <a:t>of heart is</a:t>
            </a:r>
            <a:r>
              <a:rPr sz="2200" b="1" spc="20" dirty="0">
                <a:latin typeface="Arial"/>
                <a:cs typeface="Arial"/>
              </a:rPr>
              <a:t> </a:t>
            </a:r>
            <a:r>
              <a:rPr sz="2200" b="1" spc="-5" dirty="0">
                <a:latin typeface="Arial"/>
                <a:cs typeface="Arial"/>
              </a:rPr>
              <a:t>increased</a:t>
            </a:r>
            <a:endParaRPr sz="2200" dirty="0">
              <a:latin typeface="Arial"/>
              <a:cs typeface="Arial"/>
            </a:endParaRPr>
          </a:p>
          <a:p>
            <a:pPr marL="287020" indent="-274320">
              <a:lnSpc>
                <a:spcPct val="100000"/>
              </a:lnSpc>
              <a:spcBef>
                <a:spcPts val="600"/>
              </a:spcBef>
              <a:buClr>
                <a:srgbClr val="FD8537"/>
              </a:buClr>
              <a:buSzPct val="68181"/>
              <a:buFont typeface="Wingdings"/>
              <a:buChar char=""/>
              <a:tabLst>
                <a:tab pos="287020" algn="l"/>
              </a:tabLst>
            </a:pPr>
            <a:r>
              <a:rPr sz="2200" spc="-10" dirty="0" smtClean="0">
                <a:latin typeface="Arial"/>
                <a:cs typeface="Arial"/>
              </a:rPr>
              <a:t>Visible</a:t>
            </a:r>
            <a:r>
              <a:rPr sz="2200" spc="-40" dirty="0" smtClean="0">
                <a:latin typeface="Arial"/>
                <a:cs typeface="Arial"/>
              </a:rPr>
              <a:t> </a:t>
            </a:r>
            <a:r>
              <a:rPr sz="2200" spc="-5" dirty="0">
                <a:latin typeface="Arial"/>
                <a:cs typeface="Arial"/>
              </a:rPr>
              <a:t>scars</a:t>
            </a:r>
            <a:endParaRPr sz="2200" dirty="0">
              <a:latin typeface="Arial"/>
              <a:cs typeface="Arial"/>
            </a:endParaRPr>
          </a:p>
          <a:p>
            <a:pPr marL="287020" indent="-274320">
              <a:lnSpc>
                <a:spcPct val="100000"/>
              </a:lnSpc>
              <a:spcBef>
                <a:spcPts val="600"/>
              </a:spcBef>
              <a:buClr>
                <a:srgbClr val="FD8537"/>
              </a:buClr>
              <a:buSzPct val="68181"/>
              <a:buFont typeface="Wingdings"/>
              <a:buChar char=""/>
              <a:tabLst>
                <a:tab pos="287020" algn="l"/>
              </a:tabLst>
            </a:pPr>
            <a:r>
              <a:rPr sz="2200" spc="-5" dirty="0">
                <a:latin typeface="Arial"/>
                <a:cs typeface="Arial"/>
              </a:rPr>
              <a:t>Mural endocardial</a:t>
            </a:r>
            <a:r>
              <a:rPr sz="2200" spc="20" dirty="0">
                <a:latin typeface="Arial"/>
                <a:cs typeface="Arial"/>
              </a:rPr>
              <a:t> </a:t>
            </a:r>
            <a:r>
              <a:rPr sz="2200" spc="-5" dirty="0">
                <a:latin typeface="Arial"/>
                <a:cs typeface="Arial"/>
              </a:rPr>
              <a:t>plaque</a:t>
            </a:r>
            <a:endParaRPr sz="2200" dirty="0">
              <a:latin typeface="Arial"/>
              <a:cs typeface="Aria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967866"/>
            <a:ext cx="1871345" cy="391160"/>
          </a:xfrm>
          <a:prstGeom prst="rect">
            <a:avLst/>
          </a:prstGeom>
        </p:spPr>
        <p:txBody>
          <a:bodyPr vert="horz" wrap="square" lIns="0" tIns="12700" rIns="0" bIns="0" rtlCol="0">
            <a:spAutoFit/>
          </a:bodyPr>
          <a:lstStyle/>
          <a:p>
            <a:pPr marL="12700">
              <a:lnSpc>
                <a:spcPct val="100000"/>
              </a:lnSpc>
              <a:spcBef>
                <a:spcPts val="100"/>
              </a:spcBef>
            </a:pPr>
            <a:r>
              <a:rPr spc="-5" dirty="0"/>
              <a:t>PROGNOSIS</a:t>
            </a:r>
          </a:p>
        </p:txBody>
      </p:sp>
      <p:sp>
        <p:nvSpPr>
          <p:cNvPr id="3" name="object 3"/>
          <p:cNvSpPr txBox="1"/>
          <p:nvPr/>
        </p:nvSpPr>
        <p:spPr>
          <a:xfrm>
            <a:off x="535940" y="1549653"/>
            <a:ext cx="6983095" cy="3650615"/>
          </a:xfrm>
          <a:prstGeom prst="rect">
            <a:avLst/>
          </a:prstGeom>
        </p:spPr>
        <p:txBody>
          <a:bodyPr vert="horz" wrap="square" lIns="0" tIns="88900" rIns="0" bIns="0" rtlCol="0">
            <a:spAutoFit/>
          </a:bodyPr>
          <a:lstStyle/>
          <a:p>
            <a:pPr marL="287020" indent="-274320">
              <a:lnSpc>
                <a:spcPct val="100000"/>
              </a:lnSpc>
              <a:spcBef>
                <a:spcPts val="700"/>
              </a:spcBef>
              <a:buClr>
                <a:srgbClr val="FD8537"/>
              </a:buClr>
              <a:buSzPct val="68750"/>
              <a:buFont typeface="Wingdings"/>
              <a:buChar char=""/>
              <a:tabLst>
                <a:tab pos="287020" algn="l"/>
              </a:tabLst>
            </a:pPr>
            <a:r>
              <a:rPr sz="2400" spc="-5" dirty="0">
                <a:latin typeface="Arial"/>
                <a:cs typeface="Arial"/>
              </a:rPr>
              <a:t>Better than</a:t>
            </a:r>
            <a:r>
              <a:rPr sz="2400" spc="-25" dirty="0">
                <a:latin typeface="Arial"/>
                <a:cs typeface="Arial"/>
              </a:rPr>
              <a:t> </a:t>
            </a:r>
            <a:r>
              <a:rPr sz="2400" spc="-5" dirty="0" smtClean="0">
                <a:latin typeface="Arial"/>
                <a:cs typeface="Arial"/>
              </a:rPr>
              <a:t>ischemic</a:t>
            </a:r>
            <a:endParaRPr sz="2400" dirty="0">
              <a:latin typeface="Arial"/>
              <a:cs typeface="Arial"/>
            </a:endParaRPr>
          </a:p>
          <a:p>
            <a:pPr marL="287020" indent="-274320">
              <a:lnSpc>
                <a:spcPct val="100000"/>
              </a:lnSpc>
              <a:spcBef>
                <a:spcPts val="600"/>
              </a:spcBef>
              <a:buClr>
                <a:srgbClr val="FD8537"/>
              </a:buClr>
              <a:buSzPct val="68750"/>
              <a:buFont typeface="Wingdings"/>
              <a:buChar char=""/>
              <a:tabLst>
                <a:tab pos="287020" algn="l"/>
              </a:tabLst>
            </a:pPr>
            <a:r>
              <a:rPr sz="2400" spc="-5" dirty="0">
                <a:latin typeface="Arial"/>
                <a:cs typeface="Arial"/>
              </a:rPr>
              <a:t>50% survival </a:t>
            </a:r>
            <a:r>
              <a:rPr sz="2400" dirty="0">
                <a:latin typeface="Arial"/>
                <a:cs typeface="Arial"/>
              </a:rPr>
              <a:t>-&gt;5 yrs </a:t>
            </a:r>
            <a:r>
              <a:rPr sz="2400" spc="-5" dirty="0">
                <a:latin typeface="Arial"/>
                <a:cs typeface="Arial"/>
              </a:rPr>
              <a:t>without</a:t>
            </a:r>
            <a:r>
              <a:rPr sz="2400" spc="-130" dirty="0">
                <a:latin typeface="Arial"/>
                <a:cs typeface="Arial"/>
              </a:rPr>
              <a:t> </a:t>
            </a:r>
            <a:r>
              <a:rPr sz="2400" spc="-5" dirty="0">
                <a:latin typeface="Arial"/>
                <a:cs typeface="Arial"/>
              </a:rPr>
              <a:t>ACE</a:t>
            </a:r>
            <a:endParaRPr sz="2400" dirty="0">
              <a:latin typeface="Arial"/>
              <a:cs typeface="Arial"/>
            </a:endParaRPr>
          </a:p>
          <a:p>
            <a:pPr marL="287020" indent="-274320">
              <a:lnSpc>
                <a:spcPct val="100000"/>
              </a:lnSpc>
              <a:spcBef>
                <a:spcPts val="600"/>
              </a:spcBef>
              <a:buClr>
                <a:srgbClr val="FD8537"/>
              </a:buClr>
              <a:buSzPct val="68750"/>
              <a:buFont typeface="Wingdings"/>
              <a:buChar char=""/>
              <a:tabLst>
                <a:tab pos="287020" algn="l"/>
              </a:tabLst>
            </a:pPr>
            <a:r>
              <a:rPr sz="2400" spc="-5" dirty="0">
                <a:latin typeface="Arial"/>
                <a:cs typeface="Arial"/>
              </a:rPr>
              <a:t>LAMIN </a:t>
            </a:r>
            <a:r>
              <a:rPr sz="2400" dirty="0">
                <a:latin typeface="Arial"/>
                <a:cs typeface="Arial"/>
              </a:rPr>
              <a:t>A/C </a:t>
            </a:r>
            <a:r>
              <a:rPr sz="2400" spc="-5" dirty="0">
                <a:latin typeface="Arial"/>
                <a:cs typeface="Arial"/>
              </a:rPr>
              <a:t>gene—worse</a:t>
            </a:r>
            <a:r>
              <a:rPr sz="2400" spc="-120" dirty="0">
                <a:latin typeface="Arial"/>
                <a:cs typeface="Arial"/>
              </a:rPr>
              <a:t> </a:t>
            </a:r>
            <a:r>
              <a:rPr sz="2400" spc="-5" dirty="0">
                <a:latin typeface="Arial"/>
                <a:cs typeface="Arial"/>
              </a:rPr>
              <a:t>prognosis</a:t>
            </a:r>
            <a:endParaRPr sz="2400" dirty="0">
              <a:latin typeface="Arial"/>
              <a:cs typeface="Arial"/>
            </a:endParaRPr>
          </a:p>
          <a:p>
            <a:pPr marL="287020" indent="-274320">
              <a:lnSpc>
                <a:spcPct val="100000"/>
              </a:lnSpc>
              <a:spcBef>
                <a:spcPts val="600"/>
              </a:spcBef>
              <a:buClr>
                <a:srgbClr val="FD8537"/>
              </a:buClr>
              <a:buSzPct val="68750"/>
              <a:buFont typeface="Wingdings"/>
              <a:buChar char=""/>
              <a:tabLst>
                <a:tab pos="287020" algn="l"/>
              </a:tabLst>
            </a:pPr>
            <a:r>
              <a:rPr sz="2400" b="1" spc="-20" dirty="0">
                <a:latin typeface="Arial"/>
                <a:cs typeface="Arial"/>
              </a:rPr>
              <a:t>Treatment</a:t>
            </a:r>
            <a:endParaRPr sz="2400" dirty="0">
              <a:latin typeface="Arial"/>
              <a:cs typeface="Arial"/>
            </a:endParaRPr>
          </a:p>
          <a:p>
            <a:pPr marL="652780" lvl="1" indent="-275590">
              <a:lnSpc>
                <a:spcPct val="100000"/>
              </a:lnSpc>
              <a:spcBef>
                <a:spcPts val="505"/>
              </a:spcBef>
              <a:buClr>
                <a:srgbClr val="FD8537"/>
              </a:buClr>
              <a:buSzPct val="78571"/>
              <a:buFont typeface="Arial"/>
              <a:buChar char=""/>
              <a:tabLst>
                <a:tab pos="652780" algn="l"/>
                <a:tab pos="653415" algn="l"/>
              </a:tabLst>
            </a:pPr>
            <a:r>
              <a:rPr sz="2100" i="1" spc="-5" dirty="0">
                <a:latin typeface="Arial"/>
                <a:cs typeface="Arial"/>
              </a:rPr>
              <a:t>NO </a:t>
            </a:r>
            <a:r>
              <a:rPr sz="2100" i="1" dirty="0">
                <a:latin typeface="Arial"/>
                <a:cs typeface="Arial"/>
              </a:rPr>
              <a:t>issue </a:t>
            </a:r>
            <a:r>
              <a:rPr sz="2100" i="1" spc="-5" dirty="0">
                <a:latin typeface="Arial"/>
                <a:cs typeface="Arial"/>
              </a:rPr>
              <a:t>of</a:t>
            </a:r>
            <a:r>
              <a:rPr sz="2100" i="1" spc="-30" dirty="0">
                <a:latin typeface="Arial"/>
                <a:cs typeface="Arial"/>
              </a:rPr>
              <a:t> </a:t>
            </a:r>
            <a:r>
              <a:rPr sz="2100" i="1" spc="-5" dirty="0">
                <a:latin typeface="Arial"/>
                <a:cs typeface="Arial"/>
              </a:rPr>
              <a:t>revascularization</a:t>
            </a:r>
            <a:endParaRPr sz="2100" dirty="0">
              <a:latin typeface="Arial"/>
              <a:cs typeface="Arial"/>
            </a:endParaRPr>
          </a:p>
          <a:p>
            <a:pPr marL="652780" lvl="1" indent="-275590">
              <a:lnSpc>
                <a:spcPct val="100000"/>
              </a:lnSpc>
              <a:spcBef>
                <a:spcPts val="505"/>
              </a:spcBef>
              <a:buClr>
                <a:srgbClr val="FD8537"/>
              </a:buClr>
              <a:buSzPct val="78571"/>
              <a:buFont typeface="Arial"/>
              <a:buChar char=""/>
              <a:tabLst>
                <a:tab pos="652780" algn="l"/>
                <a:tab pos="653415" algn="l"/>
              </a:tabLst>
            </a:pPr>
            <a:r>
              <a:rPr sz="2100" i="1" spc="-5" dirty="0">
                <a:latin typeface="Arial"/>
                <a:cs typeface="Arial"/>
              </a:rPr>
              <a:t>Increased incidence </a:t>
            </a:r>
            <a:r>
              <a:rPr sz="2100" i="1" dirty="0">
                <a:latin typeface="Arial"/>
                <a:cs typeface="Arial"/>
              </a:rPr>
              <a:t>of </a:t>
            </a:r>
            <a:r>
              <a:rPr sz="2100" i="1" spc="-5" dirty="0">
                <a:latin typeface="Arial"/>
                <a:cs typeface="Arial"/>
              </a:rPr>
              <a:t>thromboembolic</a:t>
            </a:r>
            <a:r>
              <a:rPr sz="2100" i="1" spc="-15" dirty="0">
                <a:latin typeface="Arial"/>
                <a:cs typeface="Arial"/>
              </a:rPr>
              <a:t> </a:t>
            </a:r>
            <a:r>
              <a:rPr sz="2100" i="1" spc="-5" dirty="0">
                <a:latin typeface="Arial"/>
                <a:cs typeface="Arial"/>
              </a:rPr>
              <a:t>complications</a:t>
            </a:r>
            <a:endParaRPr sz="2100" dirty="0">
              <a:latin typeface="Arial"/>
              <a:cs typeface="Arial"/>
            </a:endParaRPr>
          </a:p>
          <a:p>
            <a:pPr marL="652780" lvl="1" indent="-275590">
              <a:lnSpc>
                <a:spcPct val="100000"/>
              </a:lnSpc>
              <a:spcBef>
                <a:spcPts val="505"/>
              </a:spcBef>
              <a:buClr>
                <a:srgbClr val="FD8537"/>
              </a:buClr>
              <a:buSzPct val="78571"/>
              <a:buChar char=""/>
              <a:tabLst>
                <a:tab pos="652780" algn="l"/>
                <a:tab pos="653415" algn="l"/>
              </a:tabLst>
            </a:pPr>
            <a:r>
              <a:rPr sz="2100" dirty="0">
                <a:latin typeface="Arial"/>
                <a:cs typeface="Arial"/>
              </a:rPr>
              <a:t>B </a:t>
            </a:r>
            <a:r>
              <a:rPr sz="2100" spc="-5" dirty="0">
                <a:latin typeface="Arial"/>
                <a:cs typeface="Arial"/>
              </a:rPr>
              <a:t>blockers are more useful—viable</a:t>
            </a:r>
            <a:r>
              <a:rPr sz="2100" spc="-40" dirty="0">
                <a:latin typeface="Arial"/>
                <a:cs typeface="Arial"/>
              </a:rPr>
              <a:t> </a:t>
            </a:r>
            <a:r>
              <a:rPr sz="2100" spc="-5" dirty="0">
                <a:latin typeface="Arial"/>
                <a:cs typeface="Arial"/>
              </a:rPr>
              <a:t>myocardium</a:t>
            </a:r>
            <a:endParaRPr sz="2100" dirty="0">
              <a:latin typeface="Arial"/>
              <a:cs typeface="Arial"/>
            </a:endParaRPr>
          </a:p>
          <a:p>
            <a:pPr marL="652780" marR="1616710" lvl="1" indent="-274955">
              <a:lnSpc>
                <a:spcPct val="100000"/>
              </a:lnSpc>
              <a:spcBef>
                <a:spcPts val="505"/>
              </a:spcBef>
              <a:buClr>
                <a:srgbClr val="FD8537"/>
              </a:buClr>
              <a:buSzPct val="78571"/>
              <a:buChar char=""/>
              <a:tabLst>
                <a:tab pos="652780" algn="l"/>
                <a:tab pos="653415" algn="l"/>
              </a:tabLst>
            </a:pPr>
            <a:r>
              <a:rPr sz="2100" spc="-5" dirty="0">
                <a:latin typeface="Arial"/>
                <a:cs typeface="Arial"/>
              </a:rPr>
              <a:t>All should receive </a:t>
            </a:r>
            <a:r>
              <a:rPr sz="2100" dirty="0">
                <a:latin typeface="Arial"/>
                <a:cs typeface="Arial"/>
              </a:rPr>
              <a:t>B </a:t>
            </a:r>
            <a:r>
              <a:rPr sz="2100" spc="-5" dirty="0">
                <a:latin typeface="Arial"/>
                <a:cs typeface="Arial"/>
              </a:rPr>
              <a:t>BLOCKERS unless  contraindicated.</a:t>
            </a:r>
            <a:endParaRPr sz="2100" dirty="0">
              <a:latin typeface="Arial"/>
              <a:cs typeface="Arial"/>
            </a:endParaRPr>
          </a:p>
        </p:txBody>
      </p:sp>
      <p:sp>
        <p:nvSpPr>
          <p:cNvPr id="4" name="object 4"/>
          <p:cNvSpPr/>
          <p:nvPr/>
        </p:nvSpPr>
        <p:spPr>
          <a:xfrm>
            <a:off x="5715000" y="0"/>
            <a:ext cx="3428999" cy="35814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940" y="304800"/>
            <a:ext cx="7236460" cy="1107996"/>
          </a:xfrm>
        </p:spPr>
        <p:txBody>
          <a:bodyPr/>
          <a:lstStyle/>
          <a:p>
            <a:r>
              <a:rPr lang="en-US" sz="3600" b="1" dirty="0" smtClean="0"/>
              <a:t>Hypertrophic cardiomyopathy</a:t>
            </a:r>
            <a:endParaRPr lang="en-US" sz="3600" b="1" dirty="0"/>
          </a:p>
        </p:txBody>
      </p:sp>
      <p:sp>
        <p:nvSpPr>
          <p:cNvPr id="3" name="Text Placeholder 2"/>
          <p:cNvSpPr>
            <a:spLocks noGrp="1"/>
          </p:cNvSpPr>
          <p:nvPr>
            <p:ph type="body" idx="1"/>
          </p:nvPr>
        </p:nvSpPr>
        <p:spPr>
          <a:xfrm>
            <a:off x="535940" y="1380841"/>
            <a:ext cx="7465060" cy="5293757"/>
          </a:xfrm>
        </p:spPr>
        <p:txBody>
          <a:bodyPr/>
          <a:lstStyle/>
          <a:p>
            <a:pPr marL="342900" indent="-342900">
              <a:buFont typeface="Wingdings" panose="05000000000000000000" pitchFamily="2" charset="2"/>
              <a:buChar char="§"/>
            </a:pPr>
            <a:r>
              <a:rPr lang="en-US" b="1" dirty="0">
                <a:solidFill>
                  <a:srgbClr val="FF0000"/>
                </a:solidFill>
                <a:latin typeface="Calibri" panose="020F0502020204030204" pitchFamily="34" charset="0"/>
                <a:cs typeface="Calibri" panose="020F0502020204030204" pitchFamily="34" charset="0"/>
              </a:rPr>
              <a:t>Thickened …… non-dilated left ventricle </a:t>
            </a:r>
            <a:r>
              <a:rPr lang="en-US" dirty="0">
                <a:latin typeface="Calibri" panose="020F0502020204030204" pitchFamily="34" charset="0"/>
                <a:cs typeface="Calibri" panose="020F0502020204030204" pitchFamily="34" charset="0"/>
              </a:rPr>
              <a:t>in the absence of another cardiac/ systemic or metabolic condition (e.g., AS, SHT physiologic athlete's heart) </a:t>
            </a:r>
            <a:endParaRPr lang="en-US" dirty="0" smtClean="0">
              <a:latin typeface="Calibri" panose="020F0502020204030204" pitchFamily="34" charset="0"/>
              <a:cs typeface="Calibri" panose="020F0502020204030204" pitchFamily="34" charset="0"/>
            </a:endParaRPr>
          </a:p>
          <a:p>
            <a:pPr marL="342900" indent="-342900">
              <a:buFont typeface="Wingdings" panose="05000000000000000000" pitchFamily="2" charset="2"/>
              <a:buChar char="§"/>
            </a:pPr>
            <a:endParaRPr lang="en-US" dirty="0">
              <a:latin typeface="Calibri" panose="020F0502020204030204" pitchFamily="34" charset="0"/>
              <a:cs typeface="Calibri" panose="020F0502020204030204" pitchFamily="34" charset="0"/>
            </a:endParaRPr>
          </a:p>
          <a:p>
            <a:pPr marL="342900" indent="-342900">
              <a:buFont typeface="Wingdings" panose="05000000000000000000" pitchFamily="2" charset="2"/>
              <a:buChar char="§"/>
            </a:pPr>
            <a:r>
              <a:rPr lang="en-IN" dirty="0">
                <a:solidFill>
                  <a:srgbClr val="FF0000"/>
                </a:solidFill>
                <a:latin typeface="Calibri" panose="020F0502020204030204" pitchFamily="34" charset="0"/>
                <a:cs typeface="Calibri" panose="020F0502020204030204" pitchFamily="34" charset="0"/>
              </a:rPr>
              <a:t>LV end-diastolic wall  thickness of ≥15 mm </a:t>
            </a:r>
            <a:r>
              <a:rPr lang="en-IN" dirty="0">
                <a:latin typeface="Calibri" panose="020F0502020204030204" pitchFamily="34" charset="0"/>
                <a:cs typeface="Calibri" panose="020F0502020204030204" pitchFamily="34" charset="0"/>
              </a:rPr>
              <a:t>anywhere in the left ventricle</a:t>
            </a:r>
            <a:r>
              <a:rPr lang="en-IN" dirty="0" smtClean="0">
                <a:latin typeface="Calibri" panose="020F0502020204030204" pitchFamily="34" charset="0"/>
                <a:cs typeface="Calibri" panose="020F0502020204030204" pitchFamily="34" charset="0"/>
              </a:rPr>
              <a:t>.</a:t>
            </a:r>
          </a:p>
          <a:p>
            <a:pPr marL="342900" indent="-342900">
              <a:buFont typeface="Wingdings" panose="05000000000000000000" pitchFamily="2" charset="2"/>
              <a:buChar char="§"/>
            </a:pPr>
            <a:endParaRPr lang="en-IN" dirty="0">
              <a:latin typeface="Calibri" panose="020F0502020204030204" pitchFamily="34" charset="0"/>
              <a:cs typeface="Calibri" panose="020F0502020204030204" pitchFamily="34" charset="0"/>
            </a:endParaRPr>
          </a:p>
          <a:p>
            <a:pPr marL="342900" indent="-342900">
              <a:buFont typeface="Wingdings" panose="05000000000000000000" pitchFamily="2" charset="2"/>
              <a:buChar char="§"/>
            </a:pPr>
            <a:r>
              <a:rPr lang="en-US" dirty="0">
                <a:latin typeface="Calibri" panose="020F0502020204030204" pitchFamily="34" charset="0"/>
                <a:cs typeface="Calibri" panose="020F0502020204030204" pitchFamily="34" charset="0"/>
              </a:rPr>
              <a:t>Frequency 1: 500</a:t>
            </a:r>
            <a:r>
              <a:rPr lang="en-US" dirty="0">
                <a:latin typeface="Calibri" panose="020F0502020204030204" pitchFamily="34" charset="0"/>
                <a:cs typeface="Calibri" panose="020F0502020204030204" pitchFamily="34" charset="0"/>
                <a:sym typeface="Wingdings" panose="05000000000000000000" pitchFamily="2" charset="2"/>
              </a:rPr>
              <a:t>1:200 </a:t>
            </a:r>
            <a:r>
              <a:rPr lang="en-US" dirty="0" smtClean="0">
                <a:latin typeface="Calibri" panose="020F0502020204030204" pitchFamily="34" charset="0"/>
                <a:cs typeface="Calibri" panose="020F0502020204030204" pitchFamily="34" charset="0"/>
                <a:sym typeface="Wingdings" panose="05000000000000000000" pitchFamily="2" charset="2"/>
              </a:rPr>
              <a:t>.</a:t>
            </a:r>
          </a:p>
          <a:p>
            <a:pPr marL="342900" indent="-342900">
              <a:buFont typeface="Wingdings" panose="05000000000000000000" pitchFamily="2" charset="2"/>
              <a:buChar char="§"/>
            </a:pPr>
            <a:endParaRPr lang="en-US" dirty="0">
              <a:latin typeface="Calibri" panose="020F0502020204030204" pitchFamily="34" charset="0"/>
              <a:cs typeface="Calibri" panose="020F0502020204030204" pitchFamily="34" charset="0"/>
              <a:sym typeface="Wingdings" panose="05000000000000000000" pitchFamily="2" charset="2"/>
            </a:endParaRPr>
          </a:p>
          <a:p>
            <a:pPr marL="342900" indent="-342900">
              <a:buFont typeface="Wingdings" panose="05000000000000000000" pitchFamily="2" charset="2"/>
              <a:buChar char="§"/>
            </a:pPr>
            <a:r>
              <a:rPr lang="en-IN" dirty="0" smtClean="0">
                <a:latin typeface="Calibri" panose="020F0502020204030204" pitchFamily="34" charset="0"/>
                <a:cs typeface="Calibri" panose="020F0502020204030204" pitchFamily="34" charset="0"/>
                <a:sym typeface="Wingdings" panose="05000000000000000000" pitchFamily="2" charset="2"/>
              </a:rPr>
              <a:t>Mutation </a:t>
            </a:r>
            <a:r>
              <a:rPr lang="en-IN" dirty="0">
                <a:latin typeface="Calibri" panose="020F0502020204030204" pitchFamily="34" charset="0"/>
                <a:cs typeface="Calibri" panose="020F0502020204030204" pitchFamily="34" charset="0"/>
                <a:sym typeface="Wingdings" panose="05000000000000000000" pitchFamily="2" charset="2"/>
              </a:rPr>
              <a:t>in gene encoding the Sarcomere proteins </a:t>
            </a:r>
            <a:endParaRPr lang="en-IN" dirty="0" smtClean="0">
              <a:latin typeface="Calibri" panose="020F0502020204030204" pitchFamily="34" charset="0"/>
              <a:cs typeface="Calibri" panose="020F0502020204030204" pitchFamily="34" charset="0"/>
              <a:sym typeface="Wingdings" panose="05000000000000000000" pitchFamily="2" charset="2"/>
            </a:endParaRPr>
          </a:p>
          <a:p>
            <a:pPr marL="800100" lvl="1" indent="-342900">
              <a:buFont typeface="Wingdings" panose="05000000000000000000" pitchFamily="2" charset="2"/>
              <a:buChar char="Ø"/>
            </a:pPr>
            <a:r>
              <a:rPr lang="en-IN" sz="2000" dirty="0"/>
              <a:t>β-myosin heavy chain (</a:t>
            </a:r>
            <a:r>
              <a:rPr lang="en-IN" sz="2000" i="1" dirty="0"/>
              <a:t>MYH7</a:t>
            </a:r>
            <a:r>
              <a:rPr lang="en-IN" sz="2000" dirty="0"/>
              <a:t>) and myosin-binding protein C (</a:t>
            </a:r>
            <a:r>
              <a:rPr lang="en-IN" sz="2000" i="1" dirty="0"/>
              <a:t>MYBPC3</a:t>
            </a:r>
            <a:r>
              <a:rPr lang="en-IN" sz="2000" dirty="0"/>
              <a:t>) – </a:t>
            </a:r>
            <a:r>
              <a:rPr lang="en-IN" sz="2000" dirty="0">
                <a:solidFill>
                  <a:srgbClr val="FF0000"/>
                </a:solidFill>
              </a:rPr>
              <a:t>70%</a:t>
            </a:r>
          </a:p>
          <a:p>
            <a:pPr marL="800100" lvl="1" indent="-342900">
              <a:buFont typeface="Wingdings" panose="05000000000000000000" pitchFamily="2" charset="2"/>
              <a:buChar char="Ø"/>
            </a:pPr>
            <a:r>
              <a:rPr lang="en-IN" sz="2000" dirty="0"/>
              <a:t>Troponin T </a:t>
            </a:r>
            <a:r>
              <a:rPr lang="en-IN" sz="2000" i="1" dirty="0"/>
              <a:t>(TNNT2</a:t>
            </a:r>
            <a:r>
              <a:rPr lang="en-IN" sz="2000" dirty="0"/>
              <a:t>), troponin I (</a:t>
            </a:r>
            <a:r>
              <a:rPr lang="en-IN" sz="2000" i="1" dirty="0"/>
              <a:t>TNNI3</a:t>
            </a:r>
            <a:r>
              <a:rPr lang="en-IN" sz="2000" dirty="0"/>
              <a:t>), and others –</a:t>
            </a:r>
            <a:r>
              <a:rPr lang="en-IN" sz="2000" b="1" dirty="0">
                <a:solidFill>
                  <a:srgbClr val="FF0000"/>
                </a:solidFill>
              </a:rPr>
              <a:t> 5%</a:t>
            </a:r>
          </a:p>
          <a:p>
            <a:pPr marL="800100" lvl="1" indent="-342900">
              <a:buFont typeface="Wingdings" panose="05000000000000000000" pitchFamily="2" charset="2"/>
              <a:buChar char="Ø"/>
            </a:pPr>
            <a:r>
              <a:rPr lang="en-IN" sz="2000" dirty="0"/>
              <a:t>1500 mutations (largely missense) – unique to a family </a:t>
            </a:r>
          </a:p>
          <a:p>
            <a:pPr marL="342900" indent="-342900">
              <a:buFont typeface="Wingdings" panose="05000000000000000000" pitchFamily="2" charset="2"/>
              <a:buChar char="§"/>
            </a:pPr>
            <a:endParaRPr lang="en-IN" dirty="0">
              <a:latin typeface="Calibri" panose="020F0502020204030204" pitchFamily="34" charset="0"/>
              <a:cs typeface="Calibri" panose="020F0502020204030204" pitchFamily="34" charset="0"/>
              <a:sym typeface="Wingdings" panose="05000000000000000000" pitchFamily="2" charset="2"/>
            </a:endParaRPr>
          </a:p>
        </p:txBody>
      </p:sp>
    </p:spTree>
    <p:extLst>
      <p:ext uri="{BB962C8B-B14F-4D97-AF65-F5344CB8AC3E}">
        <p14:creationId xmlns:p14="http://schemas.microsoft.com/office/powerpoint/2010/main" val="1782165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762000"/>
            <a:ext cx="4320540" cy="369332"/>
          </a:xfrm>
        </p:spPr>
        <p:txBody>
          <a:bodyPr/>
          <a:lstStyle/>
          <a:p>
            <a:r>
              <a:rPr lang="en-US" b="1" dirty="0" err="1" smtClean="0"/>
              <a:t>Varients</a:t>
            </a:r>
            <a:r>
              <a:rPr lang="en-US" b="1" dirty="0" smtClean="0"/>
              <a:t> of HCM</a:t>
            </a:r>
            <a:endParaRPr lang="en-US" b="1" dirty="0"/>
          </a:p>
        </p:txBody>
      </p:sp>
      <p:pic>
        <p:nvPicPr>
          <p:cNvPr id="4" name="Picture 3" descr="Hypertrophic Cardiomyopathy in the Era of Genomic Medicine - ScienceDirec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1" y="1523999"/>
            <a:ext cx="7619999" cy="46856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6354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940" y="304800"/>
            <a:ext cx="6626860" cy="369332"/>
          </a:xfrm>
        </p:spPr>
        <p:txBody>
          <a:bodyPr/>
          <a:lstStyle/>
          <a:p>
            <a:r>
              <a:rPr lang="en-US" b="1" dirty="0">
                <a:solidFill>
                  <a:srgbClr val="FF0000"/>
                </a:solidFill>
                <a:latin typeface="Franklin Gothic Book" panose="020B0503020102020204" charset="0"/>
              </a:rPr>
              <a:t>CLINICAL FEATURES - SYMPTOMS</a:t>
            </a:r>
            <a:endParaRPr lang="en-IN" b="1" dirty="0">
              <a:solidFill>
                <a:srgbClr val="FF0000"/>
              </a:solidFill>
            </a:endParaRPr>
          </a:p>
        </p:txBody>
      </p:sp>
      <p:sp>
        <p:nvSpPr>
          <p:cNvPr id="3" name="Text Placeholder 2"/>
          <p:cNvSpPr>
            <a:spLocks noGrp="1"/>
          </p:cNvSpPr>
          <p:nvPr>
            <p:ph type="body" idx="1"/>
          </p:nvPr>
        </p:nvSpPr>
        <p:spPr>
          <a:xfrm>
            <a:off x="304800" y="990600"/>
            <a:ext cx="8227060" cy="5201424"/>
          </a:xfrm>
        </p:spPr>
        <p:txBody>
          <a:bodyPr/>
          <a:lstStyle/>
          <a:p>
            <a:pPr marL="419100" indent="-382905">
              <a:spcBef>
                <a:spcPts val="600"/>
              </a:spcBef>
              <a:buClr>
                <a:srgbClr val="DDDDDD"/>
              </a:buClr>
              <a:buSzPct val="80000"/>
              <a:buFont typeface="+mj-lt"/>
              <a:buAutoNum type="arabicPeriod"/>
              <a:tabLst>
                <a:tab pos="42037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dirty="0">
                <a:ea typeface="AR PL SungtiL GB" charset="0"/>
                <a:cs typeface="AR PL SungtiL GB" charset="0"/>
              </a:rPr>
              <a:t>Majority are asymptomatic</a:t>
            </a:r>
          </a:p>
          <a:p>
            <a:pPr marL="419100" indent="-382905">
              <a:spcBef>
                <a:spcPts val="600"/>
              </a:spcBef>
              <a:buClr>
                <a:srgbClr val="DDDDDD"/>
              </a:buClr>
              <a:buSzPct val="80000"/>
              <a:buFont typeface="+mj-lt"/>
              <a:buAutoNum type="arabicPeriod"/>
              <a:tabLst>
                <a:tab pos="42037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dirty="0" smtClean="0">
                <a:ea typeface="AR PL SungtiL GB" charset="0"/>
                <a:cs typeface="AR PL SungtiL GB" charset="0"/>
              </a:rPr>
              <a:t>Dyspnea </a:t>
            </a:r>
            <a:r>
              <a:rPr lang="en-US" dirty="0">
                <a:ea typeface="AR PL SungtiL GB" charset="0"/>
                <a:cs typeface="AR PL SungtiL GB" charset="0"/>
              </a:rPr>
              <a:t>- 90%( of symptomatic patients)</a:t>
            </a:r>
          </a:p>
          <a:p>
            <a:pPr marL="419100" indent="-382905">
              <a:spcBef>
                <a:spcPts val="600"/>
              </a:spcBef>
              <a:buClr>
                <a:srgbClr val="DDDDDD"/>
              </a:buClr>
              <a:buSzPct val="80000"/>
              <a:buFont typeface="+mj-lt"/>
              <a:buAutoNum type="arabicPeriod"/>
              <a:tabLst>
                <a:tab pos="42037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dirty="0">
                <a:ea typeface="AR PL SungtiL GB" charset="0"/>
                <a:cs typeface="AR PL SungtiL GB" charset="0"/>
              </a:rPr>
              <a:t>Syncope and </a:t>
            </a:r>
            <a:r>
              <a:rPr lang="en-US" dirty="0" err="1">
                <a:ea typeface="AR PL SungtiL GB" charset="0"/>
                <a:cs typeface="AR PL SungtiL GB" charset="0"/>
              </a:rPr>
              <a:t>presyncope</a:t>
            </a:r>
            <a:r>
              <a:rPr lang="en-US" dirty="0">
                <a:ea typeface="AR PL SungtiL GB" charset="0"/>
                <a:cs typeface="AR PL SungtiL GB" charset="0"/>
              </a:rPr>
              <a:t> in 20 and 50% respectively due to either hemodynamic or rhythm abnormality.</a:t>
            </a:r>
          </a:p>
          <a:p>
            <a:pPr marL="379095" indent="-342900">
              <a:spcBef>
                <a:spcPts val="600"/>
              </a:spcBef>
              <a:buClr>
                <a:srgbClr val="DDDDDD"/>
              </a:buClr>
              <a:buSzPct val="80000"/>
              <a:buFont typeface="+mj-lt"/>
              <a:buAutoNum type="arabicPeriod"/>
              <a:tabLst>
                <a:tab pos="42037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endParaRPr lang="en-US" dirty="0">
              <a:ea typeface="AR PL SungtiL GB" charset="0"/>
              <a:cs typeface="AR PL SungtiL GB" charset="0"/>
            </a:endParaRPr>
          </a:p>
          <a:p>
            <a:pPr marL="379095" indent="-342900">
              <a:spcBef>
                <a:spcPts val="600"/>
              </a:spcBef>
              <a:buClr>
                <a:srgbClr val="DDDDDD"/>
              </a:buClr>
              <a:buSzPct val="80000"/>
              <a:buFont typeface="+mj-lt"/>
              <a:buAutoNum type="arabicPeriod"/>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dirty="0">
                <a:ea typeface="AR PL SungtiL GB" charset="0"/>
                <a:cs typeface="AR PL SungtiL GB" charset="0"/>
              </a:rPr>
              <a:t> Angina -70-80%  </a:t>
            </a:r>
          </a:p>
          <a:p>
            <a:pPr marL="421005" indent="-382905">
              <a:spcBef>
                <a:spcPts val="600"/>
              </a:spcBef>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dirty="0">
                <a:ea typeface="AR PL SungtiL GB" charset="0"/>
                <a:cs typeface="AR PL SungtiL GB" charset="0"/>
              </a:rPr>
              <a:t>    small artery narrowing</a:t>
            </a:r>
          </a:p>
          <a:p>
            <a:pPr marL="421005" indent="-382905">
              <a:spcBef>
                <a:spcPts val="600"/>
              </a:spcBef>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dirty="0">
                <a:ea typeface="AR PL SungtiL GB" charset="0"/>
                <a:cs typeface="AR PL SungtiL GB" charset="0"/>
              </a:rPr>
              <a:t>    intramural compression of small arteries</a:t>
            </a:r>
          </a:p>
          <a:p>
            <a:pPr marL="421005" indent="-382905">
              <a:spcBef>
                <a:spcPts val="600"/>
              </a:spcBef>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dirty="0">
                <a:ea typeface="AR PL SungtiL GB" charset="0"/>
                <a:cs typeface="AR PL SungtiL GB" charset="0"/>
              </a:rPr>
              <a:t>    oxygen supply demand mismatch</a:t>
            </a:r>
          </a:p>
          <a:p>
            <a:pPr marL="421005" indent="-382905">
              <a:spcBef>
                <a:spcPts val="600"/>
              </a:spcBef>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dirty="0">
                <a:ea typeface="AR PL SungtiL GB" charset="0"/>
                <a:cs typeface="AR PL SungtiL GB" charset="0"/>
              </a:rPr>
              <a:t>    abnormal coronary flow reserve</a:t>
            </a:r>
          </a:p>
          <a:p>
            <a:pPr marL="381000" indent="-342900">
              <a:spcBef>
                <a:spcPts val="600"/>
              </a:spcBef>
              <a:buAutoNum type="arabicPeriod" startAt="5"/>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dirty="0">
                <a:ea typeface="AR PL SungtiL GB" charset="0"/>
                <a:cs typeface="AR PL SungtiL GB" charset="0"/>
              </a:rPr>
              <a:t>Palpitations </a:t>
            </a:r>
          </a:p>
          <a:p>
            <a:pPr marL="381000" indent="-342900">
              <a:spcBef>
                <a:spcPts val="600"/>
              </a:spcBef>
              <a:buAutoNum type="arabicPeriod" startAt="5"/>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dirty="0">
                <a:ea typeface="AR PL SungtiL GB" charset="0"/>
                <a:cs typeface="AR PL SungtiL GB" charset="0"/>
              </a:rPr>
              <a:t>SCD</a:t>
            </a:r>
          </a:p>
        </p:txBody>
      </p:sp>
    </p:spTree>
    <p:extLst>
      <p:ext uri="{BB962C8B-B14F-4D97-AF65-F5344CB8AC3E}">
        <p14:creationId xmlns:p14="http://schemas.microsoft.com/office/powerpoint/2010/main" val="25992124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152400"/>
            <a:ext cx="3352800" cy="533400"/>
          </a:xfrm>
        </p:spPr>
        <p:txBody>
          <a:bodyPr/>
          <a:lstStyle/>
          <a:p>
            <a:r>
              <a:rPr lang="en-US" b="1" dirty="0">
                <a:solidFill>
                  <a:srgbClr val="FF0000"/>
                </a:solidFill>
                <a:latin typeface="Franklin Gothic Book" panose="020B0503020102020204" charset="0"/>
              </a:rPr>
              <a:t>PHYSICAL EXAMINATION</a:t>
            </a:r>
            <a:endParaRPr lang="en-IN" b="1" dirty="0">
              <a:solidFill>
                <a:srgbClr val="FF0000"/>
              </a:solidFill>
            </a:endParaRPr>
          </a:p>
        </p:txBody>
      </p:sp>
      <p:sp>
        <p:nvSpPr>
          <p:cNvPr id="3" name="Text Placeholder 2"/>
          <p:cNvSpPr>
            <a:spLocks noGrp="1"/>
          </p:cNvSpPr>
          <p:nvPr>
            <p:ph type="body" idx="1"/>
          </p:nvPr>
        </p:nvSpPr>
        <p:spPr>
          <a:xfrm>
            <a:off x="496570" y="703007"/>
            <a:ext cx="7998460" cy="5309146"/>
          </a:xfrm>
        </p:spPr>
        <p:txBody>
          <a:bodyPr/>
          <a:lstStyle/>
          <a:p>
            <a:pPr marL="321945" indent="-285750">
              <a:spcBef>
                <a:spcPts val="600"/>
              </a:spcBef>
              <a:buClr>
                <a:srgbClr val="DDDDDD"/>
              </a:buClr>
              <a:buSzPct val="80000"/>
              <a:buFont typeface="Wingdings" panose="05000000000000000000" pitchFamily="2" charset="2"/>
              <a:buChar char="v"/>
              <a:tabLst>
                <a:tab pos="42037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sz="2000" b="1" dirty="0">
                <a:solidFill>
                  <a:srgbClr val="FF0000"/>
                </a:solidFill>
                <a:ea typeface="AR PL SungtiL GB" charset="0"/>
                <a:cs typeface="AR PL SungtiL GB" charset="0"/>
              </a:rPr>
              <a:t>Carotid pulse  </a:t>
            </a:r>
            <a:r>
              <a:rPr lang="en-US" sz="2000" dirty="0">
                <a:ea typeface="AR PL SungtiL GB" charset="0"/>
                <a:cs typeface="AR PL SungtiL GB" charset="0"/>
              </a:rPr>
              <a:t>is brisk  upstroke </a:t>
            </a:r>
          </a:p>
          <a:p>
            <a:pPr marL="321945" indent="-285750">
              <a:spcBef>
                <a:spcPts val="600"/>
              </a:spcBef>
              <a:buClr>
                <a:srgbClr val="DDDDDD"/>
              </a:buClr>
              <a:buSzPct val="80000"/>
              <a:buFont typeface="Wingdings" panose="05000000000000000000" pitchFamily="2" charset="2"/>
              <a:buChar char="v"/>
              <a:tabLst>
                <a:tab pos="42037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sz="2000" dirty="0">
                <a:solidFill>
                  <a:srgbClr val="FF0000"/>
                </a:solidFill>
                <a:ea typeface="AR PL SungtiL GB" charset="0"/>
                <a:cs typeface="AR PL SungtiL GB" charset="0"/>
              </a:rPr>
              <a:t>Spike and dome pattern (in LVOTO)</a:t>
            </a:r>
          </a:p>
          <a:p>
            <a:pPr marL="36195">
              <a:spcBef>
                <a:spcPts val="600"/>
              </a:spcBef>
              <a:buClr>
                <a:srgbClr val="DDDDDD"/>
              </a:buClr>
              <a:buSzPct val="80000"/>
              <a:tabLst>
                <a:tab pos="42037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sz="2000" dirty="0">
                <a:ea typeface="AR PL SungtiL GB" charset="0"/>
                <a:cs typeface="AR PL SungtiL GB" charset="0"/>
              </a:rPr>
              <a:t>	Early spike – rapid ejection by </a:t>
            </a:r>
            <a:r>
              <a:rPr lang="en-US" sz="2000" dirty="0" err="1">
                <a:ea typeface="AR PL SungtiL GB" charset="0"/>
                <a:cs typeface="AR PL SungtiL GB" charset="0"/>
              </a:rPr>
              <a:t>hypercontractile</a:t>
            </a:r>
            <a:r>
              <a:rPr lang="en-US" sz="2000" dirty="0">
                <a:ea typeface="AR PL SungtiL GB" charset="0"/>
                <a:cs typeface="AR PL SungtiL GB" charset="0"/>
              </a:rPr>
              <a:t> LV</a:t>
            </a:r>
          </a:p>
          <a:p>
            <a:pPr marL="36195">
              <a:spcBef>
                <a:spcPts val="600"/>
              </a:spcBef>
              <a:buClr>
                <a:srgbClr val="DDDDDD"/>
              </a:buClr>
              <a:buSzPct val="80000"/>
              <a:tabLst>
                <a:tab pos="42037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sz="2000" dirty="0">
                <a:ea typeface="AR PL SungtiL GB" charset="0"/>
                <a:cs typeface="AR PL SungtiL GB" charset="0"/>
              </a:rPr>
              <a:t>	</a:t>
            </a:r>
            <a:r>
              <a:rPr lang="en-US" sz="2000" dirty="0" smtClean="0">
                <a:ea typeface="AR PL SungtiL GB" charset="0"/>
                <a:cs typeface="AR PL SungtiL GB" charset="0"/>
              </a:rPr>
              <a:t>Pressure </a:t>
            </a:r>
            <a:r>
              <a:rPr lang="en-US" sz="2000" dirty="0">
                <a:ea typeface="AR PL SungtiL GB" charset="0"/>
                <a:cs typeface="AR PL SungtiL GB" charset="0"/>
              </a:rPr>
              <a:t>dip and doming – reflect the dynamic outflow obstruction.</a:t>
            </a:r>
          </a:p>
          <a:p>
            <a:pPr marL="321945" indent="-285750">
              <a:spcBef>
                <a:spcPts val="600"/>
              </a:spcBef>
              <a:buClr>
                <a:srgbClr val="DDDDDD"/>
              </a:buClr>
              <a:buSzPct val="80000"/>
              <a:buFont typeface="Wingdings" panose="05000000000000000000" pitchFamily="2" charset="2"/>
              <a:buChar char="v"/>
              <a:tabLst>
                <a:tab pos="42037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sz="2000" dirty="0">
                <a:ea typeface="AR PL SungtiL GB" charset="0"/>
                <a:cs typeface="AR PL SungtiL GB" charset="0"/>
              </a:rPr>
              <a:t>Carotid thrill or shudder can be heard .</a:t>
            </a:r>
          </a:p>
          <a:p>
            <a:pPr marL="321945" indent="-285750">
              <a:spcBef>
                <a:spcPts val="600"/>
              </a:spcBef>
              <a:buClr>
                <a:srgbClr val="DDDDDD"/>
              </a:buClr>
              <a:buSzPct val="80000"/>
              <a:buFont typeface="Wingdings" panose="05000000000000000000" pitchFamily="2" charset="2"/>
              <a:buChar char="v"/>
              <a:tabLst>
                <a:tab pos="42037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sz="2000" b="1" dirty="0">
                <a:solidFill>
                  <a:srgbClr val="FF0000"/>
                </a:solidFill>
                <a:ea typeface="AR PL SungtiL GB" charset="0"/>
                <a:cs typeface="AR PL SungtiL GB" charset="0"/>
              </a:rPr>
              <a:t>JVP</a:t>
            </a:r>
            <a:r>
              <a:rPr lang="en-US" sz="2000" b="1" dirty="0">
                <a:solidFill>
                  <a:srgbClr val="FFFF00"/>
                </a:solidFill>
                <a:ea typeface="AR PL SungtiL GB" charset="0"/>
                <a:cs typeface="AR PL SungtiL GB" charset="0"/>
              </a:rPr>
              <a:t> </a:t>
            </a:r>
            <a:r>
              <a:rPr lang="en-US" sz="2000" dirty="0">
                <a:ea typeface="AR PL SungtiL GB" charset="0"/>
                <a:cs typeface="AR PL SungtiL GB" charset="0"/>
              </a:rPr>
              <a:t>– mean JVP normal .</a:t>
            </a:r>
          </a:p>
          <a:p>
            <a:pPr marL="36195" lvl="1">
              <a:spcBef>
                <a:spcPts val="600"/>
              </a:spcBef>
              <a:buClr>
                <a:srgbClr val="DDDDDD"/>
              </a:buClr>
              <a:buSzPct val="80000"/>
              <a:tabLst>
                <a:tab pos="42037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sz="2000" dirty="0">
                <a:ea typeface="AR PL SungtiL GB" charset="0"/>
                <a:cs typeface="AR PL SungtiL GB" charset="0"/>
              </a:rPr>
              <a:t>	Prominent “a” wave is characteristic .</a:t>
            </a:r>
          </a:p>
          <a:p>
            <a:pPr marL="36195" lvl="1">
              <a:spcBef>
                <a:spcPts val="600"/>
              </a:spcBef>
              <a:buClr>
                <a:srgbClr val="DDDDDD"/>
              </a:buClr>
              <a:buSzPct val="80000"/>
              <a:tabLst>
                <a:tab pos="42037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endParaRPr lang="en-US" sz="2000" dirty="0">
              <a:ea typeface="AR PL SungtiL GB" charset="0"/>
              <a:cs typeface="AR PL SungtiL GB" charset="0"/>
            </a:endParaRPr>
          </a:p>
          <a:p>
            <a:pPr marL="321945" indent="-285750">
              <a:spcBef>
                <a:spcPts val="600"/>
              </a:spcBef>
              <a:buClr>
                <a:srgbClr val="DDDDDD"/>
              </a:buClr>
              <a:buSzPct val="80000"/>
              <a:buFont typeface="Wingdings" panose="05000000000000000000" pitchFamily="2" charset="2"/>
              <a:buChar char="v"/>
              <a:tabLst>
                <a:tab pos="42037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sz="2000" dirty="0">
                <a:ea typeface="AR PL SungtiL GB" charset="0"/>
                <a:cs typeface="AR PL SungtiL GB" charset="0"/>
              </a:rPr>
              <a:t>Typically palpable S4 +</a:t>
            </a:r>
          </a:p>
          <a:p>
            <a:pPr marL="321945" indent="-285750">
              <a:spcBef>
                <a:spcPts val="600"/>
              </a:spcBef>
              <a:buClr>
                <a:srgbClr val="DDDDDD"/>
              </a:buClr>
              <a:buSzPct val="80000"/>
              <a:buFont typeface="Wingdings" panose="05000000000000000000" pitchFamily="2" charset="2"/>
              <a:buChar char="v"/>
              <a:tabLst>
                <a:tab pos="42037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sz="2000" dirty="0">
                <a:ea typeface="AR PL SungtiL GB" charset="0"/>
                <a:cs typeface="AR PL SungtiL GB" charset="0"/>
              </a:rPr>
              <a:t>Apex – early systolic dip/retraction          </a:t>
            </a:r>
          </a:p>
          <a:p>
            <a:pPr marL="36195">
              <a:spcBef>
                <a:spcPts val="600"/>
              </a:spcBef>
              <a:buClr>
                <a:srgbClr val="DDDDDD"/>
              </a:buClr>
              <a:buSzPct val="80000"/>
              <a:tabLst>
                <a:tab pos="42037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sz="2000" dirty="0">
                <a:ea typeface="AR PL SungtiL GB" charset="0"/>
                <a:cs typeface="AR PL SungtiL GB" charset="0"/>
              </a:rPr>
              <a:t>                - LATE SYSTOLIC HEAVE +</a:t>
            </a:r>
          </a:p>
          <a:p>
            <a:pPr marL="36195">
              <a:spcBef>
                <a:spcPts val="600"/>
              </a:spcBef>
              <a:buClr>
                <a:srgbClr val="DDDDDD"/>
              </a:buClr>
              <a:buSzPct val="80000"/>
              <a:tabLst>
                <a:tab pos="42037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sz="2000" dirty="0">
                <a:ea typeface="AR PL SungtiL GB" charset="0"/>
                <a:cs typeface="AR PL SungtiL GB" charset="0"/>
              </a:rPr>
              <a:t>                   palpable in more than 1 ICS</a:t>
            </a:r>
          </a:p>
          <a:p>
            <a:pPr marL="321945" indent="-285750">
              <a:spcBef>
                <a:spcPts val="600"/>
              </a:spcBef>
              <a:buClr>
                <a:srgbClr val="DDDDDD"/>
              </a:buClr>
              <a:buSzPct val="80000"/>
              <a:buFont typeface="Wingdings" panose="05000000000000000000" pitchFamily="2" charset="2"/>
              <a:buChar char="v"/>
              <a:tabLst>
                <a:tab pos="42037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endParaRPr lang="en-US" sz="2000" dirty="0">
              <a:ea typeface="AR PL SungtiL GB" charset="0"/>
              <a:cs typeface="AR PL SungtiL GB" charset="0"/>
            </a:endParaRPr>
          </a:p>
          <a:p>
            <a:pPr marL="321945" indent="-285750">
              <a:spcBef>
                <a:spcPts val="600"/>
              </a:spcBef>
              <a:buClr>
                <a:srgbClr val="DDDDDD"/>
              </a:buClr>
              <a:buSzPct val="80000"/>
              <a:buFont typeface="Wingdings" panose="05000000000000000000" pitchFamily="2" charset="2"/>
              <a:buChar char="v"/>
              <a:tabLst>
                <a:tab pos="42037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sz="2000" dirty="0">
                <a:ea typeface="AR PL SungtiL GB" charset="0"/>
                <a:cs typeface="AR PL SungtiL GB" charset="0"/>
              </a:rPr>
              <a:t>Left Parasternal lift if present is due to ASH in thin pts .   </a:t>
            </a:r>
          </a:p>
        </p:txBody>
      </p:sp>
    </p:spTree>
    <p:extLst>
      <p:ext uri="{BB962C8B-B14F-4D97-AF65-F5344CB8AC3E}">
        <p14:creationId xmlns:p14="http://schemas.microsoft.com/office/powerpoint/2010/main" val="2544541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967866"/>
            <a:ext cx="7769860" cy="4896212"/>
          </a:xfrm>
          <a:prstGeom prst="rect">
            <a:avLst/>
          </a:prstGeom>
        </p:spPr>
        <p:txBody>
          <a:bodyPr vert="horz" wrap="square" lIns="0" tIns="12700" rIns="0" bIns="0" rtlCol="0">
            <a:spAutoFit/>
          </a:bodyPr>
          <a:lstStyle/>
          <a:p>
            <a:pPr marL="12700">
              <a:lnSpc>
                <a:spcPct val="100000"/>
              </a:lnSpc>
              <a:spcBef>
                <a:spcPts val="100"/>
              </a:spcBef>
            </a:pPr>
            <a:r>
              <a:rPr sz="2400" spc="-5" dirty="0">
                <a:solidFill>
                  <a:srgbClr val="565F6C"/>
                </a:solidFill>
                <a:latin typeface="Arial"/>
                <a:cs typeface="Arial"/>
              </a:rPr>
              <a:t>DEFINITION</a:t>
            </a:r>
            <a:endParaRPr sz="2400" dirty="0">
              <a:latin typeface="Arial"/>
              <a:cs typeface="Arial"/>
            </a:endParaRPr>
          </a:p>
          <a:p>
            <a:pPr marL="286385" marR="5080" indent="-274320">
              <a:lnSpc>
                <a:spcPct val="100000"/>
              </a:lnSpc>
              <a:spcBef>
                <a:spcPts val="2300"/>
              </a:spcBef>
              <a:buClr>
                <a:srgbClr val="FD8537"/>
              </a:buClr>
              <a:buSzPct val="68750"/>
              <a:buFont typeface="Wingdings"/>
              <a:buChar char=""/>
              <a:tabLst>
                <a:tab pos="287020" algn="l"/>
                <a:tab pos="2677160" algn="l"/>
              </a:tabLst>
            </a:pPr>
            <a:r>
              <a:rPr sz="2400" spc="-5" dirty="0">
                <a:latin typeface="Arial"/>
                <a:cs typeface="Arial"/>
              </a:rPr>
              <a:t>Cardiomyopathy	is a </a:t>
            </a:r>
            <a:r>
              <a:rPr lang="en-US" sz="2400" spc="-5" dirty="0" err="1" smtClean="0">
                <a:latin typeface="Arial"/>
                <a:cs typeface="Arial"/>
              </a:rPr>
              <a:t>heterogenous</a:t>
            </a:r>
            <a:r>
              <a:rPr lang="en-US" sz="2400" spc="-5" dirty="0" smtClean="0">
                <a:latin typeface="Arial"/>
                <a:cs typeface="Arial"/>
              </a:rPr>
              <a:t> </a:t>
            </a:r>
            <a:r>
              <a:rPr sz="2400" spc="-5" dirty="0" smtClean="0">
                <a:latin typeface="Arial"/>
                <a:cs typeface="Arial"/>
              </a:rPr>
              <a:t>group </a:t>
            </a:r>
            <a:r>
              <a:rPr sz="2400" dirty="0">
                <a:latin typeface="Arial"/>
                <a:cs typeface="Arial"/>
              </a:rPr>
              <a:t>of </a:t>
            </a:r>
            <a:r>
              <a:rPr sz="2400" spc="-5" dirty="0" smtClean="0">
                <a:latin typeface="Arial"/>
                <a:cs typeface="Arial"/>
              </a:rPr>
              <a:t>dis</a:t>
            </a:r>
            <a:r>
              <a:rPr lang="en-US" sz="2400" spc="-5" dirty="0" smtClean="0">
                <a:latin typeface="Arial"/>
                <a:cs typeface="Arial"/>
              </a:rPr>
              <a:t>eases of myocardium associated with mechanical and /or electrical dysfunction that usually exhibit inappropriate ventricular hypertrophy or dilation and are due to a variety of causes and frequently are genetic</a:t>
            </a:r>
          </a:p>
          <a:p>
            <a:pPr marL="286385" marR="5080" indent="-274320">
              <a:lnSpc>
                <a:spcPct val="100000"/>
              </a:lnSpc>
              <a:spcBef>
                <a:spcPts val="2300"/>
              </a:spcBef>
              <a:buClr>
                <a:srgbClr val="FD8537"/>
              </a:buClr>
              <a:buSzPct val="68750"/>
              <a:buFont typeface="Wingdings"/>
              <a:buChar char=""/>
              <a:tabLst>
                <a:tab pos="287020" algn="l"/>
                <a:tab pos="2677160" algn="l"/>
              </a:tabLst>
            </a:pPr>
            <a:endParaRPr sz="2400" spc="-5" dirty="0" smtClean="0">
              <a:latin typeface="Arial"/>
              <a:cs typeface="Arial"/>
            </a:endParaRPr>
          </a:p>
          <a:p>
            <a:pPr marL="286385" marR="173990" indent="-274320">
              <a:lnSpc>
                <a:spcPct val="100000"/>
              </a:lnSpc>
              <a:spcBef>
                <a:spcPts val="605"/>
              </a:spcBef>
              <a:buClr>
                <a:srgbClr val="FD8537"/>
              </a:buClr>
              <a:buSzPct val="68750"/>
              <a:buFont typeface="Wingdings"/>
              <a:buChar char=""/>
              <a:tabLst>
                <a:tab pos="287020" algn="l"/>
              </a:tabLst>
            </a:pPr>
            <a:r>
              <a:rPr sz="2400" dirty="0" smtClean="0">
                <a:latin typeface="Arial"/>
                <a:cs typeface="Arial"/>
              </a:rPr>
              <a:t>It </a:t>
            </a:r>
            <a:r>
              <a:rPr sz="2400" spc="-5" dirty="0" smtClean="0">
                <a:latin typeface="Arial"/>
                <a:cs typeface="Arial"/>
              </a:rPr>
              <a:t>is distinctive because </a:t>
            </a:r>
            <a:r>
              <a:rPr sz="2400" dirty="0" smtClean="0">
                <a:latin typeface="Arial"/>
                <a:cs typeface="Arial"/>
              </a:rPr>
              <a:t>it </a:t>
            </a:r>
            <a:r>
              <a:rPr sz="2400" spc="-5" dirty="0" smtClean="0">
                <a:latin typeface="Arial"/>
                <a:cs typeface="Arial"/>
              </a:rPr>
              <a:t>does </a:t>
            </a:r>
            <a:r>
              <a:rPr sz="2400" dirty="0" smtClean="0">
                <a:latin typeface="Arial"/>
                <a:cs typeface="Arial"/>
              </a:rPr>
              <a:t>not </a:t>
            </a:r>
            <a:r>
              <a:rPr sz="2400" spc="-5" dirty="0" smtClean="0">
                <a:latin typeface="Arial"/>
                <a:cs typeface="Arial"/>
              </a:rPr>
              <a:t>involve  </a:t>
            </a:r>
            <a:r>
              <a:rPr sz="2400" spc="-10" dirty="0" err="1" smtClean="0">
                <a:latin typeface="Arial"/>
                <a:cs typeface="Arial"/>
              </a:rPr>
              <a:t>valvular</a:t>
            </a:r>
            <a:r>
              <a:rPr lang="en-US" sz="2400" spc="-10" dirty="0" smtClean="0">
                <a:latin typeface="Arial"/>
                <a:cs typeface="Arial"/>
              </a:rPr>
              <a:t> </a:t>
            </a:r>
            <a:r>
              <a:rPr sz="2400" spc="-10" dirty="0" smtClean="0">
                <a:latin typeface="Arial"/>
                <a:cs typeface="Arial"/>
              </a:rPr>
              <a:t>,</a:t>
            </a:r>
            <a:r>
              <a:rPr lang="en-US" sz="2400" spc="-10" dirty="0" smtClean="0">
                <a:latin typeface="Arial"/>
                <a:cs typeface="Arial"/>
              </a:rPr>
              <a:t> </a:t>
            </a:r>
            <a:r>
              <a:rPr sz="2400" spc="-10" dirty="0" smtClean="0">
                <a:latin typeface="Arial"/>
                <a:cs typeface="Arial"/>
              </a:rPr>
              <a:t>hypertensive </a:t>
            </a:r>
            <a:r>
              <a:rPr sz="2400" spc="-5" dirty="0" smtClean="0">
                <a:latin typeface="Arial"/>
                <a:cs typeface="Arial"/>
              </a:rPr>
              <a:t>,</a:t>
            </a:r>
            <a:r>
              <a:rPr lang="en-US" sz="2400" spc="-5" dirty="0" smtClean="0">
                <a:latin typeface="Arial"/>
                <a:cs typeface="Arial"/>
              </a:rPr>
              <a:t> </a:t>
            </a:r>
            <a:r>
              <a:rPr sz="2400" spc="-5" dirty="0" smtClean="0">
                <a:latin typeface="Arial"/>
                <a:cs typeface="Arial"/>
              </a:rPr>
              <a:t>congenital</a:t>
            </a:r>
            <a:r>
              <a:rPr sz="2400" spc="85" dirty="0" smtClean="0">
                <a:latin typeface="Arial"/>
                <a:cs typeface="Arial"/>
              </a:rPr>
              <a:t> </a:t>
            </a:r>
            <a:r>
              <a:rPr sz="2400" spc="-5" dirty="0" smtClean="0">
                <a:latin typeface="Arial"/>
                <a:cs typeface="Arial"/>
              </a:rPr>
              <a:t>disorders.</a:t>
            </a:r>
            <a:endParaRPr lang="en-US" sz="2400" spc="-5" dirty="0" smtClean="0">
              <a:latin typeface="Arial"/>
              <a:cs typeface="Arial"/>
            </a:endParaRPr>
          </a:p>
          <a:p>
            <a:pPr marL="286385" marR="173990" indent="-274320">
              <a:lnSpc>
                <a:spcPct val="100000"/>
              </a:lnSpc>
              <a:spcBef>
                <a:spcPts val="605"/>
              </a:spcBef>
              <a:buClr>
                <a:srgbClr val="FD8537"/>
              </a:buClr>
              <a:buSzPct val="68750"/>
              <a:buFont typeface="Wingdings"/>
              <a:buChar char=""/>
              <a:tabLst>
                <a:tab pos="287020" algn="l"/>
              </a:tabLst>
            </a:pPr>
            <a:endParaRPr sz="2400" dirty="0" smtClean="0">
              <a:latin typeface="Arial"/>
              <a:cs typeface="Arial"/>
            </a:endParaRPr>
          </a:p>
          <a:p>
            <a:pPr marL="287020" indent="-274320">
              <a:lnSpc>
                <a:spcPct val="100000"/>
              </a:lnSpc>
              <a:spcBef>
                <a:spcPts val="600"/>
              </a:spcBef>
              <a:buClr>
                <a:srgbClr val="FD8537"/>
              </a:buClr>
              <a:buSzPct val="68750"/>
              <a:buFont typeface="Wingdings"/>
              <a:buChar char=""/>
              <a:tabLst>
                <a:tab pos="287020" algn="l"/>
              </a:tabLst>
            </a:pPr>
            <a:r>
              <a:rPr sz="2400" spc="-5" dirty="0" smtClean="0">
                <a:latin typeface="Arial"/>
                <a:cs typeface="Arial"/>
              </a:rPr>
              <a:t>Clinically and hemodynamically</a:t>
            </a:r>
            <a:r>
              <a:rPr sz="2400" spc="110" dirty="0" smtClean="0">
                <a:latin typeface="Arial"/>
                <a:cs typeface="Arial"/>
              </a:rPr>
              <a:t> </a:t>
            </a:r>
            <a:r>
              <a:rPr sz="2400" spc="-5" dirty="0" smtClean="0">
                <a:latin typeface="Arial"/>
                <a:cs typeface="Arial"/>
              </a:rPr>
              <a:t>distinctive.</a:t>
            </a:r>
            <a:endParaRPr sz="2400" dirty="0">
              <a:latin typeface="Arial"/>
              <a:cs typeface="Aria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292" y="797606"/>
            <a:ext cx="7765321" cy="430887"/>
          </a:xfrm>
        </p:spPr>
        <p:txBody>
          <a:bodyPr/>
          <a:lstStyle/>
          <a:p>
            <a:r>
              <a:rPr lang="en-IN" sz="2800" b="1" dirty="0">
                <a:solidFill>
                  <a:srgbClr val="FF0000"/>
                </a:solidFill>
              </a:rPr>
              <a:t>ECG in HCM</a:t>
            </a:r>
          </a:p>
        </p:txBody>
      </p:sp>
      <p:sp>
        <p:nvSpPr>
          <p:cNvPr id="3" name="Content Placeholder 2"/>
          <p:cNvSpPr>
            <a:spLocks noGrp="1"/>
          </p:cNvSpPr>
          <p:nvPr>
            <p:ph idx="1"/>
          </p:nvPr>
        </p:nvSpPr>
        <p:spPr>
          <a:xfrm>
            <a:off x="685346" y="1677179"/>
            <a:ext cx="7765322" cy="738664"/>
          </a:xfrm>
        </p:spPr>
        <p:txBody>
          <a:bodyPr/>
          <a:lstStyle/>
          <a:p>
            <a:r>
              <a:rPr lang="en-IN" dirty="0"/>
              <a:t>12 lead ECG is abnormal in 90% </a:t>
            </a:r>
            <a:r>
              <a:rPr lang="en-IN" dirty="0" err="1"/>
              <a:t>probands</a:t>
            </a:r>
            <a:r>
              <a:rPr lang="en-IN" dirty="0"/>
              <a:t> and 75% asymptomatic relatives.</a:t>
            </a:r>
          </a:p>
        </p:txBody>
      </p:sp>
      <p:sp>
        <p:nvSpPr>
          <p:cNvPr id="5" name="Content Placeholder 2"/>
          <p:cNvSpPr txBox="1"/>
          <p:nvPr/>
        </p:nvSpPr>
        <p:spPr>
          <a:xfrm>
            <a:off x="533400" y="2590800"/>
            <a:ext cx="3962400" cy="4114800"/>
          </a:xfrm>
          <a:prstGeom prst="rect">
            <a:avLst/>
          </a:prstGeom>
          <a:solidFill>
            <a:schemeClr val="accent1">
              <a:lumMod val="75000"/>
            </a:schemeClr>
          </a:solidFill>
        </p:spPr>
        <p:txBody>
          <a:bodyPr vert="horz" lIns="68580" tIns="34290" rIns="68580" bIns="3429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a:lstStyle>
          <a:p>
            <a:pPr marL="0" indent="0" algn="ctr">
              <a:buNone/>
            </a:pPr>
            <a:r>
              <a:rPr lang="en-IN" sz="1800" b="1" u="sng" dirty="0">
                <a:solidFill>
                  <a:srgbClr val="FFFF00"/>
                </a:solidFill>
              </a:rPr>
              <a:t>ISOLATED SEPTAL HYPERTROPHY </a:t>
            </a:r>
          </a:p>
          <a:p>
            <a:r>
              <a:rPr lang="en-IN" sz="1800" dirty="0">
                <a:solidFill>
                  <a:srgbClr val="FFFF00"/>
                </a:solidFill>
                <a:effectLst/>
              </a:rPr>
              <a:t>Deep and narrow Q waves in inferior and left leads .</a:t>
            </a:r>
          </a:p>
          <a:p>
            <a:r>
              <a:rPr lang="en-IN" sz="1800" dirty="0">
                <a:effectLst/>
              </a:rPr>
              <a:t>LAD of QRS axis </a:t>
            </a:r>
          </a:p>
          <a:p>
            <a:r>
              <a:rPr lang="en-IN" sz="1800" dirty="0">
                <a:effectLst/>
              </a:rPr>
              <a:t>S in V1 and R in left precordial leads is of low amplitude </a:t>
            </a:r>
          </a:p>
          <a:p>
            <a:pPr marL="0" indent="0">
              <a:buNone/>
            </a:pPr>
            <a:r>
              <a:rPr lang="en-IN" sz="1800" i="1" dirty="0">
                <a:solidFill>
                  <a:srgbClr val="FFFF00"/>
                </a:solidFill>
                <a:effectLst/>
              </a:rPr>
              <a:t>Abnormal “q”</a:t>
            </a:r>
            <a:r>
              <a:rPr lang="en-IN" sz="1800" i="1" dirty="0">
                <a:effectLst/>
              </a:rPr>
              <a:t> in the </a:t>
            </a:r>
            <a:r>
              <a:rPr lang="en-IN" sz="1800" i="1" dirty="0">
                <a:solidFill>
                  <a:srgbClr val="FFFF00"/>
                </a:solidFill>
                <a:effectLst/>
              </a:rPr>
              <a:t>absence of left free wall hypertrophy</a:t>
            </a:r>
            <a:r>
              <a:rPr lang="en-IN" sz="1800" i="1" dirty="0">
                <a:effectLst/>
              </a:rPr>
              <a:t> in a young </a:t>
            </a:r>
            <a:r>
              <a:rPr lang="en-IN" sz="1800" i="1" dirty="0" err="1">
                <a:effectLst/>
              </a:rPr>
              <a:t>pt</a:t>
            </a:r>
            <a:r>
              <a:rPr lang="en-IN" sz="1800" i="1" dirty="0">
                <a:effectLst/>
              </a:rPr>
              <a:t> should raise suspicion of dominant septal hypertrophy.</a:t>
            </a:r>
          </a:p>
        </p:txBody>
      </p:sp>
      <p:sp>
        <p:nvSpPr>
          <p:cNvPr id="6" name="TextBox 5"/>
          <p:cNvSpPr txBox="1"/>
          <p:nvPr/>
        </p:nvSpPr>
        <p:spPr>
          <a:xfrm>
            <a:off x="4783612" y="2639793"/>
            <a:ext cx="3826987" cy="3924151"/>
          </a:xfrm>
          <a:prstGeom prst="rect">
            <a:avLst/>
          </a:prstGeom>
          <a:solidFill>
            <a:schemeClr val="accent1">
              <a:lumMod val="75000"/>
            </a:schemeClr>
          </a:solidFill>
        </p:spPr>
        <p:txBody>
          <a:bodyPr wrap="square" rtlCol="0">
            <a:spAutoFit/>
          </a:bodyPr>
          <a:lstStyle/>
          <a:p>
            <a:r>
              <a:rPr lang="en-IN" b="1" u="sng" cap="all" dirty="0">
                <a:solidFill>
                  <a:srgbClr val="FFFF00"/>
                </a:solidFill>
              </a:rPr>
              <a:t>Free Left Wall </a:t>
            </a:r>
            <a:r>
              <a:rPr lang="en-IN" b="1" u="sng" cap="all" dirty="0" smtClean="0">
                <a:solidFill>
                  <a:srgbClr val="FFFF00"/>
                </a:solidFill>
              </a:rPr>
              <a:t>Hypertrophy</a:t>
            </a:r>
          </a:p>
          <a:p>
            <a:endParaRPr lang="en-IN" b="1" u="sng" cap="all" dirty="0">
              <a:solidFill>
                <a:srgbClr val="FFFF00"/>
              </a:solidFill>
            </a:endParaRPr>
          </a:p>
          <a:p>
            <a:r>
              <a:rPr lang="en-IN" cap="all" dirty="0"/>
              <a:t>Classic presentation of LVH due to systolic overload</a:t>
            </a:r>
          </a:p>
          <a:p>
            <a:endParaRPr lang="en-IN" cap="all" dirty="0"/>
          </a:p>
          <a:p>
            <a:pPr marL="257175" indent="-257175">
              <a:buFont typeface="Arial" panose="020B0604020202020204" pitchFamily="34" charset="0"/>
              <a:buChar char="•"/>
            </a:pPr>
            <a:r>
              <a:rPr lang="en-IN" dirty="0"/>
              <a:t>Deep S in V1-V2</a:t>
            </a:r>
          </a:p>
          <a:p>
            <a:pPr marL="257175" indent="-257175">
              <a:buFont typeface="Arial" panose="020B0604020202020204" pitchFamily="34" charset="0"/>
              <a:buChar char="•"/>
            </a:pPr>
            <a:r>
              <a:rPr lang="en-IN" dirty="0"/>
              <a:t>Tall R in V5-V6  (V6&gt;V5</a:t>
            </a:r>
            <a:r>
              <a:rPr lang="en-IN" dirty="0" smtClean="0"/>
              <a:t>)</a:t>
            </a:r>
            <a:endParaRPr lang="en-IN" dirty="0"/>
          </a:p>
          <a:p>
            <a:pPr marL="257175" indent="-257175">
              <a:buFont typeface="Arial" panose="020B0604020202020204" pitchFamily="34" charset="0"/>
              <a:buChar char="•"/>
            </a:pPr>
            <a:r>
              <a:rPr lang="en-IN" dirty="0"/>
              <a:t>Short PR interval</a:t>
            </a:r>
          </a:p>
          <a:p>
            <a:pPr marL="257175" indent="-257175">
              <a:buFont typeface="Arial" panose="020B0604020202020204" pitchFamily="34" charset="0"/>
              <a:buChar char="•"/>
            </a:pPr>
            <a:endParaRPr lang="en-IN" dirty="0"/>
          </a:p>
          <a:p>
            <a:pPr marL="257175" indent="-257175">
              <a:buFont typeface="Arial" panose="020B0604020202020204" pitchFamily="34" charset="0"/>
              <a:buChar char="•"/>
            </a:pPr>
            <a:r>
              <a:rPr lang="en-IN" dirty="0"/>
              <a:t>Shelf like angulation of ST segment in leads V5-V6 .</a:t>
            </a:r>
          </a:p>
          <a:p>
            <a:endParaRPr lang="en-IN" dirty="0"/>
          </a:p>
          <a:p>
            <a:pPr marL="257175" indent="-257175">
              <a:buFont typeface="Arial" panose="020B0604020202020204" pitchFamily="34" charset="0"/>
              <a:buChar char="•"/>
            </a:pPr>
            <a:r>
              <a:rPr lang="en-IN" dirty="0"/>
              <a:t>Wide QRS-T angle </a:t>
            </a:r>
          </a:p>
          <a:p>
            <a:endParaRPr lang="en-IN" sz="1500" dirty="0"/>
          </a:p>
        </p:txBody>
      </p:sp>
    </p:spTree>
    <p:extLst>
      <p:ext uri="{BB962C8B-B14F-4D97-AF65-F5344CB8AC3E}">
        <p14:creationId xmlns:p14="http://schemas.microsoft.com/office/powerpoint/2010/main" val="24076916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940" y="891666"/>
            <a:ext cx="4320540" cy="492443"/>
          </a:xfrm>
        </p:spPr>
        <p:txBody>
          <a:bodyPr/>
          <a:lstStyle/>
          <a:p>
            <a:r>
              <a:rPr lang="en-US" sz="3200" b="1" dirty="0" smtClean="0"/>
              <a:t>Management </a:t>
            </a:r>
            <a:endParaRPr lang="en-US" sz="3200" b="1" dirty="0"/>
          </a:p>
        </p:txBody>
      </p:sp>
      <p:sp>
        <p:nvSpPr>
          <p:cNvPr id="3" name="Text Placeholder 2"/>
          <p:cNvSpPr>
            <a:spLocks noGrp="1"/>
          </p:cNvSpPr>
          <p:nvPr>
            <p:ph type="body" idx="1"/>
          </p:nvPr>
        </p:nvSpPr>
        <p:spPr/>
        <p:txBody>
          <a:bodyPr/>
          <a:lstStyle/>
          <a:p>
            <a:endParaRPr lang="en-US" dirty="0"/>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1620937"/>
            <a:ext cx="8001000" cy="4661648"/>
          </a:xfrm>
          <a:prstGeom prst="rect">
            <a:avLst/>
          </a:prstGeom>
        </p:spPr>
      </p:pic>
    </p:spTree>
    <p:extLst>
      <p:ext uri="{BB962C8B-B14F-4D97-AF65-F5344CB8AC3E}">
        <p14:creationId xmlns:p14="http://schemas.microsoft.com/office/powerpoint/2010/main" val="25227293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762000"/>
            <a:ext cx="6703060" cy="430887"/>
          </a:xfrm>
        </p:spPr>
        <p:txBody>
          <a:bodyPr/>
          <a:lstStyle/>
          <a:p>
            <a:r>
              <a:rPr lang="en-US" sz="2800" b="1" dirty="0">
                <a:solidFill>
                  <a:srgbClr val="FF0000"/>
                </a:solidFill>
                <a:latin typeface="Franklin Gothic Book" panose="020B0503020102020204" charset="0"/>
              </a:rPr>
              <a:t>MEDICAL THERAPY</a:t>
            </a:r>
            <a:endParaRPr lang="en-US" sz="2800" b="1" dirty="0">
              <a:solidFill>
                <a:srgbClr val="FF0000"/>
              </a:solidFill>
            </a:endParaRPr>
          </a:p>
        </p:txBody>
      </p:sp>
      <p:sp>
        <p:nvSpPr>
          <p:cNvPr id="3" name="Text Placeholder 2"/>
          <p:cNvSpPr>
            <a:spLocks noGrp="1"/>
          </p:cNvSpPr>
          <p:nvPr>
            <p:ph type="body" idx="1"/>
          </p:nvPr>
        </p:nvSpPr>
        <p:spPr>
          <a:xfrm>
            <a:off x="535940" y="1625853"/>
            <a:ext cx="7995920" cy="2260347"/>
          </a:xfrm>
        </p:spPr>
        <p:txBody>
          <a:bodyPr/>
          <a:lstStyle/>
          <a:p>
            <a:r>
              <a:rPr lang="en-US" b="1" dirty="0">
                <a:solidFill>
                  <a:srgbClr val="00B050"/>
                </a:solidFill>
                <a:latin typeface="Franklin Gothic Book" panose="020B0503020102020204" charset="0"/>
              </a:rPr>
              <a:t>Beta Blockers</a:t>
            </a:r>
          </a:p>
          <a:p>
            <a:pPr marL="38100" indent="0">
              <a:lnSpc>
                <a:spcPct val="100000"/>
              </a:lnSpc>
              <a:spcBef>
                <a:spcPts val="600"/>
              </a:spcBef>
              <a:buNone/>
              <a:tabLst>
                <a:tab pos="42037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sz="1800" dirty="0">
                <a:ea typeface="AR PL SungtiL GB" charset="0"/>
                <a:cs typeface="AR PL SungtiL GB" charset="0"/>
              </a:rPr>
              <a:t>Advantages of beta blockers include</a:t>
            </a:r>
          </a:p>
          <a:p>
            <a:pPr marL="38100" indent="0">
              <a:lnSpc>
                <a:spcPct val="100000"/>
              </a:lnSpc>
              <a:spcBef>
                <a:spcPts val="600"/>
              </a:spcBef>
              <a:buNone/>
              <a:tabLst>
                <a:tab pos="42037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sz="1800" dirty="0">
                <a:ea typeface="AR PL SungtiL GB" charset="0"/>
                <a:cs typeface="AR PL SungtiL GB" charset="0"/>
              </a:rPr>
              <a:t>    1. Decreased heart rate response to exercise</a:t>
            </a:r>
          </a:p>
          <a:p>
            <a:pPr marL="38100" indent="0">
              <a:lnSpc>
                <a:spcPct val="100000"/>
              </a:lnSpc>
              <a:spcBef>
                <a:spcPts val="600"/>
              </a:spcBef>
              <a:buNone/>
              <a:tabLst>
                <a:tab pos="42037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sz="1800" dirty="0">
                <a:ea typeface="AR PL SungtiL GB" charset="0"/>
                <a:cs typeface="AR PL SungtiL GB" charset="0"/>
              </a:rPr>
              <a:t>    2. Decreased outflow tract gradient with exercise</a:t>
            </a:r>
          </a:p>
          <a:p>
            <a:pPr marL="38100" indent="0">
              <a:lnSpc>
                <a:spcPct val="100000"/>
              </a:lnSpc>
              <a:spcBef>
                <a:spcPts val="600"/>
              </a:spcBef>
              <a:buNone/>
              <a:tabLst>
                <a:tab pos="42037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sz="1800" dirty="0">
                <a:ea typeface="AR PL SungtiL GB" charset="0"/>
                <a:cs typeface="AR PL SungtiL GB" charset="0"/>
              </a:rPr>
              <a:t>    3.Relief of angina by a decrease in myocardial oxygen demand </a:t>
            </a:r>
          </a:p>
          <a:p>
            <a:pPr marL="38100" indent="0">
              <a:lnSpc>
                <a:spcPct val="100000"/>
              </a:lnSpc>
              <a:spcBef>
                <a:spcPts val="600"/>
              </a:spcBef>
              <a:buNone/>
              <a:tabLst>
                <a:tab pos="42037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sz="1800" dirty="0">
                <a:ea typeface="AR PL SungtiL GB" charset="0"/>
                <a:cs typeface="AR PL SungtiL GB" charset="0"/>
              </a:rPr>
              <a:t>    4 Improvement in diastolic filling</a:t>
            </a:r>
          </a:p>
          <a:p>
            <a:endParaRPr lang="en-IN" dirty="0"/>
          </a:p>
        </p:txBody>
      </p:sp>
      <p:sp>
        <p:nvSpPr>
          <p:cNvPr id="4" name="Rectangle 3"/>
          <p:cNvSpPr/>
          <p:nvPr/>
        </p:nvSpPr>
        <p:spPr>
          <a:xfrm>
            <a:off x="535940" y="4038600"/>
            <a:ext cx="7846060" cy="1815882"/>
          </a:xfrm>
          <a:prstGeom prst="rect">
            <a:avLst/>
          </a:prstGeom>
        </p:spPr>
        <p:txBody>
          <a:bodyPr wrap="square">
            <a:spAutoFit/>
          </a:bodyPr>
          <a:lstStyle/>
          <a:p>
            <a:r>
              <a:rPr lang="en-US" sz="2000" b="1" dirty="0">
                <a:solidFill>
                  <a:srgbClr val="00B050"/>
                </a:solidFill>
                <a:latin typeface="Franklin Gothic Book" panose="020B0503020102020204" charset="0"/>
              </a:rPr>
              <a:t>Calcium Channel Blockers</a:t>
            </a:r>
          </a:p>
          <a:p>
            <a:pPr marL="419100" indent="-382905">
              <a:spcBef>
                <a:spcPts val="600"/>
              </a:spcBef>
              <a:buClr>
                <a:srgbClr val="DDDDDD"/>
              </a:buClr>
              <a:buSzPct val="80000"/>
              <a:buFont typeface="+mj-lt"/>
              <a:buAutoNum type="arabicPeriod"/>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dirty="0">
                <a:ea typeface="AR PL SungtiL GB" charset="0"/>
                <a:cs typeface="AR PL SungtiL GB" charset="0"/>
              </a:rPr>
              <a:t>Decrease </a:t>
            </a:r>
            <a:r>
              <a:rPr lang="en-US" dirty="0" err="1">
                <a:ea typeface="AR PL SungtiL GB" charset="0"/>
                <a:cs typeface="AR PL SungtiL GB" charset="0"/>
              </a:rPr>
              <a:t>inotropy</a:t>
            </a:r>
            <a:r>
              <a:rPr lang="en-US" dirty="0">
                <a:ea typeface="AR PL SungtiL GB" charset="0"/>
                <a:cs typeface="AR PL SungtiL GB" charset="0"/>
              </a:rPr>
              <a:t> and </a:t>
            </a:r>
            <a:r>
              <a:rPr lang="en-US" dirty="0" err="1">
                <a:ea typeface="AR PL SungtiL GB" charset="0"/>
                <a:cs typeface="AR PL SungtiL GB" charset="0"/>
              </a:rPr>
              <a:t>chronotropy</a:t>
            </a:r>
            <a:r>
              <a:rPr lang="en-US" dirty="0">
                <a:ea typeface="AR PL SungtiL GB" charset="0"/>
                <a:cs typeface="AR PL SungtiL GB" charset="0"/>
              </a:rPr>
              <a:t>  </a:t>
            </a:r>
          </a:p>
          <a:p>
            <a:pPr marL="419100" indent="-382905">
              <a:spcBef>
                <a:spcPts val="600"/>
              </a:spcBef>
              <a:buClr>
                <a:srgbClr val="DDDDDD"/>
              </a:buClr>
              <a:buSzPct val="80000"/>
              <a:buFont typeface="+mj-lt"/>
              <a:buAutoNum type="arabicPeriod"/>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dirty="0">
                <a:ea typeface="AR PL SungtiL GB" charset="0"/>
                <a:cs typeface="AR PL SungtiL GB" charset="0"/>
              </a:rPr>
              <a:t>Improve abnormal diastolic relaxation by preventing calcium influx.</a:t>
            </a:r>
          </a:p>
          <a:p>
            <a:pPr marL="419100" indent="-382905">
              <a:spcBef>
                <a:spcPts val="600"/>
              </a:spcBef>
              <a:buClr>
                <a:srgbClr val="DDDDDD"/>
              </a:buClr>
              <a:buSzPct val="80000"/>
              <a:buFont typeface="+mj-lt"/>
              <a:buAutoNum type="arabicPeriod"/>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endParaRPr lang="en-US" dirty="0">
              <a:ea typeface="AR PL SungtiL GB" charset="0"/>
              <a:cs typeface="AR PL SungtiL GB" charset="0"/>
            </a:endParaRPr>
          </a:p>
          <a:p>
            <a:pPr marL="36195">
              <a:spcBef>
                <a:spcPts val="600"/>
              </a:spcBef>
              <a:buClr>
                <a:srgbClr val="DDDDDD"/>
              </a:buClr>
              <a:buSzPct val="8000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Lst>
            </a:pPr>
            <a:r>
              <a:rPr lang="en-US" dirty="0">
                <a:ea typeface="AR PL SungtiL GB" charset="0"/>
                <a:cs typeface="AR PL SungtiL GB" charset="0"/>
              </a:rPr>
              <a:t>Verapamil -used most frequently due to its minimal effect on afterload. </a:t>
            </a:r>
          </a:p>
        </p:txBody>
      </p:sp>
    </p:spTree>
    <p:extLst>
      <p:ext uri="{BB962C8B-B14F-4D97-AF65-F5344CB8AC3E}">
        <p14:creationId xmlns:p14="http://schemas.microsoft.com/office/powerpoint/2010/main" val="26480775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4320540" cy="369332"/>
          </a:xfrm>
        </p:spPr>
        <p:txBody>
          <a:bodyPr/>
          <a:lstStyle/>
          <a:p>
            <a:pPr marL="36195">
              <a:spcBef>
                <a:spcPts val="600"/>
              </a:spcBef>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b="1" dirty="0" err="1">
                <a:solidFill>
                  <a:srgbClr val="00B050"/>
                </a:solidFill>
                <a:ea typeface="AR PL SungtiL GB" charset="0"/>
                <a:cs typeface="AR PL SungtiL GB" charset="0"/>
              </a:rPr>
              <a:t>Disopyramide</a:t>
            </a:r>
            <a:r>
              <a:rPr lang="en-US" dirty="0">
                <a:solidFill>
                  <a:srgbClr val="00B050"/>
                </a:solidFill>
                <a:ea typeface="AR PL SungtiL GB" charset="0"/>
                <a:cs typeface="AR PL SungtiL GB" charset="0"/>
              </a:rPr>
              <a:t> </a:t>
            </a:r>
          </a:p>
        </p:txBody>
      </p:sp>
      <p:sp>
        <p:nvSpPr>
          <p:cNvPr id="3" name="Text Placeholder 2"/>
          <p:cNvSpPr>
            <a:spLocks noGrp="1"/>
          </p:cNvSpPr>
          <p:nvPr>
            <p:ph type="body" idx="1"/>
          </p:nvPr>
        </p:nvSpPr>
        <p:spPr>
          <a:xfrm>
            <a:off x="304800" y="612680"/>
            <a:ext cx="8074660" cy="2446824"/>
          </a:xfrm>
        </p:spPr>
        <p:txBody>
          <a:bodyPr/>
          <a:lstStyle/>
          <a:p>
            <a:pPr marL="36195">
              <a:spcBef>
                <a:spcPts val="600"/>
              </a:spcBef>
              <a:buClr>
                <a:srgbClr val="DDDDDD"/>
              </a:buClr>
              <a:buSzPct val="8000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dirty="0" smtClean="0">
                <a:latin typeface="Calibri" panose="020F0502020204030204" pitchFamily="34" charset="0"/>
                <a:ea typeface="AR PL SungtiL GB" charset="0"/>
                <a:cs typeface="Calibri" panose="020F0502020204030204" pitchFamily="34" charset="0"/>
              </a:rPr>
              <a:t>The </a:t>
            </a:r>
            <a:r>
              <a:rPr lang="en-US" dirty="0">
                <a:latin typeface="Calibri" panose="020F0502020204030204" pitchFamily="34" charset="0"/>
                <a:ea typeface="AR PL SungtiL GB" charset="0"/>
                <a:cs typeface="Calibri" panose="020F0502020204030204" pitchFamily="34" charset="0"/>
              </a:rPr>
              <a:t>negative inotropic effect - decrease the gradient and improve symptoms.</a:t>
            </a:r>
          </a:p>
          <a:p>
            <a:pPr marL="421005" indent="-382905">
              <a:spcBef>
                <a:spcPts val="600"/>
              </a:spcBef>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dirty="0">
                <a:latin typeface="Calibri" panose="020F0502020204030204" pitchFamily="34" charset="0"/>
                <a:ea typeface="AR PL SungtiL GB" charset="0"/>
                <a:cs typeface="Calibri" panose="020F0502020204030204" pitchFamily="34" charset="0"/>
              </a:rPr>
              <a:t>    Concomitant </a:t>
            </a:r>
            <a:r>
              <a:rPr lang="en-US" dirty="0" smtClean="0">
                <a:latin typeface="Calibri" panose="020F0502020204030204" pitchFamily="34" charset="0"/>
                <a:ea typeface="AR PL SungtiL GB" charset="0"/>
                <a:cs typeface="Calibri" panose="020F0502020204030204" pitchFamily="34" charset="0"/>
              </a:rPr>
              <a:t>beta-blockade  </a:t>
            </a:r>
            <a:r>
              <a:rPr lang="en-US" dirty="0">
                <a:latin typeface="Calibri" panose="020F0502020204030204" pitchFamily="34" charset="0"/>
                <a:ea typeface="AR PL SungtiL GB" charset="0"/>
                <a:cs typeface="Calibri" panose="020F0502020204030204" pitchFamily="34" charset="0"/>
              </a:rPr>
              <a:t>to prevent rapid atrioventricular node conduction.</a:t>
            </a:r>
          </a:p>
          <a:p>
            <a:pPr marL="421005" indent="-382905">
              <a:spcBef>
                <a:spcPts val="600"/>
              </a:spcBef>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dirty="0">
                <a:latin typeface="Calibri" panose="020F0502020204030204" pitchFamily="34" charset="0"/>
                <a:ea typeface="AR PL SungtiL GB" charset="0"/>
                <a:cs typeface="Calibri" panose="020F0502020204030204" pitchFamily="34" charset="0"/>
              </a:rPr>
              <a:t>    dosage 300 to 600 mg/d.</a:t>
            </a:r>
          </a:p>
          <a:p>
            <a:pPr marL="421005" indent="-382905">
              <a:spcBef>
                <a:spcPts val="600"/>
              </a:spcBef>
              <a:buFont typeface="Arial" panose="020B0604020202020204" pitchFamily="34"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dirty="0">
                <a:latin typeface="Calibri" panose="020F0502020204030204" pitchFamily="34" charset="0"/>
                <a:ea typeface="AR PL SungtiL GB" charset="0"/>
                <a:cs typeface="Calibri" panose="020F0502020204030204" pitchFamily="34" charset="0"/>
              </a:rPr>
              <a:t>    corrected QT interval  to be </a:t>
            </a:r>
            <a:r>
              <a:rPr lang="en-US" dirty="0" smtClean="0">
                <a:latin typeface="Calibri" panose="020F0502020204030204" pitchFamily="34" charset="0"/>
                <a:ea typeface="AR PL SungtiL GB" charset="0"/>
                <a:cs typeface="Calibri" panose="020F0502020204030204" pitchFamily="34" charset="0"/>
              </a:rPr>
              <a:t>monitored</a:t>
            </a:r>
          </a:p>
        </p:txBody>
      </p:sp>
      <p:pic>
        <p:nvPicPr>
          <p:cNvPr id="4" name="Content Placeholder 3"/>
          <p:cNvPicPr>
            <a:picLocks noGrp="1" noChangeAspect="1"/>
          </p:cNvPicPr>
          <p:nvPr/>
        </p:nvPicPr>
        <p:blipFill rotWithShape="1">
          <a:blip r:embed="rId2">
            <a:extLst>
              <a:ext uri="{28A0092B-C50C-407E-A947-70E740481C1C}">
                <a14:useLocalDpi xmlns:a14="http://schemas.microsoft.com/office/drawing/2010/main" val="0"/>
              </a:ext>
            </a:extLst>
          </a:blip>
          <a:srcRect l="37798" t="45179" r="39836" b="14069"/>
          <a:stretch>
            <a:fillRect/>
          </a:stretch>
        </p:blipFill>
        <p:spPr>
          <a:xfrm>
            <a:off x="228600" y="3429000"/>
            <a:ext cx="8534400" cy="3245452"/>
          </a:xfrm>
          <a:prstGeom prst="rect">
            <a:avLst/>
          </a:prstGeom>
        </p:spPr>
      </p:pic>
    </p:spTree>
    <p:extLst>
      <p:ext uri="{BB962C8B-B14F-4D97-AF65-F5344CB8AC3E}">
        <p14:creationId xmlns:p14="http://schemas.microsoft.com/office/powerpoint/2010/main" val="15120149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828800" y="381000"/>
            <a:ext cx="5217795" cy="382156"/>
          </a:xfrm>
          <a:prstGeom prst="rect">
            <a:avLst/>
          </a:prstGeom>
        </p:spPr>
        <p:txBody>
          <a:bodyPr vert="horz" wrap="square" lIns="0" tIns="12700" rIns="0" bIns="0" rtlCol="0">
            <a:spAutoFit/>
          </a:bodyPr>
          <a:lstStyle/>
          <a:p>
            <a:pPr marL="12700">
              <a:lnSpc>
                <a:spcPct val="100000"/>
              </a:lnSpc>
              <a:spcBef>
                <a:spcPts val="100"/>
              </a:spcBef>
            </a:pPr>
            <a:r>
              <a:rPr lang="en-US" b="1" dirty="0" smtClean="0"/>
              <a:t>PERI</a:t>
            </a:r>
            <a:r>
              <a:rPr b="1" spc="-45" dirty="0" smtClean="0"/>
              <a:t>PARTUM</a:t>
            </a:r>
            <a:r>
              <a:rPr b="1" spc="254" dirty="0" smtClean="0"/>
              <a:t> </a:t>
            </a:r>
            <a:r>
              <a:rPr b="1" spc="-30" dirty="0"/>
              <a:t>CARDIOMYOPATHY</a:t>
            </a:r>
            <a:endParaRPr b="1" dirty="0"/>
          </a:p>
        </p:txBody>
      </p:sp>
      <p:sp>
        <p:nvSpPr>
          <p:cNvPr id="3" name="object 3"/>
          <p:cNvSpPr/>
          <p:nvPr/>
        </p:nvSpPr>
        <p:spPr>
          <a:xfrm>
            <a:off x="1219200" y="1295400"/>
            <a:ext cx="6248400" cy="51816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434162"/>
            <a:ext cx="5217160" cy="382156"/>
          </a:xfrm>
          <a:prstGeom prst="rect">
            <a:avLst/>
          </a:prstGeom>
        </p:spPr>
        <p:txBody>
          <a:bodyPr vert="horz" wrap="square" lIns="0" tIns="12700" rIns="0" bIns="0" rtlCol="0">
            <a:spAutoFit/>
          </a:bodyPr>
          <a:lstStyle/>
          <a:p>
            <a:pPr marL="12700">
              <a:lnSpc>
                <a:spcPct val="100000"/>
              </a:lnSpc>
              <a:spcBef>
                <a:spcPts val="100"/>
              </a:spcBef>
            </a:pPr>
            <a:r>
              <a:rPr lang="en-US" b="1" spc="-45" dirty="0" smtClean="0"/>
              <a:t>PERI</a:t>
            </a:r>
            <a:r>
              <a:rPr b="1" spc="-45" dirty="0" smtClean="0"/>
              <a:t>PARTUM</a:t>
            </a:r>
            <a:r>
              <a:rPr b="1" spc="240" dirty="0" smtClean="0"/>
              <a:t> </a:t>
            </a:r>
            <a:r>
              <a:rPr b="1" spc="-30" dirty="0"/>
              <a:t>CARDIOMYOPATHY</a:t>
            </a:r>
            <a:endParaRPr sz="3000" b="1" dirty="0"/>
          </a:p>
        </p:txBody>
      </p:sp>
      <p:sp>
        <p:nvSpPr>
          <p:cNvPr id="3" name="object 3"/>
          <p:cNvSpPr txBox="1"/>
          <p:nvPr/>
        </p:nvSpPr>
        <p:spPr>
          <a:xfrm>
            <a:off x="535940" y="1143000"/>
            <a:ext cx="7998460" cy="3783087"/>
          </a:xfrm>
          <a:prstGeom prst="rect">
            <a:avLst/>
          </a:prstGeom>
        </p:spPr>
        <p:txBody>
          <a:bodyPr vert="horz" wrap="square" lIns="0" tIns="88900" rIns="0" bIns="0" rtlCol="0">
            <a:spAutoFit/>
          </a:bodyPr>
          <a:lstStyle/>
          <a:p>
            <a:pPr marL="342900" indent="-342900">
              <a:buFont typeface="Wingdings" panose="05000000000000000000" pitchFamily="2" charset="2"/>
              <a:buChar char="§"/>
            </a:pPr>
            <a:r>
              <a:rPr lang="en-IN" sz="2400" dirty="0" err="1" smtClean="0"/>
              <a:t>Rare,dilated</a:t>
            </a:r>
            <a:r>
              <a:rPr lang="en-IN" sz="2400" dirty="0" smtClean="0"/>
              <a:t> </a:t>
            </a:r>
            <a:r>
              <a:rPr lang="en-IN" sz="2400" dirty="0"/>
              <a:t>cardiomyopathy with systolic dysfunction </a:t>
            </a:r>
            <a:r>
              <a:rPr lang="en-IN" sz="2400" dirty="0" smtClean="0"/>
              <a:t>presenting in  </a:t>
            </a:r>
            <a:r>
              <a:rPr lang="en-IN" sz="2400" dirty="0"/>
              <a:t>late pregnancy or the early postpartum period </a:t>
            </a:r>
            <a:endParaRPr lang="en-IN" sz="2400" dirty="0" smtClean="0"/>
          </a:p>
          <a:p>
            <a:endParaRPr lang="en-IN" sz="2400" dirty="0"/>
          </a:p>
          <a:p>
            <a:r>
              <a:rPr lang="en-IN" sz="2400" dirty="0"/>
              <a:t> According to NHLB, in the 1990s </a:t>
            </a:r>
          </a:p>
          <a:p>
            <a:pPr marL="45720" indent="0">
              <a:buNone/>
            </a:pPr>
            <a:endParaRPr lang="en-IN" sz="2400" dirty="0"/>
          </a:p>
          <a:p>
            <a:r>
              <a:rPr lang="en-IN" sz="2400" dirty="0" smtClean="0"/>
              <a:t>PPCM  </a:t>
            </a:r>
            <a:r>
              <a:rPr lang="en-IN" sz="2400" dirty="0"/>
              <a:t>is defined as heart failure that develops in the last month of pregnancy or up to five months postpartum </a:t>
            </a:r>
            <a:r>
              <a:rPr lang="en-IN" sz="2400" dirty="0" smtClean="0"/>
              <a:t>with </a:t>
            </a:r>
            <a:r>
              <a:rPr lang="en-IN" sz="2400" dirty="0"/>
              <a:t>left ventricular systolic dysfunction </a:t>
            </a:r>
            <a:r>
              <a:rPr lang="en-IN" sz="2400" dirty="0" smtClean="0"/>
              <a:t>(LVEF </a:t>
            </a:r>
            <a:r>
              <a:rPr lang="en-IN" sz="2400" dirty="0"/>
              <a:t>&lt;45% or fractional shortening &lt;30%, or both)</a:t>
            </a:r>
          </a:p>
          <a:p>
            <a:pPr marL="342900" indent="-342900">
              <a:buFont typeface="Wingdings" panose="05000000000000000000" pitchFamily="2" charset="2"/>
              <a:buChar char="§"/>
            </a:pPr>
            <a:endParaRPr lang="en-IN" sz="2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940" y="891666"/>
            <a:ext cx="4320540" cy="369332"/>
          </a:xfrm>
        </p:spPr>
        <p:txBody>
          <a:bodyPr/>
          <a:lstStyle/>
          <a:p>
            <a:r>
              <a:rPr lang="en-US" b="1" dirty="0" smtClean="0"/>
              <a:t>RISK FACTORS</a:t>
            </a:r>
            <a:endParaRPr lang="en-US" b="1" dirty="0"/>
          </a:p>
        </p:txBody>
      </p:sp>
      <p:sp>
        <p:nvSpPr>
          <p:cNvPr id="3" name="Text Placeholder 2"/>
          <p:cNvSpPr>
            <a:spLocks noGrp="1"/>
          </p:cNvSpPr>
          <p:nvPr>
            <p:ph type="body" idx="1"/>
          </p:nvPr>
        </p:nvSpPr>
        <p:spPr>
          <a:xfrm>
            <a:off x="535940" y="1981200"/>
            <a:ext cx="7693660" cy="2968640"/>
          </a:xfrm>
        </p:spPr>
        <p:txBody>
          <a:bodyPr/>
          <a:lstStyle/>
          <a:p>
            <a:endParaRPr lang="en-IN" dirty="0"/>
          </a:p>
          <a:p>
            <a:pPr marL="342900" indent="-342900">
              <a:buFont typeface="Wingdings" panose="05000000000000000000" pitchFamily="2" charset="2"/>
              <a:buChar char="§"/>
            </a:pPr>
            <a:r>
              <a:rPr lang="en-IN" dirty="0"/>
              <a:t> Advanced maternal age</a:t>
            </a:r>
          </a:p>
          <a:p>
            <a:pPr marL="342900" indent="-342900">
              <a:buFont typeface="Wingdings" panose="05000000000000000000" pitchFamily="2" charset="2"/>
              <a:buChar char="§"/>
            </a:pPr>
            <a:r>
              <a:rPr lang="en-IN" dirty="0"/>
              <a:t> Preeclampsia</a:t>
            </a:r>
          </a:p>
          <a:p>
            <a:pPr marL="342900" indent="-342900">
              <a:buFont typeface="Wingdings" panose="05000000000000000000" pitchFamily="2" charset="2"/>
              <a:buChar char="§"/>
            </a:pPr>
            <a:r>
              <a:rPr lang="en-IN" dirty="0" smtClean="0"/>
              <a:t>Multiple gestation</a:t>
            </a:r>
            <a:endParaRPr lang="en-IN" dirty="0"/>
          </a:p>
          <a:p>
            <a:pPr marL="342900" indent="-342900">
              <a:buFont typeface="Wingdings" panose="05000000000000000000" pitchFamily="2" charset="2"/>
              <a:buChar char="§"/>
            </a:pPr>
            <a:r>
              <a:rPr lang="en-IN" dirty="0"/>
              <a:t>Hypertension, diabetes, and obesity </a:t>
            </a:r>
            <a:endParaRPr lang="en-IN" dirty="0" smtClean="0"/>
          </a:p>
          <a:p>
            <a:pPr marL="342900" indent="-342900">
              <a:buFont typeface="Wingdings" panose="05000000000000000000" pitchFamily="2" charset="2"/>
              <a:buChar char="§"/>
            </a:pPr>
            <a:r>
              <a:rPr lang="en-IN" dirty="0" smtClean="0"/>
              <a:t>Thyroid </a:t>
            </a:r>
            <a:r>
              <a:rPr lang="en-IN" dirty="0"/>
              <a:t>dysfunction </a:t>
            </a:r>
          </a:p>
          <a:p>
            <a:pPr marL="342900" indent="-342900">
              <a:buFont typeface="Wingdings" panose="05000000000000000000" pitchFamily="2" charset="2"/>
              <a:buChar char="§"/>
            </a:pPr>
            <a:r>
              <a:rPr lang="en-IN" dirty="0"/>
              <a:t>Cocaine use</a:t>
            </a:r>
          </a:p>
          <a:p>
            <a:pPr marL="342900" indent="-342900">
              <a:buFont typeface="Wingdings" panose="05000000000000000000" pitchFamily="2" charset="2"/>
              <a:buChar char="§"/>
            </a:pPr>
            <a:r>
              <a:rPr lang="en-IN" dirty="0"/>
              <a:t>Smoking</a:t>
            </a:r>
          </a:p>
          <a:p>
            <a:pPr marL="342900" indent="-342900">
              <a:buFont typeface="Wingdings" panose="05000000000000000000" pitchFamily="2" charset="2"/>
              <a:buChar char="§"/>
            </a:pPr>
            <a:r>
              <a:rPr lang="en-IN" dirty="0"/>
              <a:t>Prolonged </a:t>
            </a:r>
            <a:r>
              <a:rPr lang="en-IN" dirty="0" err="1"/>
              <a:t>tocolysis</a:t>
            </a:r>
            <a:r>
              <a:rPr lang="en-IN" dirty="0"/>
              <a:t>.</a:t>
            </a:r>
          </a:p>
        </p:txBody>
      </p:sp>
    </p:spTree>
    <p:extLst>
      <p:ext uri="{BB962C8B-B14F-4D97-AF65-F5344CB8AC3E}">
        <p14:creationId xmlns:p14="http://schemas.microsoft.com/office/powerpoint/2010/main" val="20222628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940" y="891666"/>
            <a:ext cx="4320540" cy="430887"/>
          </a:xfrm>
        </p:spPr>
        <p:txBody>
          <a:bodyPr/>
          <a:lstStyle/>
          <a:p>
            <a:r>
              <a:rPr lang="en-US" sz="2800" b="1" i="1" dirty="0" smtClean="0"/>
              <a:t>Pathogenesis</a:t>
            </a:r>
            <a:endParaRPr lang="en-US" sz="2800" b="1" i="1" dirty="0"/>
          </a:p>
        </p:txBody>
      </p:sp>
      <p:sp>
        <p:nvSpPr>
          <p:cNvPr id="3" name="Text Placeholder 2"/>
          <p:cNvSpPr>
            <a:spLocks noGrp="1"/>
          </p:cNvSpPr>
          <p:nvPr>
            <p:ph type="body" idx="1"/>
          </p:nvPr>
        </p:nvSpPr>
        <p:spPr>
          <a:xfrm>
            <a:off x="535940" y="1625853"/>
            <a:ext cx="7922260" cy="2954655"/>
          </a:xfrm>
        </p:spPr>
        <p:txBody>
          <a:bodyPr/>
          <a:lstStyle/>
          <a:p>
            <a:pPr marL="342900" indent="-342900">
              <a:buFont typeface="Wingdings" panose="05000000000000000000" pitchFamily="2" charset="2"/>
              <a:buChar char="§"/>
            </a:pPr>
            <a:r>
              <a:rPr lang="en-IN" dirty="0"/>
              <a:t>Soluble </a:t>
            </a:r>
            <a:r>
              <a:rPr lang="en-IN" dirty="0" err="1"/>
              <a:t>fms</a:t>
            </a:r>
            <a:r>
              <a:rPr lang="en-IN" dirty="0"/>
              <a:t>-like tyrosine kinase receptor 1 (sFlt-1) is an anti-angiogenic protein secreted by the </a:t>
            </a:r>
            <a:r>
              <a:rPr lang="en-IN" dirty="0" smtClean="0"/>
              <a:t>placenta</a:t>
            </a:r>
          </a:p>
          <a:p>
            <a:pPr marL="342900" indent="-342900">
              <a:buFont typeface="Wingdings" panose="05000000000000000000" pitchFamily="2" charset="2"/>
              <a:buChar char="§"/>
            </a:pPr>
            <a:endParaRPr lang="en-IN" dirty="0" smtClean="0"/>
          </a:p>
          <a:p>
            <a:pPr marL="342900" indent="-342900">
              <a:buFont typeface="Wingdings" panose="05000000000000000000" pitchFamily="2" charset="2"/>
              <a:buChar char="§"/>
            </a:pPr>
            <a:r>
              <a:rPr lang="en-IN" dirty="0" smtClean="0"/>
              <a:t>Oxidative </a:t>
            </a:r>
            <a:r>
              <a:rPr lang="en-IN" dirty="0"/>
              <a:t>stress stimulates cardiomyocytes to express </a:t>
            </a:r>
            <a:r>
              <a:rPr lang="en-IN" dirty="0" err="1"/>
              <a:t>cathepsin</a:t>
            </a:r>
            <a:r>
              <a:rPr lang="en-IN" dirty="0"/>
              <a:t> </a:t>
            </a:r>
            <a:r>
              <a:rPr lang="en-IN" dirty="0" smtClean="0"/>
              <a:t>D which cleaves </a:t>
            </a:r>
            <a:r>
              <a:rPr lang="en-IN" dirty="0"/>
              <a:t>prolactin into a 16 </a:t>
            </a:r>
            <a:r>
              <a:rPr lang="en-IN" dirty="0" err="1"/>
              <a:t>kDa</a:t>
            </a:r>
            <a:r>
              <a:rPr lang="en-IN" dirty="0"/>
              <a:t> </a:t>
            </a:r>
            <a:r>
              <a:rPr lang="en-IN" dirty="0" smtClean="0"/>
              <a:t>fragment which </a:t>
            </a:r>
            <a:r>
              <a:rPr lang="en-IN" dirty="0"/>
              <a:t>causes endothelial apoptosis and capillary dropout.  </a:t>
            </a:r>
          </a:p>
          <a:p>
            <a:pPr marL="342900" indent="-342900">
              <a:buFont typeface="Wingdings" panose="05000000000000000000" pitchFamily="2" charset="2"/>
              <a:buChar char="§"/>
            </a:pPr>
            <a:endParaRPr lang="en-IN" dirty="0"/>
          </a:p>
        </p:txBody>
      </p:sp>
    </p:spTree>
    <p:extLst>
      <p:ext uri="{BB962C8B-B14F-4D97-AF65-F5344CB8AC3E}">
        <p14:creationId xmlns:p14="http://schemas.microsoft.com/office/powerpoint/2010/main" val="7030750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940" y="891666"/>
            <a:ext cx="6931660" cy="492443"/>
          </a:xfrm>
        </p:spPr>
        <p:txBody>
          <a:bodyPr/>
          <a:lstStyle/>
          <a:p>
            <a:r>
              <a:rPr lang="en-US" sz="3200" b="1" dirty="0" smtClean="0"/>
              <a:t>Clinical </a:t>
            </a:r>
            <a:r>
              <a:rPr lang="en-US" sz="3200" b="1" dirty="0" err="1" smtClean="0"/>
              <a:t>feartures</a:t>
            </a:r>
            <a:endParaRPr lang="en-US" sz="3200" b="1" dirty="0"/>
          </a:p>
        </p:txBody>
      </p:sp>
      <p:sp>
        <p:nvSpPr>
          <p:cNvPr id="3" name="Text Placeholder 2"/>
          <p:cNvSpPr>
            <a:spLocks noGrp="1"/>
          </p:cNvSpPr>
          <p:nvPr>
            <p:ph type="body" idx="1"/>
          </p:nvPr>
        </p:nvSpPr>
        <p:spPr>
          <a:xfrm>
            <a:off x="535940" y="1625853"/>
            <a:ext cx="7846060" cy="2215991"/>
          </a:xfrm>
        </p:spPr>
        <p:txBody>
          <a:bodyPr/>
          <a:lstStyle/>
          <a:p>
            <a:pPr marL="342900" indent="-342900">
              <a:buFont typeface="Wingdings" panose="05000000000000000000" pitchFamily="2" charset="2"/>
              <a:buChar char="§"/>
            </a:pPr>
            <a:r>
              <a:rPr lang="en-IN" dirty="0" smtClean="0"/>
              <a:t>Symptoms </a:t>
            </a:r>
            <a:r>
              <a:rPr lang="en-IN" dirty="0"/>
              <a:t>of congestion,</a:t>
            </a:r>
          </a:p>
          <a:p>
            <a:pPr marL="342900" indent="-342900">
              <a:buFont typeface="Wingdings" panose="05000000000000000000" pitchFamily="2" charset="2"/>
              <a:buChar char="§"/>
            </a:pPr>
            <a:r>
              <a:rPr lang="en-IN" dirty="0" err="1" smtClean="0"/>
              <a:t>Dyspnea</a:t>
            </a:r>
            <a:r>
              <a:rPr lang="en-IN" dirty="0" smtClean="0"/>
              <a:t> </a:t>
            </a:r>
            <a:r>
              <a:rPr lang="en-IN" dirty="0"/>
              <a:t>on exertion, </a:t>
            </a:r>
            <a:r>
              <a:rPr lang="en-IN" dirty="0" err="1"/>
              <a:t>orthopnea</a:t>
            </a:r>
            <a:r>
              <a:rPr lang="en-IN" dirty="0"/>
              <a:t>, </a:t>
            </a:r>
            <a:r>
              <a:rPr lang="en-IN" dirty="0" smtClean="0"/>
              <a:t>PND</a:t>
            </a:r>
            <a:endParaRPr lang="en-IN" dirty="0"/>
          </a:p>
          <a:p>
            <a:pPr marL="342900" indent="-342900">
              <a:buFont typeface="Wingdings" panose="05000000000000000000" pitchFamily="2" charset="2"/>
              <a:buChar char="§"/>
            </a:pPr>
            <a:r>
              <a:rPr lang="en-IN" dirty="0" err="1" smtClean="0"/>
              <a:t>Edema</a:t>
            </a:r>
            <a:r>
              <a:rPr lang="en-IN" dirty="0" smtClean="0"/>
              <a:t> </a:t>
            </a:r>
            <a:r>
              <a:rPr lang="en-IN" dirty="0"/>
              <a:t>of the lower extremities. </a:t>
            </a:r>
          </a:p>
          <a:p>
            <a:pPr marL="342900" indent="-342900">
              <a:buFont typeface="Wingdings" panose="05000000000000000000" pitchFamily="2" charset="2"/>
              <a:buChar char="§"/>
            </a:pPr>
            <a:r>
              <a:rPr lang="en-IN" dirty="0"/>
              <a:t>Less commonly,  with cardiogenic shock </a:t>
            </a:r>
          </a:p>
          <a:p>
            <a:pPr marL="342900" indent="-342900">
              <a:buFont typeface="Wingdings" panose="05000000000000000000" pitchFamily="2" charset="2"/>
              <a:buChar char="§"/>
            </a:pPr>
            <a:r>
              <a:rPr lang="en-IN" dirty="0"/>
              <a:t>Uncommon presentations include symptomatic or even unstable arrhythmias and arterial thromboembolism</a:t>
            </a:r>
          </a:p>
        </p:txBody>
      </p:sp>
    </p:spTree>
    <p:extLst>
      <p:ext uri="{BB962C8B-B14F-4D97-AF65-F5344CB8AC3E}">
        <p14:creationId xmlns:p14="http://schemas.microsoft.com/office/powerpoint/2010/main" val="21527505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940" y="891666"/>
            <a:ext cx="6322060" cy="861774"/>
          </a:xfrm>
        </p:spPr>
        <p:txBody>
          <a:bodyPr/>
          <a:lstStyle/>
          <a:p>
            <a:r>
              <a:rPr lang="en-US" sz="2800" b="1" dirty="0" smtClean="0"/>
              <a:t>PHYSICAL EXAMINATION</a:t>
            </a:r>
            <a:endParaRPr lang="en-US" sz="2800" b="1" dirty="0"/>
          </a:p>
        </p:txBody>
      </p:sp>
      <p:sp>
        <p:nvSpPr>
          <p:cNvPr id="3" name="Text Placeholder 2"/>
          <p:cNvSpPr>
            <a:spLocks noGrp="1"/>
          </p:cNvSpPr>
          <p:nvPr>
            <p:ph type="body" idx="1"/>
          </p:nvPr>
        </p:nvSpPr>
        <p:spPr>
          <a:xfrm>
            <a:off x="535940" y="1625853"/>
            <a:ext cx="7541260" cy="4431983"/>
          </a:xfrm>
        </p:spPr>
        <p:txBody>
          <a:bodyPr/>
          <a:lstStyle/>
          <a:p>
            <a:pPr marL="342900" indent="-342900">
              <a:buFont typeface="Wingdings" panose="05000000000000000000" pitchFamily="2" charset="2"/>
              <a:buChar char="§"/>
            </a:pPr>
            <a:r>
              <a:rPr lang="en-IN" dirty="0"/>
              <a:t>Tachycardia</a:t>
            </a:r>
          </a:p>
          <a:p>
            <a:pPr marL="342900" indent="-342900">
              <a:buFont typeface="Wingdings" panose="05000000000000000000" pitchFamily="2" charset="2"/>
              <a:buChar char="§"/>
            </a:pPr>
            <a:r>
              <a:rPr lang="en-IN" dirty="0" err="1"/>
              <a:t>Tachypnea</a:t>
            </a:r>
            <a:endParaRPr lang="en-IN" dirty="0"/>
          </a:p>
          <a:p>
            <a:pPr marL="342900" indent="-342900">
              <a:buFont typeface="Wingdings" panose="05000000000000000000" pitchFamily="2" charset="2"/>
              <a:buChar char="§"/>
            </a:pPr>
            <a:r>
              <a:rPr lang="en-IN" dirty="0"/>
              <a:t>Evidence of left sided congestion (</a:t>
            </a:r>
            <a:r>
              <a:rPr lang="en-IN" dirty="0" err="1"/>
              <a:t>eg</a:t>
            </a:r>
            <a:r>
              <a:rPr lang="en-IN" dirty="0"/>
              <a:t>, pulmonary rales) </a:t>
            </a:r>
          </a:p>
          <a:p>
            <a:pPr marL="342900" indent="-342900">
              <a:buFont typeface="Wingdings" panose="05000000000000000000" pitchFamily="2" charset="2"/>
              <a:buChar char="§"/>
            </a:pPr>
            <a:r>
              <a:rPr lang="en-IN" dirty="0" smtClean="0"/>
              <a:t>Right </a:t>
            </a:r>
            <a:r>
              <a:rPr lang="en-IN" dirty="0"/>
              <a:t>sided congestion (</a:t>
            </a:r>
            <a:r>
              <a:rPr lang="en-IN" dirty="0" err="1"/>
              <a:t>eg</a:t>
            </a:r>
            <a:r>
              <a:rPr lang="en-IN" dirty="0"/>
              <a:t>, raised jugular venous pressure, </a:t>
            </a:r>
            <a:r>
              <a:rPr lang="en-IN" dirty="0" err="1"/>
              <a:t>edema</a:t>
            </a:r>
            <a:r>
              <a:rPr lang="en-IN" dirty="0"/>
              <a:t>).</a:t>
            </a:r>
          </a:p>
          <a:p>
            <a:pPr marL="342900" indent="-342900">
              <a:buFont typeface="Wingdings" panose="05000000000000000000" pitchFamily="2" charset="2"/>
              <a:buChar char="§"/>
            </a:pPr>
            <a:r>
              <a:rPr lang="en-IN" dirty="0" smtClean="0"/>
              <a:t>Mitral </a:t>
            </a:r>
            <a:r>
              <a:rPr lang="en-IN" dirty="0"/>
              <a:t>regurgitation </a:t>
            </a:r>
            <a:r>
              <a:rPr lang="en-IN" dirty="0" smtClean="0"/>
              <a:t>murmur</a:t>
            </a:r>
          </a:p>
          <a:p>
            <a:pPr marL="342900" indent="-342900">
              <a:buFont typeface="Wingdings" panose="05000000000000000000" pitchFamily="2" charset="2"/>
              <a:buChar char="§"/>
            </a:pPr>
            <a:r>
              <a:rPr lang="en-IN" dirty="0"/>
              <a:t>A left sided or right sided S3 gallop (or both) may be audible</a:t>
            </a:r>
          </a:p>
          <a:p>
            <a:pPr marL="342900" indent="-342900">
              <a:buFont typeface="Wingdings" panose="05000000000000000000" pitchFamily="2" charset="2"/>
              <a:buChar char="§"/>
            </a:pPr>
            <a:r>
              <a:rPr lang="en-IN" dirty="0"/>
              <a:t> An S3 gallop can also be present in </a:t>
            </a:r>
            <a:r>
              <a:rPr lang="en-IN" dirty="0" err="1" smtClean="0"/>
              <a:t>norma</a:t>
            </a:r>
            <a:r>
              <a:rPr lang="en-IN" dirty="0" smtClean="0"/>
              <a:t> pregnancy </a:t>
            </a:r>
            <a:endParaRPr lang="en-IN" dirty="0"/>
          </a:p>
          <a:p>
            <a:pPr marL="342900" indent="-342900">
              <a:buFont typeface="Wingdings" panose="05000000000000000000" pitchFamily="2" charset="2"/>
              <a:buChar char="§"/>
            </a:pPr>
            <a:endParaRPr lang="en-IN" dirty="0"/>
          </a:p>
        </p:txBody>
      </p:sp>
    </p:spTree>
    <p:extLst>
      <p:ext uri="{BB962C8B-B14F-4D97-AF65-F5344CB8AC3E}">
        <p14:creationId xmlns:p14="http://schemas.microsoft.com/office/powerpoint/2010/main" val="451955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1000" y="0"/>
            <a:ext cx="445134" cy="6858000"/>
          </a:xfrm>
          <a:custGeom>
            <a:avLst/>
            <a:gdLst/>
            <a:ahLst/>
            <a:cxnLst/>
            <a:rect l="l" t="t" r="r" b="b"/>
            <a:pathLst>
              <a:path w="445134" h="6858000">
                <a:moveTo>
                  <a:pt x="0" y="6858000"/>
                </a:moveTo>
                <a:lnTo>
                  <a:pt x="444538" y="6858000"/>
                </a:lnTo>
                <a:lnTo>
                  <a:pt x="444538" y="0"/>
                </a:lnTo>
                <a:lnTo>
                  <a:pt x="0" y="0"/>
                </a:lnTo>
                <a:lnTo>
                  <a:pt x="0" y="6858000"/>
                </a:lnTo>
                <a:close/>
              </a:path>
            </a:pathLst>
          </a:custGeom>
          <a:solidFill>
            <a:srgbClr val="FDC3AD">
              <a:alpha val="54116"/>
            </a:srgbClr>
          </a:solidFill>
        </p:spPr>
        <p:txBody>
          <a:bodyPr wrap="square" lIns="0" tIns="0" rIns="0" bIns="0" rtlCol="0"/>
          <a:lstStyle/>
          <a:p>
            <a:endParaRPr/>
          </a:p>
        </p:txBody>
      </p:sp>
      <p:sp>
        <p:nvSpPr>
          <p:cNvPr id="3" name="object 3"/>
          <p:cNvSpPr/>
          <p:nvPr/>
        </p:nvSpPr>
        <p:spPr>
          <a:xfrm>
            <a:off x="882688" y="0"/>
            <a:ext cx="3175" cy="6858000"/>
          </a:xfrm>
          <a:custGeom>
            <a:avLst/>
            <a:gdLst/>
            <a:ahLst/>
            <a:cxnLst/>
            <a:rect l="l" t="t" r="r" b="b"/>
            <a:pathLst>
              <a:path w="3175" h="6858000">
                <a:moveTo>
                  <a:pt x="0" y="6858000"/>
                </a:moveTo>
                <a:lnTo>
                  <a:pt x="3136" y="6858000"/>
                </a:lnTo>
                <a:lnTo>
                  <a:pt x="3136" y="0"/>
                </a:lnTo>
                <a:lnTo>
                  <a:pt x="0" y="0"/>
                </a:lnTo>
                <a:lnTo>
                  <a:pt x="0" y="6858000"/>
                </a:lnTo>
                <a:close/>
              </a:path>
            </a:pathLst>
          </a:custGeom>
          <a:solidFill>
            <a:srgbClr val="FDC3AD">
              <a:alpha val="54116"/>
            </a:srgbClr>
          </a:solidFill>
        </p:spPr>
        <p:txBody>
          <a:bodyPr wrap="square" lIns="0" tIns="0" rIns="0" bIns="0" rtlCol="0"/>
          <a:lstStyle/>
          <a:p>
            <a:endParaRPr/>
          </a:p>
        </p:txBody>
      </p:sp>
      <p:sp>
        <p:nvSpPr>
          <p:cNvPr id="4" name="object 4"/>
          <p:cNvSpPr/>
          <p:nvPr/>
        </p:nvSpPr>
        <p:spPr>
          <a:xfrm>
            <a:off x="942975" y="0"/>
            <a:ext cx="47625" cy="6858000"/>
          </a:xfrm>
          <a:custGeom>
            <a:avLst/>
            <a:gdLst/>
            <a:ahLst/>
            <a:cxnLst/>
            <a:rect l="l" t="t" r="r" b="b"/>
            <a:pathLst>
              <a:path w="47625" h="6858000">
                <a:moveTo>
                  <a:pt x="0" y="6858000"/>
                </a:moveTo>
                <a:lnTo>
                  <a:pt x="47625" y="6858000"/>
                </a:lnTo>
                <a:lnTo>
                  <a:pt x="47625" y="0"/>
                </a:lnTo>
                <a:lnTo>
                  <a:pt x="0" y="0"/>
                </a:lnTo>
                <a:lnTo>
                  <a:pt x="0" y="6858000"/>
                </a:lnTo>
                <a:close/>
              </a:path>
            </a:pathLst>
          </a:custGeom>
          <a:solidFill>
            <a:srgbClr val="FDC3AD">
              <a:alpha val="54116"/>
            </a:srgbClr>
          </a:solidFill>
        </p:spPr>
        <p:txBody>
          <a:bodyPr wrap="square" lIns="0" tIns="0" rIns="0" bIns="0" rtlCol="0"/>
          <a:lstStyle/>
          <a:p>
            <a:endParaRPr/>
          </a:p>
        </p:txBody>
      </p:sp>
      <p:sp>
        <p:nvSpPr>
          <p:cNvPr id="5" name="object 5"/>
          <p:cNvSpPr/>
          <p:nvPr/>
        </p:nvSpPr>
        <p:spPr>
          <a:xfrm>
            <a:off x="276339" y="0"/>
            <a:ext cx="104775" cy="6858000"/>
          </a:xfrm>
          <a:custGeom>
            <a:avLst/>
            <a:gdLst/>
            <a:ahLst/>
            <a:cxnLst/>
            <a:rect l="l" t="t" r="r" b="b"/>
            <a:pathLst>
              <a:path w="104775" h="6858000">
                <a:moveTo>
                  <a:pt x="104664" y="0"/>
                </a:moveTo>
                <a:lnTo>
                  <a:pt x="0" y="0"/>
                </a:lnTo>
                <a:lnTo>
                  <a:pt x="0" y="6858000"/>
                </a:lnTo>
                <a:lnTo>
                  <a:pt x="104664" y="6858000"/>
                </a:lnTo>
                <a:lnTo>
                  <a:pt x="104664" y="0"/>
                </a:lnTo>
                <a:close/>
              </a:path>
            </a:pathLst>
          </a:custGeom>
          <a:solidFill>
            <a:srgbClr val="FFD9CE">
              <a:alpha val="36077"/>
            </a:srgbClr>
          </a:solidFill>
        </p:spPr>
        <p:txBody>
          <a:bodyPr wrap="square" lIns="0" tIns="0" rIns="0" bIns="0" rtlCol="0"/>
          <a:lstStyle/>
          <a:p>
            <a:endParaRPr/>
          </a:p>
        </p:txBody>
      </p:sp>
      <p:grpSp>
        <p:nvGrpSpPr>
          <p:cNvPr id="6" name="object 6"/>
          <p:cNvGrpSpPr/>
          <p:nvPr/>
        </p:nvGrpSpPr>
        <p:grpSpPr>
          <a:xfrm>
            <a:off x="990600" y="0"/>
            <a:ext cx="228600" cy="6858000"/>
            <a:chOff x="990600" y="0"/>
            <a:chExt cx="228600" cy="6858000"/>
          </a:xfrm>
        </p:grpSpPr>
        <p:sp>
          <p:nvSpPr>
            <p:cNvPr id="7" name="object 7"/>
            <p:cNvSpPr/>
            <p:nvPr/>
          </p:nvSpPr>
          <p:spPr>
            <a:xfrm>
              <a:off x="990600" y="0"/>
              <a:ext cx="151130" cy="6858000"/>
            </a:xfrm>
            <a:custGeom>
              <a:avLst/>
              <a:gdLst/>
              <a:ahLst/>
              <a:cxnLst/>
              <a:rect l="l" t="t" r="r" b="b"/>
              <a:pathLst>
                <a:path w="151130" h="6858000">
                  <a:moveTo>
                    <a:pt x="0" y="6858000"/>
                  </a:moveTo>
                  <a:lnTo>
                    <a:pt x="150723" y="6858000"/>
                  </a:lnTo>
                  <a:lnTo>
                    <a:pt x="150723" y="0"/>
                  </a:lnTo>
                  <a:lnTo>
                    <a:pt x="0" y="0"/>
                  </a:lnTo>
                  <a:lnTo>
                    <a:pt x="0" y="6858000"/>
                  </a:lnTo>
                  <a:close/>
                </a:path>
              </a:pathLst>
            </a:custGeom>
            <a:solidFill>
              <a:srgbClr val="FFD9CE">
                <a:alpha val="70195"/>
              </a:srgbClr>
            </a:solidFill>
          </p:spPr>
          <p:txBody>
            <a:bodyPr wrap="square" lIns="0" tIns="0" rIns="0" bIns="0" rtlCol="0"/>
            <a:lstStyle/>
            <a:p>
              <a:endParaRPr/>
            </a:p>
          </p:txBody>
        </p:sp>
        <p:sp>
          <p:nvSpPr>
            <p:cNvPr id="8" name="object 8"/>
            <p:cNvSpPr/>
            <p:nvPr/>
          </p:nvSpPr>
          <p:spPr>
            <a:xfrm>
              <a:off x="1141323" y="0"/>
              <a:ext cx="78105" cy="6858000"/>
            </a:xfrm>
            <a:custGeom>
              <a:avLst/>
              <a:gdLst/>
              <a:ahLst/>
              <a:cxnLst/>
              <a:rect l="l" t="t" r="r" b="b"/>
              <a:pathLst>
                <a:path w="78105" h="6858000">
                  <a:moveTo>
                    <a:pt x="0" y="6858000"/>
                  </a:moveTo>
                  <a:lnTo>
                    <a:pt x="77876" y="6858000"/>
                  </a:lnTo>
                  <a:lnTo>
                    <a:pt x="77876" y="0"/>
                  </a:lnTo>
                  <a:lnTo>
                    <a:pt x="0" y="0"/>
                  </a:lnTo>
                  <a:lnTo>
                    <a:pt x="0" y="6858000"/>
                  </a:lnTo>
                  <a:close/>
                </a:path>
              </a:pathLst>
            </a:custGeom>
            <a:solidFill>
              <a:srgbClr val="FFECE8">
                <a:alpha val="70979"/>
              </a:srgbClr>
            </a:solidFill>
          </p:spPr>
          <p:txBody>
            <a:bodyPr wrap="square" lIns="0" tIns="0" rIns="0" bIns="0" rtlCol="0"/>
            <a:lstStyle/>
            <a:p>
              <a:endParaRPr/>
            </a:p>
          </p:txBody>
        </p:sp>
      </p:grpSp>
      <p:sp>
        <p:nvSpPr>
          <p:cNvPr id="9" name="object 9"/>
          <p:cNvSpPr/>
          <p:nvPr/>
        </p:nvSpPr>
        <p:spPr>
          <a:xfrm>
            <a:off x="1295400" y="0"/>
            <a:ext cx="76200" cy="6858000"/>
          </a:xfrm>
          <a:custGeom>
            <a:avLst/>
            <a:gdLst/>
            <a:ahLst/>
            <a:cxnLst/>
            <a:rect l="l" t="t" r="r" b="b"/>
            <a:pathLst>
              <a:path w="76200" h="6858000">
                <a:moveTo>
                  <a:pt x="0" y="6858000"/>
                </a:moveTo>
                <a:lnTo>
                  <a:pt x="76200" y="6858000"/>
                </a:lnTo>
                <a:lnTo>
                  <a:pt x="76200" y="0"/>
                </a:lnTo>
                <a:lnTo>
                  <a:pt x="0" y="0"/>
                </a:lnTo>
                <a:lnTo>
                  <a:pt x="0" y="6858000"/>
                </a:lnTo>
                <a:close/>
              </a:path>
            </a:pathLst>
          </a:custGeom>
          <a:solidFill>
            <a:srgbClr val="FFECE8">
              <a:alpha val="70979"/>
            </a:srgbClr>
          </a:solidFill>
        </p:spPr>
        <p:txBody>
          <a:bodyPr wrap="square" lIns="0" tIns="0" rIns="0" bIns="0" rtlCol="0"/>
          <a:lstStyle/>
          <a:p>
            <a:endParaRPr/>
          </a:p>
        </p:txBody>
      </p:sp>
      <p:sp>
        <p:nvSpPr>
          <p:cNvPr id="10" name="object 10"/>
          <p:cNvSpPr/>
          <p:nvPr/>
        </p:nvSpPr>
        <p:spPr>
          <a:xfrm>
            <a:off x="106343" y="0"/>
            <a:ext cx="0" cy="6858000"/>
          </a:xfrm>
          <a:custGeom>
            <a:avLst/>
            <a:gdLst/>
            <a:ahLst/>
            <a:cxnLst/>
            <a:rect l="l" t="t" r="r" b="b"/>
            <a:pathLst>
              <a:path h="6858000">
                <a:moveTo>
                  <a:pt x="0" y="0"/>
                </a:moveTo>
                <a:lnTo>
                  <a:pt x="0" y="6857999"/>
                </a:lnTo>
              </a:path>
            </a:pathLst>
          </a:custGeom>
          <a:ln w="57150">
            <a:solidFill>
              <a:srgbClr val="FDC3AD"/>
            </a:solidFill>
          </a:ln>
        </p:spPr>
        <p:txBody>
          <a:bodyPr wrap="square" lIns="0" tIns="0" rIns="0" bIns="0" rtlCol="0"/>
          <a:lstStyle/>
          <a:p>
            <a:endParaRPr/>
          </a:p>
        </p:txBody>
      </p:sp>
      <p:grpSp>
        <p:nvGrpSpPr>
          <p:cNvPr id="11" name="object 11"/>
          <p:cNvGrpSpPr/>
          <p:nvPr/>
        </p:nvGrpSpPr>
        <p:grpSpPr>
          <a:xfrm>
            <a:off x="825538" y="0"/>
            <a:ext cx="117475" cy="6858000"/>
            <a:chOff x="825538" y="0"/>
            <a:chExt cx="117475" cy="6858000"/>
          </a:xfrm>
        </p:grpSpPr>
        <p:sp>
          <p:nvSpPr>
            <p:cNvPr id="12" name="object 12"/>
            <p:cNvSpPr/>
            <p:nvPr/>
          </p:nvSpPr>
          <p:spPr>
            <a:xfrm>
              <a:off x="885824" y="0"/>
              <a:ext cx="57150" cy="6858000"/>
            </a:xfrm>
            <a:custGeom>
              <a:avLst/>
              <a:gdLst/>
              <a:ahLst/>
              <a:cxnLst/>
              <a:rect l="l" t="t" r="r" b="b"/>
              <a:pathLst>
                <a:path w="57150" h="6858000">
                  <a:moveTo>
                    <a:pt x="0" y="6857999"/>
                  </a:moveTo>
                  <a:lnTo>
                    <a:pt x="57150" y="6857999"/>
                  </a:lnTo>
                  <a:lnTo>
                    <a:pt x="57150" y="0"/>
                  </a:lnTo>
                  <a:lnTo>
                    <a:pt x="0" y="0"/>
                  </a:lnTo>
                  <a:lnTo>
                    <a:pt x="0" y="6857999"/>
                  </a:lnTo>
                  <a:close/>
                </a:path>
              </a:pathLst>
            </a:custGeom>
            <a:solidFill>
              <a:srgbClr val="FFECE8"/>
            </a:solidFill>
          </p:spPr>
          <p:txBody>
            <a:bodyPr wrap="square" lIns="0" tIns="0" rIns="0" bIns="0" rtlCol="0"/>
            <a:lstStyle/>
            <a:p>
              <a:endParaRPr/>
            </a:p>
          </p:txBody>
        </p:sp>
        <p:sp>
          <p:nvSpPr>
            <p:cNvPr id="13" name="object 13"/>
            <p:cNvSpPr/>
            <p:nvPr/>
          </p:nvSpPr>
          <p:spPr>
            <a:xfrm>
              <a:off x="825538" y="0"/>
              <a:ext cx="57150" cy="6858000"/>
            </a:xfrm>
            <a:custGeom>
              <a:avLst/>
              <a:gdLst/>
              <a:ahLst/>
              <a:cxnLst/>
              <a:rect l="l" t="t" r="r" b="b"/>
              <a:pathLst>
                <a:path w="57150" h="6858000">
                  <a:moveTo>
                    <a:pt x="0" y="6857999"/>
                  </a:moveTo>
                  <a:lnTo>
                    <a:pt x="57150" y="6857999"/>
                  </a:lnTo>
                  <a:lnTo>
                    <a:pt x="57150" y="0"/>
                  </a:lnTo>
                  <a:lnTo>
                    <a:pt x="0" y="0"/>
                  </a:lnTo>
                  <a:lnTo>
                    <a:pt x="0" y="6857999"/>
                  </a:lnTo>
                  <a:close/>
                </a:path>
              </a:pathLst>
            </a:custGeom>
            <a:solidFill>
              <a:srgbClr val="FDC3AD"/>
            </a:solidFill>
          </p:spPr>
          <p:txBody>
            <a:bodyPr wrap="square" lIns="0" tIns="0" rIns="0" bIns="0" rtlCol="0"/>
            <a:lstStyle/>
            <a:p>
              <a:endParaRPr/>
            </a:p>
          </p:txBody>
        </p:sp>
      </p:grpSp>
      <p:sp>
        <p:nvSpPr>
          <p:cNvPr id="14" name="object 14"/>
          <p:cNvSpPr/>
          <p:nvPr/>
        </p:nvSpPr>
        <p:spPr>
          <a:xfrm>
            <a:off x="1726692" y="0"/>
            <a:ext cx="0" cy="6858000"/>
          </a:xfrm>
          <a:custGeom>
            <a:avLst/>
            <a:gdLst/>
            <a:ahLst/>
            <a:cxnLst/>
            <a:rect l="l" t="t" r="r" b="b"/>
            <a:pathLst>
              <a:path h="6858000">
                <a:moveTo>
                  <a:pt x="0" y="0"/>
                </a:moveTo>
                <a:lnTo>
                  <a:pt x="0" y="6857999"/>
                </a:lnTo>
              </a:path>
            </a:pathLst>
          </a:custGeom>
          <a:ln w="28575">
            <a:solidFill>
              <a:srgbClr val="FDC3AD"/>
            </a:solidFill>
          </a:ln>
        </p:spPr>
        <p:txBody>
          <a:bodyPr wrap="square" lIns="0" tIns="0" rIns="0" bIns="0" rtlCol="0"/>
          <a:lstStyle/>
          <a:p>
            <a:endParaRPr/>
          </a:p>
        </p:txBody>
      </p:sp>
      <p:sp>
        <p:nvSpPr>
          <p:cNvPr id="15" name="object 15"/>
          <p:cNvSpPr/>
          <p:nvPr/>
        </p:nvSpPr>
        <p:spPr>
          <a:xfrm>
            <a:off x="1066800" y="0"/>
            <a:ext cx="0" cy="6858000"/>
          </a:xfrm>
          <a:custGeom>
            <a:avLst/>
            <a:gdLst/>
            <a:ahLst/>
            <a:cxnLst/>
            <a:rect l="l" t="t" r="r" b="b"/>
            <a:pathLst>
              <a:path h="6858000">
                <a:moveTo>
                  <a:pt x="0" y="0"/>
                </a:moveTo>
                <a:lnTo>
                  <a:pt x="0" y="6857999"/>
                </a:lnTo>
              </a:path>
            </a:pathLst>
          </a:custGeom>
          <a:ln w="12700">
            <a:solidFill>
              <a:srgbClr val="FDC3AD"/>
            </a:solidFill>
          </a:ln>
        </p:spPr>
        <p:txBody>
          <a:bodyPr wrap="square" lIns="0" tIns="0" rIns="0" bIns="0" rtlCol="0"/>
          <a:lstStyle/>
          <a:p>
            <a:endParaRPr/>
          </a:p>
        </p:txBody>
      </p:sp>
      <p:sp>
        <p:nvSpPr>
          <p:cNvPr id="16" name="object 16"/>
          <p:cNvSpPr/>
          <p:nvPr/>
        </p:nvSpPr>
        <p:spPr>
          <a:xfrm>
            <a:off x="9085326" y="0"/>
            <a:ext cx="57150" cy="6858000"/>
          </a:xfrm>
          <a:custGeom>
            <a:avLst/>
            <a:gdLst/>
            <a:ahLst/>
            <a:cxnLst/>
            <a:rect l="l" t="t" r="r" b="b"/>
            <a:pathLst>
              <a:path w="57150" h="6858000">
                <a:moveTo>
                  <a:pt x="11430" y="0"/>
                </a:moveTo>
                <a:lnTo>
                  <a:pt x="0" y="0"/>
                </a:lnTo>
                <a:lnTo>
                  <a:pt x="0" y="6858000"/>
                </a:lnTo>
                <a:lnTo>
                  <a:pt x="11430" y="6858000"/>
                </a:lnTo>
                <a:lnTo>
                  <a:pt x="11430" y="0"/>
                </a:lnTo>
                <a:close/>
              </a:path>
              <a:path w="57150" h="6858000">
                <a:moveTo>
                  <a:pt x="57150" y="0"/>
                </a:moveTo>
                <a:lnTo>
                  <a:pt x="22860" y="0"/>
                </a:lnTo>
                <a:lnTo>
                  <a:pt x="22860" y="6858000"/>
                </a:lnTo>
                <a:lnTo>
                  <a:pt x="57150" y="6858000"/>
                </a:lnTo>
                <a:lnTo>
                  <a:pt x="57150" y="0"/>
                </a:lnTo>
                <a:close/>
              </a:path>
            </a:pathLst>
          </a:custGeom>
          <a:solidFill>
            <a:srgbClr val="FDC3AD"/>
          </a:solidFill>
        </p:spPr>
        <p:txBody>
          <a:bodyPr wrap="square" lIns="0" tIns="0" rIns="0" bIns="0" rtlCol="0"/>
          <a:lstStyle/>
          <a:p>
            <a:endParaRPr/>
          </a:p>
        </p:txBody>
      </p:sp>
      <p:grpSp>
        <p:nvGrpSpPr>
          <p:cNvPr id="17" name="object 17"/>
          <p:cNvGrpSpPr/>
          <p:nvPr/>
        </p:nvGrpSpPr>
        <p:grpSpPr>
          <a:xfrm>
            <a:off x="609600" y="0"/>
            <a:ext cx="1661160" cy="6858000"/>
            <a:chOff x="609600" y="0"/>
            <a:chExt cx="1661160" cy="6858000"/>
          </a:xfrm>
        </p:grpSpPr>
        <p:sp>
          <p:nvSpPr>
            <p:cNvPr id="18" name="object 18"/>
            <p:cNvSpPr/>
            <p:nvPr/>
          </p:nvSpPr>
          <p:spPr>
            <a:xfrm>
              <a:off x="1219200" y="0"/>
              <a:ext cx="76200" cy="6858000"/>
            </a:xfrm>
            <a:custGeom>
              <a:avLst/>
              <a:gdLst/>
              <a:ahLst/>
              <a:cxnLst/>
              <a:rect l="l" t="t" r="r" b="b"/>
              <a:pathLst>
                <a:path w="76200" h="6858000">
                  <a:moveTo>
                    <a:pt x="76200" y="0"/>
                  </a:moveTo>
                  <a:lnTo>
                    <a:pt x="0" y="0"/>
                  </a:lnTo>
                  <a:lnTo>
                    <a:pt x="0" y="6858000"/>
                  </a:lnTo>
                  <a:lnTo>
                    <a:pt x="76200" y="6858000"/>
                  </a:lnTo>
                  <a:lnTo>
                    <a:pt x="76200" y="0"/>
                  </a:lnTo>
                  <a:close/>
                </a:path>
              </a:pathLst>
            </a:custGeom>
            <a:solidFill>
              <a:srgbClr val="FDC3AD">
                <a:alpha val="50979"/>
              </a:srgbClr>
            </a:solidFill>
          </p:spPr>
          <p:txBody>
            <a:bodyPr wrap="square" lIns="0" tIns="0" rIns="0" bIns="0" rtlCol="0"/>
            <a:lstStyle/>
            <a:p>
              <a:endParaRPr/>
            </a:p>
          </p:txBody>
        </p:sp>
        <p:sp>
          <p:nvSpPr>
            <p:cNvPr id="19" name="object 19"/>
            <p:cNvSpPr/>
            <p:nvPr/>
          </p:nvSpPr>
          <p:spPr>
            <a:xfrm>
              <a:off x="609600" y="3428999"/>
              <a:ext cx="1341755" cy="2079625"/>
            </a:xfrm>
            <a:custGeom>
              <a:avLst/>
              <a:gdLst/>
              <a:ahLst/>
              <a:cxnLst/>
              <a:rect l="l" t="t" r="r" b="b"/>
              <a:pathLst>
                <a:path w="1341755" h="2079625">
                  <a:moveTo>
                    <a:pt x="1295400" y="647700"/>
                  </a:moveTo>
                  <a:lnTo>
                    <a:pt x="1293622" y="599363"/>
                  </a:lnTo>
                  <a:lnTo>
                    <a:pt x="1288376" y="551980"/>
                  </a:lnTo>
                  <a:lnTo>
                    <a:pt x="1279779" y="505701"/>
                  </a:lnTo>
                  <a:lnTo>
                    <a:pt x="1267968" y="460629"/>
                  </a:lnTo>
                  <a:lnTo>
                    <a:pt x="1253070" y="416890"/>
                  </a:lnTo>
                  <a:lnTo>
                    <a:pt x="1235202" y="374637"/>
                  </a:lnTo>
                  <a:lnTo>
                    <a:pt x="1214488" y="333959"/>
                  </a:lnTo>
                  <a:lnTo>
                    <a:pt x="1191056" y="295008"/>
                  </a:lnTo>
                  <a:lnTo>
                    <a:pt x="1165034" y="257898"/>
                  </a:lnTo>
                  <a:lnTo>
                    <a:pt x="1136535" y="222745"/>
                  </a:lnTo>
                  <a:lnTo>
                    <a:pt x="1105700" y="189699"/>
                  </a:lnTo>
                  <a:lnTo>
                    <a:pt x="1072654" y="158864"/>
                  </a:lnTo>
                  <a:lnTo>
                    <a:pt x="1037501" y="130365"/>
                  </a:lnTo>
                  <a:lnTo>
                    <a:pt x="1000391" y="104343"/>
                  </a:lnTo>
                  <a:lnTo>
                    <a:pt x="961440" y="80911"/>
                  </a:lnTo>
                  <a:lnTo>
                    <a:pt x="920762" y="60198"/>
                  </a:lnTo>
                  <a:lnTo>
                    <a:pt x="878509" y="42329"/>
                  </a:lnTo>
                  <a:lnTo>
                    <a:pt x="834771" y="27432"/>
                  </a:lnTo>
                  <a:lnTo>
                    <a:pt x="789698" y="15621"/>
                  </a:lnTo>
                  <a:lnTo>
                    <a:pt x="743419" y="7023"/>
                  </a:lnTo>
                  <a:lnTo>
                    <a:pt x="696036" y="1778"/>
                  </a:lnTo>
                  <a:lnTo>
                    <a:pt x="647700" y="0"/>
                  </a:lnTo>
                  <a:lnTo>
                    <a:pt x="599351" y="1778"/>
                  </a:lnTo>
                  <a:lnTo>
                    <a:pt x="551980" y="7023"/>
                  </a:lnTo>
                  <a:lnTo>
                    <a:pt x="505701" y="15621"/>
                  </a:lnTo>
                  <a:lnTo>
                    <a:pt x="460629" y="27432"/>
                  </a:lnTo>
                  <a:lnTo>
                    <a:pt x="416902" y="42329"/>
                  </a:lnTo>
                  <a:lnTo>
                    <a:pt x="374637" y="60198"/>
                  </a:lnTo>
                  <a:lnTo>
                    <a:pt x="333971" y="80911"/>
                  </a:lnTo>
                  <a:lnTo>
                    <a:pt x="295008" y="104343"/>
                  </a:lnTo>
                  <a:lnTo>
                    <a:pt x="257898" y="130365"/>
                  </a:lnTo>
                  <a:lnTo>
                    <a:pt x="222758" y="158864"/>
                  </a:lnTo>
                  <a:lnTo>
                    <a:pt x="189699" y="189699"/>
                  </a:lnTo>
                  <a:lnTo>
                    <a:pt x="158864" y="222745"/>
                  </a:lnTo>
                  <a:lnTo>
                    <a:pt x="130365" y="257898"/>
                  </a:lnTo>
                  <a:lnTo>
                    <a:pt x="104343" y="295008"/>
                  </a:lnTo>
                  <a:lnTo>
                    <a:pt x="80911" y="333959"/>
                  </a:lnTo>
                  <a:lnTo>
                    <a:pt x="60185" y="374637"/>
                  </a:lnTo>
                  <a:lnTo>
                    <a:pt x="42316" y="416890"/>
                  </a:lnTo>
                  <a:lnTo>
                    <a:pt x="27419" y="460629"/>
                  </a:lnTo>
                  <a:lnTo>
                    <a:pt x="15608" y="505701"/>
                  </a:lnTo>
                  <a:lnTo>
                    <a:pt x="7010" y="551980"/>
                  </a:lnTo>
                  <a:lnTo>
                    <a:pt x="1765" y="599363"/>
                  </a:lnTo>
                  <a:lnTo>
                    <a:pt x="0" y="647700"/>
                  </a:lnTo>
                  <a:lnTo>
                    <a:pt x="1765" y="696048"/>
                  </a:lnTo>
                  <a:lnTo>
                    <a:pt x="7010" y="743432"/>
                  </a:lnTo>
                  <a:lnTo>
                    <a:pt x="15608" y="789711"/>
                  </a:lnTo>
                  <a:lnTo>
                    <a:pt x="27419" y="834783"/>
                  </a:lnTo>
                  <a:lnTo>
                    <a:pt x="42316" y="878522"/>
                  </a:lnTo>
                  <a:lnTo>
                    <a:pt x="60185" y="920775"/>
                  </a:lnTo>
                  <a:lnTo>
                    <a:pt x="80911" y="961453"/>
                  </a:lnTo>
                  <a:lnTo>
                    <a:pt x="104343" y="1000404"/>
                  </a:lnTo>
                  <a:lnTo>
                    <a:pt x="130365" y="1037513"/>
                  </a:lnTo>
                  <a:lnTo>
                    <a:pt x="158864" y="1072667"/>
                  </a:lnTo>
                  <a:lnTo>
                    <a:pt x="189699" y="1105712"/>
                  </a:lnTo>
                  <a:lnTo>
                    <a:pt x="222758" y="1136548"/>
                  </a:lnTo>
                  <a:lnTo>
                    <a:pt x="257898" y="1165047"/>
                  </a:lnTo>
                  <a:lnTo>
                    <a:pt x="295008" y="1191069"/>
                  </a:lnTo>
                  <a:lnTo>
                    <a:pt x="333971" y="1214501"/>
                  </a:lnTo>
                  <a:lnTo>
                    <a:pt x="374637" y="1235214"/>
                  </a:lnTo>
                  <a:lnTo>
                    <a:pt x="416902" y="1253083"/>
                  </a:lnTo>
                  <a:lnTo>
                    <a:pt x="460629" y="1267980"/>
                  </a:lnTo>
                  <a:lnTo>
                    <a:pt x="505701" y="1279791"/>
                  </a:lnTo>
                  <a:lnTo>
                    <a:pt x="551980" y="1288389"/>
                  </a:lnTo>
                  <a:lnTo>
                    <a:pt x="599351" y="1293634"/>
                  </a:lnTo>
                  <a:lnTo>
                    <a:pt x="647700" y="1295400"/>
                  </a:lnTo>
                  <a:lnTo>
                    <a:pt x="696036" y="1293634"/>
                  </a:lnTo>
                  <a:lnTo>
                    <a:pt x="743419" y="1288389"/>
                  </a:lnTo>
                  <a:lnTo>
                    <a:pt x="789698" y="1279791"/>
                  </a:lnTo>
                  <a:lnTo>
                    <a:pt x="834771" y="1267980"/>
                  </a:lnTo>
                  <a:lnTo>
                    <a:pt x="878509" y="1253083"/>
                  </a:lnTo>
                  <a:lnTo>
                    <a:pt x="920762" y="1235214"/>
                  </a:lnTo>
                  <a:lnTo>
                    <a:pt x="961440" y="1214501"/>
                  </a:lnTo>
                  <a:lnTo>
                    <a:pt x="1000391" y="1191069"/>
                  </a:lnTo>
                  <a:lnTo>
                    <a:pt x="1037501" y="1165047"/>
                  </a:lnTo>
                  <a:lnTo>
                    <a:pt x="1072654" y="1136548"/>
                  </a:lnTo>
                  <a:lnTo>
                    <a:pt x="1105700" y="1105712"/>
                  </a:lnTo>
                  <a:lnTo>
                    <a:pt x="1136535" y="1072667"/>
                  </a:lnTo>
                  <a:lnTo>
                    <a:pt x="1165034" y="1037513"/>
                  </a:lnTo>
                  <a:lnTo>
                    <a:pt x="1191056" y="1000404"/>
                  </a:lnTo>
                  <a:lnTo>
                    <a:pt x="1214488" y="961453"/>
                  </a:lnTo>
                  <a:lnTo>
                    <a:pt x="1235202" y="920775"/>
                  </a:lnTo>
                  <a:lnTo>
                    <a:pt x="1253070" y="878522"/>
                  </a:lnTo>
                  <a:lnTo>
                    <a:pt x="1267968" y="834783"/>
                  </a:lnTo>
                  <a:lnTo>
                    <a:pt x="1279779" y="789711"/>
                  </a:lnTo>
                  <a:lnTo>
                    <a:pt x="1288376" y="743432"/>
                  </a:lnTo>
                  <a:lnTo>
                    <a:pt x="1293622" y="696048"/>
                  </a:lnTo>
                  <a:lnTo>
                    <a:pt x="1295400" y="647700"/>
                  </a:lnTo>
                  <a:close/>
                </a:path>
                <a:path w="1341755" h="2079625">
                  <a:moveTo>
                    <a:pt x="1341501" y="1758442"/>
                  </a:moveTo>
                  <a:lnTo>
                    <a:pt x="1338021" y="1711045"/>
                  </a:lnTo>
                  <a:lnTo>
                    <a:pt x="1327912" y="1665808"/>
                  </a:lnTo>
                  <a:lnTo>
                    <a:pt x="1311681" y="1623237"/>
                  </a:lnTo>
                  <a:lnTo>
                    <a:pt x="1289812" y="1583804"/>
                  </a:lnTo>
                  <a:lnTo>
                    <a:pt x="1262799" y="1548041"/>
                  </a:lnTo>
                  <a:lnTo>
                    <a:pt x="1231163" y="1516405"/>
                  </a:lnTo>
                  <a:lnTo>
                    <a:pt x="1195374" y="1489417"/>
                  </a:lnTo>
                  <a:lnTo>
                    <a:pt x="1155928" y="1467573"/>
                  </a:lnTo>
                  <a:lnTo>
                    <a:pt x="1113345" y="1451343"/>
                  </a:lnTo>
                  <a:lnTo>
                    <a:pt x="1068095" y="1441246"/>
                  </a:lnTo>
                  <a:lnTo>
                    <a:pt x="1020699" y="1437767"/>
                  </a:lnTo>
                  <a:lnTo>
                    <a:pt x="973315" y="1441246"/>
                  </a:lnTo>
                  <a:lnTo>
                    <a:pt x="928103" y="1451343"/>
                  </a:lnTo>
                  <a:lnTo>
                    <a:pt x="885532" y="1467573"/>
                  </a:lnTo>
                  <a:lnTo>
                    <a:pt x="846112" y="1489417"/>
                  </a:lnTo>
                  <a:lnTo>
                    <a:pt x="810336" y="1516405"/>
                  </a:lnTo>
                  <a:lnTo>
                    <a:pt x="778700" y="1548041"/>
                  </a:lnTo>
                  <a:lnTo>
                    <a:pt x="751700" y="1583804"/>
                  </a:lnTo>
                  <a:lnTo>
                    <a:pt x="729830" y="1623237"/>
                  </a:lnTo>
                  <a:lnTo>
                    <a:pt x="713600" y="1665808"/>
                  </a:lnTo>
                  <a:lnTo>
                    <a:pt x="703491" y="1711045"/>
                  </a:lnTo>
                  <a:lnTo>
                    <a:pt x="700024" y="1758442"/>
                  </a:lnTo>
                  <a:lnTo>
                    <a:pt x="703491" y="1805851"/>
                  </a:lnTo>
                  <a:lnTo>
                    <a:pt x="713600" y="1851088"/>
                  </a:lnTo>
                  <a:lnTo>
                    <a:pt x="729830" y="1893658"/>
                  </a:lnTo>
                  <a:lnTo>
                    <a:pt x="751700" y="1933092"/>
                  </a:lnTo>
                  <a:lnTo>
                    <a:pt x="778700" y="1968855"/>
                  </a:lnTo>
                  <a:lnTo>
                    <a:pt x="810336" y="2000491"/>
                  </a:lnTo>
                  <a:lnTo>
                    <a:pt x="846112" y="2027478"/>
                  </a:lnTo>
                  <a:lnTo>
                    <a:pt x="885532" y="2049322"/>
                  </a:lnTo>
                  <a:lnTo>
                    <a:pt x="928103" y="2065553"/>
                  </a:lnTo>
                  <a:lnTo>
                    <a:pt x="973315" y="2075649"/>
                  </a:lnTo>
                  <a:lnTo>
                    <a:pt x="1020699" y="2079117"/>
                  </a:lnTo>
                  <a:lnTo>
                    <a:pt x="1068095" y="2075649"/>
                  </a:lnTo>
                  <a:lnTo>
                    <a:pt x="1113345" y="2065553"/>
                  </a:lnTo>
                  <a:lnTo>
                    <a:pt x="1155928" y="2049322"/>
                  </a:lnTo>
                  <a:lnTo>
                    <a:pt x="1195374" y="2027478"/>
                  </a:lnTo>
                  <a:lnTo>
                    <a:pt x="1231163" y="2000491"/>
                  </a:lnTo>
                  <a:lnTo>
                    <a:pt x="1262799" y="1968855"/>
                  </a:lnTo>
                  <a:lnTo>
                    <a:pt x="1289812" y="1933092"/>
                  </a:lnTo>
                  <a:lnTo>
                    <a:pt x="1311681" y="1893658"/>
                  </a:lnTo>
                  <a:lnTo>
                    <a:pt x="1327912" y="1851088"/>
                  </a:lnTo>
                  <a:lnTo>
                    <a:pt x="1338021" y="1805851"/>
                  </a:lnTo>
                  <a:lnTo>
                    <a:pt x="1341501" y="1758442"/>
                  </a:lnTo>
                  <a:close/>
                </a:path>
              </a:pathLst>
            </a:custGeom>
            <a:solidFill>
              <a:srgbClr val="FD8537"/>
            </a:solidFill>
          </p:spPr>
          <p:txBody>
            <a:bodyPr wrap="square" lIns="0" tIns="0" rIns="0" bIns="0" rtlCol="0"/>
            <a:lstStyle/>
            <a:p>
              <a:endParaRPr/>
            </a:p>
          </p:txBody>
        </p:sp>
        <p:sp>
          <p:nvSpPr>
            <p:cNvPr id="20" name="object 20"/>
            <p:cNvSpPr/>
            <p:nvPr/>
          </p:nvSpPr>
          <p:spPr>
            <a:xfrm>
              <a:off x="1091082" y="5500623"/>
              <a:ext cx="137159" cy="137172"/>
            </a:xfrm>
            <a:prstGeom prst="rect">
              <a:avLst/>
            </a:prstGeom>
            <a:blipFill>
              <a:blip r:embed="rId2" cstate="print"/>
              <a:stretch>
                <a:fillRect/>
              </a:stretch>
            </a:blipFill>
          </p:spPr>
          <p:txBody>
            <a:bodyPr wrap="square" lIns="0" tIns="0" rIns="0" bIns="0" rtlCol="0"/>
            <a:lstStyle/>
            <a:p>
              <a:endParaRPr/>
            </a:p>
          </p:txBody>
        </p:sp>
        <p:sp>
          <p:nvSpPr>
            <p:cNvPr id="21" name="object 21"/>
            <p:cNvSpPr/>
            <p:nvPr/>
          </p:nvSpPr>
          <p:spPr>
            <a:xfrm>
              <a:off x="1664195" y="4495799"/>
              <a:ext cx="607060" cy="1567180"/>
            </a:xfrm>
            <a:custGeom>
              <a:avLst/>
              <a:gdLst/>
              <a:ahLst/>
              <a:cxnLst/>
              <a:rect l="l" t="t" r="r" b="b"/>
              <a:pathLst>
                <a:path w="607060" h="1567179">
                  <a:moveTo>
                    <a:pt x="274332" y="1429512"/>
                  </a:moveTo>
                  <a:lnTo>
                    <a:pt x="267322" y="1386166"/>
                  </a:lnTo>
                  <a:lnTo>
                    <a:pt x="247840" y="1348511"/>
                  </a:lnTo>
                  <a:lnTo>
                    <a:pt x="218147" y="1318818"/>
                  </a:lnTo>
                  <a:lnTo>
                    <a:pt x="180492" y="1299349"/>
                  </a:lnTo>
                  <a:lnTo>
                    <a:pt x="137172" y="1292352"/>
                  </a:lnTo>
                  <a:lnTo>
                    <a:pt x="93840" y="1299349"/>
                  </a:lnTo>
                  <a:lnTo>
                    <a:pt x="56184" y="1318818"/>
                  </a:lnTo>
                  <a:lnTo>
                    <a:pt x="26492" y="1348511"/>
                  </a:lnTo>
                  <a:lnTo>
                    <a:pt x="7010" y="1386166"/>
                  </a:lnTo>
                  <a:lnTo>
                    <a:pt x="0" y="1429512"/>
                  </a:lnTo>
                  <a:lnTo>
                    <a:pt x="7010" y="1472869"/>
                  </a:lnTo>
                  <a:lnTo>
                    <a:pt x="26492" y="1510525"/>
                  </a:lnTo>
                  <a:lnTo>
                    <a:pt x="56184" y="1540217"/>
                  </a:lnTo>
                  <a:lnTo>
                    <a:pt x="93840" y="1559687"/>
                  </a:lnTo>
                  <a:lnTo>
                    <a:pt x="137172" y="1566672"/>
                  </a:lnTo>
                  <a:lnTo>
                    <a:pt x="180492" y="1559687"/>
                  </a:lnTo>
                  <a:lnTo>
                    <a:pt x="218147" y="1540217"/>
                  </a:lnTo>
                  <a:lnTo>
                    <a:pt x="247840" y="1510525"/>
                  </a:lnTo>
                  <a:lnTo>
                    <a:pt x="267322" y="1472869"/>
                  </a:lnTo>
                  <a:lnTo>
                    <a:pt x="274332" y="1429512"/>
                  </a:lnTo>
                  <a:close/>
                </a:path>
                <a:path w="607060" h="1567179">
                  <a:moveTo>
                    <a:pt x="606564" y="182880"/>
                  </a:moveTo>
                  <a:lnTo>
                    <a:pt x="600024" y="134277"/>
                  </a:lnTo>
                  <a:lnTo>
                    <a:pt x="581583" y="90601"/>
                  </a:lnTo>
                  <a:lnTo>
                    <a:pt x="552983" y="53581"/>
                  </a:lnTo>
                  <a:lnTo>
                    <a:pt x="515962" y="24980"/>
                  </a:lnTo>
                  <a:lnTo>
                    <a:pt x="472287" y="6540"/>
                  </a:lnTo>
                  <a:lnTo>
                    <a:pt x="423684" y="0"/>
                  </a:lnTo>
                  <a:lnTo>
                    <a:pt x="375069" y="6540"/>
                  </a:lnTo>
                  <a:lnTo>
                    <a:pt x="331393" y="24980"/>
                  </a:lnTo>
                  <a:lnTo>
                    <a:pt x="294373" y="53581"/>
                  </a:lnTo>
                  <a:lnTo>
                    <a:pt x="265772" y="90601"/>
                  </a:lnTo>
                  <a:lnTo>
                    <a:pt x="247332" y="134277"/>
                  </a:lnTo>
                  <a:lnTo>
                    <a:pt x="240804" y="182880"/>
                  </a:lnTo>
                  <a:lnTo>
                    <a:pt x="247332" y="231495"/>
                  </a:lnTo>
                  <a:lnTo>
                    <a:pt x="265772" y="275170"/>
                  </a:lnTo>
                  <a:lnTo>
                    <a:pt x="294373" y="312191"/>
                  </a:lnTo>
                  <a:lnTo>
                    <a:pt x="331393" y="340791"/>
                  </a:lnTo>
                  <a:lnTo>
                    <a:pt x="375069" y="359232"/>
                  </a:lnTo>
                  <a:lnTo>
                    <a:pt x="423684" y="365760"/>
                  </a:lnTo>
                  <a:lnTo>
                    <a:pt x="472287" y="359232"/>
                  </a:lnTo>
                  <a:lnTo>
                    <a:pt x="515962" y="340791"/>
                  </a:lnTo>
                  <a:lnTo>
                    <a:pt x="552983" y="312191"/>
                  </a:lnTo>
                  <a:lnTo>
                    <a:pt x="581583" y="275170"/>
                  </a:lnTo>
                  <a:lnTo>
                    <a:pt x="600024" y="231495"/>
                  </a:lnTo>
                  <a:lnTo>
                    <a:pt x="606564" y="182880"/>
                  </a:lnTo>
                  <a:close/>
                </a:path>
              </a:pathLst>
            </a:custGeom>
            <a:solidFill>
              <a:srgbClr val="FD8537"/>
            </a:solidFill>
          </p:spPr>
          <p:txBody>
            <a:bodyPr wrap="square" lIns="0" tIns="0" rIns="0" bIns="0" rtlCol="0"/>
            <a:lstStyle/>
            <a:p>
              <a:endParaRPr/>
            </a:p>
          </p:txBody>
        </p:sp>
      </p:grpSp>
      <p:sp>
        <p:nvSpPr>
          <p:cNvPr id="22" name="object 22"/>
          <p:cNvSpPr txBox="1"/>
          <p:nvPr/>
        </p:nvSpPr>
        <p:spPr>
          <a:xfrm>
            <a:off x="2364994" y="3436746"/>
            <a:ext cx="5359400" cy="482600"/>
          </a:xfrm>
          <a:prstGeom prst="rect">
            <a:avLst/>
          </a:prstGeom>
        </p:spPr>
        <p:txBody>
          <a:bodyPr vert="horz" wrap="square" lIns="0" tIns="12700" rIns="0" bIns="0" rtlCol="0">
            <a:spAutoFit/>
          </a:bodyPr>
          <a:lstStyle/>
          <a:p>
            <a:pPr marL="12700">
              <a:lnSpc>
                <a:spcPct val="100000"/>
              </a:lnSpc>
              <a:spcBef>
                <a:spcPts val="100"/>
              </a:spcBef>
            </a:pPr>
            <a:r>
              <a:rPr sz="3000" b="1" spc="-35" dirty="0">
                <a:solidFill>
                  <a:srgbClr val="565F6C"/>
                </a:solidFill>
                <a:latin typeface="Arial"/>
                <a:cs typeface="Arial"/>
              </a:rPr>
              <a:t>DILATED</a:t>
            </a:r>
            <a:r>
              <a:rPr sz="3000" b="1" spc="-55" dirty="0">
                <a:solidFill>
                  <a:srgbClr val="565F6C"/>
                </a:solidFill>
                <a:latin typeface="Arial"/>
                <a:cs typeface="Arial"/>
              </a:rPr>
              <a:t> </a:t>
            </a:r>
            <a:r>
              <a:rPr sz="3000" b="1" spc="-35" dirty="0">
                <a:solidFill>
                  <a:srgbClr val="565F6C"/>
                </a:solidFill>
                <a:latin typeface="Arial"/>
                <a:cs typeface="Arial"/>
              </a:rPr>
              <a:t>CARDIOMYOPATHY</a:t>
            </a:r>
            <a:endParaRPr sz="3000">
              <a:latin typeface="Arial"/>
              <a:cs typeface="Arial"/>
            </a:endParaRPr>
          </a:p>
        </p:txBody>
      </p:sp>
      <p:grpSp>
        <p:nvGrpSpPr>
          <p:cNvPr id="23" name="object 23"/>
          <p:cNvGrpSpPr/>
          <p:nvPr/>
        </p:nvGrpSpPr>
        <p:grpSpPr>
          <a:xfrm>
            <a:off x="0" y="0"/>
            <a:ext cx="9144000" cy="6858000"/>
            <a:chOff x="0" y="0"/>
            <a:chExt cx="9144000" cy="6858000"/>
          </a:xfrm>
        </p:grpSpPr>
        <p:sp>
          <p:nvSpPr>
            <p:cNvPr id="24" name="object 24"/>
            <p:cNvSpPr/>
            <p:nvPr/>
          </p:nvSpPr>
          <p:spPr>
            <a:xfrm>
              <a:off x="0" y="0"/>
              <a:ext cx="9144000" cy="6857997"/>
            </a:xfrm>
            <a:prstGeom prst="rect">
              <a:avLst/>
            </a:prstGeom>
            <a:blipFill>
              <a:blip r:embed="rId3" cstate="print"/>
              <a:stretch>
                <a:fillRect/>
              </a:stretch>
            </a:blipFill>
          </p:spPr>
          <p:txBody>
            <a:bodyPr wrap="square" lIns="0" tIns="0" rIns="0" bIns="0" rtlCol="0"/>
            <a:lstStyle/>
            <a:p>
              <a:endParaRPr/>
            </a:p>
          </p:txBody>
        </p:sp>
        <p:sp>
          <p:nvSpPr>
            <p:cNvPr id="25" name="object 25"/>
            <p:cNvSpPr/>
            <p:nvPr/>
          </p:nvSpPr>
          <p:spPr>
            <a:xfrm>
              <a:off x="676275" y="5353048"/>
              <a:ext cx="7781925" cy="1390650"/>
            </a:xfrm>
            <a:prstGeom prst="rect">
              <a:avLst/>
            </a:prstGeom>
            <a:blipFill>
              <a:blip r:embed="rId4" cstate="print"/>
              <a:stretch>
                <a:fillRect/>
              </a:stretch>
            </a:blipFill>
          </p:spPr>
          <p:txBody>
            <a:bodyPr wrap="square" lIns="0" tIns="0" rIns="0" bIns="0" rtlCol="0"/>
            <a:lstStyle/>
            <a:p>
              <a:endParaRPr/>
            </a:p>
          </p:txBody>
        </p:sp>
      </p:gr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940" y="891666"/>
            <a:ext cx="6626860" cy="861774"/>
          </a:xfrm>
        </p:spPr>
        <p:txBody>
          <a:bodyPr/>
          <a:lstStyle/>
          <a:p>
            <a:r>
              <a:rPr lang="en-US" sz="2800" b="1" dirty="0" smtClean="0"/>
              <a:t>PREDICTORS OF RECOVERY</a:t>
            </a:r>
            <a:endParaRPr lang="en-US" sz="2800" b="1" dirty="0"/>
          </a:p>
        </p:txBody>
      </p:sp>
      <p:sp>
        <p:nvSpPr>
          <p:cNvPr id="3" name="Text Placeholder 2"/>
          <p:cNvSpPr>
            <a:spLocks noGrp="1"/>
          </p:cNvSpPr>
          <p:nvPr>
            <p:ph type="body" idx="1"/>
          </p:nvPr>
        </p:nvSpPr>
        <p:spPr>
          <a:xfrm>
            <a:off x="535940" y="1625853"/>
            <a:ext cx="6703060" cy="3479547"/>
          </a:xfrm>
        </p:spPr>
        <p:txBody>
          <a:bodyPr/>
          <a:lstStyle/>
          <a:p>
            <a:pPr marL="342900" indent="-342900">
              <a:buFont typeface="Wingdings" panose="05000000000000000000" pitchFamily="2" charset="2"/>
              <a:buChar char="§"/>
            </a:pPr>
            <a:r>
              <a:rPr lang="en-IN" dirty="0"/>
              <a:t>Normal ventricular size</a:t>
            </a:r>
          </a:p>
          <a:p>
            <a:pPr marL="342900" indent="-342900">
              <a:buFont typeface="Wingdings" panose="05000000000000000000" pitchFamily="2" charset="2"/>
              <a:buChar char="§"/>
            </a:pPr>
            <a:r>
              <a:rPr lang="en-IN" dirty="0"/>
              <a:t>LVEF &gt;30% at time of diagnosis</a:t>
            </a:r>
          </a:p>
          <a:p>
            <a:pPr marL="342900" indent="-342900">
              <a:buFont typeface="Wingdings" panose="05000000000000000000" pitchFamily="2" charset="2"/>
              <a:buChar char="§"/>
            </a:pPr>
            <a:r>
              <a:rPr lang="en-IN" dirty="0"/>
              <a:t>Lack of </a:t>
            </a:r>
            <a:r>
              <a:rPr lang="en-IN" dirty="0" smtClean="0"/>
              <a:t>troponin </a:t>
            </a:r>
            <a:r>
              <a:rPr lang="en-IN" dirty="0"/>
              <a:t>leak</a:t>
            </a:r>
          </a:p>
          <a:p>
            <a:pPr marL="342900" indent="-342900">
              <a:buFont typeface="Wingdings" panose="05000000000000000000" pitchFamily="2" charset="2"/>
              <a:buChar char="§"/>
            </a:pPr>
            <a:r>
              <a:rPr lang="en-IN" dirty="0"/>
              <a:t>Low BNP level</a:t>
            </a:r>
          </a:p>
          <a:p>
            <a:pPr marL="342900" indent="-342900">
              <a:buFont typeface="Wingdings" panose="05000000000000000000" pitchFamily="2" charset="2"/>
              <a:buChar char="§"/>
            </a:pPr>
            <a:r>
              <a:rPr lang="en-IN" dirty="0"/>
              <a:t>Non </a:t>
            </a:r>
            <a:r>
              <a:rPr lang="en-IN" dirty="0" smtClean="0"/>
              <a:t>African, American </a:t>
            </a:r>
            <a:r>
              <a:rPr lang="en-IN" dirty="0"/>
              <a:t>race</a:t>
            </a:r>
          </a:p>
          <a:p>
            <a:pPr marL="342900" indent="-342900">
              <a:buFont typeface="Wingdings" panose="05000000000000000000" pitchFamily="2" charset="2"/>
              <a:buChar char="§"/>
            </a:pPr>
            <a:r>
              <a:rPr lang="en-IN" dirty="0"/>
              <a:t>Absence of LV thrombus</a:t>
            </a:r>
          </a:p>
          <a:p>
            <a:pPr marL="342900" indent="-342900">
              <a:buFont typeface="Wingdings" panose="05000000000000000000" pitchFamily="2" charset="2"/>
              <a:buChar char="§"/>
            </a:pPr>
            <a:r>
              <a:rPr lang="en-IN" dirty="0"/>
              <a:t>Diagnosis after delivery</a:t>
            </a:r>
          </a:p>
          <a:p>
            <a:pPr marL="342900" indent="-342900">
              <a:buFont typeface="Wingdings" panose="05000000000000000000" pitchFamily="2" charset="2"/>
              <a:buChar char="§"/>
            </a:pPr>
            <a:r>
              <a:rPr lang="en-IN" dirty="0"/>
              <a:t>Breast feeding</a:t>
            </a:r>
          </a:p>
        </p:txBody>
      </p:sp>
      <p:sp>
        <p:nvSpPr>
          <p:cNvPr id="4" name="Rectangle 3"/>
          <p:cNvSpPr/>
          <p:nvPr/>
        </p:nvSpPr>
        <p:spPr>
          <a:xfrm>
            <a:off x="548230" y="5181600"/>
            <a:ext cx="6614570" cy="1200329"/>
          </a:xfrm>
          <a:prstGeom prst="rect">
            <a:avLst/>
          </a:prstGeom>
        </p:spPr>
        <p:txBody>
          <a:bodyPr wrap="square">
            <a:spAutoFit/>
          </a:bodyPr>
          <a:lstStyle/>
          <a:p>
            <a:r>
              <a:rPr lang="en-IN" sz="2400" dirty="0">
                <a:solidFill>
                  <a:srgbClr val="00B050"/>
                </a:solidFill>
              </a:rPr>
              <a:t>20% - </a:t>
            </a:r>
            <a:r>
              <a:rPr lang="en-IN" sz="2400" dirty="0"/>
              <a:t>complete recovery</a:t>
            </a:r>
          </a:p>
          <a:p>
            <a:endParaRPr lang="en-IN" sz="2400" dirty="0">
              <a:solidFill>
                <a:srgbClr val="00B050"/>
              </a:solidFill>
            </a:endParaRPr>
          </a:p>
          <a:p>
            <a:r>
              <a:rPr lang="en-IN" sz="2400" dirty="0">
                <a:solidFill>
                  <a:srgbClr val="00B050"/>
                </a:solidFill>
              </a:rPr>
              <a:t>50%- </a:t>
            </a:r>
            <a:r>
              <a:rPr lang="en-IN" sz="2400" dirty="0"/>
              <a:t>in persistent LV dysfunction</a:t>
            </a:r>
          </a:p>
        </p:txBody>
      </p:sp>
    </p:spTree>
    <p:extLst>
      <p:ext uri="{BB962C8B-B14F-4D97-AF65-F5344CB8AC3E}">
        <p14:creationId xmlns:p14="http://schemas.microsoft.com/office/powerpoint/2010/main" val="28069826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940" y="891666"/>
            <a:ext cx="7769860" cy="984885"/>
          </a:xfrm>
        </p:spPr>
        <p:txBody>
          <a:bodyPr/>
          <a:lstStyle/>
          <a:p>
            <a:r>
              <a:rPr lang="en-US" sz="3200" b="1" dirty="0" smtClean="0">
                <a:latin typeface="Times New Roman" pitchFamily="18" charset="0"/>
                <a:cs typeface="Times New Roman" pitchFamily="18" charset="0"/>
              </a:rPr>
              <a:t>RESTRICTIVE CARDIOMYOPATHY</a:t>
            </a:r>
            <a:endParaRPr lang="en-US" sz="3200" b="1" dirty="0"/>
          </a:p>
        </p:txBody>
      </p:sp>
      <p:sp>
        <p:nvSpPr>
          <p:cNvPr id="3" name="Text Placeholder 2"/>
          <p:cNvSpPr>
            <a:spLocks noGrp="1"/>
          </p:cNvSpPr>
          <p:nvPr>
            <p:ph type="body" idx="1"/>
          </p:nvPr>
        </p:nvSpPr>
        <p:spPr>
          <a:xfrm>
            <a:off x="535940" y="1981200"/>
            <a:ext cx="7769860" cy="4185761"/>
          </a:xfrm>
        </p:spPr>
        <p:txBody>
          <a:bodyPr/>
          <a:lstStyle/>
          <a:p>
            <a:pPr marL="342900" indent="-342900">
              <a:buFont typeface="Wingdings" panose="05000000000000000000" pitchFamily="2" charset="2"/>
              <a:buChar char="§"/>
            </a:pPr>
            <a:r>
              <a:rPr lang="en-US" dirty="0">
                <a:latin typeface="Times New Roman" pitchFamily="18" charset="0"/>
                <a:cs typeface="Times New Roman" pitchFamily="18" charset="0"/>
              </a:rPr>
              <a:t>EMF is an </a:t>
            </a:r>
            <a:r>
              <a:rPr lang="en-US" dirty="0" err="1">
                <a:latin typeface="Times New Roman" pitchFamily="18" charset="0"/>
                <a:cs typeface="Times New Roman" pitchFamily="18" charset="0"/>
              </a:rPr>
              <a:t>obliterative</a:t>
            </a:r>
            <a:r>
              <a:rPr lang="en-US" dirty="0">
                <a:latin typeface="Times New Roman" pitchFamily="18" charset="0"/>
                <a:cs typeface="Times New Roman" pitchFamily="18" charset="0"/>
              </a:rPr>
              <a:t> cardiomyopathy characterized by fibrotic thickening and obliteration of either right , left or both ventricles with a predilection to selectively involve the ventricular apices and inflow region and sparing the outflow tract</a:t>
            </a:r>
          </a:p>
          <a:p>
            <a:pPr marL="342900" indent="-342900">
              <a:buFont typeface="Wingdings" panose="05000000000000000000" pitchFamily="2" charset="2"/>
              <a:buChar char="§"/>
            </a:pPr>
            <a:r>
              <a:rPr lang="en-US" dirty="0">
                <a:latin typeface="Times New Roman" pitchFamily="18" charset="0"/>
                <a:cs typeface="Times New Roman" pitchFamily="18" charset="0"/>
              </a:rPr>
              <a:t>Fibrotic process does not involve the valve leaflets, the atria, or the great vessels and extra cardiac involvement is not </a:t>
            </a:r>
            <a:r>
              <a:rPr lang="en-US" dirty="0" smtClean="0">
                <a:latin typeface="Times New Roman" pitchFamily="18" charset="0"/>
                <a:cs typeface="Times New Roman" pitchFamily="18" charset="0"/>
              </a:rPr>
              <a:t>known</a:t>
            </a:r>
          </a:p>
          <a:p>
            <a:pPr marL="342900" indent="-342900">
              <a:buFont typeface="Wingdings" panose="05000000000000000000" pitchFamily="2" charset="2"/>
              <a:buChar char="§"/>
            </a:pPr>
            <a:r>
              <a:rPr lang="en-US" dirty="0">
                <a:latin typeface="Times New Roman" pitchFamily="18" charset="0"/>
                <a:cs typeface="Times New Roman" pitchFamily="18" charset="0"/>
              </a:rPr>
              <a:t>Most common restrictive cardiomyopathy observed world wide</a:t>
            </a:r>
          </a:p>
          <a:p>
            <a:pPr marL="342900" indent="-342900">
              <a:buFont typeface="Wingdings" panose="05000000000000000000" pitchFamily="2" charset="2"/>
              <a:buChar char="§"/>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5589086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533400"/>
            <a:ext cx="4320540" cy="430887"/>
          </a:xfrm>
        </p:spPr>
        <p:txBody>
          <a:bodyPr/>
          <a:lstStyle/>
          <a:p>
            <a:r>
              <a:rPr lang="en-US" sz="2800" b="1" dirty="0" smtClean="0"/>
              <a:t>ETIOLOGY</a:t>
            </a:r>
            <a:endParaRPr lang="en-US" sz="2800" b="1" dirty="0"/>
          </a:p>
        </p:txBody>
      </p:sp>
      <p:sp>
        <p:nvSpPr>
          <p:cNvPr id="3" name="Text Placeholder 2"/>
          <p:cNvSpPr>
            <a:spLocks noGrp="1"/>
          </p:cNvSpPr>
          <p:nvPr>
            <p:ph type="body" idx="1"/>
          </p:nvPr>
        </p:nvSpPr>
        <p:spPr>
          <a:xfrm>
            <a:off x="533400" y="1295400"/>
            <a:ext cx="8077200" cy="2954655"/>
          </a:xfrm>
        </p:spPr>
        <p:txBody>
          <a:bodyPr/>
          <a:lstStyle/>
          <a:p>
            <a:pPr marL="342900" indent="-342900" algn="just">
              <a:buFont typeface="Wingdings" panose="05000000000000000000" pitchFamily="2" charset="2"/>
              <a:buChar char="§"/>
            </a:pPr>
            <a:r>
              <a:rPr lang="en-IN" dirty="0" err="1"/>
              <a:t>Endomyocardial</a:t>
            </a:r>
            <a:r>
              <a:rPr lang="en-IN" dirty="0"/>
              <a:t> fibrosis is supposed to be a disease caused by poor diet, low protein and exposure to toxins(cerium)  </a:t>
            </a:r>
            <a:endParaRPr lang="en-US" dirty="0"/>
          </a:p>
          <a:p>
            <a:pPr marL="342900" indent="-342900">
              <a:buFont typeface="Wingdings" panose="05000000000000000000" pitchFamily="2" charset="2"/>
              <a:buChar char="§"/>
            </a:pPr>
            <a:endParaRPr lang="en-IN" dirty="0"/>
          </a:p>
          <a:p>
            <a:pPr marL="342900" indent="-342900">
              <a:buFont typeface="Wingdings" panose="05000000000000000000" pitchFamily="2" charset="2"/>
              <a:buChar char="§"/>
            </a:pPr>
            <a:r>
              <a:rPr lang="en-IN" dirty="0"/>
              <a:t>Laterite soil is the type of soil found in the high rain fall regions of Kerala, here excessive rainfall washes away all the magnesium in the soil (unlike the forests where the retained leaves preserve the magnesium in the soil.) </a:t>
            </a:r>
          </a:p>
        </p:txBody>
      </p:sp>
    </p:spTree>
    <p:extLst>
      <p:ext uri="{BB962C8B-B14F-4D97-AF65-F5344CB8AC3E}">
        <p14:creationId xmlns:p14="http://schemas.microsoft.com/office/powerpoint/2010/main" val="31050396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940" y="891666"/>
            <a:ext cx="6931660" cy="738664"/>
          </a:xfrm>
        </p:spPr>
        <p:txBody>
          <a:bodyPr/>
          <a:lstStyle/>
          <a:p>
            <a:r>
              <a:rPr lang="en-US" b="1" dirty="0">
                <a:latin typeface="Times New Roman" pitchFamily="18" charset="0"/>
                <a:cs typeface="Times New Roman" pitchFamily="18" charset="0"/>
              </a:rPr>
              <a:t>Isolated or dominant left ventricular EMF</a:t>
            </a:r>
          </a:p>
        </p:txBody>
      </p:sp>
      <p:sp>
        <p:nvSpPr>
          <p:cNvPr id="3" name="Text Placeholder 2"/>
          <p:cNvSpPr>
            <a:spLocks noGrp="1"/>
          </p:cNvSpPr>
          <p:nvPr>
            <p:ph type="body" idx="1"/>
          </p:nvPr>
        </p:nvSpPr>
        <p:spPr>
          <a:xfrm>
            <a:off x="535940" y="1625853"/>
            <a:ext cx="7998460" cy="3693319"/>
          </a:xfrm>
        </p:spPr>
        <p:txBody>
          <a:bodyPr/>
          <a:lstStyle/>
          <a:p>
            <a:pPr marL="342900" indent="-342900">
              <a:buFont typeface="Wingdings" panose="05000000000000000000" pitchFamily="2" charset="2"/>
              <a:buChar char="§"/>
            </a:pPr>
            <a:r>
              <a:rPr lang="en-US" dirty="0" smtClean="0">
                <a:latin typeface="Times New Roman" pitchFamily="18" charset="0"/>
                <a:cs typeface="Times New Roman" pitchFamily="18" charset="0"/>
              </a:rPr>
              <a:t>Usually </a:t>
            </a:r>
            <a:r>
              <a:rPr lang="en-US" dirty="0">
                <a:latin typeface="Times New Roman" pitchFamily="18" charset="0"/>
                <a:cs typeface="Times New Roman" pitchFamily="18" charset="0"/>
              </a:rPr>
              <a:t>a good general status, pronounced </a:t>
            </a:r>
            <a:r>
              <a:rPr lang="en-US" dirty="0" err="1">
                <a:latin typeface="Times New Roman" pitchFamily="18" charset="0"/>
                <a:cs typeface="Times New Roman" pitchFamily="18" charset="0"/>
              </a:rPr>
              <a:t>dyspnoea</a:t>
            </a:r>
            <a:r>
              <a:rPr lang="en-US" dirty="0">
                <a:latin typeface="Times New Roman" pitchFamily="18" charset="0"/>
                <a:cs typeface="Times New Roman" pitchFamily="18" charset="0"/>
              </a:rPr>
              <a:t> and </a:t>
            </a:r>
            <a:r>
              <a:rPr lang="en-US" dirty="0" err="1">
                <a:latin typeface="Times New Roman" pitchFamily="18" charset="0"/>
                <a:cs typeface="Times New Roman" pitchFamily="18" charset="0"/>
              </a:rPr>
              <a:t>orthopnoea</a:t>
            </a:r>
            <a:r>
              <a:rPr lang="en-US" dirty="0">
                <a:latin typeface="Times New Roman" pitchFamily="18" charset="0"/>
                <a:cs typeface="Times New Roman" pitchFamily="18" charset="0"/>
              </a:rPr>
              <a:t>, </a:t>
            </a:r>
          </a:p>
          <a:p>
            <a:pPr marL="342900" indent="-342900">
              <a:buFont typeface="Wingdings" panose="05000000000000000000" pitchFamily="2" charset="2"/>
              <a:buChar char="§"/>
            </a:pPr>
            <a:r>
              <a:rPr lang="en-US" dirty="0">
                <a:latin typeface="Times New Roman" pitchFamily="18" charset="0"/>
                <a:cs typeface="Times New Roman" pitchFamily="18" charset="0"/>
              </a:rPr>
              <a:t>Small displacement of the apex beat that is not particularly </a:t>
            </a:r>
            <a:r>
              <a:rPr lang="en-US" dirty="0" err="1">
                <a:latin typeface="Times New Roman" pitchFamily="18" charset="0"/>
                <a:cs typeface="Times New Roman" pitchFamily="18" charset="0"/>
              </a:rPr>
              <a:t>hyperdynamic</a:t>
            </a:r>
            <a:r>
              <a:rPr lang="en-US" dirty="0">
                <a:latin typeface="Times New Roman" pitchFamily="18" charset="0"/>
                <a:cs typeface="Times New Roman" pitchFamily="18" charset="0"/>
              </a:rPr>
              <a:t>. </a:t>
            </a:r>
          </a:p>
          <a:p>
            <a:pPr marL="342900" indent="-342900">
              <a:buFont typeface="Wingdings" panose="05000000000000000000" pitchFamily="2" charset="2"/>
              <a:buChar char="§"/>
            </a:pPr>
            <a:r>
              <a:rPr lang="en-US" dirty="0">
                <a:latin typeface="Times New Roman" pitchFamily="18" charset="0"/>
                <a:cs typeface="Times New Roman" pitchFamily="18" charset="0"/>
              </a:rPr>
              <a:t>There is characteristically a soft and short systolic murmur confined to early systole.</a:t>
            </a:r>
          </a:p>
          <a:p>
            <a:pPr marL="342900" indent="-342900">
              <a:buFont typeface="Wingdings" panose="05000000000000000000" pitchFamily="2" charset="2"/>
              <a:buChar char="§"/>
            </a:pPr>
            <a:r>
              <a:rPr lang="en-US" dirty="0">
                <a:latin typeface="Times New Roman" pitchFamily="18" charset="0"/>
                <a:cs typeface="Times New Roman" pitchFamily="18" charset="0"/>
              </a:rPr>
              <a:t> A delayed opening snap is present, due to thickening of the anterior leaflet of the mitral valve, and the pulmonary component of the second sound is loud indicating high pulmonary pressure</a:t>
            </a:r>
          </a:p>
        </p:txBody>
      </p:sp>
    </p:spTree>
    <p:extLst>
      <p:ext uri="{BB962C8B-B14F-4D97-AF65-F5344CB8AC3E}">
        <p14:creationId xmlns:p14="http://schemas.microsoft.com/office/powerpoint/2010/main" val="5505830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340" y="228600"/>
            <a:ext cx="7160260" cy="734187"/>
          </a:xfrm>
        </p:spPr>
        <p:txBody>
          <a:bodyPr/>
          <a:lstStyle/>
          <a:p>
            <a:r>
              <a:rPr lang="en-US" b="1" dirty="0">
                <a:latin typeface="Times New Roman" pitchFamily="18" charset="0"/>
                <a:cs typeface="Times New Roman" pitchFamily="18" charset="0"/>
              </a:rPr>
              <a:t>Isolated or Dominant right ventricular EMF</a:t>
            </a:r>
            <a:br>
              <a:rPr lang="en-US" b="1" dirty="0">
                <a:latin typeface="Times New Roman" pitchFamily="18" charset="0"/>
                <a:cs typeface="Times New Roman" pitchFamily="18" charset="0"/>
              </a:rPr>
            </a:br>
            <a:endParaRPr lang="en-US" dirty="0"/>
          </a:p>
        </p:txBody>
      </p:sp>
      <p:sp>
        <p:nvSpPr>
          <p:cNvPr id="3" name="Text Placeholder 2"/>
          <p:cNvSpPr>
            <a:spLocks noGrp="1"/>
          </p:cNvSpPr>
          <p:nvPr>
            <p:ph type="body" idx="1"/>
          </p:nvPr>
        </p:nvSpPr>
        <p:spPr>
          <a:xfrm>
            <a:off x="381000" y="1143000"/>
            <a:ext cx="8227060" cy="5539978"/>
          </a:xfrm>
        </p:spPr>
        <p:txBody>
          <a:bodyPr/>
          <a:lstStyle/>
          <a:p>
            <a:pPr marL="342900" indent="-342900">
              <a:buFont typeface="Wingdings" panose="05000000000000000000" pitchFamily="2" charset="2"/>
              <a:buChar char="§"/>
            </a:pPr>
            <a:r>
              <a:rPr lang="en-US" dirty="0" smtClean="0">
                <a:latin typeface="Times New Roman" pitchFamily="18" charset="0"/>
                <a:cs typeface="Times New Roman" pitchFamily="18" charset="0"/>
              </a:rPr>
              <a:t>Have </a:t>
            </a:r>
            <a:r>
              <a:rPr lang="en-US" dirty="0">
                <a:latin typeface="Times New Roman" pitchFamily="18" charset="0"/>
                <a:cs typeface="Times New Roman" pitchFamily="18" charset="0"/>
              </a:rPr>
              <a:t>proptosis, facial </a:t>
            </a:r>
            <a:r>
              <a:rPr lang="en-US" dirty="0" err="1">
                <a:latin typeface="Times New Roman" pitchFamily="18" charset="0"/>
                <a:cs typeface="Times New Roman" pitchFamily="18" charset="0"/>
              </a:rPr>
              <a:t>oedema</a:t>
            </a:r>
            <a:r>
              <a:rPr lang="en-US" dirty="0">
                <a:latin typeface="Times New Roman" pitchFamily="18" charset="0"/>
                <a:cs typeface="Times New Roman" pitchFamily="18" charset="0"/>
              </a:rPr>
              <a:t>, cyanosis, distended jugular veins and finger clubbing.</a:t>
            </a:r>
          </a:p>
          <a:p>
            <a:pPr marL="342900" indent="-342900">
              <a:buFont typeface="Wingdings" panose="05000000000000000000" pitchFamily="2" charset="2"/>
              <a:buChar char="§"/>
            </a:pPr>
            <a:r>
              <a:rPr lang="en-US" dirty="0">
                <a:latin typeface="Times New Roman" pitchFamily="18" charset="0"/>
                <a:cs typeface="Times New Roman" pitchFamily="18" charset="0"/>
              </a:rPr>
              <a:t>Retardation of growth and underdevelopment of secondary sexual characteristics.</a:t>
            </a:r>
          </a:p>
          <a:p>
            <a:pPr marL="342900" indent="-342900">
              <a:buFont typeface="Wingdings" panose="05000000000000000000" pitchFamily="2" charset="2"/>
              <a:buChar char="§"/>
            </a:pPr>
            <a:r>
              <a:rPr lang="en-US" dirty="0">
                <a:latin typeface="Times New Roman" pitchFamily="18" charset="0"/>
                <a:cs typeface="Times New Roman" pitchFamily="18" charset="0"/>
              </a:rPr>
              <a:t>Some have a variable degree of jaundice</a:t>
            </a:r>
          </a:p>
          <a:p>
            <a:pPr marL="342900" indent="-342900">
              <a:buFont typeface="Wingdings" panose="05000000000000000000" pitchFamily="2" charset="2"/>
              <a:buChar char="§"/>
            </a:pPr>
            <a:r>
              <a:rPr lang="en-US" dirty="0">
                <a:latin typeface="Times New Roman" pitchFamily="18" charset="0"/>
                <a:cs typeface="Times New Roman" pitchFamily="18" charset="0"/>
              </a:rPr>
              <a:t>A left parasternal pulsation is usually noted, and corresponds to the compensatory </a:t>
            </a:r>
            <a:r>
              <a:rPr lang="en-US" dirty="0" err="1">
                <a:latin typeface="Times New Roman" pitchFamily="18" charset="0"/>
                <a:cs typeface="Times New Roman" pitchFamily="18" charset="0"/>
              </a:rPr>
              <a:t>hypercontractile</a:t>
            </a:r>
            <a:r>
              <a:rPr lang="en-US" dirty="0">
                <a:latin typeface="Times New Roman" pitchFamily="18" charset="0"/>
                <a:cs typeface="Times New Roman" pitchFamily="18" charset="0"/>
              </a:rPr>
              <a:t> right ventricular outflow </a:t>
            </a:r>
            <a:r>
              <a:rPr lang="en-US" dirty="0" smtClean="0">
                <a:latin typeface="Times New Roman" pitchFamily="18" charset="0"/>
                <a:cs typeface="Times New Roman" pitchFamily="18" charset="0"/>
              </a:rPr>
              <a:t>tract</a:t>
            </a:r>
          </a:p>
          <a:p>
            <a:pPr marL="342900" indent="-342900">
              <a:buFont typeface="Wingdings" panose="05000000000000000000" pitchFamily="2" charset="2"/>
              <a:buChar char="§"/>
            </a:pPr>
            <a:r>
              <a:rPr lang="en-US" dirty="0">
                <a:latin typeface="Times New Roman" pitchFamily="18" charset="0"/>
                <a:cs typeface="Times New Roman" pitchFamily="18" charset="0"/>
              </a:rPr>
              <a:t>The presence and intensity of the systolic murmur from the tricuspid regurgitation is variable, but a third sound is always present. </a:t>
            </a:r>
          </a:p>
          <a:p>
            <a:pPr marL="342900" indent="-342900">
              <a:buFont typeface="Wingdings" panose="05000000000000000000" pitchFamily="2" charset="2"/>
              <a:buChar char="§"/>
            </a:pPr>
            <a:r>
              <a:rPr lang="en-US" dirty="0">
                <a:latin typeface="Times New Roman" pitchFamily="18" charset="0"/>
                <a:cs typeface="Times New Roman" pitchFamily="18" charset="0"/>
              </a:rPr>
              <a:t>Ascites is in most cases disproportionate to the almost inexistent pedal </a:t>
            </a:r>
            <a:r>
              <a:rPr lang="en-US" dirty="0" err="1">
                <a:latin typeface="Times New Roman" pitchFamily="18" charset="0"/>
                <a:cs typeface="Times New Roman" pitchFamily="18" charset="0"/>
              </a:rPr>
              <a:t>oedema</a:t>
            </a:r>
            <a:r>
              <a:rPr lang="en-US" dirty="0">
                <a:latin typeface="Times New Roman" pitchFamily="18" charset="0"/>
                <a:cs typeface="Times New Roman" pitchFamily="18" charset="0"/>
              </a:rPr>
              <a:t>  and is associated with hepatosplenomegaly</a:t>
            </a:r>
          </a:p>
          <a:p>
            <a:pPr marL="342900" indent="-342900">
              <a:buFont typeface="Wingdings" panose="05000000000000000000" pitchFamily="2" charset="2"/>
              <a:buChar char="§"/>
            </a:pPr>
            <a:endParaRPr lang="en-US" dirty="0"/>
          </a:p>
        </p:txBody>
      </p:sp>
    </p:spTree>
    <p:extLst>
      <p:ext uri="{BB962C8B-B14F-4D97-AF65-F5344CB8AC3E}">
        <p14:creationId xmlns:p14="http://schemas.microsoft.com/office/powerpoint/2010/main" val="42144514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idx="1"/>
          </p:nvPr>
        </p:nvSpPr>
        <p:spPr>
          <a:xfrm>
            <a:off x="4724400" y="1459880"/>
            <a:ext cx="3886200" cy="2769989"/>
          </a:xfrm>
        </p:spPr>
        <p:txBody>
          <a:bodyPr/>
          <a:lstStyle/>
          <a:p>
            <a:r>
              <a:rPr lang="en-US" sz="1800" dirty="0">
                <a:solidFill>
                  <a:srgbClr val="000000"/>
                </a:solidFill>
                <a:latin typeface="HelveticaNeue"/>
              </a:rPr>
              <a:t>Clinical profile of tropical </a:t>
            </a:r>
            <a:r>
              <a:rPr lang="en-US" sz="1800" dirty="0" smtClean="0">
                <a:solidFill>
                  <a:srgbClr val="000000"/>
                </a:solidFill>
                <a:latin typeface="HelveticaNeue"/>
              </a:rPr>
              <a:t>EMF.</a:t>
            </a:r>
          </a:p>
          <a:p>
            <a:r>
              <a:rPr lang="en-US" sz="1800" dirty="0" smtClean="0">
                <a:solidFill>
                  <a:srgbClr val="000000"/>
                </a:solidFill>
                <a:latin typeface="HelveticaNeue"/>
              </a:rPr>
              <a:t>Typical </a:t>
            </a:r>
            <a:r>
              <a:rPr lang="en-US" sz="1800" dirty="0">
                <a:solidFill>
                  <a:srgbClr val="000000"/>
                </a:solidFill>
                <a:latin typeface="HelveticaNeue"/>
              </a:rPr>
              <a:t>clinical appearance of the disease showing striking ascites, regardless of which ventricle is involved, contrasting with little or no peripheral edema. Usually, when these patients have edema of the lower extremities, they have also an exudative enteropathy with a low serum protein content.</a:t>
            </a:r>
            <a:endParaRPr lang="en-US" sz="1800" dirty="0"/>
          </a:p>
        </p:txBody>
      </p:sp>
      <p:pic>
        <p:nvPicPr>
          <p:cNvPr id="4" name="Content Placeholder 4">
            <a:extLst>
              <a:ext uri="{FF2B5EF4-FFF2-40B4-BE49-F238E27FC236}">
                <a16:creationId xmlns="" xmlns:a16="http://schemas.microsoft.com/office/drawing/2014/main" id="{FD7CDBD9-C9F6-4593-966C-9353FB13DA1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5940" y="1157382"/>
            <a:ext cx="4320540" cy="5732784"/>
          </a:xfrm>
        </p:spPr>
      </p:pic>
      <p:pic>
        <p:nvPicPr>
          <p:cNvPr id="5" name="Content Placeholder 4">
            <a:extLst>
              <a:ext uri="{FF2B5EF4-FFF2-40B4-BE49-F238E27FC236}">
                <a16:creationId xmlns="" xmlns:a16="http://schemas.microsoft.com/office/drawing/2014/main" id="{FD7CDBD9-C9F6-4593-966C-9353FB13DA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521" y="1157382"/>
            <a:ext cx="3846512" cy="5103812"/>
          </a:xfrm>
          <a:prstGeom prst="rect">
            <a:avLst/>
          </a:prstGeom>
        </p:spPr>
      </p:pic>
    </p:spTree>
    <p:extLst>
      <p:ext uri="{BB962C8B-B14F-4D97-AF65-F5344CB8AC3E}">
        <p14:creationId xmlns:p14="http://schemas.microsoft.com/office/powerpoint/2010/main" val="24613563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5940" y="891666"/>
            <a:ext cx="4320540" cy="430887"/>
          </a:xfrm>
        </p:spPr>
        <p:txBody>
          <a:bodyPr/>
          <a:lstStyle/>
          <a:p>
            <a:r>
              <a:rPr lang="en-US" sz="2800" b="1" dirty="0" smtClean="0"/>
              <a:t>MANAGEMENT</a:t>
            </a:r>
            <a:endParaRPr lang="en-US" sz="2800" b="1" dirty="0"/>
          </a:p>
        </p:txBody>
      </p:sp>
      <p:sp>
        <p:nvSpPr>
          <p:cNvPr id="3" name="Text Placeholder 2"/>
          <p:cNvSpPr>
            <a:spLocks noGrp="1"/>
          </p:cNvSpPr>
          <p:nvPr>
            <p:ph type="body" idx="1"/>
          </p:nvPr>
        </p:nvSpPr>
        <p:spPr>
          <a:xfrm>
            <a:off x="535940" y="1625853"/>
            <a:ext cx="4273550" cy="1846659"/>
          </a:xfrm>
        </p:spPr>
        <p:txBody>
          <a:bodyPr/>
          <a:lstStyle/>
          <a:p>
            <a:pPr marL="342900" indent="-342900">
              <a:buFont typeface="Wingdings" panose="05000000000000000000" pitchFamily="2" charset="2"/>
              <a:buChar char="§"/>
            </a:pPr>
            <a:r>
              <a:rPr lang="en-US" dirty="0" smtClean="0"/>
              <a:t>ACE –Inhibitors/ ARBs</a:t>
            </a:r>
          </a:p>
          <a:p>
            <a:pPr marL="342900" indent="-342900">
              <a:buFont typeface="Wingdings" panose="05000000000000000000" pitchFamily="2" charset="2"/>
              <a:buChar char="§"/>
            </a:pPr>
            <a:r>
              <a:rPr lang="en-US" dirty="0" smtClean="0"/>
              <a:t>B-blockers</a:t>
            </a:r>
          </a:p>
          <a:p>
            <a:pPr marL="342900" indent="-342900">
              <a:buFont typeface="Wingdings" panose="05000000000000000000" pitchFamily="2" charset="2"/>
              <a:buChar char="§"/>
            </a:pPr>
            <a:r>
              <a:rPr lang="en-US" dirty="0" smtClean="0"/>
              <a:t>OAC</a:t>
            </a:r>
          </a:p>
          <a:p>
            <a:pPr marL="342900" indent="-342900">
              <a:buFont typeface="Wingdings" panose="05000000000000000000" pitchFamily="2" charset="2"/>
              <a:buChar char="§"/>
            </a:pPr>
            <a:r>
              <a:rPr lang="en-US" dirty="0" smtClean="0"/>
              <a:t>MRA</a:t>
            </a:r>
          </a:p>
          <a:p>
            <a:pPr marL="342900" indent="-342900">
              <a:buFont typeface="Wingdings" panose="05000000000000000000" pitchFamily="2" charset="2"/>
              <a:buChar char="§"/>
            </a:pPr>
            <a:r>
              <a:rPr lang="en-US" dirty="0" smtClean="0"/>
              <a:t>Diuretics</a:t>
            </a:r>
            <a:endParaRPr lang="en-US" dirty="0"/>
          </a:p>
        </p:txBody>
      </p:sp>
      <p:sp>
        <p:nvSpPr>
          <p:cNvPr id="4" name="Rectangle 3"/>
          <p:cNvSpPr/>
          <p:nvPr/>
        </p:nvSpPr>
        <p:spPr>
          <a:xfrm>
            <a:off x="381000" y="4114800"/>
            <a:ext cx="7543800" cy="2708434"/>
          </a:xfrm>
          <a:prstGeom prst="rect">
            <a:avLst/>
          </a:prstGeom>
        </p:spPr>
        <p:txBody>
          <a:bodyPr wrap="square">
            <a:spAutoFit/>
          </a:bodyPr>
          <a:lstStyle/>
          <a:p>
            <a:r>
              <a:rPr lang="en-US" sz="3200" b="1" dirty="0" smtClean="0">
                <a:latin typeface="Times New Roman" pitchFamily="18" charset="0"/>
                <a:cs typeface="Times New Roman" pitchFamily="18" charset="0"/>
              </a:rPr>
              <a:t>Surgical management</a:t>
            </a:r>
          </a:p>
          <a:p>
            <a:pPr marL="285750" indent="-285750">
              <a:buFont typeface="Wingdings" panose="05000000000000000000" pitchFamily="2" charset="2"/>
              <a:buChar char="§"/>
            </a:pPr>
            <a:r>
              <a:rPr lang="en-US" sz="2400" dirty="0" smtClean="0">
                <a:latin typeface="Times New Roman" pitchFamily="18" charset="0"/>
                <a:cs typeface="Times New Roman" pitchFamily="18" charset="0"/>
              </a:rPr>
              <a:t>Endocardial </a:t>
            </a:r>
            <a:r>
              <a:rPr lang="en-US" sz="2400" dirty="0">
                <a:latin typeface="Times New Roman" pitchFamily="18" charset="0"/>
                <a:cs typeface="Times New Roman" pitchFamily="18" charset="0"/>
              </a:rPr>
              <a:t>decortication combined with mitral and/or  Tricuspid repair or replacement </a:t>
            </a:r>
            <a:endParaRPr lang="en-US" sz="2400" dirty="0" smtClean="0">
              <a:latin typeface="Times New Roman" pitchFamily="18" charset="0"/>
              <a:cs typeface="Times New Roman" pitchFamily="18" charset="0"/>
            </a:endParaRPr>
          </a:p>
          <a:p>
            <a:pPr marL="285750" indent="-285750">
              <a:buFont typeface="Wingdings" panose="05000000000000000000" pitchFamily="2" charset="2"/>
              <a:buChar char="§"/>
            </a:pPr>
            <a:r>
              <a:rPr lang="en-US" sz="2400" dirty="0">
                <a:latin typeface="Times New Roman" pitchFamily="18" charset="0"/>
                <a:cs typeface="Times New Roman" pitchFamily="18" charset="0"/>
              </a:rPr>
              <a:t>Operative mortality rate is high (15-20%), but successful surgery has a clear benefit on symptoms and favorably affects survival </a:t>
            </a:r>
          </a:p>
          <a:p>
            <a:endParaRPr lang="en-US" dirty="0"/>
          </a:p>
        </p:txBody>
      </p:sp>
    </p:spTree>
    <p:extLst>
      <p:ext uri="{BB962C8B-B14F-4D97-AF65-F5344CB8AC3E}">
        <p14:creationId xmlns:p14="http://schemas.microsoft.com/office/powerpoint/2010/main" val="8834363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891666"/>
            <a:ext cx="5607050" cy="482600"/>
          </a:xfrm>
          <a:prstGeom prst="rect">
            <a:avLst/>
          </a:prstGeom>
        </p:spPr>
        <p:txBody>
          <a:bodyPr vert="horz" wrap="square" lIns="0" tIns="12700" rIns="0" bIns="0" rtlCol="0">
            <a:spAutoFit/>
          </a:bodyPr>
          <a:lstStyle/>
          <a:p>
            <a:pPr marL="12700">
              <a:lnSpc>
                <a:spcPct val="100000"/>
              </a:lnSpc>
              <a:spcBef>
                <a:spcPts val="100"/>
              </a:spcBef>
            </a:pPr>
            <a:r>
              <a:rPr sz="3000" spc="-5" dirty="0"/>
              <a:t>A</a:t>
            </a:r>
            <a:r>
              <a:rPr spc="-5" dirty="0"/>
              <a:t>NTHRACYCLINE</a:t>
            </a:r>
            <a:r>
              <a:rPr spc="180" dirty="0"/>
              <a:t> </a:t>
            </a:r>
            <a:r>
              <a:rPr spc="-30" dirty="0"/>
              <a:t>CARDIOMYOPATHY</a:t>
            </a:r>
            <a:endParaRPr sz="3000"/>
          </a:p>
        </p:txBody>
      </p:sp>
      <p:sp>
        <p:nvSpPr>
          <p:cNvPr id="3" name="object 3"/>
          <p:cNvSpPr txBox="1"/>
          <p:nvPr/>
        </p:nvSpPr>
        <p:spPr>
          <a:xfrm>
            <a:off x="535940" y="1549653"/>
            <a:ext cx="6599555" cy="4370070"/>
          </a:xfrm>
          <a:prstGeom prst="rect">
            <a:avLst/>
          </a:prstGeom>
        </p:spPr>
        <p:txBody>
          <a:bodyPr vert="horz" wrap="square" lIns="0" tIns="88900" rIns="0" bIns="0" rtlCol="0">
            <a:spAutoFit/>
          </a:bodyPr>
          <a:lstStyle/>
          <a:p>
            <a:pPr marL="287020" indent="-274320">
              <a:lnSpc>
                <a:spcPct val="100000"/>
              </a:lnSpc>
              <a:spcBef>
                <a:spcPts val="700"/>
              </a:spcBef>
              <a:buClr>
                <a:srgbClr val="FD8537"/>
              </a:buClr>
              <a:buSzPct val="68750"/>
              <a:buFont typeface="Wingdings"/>
              <a:buChar char=""/>
              <a:tabLst>
                <a:tab pos="287020" algn="l"/>
              </a:tabLst>
            </a:pPr>
            <a:r>
              <a:rPr sz="2400" spc="-5" dirty="0">
                <a:latin typeface="Arial"/>
                <a:cs typeface="Arial"/>
              </a:rPr>
              <a:t>Doxorubicin.daunorubicin</a:t>
            </a:r>
            <a:endParaRPr sz="2400" dirty="0">
              <a:latin typeface="Arial"/>
              <a:cs typeface="Arial"/>
            </a:endParaRPr>
          </a:p>
          <a:p>
            <a:pPr marL="287020" indent="-274320">
              <a:lnSpc>
                <a:spcPct val="100000"/>
              </a:lnSpc>
              <a:spcBef>
                <a:spcPts val="600"/>
              </a:spcBef>
              <a:buClr>
                <a:srgbClr val="FD8537"/>
              </a:buClr>
              <a:buSzPct val="68750"/>
              <a:buFont typeface="Wingdings"/>
              <a:buChar char=""/>
              <a:tabLst>
                <a:tab pos="287020" algn="l"/>
              </a:tabLst>
            </a:pPr>
            <a:r>
              <a:rPr sz="2400" spc="-5" dirty="0">
                <a:latin typeface="Arial"/>
                <a:cs typeface="Arial"/>
              </a:rPr>
              <a:t>Dose related</a:t>
            </a:r>
            <a:endParaRPr sz="2400" dirty="0">
              <a:latin typeface="Arial"/>
              <a:cs typeface="Arial"/>
            </a:endParaRPr>
          </a:p>
          <a:p>
            <a:pPr marL="287020" indent="-274320">
              <a:lnSpc>
                <a:spcPct val="100000"/>
              </a:lnSpc>
              <a:spcBef>
                <a:spcPts val="600"/>
              </a:spcBef>
              <a:buClr>
                <a:srgbClr val="FD8537"/>
              </a:buClr>
              <a:buSzPct val="68750"/>
              <a:buFont typeface="Wingdings"/>
              <a:buChar char=""/>
              <a:tabLst>
                <a:tab pos="287020" algn="l"/>
              </a:tabLst>
            </a:pPr>
            <a:r>
              <a:rPr sz="2400" spc="-5" dirty="0">
                <a:latin typeface="Arial"/>
                <a:cs typeface="Arial"/>
              </a:rPr>
              <a:t>Dilated</a:t>
            </a:r>
            <a:endParaRPr sz="2400" dirty="0">
              <a:latin typeface="Arial"/>
              <a:cs typeface="Arial"/>
            </a:endParaRPr>
          </a:p>
          <a:p>
            <a:pPr marL="287020" indent="-274320">
              <a:lnSpc>
                <a:spcPct val="100000"/>
              </a:lnSpc>
              <a:spcBef>
                <a:spcPts val="600"/>
              </a:spcBef>
              <a:buClr>
                <a:srgbClr val="FD8537"/>
              </a:buClr>
              <a:buSzPct val="68750"/>
              <a:buFont typeface="Wingdings"/>
              <a:buChar char=""/>
              <a:tabLst>
                <a:tab pos="287020" algn="l"/>
              </a:tabLst>
            </a:pPr>
            <a:r>
              <a:rPr sz="2400" spc="-5" dirty="0">
                <a:latin typeface="Arial"/>
                <a:cs typeface="Arial"/>
              </a:rPr>
              <a:t>&gt;450mg/m2 with no risk</a:t>
            </a:r>
            <a:r>
              <a:rPr sz="2400" spc="5" dirty="0">
                <a:latin typeface="Arial"/>
                <a:cs typeface="Arial"/>
              </a:rPr>
              <a:t> </a:t>
            </a:r>
            <a:r>
              <a:rPr sz="2400" dirty="0">
                <a:latin typeface="Arial"/>
                <a:cs typeface="Arial"/>
              </a:rPr>
              <a:t>factors.</a:t>
            </a:r>
          </a:p>
          <a:p>
            <a:pPr marL="287020" indent="-274320">
              <a:lnSpc>
                <a:spcPct val="100000"/>
              </a:lnSpc>
              <a:spcBef>
                <a:spcPts val="600"/>
              </a:spcBef>
              <a:buClr>
                <a:srgbClr val="FD8537"/>
              </a:buClr>
              <a:buSzPct val="68750"/>
              <a:buFont typeface="Wingdings"/>
              <a:buChar char=""/>
              <a:tabLst>
                <a:tab pos="287020" algn="l"/>
              </a:tabLst>
            </a:pPr>
            <a:r>
              <a:rPr sz="2400" spc="-5" dirty="0">
                <a:latin typeface="Arial"/>
                <a:cs typeface="Arial"/>
              </a:rPr>
              <a:t>Prior mediastinal radiation is a risk</a:t>
            </a:r>
            <a:r>
              <a:rPr sz="2400" spc="85" dirty="0">
                <a:latin typeface="Arial"/>
                <a:cs typeface="Arial"/>
              </a:rPr>
              <a:t> </a:t>
            </a:r>
            <a:r>
              <a:rPr sz="2400" spc="-20" dirty="0">
                <a:latin typeface="Arial"/>
                <a:cs typeface="Arial"/>
              </a:rPr>
              <a:t>factor.</a:t>
            </a:r>
            <a:endParaRPr sz="2400" dirty="0">
              <a:latin typeface="Arial"/>
              <a:cs typeface="Arial"/>
            </a:endParaRPr>
          </a:p>
          <a:p>
            <a:pPr marL="287020" indent="-274320">
              <a:lnSpc>
                <a:spcPct val="100000"/>
              </a:lnSpc>
              <a:spcBef>
                <a:spcPts val="605"/>
              </a:spcBef>
              <a:buClr>
                <a:srgbClr val="FD8537"/>
              </a:buClr>
              <a:buSzPct val="68750"/>
              <a:buFont typeface="Wingdings"/>
              <a:buChar char=""/>
              <a:tabLst>
                <a:tab pos="287020" algn="l"/>
              </a:tabLst>
            </a:pPr>
            <a:r>
              <a:rPr sz="2400" i="1" spc="-5" dirty="0">
                <a:latin typeface="Arial"/>
                <a:cs typeface="Arial"/>
              </a:rPr>
              <a:t>Definitive diagnosis </a:t>
            </a:r>
            <a:r>
              <a:rPr sz="2400" i="1" dirty="0">
                <a:latin typeface="Arial"/>
                <a:cs typeface="Arial"/>
              </a:rPr>
              <a:t>is by</a:t>
            </a:r>
            <a:r>
              <a:rPr sz="2400" i="1" spc="30" dirty="0">
                <a:latin typeface="Arial"/>
                <a:cs typeface="Arial"/>
              </a:rPr>
              <a:t> </a:t>
            </a:r>
            <a:r>
              <a:rPr sz="2400" i="1" spc="-5" dirty="0">
                <a:latin typeface="Arial"/>
                <a:cs typeface="Arial"/>
              </a:rPr>
              <a:t>biopsy</a:t>
            </a:r>
            <a:endParaRPr sz="2400" dirty="0">
              <a:latin typeface="Arial"/>
              <a:cs typeface="Arial"/>
            </a:endParaRPr>
          </a:p>
          <a:p>
            <a:pPr marL="286385" marR="5080" indent="-274320">
              <a:lnSpc>
                <a:spcPct val="100000"/>
              </a:lnSpc>
              <a:spcBef>
                <a:spcPts val="600"/>
              </a:spcBef>
              <a:buClr>
                <a:srgbClr val="FD8537"/>
              </a:buClr>
              <a:buSzPct val="68750"/>
              <a:buFont typeface="Wingdings"/>
              <a:buChar char=""/>
              <a:tabLst>
                <a:tab pos="287020" algn="l"/>
              </a:tabLst>
            </a:pPr>
            <a:r>
              <a:rPr sz="2400" b="1" spc="-5" dirty="0">
                <a:latin typeface="Arial"/>
                <a:cs typeface="Arial"/>
              </a:rPr>
              <a:t>Cell vacuolization </a:t>
            </a:r>
            <a:r>
              <a:rPr sz="2400" spc="-5" dirty="0">
                <a:latin typeface="Arial"/>
                <a:cs typeface="Arial"/>
              </a:rPr>
              <a:t>16-25% </a:t>
            </a:r>
            <a:r>
              <a:rPr sz="2400" dirty="0">
                <a:latin typeface="Arial"/>
                <a:cs typeface="Arial"/>
              </a:rPr>
              <a:t>of </a:t>
            </a:r>
            <a:r>
              <a:rPr sz="2400" spc="-5" dirty="0">
                <a:latin typeface="Arial"/>
                <a:cs typeface="Arial"/>
              </a:rPr>
              <a:t>sampled cells in  biopsy</a:t>
            </a:r>
            <a:endParaRPr sz="2400" dirty="0">
              <a:latin typeface="Arial"/>
              <a:cs typeface="Arial"/>
            </a:endParaRPr>
          </a:p>
          <a:p>
            <a:pPr marL="287020" indent="-274320">
              <a:lnSpc>
                <a:spcPct val="100000"/>
              </a:lnSpc>
              <a:spcBef>
                <a:spcPts val="600"/>
              </a:spcBef>
              <a:buClr>
                <a:srgbClr val="FD8537"/>
              </a:buClr>
              <a:buSzPct val="68750"/>
              <a:buFont typeface="Wingdings"/>
              <a:buChar char=""/>
              <a:tabLst>
                <a:tab pos="287020" algn="l"/>
              </a:tabLst>
            </a:pPr>
            <a:r>
              <a:rPr sz="2400" spc="-5" dirty="0">
                <a:latin typeface="Arial"/>
                <a:cs typeface="Arial"/>
              </a:rPr>
              <a:t>Presenting late is </a:t>
            </a:r>
            <a:r>
              <a:rPr sz="2400" dirty="0">
                <a:latin typeface="Arial"/>
                <a:cs typeface="Arial"/>
              </a:rPr>
              <a:t>better</a:t>
            </a:r>
            <a:r>
              <a:rPr sz="2400" spc="10" dirty="0">
                <a:latin typeface="Arial"/>
                <a:cs typeface="Arial"/>
              </a:rPr>
              <a:t> </a:t>
            </a:r>
            <a:r>
              <a:rPr sz="2400" spc="-5" dirty="0">
                <a:latin typeface="Arial"/>
                <a:cs typeface="Arial"/>
              </a:rPr>
              <a:t>prognosis</a:t>
            </a:r>
            <a:endParaRPr sz="2400" dirty="0">
              <a:latin typeface="Arial"/>
              <a:cs typeface="Arial"/>
            </a:endParaRPr>
          </a:p>
          <a:p>
            <a:pPr marL="287020" indent="-274320">
              <a:lnSpc>
                <a:spcPct val="100000"/>
              </a:lnSpc>
              <a:spcBef>
                <a:spcPts val="600"/>
              </a:spcBef>
              <a:buClr>
                <a:srgbClr val="FD8537"/>
              </a:buClr>
              <a:buSzPct val="68750"/>
              <a:buFont typeface="Wingdings"/>
              <a:buChar char=""/>
              <a:tabLst>
                <a:tab pos="287020" algn="l"/>
              </a:tabLst>
            </a:pPr>
            <a:r>
              <a:rPr sz="2400" i="1" spc="-5" dirty="0">
                <a:latin typeface="Arial"/>
                <a:cs typeface="Arial"/>
              </a:rPr>
              <a:t>Carvedilol –beneficiary</a:t>
            </a:r>
            <a:r>
              <a:rPr sz="2400" i="1" spc="60" dirty="0">
                <a:latin typeface="Arial"/>
                <a:cs typeface="Arial"/>
              </a:rPr>
              <a:t> </a:t>
            </a:r>
            <a:r>
              <a:rPr sz="2400" i="1" spc="-5" dirty="0">
                <a:latin typeface="Arial"/>
                <a:cs typeface="Arial"/>
              </a:rPr>
              <a:t>effect</a:t>
            </a:r>
            <a:endParaRPr sz="2400" dirty="0">
              <a:latin typeface="Arial"/>
              <a:cs typeface="Aria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z="3000" spc="-5" dirty="0"/>
              <a:t>C</a:t>
            </a:r>
            <a:r>
              <a:rPr spc="-5" dirty="0"/>
              <a:t>HAGAS</a:t>
            </a:r>
            <a:r>
              <a:rPr spc="120" dirty="0"/>
              <a:t> </a:t>
            </a:r>
            <a:r>
              <a:rPr spc="-30" dirty="0"/>
              <a:t>CARDIOMYOPATHY</a:t>
            </a:r>
            <a:endParaRPr sz="3000"/>
          </a:p>
        </p:txBody>
      </p:sp>
      <p:sp>
        <p:nvSpPr>
          <p:cNvPr id="3" name="object 3"/>
          <p:cNvSpPr txBox="1"/>
          <p:nvPr/>
        </p:nvSpPr>
        <p:spPr>
          <a:xfrm>
            <a:off x="535940" y="1336294"/>
            <a:ext cx="5705475" cy="5132705"/>
          </a:xfrm>
          <a:prstGeom prst="rect">
            <a:avLst/>
          </a:prstGeom>
        </p:spPr>
        <p:txBody>
          <a:bodyPr vert="horz" wrap="square" lIns="0" tIns="13335" rIns="0" bIns="0" rtlCol="0">
            <a:spAutoFit/>
          </a:bodyPr>
          <a:lstStyle/>
          <a:p>
            <a:pPr marL="287020" indent="-274320">
              <a:lnSpc>
                <a:spcPct val="100000"/>
              </a:lnSpc>
              <a:spcBef>
                <a:spcPts val="105"/>
              </a:spcBef>
              <a:buClr>
                <a:srgbClr val="FD8537"/>
              </a:buClr>
              <a:buSzPct val="70000"/>
              <a:buFont typeface="Wingdings"/>
              <a:buChar char=""/>
              <a:tabLst>
                <a:tab pos="287020" algn="l"/>
              </a:tabLst>
            </a:pPr>
            <a:r>
              <a:rPr sz="2000" dirty="0">
                <a:latin typeface="Arial"/>
                <a:cs typeface="Arial"/>
              </a:rPr>
              <a:t>MC cause of NICM</a:t>
            </a:r>
            <a:r>
              <a:rPr sz="2000" spc="-95" dirty="0">
                <a:latin typeface="Arial"/>
                <a:cs typeface="Arial"/>
              </a:rPr>
              <a:t> </a:t>
            </a:r>
            <a:r>
              <a:rPr sz="2000" dirty="0">
                <a:latin typeface="Arial"/>
                <a:cs typeface="Arial"/>
              </a:rPr>
              <a:t>.</a:t>
            </a:r>
          </a:p>
          <a:p>
            <a:pPr marL="287020" indent="-274320">
              <a:lnSpc>
                <a:spcPct val="100000"/>
              </a:lnSpc>
              <a:spcBef>
                <a:spcPts val="114"/>
              </a:spcBef>
              <a:buClr>
                <a:srgbClr val="FD8537"/>
              </a:buClr>
              <a:buSzPct val="70000"/>
              <a:buFont typeface="Wingdings"/>
              <a:buChar char=""/>
              <a:tabLst>
                <a:tab pos="287020" algn="l"/>
              </a:tabLst>
            </a:pPr>
            <a:r>
              <a:rPr sz="2000" spc="-110" dirty="0">
                <a:latin typeface="Arial"/>
                <a:cs typeface="Arial"/>
              </a:rPr>
              <a:t>T.</a:t>
            </a:r>
            <a:r>
              <a:rPr sz="2000" spc="-40" dirty="0">
                <a:latin typeface="Arial"/>
                <a:cs typeface="Arial"/>
              </a:rPr>
              <a:t> </a:t>
            </a:r>
            <a:r>
              <a:rPr sz="2000" dirty="0">
                <a:latin typeface="Arial"/>
                <a:cs typeface="Arial"/>
              </a:rPr>
              <a:t>cruzi.</a:t>
            </a:r>
          </a:p>
          <a:p>
            <a:pPr marL="287020" indent="-274320">
              <a:lnSpc>
                <a:spcPct val="100000"/>
              </a:lnSpc>
              <a:spcBef>
                <a:spcPts val="120"/>
              </a:spcBef>
              <a:buClr>
                <a:srgbClr val="FD8537"/>
              </a:buClr>
              <a:buSzPct val="70000"/>
              <a:buFont typeface="Wingdings"/>
              <a:buChar char=""/>
              <a:tabLst>
                <a:tab pos="287020" algn="l"/>
              </a:tabLst>
            </a:pPr>
            <a:r>
              <a:rPr lang="en-US" sz="2000" spc="-10" dirty="0">
                <a:latin typeface="Arial"/>
                <a:cs typeface="Arial"/>
              </a:rPr>
              <a:t>K</a:t>
            </a:r>
            <a:r>
              <a:rPr sz="2000" dirty="0" smtClean="0">
                <a:latin typeface="Arial"/>
                <a:cs typeface="Arial"/>
              </a:rPr>
              <a:t>issing</a:t>
            </a:r>
            <a:r>
              <a:rPr sz="2000" spc="-80" dirty="0" smtClean="0">
                <a:latin typeface="Arial"/>
                <a:cs typeface="Arial"/>
              </a:rPr>
              <a:t> </a:t>
            </a:r>
            <a:r>
              <a:rPr sz="2000" dirty="0">
                <a:latin typeface="Arial"/>
                <a:cs typeface="Arial"/>
              </a:rPr>
              <a:t>bug.</a:t>
            </a:r>
          </a:p>
          <a:p>
            <a:pPr marL="287020" indent="-274320">
              <a:lnSpc>
                <a:spcPct val="100000"/>
              </a:lnSpc>
              <a:spcBef>
                <a:spcPts val="125"/>
              </a:spcBef>
              <a:buClr>
                <a:srgbClr val="FD8537"/>
              </a:buClr>
              <a:buSzPct val="70000"/>
              <a:buFont typeface="Wingdings"/>
              <a:buChar char=""/>
              <a:tabLst>
                <a:tab pos="287020" algn="l"/>
              </a:tabLst>
            </a:pPr>
            <a:r>
              <a:rPr sz="2000" dirty="0">
                <a:latin typeface="Arial"/>
                <a:cs typeface="Arial"/>
              </a:rPr>
              <a:t>Blood</a:t>
            </a:r>
            <a:r>
              <a:rPr sz="2000" spc="-25" dirty="0">
                <a:latin typeface="Arial"/>
                <a:cs typeface="Arial"/>
              </a:rPr>
              <a:t> </a:t>
            </a:r>
            <a:r>
              <a:rPr sz="2000" dirty="0">
                <a:latin typeface="Arial"/>
                <a:cs typeface="Arial"/>
              </a:rPr>
              <a:t>transfusions.</a:t>
            </a:r>
          </a:p>
          <a:p>
            <a:pPr marL="287020" indent="-274320">
              <a:lnSpc>
                <a:spcPct val="100000"/>
              </a:lnSpc>
              <a:spcBef>
                <a:spcPts val="120"/>
              </a:spcBef>
              <a:buClr>
                <a:srgbClr val="FD8537"/>
              </a:buClr>
              <a:buSzPct val="70000"/>
              <a:buFont typeface="Wingdings"/>
              <a:buChar char=""/>
              <a:tabLst>
                <a:tab pos="287020" algn="l"/>
              </a:tabLst>
            </a:pPr>
            <a:r>
              <a:rPr sz="2000" spc="-5" dirty="0">
                <a:latin typeface="Arial"/>
                <a:cs typeface="Arial"/>
              </a:rPr>
              <a:t>Initial </a:t>
            </a:r>
            <a:r>
              <a:rPr sz="2000" dirty="0">
                <a:latin typeface="Arial"/>
                <a:cs typeface="Arial"/>
              </a:rPr>
              <a:t>myocarditis in</a:t>
            </a:r>
            <a:r>
              <a:rPr sz="2000" spc="-40" dirty="0">
                <a:latin typeface="Arial"/>
                <a:cs typeface="Arial"/>
              </a:rPr>
              <a:t> </a:t>
            </a:r>
            <a:r>
              <a:rPr sz="2000" dirty="0">
                <a:latin typeface="Arial"/>
                <a:cs typeface="Arial"/>
              </a:rPr>
              <a:t>childhood.</a:t>
            </a:r>
          </a:p>
          <a:p>
            <a:pPr marL="287020" indent="-274320">
              <a:lnSpc>
                <a:spcPct val="100000"/>
              </a:lnSpc>
              <a:spcBef>
                <a:spcPts val="120"/>
              </a:spcBef>
              <a:buClr>
                <a:srgbClr val="FD8537"/>
              </a:buClr>
              <a:buSzPct val="70000"/>
              <a:buFont typeface="Wingdings"/>
              <a:buChar char=""/>
              <a:tabLst>
                <a:tab pos="287020" algn="l"/>
              </a:tabLst>
            </a:pPr>
            <a:r>
              <a:rPr sz="2000" dirty="0">
                <a:latin typeface="Arial"/>
                <a:cs typeface="Arial"/>
              </a:rPr>
              <a:t>Recovery—DCM </a:t>
            </a:r>
            <a:r>
              <a:rPr sz="2000" spc="-5" dirty="0">
                <a:latin typeface="Arial"/>
                <a:cs typeface="Arial"/>
              </a:rPr>
              <a:t>after </a:t>
            </a:r>
            <a:r>
              <a:rPr sz="2000" dirty="0">
                <a:latin typeface="Arial"/>
                <a:cs typeface="Arial"/>
              </a:rPr>
              <a:t>30</a:t>
            </a:r>
            <a:r>
              <a:rPr sz="2000" spc="-90" dirty="0">
                <a:latin typeface="Arial"/>
                <a:cs typeface="Arial"/>
              </a:rPr>
              <a:t> </a:t>
            </a:r>
            <a:r>
              <a:rPr sz="2000" dirty="0">
                <a:latin typeface="Arial"/>
                <a:cs typeface="Arial"/>
              </a:rPr>
              <a:t>years.</a:t>
            </a:r>
          </a:p>
          <a:p>
            <a:pPr marL="287020" indent="-274320">
              <a:lnSpc>
                <a:spcPct val="100000"/>
              </a:lnSpc>
              <a:spcBef>
                <a:spcPts val="120"/>
              </a:spcBef>
              <a:buClr>
                <a:srgbClr val="FD8537"/>
              </a:buClr>
              <a:buSzPct val="70000"/>
              <a:buFont typeface="Wingdings"/>
              <a:buChar char=""/>
              <a:tabLst>
                <a:tab pos="287020" algn="l"/>
              </a:tabLst>
            </a:pPr>
            <a:r>
              <a:rPr sz="2000" dirty="0">
                <a:latin typeface="Arial"/>
                <a:cs typeface="Arial"/>
              </a:rPr>
              <a:t>Clinically</a:t>
            </a:r>
            <a:r>
              <a:rPr sz="2000" spc="-20" dirty="0">
                <a:latin typeface="Arial"/>
                <a:cs typeface="Arial"/>
              </a:rPr>
              <a:t> </a:t>
            </a:r>
            <a:r>
              <a:rPr sz="2000" dirty="0">
                <a:latin typeface="Arial"/>
                <a:cs typeface="Arial"/>
              </a:rPr>
              <a:t>diagnosed.</a:t>
            </a:r>
          </a:p>
          <a:p>
            <a:pPr marL="287020" indent="-274320">
              <a:lnSpc>
                <a:spcPct val="100000"/>
              </a:lnSpc>
              <a:spcBef>
                <a:spcPts val="120"/>
              </a:spcBef>
              <a:buClr>
                <a:srgbClr val="FD8537"/>
              </a:buClr>
              <a:buSzPct val="70000"/>
              <a:buFont typeface="Wingdings"/>
              <a:buChar char=""/>
              <a:tabLst>
                <a:tab pos="287020" algn="l"/>
              </a:tabLst>
            </a:pPr>
            <a:r>
              <a:rPr sz="2000" dirty="0">
                <a:latin typeface="Arial"/>
                <a:cs typeface="Arial"/>
              </a:rPr>
              <a:t>BBB—HEMIBLOCKS.</a:t>
            </a:r>
          </a:p>
          <a:p>
            <a:pPr marL="287020" indent="-274320">
              <a:lnSpc>
                <a:spcPct val="100000"/>
              </a:lnSpc>
              <a:spcBef>
                <a:spcPts val="120"/>
              </a:spcBef>
              <a:buClr>
                <a:srgbClr val="FD8537"/>
              </a:buClr>
              <a:buSzPct val="70000"/>
              <a:buFont typeface="Wingdings"/>
              <a:buChar char=""/>
              <a:tabLst>
                <a:tab pos="287020" algn="l"/>
              </a:tabLst>
            </a:pPr>
            <a:r>
              <a:rPr sz="2000" spc="-35" dirty="0">
                <a:latin typeface="Arial"/>
                <a:cs typeface="Arial"/>
              </a:rPr>
              <a:t>LVH.</a:t>
            </a:r>
            <a:endParaRPr sz="2000" dirty="0">
              <a:latin typeface="Arial"/>
              <a:cs typeface="Arial"/>
            </a:endParaRPr>
          </a:p>
          <a:p>
            <a:pPr marL="287020" indent="-274320">
              <a:lnSpc>
                <a:spcPct val="100000"/>
              </a:lnSpc>
              <a:spcBef>
                <a:spcPts val="120"/>
              </a:spcBef>
              <a:buClr>
                <a:srgbClr val="FD8537"/>
              </a:buClr>
              <a:buSzPct val="70000"/>
              <a:buFont typeface="Wingdings"/>
              <a:buChar char=""/>
              <a:tabLst>
                <a:tab pos="287020" algn="l"/>
              </a:tabLst>
            </a:pPr>
            <a:r>
              <a:rPr sz="2000" dirty="0">
                <a:latin typeface="Arial"/>
                <a:cs typeface="Arial"/>
              </a:rPr>
              <a:t>Doppler tissue</a:t>
            </a:r>
            <a:r>
              <a:rPr sz="2000" spc="-70" dirty="0">
                <a:latin typeface="Arial"/>
                <a:cs typeface="Arial"/>
              </a:rPr>
              <a:t> </a:t>
            </a:r>
            <a:r>
              <a:rPr sz="2000" dirty="0">
                <a:latin typeface="Arial"/>
                <a:cs typeface="Arial"/>
              </a:rPr>
              <a:t>imaging.</a:t>
            </a:r>
          </a:p>
          <a:p>
            <a:pPr marL="287020" indent="-274320">
              <a:lnSpc>
                <a:spcPct val="100000"/>
              </a:lnSpc>
              <a:spcBef>
                <a:spcPts val="120"/>
              </a:spcBef>
              <a:buClr>
                <a:srgbClr val="FD8537"/>
              </a:buClr>
              <a:buSzPct val="70000"/>
              <a:buFont typeface="Wingdings"/>
              <a:buChar char=""/>
              <a:tabLst>
                <a:tab pos="287020" algn="l"/>
              </a:tabLst>
            </a:pPr>
            <a:r>
              <a:rPr sz="2000" dirty="0">
                <a:latin typeface="Arial"/>
                <a:cs typeface="Arial"/>
              </a:rPr>
              <a:t>Mononuclear</a:t>
            </a:r>
            <a:r>
              <a:rPr sz="2000" spc="-65" dirty="0">
                <a:latin typeface="Arial"/>
                <a:cs typeface="Arial"/>
              </a:rPr>
              <a:t> </a:t>
            </a:r>
            <a:r>
              <a:rPr sz="2000" dirty="0">
                <a:latin typeface="Arial"/>
                <a:cs typeface="Arial"/>
              </a:rPr>
              <a:t>infiltrates.</a:t>
            </a:r>
          </a:p>
          <a:p>
            <a:pPr marL="287020" indent="-274320">
              <a:lnSpc>
                <a:spcPct val="100000"/>
              </a:lnSpc>
              <a:spcBef>
                <a:spcPts val="120"/>
              </a:spcBef>
              <a:buClr>
                <a:srgbClr val="FD8537"/>
              </a:buClr>
              <a:buSzPct val="70000"/>
              <a:buFont typeface="Wingdings"/>
              <a:buChar char=""/>
              <a:tabLst>
                <a:tab pos="287020" algn="l"/>
              </a:tabLst>
            </a:pPr>
            <a:r>
              <a:rPr sz="2000" dirty="0">
                <a:latin typeface="Arial"/>
                <a:cs typeface="Arial"/>
              </a:rPr>
              <a:t>Apical</a:t>
            </a:r>
            <a:r>
              <a:rPr sz="2000" spc="-20" dirty="0">
                <a:latin typeface="Arial"/>
                <a:cs typeface="Arial"/>
              </a:rPr>
              <a:t> </a:t>
            </a:r>
            <a:r>
              <a:rPr sz="2000" dirty="0">
                <a:latin typeface="Arial"/>
                <a:cs typeface="Arial"/>
              </a:rPr>
              <a:t>aneurysm.</a:t>
            </a:r>
          </a:p>
          <a:p>
            <a:pPr marL="287020" indent="-274320">
              <a:lnSpc>
                <a:spcPct val="100000"/>
              </a:lnSpc>
              <a:spcBef>
                <a:spcPts val="120"/>
              </a:spcBef>
              <a:buClr>
                <a:srgbClr val="FD8537"/>
              </a:buClr>
              <a:buSzPct val="70000"/>
              <a:buFont typeface="Wingdings"/>
              <a:buChar char=""/>
              <a:tabLst>
                <a:tab pos="287020" algn="l"/>
              </a:tabLst>
            </a:pPr>
            <a:r>
              <a:rPr sz="2000" spc="-5" dirty="0">
                <a:latin typeface="Arial"/>
                <a:cs typeface="Arial"/>
              </a:rPr>
              <a:t>Ab </a:t>
            </a:r>
            <a:r>
              <a:rPr sz="2000" dirty="0">
                <a:latin typeface="Arial"/>
                <a:cs typeface="Arial"/>
              </a:rPr>
              <a:t>cross react with</a:t>
            </a:r>
            <a:r>
              <a:rPr sz="2000" spc="-95" dirty="0">
                <a:latin typeface="Arial"/>
                <a:cs typeface="Arial"/>
              </a:rPr>
              <a:t> </a:t>
            </a:r>
            <a:r>
              <a:rPr sz="2000" dirty="0">
                <a:latin typeface="Arial"/>
                <a:cs typeface="Arial"/>
              </a:rPr>
              <a:t>myosin.</a:t>
            </a:r>
          </a:p>
          <a:p>
            <a:pPr marL="287020" indent="-274320">
              <a:lnSpc>
                <a:spcPct val="100000"/>
              </a:lnSpc>
              <a:spcBef>
                <a:spcPts val="125"/>
              </a:spcBef>
              <a:buClr>
                <a:srgbClr val="FD8537"/>
              </a:buClr>
              <a:buSzPct val="70000"/>
              <a:buFont typeface="Wingdings"/>
              <a:buChar char=""/>
              <a:tabLst>
                <a:tab pos="287020" algn="l"/>
              </a:tabLst>
            </a:pPr>
            <a:r>
              <a:rPr sz="2000" dirty="0">
                <a:latin typeface="Arial"/>
                <a:cs typeface="Arial"/>
              </a:rPr>
              <a:t>Prognosis-50%.</a:t>
            </a:r>
          </a:p>
          <a:p>
            <a:pPr marL="287020" indent="-274320">
              <a:lnSpc>
                <a:spcPct val="100000"/>
              </a:lnSpc>
              <a:spcBef>
                <a:spcPts val="120"/>
              </a:spcBef>
              <a:buClr>
                <a:srgbClr val="FD8537"/>
              </a:buClr>
              <a:buSzPct val="70000"/>
              <a:buFont typeface="Wingdings"/>
              <a:buChar char=""/>
              <a:tabLst>
                <a:tab pos="287020" algn="l"/>
              </a:tabLst>
            </a:pPr>
            <a:r>
              <a:rPr sz="2000" dirty="0">
                <a:latin typeface="Arial"/>
                <a:cs typeface="Arial"/>
              </a:rPr>
              <a:t>Death—arrhtyhmias.</a:t>
            </a:r>
          </a:p>
          <a:p>
            <a:pPr marL="287020" indent="-274320">
              <a:lnSpc>
                <a:spcPct val="100000"/>
              </a:lnSpc>
              <a:spcBef>
                <a:spcPts val="120"/>
              </a:spcBef>
              <a:buClr>
                <a:srgbClr val="FD8537"/>
              </a:buClr>
              <a:buSzPct val="70000"/>
              <a:buFont typeface="Wingdings"/>
              <a:buChar char=""/>
              <a:tabLst>
                <a:tab pos="287020" algn="l"/>
              </a:tabLst>
            </a:pPr>
            <a:r>
              <a:rPr sz="2000" b="1" spc="-5" dirty="0">
                <a:latin typeface="Arial"/>
                <a:cs typeface="Arial"/>
              </a:rPr>
              <a:t>Verapamil,amiodarone,no </a:t>
            </a:r>
            <a:r>
              <a:rPr sz="2000" b="1" dirty="0">
                <a:latin typeface="Arial"/>
                <a:cs typeface="Arial"/>
              </a:rPr>
              <a:t>specific</a:t>
            </a:r>
            <a:r>
              <a:rPr sz="2000" b="1" spc="-120" dirty="0">
                <a:latin typeface="Arial"/>
                <a:cs typeface="Arial"/>
              </a:rPr>
              <a:t> </a:t>
            </a:r>
            <a:r>
              <a:rPr sz="2000" b="1" dirty="0">
                <a:latin typeface="Arial"/>
                <a:cs typeface="Arial"/>
              </a:rPr>
              <a:t>treatment</a:t>
            </a:r>
            <a:r>
              <a:rPr sz="2000" dirty="0">
                <a:latin typeface="Arial"/>
                <a:cs typeface="Arial"/>
              </a:rPr>
              <a:t>.</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891666"/>
            <a:ext cx="3472179" cy="482600"/>
          </a:xfrm>
          <a:prstGeom prst="rect">
            <a:avLst/>
          </a:prstGeom>
        </p:spPr>
        <p:txBody>
          <a:bodyPr vert="horz" wrap="square" lIns="0" tIns="12700" rIns="0" bIns="0" rtlCol="0">
            <a:spAutoFit/>
          </a:bodyPr>
          <a:lstStyle/>
          <a:p>
            <a:pPr marL="12700">
              <a:lnSpc>
                <a:spcPct val="100000"/>
              </a:lnSpc>
              <a:spcBef>
                <a:spcPts val="100"/>
              </a:spcBef>
            </a:pPr>
            <a:r>
              <a:rPr sz="3000" spc="-60" dirty="0"/>
              <a:t>T</a:t>
            </a:r>
            <a:r>
              <a:rPr spc="-60" dirty="0"/>
              <a:t>AKE </a:t>
            </a:r>
            <a:r>
              <a:rPr dirty="0"/>
              <a:t>HOME</a:t>
            </a:r>
            <a:r>
              <a:rPr spc="330" dirty="0"/>
              <a:t> </a:t>
            </a:r>
            <a:r>
              <a:rPr spc="-5" dirty="0"/>
              <a:t>MESSAGE</a:t>
            </a:r>
            <a:endParaRPr sz="3000"/>
          </a:p>
        </p:txBody>
      </p:sp>
      <p:sp>
        <p:nvSpPr>
          <p:cNvPr id="3" name="object 3"/>
          <p:cNvSpPr txBox="1"/>
          <p:nvPr/>
        </p:nvSpPr>
        <p:spPr>
          <a:xfrm>
            <a:off x="535940" y="1625853"/>
            <a:ext cx="7158990" cy="3622675"/>
          </a:xfrm>
          <a:prstGeom prst="rect">
            <a:avLst/>
          </a:prstGeom>
        </p:spPr>
        <p:txBody>
          <a:bodyPr vert="horz" wrap="square" lIns="0" tIns="12700" rIns="0" bIns="0" rtlCol="0">
            <a:spAutoFit/>
          </a:bodyPr>
          <a:lstStyle/>
          <a:p>
            <a:pPr marL="286385" marR="509270" indent="-274320">
              <a:lnSpc>
                <a:spcPct val="100000"/>
              </a:lnSpc>
              <a:spcBef>
                <a:spcPts val="100"/>
              </a:spcBef>
              <a:buClr>
                <a:srgbClr val="FD8537"/>
              </a:buClr>
              <a:buSzPct val="68750"/>
              <a:buFont typeface="Wingdings"/>
              <a:buChar char=""/>
              <a:tabLst>
                <a:tab pos="287020" algn="l"/>
              </a:tabLst>
            </a:pPr>
            <a:r>
              <a:rPr sz="2400" spc="-5" dirty="0">
                <a:latin typeface="Arial"/>
                <a:cs typeface="Arial"/>
              </a:rPr>
              <a:t>All should receive beta blockers in DCM unless  contraindicated.</a:t>
            </a:r>
            <a:endParaRPr sz="2400">
              <a:latin typeface="Arial"/>
              <a:cs typeface="Arial"/>
            </a:endParaRPr>
          </a:p>
          <a:p>
            <a:pPr marL="286385" marR="5080" indent="-274320">
              <a:lnSpc>
                <a:spcPct val="100000"/>
              </a:lnSpc>
              <a:spcBef>
                <a:spcPts val="600"/>
              </a:spcBef>
              <a:buClr>
                <a:srgbClr val="FD8537"/>
              </a:buClr>
              <a:buSzPct val="68750"/>
              <a:buFont typeface="Wingdings"/>
              <a:buChar char=""/>
              <a:tabLst>
                <a:tab pos="287020" algn="l"/>
              </a:tabLst>
            </a:pPr>
            <a:r>
              <a:rPr sz="2400" spc="-5" dirty="0">
                <a:latin typeface="Arial"/>
                <a:cs typeface="Arial"/>
              </a:rPr>
              <a:t>Anti </a:t>
            </a:r>
            <a:r>
              <a:rPr sz="2400" dirty="0">
                <a:latin typeface="Arial"/>
                <a:cs typeface="Arial"/>
              </a:rPr>
              <a:t>thrombotic </a:t>
            </a:r>
            <a:r>
              <a:rPr sz="2400" spc="-5" dirty="0">
                <a:latin typeface="Arial"/>
                <a:cs typeface="Arial"/>
              </a:rPr>
              <a:t>drugs </a:t>
            </a:r>
            <a:r>
              <a:rPr sz="2400" dirty="0">
                <a:latin typeface="Arial"/>
                <a:cs typeface="Arial"/>
              </a:rPr>
              <a:t>to </a:t>
            </a:r>
            <a:r>
              <a:rPr sz="2400" spc="-5" dirty="0">
                <a:latin typeface="Arial"/>
                <a:cs typeface="Arial"/>
              </a:rPr>
              <a:t>be </a:t>
            </a:r>
            <a:r>
              <a:rPr sz="2400" dirty="0">
                <a:latin typeface="Arial"/>
                <a:cs typeface="Arial"/>
              </a:rPr>
              <a:t>started </a:t>
            </a:r>
            <a:r>
              <a:rPr sz="2400" spc="-5" dirty="0">
                <a:latin typeface="Arial"/>
                <a:cs typeface="Arial"/>
              </a:rPr>
              <a:t>in </a:t>
            </a:r>
            <a:r>
              <a:rPr sz="2400" dirty="0">
                <a:latin typeface="Arial"/>
                <a:cs typeface="Arial"/>
              </a:rPr>
              <a:t>the</a:t>
            </a:r>
            <a:r>
              <a:rPr sz="2400" spc="-70" dirty="0">
                <a:latin typeface="Arial"/>
                <a:cs typeface="Arial"/>
              </a:rPr>
              <a:t> </a:t>
            </a:r>
            <a:r>
              <a:rPr sz="2400" dirty="0">
                <a:latin typeface="Arial"/>
                <a:cs typeface="Arial"/>
              </a:rPr>
              <a:t>treatment  </a:t>
            </a:r>
            <a:r>
              <a:rPr sz="2400" spc="-5" dirty="0">
                <a:latin typeface="Arial"/>
                <a:cs typeface="Arial"/>
              </a:rPr>
              <a:t>of</a:t>
            </a:r>
            <a:r>
              <a:rPr sz="2400" spc="-20" dirty="0">
                <a:latin typeface="Arial"/>
                <a:cs typeface="Arial"/>
              </a:rPr>
              <a:t> </a:t>
            </a:r>
            <a:r>
              <a:rPr sz="2400" spc="-5" dirty="0">
                <a:latin typeface="Arial"/>
                <a:cs typeface="Arial"/>
              </a:rPr>
              <a:t>cardiomyopathy</a:t>
            </a:r>
            <a:endParaRPr sz="2400">
              <a:latin typeface="Arial"/>
              <a:cs typeface="Arial"/>
            </a:endParaRPr>
          </a:p>
          <a:p>
            <a:pPr marL="287020" indent="-274320">
              <a:lnSpc>
                <a:spcPct val="100000"/>
              </a:lnSpc>
              <a:spcBef>
                <a:spcPts val="600"/>
              </a:spcBef>
              <a:buClr>
                <a:srgbClr val="FD8537"/>
              </a:buClr>
              <a:buSzPct val="68750"/>
              <a:buFont typeface="Wingdings"/>
              <a:buChar char=""/>
              <a:tabLst>
                <a:tab pos="287020" algn="l"/>
              </a:tabLst>
            </a:pPr>
            <a:r>
              <a:rPr sz="2400" spc="-5" dirty="0">
                <a:latin typeface="Arial"/>
                <a:cs typeface="Arial"/>
              </a:rPr>
              <a:t>Amlodipine in case </a:t>
            </a:r>
            <a:r>
              <a:rPr sz="2400" dirty="0">
                <a:latin typeface="Arial"/>
                <a:cs typeface="Arial"/>
              </a:rPr>
              <a:t>of </a:t>
            </a:r>
            <a:r>
              <a:rPr sz="2400" spc="-5" dirty="0">
                <a:latin typeface="Arial"/>
                <a:cs typeface="Arial"/>
              </a:rPr>
              <a:t>AR</a:t>
            </a:r>
            <a:r>
              <a:rPr sz="2400" spc="-90" dirty="0">
                <a:latin typeface="Arial"/>
                <a:cs typeface="Arial"/>
              </a:rPr>
              <a:t> </a:t>
            </a:r>
            <a:r>
              <a:rPr sz="2400" spc="-5" dirty="0">
                <a:latin typeface="Arial"/>
                <a:cs typeface="Arial"/>
              </a:rPr>
              <a:t>useful.</a:t>
            </a:r>
            <a:endParaRPr sz="2400">
              <a:latin typeface="Arial"/>
              <a:cs typeface="Arial"/>
            </a:endParaRPr>
          </a:p>
          <a:p>
            <a:pPr marL="287020" indent="-274320">
              <a:lnSpc>
                <a:spcPct val="100000"/>
              </a:lnSpc>
              <a:spcBef>
                <a:spcPts val="605"/>
              </a:spcBef>
              <a:buClr>
                <a:srgbClr val="FD8537"/>
              </a:buClr>
              <a:buSzPct val="68750"/>
              <a:buFont typeface="Wingdings"/>
              <a:buChar char=""/>
              <a:tabLst>
                <a:tab pos="287020" algn="l"/>
              </a:tabLst>
            </a:pPr>
            <a:r>
              <a:rPr sz="2400" spc="-5" dirty="0">
                <a:latin typeface="Arial"/>
                <a:cs typeface="Arial"/>
              </a:rPr>
              <a:t>Alcoholic patients </a:t>
            </a:r>
            <a:r>
              <a:rPr sz="2400" dirty="0">
                <a:latin typeface="Arial"/>
                <a:cs typeface="Arial"/>
              </a:rPr>
              <a:t>are </a:t>
            </a:r>
            <a:r>
              <a:rPr sz="2400" spc="-5" dirty="0">
                <a:latin typeface="Arial"/>
                <a:cs typeface="Arial"/>
              </a:rPr>
              <a:t>not good </a:t>
            </a:r>
            <a:r>
              <a:rPr sz="2400" dirty="0">
                <a:latin typeface="Arial"/>
                <a:cs typeface="Arial"/>
              </a:rPr>
              <a:t>for</a:t>
            </a:r>
            <a:r>
              <a:rPr sz="2400" spc="35" dirty="0">
                <a:latin typeface="Arial"/>
                <a:cs typeface="Arial"/>
              </a:rPr>
              <a:t> </a:t>
            </a:r>
            <a:r>
              <a:rPr sz="2400" spc="-5" dirty="0">
                <a:latin typeface="Arial"/>
                <a:cs typeface="Arial"/>
              </a:rPr>
              <a:t>cardiac</a:t>
            </a:r>
            <a:endParaRPr sz="2400">
              <a:latin typeface="Arial"/>
              <a:cs typeface="Arial"/>
            </a:endParaRPr>
          </a:p>
          <a:p>
            <a:pPr marL="286385">
              <a:lnSpc>
                <a:spcPct val="100000"/>
              </a:lnSpc>
            </a:pPr>
            <a:r>
              <a:rPr sz="2400" spc="-5" dirty="0">
                <a:latin typeface="Arial"/>
                <a:cs typeface="Arial"/>
              </a:rPr>
              <a:t>transplantation.</a:t>
            </a:r>
            <a:endParaRPr sz="2400">
              <a:latin typeface="Arial"/>
              <a:cs typeface="Arial"/>
            </a:endParaRPr>
          </a:p>
          <a:p>
            <a:pPr marL="286385" marR="9525" indent="-274320">
              <a:lnSpc>
                <a:spcPct val="100000"/>
              </a:lnSpc>
              <a:spcBef>
                <a:spcPts val="600"/>
              </a:spcBef>
              <a:buClr>
                <a:srgbClr val="FD8537"/>
              </a:buClr>
              <a:buSzPct val="68750"/>
              <a:buFont typeface="Wingdings"/>
              <a:buChar char=""/>
              <a:tabLst>
                <a:tab pos="287020" algn="l"/>
              </a:tabLst>
            </a:pPr>
            <a:r>
              <a:rPr sz="2400" spc="-5" dirty="0">
                <a:latin typeface="Arial"/>
                <a:cs typeface="Arial"/>
              </a:rPr>
              <a:t>Medical </a:t>
            </a:r>
            <a:r>
              <a:rPr sz="2400" dirty="0">
                <a:latin typeface="Arial"/>
                <a:cs typeface="Arial"/>
              </a:rPr>
              <a:t>treatment </a:t>
            </a:r>
            <a:r>
              <a:rPr sz="2400" spc="-5" dirty="0">
                <a:latin typeface="Arial"/>
                <a:cs typeface="Arial"/>
              </a:rPr>
              <a:t>in case </a:t>
            </a:r>
            <a:r>
              <a:rPr sz="2400" dirty="0">
                <a:latin typeface="Arial"/>
                <a:cs typeface="Arial"/>
              </a:rPr>
              <a:t>of </a:t>
            </a:r>
            <a:r>
              <a:rPr sz="2400" spc="-5" dirty="0">
                <a:latin typeface="Arial"/>
                <a:cs typeface="Arial"/>
              </a:rPr>
              <a:t>severe </a:t>
            </a:r>
            <a:r>
              <a:rPr sz="2400" spc="-65" dirty="0">
                <a:latin typeface="Arial"/>
                <a:cs typeface="Arial"/>
              </a:rPr>
              <a:t>LVD </a:t>
            </a:r>
            <a:r>
              <a:rPr sz="2400" spc="-5" dirty="0">
                <a:latin typeface="Arial"/>
                <a:cs typeface="Arial"/>
              </a:rPr>
              <a:t>in case </a:t>
            </a:r>
            <a:r>
              <a:rPr sz="2400" dirty="0">
                <a:latin typeface="Arial"/>
                <a:cs typeface="Arial"/>
              </a:rPr>
              <a:t>of  </a:t>
            </a:r>
            <a:r>
              <a:rPr sz="2400" spc="-5" dirty="0">
                <a:latin typeface="Arial"/>
                <a:cs typeface="Arial"/>
              </a:rPr>
              <a:t>valvular</a:t>
            </a:r>
            <a:r>
              <a:rPr sz="2400" spc="15" dirty="0">
                <a:latin typeface="Arial"/>
                <a:cs typeface="Arial"/>
              </a:rPr>
              <a:t> </a:t>
            </a:r>
            <a:r>
              <a:rPr sz="2400" spc="-5" dirty="0">
                <a:latin typeface="Arial"/>
                <a:cs typeface="Arial"/>
              </a:rPr>
              <a:t>DCM.</a:t>
            </a:r>
            <a:endParaRPr sz="2400">
              <a:latin typeface="Arial"/>
              <a:cs typeface="Aria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434162"/>
            <a:ext cx="2860040" cy="483234"/>
          </a:xfrm>
          <a:prstGeom prst="rect">
            <a:avLst/>
          </a:prstGeom>
        </p:spPr>
        <p:txBody>
          <a:bodyPr vert="horz" wrap="square" lIns="0" tIns="12700" rIns="0" bIns="0" rtlCol="0">
            <a:spAutoFit/>
          </a:bodyPr>
          <a:lstStyle/>
          <a:p>
            <a:pPr marL="12700">
              <a:lnSpc>
                <a:spcPct val="100000"/>
              </a:lnSpc>
              <a:spcBef>
                <a:spcPts val="100"/>
              </a:spcBef>
            </a:pPr>
            <a:r>
              <a:rPr sz="3000" dirty="0"/>
              <a:t>BACK</a:t>
            </a:r>
            <a:r>
              <a:rPr sz="3000" spc="-85" dirty="0"/>
              <a:t> </a:t>
            </a:r>
            <a:r>
              <a:rPr sz="3000" spc="-5" dirty="0"/>
              <a:t>GROUND</a:t>
            </a:r>
            <a:endParaRPr sz="3000"/>
          </a:p>
        </p:txBody>
      </p:sp>
      <p:sp>
        <p:nvSpPr>
          <p:cNvPr id="3" name="object 3"/>
          <p:cNvSpPr txBox="1"/>
          <p:nvPr/>
        </p:nvSpPr>
        <p:spPr>
          <a:xfrm>
            <a:off x="535940" y="1592325"/>
            <a:ext cx="7276465" cy="3155992"/>
          </a:xfrm>
          <a:prstGeom prst="rect">
            <a:avLst/>
          </a:prstGeom>
        </p:spPr>
        <p:txBody>
          <a:bodyPr vert="horz" wrap="square" lIns="0" tIns="49530" rIns="0" bIns="0" rtlCol="0">
            <a:spAutoFit/>
          </a:bodyPr>
          <a:lstStyle/>
          <a:p>
            <a:pPr marL="286385" marR="5080" indent="-274320">
              <a:lnSpc>
                <a:spcPts val="2380"/>
              </a:lnSpc>
              <a:spcBef>
                <a:spcPts val="390"/>
              </a:spcBef>
              <a:buClr>
                <a:srgbClr val="FD8537"/>
              </a:buClr>
              <a:buSzPct val="68181"/>
              <a:buFont typeface="Wingdings"/>
              <a:buChar char=""/>
              <a:tabLst>
                <a:tab pos="287020" algn="l"/>
              </a:tabLst>
            </a:pPr>
            <a:r>
              <a:rPr sz="2200" b="1" i="1" spc="-5" dirty="0">
                <a:latin typeface="Arial"/>
                <a:cs typeface="Arial"/>
              </a:rPr>
              <a:t>The most common cause of the clinical syndrome of  chronic heart</a:t>
            </a:r>
            <a:r>
              <a:rPr sz="2200" b="1" i="1" spc="20" dirty="0">
                <a:latin typeface="Arial"/>
                <a:cs typeface="Arial"/>
              </a:rPr>
              <a:t> </a:t>
            </a:r>
            <a:r>
              <a:rPr sz="2200" b="1" i="1" spc="-5" dirty="0">
                <a:latin typeface="Arial"/>
                <a:cs typeface="Arial"/>
              </a:rPr>
              <a:t>failure</a:t>
            </a:r>
            <a:r>
              <a:rPr sz="2200" b="1" i="1" spc="-5" dirty="0" smtClean="0">
                <a:latin typeface="Arial"/>
                <a:cs typeface="Arial"/>
              </a:rPr>
              <a:t>.</a:t>
            </a:r>
            <a:endParaRPr lang="en-US" sz="2200" b="1" i="1" spc="-5" dirty="0" smtClean="0">
              <a:latin typeface="Arial"/>
              <a:cs typeface="Arial"/>
            </a:endParaRPr>
          </a:p>
          <a:p>
            <a:pPr marL="286385" marR="5080" indent="-274320">
              <a:lnSpc>
                <a:spcPts val="2380"/>
              </a:lnSpc>
              <a:spcBef>
                <a:spcPts val="390"/>
              </a:spcBef>
              <a:buClr>
                <a:srgbClr val="FD8537"/>
              </a:buClr>
              <a:buSzPct val="68181"/>
              <a:buFont typeface="Wingdings"/>
              <a:buChar char=""/>
              <a:tabLst>
                <a:tab pos="287020" algn="l"/>
              </a:tabLst>
            </a:pPr>
            <a:endParaRPr sz="2200" dirty="0">
              <a:latin typeface="Arial"/>
              <a:cs typeface="Arial"/>
            </a:endParaRPr>
          </a:p>
          <a:p>
            <a:pPr marL="287020" marR="471805" indent="-287020">
              <a:lnSpc>
                <a:spcPts val="2510"/>
              </a:lnSpc>
              <a:spcBef>
                <a:spcPts val="335"/>
              </a:spcBef>
              <a:buClr>
                <a:srgbClr val="FD8537"/>
              </a:buClr>
              <a:buSzPct val="68181"/>
              <a:buFont typeface="Wingdings"/>
              <a:buChar char=""/>
              <a:tabLst>
                <a:tab pos="287020" algn="l"/>
              </a:tabLst>
            </a:pPr>
            <a:r>
              <a:rPr sz="2200" i="1" spc="-5" dirty="0" smtClean="0">
                <a:latin typeface="Arial"/>
                <a:cs typeface="Arial"/>
              </a:rPr>
              <a:t>Median </a:t>
            </a:r>
            <a:r>
              <a:rPr sz="2200" i="1" dirty="0">
                <a:latin typeface="Arial"/>
                <a:cs typeface="Arial"/>
              </a:rPr>
              <a:t>survival </a:t>
            </a:r>
            <a:r>
              <a:rPr sz="2200" spc="-5" dirty="0">
                <a:latin typeface="Arial"/>
                <a:cs typeface="Arial"/>
              </a:rPr>
              <a:t>for men is 1.7 yrs ,women 3.2</a:t>
            </a:r>
            <a:r>
              <a:rPr sz="2200" spc="85" dirty="0">
                <a:latin typeface="Arial"/>
                <a:cs typeface="Arial"/>
              </a:rPr>
              <a:t> </a:t>
            </a:r>
            <a:r>
              <a:rPr sz="2200" dirty="0">
                <a:latin typeface="Arial"/>
                <a:cs typeface="Arial"/>
              </a:rPr>
              <a:t>yrs.---</a:t>
            </a:r>
          </a:p>
          <a:p>
            <a:pPr marR="4458335" algn="ctr">
              <a:lnSpc>
                <a:spcPts val="2510"/>
              </a:lnSpc>
            </a:pPr>
            <a:r>
              <a:rPr sz="2200" b="1" spc="-5" dirty="0">
                <a:latin typeface="Arial"/>
                <a:cs typeface="Arial"/>
              </a:rPr>
              <a:t>mortality is</a:t>
            </a:r>
            <a:r>
              <a:rPr sz="2200" b="1" spc="-15" dirty="0">
                <a:latin typeface="Arial"/>
                <a:cs typeface="Arial"/>
              </a:rPr>
              <a:t> </a:t>
            </a:r>
            <a:r>
              <a:rPr sz="2200" b="1" dirty="0" smtClean="0">
                <a:latin typeface="Arial"/>
                <a:cs typeface="Arial"/>
              </a:rPr>
              <a:t>high</a:t>
            </a:r>
            <a:endParaRPr lang="en-US" sz="2200" dirty="0">
              <a:latin typeface="Arial"/>
              <a:cs typeface="Arial"/>
            </a:endParaRPr>
          </a:p>
          <a:p>
            <a:pPr marR="4458335" algn="ctr">
              <a:lnSpc>
                <a:spcPts val="2510"/>
              </a:lnSpc>
            </a:pPr>
            <a:endParaRPr sz="2200" dirty="0">
              <a:latin typeface="Arial"/>
              <a:cs typeface="Arial"/>
            </a:endParaRPr>
          </a:p>
          <a:p>
            <a:pPr marL="287020" indent="-274320">
              <a:lnSpc>
                <a:spcPct val="100000"/>
              </a:lnSpc>
              <a:spcBef>
                <a:spcPts val="340"/>
              </a:spcBef>
              <a:buClr>
                <a:srgbClr val="FD8537"/>
              </a:buClr>
              <a:buSzPct val="68181"/>
              <a:buFont typeface="Wingdings"/>
              <a:buChar char=""/>
              <a:tabLst>
                <a:tab pos="287020" algn="l"/>
              </a:tabLst>
            </a:pPr>
            <a:r>
              <a:rPr lang="en-US" sz="2200" b="1" spc="-5" dirty="0" smtClean="0">
                <a:latin typeface="Arial"/>
                <a:cs typeface="Arial"/>
              </a:rPr>
              <a:t>Primary</a:t>
            </a:r>
            <a:r>
              <a:rPr lang="en-US" sz="2200" spc="-5" dirty="0" smtClean="0">
                <a:latin typeface="Arial"/>
                <a:cs typeface="Arial"/>
              </a:rPr>
              <a:t>- Genetic , </a:t>
            </a:r>
            <a:r>
              <a:rPr lang="en-US" sz="2200" spc="-5" dirty="0" smtClean="0">
                <a:latin typeface="Arial"/>
                <a:cs typeface="Arial"/>
              </a:rPr>
              <a:t>non-genetic</a:t>
            </a:r>
            <a:endParaRPr lang="en-US" sz="2200" spc="-5" dirty="0" smtClean="0">
              <a:latin typeface="Arial"/>
              <a:cs typeface="Arial"/>
            </a:endParaRPr>
          </a:p>
          <a:p>
            <a:pPr marL="287020" indent="-274320">
              <a:spcBef>
                <a:spcPts val="340"/>
              </a:spcBef>
              <a:buClr>
                <a:srgbClr val="FD8537"/>
              </a:buClr>
              <a:buSzPct val="68181"/>
              <a:buFont typeface="Wingdings"/>
              <a:buChar char=""/>
              <a:tabLst>
                <a:tab pos="287020" algn="l"/>
              </a:tabLst>
            </a:pPr>
            <a:r>
              <a:rPr lang="en-US" sz="2200" b="1" spc="-5" dirty="0" smtClean="0">
                <a:latin typeface="Arial"/>
                <a:cs typeface="Arial"/>
              </a:rPr>
              <a:t>Secondary</a:t>
            </a:r>
            <a:r>
              <a:rPr lang="en-US" sz="2200" spc="-5" dirty="0" smtClean="0">
                <a:latin typeface="Arial"/>
                <a:cs typeface="Arial"/>
              </a:rPr>
              <a:t> -</a:t>
            </a:r>
            <a:r>
              <a:rPr lang="en-US" sz="2200" spc="20" dirty="0" smtClean="0">
                <a:latin typeface="Arial"/>
                <a:cs typeface="Arial"/>
              </a:rPr>
              <a:t> </a:t>
            </a:r>
            <a:r>
              <a:rPr lang="en-US" sz="2200" spc="-5" dirty="0" err="1" smtClean="0">
                <a:latin typeface="Arial"/>
                <a:cs typeface="Arial"/>
              </a:rPr>
              <a:t>Ischemia,valvular</a:t>
            </a:r>
            <a:r>
              <a:rPr lang="en-US" sz="2200" spc="-5" dirty="0" smtClean="0">
                <a:latin typeface="Arial"/>
                <a:cs typeface="Arial"/>
              </a:rPr>
              <a:t> ,HTN</a:t>
            </a:r>
            <a:endParaRPr lang="en-US" sz="2200" spc="-5" dirty="0">
              <a:latin typeface="Arial"/>
              <a:cs typeface="Arial"/>
            </a:endParaRPr>
          </a:p>
          <a:p>
            <a:pPr marL="287020" indent="-274320">
              <a:lnSpc>
                <a:spcPct val="100000"/>
              </a:lnSpc>
              <a:spcBef>
                <a:spcPts val="340"/>
              </a:spcBef>
              <a:buClr>
                <a:srgbClr val="FD8537"/>
              </a:buClr>
              <a:buSzPct val="68181"/>
              <a:buFont typeface="Wingdings"/>
              <a:buChar char=""/>
              <a:tabLst>
                <a:tab pos="287020" algn="l"/>
              </a:tabLst>
            </a:pPr>
            <a:endParaRPr sz="2200" dirty="0">
              <a:latin typeface="Arial"/>
              <a:cs typeface="Arial"/>
            </a:endParaRPr>
          </a:p>
        </p:txBody>
      </p:sp>
      <p:sp>
        <p:nvSpPr>
          <p:cNvPr id="5" name="object 5"/>
          <p:cNvSpPr txBox="1"/>
          <p:nvPr/>
        </p:nvSpPr>
        <p:spPr>
          <a:xfrm>
            <a:off x="550688" y="5423246"/>
            <a:ext cx="7078980" cy="963930"/>
          </a:xfrm>
          <a:prstGeom prst="rect">
            <a:avLst/>
          </a:prstGeom>
        </p:spPr>
        <p:txBody>
          <a:bodyPr vert="horz" wrap="square" lIns="0" tIns="12065" rIns="0" bIns="0" rtlCol="0">
            <a:spAutoFit/>
          </a:bodyPr>
          <a:lstStyle/>
          <a:p>
            <a:pPr marL="287020" indent="-274320">
              <a:lnSpc>
                <a:spcPts val="2510"/>
              </a:lnSpc>
              <a:spcBef>
                <a:spcPts val="95"/>
              </a:spcBef>
              <a:buClr>
                <a:srgbClr val="FD8537"/>
              </a:buClr>
              <a:buSzPct val="68181"/>
              <a:buFont typeface="Wingdings"/>
              <a:buChar char=""/>
              <a:tabLst>
                <a:tab pos="287020" algn="l"/>
              </a:tabLst>
            </a:pPr>
            <a:r>
              <a:rPr sz="2200" b="1" i="1" spc="-5" dirty="0">
                <a:latin typeface="Arial"/>
                <a:cs typeface="Arial"/>
              </a:rPr>
              <a:t>It is defined as a ventricular chamber</a:t>
            </a:r>
            <a:r>
              <a:rPr sz="2200" b="1" i="1" spc="80" dirty="0">
                <a:latin typeface="Arial"/>
                <a:cs typeface="Arial"/>
              </a:rPr>
              <a:t> </a:t>
            </a:r>
            <a:r>
              <a:rPr sz="2200" b="1" i="1" spc="-5" dirty="0">
                <a:latin typeface="Arial"/>
                <a:cs typeface="Arial"/>
              </a:rPr>
              <a:t>exhibiting</a:t>
            </a:r>
            <a:endParaRPr sz="2200" dirty="0">
              <a:latin typeface="Arial"/>
              <a:cs typeface="Arial"/>
            </a:endParaRPr>
          </a:p>
          <a:p>
            <a:pPr marL="286385">
              <a:lnSpc>
                <a:spcPts val="2375"/>
              </a:lnSpc>
            </a:pPr>
            <a:r>
              <a:rPr sz="2200" b="1" i="1" spc="-5" dirty="0">
                <a:latin typeface="Arial"/>
                <a:cs typeface="Arial"/>
              </a:rPr>
              <a:t>increased diastolic and systolic volumes and a</a:t>
            </a:r>
            <a:r>
              <a:rPr sz="2200" b="1" i="1" spc="165" dirty="0">
                <a:latin typeface="Arial"/>
                <a:cs typeface="Arial"/>
              </a:rPr>
              <a:t> </a:t>
            </a:r>
            <a:r>
              <a:rPr sz="2200" b="1" i="1" spc="-5" dirty="0">
                <a:latin typeface="Arial"/>
                <a:cs typeface="Arial"/>
              </a:rPr>
              <a:t>low</a:t>
            </a:r>
            <a:endParaRPr sz="2200" dirty="0">
              <a:latin typeface="Arial"/>
              <a:cs typeface="Arial"/>
            </a:endParaRPr>
          </a:p>
          <a:p>
            <a:pPr marL="286385">
              <a:lnSpc>
                <a:spcPts val="2510"/>
              </a:lnSpc>
            </a:pPr>
            <a:r>
              <a:rPr sz="2200" b="1" i="1" spc="-5" dirty="0">
                <a:latin typeface="Arial"/>
                <a:cs typeface="Arial"/>
              </a:rPr>
              <a:t>&lt; 45% ejection</a:t>
            </a:r>
            <a:r>
              <a:rPr sz="2200" b="1" i="1" spc="25" dirty="0">
                <a:latin typeface="Arial"/>
                <a:cs typeface="Arial"/>
              </a:rPr>
              <a:t> </a:t>
            </a:r>
            <a:r>
              <a:rPr sz="2200" b="1" i="1" spc="-5" dirty="0">
                <a:latin typeface="Arial"/>
                <a:cs typeface="Arial"/>
              </a:rPr>
              <a:t>fraction.</a:t>
            </a:r>
            <a:endParaRPr sz="2200" dirty="0">
              <a:latin typeface="Arial"/>
              <a:cs typeface="Aria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24000" y="304800"/>
            <a:ext cx="5867399" cy="4572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4191000" y="5715000"/>
            <a:ext cx="2280285" cy="482600"/>
          </a:xfrm>
          <a:prstGeom prst="rect">
            <a:avLst/>
          </a:prstGeom>
        </p:spPr>
        <p:txBody>
          <a:bodyPr vert="horz" wrap="square" lIns="0" tIns="12700" rIns="0" bIns="0" rtlCol="0">
            <a:spAutoFit/>
          </a:bodyPr>
          <a:lstStyle/>
          <a:p>
            <a:pPr marL="12700">
              <a:lnSpc>
                <a:spcPct val="100000"/>
              </a:lnSpc>
              <a:spcBef>
                <a:spcPts val="100"/>
              </a:spcBef>
            </a:pPr>
            <a:r>
              <a:rPr sz="3000" b="1" dirty="0">
                <a:latin typeface="Arial"/>
                <a:cs typeface="Arial"/>
              </a:rPr>
              <a:t>THANK</a:t>
            </a:r>
            <a:r>
              <a:rPr sz="3000" b="1" spc="-180" dirty="0">
                <a:latin typeface="Arial"/>
                <a:cs typeface="Arial"/>
              </a:rPr>
              <a:t> </a:t>
            </a:r>
            <a:r>
              <a:rPr sz="3000" b="1" dirty="0">
                <a:latin typeface="Arial"/>
                <a:cs typeface="Arial"/>
              </a:rPr>
              <a:t>YOU</a:t>
            </a:r>
            <a:endParaRPr sz="3000" dirty="0">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304800"/>
            <a:ext cx="3197860" cy="474489"/>
          </a:xfrm>
          <a:prstGeom prst="rect">
            <a:avLst/>
          </a:prstGeom>
        </p:spPr>
        <p:txBody>
          <a:bodyPr vert="horz" wrap="square" lIns="0" tIns="12700" rIns="0" bIns="0" rtlCol="0">
            <a:spAutoFit/>
          </a:bodyPr>
          <a:lstStyle/>
          <a:p>
            <a:pPr marL="12700">
              <a:lnSpc>
                <a:spcPct val="100000"/>
              </a:lnSpc>
              <a:spcBef>
                <a:spcPts val="100"/>
              </a:spcBef>
            </a:pPr>
            <a:r>
              <a:rPr sz="3000" b="1" dirty="0"/>
              <a:t>C</a:t>
            </a:r>
            <a:r>
              <a:rPr b="1" spc="-5" dirty="0"/>
              <a:t>L</a:t>
            </a:r>
            <a:r>
              <a:rPr b="1" spc="-15" dirty="0"/>
              <a:t>A</a:t>
            </a:r>
            <a:r>
              <a:rPr b="1" dirty="0"/>
              <a:t>S</a:t>
            </a:r>
            <a:r>
              <a:rPr b="1" spc="-10" dirty="0"/>
              <a:t>S</a:t>
            </a:r>
            <a:r>
              <a:rPr b="1" dirty="0"/>
              <a:t>IFIC</a:t>
            </a:r>
            <a:r>
              <a:rPr b="1" spc="-185" dirty="0"/>
              <a:t>A</a:t>
            </a:r>
            <a:r>
              <a:rPr b="1" dirty="0"/>
              <a:t>TION</a:t>
            </a:r>
            <a:endParaRPr sz="3000" b="1" dirty="0"/>
          </a:p>
        </p:txBody>
      </p:sp>
      <p:sp>
        <p:nvSpPr>
          <p:cNvPr id="3" name="object 3"/>
          <p:cNvSpPr txBox="1"/>
          <p:nvPr/>
        </p:nvSpPr>
        <p:spPr>
          <a:xfrm>
            <a:off x="381000" y="838200"/>
            <a:ext cx="7998460" cy="5138585"/>
          </a:xfrm>
          <a:prstGeom prst="rect">
            <a:avLst/>
          </a:prstGeom>
        </p:spPr>
        <p:txBody>
          <a:bodyPr vert="horz" wrap="square" lIns="0" tIns="52069" rIns="0" bIns="0" rtlCol="0">
            <a:spAutoFit/>
          </a:bodyPr>
          <a:lstStyle/>
          <a:p>
            <a:pPr marL="286385" marR="124460" indent="-274320">
              <a:lnSpc>
                <a:spcPts val="2600"/>
              </a:lnSpc>
              <a:spcBef>
                <a:spcPts val="630"/>
              </a:spcBef>
              <a:buClr>
                <a:srgbClr val="FD8537"/>
              </a:buClr>
              <a:buSzPct val="68750"/>
              <a:buFont typeface="Wingdings"/>
              <a:buChar char=""/>
              <a:tabLst>
                <a:tab pos="287020" algn="l"/>
              </a:tabLst>
            </a:pPr>
            <a:r>
              <a:rPr sz="2400" i="1" spc="-5" dirty="0" smtClean="0">
                <a:latin typeface="Arial"/>
                <a:cs typeface="Arial"/>
              </a:rPr>
              <a:t>Based </a:t>
            </a:r>
            <a:r>
              <a:rPr sz="2400" i="1" spc="-5" dirty="0">
                <a:latin typeface="Arial"/>
                <a:cs typeface="Arial"/>
              </a:rPr>
              <a:t>on global anatomic description of </a:t>
            </a:r>
            <a:r>
              <a:rPr sz="2400" i="1" spc="-10" dirty="0">
                <a:latin typeface="Arial"/>
                <a:cs typeface="Arial"/>
              </a:rPr>
              <a:t>chamber  </a:t>
            </a:r>
            <a:r>
              <a:rPr sz="2400" i="1" spc="-5" dirty="0">
                <a:latin typeface="Arial"/>
                <a:cs typeface="Arial"/>
              </a:rPr>
              <a:t>dimension in </a:t>
            </a:r>
            <a:r>
              <a:rPr sz="2400" i="1" dirty="0">
                <a:latin typeface="Arial"/>
                <a:cs typeface="Arial"/>
              </a:rPr>
              <a:t>systole </a:t>
            </a:r>
            <a:r>
              <a:rPr sz="2400" i="1" spc="-5" dirty="0">
                <a:latin typeface="Arial"/>
                <a:cs typeface="Arial"/>
              </a:rPr>
              <a:t>and</a:t>
            </a:r>
            <a:r>
              <a:rPr sz="2400" i="1" spc="30" dirty="0">
                <a:latin typeface="Arial"/>
                <a:cs typeface="Arial"/>
              </a:rPr>
              <a:t> </a:t>
            </a:r>
            <a:r>
              <a:rPr sz="2400" i="1" spc="-5" dirty="0">
                <a:latin typeface="Arial"/>
                <a:cs typeface="Arial"/>
              </a:rPr>
              <a:t>diastole</a:t>
            </a:r>
            <a:r>
              <a:rPr sz="2400" i="1" spc="-5" dirty="0" smtClean="0">
                <a:latin typeface="Arial"/>
                <a:cs typeface="Arial"/>
              </a:rPr>
              <a:t>.</a:t>
            </a:r>
            <a:endParaRPr lang="en-US" sz="2400" i="1" spc="-5" dirty="0" smtClean="0">
              <a:latin typeface="Arial"/>
              <a:cs typeface="Arial"/>
            </a:endParaRPr>
          </a:p>
          <a:p>
            <a:pPr marL="286385" marR="124460" indent="-274320">
              <a:lnSpc>
                <a:spcPts val="2600"/>
              </a:lnSpc>
              <a:spcBef>
                <a:spcPts val="630"/>
              </a:spcBef>
              <a:buClr>
                <a:srgbClr val="FD8537"/>
              </a:buClr>
              <a:buSzPct val="68750"/>
              <a:buFont typeface="Wingdings"/>
              <a:buChar char=""/>
              <a:tabLst>
                <a:tab pos="287020" algn="l"/>
              </a:tabLst>
            </a:pPr>
            <a:endParaRPr sz="2400" dirty="0">
              <a:latin typeface="Arial"/>
              <a:cs typeface="Arial"/>
            </a:endParaRPr>
          </a:p>
          <a:p>
            <a:pPr marL="287020" indent="-274320">
              <a:lnSpc>
                <a:spcPct val="100000"/>
              </a:lnSpc>
              <a:spcBef>
                <a:spcPts val="270"/>
              </a:spcBef>
              <a:buClr>
                <a:srgbClr val="FD8537"/>
              </a:buClr>
              <a:buSzPct val="68750"/>
              <a:buFont typeface="Wingdings"/>
              <a:buChar char=""/>
              <a:tabLst>
                <a:tab pos="287020" algn="l"/>
              </a:tabLst>
            </a:pPr>
            <a:r>
              <a:rPr sz="2400" b="1" spc="-5" dirty="0">
                <a:latin typeface="Arial"/>
                <a:cs typeface="Arial"/>
              </a:rPr>
              <a:t>Mixed</a:t>
            </a:r>
            <a:r>
              <a:rPr sz="2400" spc="-5" dirty="0">
                <a:latin typeface="Arial"/>
                <a:cs typeface="Arial"/>
              </a:rPr>
              <a:t>-</a:t>
            </a:r>
            <a:r>
              <a:rPr sz="2400" spc="5" dirty="0">
                <a:latin typeface="Arial"/>
                <a:cs typeface="Arial"/>
              </a:rPr>
              <a:t> </a:t>
            </a:r>
            <a:r>
              <a:rPr sz="2400" spc="-5" dirty="0" smtClean="0">
                <a:latin typeface="Arial"/>
                <a:cs typeface="Arial"/>
              </a:rPr>
              <a:t>DCM,RCM</a:t>
            </a:r>
            <a:endParaRPr lang="en-US" sz="2400" spc="-5" dirty="0" smtClean="0">
              <a:latin typeface="Arial"/>
              <a:cs typeface="Arial"/>
            </a:endParaRPr>
          </a:p>
          <a:p>
            <a:pPr marL="287020" indent="-274320">
              <a:lnSpc>
                <a:spcPct val="100000"/>
              </a:lnSpc>
              <a:spcBef>
                <a:spcPts val="270"/>
              </a:spcBef>
              <a:buClr>
                <a:srgbClr val="FD8537"/>
              </a:buClr>
              <a:buSzPct val="68750"/>
              <a:buFont typeface="Wingdings"/>
              <a:buChar char=""/>
              <a:tabLst>
                <a:tab pos="287020" algn="l"/>
              </a:tabLst>
            </a:pPr>
            <a:endParaRPr sz="2400" dirty="0">
              <a:latin typeface="Arial"/>
              <a:cs typeface="Arial"/>
            </a:endParaRPr>
          </a:p>
          <a:p>
            <a:pPr marL="287020" indent="-274320">
              <a:lnSpc>
                <a:spcPct val="100000"/>
              </a:lnSpc>
              <a:spcBef>
                <a:spcPts val="310"/>
              </a:spcBef>
              <a:buClr>
                <a:srgbClr val="FD8537"/>
              </a:buClr>
              <a:buSzPct val="68750"/>
              <a:buFont typeface="Wingdings"/>
              <a:buChar char=""/>
              <a:tabLst>
                <a:tab pos="287020" algn="l"/>
              </a:tabLst>
            </a:pPr>
            <a:r>
              <a:rPr sz="2400" b="1" dirty="0">
                <a:latin typeface="Arial"/>
                <a:cs typeface="Arial"/>
              </a:rPr>
              <a:t>Genetic</a:t>
            </a:r>
            <a:r>
              <a:rPr sz="2400" dirty="0">
                <a:latin typeface="Arial"/>
                <a:cs typeface="Arial"/>
              </a:rPr>
              <a:t> </a:t>
            </a:r>
            <a:r>
              <a:rPr sz="2400" spc="-5" dirty="0">
                <a:latin typeface="Arial"/>
                <a:cs typeface="Arial"/>
              </a:rPr>
              <a:t>–HOCM</a:t>
            </a:r>
            <a:r>
              <a:rPr sz="2400" spc="-15" dirty="0">
                <a:latin typeface="Arial"/>
                <a:cs typeface="Arial"/>
              </a:rPr>
              <a:t> ,</a:t>
            </a:r>
            <a:r>
              <a:rPr sz="2400" spc="-15" dirty="0" smtClean="0">
                <a:latin typeface="Arial"/>
                <a:cs typeface="Arial"/>
              </a:rPr>
              <a:t>ARVD,ARVC</a:t>
            </a:r>
            <a:endParaRPr lang="en-US" sz="2400" spc="-15" dirty="0" smtClean="0">
              <a:latin typeface="Arial"/>
              <a:cs typeface="Arial"/>
            </a:endParaRPr>
          </a:p>
          <a:p>
            <a:pPr marL="287020" indent="-274320">
              <a:lnSpc>
                <a:spcPct val="100000"/>
              </a:lnSpc>
              <a:spcBef>
                <a:spcPts val="310"/>
              </a:spcBef>
              <a:buClr>
                <a:srgbClr val="FD8537"/>
              </a:buClr>
              <a:buSzPct val="68750"/>
              <a:buFont typeface="Wingdings"/>
              <a:buChar char=""/>
              <a:tabLst>
                <a:tab pos="287020" algn="l"/>
              </a:tabLst>
            </a:pPr>
            <a:endParaRPr sz="2400" dirty="0">
              <a:latin typeface="Arial"/>
              <a:cs typeface="Arial"/>
            </a:endParaRPr>
          </a:p>
          <a:p>
            <a:pPr marL="286385" marR="1087120" indent="-274320">
              <a:lnSpc>
                <a:spcPts val="2590"/>
              </a:lnSpc>
              <a:spcBef>
                <a:spcPts val="640"/>
              </a:spcBef>
              <a:buClr>
                <a:srgbClr val="FD8537"/>
              </a:buClr>
              <a:buSzPct val="68750"/>
              <a:buFont typeface="Wingdings"/>
              <a:buChar char=""/>
              <a:tabLst>
                <a:tab pos="287020" algn="l"/>
              </a:tabLst>
            </a:pPr>
            <a:r>
              <a:rPr sz="2400" b="1" spc="-5" dirty="0">
                <a:latin typeface="Arial"/>
                <a:cs typeface="Arial"/>
              </a:rPr>
              <a:t>Acquired </a:t>
            </a:r>
            <a:r>
              <a:rPr sz="2400" spc="-5" dirty="0">
                <a:latin typeface="Arial"/>
                <a:cs typeface="Arial"/>
              </a:rPr>
              <a:t>–peripartum,tachycardia induced  cardiomyopathies</a:t>
            </a:r>
            <a:r>
              <a:rPr sz="2400" spc="-5" dirty="0" smtClean="0">
                <a:latin typeface="Arial"/>
                <a:cs typeface="Arial"/>
              </a:rPr>
              <a:t>.</a:t>
            </a:r>
            <a:endParaRPr lang="en-US" sz="2400" spc="-5" dirty="0" smtClean="0">
              <a:latin typeface="Arial"/>
              <a:cs typeface="Arial"/>
            </a:endParaRPr>
          </a:p>
          <a:p>
            <a:pPr marL="286385" marR="1087120" indent="-274320">
              <a:lnSpc>
                <a:spcPts val="2590"/>
              </a:lnSpc>
              <a:spcBef>
                <a:spcPts val="640"/>
              </a:spcBef>
              <a:buClr>
                <a:srgbClr val="FD8537"/>
              </a:buClr>
              <a:buSzPct val="68750"/>
              <a:buFont typeface="Wingdings"/>
              <a:buChar char=""/>
              <a:tabLst>
                <a:tab pos="287020" algn="l"/>
              </a:tabLst>
            </a:pPr>
            <a:endParaRPr sz="2400" dirty="0">
              <a:latin typeface="Arial"/>
              <a:cs typeface="Arial"/>
            </a:endParaRPr>
          </a:p>
          <a:p>
            <a:pPr marL="287020" indent="-274320">
              <a:lnSpc>
                <a:spcPct val="100000"/>
              </a:lnSpc>
              <a:spcBef>
                <a:spcPts val="280"/>
              </a:spcBef>
              <a:buClr>
                <a:srgbClr val="FD8537"/>
              </a:buClr>
              <a:buSzPct val="68750"/>
              <a:buFont typeface="Wingdings"/>
              <a:buChar char=""/>
              <a:tabLst>
                <a:tab pos="287020" algn="l"/>
              </a:tabLst>
            </a:pPr>
            <a:r>
              <a:rPr sz="2400" b="1" spc="-5" dirty="0">
                <a:latin typeface="Arial"/>
                <a:cs typeface="Arial"/>
              </a:rPr>
              <a:t>Secondary</a:t>
            </a:r>
            <a:r>
              <a:rPr sz="2400" spc="-5" dirty="0">
                <a:latin typeface="Arial"/>
                <a:cs typeface="Arial"/>
              </a:rPr>
              <a:t> </a:t>
            </a:r>
            <a:r>
              <a:rPr sz="2400" spc="-5" dirty="0" smtClean="0">
                <a:latin typeface="Arial"/>
                <a:cs typeface="Arial"/>
              </a:rPr>
              <a:t>–</a:t>
            </a:r>
            <a:r>
              <a:rPr lang="en-US" sz="2400" spc="-5" dirty="0">
                <a:latin typeface="Arial"/>
                <a:cs typeface="Arial"/>
              </a:rPr>
              <a:t>B</a:t>
            </a:r>
            <a:r>
              <a:rPr sz="2400" spc="-5" dirty="0" smtClean="0">
                <a:latin typeface="Arial"/>
                <a:cs typeface="Arial"/>
              </a:rPr>
              <a:t>ecker </a:t>
            </a:r>
            <a:r>
              <a:rPr lang="en-US" sz="2400" spc="-5" dirty="0" smtClean="0">
                <a:latin typeface="Arial"/>
                <a:cs typeface="Arial"/>
              </a:rPr>
              <a:t>,</a:t>
            </a:r>
            <a:r>
              <a:rPr lang="en-US" sz="2400" spc="-5" dirty="0">
                <a:latin typeface="Arial"/>
                <a:cs typeface="Arial"/>
              </a:rPr>
              <a:t>D</a:t>
            </a:r>
            <a:r>
              <a:rPr sz="2400" spc="-5" dirty="0" smtClean="0">
                <a:latin typeface="Arial"/>
                <a:cs typeface="Arial"/>
              </a:rPr>
              <a:t>uchenne</a:t>
            </a:r>
            <a:r>
              <a:rPr sz="2400" spc="65" dirty="0" smtClean="0">
                <a:latin typeface="Arial"/>
                <a:cs typeface="Arial"/>
              </a:rPr>
              <a:t> </a:t>
            </a:r>
            <a:r>
              <a:rPr sz="2400" spc="-15" dirty="0">
                <a:latin typeface="Arial"/>
                <a:cs typeface="Arial"/>
              </a:rPr>
              <a:t>cardiomyopathy</a:t>
            </a:r>
            <a:r>
              <a:rPr sz="2400" spc="-15" dirty="0" smtClean="0">
                <a:latin typeface="Arial"/>
                <a:cs typeface="Arial"/>
              </a:rPr>
              <a:t>.</a:t>
            </a:r>
            <a:endParaRPr lang="en-US" sz="2400" spc="-15" dirty="0" smtClean="0">
              <a:latin typeface="Arial"/>
              <a:cs typeface="Arial"/>
            </a:endParaRPr>
          </a:p>
          <a:p>
            <a:pPr marL="287020" indent="-274320">
              <a:lnSpc>
                <a:spcPct val="100000"/>
              </a:lnSpc>
              <a:spcBef>
                <a:spcPts val="280"/>
              </a:spcBef>
              <a:buClr>
                <a:srgbClr val="FD8537"/>
              </a:buClr>
              <a:buSzPct val="68750"/>
              <a:buFont typeface="Wingdings"/>
              <a:buChar char=""/>
              <a:tabLst>
                <a:tab pos="287020" algn="l"/>
              </a:tabLst>
            </a:pPr>
            <a:endParaRPr sz="2400" dirty="0">
              <a:latin typeface="Arial"/>
              <a:cs typeface="Arial"/>
            </a:endParaRPr>
          </a:p>
          <a:p>
            <a:pPr marL="287020" indent="-274320">
              <a:lnSpc>
                <a:spcPct val="100000"/>
              </a:lnSpc>
              <a:spcBef>
                <a:spcPts val="310"/>
              </a:spcBef>
              <a:buClr>
                <a:srgbClr val="FD8537"/>
              </a:buClr>
              <a:buSzPct val="68750"/>
              <a:buFont typeface="Wingdings"/>
              <a:buChar char=""/>
              <a:tabLst>
                <a:tab pos="287020" algn="l"/>
              </a:tabLst>
            </a:pPr>
            <a:r>
              <a:rPr sz="2400" i="1" spc="-15" dirty="0">
                <a:latin typeface="Arial"/>
                <a:cs typeface="Arial"/>
              </a:rPr>
              <a:t>Valvular </a:t>
            </a:r>
            <a:r>
              <a:rPr sz="2400" i="1" spc="-5" dirty="0">
                <a:latin typeface="Arial"/>
                <a:cs typeface="Arial"/>
              </a:rPr>
              <a:t>,</a:t>
            </a:r>
            <a:r>
              <a:rPr sz="2400" i="1" spc="-5" dirty="0" err="1" smtClean="0">
                <a:latin typeface="Arial"/>
                <a:cs typeface="Arial"/>
              </a:rPr>
              <a:t>hypertensive,</a:t>
            </a:r>
            <a:r>
              <a:rPr lang="en-US" sz="2400" i="1" spc="-5" dirty="0" err="1" smtClean="0">
                <a:latin typeface="Arial"/>
                <a:cs typeface="Arial"/>
              </a:rPr>
              <a:t>I</a:t>
            </a:r>
            <a:r>
              <a:rPr sz="2400" i="1" spc="-5" dirty="0" err="1" smtClean="0">
                <a:latin typeface="Arial"/>
                <a:cs typeface="Arial"/>
              </a:rPr>
              <a:t>schemic</a:t>
            </a:r>
            <a:r>
              <a:rPr sz="2400" i="1" spc="-5" dirty="0" smtClean="0">
                <a:latin typeface="Arial"/>
                <a:cs typeface="Arial"/>
              </a:rPr>
              <a:t> </a:t>
            </a:r>
            <a:r>
              <a:rPr sz="2400" spc="-5" dirty="0">
                <a:latin typeface="Arial"/>
                <a:cs typeface="Arial"/>
              </a:rPr>
              <a:t>are</a:t>
            </a:r>
            <a:r>
              <a:rPr sz="2400" spc="95" dirty="0">
                <a:latin typeface="Arial"/>
                <a:cs typeface="Arial"/>
              </a:rPr>
              <a:t> </a:t>
            </a:r>
            <a:r>
              <a:rPr sz="2400" b="1" spc="-5" dirty="0">
                <a:latin typeface="Arial"/>
                <a:cs typeface="Arial"/>
              </a:rPr>
              <a:t>excluded</a:t>
            </a:r>
            <a:r>
              <a:rPr sz="2400" b="1" spc="-5" dirty="0" smtClean="0">
                <a:latin typeface="Arial"/>
                <a:cs typeface="Arial"/>
              </a:rPr>
              <a:t>.</a:t>
            </a:r>
            <a:endParaRPr sz="2400" dirty="0">
              <a:latin typeface="Arial"/>
              <a:cs typeface="Aria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434162"/>
            <a:ext cx="3072765" cy="483234"/>
          </a:xfrm>
          <a:prstGeom prst="rect">
            <a:avLst/>
          </a:prstGeom>
        </p:spPr>
        <p:txBody>
          <a:bodyPr vert="horz" wrap="square" lIns="0" tIns="12700" rIns="0" bIns="0" rtlCol="0">
            <a:spAutoFit/>
          </a:bodyPr>
          <a:lstStyle/>
          <a:p>
            <a:pPr marL="12700">
              <a:lnSpc>
                <a:spcPct val="100000"/>
              </a:lnSpc>
              <a:spcBef>
                <a:spcPts val="100"/>
              </a:spcBef>
            </a:pPr>
            <a:r>
              <a:rPr sz="3000" spc="-30" dirty="0"/>
              <a:t>P</a:t>
            </a:r>
            <a:r>
              <a:rPr spc="-30" dirty="0"/>
              <a:t>ATHOPHYSIOLOGY</a:t>
            </a:r>
            <a:endParaRPr sz="3000"/>
          </a:p>
        </p:txBody>
      </p:sp>
      <p:sp>
        <p:nvSpPr>
          <p:cNvPr id="3" name="object 3"/>
          <p:cNvSpPr txBox="1"/>
          <p:nvPr/>
        </p:nvSpPr>
        <p:spPr>
          <a:xfrm>
            <a:off x="535940" y="1625853"/>
            <a:ext cx="7846060" cy="3388107"/>
          </a:xfrm>
          <a:prstGeom prst="rect">
            <a:avLst/>
          </a:prstGeom>
        </p:spPr>
        <p:txBody>
          <a:bodyPr vert="horz" wrap="square" lIns="0" tIns="12700" rIns="0" bIns="0" rtlCol="0">
            <a:spAutoFit/>
          </a:bodyPr>
          <a:lstStyle/>
          <a:p>
            <a:pPr marL="286385" marR="5080" indent="-274320">
              <a:lnSpc>
                <a:spcPct val="100000"/>
              </a:lnSpc>
              <a:spcBef>
                <a:spcPts val="100"/>
              </a:spcBef>
              <a:buClr>
                <a:srgbClr val="FD8537"/>
              </a:buClr>
              <a:buSzPct val="68750"/>
              <a:buFont typeface="Wingdings"/>
              <a:buChar char=""/>
              <a:tabLst>
                <a:tab pos="287020" algn="l"/>
              </a:tabLst>
            </a:pPr>
            <a:r>
              <a:rPr sz="2400" b="1" i="1" spc="-5" dirty="0">
                <a:latin typeface="Arial"/>
                <a:cs typeface="Arial"/>
              </a:rPr>
              <a:t>Progressive myocardial </a:t>
            </a:r>
            <a:r>
              <a:rPr sz="2400" b="1" i="1" dirty="0">
                <a:latin typeface="Arial"/>
                <a:cs typeface="Arial"/>
              </a:rPr>
              <a:t>failure </a:t>
            </a:r>
            <a:r>
              <a:rPr sz="2400" b="1" i="1" spc="-5" dirty="0">
                <a:latin typeface="Arial"/>
                <a:cs typeface="Arial"/>
              </a:rPr>
              <a:t>is most </a:t>
            </a:r>
            <a:r>
              <a:rPr sz="2400" b="1" i="1" dirty="0">
                <a:latin typeface="Arial"/>
                <a:cs typeface="Arial"/>
              </a:rPr>
              <a:t>likely  </a:t>
            </a:r>
            <a:r>
              <a:rPr sz="2400" b="1" i="1" spc="-5" dirty="0">
                <a:latin typeface="Arial"/>
                <a:cs typeface="Arial"/>
              </a:rPr>
              <a:t>caused </a:t>
            </a:r>
            <a:r>
              <a:rPr sz="2400" b="1" i="1" dirty="0">
                <a:latin typeface="Arial"/>
                <a:cs typeface="Arial"/>
              </a:rPr>
              <a:t>by </a:t>
            </a:r>
            <a:r>
              <a:rPr sz="2400" b="1" i="1" spc="-5" dirty="0">
                <a:latin typeface="Arial"/>
                <a:cs typeface="Arial"/>
              </a:rPr>
              <a:t>myocardial </a:t>
            </a:r>
            <a:r>
              <a:rPr sz="2400" b="1" i="1" dirty="0">
                <a:latin typeface="Arial"/>
                <a:cs typeface="Arial"/>
              </a:rPr>
              <a:t>cell loss than by  </a:t>
            </a:r>
            <a:r>
              <a:rPr sz="2400" b="1" i="1" spc="-5" dirty="0">
                <a:latin typeface="Arial"/>
                <a:cs typeface="Arial"/>
              </a:rPr>
              <a:t>increased </a:t>
            </a:r>
            <a:r>
              <a:rPr sz="2400" b="1" i="1" dirty="0">
                <a:latin typeface="Arial"/>
                <a:cs typeface="Arial"/>
              </a:rPr>
              <a:t>load</a:t>
            </a:r>
            <a:r>
              <a:rPr sz="2400" b="1" i="1" spc="-40" dirty="0">
                <a:latin typeface="Arial"/>
                <a:cs typeface="Arial"/>
              </a:rPr>
              <a:t> </a:t>
            </a:r>
            <a:r>
              <a:rPr sz="2400" b="1" i="1" spc="-5" dirty="0">
                <a:latin typeface="Arial"/>
                <a:cs typeface="Arial"/>
              </a:rPr>
              <a:t>ischemia</a:t>
            </a:r>
            <a:r>
              <a:rPr sz="2400" b="1" i="1" spc="-5" dirty="0" smtClean="0">
                <a:latin typeface="Arial"/>
                <a:cs typeface="Arial"/>
              </a:rPr>
              <a:t>.</a:t>
            </a:r>
            <a:endParaRPr lang="en-US" sz="2400" b="1" i="1" spc="-5" dirty="0" smtClean="0">
              <a:latin typeface="Arial"/>
              <a:cs typeface="Arial"/>
            </a:endParaRPr>
          </a:p>
          <a:p>
            <a:pPr marL="286385" marR="5080" indent="-274320">
              <a:lnSpc>
                <a:spcPct val="100000"/>
              </a:lnSpc>
              <a:spcBef>
                <a:spcPts val="100"/>
              </a:spcBef>
              <a:buClr>
                <a:srgbClr val="FD8537"/>
              </a:buClr>
              <a:buSzPct val="68750"/>
              <a:buFont typeface="Wingdings"/>
              <a:buChar char=""/>
              <a:tabLst>
                <a:tab pos="287020" algn="l"/>
              </a:tabLst>
            </a:pPr>
            <a:endParaRPr lang="en-US" sz="2400" b="1" i="1" spc="-5" dirty="0">
              <a:latin typeface="Arial"/>
              <a:cs typeface="Arial"/>
            </a:endParaRPr>
          </a:p>
          <a:p>
            <a:pPr marL="286385" marR="5080" indent="-274320">
              <a:spcBef>
                <a:spcPts val="100"/>
              </a:spcBef>
              <a:buClr>
                <a:srgbClr val="FD8537"/>
              </a:buClr>
              <a:buSzPct val="68750"/>
              <a:buFont typeface="Wingdings"/>
              <a:buChar char=""/>
              <a:tabLst>
                <a:tab pos="287020" algn="l"/>
              </a:tabLst>
            </a:pPr>
            <a:endParaRPr lang="en-US" sz="2400" i="1" spc="-10" dirty="0" smtClean="0">
              <a:latin typeface="Arial"/>
              <a:cs typeface="Arial"/>
            </a:endParaRPr>
          </a:p>
          <a:p>
            <a:pPr marL="286385" marR="5080" indent="-274320">
              <a:spcBef>
                <a:spcPts val="100"/>
              </a:spcBef>
              <a:buClr>
                <a:srgbClr val="FD8537"/>
              </a:buClr>
              <a:buSzPct val="68750"/>
              <a:buFont typeface="Wingdings"/>
              <a:buChar char=""/>
              <a:tabLst>
                <a:tab pos="287020" algn="l"/>
              </a:tabLst>
            </a:pPr>
            <a:r>
              <a:rPr lang="en-US" sz="2400" i="1" spc="-10" dirty="0" smtClean="0">
                <a:latin typeface="Arial"/>
                <a:cs typeface="Arial"/>
              </a:rPr>
              <a:t>Virtually </a:t>
            </a:r>
            <a:r>
              <a:rPr lang="en-US" sz="2400" i="1" spc="-5" dirty="0">
                <a:latin typeface="Arial"/>
                <a:cs typeface="Arial"/>
              </a:rPr>
              <a:t>all dilated </a:t>
            </a:r>
            <a:r>
              <a:rPr lang="en-US" sz="2400" i="1" spc="-5" dirty="0" smtClean="0">
                <a:latin typeface="Arial"/>
                <a:cs typeface="Arial"/>
              </a:rPr>
              <a:t>cardiomyopathies-</a:t>
            </a:r>
            <a:r>
              <a:rPr lang="en-US" sz="2400" i="1" spc="-5" dirty="0">
                <a:latin typeface="Arial"/>
                <a:cs typeface="Arial"/>
              </a:rPr>
              <a:t>---progressive  dilation—myocardial </a:t>
            </a:r>
            <a:r>
              <a:rPr lang="en-US" sz="2400" i="1" dirty="0">
                <a:latin typeface="Arial"/>
                <a:cs typeface="Arial"/>
              </a:rPr>
              <a:t>dysfunction in </a:t>
            </a:r>
            <a:r>
              <a:rPr lang="en-US" sz="2400" i="1" spc="-5" dirty="0">
                <a:latin typeface="Arial"/>
                <a:cs typeface="Arial"/>
              </a:rPr>
              <a:t>viable  segments.—change in chamber shape—less  </a:t>
            </a:r>
            <a:r>
              <a:rPr lang="en-US" sz="2400" i="1" spc="-5" dirty="0" smtClean="0">
                <a:latin typeface="Arial"/>
                <a:cs typeface="Arial"/>
              </a:rPr>
              <a:t>elliptical </a:t>
            </a:r>
            <a:r>
              <a:rPr lang="en-US" sz="2400" i="1" spc="-5" dirty="0">
                <a:latin typeface="Arial"/>
                <a:cs typeface="Arial"/>
              </a:rPr>
              <a:t>,more</a:t>
            </a:r>
            <a:r>
              <a:rPr lang="en-US" sz="2400" i="1" spc="35" dirty="0">
                <a:latin typeface="Arial"/>
                <a:cs typeface="Arial"/>
              </a:rPr>
              <a:t> </a:t>
            </a:r>
            <a:r>
              <a:rPr lang="en-US" sz="2400" i="1" spc="-5" dirty="0">
                <a:latin typeface="Arial"/>
                <a:cs typeface="Arial"/>
              </a:rPr>
              <a:t>round.</a:t>
            </a:r>
            <a:endParaRPr lang="en-US" sz="2400" dirty="0">
              <a:latin typeface="Arial"/>
              <a:cs typeface="Arial"/>
            </a:endParaRPr>
          </a:p>
          <a:p>
            <a:pPr marL="286385" marR="5080" indent="-274320">
              <a:lnSpc>
                <a:spcPct val="100000"/>
              </a:lnSpc>
              <a:spcBef>
                <a:spcPts val="100"/>
              </a:spcBef>
              <a:buClr>
                <a:srgbClr val="FD8537"/>
              </a:buClr>
              <a:buSzPct val="68750"/>
              <a:buFont typeface="Wingdings"/>
              <a:buChar char=""/>
              <a:tabLst>
                <a:tab pos="287020" algn="l"/>
              </a:tabLst>
            </a:pPr>
            <a:endParaRPr sz="2400" dirty="0">
              <a:latin typeface="Arial"/>
              <a:cs typeface="Aria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434162"/>
            <a:ext cx="8836660" cy="843821"/>
          </a:xfrm>
          <a:prstGeom prst="rect">
            <a:avLst/>
          </a:prstGeom>
        </p:spPr>
        <p:txBody>
          <a:bodyPr vert="horz" wrap="square" lIns="0" tIns="12700" rIns="0" bIns="0" rtlCol="0">
            <a:spAutoFit/>
          </a:bodyPr>
          <a:lstStyle/>
          <a:p>
            <a:pPr marL="12700">
              <a:spcBef>
                <a:spcPts val="100"/>
              </a:spcBef>
            </a:pPr>
            <a:r>
              <a:rPr b="1" dirty="0"/>
              <a:t>POSSIBLE MECHANISMS</a:t>
            </a:r>
            <a:r>
              <a:rPr b="1" spc="45" dirty="0"/>
              <a:t> </a:t>
            </a:r>
            <a:r>
              <a:rPr b="1" dirty="0" smtClean="0"/>
              <a:t>FOR</a:t>
            </a:r>
            <a:r>
              <a:rPr lang="en-US" b="1" dirty="0" smtClean="0"/>
              <a:t> </a:t>
            </a:r>
            <a:r>
              <a:rPr lang="en-US" b="1" spc="-30" dirty="0"/>
              <a:t>STABILIZATION</a:t>
            </a:r>
            <a:r>
              <a:rPr lang="en-US" sz="3200" dirty="0"/>
              <a:t/>
            </a:r>
            <a:br>
              <a:rPr lang="en-US" sz="3200" dirty="0"/>
            </a:br>
            <a:endParaRPr sz="3000" dirty="0"/>
          </a:p>
        </p:txBody>
      </p:sp>
      <p:sp>
        <p:nvSpPr>
          <p:cNvPr id="4" name="object 4"/>
          <p:cNvSpPr/>
          <p:nvPr/>
        </p:nvSpPr>
        <p:spPr>
          <a:xfrm>
            <a:off x="822960" y="5406542"/>
            <a:ext cx="304800" cy="341680"/>
          </a:xfrm>
          <a:prstGeom prst="rect">
            <a:avLst/>
          </a:prstGeom>
          <a:blipFill>
            <a:blip r:embed="rId2" cstate="print"/>
            <a:stretch>
              <a:fillRect/>
            </a:stretch>
          </a:blipFill>
        </p:spPr>
        <p:txBody>
          <a:bodyPr wrap="square" lIns="0" tIns="0" rIns="0" bIns="0" rtlCol="0"/>
          <a:lstStyle/>
          <a:p>
            <a:endParaRPr/>
          </a:p>
        </p:txBody>
      </p:sp>
      <p:sp>
        <p:nvSpPr>
          <p:cNvPr id="5" name="object 5"/>
          <p:cNvSpPr txBox="1"/>
          <p:nvPr/>
        </p:nvSpPr>
        <p:spPr>
          <a:xfrm>
            <a:off x="1093347" y="870820"/>
            <a:ext cx="6198870" cy="5306581"/>
          </a:xfrm>
          <a:prstGeom prst="rect">
            <a:avLst/>
          </a:prstGeom>
        </p:spPr>
        <p:txBody>
          <a:bodyPr vert="horz" wrap="square" lIns="0" tIns="12700" rIns="0" bIns="0" rtlCol="0">
            <a:spAutoFit/>
          </a:bodyPr>
          <a:lstStyle/>
          <a:p>
            <a:pPr marL="287020" indent="-274320">
              <a:lnSpc>
                <a:spcPct val="100000"/>
              </a:lnSpc>
              <a:spcBef>
                <a:spcPts val="2030"/>
              </a:spcBef>
              <a:buClr>
                <a:srgbClr val="FD8537"/>
              </a:buClr>
              <a:buSzPct val="68181"/>
              <a:buFont typeface="Wingdings"/>
              <a:buChar char=""/>
              <a:tabLst>
                <a:tab pos="287020" algn="l"/>
              </a:tabLst>
            </a:pPr>
            <a:r>
              <a:rPr sz="2200" spc="-5" dirty="0" smtClean="0">
                <a:latin typeface="Arial"/>
                <a:cs typeface="Arial"/>
              </a:rPr>
              <a:t>Increased </a:t>
            </a:r>
            <a:r>
              <a:rPr sz="2200" spc="-5" dirty="0">
                <a:latin typeface="Arial"/>
                <a:cs typeface="Arial"/>
              </a:rPr>
              <a:t>heart rate and</a:t>
            </a:r>
            <a:r>
              <a:rPr sz="2200" spc="40" dirty="0">
                <a:latin typeface="Arial"/>
                <a:cs typeface="Arial"/>
              </a:rPr>
              <a:t> </a:t>
            </a:r>
            <a:r>
              <a:rPr sz="2200" spc="-5" dirty="0">
                <a:latin typeface="Arial"/>
                <a:cs typeface="Arial"/>
              </a:rPr>
              <a:t>contractility</a:t>
            </a:r>
            <a:endParaRPr sz="2200" dirty="0">
              <a:latin typeface="Arial"/>
              <a:cs typeface="Arial"/>
            </a:endParaRPr>
          </a:p>
          <a:p>
            <a:pPr marL="652780" lvl="1" indent="-275590">
              <a:lnSpc>
                <a:spcPct val="100000"/>
              </a:lnSpc>
              <a:spcBef>
                <a:spcPts val="240"/>
              </a:spcBef>
              <a:buClr>
                <a:srgbClr val="FD8537"/>
              </a:buClr>
              <a:buSzPct val="78947"/>
              <a:buChar char=""/>
              <a:tabLst>
                <a:tab pos="652780" algn="l"/>
                <a:tab pos="653415" algn="l"/>
                <a:tab pos="2048510" algn="l"/>
              </a:tabLst>
            </a:pPr>
            <a:r>
              <a:rPr lang="en-US" sz="1900" spc="-5" dirty="0">
                <a:latin typeface="Arial"/>
                <a:cs typeface="Arial"/>
              </a:rPr>
              <a:t>I</a:t>
            </a:r>
            <a:r>
              <a:rPr sz="1900" spc="-5" dirty="0" smtClean="0">
                <a:latin typeface="Arial"/>
                <a:cs typeface="Arial"/>
              </a:rPr>
              <a:t>ncreased</a:t>
            </a:r>
            <a:r>
              <a:rPr lang="en-US" sz="1900" spc="-5" dirty="0">
                <a:latin typeface="Arial"/>
                <a:cs typeface="Arial"/>
              </a:rPr>
              <a:t> </a:t>
            </a:r>
            <a:r>
              <a:rPr sz="1900" spc="-5" dirty="0" smtClean="0">
                <a:latin typeface="Arial"/>
                <a:cs typeface="Arial"/>
              </a:rPr>
              <a:t>adrenergic</a:t>
            </a:r>
            <a:r>
              <a:rPr sz="1900" spc="40" dirty="0" smtClean="0">
                <a:latin typeface="Arial"/>
                <a:cs typeface="Arial"/>
              </a:rPr>
              <a:t> </a:t>
            </a:r>
            <a:r>
              <a:rPr sz="1900" spc="-5" dirty="0">
                <a:latin typeface="Arial"/>
                <a:cs typeface="Arial"/>
              </a:rPr>
              <a:t>signaling</a:t>
            </a:r>
            <a:endParaRPr sz="1900" dirty="0">
              <a:latin typeface="Arial"/>
              <a:cs typeface="Arial"/>
            </a:endParaRPr>
          </a:p>
          <a:p>
            <a:pPr marL="652780" lvl="1" indent="-275590">
              <a:lnSpc>
                <a:spcPct val="100000"/>
              </a:lnSpc>
              <a:spcBef>
                <a:spcPts val="234"/>
              </a:spcBef>
              <a:buClr>
                <a:srgbClr val="FD8537"/>
              </a:buClr>
              <a:buSzPct val="78947"/>
              <a:buChar char=""/>
              <a:tabLst>
                <a:tab pos="652780" algn="l"/>
                <a:tab pos="653415" algn="l"/>
              </a:tabLst>
            </a:pPr>
            <a:r>
              <a:rPr sz="1900" spc="-5" dirty="0">
                <a:latin typeface="Arial"/>
                <a:cs typeface="Arial"/>
              </a:rPr>
              <a:t>—within</a:t>
            </a:r>
            <a:r>
              <a:rPr sz="1900" spc="15" dirty="0">
                <a:latin typeface="Arial"/>
                <a:cs typeface="Arial"/>
              </a:rPr>
              <a:t> </a:t>
            </a:r>
            <a:r>
              <a:rPr sz="1900" spc="-5" dirty="0" smtClean="0">
                <a:latin typeface="Arial"/>
                <a:cs typeface="Arial"/>
              </a:rPr>
              <a:t>seconds</a:t>
            </a:r>
            <a:endParaRPr lang="en-US" sz="1900" spc="-5" dirty="0" smtClean="0">
              <a:latin typeface="Arial"/>
              <a:cs typeface="Arial"/>
            </a:endParaRPr>
          </a:p>
          <a:p>
            <a:pPr marL="652780" lvl="1" indent="-275590">
              <a:lnSpc>
                <a:spcPct val="100000"/>
              </a:lnSpc>
              <a:spcBef>
                <a:spcPts val="234"/>
              </a:spcBef>
              <a:buClr>
                <a:srgbClr val="FD8537"/>
              </a:buClr>
              <a:buSzPct val="78947"/>
              <a:buChar char=""/>
              <a:tabLst>
                <a:tab pos="652780" algn="l"/>
                <a:tab pos="653415" algn="l"/>
              </a:tabLst>
            </a:pPr>
            <a:endParaRPr sz="1900" dirty="0">
              <a:latin typeface="Arial"/>
              <a:cs typeface="Arial"/>
            </a:endParaRPr>
          </a:p>
          <a:p>
            <a:pPr marL="287020" indent="-274320">
              <a:lnSpc>
                <a:spcPct val="100000"/>
              </a:lnSpc>
              <a:spcBef>
                <a:spcPts val="320"/>
              </a:spcBef>
              <a:buClr>
                <a:srgbClr val="FD8537"/>
              </a:buClr>
              <a:buSzPct val="68181"/>
              <a:buFont typeface="Wingdings"/>
              <a:buChar char=""/>
              <a:tabLst>
                <a:tab pos="287020" algn="l"/>
              </a:tabLst>
            </a:pPr>
            <a:r>
              <a:rPr sz="2200" spc="-25" dirty="0">
                <a:latin typeface="Arial"/>
                <a:cs typeface="Arial"/>
              </a:rPr>
              <a:t>Volume</a:t>
            </a:r>
            <a:r>
              <a:rPr sz="2200" spc="-10" dirty="0">
                <a:latin typeface="Arial"/>
                <a:cs typeface="Arial"/>
              </a:rPr>
              <a:t> </a:t>
            </a:r>
            <a:r>
              <a:rPr sz="2200" spc="-5" dirty="0">
                <a:latin typeface="Arial"/>
                <a:cs typeface="Arial"/>
              </a:rPr>
              <a:t>expansion—</a:t>
            </a:r>
            <a:endParaRPr sz="2200" dirty="0">
              <a:latin typeface="Arial"/>
              <a:cs typeface="Arial"/>
            </a:endParaRPr>
          </a:p>
          <a:p>
            <a:pPr marL="652780" lvl="1" indent="-275590">
              <a:lnSpc>
                <a:spcPct val="100000"/>
              </a:lnSpc>
              <a:spcBef>
                <a:spcPts val="240"/>
              </a:spcBef>
              <a:buClr>
                <a:srgbClr val="FD8537"/>
              </a:buClr>
              <a:buSzPct val="78947"/>
              <a:buChar char=""/>
              <a:tabLst>
                <a:tab pos="652780" algn="l"/>
                <a:tab pos="653415" algn="l"/>
              </a:tabLst>
            </a:pPr>
            <a:r>
              <a:rPr lang="en-US" sz="1900" spc="-5" dirty="0">
                <a:latin typeface="Arial"/>
                <a:cs typeface="Arial"/>
              </a:rPr>
              <a:t>F</a:t>
            </a:r>
            <a:r>
              <a:rPr sz="1900" spc="-5" dirty="0" smtClean="0">
                <a:latin typeface="Arial"/>
                <a:cs typeface="Arial"/>
              </a:rPr>
              <a:t>rank </a:t>
            </a:r>
            <a:r>
              <a:rPr sz="1900" spc="-5" dirty="0">
                <a:latin typeface="Arial"/>
                <a:cs typeface="Arial"/>
              </a:rPr>
              <a:t>starling—stroke</a:t>
            </a:r>
            <a:r>
              <a:rPr sz="1900" spc="40" dirty="0">
                <a:latin typeface="Arial"/>
                <a:cs typeface="Arial"/>
              </a:rPr>
              <a:t> </a:t>
            </a:r>
            <a:r>
              <a:rPr sz="1900" dirty="0">
                <a:latin typeface="Arial"/>
                <a:cs typeface="Arial"/>
              </a:rPr>
              <a:t>volume---</a:t>
            </a:r>
            <a:r>
              <a:rPr sz="1900" dirty="0" smtClean="0">
                <a:latin typeface="Arial"/>
                <a:cs typeface="Arial"/>
              </a:rPr>
              <a:t>hours</a:t>
            </a:r>
            <a:endParaRPr lang="en-US" sz="1900" dirty="0" smtClean="0">
              <a:latin typeface="Arial"/>
              <a:cs typeface="Arial"/>
            </a:endParaRPr>
          </a:p>
          <a:p>
            <a:pPr marL="652780" lvl="1" indent="-275590">
              <a:lnSpc>
                <a:spcPct val="100000"/>
              </a:lnSpc>
              <a:spcBef>
                <a:spcPts val="240"/>
              </a:spcBef>
              <a:buClr>
                <a:srgbClr val="FD8537"/>
              </a:buClr>
              <a:buSzPct val="78947"/>
              <a:buChar char=""/>
              <a:tabLst>
                <a:tab pos="652780" algn="l"/>
                <a:tab pos="653415" algn="l"/>
              </a:tabLst>
            </a:pPr>
            <a:endParaRPr sz="1900" dirty="0">
              <a:latin typeface="Arial"/>
              <a:cs typeface="Arial"/>
            </a:endParaRPr>
          </a:p>
          <a:p>
            <a:pPr marL="287020" indent="-274320">
              <a:lnSpc>
                <a:spcPct val="100000"/>
              </a:lnSpc>
              <a:spcBef>
                <a:spcPts val="325"/>
              </a:spcBef>
              <a:buClr>
                <a:srgbClr val="FD8537"/>
              </a:buClr>
              <a:buSzPct val="68181"/>
              <a:buFont typeface="Wingdings"/>
              <a:buChar char=""/>
              <a:tabLst>
                <a:tab pos="287020" algn="l"/>
              </a:tabLst>
            </a:pPr>
            <a:r>
              <a:rPr sz="2200" spc="-5" dirty="0">
                <a:latin typeface="Arial"/>
                <a:cs typeface="Arial"/>
              </a:rPr>
              <a:t>Increased</a:t>
            </a:r>
            <a:r>
              <a:rPr sz="2200" spc="-15" dirty="0">
                <a:latin typeface="Arial"/>
                <a:cs typeface="Arial"/>
              </a:rPr>
              <a:t> </a:t>
            </a:r>
            <a:r>
              <a:rPr sz="2200" spc="-5" dirty="0">
                <a:latin typeface="Arial"/>
                <a:cs typeface="Arial"/>
              </a:rPr>
              <a:t>contractility</a:t>
            </a:r>
            <a:endParaRPr sz="2200" dirty="0">
              <a:latin typeface="Arial"/>
              <a:cs typeface="Arial"/>
            </a:endParaRPr>
          </a:p>
          <a:p>
            <a:pPr marL="652780" lvl="1" indent="-275590">
              <a:lnSpc>
                <a:spcPct val="100000"/>
              </a:lnSpc>
              <a:spcBef>
                <a:spcPts val="244"/>
              </a:spcBef>
              <a:buClr>
                <a:srgbClr val="FD8537"/>
              </a:buClr>
              <a:buSzPct val="78947"/>
              <a:buChar char=""/>
              <a:tabLst>
                <a:tab pos="652780" algn="l"/>
                <a:tab pos="653415" algn="l"/>
              </a:tabLst>
            </a:pPr>
            <a:r>
              <a:rPr lang="en-US" sz="1900" spc="-5" dirty="0">
                <a:latin typeface="Arial"/>
                <a:cs typeface="Arial"/>
              </a:rPr>
              <a:t>C</a:t>
            </a:r>
            <a:r>
              <a:rPr sz="1900" spc="-5" dirty="0" smtClean="0">
                <a:latin typeface="Arial"/>
                <a:cs typeface="Arial"/>
              </a:rPr>
              <a:t>ardiac </a:t>
            </a:r>
            <a:r>
              <a:rPr sz="1900" spc="-5" dirty="0">
                <a:latin typeface="Arial"/>
                <a:cs typeface="Arial"/>
              </a:rPr>
              <a:t>myocyte</a:t>
            </a:r>
            <a:r>
              <a:rPr sz="1900" spc="55" dirty="0">
                <a:latin typeface="Arial"/>
                <a:cs typeface="Arial"/>
              </a:rPr>
              <a:t> </a:t>
            </a:r>
            <a:r>
              <a:rPr sz="1900" spc="-5" dirty="0" smtClean="0">
                <a:latin typeface="Arial"/>
                <a:cs typeface="Arial"/>
              </a:rPr>
              <a:t>hypertrophy—days</a:t>
            </a:r>
            <a:endParaRPr lang="en-US" sz="1900" spc="-5" dirty="0" smtClean="0">
              <a:latin typeface="Arial"/>
              <a:cs typeface="Arial"/>
            </a:endParaRPr>
          </a:p>
          <a:p>
            <a:pPr marL="652780" lvl="1" indent="-275590">
              <a:lnSpc>
                <a:spcPct val="100000"/>
              </a:lnSpc>
              <a:spcBef>
                <a:spcPts val="244"/>
              </a:spcBef>
              <a:buClr>
                <a:srgbClr val="FD8537"/>
              </a:buClr>
              <a:buSzPct val="78947"/>
              <a:buChar char=""/>
              <a:tabLst>
                <a:tab pos="652780" algn="l"/>
                <a:tab pos="653415" algn="l"/>
              </a:tabLst>
            </a:pPr>
            <a:endParaRPr sz="1900" dirty="0">
              <a:latin typeface="Arial"/>
              <a:cs typeface="Arial"/>
            </a:endParaRPr>
          </a:p>
          <a:p>
            <a:pPr marL="287020" indent="-274320">
              <a:lnSpc>
                <a:spcPct val="100000"/>
              </a:lnSpc>
              <a:spcBef>
                <a:spcPts val="320"/>
              </a:spcBef>
              <a:buClr>
                <a:srgbClr val="FD8537"/>
              </a:buClr>
              <a:buSzPct val="68181"/>
              <a:buFont typeface="Wingdings"/>
              <a:buChar char=""/>
              <a:tabLst>
                <a:tab pos="287020" algn="l"/>
              </a:tabLst>
            </a:pPr>
            <a:r>
              <a:rPr sz="2200" spc="-5" dirty="0">
                <a:latin typeface="Arial"/>
                <a:cs typeface="Arial"/>
              </a:rPr>
              <a:t>Chronic continued activation of RAS,ANS</a:t>
            </a:r>
            <a:r>
              <a:rPr sz="2200" spc="55" dirty="0">
                <a:latin typeface="Arial"/>
                <a:cs typeface="Arial"/>
              </a:rPr>
              <a:t> </a:t>
            </a:r>
            <a:r>
              <a:rPr sz="2200" spc="-5" dirty="0">
                <a:latin typeface="Arial"/>
                <a:cs typeface="Arial"/>
              </a:rPr>
              <a:t>–</a:t>
            </a:r>
            <a:endParaRPr sz="2200" dirty="0">
              <a:latin typeface="Arial"/>
              <a:cs typeface="Arial"/>
            </a:endParaRPr>
          </a:p>
          <a:p>
            <a:pPr marL="652780" lvl="1" indent="-275590">
              <a:lnSpc>
                <a:spcPct val="100000"/>
              </a:lnSpc>
              <a:spcBef>
                <a:spcPts val="240"/>
              </a:spcBef>
              <a:buClr>
                <a:srgbClr val="FD8537"/>
              </a:buClr>
              <a:buSzPct val="78947"/>
              <a:buChar char=""/>
              <a:tabLst>
                <a:tab pos="652780" algn="l"/>
                <a:tab pos="653415" algn="l"/>
              </a:tabLst>
            </a:pPr>
            <a:r>
              <a:rPr sz="1900" spc="-5" dirty="0">
                <a:latin typeface="Arial"/>
                <a:cs typeface="Arial"/>
              </a:rPr>
              <a:t>progressive myocardial</a:t>
            </a:r>
            <a:r>
              <a:rPr sz="1900" spc="75" dirty="0">
                <a:latin typeface="Arial"/>
                <a:cs typeface="Arial"/>
              </a:rPr>
              <a:t> </a:t>
            </a:r>
            <a:r>
              <a:rPr sz="1900" spc="-5" dirty="0">
                <a:latin typeface="Arial"/>
                <a:cs typeface="Arial"/>
              </a:rPr>
              <a:t>dysfunction</a:t>
            </a:r>
            <a:endParaRPr sz="1900" dirty="0">
              <a:latin typeface="Arial"/>
              <a:cs typeface="Arial"/>
            </a:endParaRPr>
          </a:p>
          <a:p>
            <a:pPr marL="652780" lvl="1" indent="-275590">
              <a:lnSpc>
                <a:spcPct val="100000"/>
              </a:lnSpc>
              <a:spcBef>
                <a:spcPts val="229"/>
              </a:spcBef>
              <a:buClr>
                <a:srgbClr val="FD8537"/>
              </a:buClr>
              <a:buSzPct val="78947"/>
              <a:buChar char=""/>
              <a:tabLst>
                <a:tab pos="652780" algn="l"/>
                <a:tab pos="653415" algn="l"/>
              </a:tabLst>
            </a:pPr>
            <a:r>
              <a:rPr sz="1900" spc="-5" dirty="0">
                <a:latin typeface="Arial"/>
                <a:cs typeface="Arial"/>
              </a:rPr>
              <a:t>RAS ,ACE</a:t>
            </a:r>
            <a:r>
              <a:rPr sz="1900" spc="-25" dirty="0">
                <a:latin typeface="Arial"/>
                <a:cs typeface="Arial"/>
              </a:rPr>
              <a:t> </a:t>
            </a:r>
            <a:r>
              <a:rPr sz="1900" spc="-5" dirty="0">
                <a:latin typeface="Arial"/>
                <a:cs typeface="Arial"/>
              </a:rPr>
              <a:t>inhibitors</a:t>
            </a:r>
            <a:endParaRPr sz="1900" dirty="0">
              <a:latin typeface="Arial"/>
              <a:cs typeface="Arial"/>
            </a:endParaRPr>
          </a:p>
          <a:p>
            <a:pPr marL="12700">
              <a:lnSpc>
                <a:spcPts val="2500"/>
              </a:lnSpc>
              <a:buClr>
                <a:srgbClr val="FD8537"/>
              </a:buClr>
              <a:buSzPct val="68181"/>
              <a:tabLst>
                <a:tab pos="438784" algn="l"/>
                <a:tab pos="439420" algn="l"/>
              </a:tabLst>
            </a:pPr>
            <a:r>
              <a:rPr lang="en-US" sz="2850" dirty="0">
                <a:latin typeface="Arial"/>
                <a:cs typeface="Arial"/>
              </a:rPr>
              <a:t> </a:t>
            </a:r>
            <a:r>
              <a:rPr lang="en-US" sz="2850" dirty="0" smtClean="0">
                <a:latin typeface="Arial"/>
                <a:cs typeface="Arial"/>
              </a:rPr>
              <a:t>                                                       </a:t>
            </a:r>
            <a:r>
              <a:rPr sz="2200" b="1" spc="-5" dirty="0" smtClean="0">
                <a:latin typeface="Arial"/>
                <a:cs typeface="Arial"/>
              </a:rPr>
              <a:t>blockers—reverse</a:t>
            </a:r>
            <a:r>
              <a:rPr sz="2200" b="1" spc="65" dirty="0" smtClean="0">
                <a:latin typeface="Arial"/>
                <a:cs typeface="Arial"/>
              </a:rPr>
              <a:t> </a:t>
            </a:r>
            <a:r>
              <a:rPr sz="2200" b="1" spc="-5" dirty="0">
                <a:latin typeface="Arial"/>
                <a:cs typeface="Arial"/>
              </a:rPr>
              <a:t>remodelling,progressive</a:t>
            </a:r>
            <a:endParaRPr sz="2200" dirty="0">
              <a:latin typeface="Arial"/>
              <a:cs typeface="Arial"/>
            </a:endParaRPr>
          </a:p>
          <a:p>
            <a:pPr marL="286385">
              <a:lnSpc>
                <a:spcPts val="2500"/>
              </a:lnSpc>
            </a:pPr>
            <a:r>
              <a:rPr sz="2200" b="1" spc="-5" dirty="0">
                <a:latin typeface="Arial"/>
                <a:cs typeface="Arial"/>
              </a:rPr>
              <a:t>systolic</a:t>
            </a:r>
            <a:r>
              <a:rPr sz="2200" b="1" spc="20" dirty="0">
                <a:latin typeface="Arial"/>
                <a:cs typeface="Arial"/>
              </a:rPr>
              <a:t> </a:t>
            </a:r>
            <a:r>
              <a:rPr sz="2200" b="1" spc="-5" dirty="0">
                <a:latin typeface="Arial"/>
                <a:cs typeface="Arial"/>
              </a:rPr>
              <a:t>dysfunction</a:t>
            </a:r>
            <a:endParaRPr sz="2200" dirty="0">
              <a:latin typeface="Arial"/>
              <a:cs typeface="Aria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5940" y="891666"/>
            <a:ext cx="3147060" cy="482600"/>
          </a:xfrm>
          <a:prstGeom prst="rect">
            <a:avLst/>
          </a:prstGeom>
        </p:spPr>
        <p:txBody>
          <a:bodyPr vert="horz" wrap="square" lIns="0" tIns="12700" rIns="0" bIns="0" rtlCol="0">
            <a:spAutoFit/>
          </a:bodyPr>
          <a:lstStyle/>
          <a:p>
            <a:pPr marL="12700">
              <a:lnSpc>
                <a:spcPct val="100000"/>
              </a:lnSpc>
              <a:spcBef>
                <a:spcPts val="100"/>
              </a:spcBef>
            </a:pPr>
            <a:r>
              <a:rPr sz="3000" spc="-5" dirty="0"/>
              <a:t>C</a:t>
            </a:r>
            <a:r>
              <a:rPr spc="-5" dirty="0"/>
              <a:t>LINICAL</a:t>
            </a:r>
            <a:r>
              <a:rPr spc="40" dirty="0"/>
              <a:t> </a:t>
            </a:r>
            <a:r>
              <a:rPr spc="-30" dirty="0"/>
              <a:t>FEATURES</a:t>
            </a:r>
            <a:endParaRPr sz="3000"/>
          </a:p>
        </p:txBody>
      </p:sp>
      <p:sp>
        <p:nvSpPr>
          <p:cNvPr id="3" name="object 3"/>
          <p:cNvSpPr txBox="1"/>
          <p:nvPr/>
        </p:nvSpPr>
        <p:spPr>
          <a:xfrm>
            <a:off x="535940" y="1549653"/>
            <a:ext cx="7229475" cy="4446270"/>
          </a:xfrm>
          <a:prstGeom prst="rect">
            <a:avLst/>
          </a:prstGeom>
        </p:spPr>
        <p:txBody>
          <a:bodyPr vert="horz" wrap="square" lIns="0" tIns="88900" rIns="0" bIns="0" rtlCol="0">
            <a:spAutoFit/>
          </a:bodyPr>
          <a:lstStyle/>
          <a:p>
            <a:pPr marL="287020" indent="-274320">
              <a:lnSpc>
                <a:spcPct val="100000"/>
              </a:lnSpc>
              <a:spcBef>
                <a:spcPts val="700"/>
              </a:spcBef>
              <a:buClr>
                <a:srgbClr val="FD8537"/>
              </a:buClr>
              <a:buSzPct val="68750"/>
              <a:buFont typeface="Wingdings"/>
              <a:buChar char=""/>
              <a:tabLst>
                <a:tab pos="287020" algn="l"/>
              </a:tabLst>
            </a:pPr>
            <a:r>
              <a:rPr sz="2400" spc="-5" dirty="0">
                <a:latin typeface="Arial"/>
                <a:cs typeface="Arial"/>
              </a:rPr>
              <a:t>Pulsus</a:t>
            </a:r>
            <a:r>
              <a:rPr sz="2400" dirty="0">
                <a:latin typeface="Arial"/>
                <a:cs typeface="Arial"/>
              </a:rPr>
              <a:t> </a:t>
            </a:r>
            <a:r>
              <a:rPr sz="2400" spc="-5" dirty="0">
                <a:latin typeface="Arial"/>
                <a:cs typeface="Arial"/>
              </a:rPr>
              <a:t>alternans</a:t>
            </a:r>
            <a:endParaRPr sz="2400" dirty="0">
              <a:latin typeface="Arial"/>
              <a:cs typeface="Arial"/>
            </a:endParaRPr>
          </a:p>
          <a:p>
            <a:pPr marL="287020" indent="-274320">
              <a:lnSpc>
                <a:spcPct val="100000"/>
              </a:lnSpc>
              <a:spcBef>
                <a:spcPts val="600"/>
              </a:spcBef>
              <a:buClr>
                <a:srgbClr val="FD8537"/>
              </a:buClr>
              <a:buSzPct val="68750"/>
              <a:buFont typeface="Wingdings"/>
              <a:buChar char=""/>
              <a:tabLst>
                <a:tab pos="287020" algn="l"/>
              </a:tabLst>
            </a:pPr>
            <a:r>
              <a:rPr sz="2400" spc="-5" dirty="0">
                <a:latin typeface="Arial"/>
                <a:cs typeface="Arial"/>
              </a:rPr>
              <a:t>Pulsus </a:t>
            </a:r>
            <a:r>
              <a:rPr sz="2400" dirty="0">
                <a:latin typeface="Arial"/>
                <a:cs typeface="Arial"/>
              </a:rPr>
              <a:t>tardus</a:t>
            </a:r>
          </a:p>
          <a:p>
            <a:pPr marL="287020" indent="-274320">
              <a:lnSpc>
                <a:spcPct val="100000"/>
              </a:lnSpc>
              <a:spcBef>
                <a:spcPts val="600"/>
              </a:spcBef>
              <a:buClr>
                <a:srgbClr val="FD8537"/>
              </a:buClr>
              <a:buSzPct val="68750"/>
              <a:buFont typeface="Wingdings"/>
              <a:buChar char=""/>
              <a:tabLst>
                <a:tab pos="287020" algn="l"/>
              </a:tabLst>
            </a:pPr>
            <a:r>
              <a:rPr sz="2400" spc="-5" dirty="0">
                <a:latin typeface="Arial"/>
                <a:cs typeface="Arial"/>
              </a:rPr>
              <a:t>Systolic blood pressure </a:t>
            </a:r>
            <a:r>
              <a:rPr sz="2400" dirty="0">
                <a:latin typeface="Arial"/>
                <a:cs typeface="Arial"/>
              </a:rPr>
              <a:t>normal </a:t>
            </a:r>
            <a:r>
              <a:rPr sz="2400" spc="-5" dirty="0">
                <a:latin typeface="Arial"/>
                <a:cs typeface="Arial"/>
              </a:rPr>
              <a:t>or less than</a:t>
            </a:r>
            <a:r>
              <a:rPr sz="2400" spc="100" dirty="0">
                <a:latin typeface="Arial"/>
                <a:cs typeface="Arial"/>
              </a:rPr>
              <a:t> </a:t>
            </a:r>
            <a:r>
              <a:rPr sz="2400" spc="-5" dirty="0">
                <a:latin typeface="Arial"/>
                <a:cs typeface="Arial"/>
              </a:rPr>
              <a:t>normal.</a:t>
            </a:r>
            <a:endParaRPr sz="2400" dirty="0">
              <a:latin typeface="Arial"/>
              <a:cs typeface="Arial"/>
            </a:endParaRPr>
          </a:p>
          <a:p>
            <a:pPr marL="287020" indent="-274320">
              <a:lnSpc>
                <a:spcPct val="100000"/>
              </a:lnSpc>
              <a:spcBef>
                <a:spcPts val="600"/>
              </a:spcBef>
              <a:buClr>
                <a:srgbClr val="FD8537"/>
              </a:buClr>
              <a:buSzPct val="68750"/>
              <a:buFont typeface="Wingdings"/>
              <a:buChar char=""/>
              <a:tabLst>
                <a:tab pos="287020" algn="l"/>
              </a:tabLst>
            </a:pPr>
            <a:r>
              <a:rPr sz="2400" spc="-5" dirty="0">
                <a:latin typeface="Arial"/>
                <a:cs typeface="Arial"/>
              </a:rPr>
              <a:t>Raised</a:t>
            </a:r>
            <a:r>
              <a:rPr sz="2400" spc="5" dirty="0">
                <a:latin typeface="Arial"/>
                <a:cs typeface="Arial"/>
              </a:rPr>
              <a:t> </a:t>
            </a:r>
            <a:r>
              <a:rPr sz="2400" dirty="0">
                <a:latin typeface="Arial"/>
                <a:cs typeface="Arial"/>
              </a:rPr>
              <a:t>JVP</a:t>
            </a:r>
          </a:p>
          <a:p>
            <a:pPr marL="287020" indent="-274320">
              <a:lnSpc>
                <a:spcPct val="100000"/>
              </a:lnSpc>
              <a:spcBef>
                <a:spcPts val="600"/>
              </a:spcBef>
              <a:buClr>
                <a:srgbClr val="FD8537"/>
              </a:buClr>
              <a:buSzPct val="68750"/>
              <a:buFont typeface="Wingdings"/>
              <a:buChar char=""/>
              <a:tabLst>
                <a:tab pos="287020" algn="l"/>
              </a:tabLst>
            </a:pPr>
            <a:r>
              <a:rPr sz="2400" spc="-5" dirty="0">
                <a:latin typeface="Arial"/>
                <a:cs typeface="Arial"/>
              </a:rPr>
              <a:t>Prominent a and </a:t>
            </a:r>
            <a:r>
              <a:rPr sz="2400" dirty="0">
                <a:latin typeface="Arial"/>
                <a:cs typeface="Arial"/>
              </a:rPr>
              <a:t>v </a:t>
            </a:r>
            <a:r>
              <a:rPr sz="2400" spc="-5" dirty="0">
                <a:latin typeface="Arial"/>
                <a:cs typeface="Arial"/>
              </a:rPr>
              <a:t>waves tricuspid</a:t>
            </a:r>
            <a:r>
              <a:rPr sz="2400" spc="55" dirty="0">
                <a:latin typeface="Arial"/>
                <a:cs typeface="Arial"/>
              </a:rPr>
              <a:t> </a:t>
            </a:r>
            <a:r>
              <a:rPr sz="2400" spc="-5" dirty="0">
                <a:latin typeface="Arial"/>
                <a:cs typeface="Arial"/>
              </a:rPr>
              <a:t>regurgitation</a:t>
            </a:r>
            <a:endParaRPr sz="2400" dirty="0">
              <a:latin typeface="Arial"/>
              <a:cs typeface="Arial"/>
            </a:endParaRPr>
          </a:p>
          <a:p>
            <a:pPr marL="287020" indent="-274320">
              <a:lnSpc>
                <a:spcPct val="100000"/>
              </a:lnSpc>
              <a:spcBef>
                <a:spcPts val="605"/>
              </a:spcBef>
              <a:buClr>
                <a:srgbClr val="FD8537"/>
              </a:buClr>
              <a:buSzPct val="68750"/>
              <a:buFont typeface="Wingdings"/>
              <a:buChar char=""/>
              <a:tabLst>
                <a:tab pos="287020" algn="l"/>
              </a:tabLst>
            </a:pPr>
            <a:r>
              <a:rPr sz="2400" dirty="0">
                <a:latin typeface="Arial"/>
                <a:cs typeface="Arial"/>
              </a:rPr>
              <a:t>b/l </a:t>
            </a:r>
            <a:r>
              <a:rPr sz="2400" spc="-5" dirty="0">
                <a:latin typeface="Arial"/>
                <a:cs typeface="Arial"/>
              </a:rPr>
              <a:t>basal</a:t>
            </a:r>
            <a:r>
              <a:rPr sz="2400" spc="-10" dirty="0">
                <a:latin typeface="Arial"/>
                <a:cs typeface="Arial"/>
              </a:rPr>
              <a:t> </a:t>
            </a:r>
            <a:r>
              <a:rPr sz="2400" dirty="0">
                <a:latin typeface="Arial"/>
                <a:cs typeface="Arial"/>
              </a:rPr>
              <a:t>crepts</a:t>
            </a:r>
          </a:p>
          <a:p>
            <a:pPr marL="287020" indent="-274320">
              <a:lnSpc>
                <a:spcPct val="100000"/>
              </a:lnSpc>
              <a:spcBef>
                <a:spcPts val="600"/>
              </a:spcBef>
              <a:buClr>
                <a:srgbClr val="FD8537"/>
              </a:buClr>
              <a:buSzPct val="68750"/>
              <a:buFont typeface="Wingdings"/>
              <a:buChar char=""/>
              <a:tabLst>
                <a:tab pos="287020" algn="l"/>
              </a:tabLst>
            </a:pPr>
            <a:r>
              <a:rPr sz="2400" spc="-5" dirty="0">
                <a:latin typeface="Arial"/>
                <a:cs typeface="Arial"/>
              </a:rPr>
              <a:t>Pedal</a:t>
            </a:r>
            <a:r>
              <a:rPr sz="2400" dirty="0">
                <a:latin typeface="Arial"/>
                <a:cs typeface="Arial"/>
              </a:rPr>
              <a:t> </a:t>
            </a:r>
            <a:r>
              <a:rPr sz="2400" spc="-5" dirty="0">
                <a:latin typeface="Arial"/>
                <a:cs typeface="Arial"/>
              </a:rPr>
              <a:t>edema</a:t>
            </a:r>
            <a:endParaRPr sz="2400" dirty="0">
              <a:latin typeface="Arial"/>
              <a:cs typeface="Arial"/>
            </a:endParaRPr>
          </a:p>
          <a:p>
            <a:pPr marL="287020" indent="-274320">
              <a:lnSpc>
                <a:spcPct val="100000"/>
              </a:lnSpc>
              <a:spcBef>
                <a:spcPts val="600"/>
              </a:spcBef>
              <a:buClr>
                <a:srgbClr val="FD8537"/>
              </a:buClr>
              <a:buSzPct val="68750"/>
              <a:buFont typeface="Wingdings"/>
              <a:buChar char=""/>
              <a:tabLst>
                <a:tab pos="287020" algn="l"/>
              </a:tabLst>
            </a:pPr>
            <a:r>
              <a:rPr sz="2400" spc="-5" dirty="0">
                <a:latin typeface="Arial"/>
                <a:cs typeface="Arial"/>
              </a:rPr>
              <a:t>Hepatomegaly</a:t>
            </a:r>
            <a:endParaRPr sz="2400" dirty="0">
              <a:latin typeface="Arial"/>
              <a:cs typeface="Arial"/>
            </a:endParaRPr>
          </a:p>
          <a:p>
            <a:pPr marL="287020" indent="-274320">
              <a:lnSpc>
                <a:spcPct val="100000"/>
              </a:lnSpc>
              <a:spcBef>
                <a:spcPts val="600"/>
              </a:spcBef>
              <a:buClr>
                <a:srgbClr val="FD8537"/>
              </a:buClr>
              <a:buSzPct val="68750"/>
              <a:buFont typeface="Wingdings"/>
              <a:buChar char=""/>
              <a:tabLst>
                <a:tab pos="287020" algn="l"/>
              </a:tabLst>
            </a:pPr>
            <a:r>
              <a:rPr sz="2400" spc="-5" dirty="0">
                <a:latin typeface="Arial"/>
                <a:cs typeface="Arial"/>
              </a:rPr>
              <a:t>Gallop</a:t>
            </a:r>
            <a:r>
              <a:rPr sz="2400" spc="-15" dirty="0">
                <a:latin typeface="Arial"/>
                <a:cs typeface="Arial"/>
              </a:rPr>
              <a:t> </a:t>
            </a:r>
            <a:r>
              <a:rPr sz="2400" dirty="0">
                <a:latin typeface="Arial"/>
                <a:cs typeface="Arial"/>
              </a:rPr>
              <a:t>rhythm</a:t>
            </a:r>
          </a:p>
          <a:p>
            <a:pPr marL="287020" indent="-274320">
              <a:lnSpc>
                <a:spcPct val="100000"/>
              </a:lnSpc>
              <a:spcBef>
                <a:spcPts val="600"/>
              </a:spcBef>
              <a:buClr>
                <a:srgbClr val="FD8537"/>
              </a:buClr>
              <a:buSzPct val="68750"/>
              <a:buFont typeface="Wingdings"/>
              <a:buChar char=""/>
              <a:tabLst>
                <a:tab pos="287020" algn="l"/>
              </a:tabLst>
            </a:pPr>
            <a:r>
              <a:rPr sz="2400" spc="-5" dirty="0">
                <a:latin typeface="Arial"/>
                <a:cs typeface="Arial"/>
              </a:rPr>
              <a:t>Systolic </a:t>
            </a:r>
            <a:r>
              <a:rPr sz="2400" spc="-5" dirty="0" smtClean="0">
                <a:latin typeface="Arial"/>
                <a:cs typeface="Arial"/>
              </a:rPr>
              <a:t>murmurs—M</a:t>
            </a:r>
            <a:r>
              <a:rPr lang="en-US" sz="2400" spc="-5" dirty="0" smtClean="0">
                <a:latin typeface="Arial"/>
                <a:cs typeface="Arial"/>
              </a:rPr>
              <a:t>R,TR</a:t>
            </a:r>
            <a:endParaRPr sz="2400" dirty="0">
              <a:latin typeface="Arial"/>
              <a:cs typeface="Aria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022896"/>
            <a:ext cx="7465060" cy="4539704"/>
          </a:xfrm>
          <a:prstGeom prst="rect">
            <a:avLst/>
          </a:prstGeom>
        </p:spPr>
        <p:txBody>
          <a:bodyPr vert="horz" wrap="square" lIns="0" tIns="12700" rIns="0" bIns="0" rtlCol="0">
            <a:spAutoFit/>
          </a:bodyPr>
          <a:lstStyle/>
          <a:p>
            <a:pPr marL="12700">
              <a:lnSpc>
                <a:spcPct val="100000"/>
              </a:lnSpc>
              <a:spcBef>
                <a:spcPts val="100"/>
              </a:spcBef>
            </a:pPr>
            <a:r>
              <a:rPr sz="2400" spc="-5" dirty="0">
                <a:solidFill>
                  <a:srgbClr val="565F6C"/>
                </a:solidFill>
                <a:latin typeface="Arial"/>
                <a:cs typeface="Arial"/>
              </a:rPr>
              <a:t>ECG</a:t>
            </a:r>
            <a:endParaRPr sz="2400" dirty="0">
              <a:latin typeface="Arial"/>
              <a:cs typeface="Arial"/>
            </a:endParaRPr>
          </a:p>
          <a:p>
            <a:pPr marL="287020" indent="-274320">
              <a:lnSpc>
                <a:spcPct val="100000"/>
              </a:lnSpc>
              <a:spcBef>
                <a:spcPts val="2300"/>
              </a:spcBef>
              <a:buClr>
                <a:srgbClr val="FD8537"/>
              </a:buClr>
              <a:buSzPct val="68750"/>
              <a:buFont typeface="Wingdings"/>
              <a:buChar char=""/>
              <a:tabLst>
                <a:tab pos="287020" algn="l"/>
              </a:tabLst>
            </a:pPr>
            <a:r>
              <a:rPr sz="2400" spc="-5" dirty="0">
                <a:latin typeface="Arial"/>
                <a:cs typeface="Arial"/>
              </a:rPr>
              <a:t>Sinus tachycardia in presence </a:t>
            </a:r>
            <a:r>
              <a:rPr sz="2400" dirty="0">
                <a:latin typeface="Arial"/>
                <a:cs typeface="Arial"/>
              </a:rPr>
              <a:t>of </a:t>
            </a:r>
            <a:r>
              <a:rPr sz="2400" spc="-5" dirty="0">
                <a:latin typeface="Arial"/>
                <a:cs typeface="Arial"/>
              </a:rPr>
              <a:t>heart</a:t>
            </a:r>
            <a:r>
              <a:rPr sz="2400" spc="65" dirty="0">
                <a:latin typeface="Arial"/>
                <a:cs typeface="Arial"/>
              </a:rPr>
              <a:t> </a:t>
            </a:r>
            <a:r>
              <a:rPr sz="2400" spc="-5" dirty="0">
                <a:latin typeface="Arial"/>
                <a:cs typeface="Arial"/>
              </a:rPr>
              <a:t>failure.</a:t>
            </a:r>
            <a:endParaRPr sz="2400" dirty="0">
              <a:latin typeface="Arial"/>
              <a:cs typeface="Arial"/>
            </a:endParaRPr>
          </a:p>
          <a:p>
            <a:pPr marL="287020" indent="-274320">
              <a:lnSpc>
                <a:spcPct val="100000"/>
              </a:lnSpc>
              <a:spcBef>
                <a:spcPts val="605"/>
              </a:spcBef>
              <a:buClr>
                <a:srgbClr val="FD8537"/>
              </a:buClr>
              <a:buSzPct val="68750"/>
              <a:buFont typeface="Wingdings"/>
              <a:buChar char=""/>
              <a:tabLst>
                <a:tab pos="287020" algn="l"/>
              </a:tabLst>
            </a:pPr>
            <a:r>
              <a:rPr sz="2400" spc="-5" dirty="0">
                <a:latin typeface="Arial"/>
                <a:cs typeface="Arial"/>
              </a:rPr>
              <a:t>Atrial and ventricular</a:t>
            </a:r>
            <a:r>
              <a:rPr sz="2400" spc="40" dirty="0">
                <a:latin typeface="Arial"/>
                <a:cs typeface="Arial"/>
              </a:rPr>
              <a:t> </a:t>
            </a:r>
            <a:r>
              <a:rPr sz="2400" spc="-5" dirty="0">
                <a:latin typeface="Arial"/>
                <a:cs typeface="Arial"/>
              </a:rPr>
              <a:t>tachyarryhthmias</a:t>
            </a:r>
            <a:endParaRPr sz="2400" dirty="0">
              <a:latin typeface="Arial"/>
              <a:cs typeface="Arial"/>
            </a:endParaRPr>
          </a:p>
          <a:p>
            <a:pPr marL="287020" indent="-274320">
              <a:lnSpc>
                <a:spcPct val="100000"/>
              </a:lnSpc>
              <a:spcBef>
                <a:spcPts val="600"/>
              </a:spcBef>
              <a:buClr>
                <a:srgbClr val="FD8537"/>
              </a:buClr>
              <a:buSzPct val="68750"/>
              <a:buFont typeface="Wingdings"/>
              <a:buChar char=""/>
              <a:tabLst>
                <a:tab pos="287020" algn="l"/>
              </a:tabLst>
            </a:pPr>
            <a:r>
              <a:rPr sz="2400" spc="-5" dirty="0">
                <a:latin typeface="Arial"/>
                <a:cs typeface="Arial"/>
              </a:rPr>
              <a:t>Poor </a:t>
            </a:r>
            <a:r>
              <a:rPr sz="2400" dirty="0">
                <a:latin typeface="Arial"/>
                <a:cs typeface="Arial"/>
              </a:rPr>
              <a:t>r </a:t>
            </a:r>
            <a:r>
              <a:rPr sz="2400" spc="-5" dirty="0">
                <a:latin typeface="Arial"/>
                <a:cs typeface="Arial"/>
              </a:rPr>
              <a:t>wave</a:t>
            </a:r>
            <a:r>
              <a:rPr sz="2400" dirty="0">
                <a:latin typeface="Arial"/>
                <a:cs typeface="Arial"/>
              </a:rPr>
              <a:t> </a:t>
            </a:r>
            <a:r>
              <a:rPr sz="2400" spc="-5" dirty="0">
                <a:latin typeface="Arial"/>
                <a:cs typeface="Arial"/>
              </a:rPr>
              <a:t>progression</a:t>
            </a:r>
            <a:endParaRPr sz="2400" dirty="0">
              <a:latin typeface="Arial"/>
              <a:cs typeface="Arial"/>
            </a:endParaRPr>
          </a:p>
          <a:p>
            <a:pPr marL="287020" indent="-274320">
              <a:lnSpc>
                <a:spcPct val="100000"/>
              </a:lnSpc>
              <a:spcBef>
                <a:spcPts val="600"/>
              </a:spcBef>
              <a:buClr>
                <a:srgbClr val="FD8537"/>
              </a:buClr>
              <a:buSzPct val="68750"/>
              <a:buFont typeface="Wingdings"/>
              <a:buChar char=""/>
              <a:tabLst>
                <a:tab pos="287020" algn="l"/>
              </a:tabLst>
            </a:pPr>
            <a:r>
              <a:rPr sz="2400" spc="-5" dirty="0">
                <a:latin typeface="Arial"/>
                <a:cs typeface="Arial"/>
              </a:rPr>
              <a:t>Anterior q</a:t>
            </a:r>
            <a:r>
              <a:rPr sz="2400" dirty="0">
                <a:latin typeface="Arial"/>
                <a:cs typeface="Arial"/>
              </a:rPr>
              <a:t> </a:t>
            </a:r>
            <a:r>
              <a:rPr sz="2400" spc="-5" dirty="0">
                <a:latin typeface="Arial"/>
                <a:cs typeface="Arial"/>
              </a:rPr>
              <a:t>waves</a:t>
            </a:r>
            <a:endParaRPr sz="2400" dirty="0">
              <a:latin typeface="Arial"/>
              <a:cs typeface="Arial"/>
            </a:endParaRPr>
          </a:p>
          <a:p>
            <a:pPr marL="287020" indent="-274320">
              <a:lnSpc>
                <a:spcPct val="100000"/>
              </a:lnSpc>
              <a:spcBef>
                <a:spcPts val="600"/>
              </a:spcBef>
              <a:buClr>
                <a:srgbClr val="FD8537"/>
              </a:buClr>
              <a:buSzPct val="68750"/>
              <a:buFont typeface="Wingdings"/>
              <a:buChar char=""/>
              <a:tabLst>
                <a:tab pos="287020" algn="l"/>
              </a:tabLst>
            </a:pPr>
            <a:r>
              <a:rPr sz="2400" spc="-5" dirty="0" smtClean="0">
                <a:latin typeface="Arial"/>
                <a:cs typeface="Arial"/>
              </a:rPr>
              <a:t>Int</a:t>
            </a:r>
            <a:r>
              <a:rPr lang="en-US" sz="2400" spc="-5" dirty="0" smtClean="0">
                <a:latin typeface="Arial"/>
                <a:cs typeface="Arial"/>
              </a:rPr>
              <a:t>r</a:t>
            </a:r>
            <a:r>
              <a:rPr sz="2400" spc="-5" dirty="0" smtClean="0">
                <a:latin typeface="Arial"/>
                <a:cs typeface="Arial"/>
              </a:rPr>
              <a:t>aventricular </a:t>
            </a:r>
            <a:r>
              <a:rPr sz="2400" spc="-5" dirty="0">
                <a:latin typeface="Arial"/>
                <a:cs typeface="Arial"/>
              </a:rPr>
              <a:t>conduction </a:t>
            </a:r>
            <a:r>
              <a:rPr sz="2400" dirty="0">
                <a:latin typeface="Arial"/>
                <a:cs typeface="Arial"/>
              </a:rPr>
              <a:t>defects </a:t>
            </a:r>
            <a:r>
              <a:rPr sz="2400" spc="-5" dirty="0">
                <a:latin typeface="Arial"/>
                <a:cs typeface="Arial"/>
              </a:rPr>
              <a:t>–mostly</a:t>
            </a:r>
            <a:r>
              <a:rPr sz="2400" spc="50" dirty="0">
                <a:latin typeface="Arial"/>
                <a:cs typeface="Arial"/>
              </a:rPr>
              <a:t> </a:t>
            </a:r>
            <a:r>
              <a:rPr sz="2400" spc="-5" dirty="0">
                <a:latin typeface="Arial"/>
                <a:cs typeface="Arial"/>
              </a:rPr>
              <a:t>LBBB</a:t>
            </a:r>
            <a:endParaRPr sz="2400" dirty="0">
              <a:latin typeface="Arial"/>
              <a:cs typeface="Arial"/>
            </a:endParaRPr>
          </a:p>
          <a:p>
            <a:pPr marL="287020" indent="-274320">
              <a:lnSpc>
                <a:spcPct val="100000"/>
              </a:lnSpc>
              <a:spcBef>
                <a:spcPts val="600"/>
              </a:spcBef>
              <a:buClr>
                <a:srgbClr val="FD8537"/>
              </a:buClr>
              <a:buSzPct val="68750"/>
              <a:buFont typeface="Wingdings"/>
              <a:buChar char=""/>
              <a:tabLst>
                <a:tab pos="287020" algn="l"/>
              </a:tabLst>
            </a:pPr>
            <a:r>
              <a:rPr sz="2400" spc="-5" dirty="0">
                <a:latin typeface="Arial"/>
                <a:cs typeface="Arial"/>
              </a:rPr>
              <a:t>Left </a:t>
            </a:r>
            <a:r>
              <a:rPr sz="2400" dirty="0">
                <a:latin typeface="Arial"/>
                <a:cs typeface="Arial"/>
              </a:rPr>
              <a:t>atrial</a:t>
            </a:r>
            <a:r>
              <a:rPr sz="2400" spc="-15" dirty="0">
                <a:latin typeface="Arial"/>
                <a:cs typeface="Arial"/>
              </a:rPr>
              <a:t> </a:t>
            </a:r>
            <a:r>
              <a:rPr sz="2400" spc="-5" dirty="0">
                <a:latin typeface="Arial"/>
                <a:cs typeface="Arial"/>
              </a:rPr>
              <a:t>abnormality</a:t>
            </a:r>
            <a:endParaRPr sz="2400" dirty="0">
              <a:latin typeface="Arial"/>
              <a:cs typeface="Arial"/>
            </a:endParaRPr>
          </a:p>
          <a:p>
            <a:pPr marL="286385" marR="546100" indent="-274320">
              <a:lnSpc>
                <a:spcPct val="100000"/>
              </a:lnSpc>
              <a:spcBef>
                <a:spcPts val="600"/>
              </a:spcBef>
              <a:buClr>
                <a:srgbClr val="FD8537"/>
              </a:buClr>
              <a:buSzPct val="68750"/>
              <a:buFont typeface="Wingdings"/>
              <a:buChar char=""/>
              <a:tabLst>
                <a:tab pos="287020" algn="l"/>
              </a:tabLst>
            </a:pPr>
            <a:r>
              <a:rPr sz="2400" spc="-5" dirty="0">
                <a:latin typeface="Arial"/>
                <a:cs typeface="Arial"/>
              </a:rPr>
              <a:t>Hypertensive changes by voltage criteria </a:t>
            </a:r>
            <a:r>
              <a:rPr sz="2400" dirty="0">
                <a:latin typeface="Arial"/>
                <a:cs typeface="Arial"/>
              </a:rPr>
              <a:t>not  </a:t>
            </a:r>
            <a:r>
              <a:rPr sz="2400" spc="-5" dirty="0">
                <a:latin typeface="Arial"/>
                <a:cs typeface="Arial"/>
              </a:rPr>
              <a:t>evident</a:t>
            </a:r>
            <a:endParaRPr sz="2400" dirty="0">
              <a:latin typeface="Arial"/>
              <a:cs typeface="Arial"/>
            </a:endParaRPr>
          </a:p>
          <a:p>
            <a:pPr marL="287020" indent="-274320">
              <a:lnSpc>
                <a:spcPct val="100000"/>
              </a:lnSpc>
              <a:spcBef>
                <a:spcPts val="600"/>
              </a:spcBef>
              <a:buClr>
                <a:srgbClr val="FD8537"/>
              </a:buClr>
              <a:buSzPct val="68750"/>
              <a:buFont typeface="Wingdings"/>
              <a:buChar char=""/>
              <a:tabLst>
                <a:tab pos="287020" algn="l"/>
              </a:tabLst>
            </a:pPr>
            <a:r>
              <a:rPr sz="2400" dirty="0">
                <a:latin typeface="Arial"/>
                <a:cs typeface="Arial"/>
              </a:rPr>
              <a:t>ST </a:t>
            </a:r>
            <a:r>
              <a:rPr sz="2400" spc="-5" dirty="0">
                <a:latin typeface="Arial"/>
                <a:cs typeface="Arial"/>
              </a:rPr>
              <a:t>–T changes are</a:t>
            </a:r>
            <a:r>
              <a:rPr sz="2400" spc="-95" dirty="0">
                <a:latin typeface="Arial"/>
                <a:cs typeface="Arial"/>
              </a:rPr>
              <a:t> </a:t>
            </a:r>
            <a:r>
              <a:rPr sz="2400" spc="-5" dirty="0">
                <a:latin typeface="Arial"/>
                <a:cs typeface="Arial"/>
              </a:rPr>
              <a:t>seen.</a:t>
            </a:r>
            <a:endParaRPr sz="2400" dirty="0">
              <a:latin typeface="Arial"/>
              <a:cs typeface="Aria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162</TotalTime>
  <Words>1675</Words>
  <Application>Microsoft Office PowerPoint</Application>
  <PresentationFormat>On-screen Show (4:3)</PresentationFormat>
  <Paragraphs>303</Paragraphs>
  <Slides>40</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40</vt:i4>
      </vt:variant>
    </vt:vector>
  </HeadingPairs>
  <TitlesOfParts>
    <vt:vector size="49" baseType="lpstr">
      <vt:lpstr>Algerian</vt:lpstr>
      <vt:lpstr>AR PL SungtiL GB</vt:lpstr>
      <vt:lpstr>Arial</vt:lpstr>
      <vt:lpstr>Calibri</vt:lpstr>
      <vt:lpstr>Franklin Gothic Book</vt:lpstr>
      <vt:lpstr>HelveticaNeue</vt:lpstr>
      <vt:lpstr>Times New Roman</vt:lpstr>
      <vt:lpstr>Wingdings</vt:lpstr>
      <vt:lpstr>Office Theme</vt:lpstr>
      <vt:lpstr>     CARDIOMYOPATHY </vt:lpstr>
      <vt:lpstr>PowerPoint Presentation</vt:lpstr>
      <vt:lpstr>PowerPoint Presentation</vt:lpstr>
      <vt:lpstr>BACK GROUND</vt:lpstr>
      <vt:lpstr>CLASSIFICATION</vt:lpstr>
      <vt:lpstr>PATHOPHYSIOLOGY</vt:lpstr>
      <vt:lpstr>POSSIBLE MECHANISMS FOR STABILIZATION </vt:lpstr>
      <vt:lpstr>CLINICAL FEATURES</vt:lpstr>
      <vt:lpstr>PowerPoint Presentation</vt:lpstr>
      <vt:lpstr>2D ECHO</vt:lpstr>
      <vt:lpstr>MASSIVE CARDIOMEGALY WATER BOTTLE SHAPED HEART</vt:lpstr>
      <vt:lpstr>PowerPoint Presentation</vt:lpstr>
      <vt:lpstr>IDIOPATHIC DCM</vt:lpstr>
      <vt:lpstr>PATHOPHYSIOLOGY</vt:lpstr>
      <vt:lpstr>PROGNOSIS</vt:lpstr>
      <vt:lpstr>Hypertrophic cardiomyopathy</vt:lpstr>
      <vt:lpstr>Varients of HCM</vt:lpstr>
      <vt:lpstr>CLINICAL FEATURES - SYMPTOMS</vt:lpstr>
      <vt:lpstr>PHYSICAL EXAMINATION</vt:lpstr>
      <vt:lpstr>ECG in HCM</vt:lpstr>
      <vt:lpstr>Management </vt:lpstr>
      <vt:lpstr>MEDICAL THERAPY</vt:lpstr>
      <vt:lpstr>Disopyramide </vt:lpstr>
      <vt:lpstr>PERIPARTUM CARDIOMYOPATHY</vt:lpstr>
      <vt:lpstr>PERIPARTUM CARDIOMYOPATHY</vt:lpstr>
      <vt:lpstr>RISK FACTORS</vt:lpstr>
      <vt:lpstr>Pathogenesis</vt:lpstr>
      <vt:lpstr>Clinical feartures</vt:lpstr>
      <vt:lpstr>PHYSICAL EXAMINATION</vt:lpstr>
      <vt:lpstr>PREDICTORS OF RECOVERY</vt:lpstr>
      <vt:lpstr>RESTRICTIVE CARDIOMYOPATHY</vt:lpstr>
      <vt:lpstr>ETIOLOGY</vt:lpstr>
      <vt:lpstr>Isolated or dominant left ventricular EMF</vt:lpstr>
      <vt:lpstr>Isolated or Dominant right ventricular EMF </vt:lpstr>
      <vt:lpstr>PowerPoint Presentation</vt:lpstr>
      <vt:lpstr>MANAGEMENT</vt:lpstr>
      <vt:lpstr>ANTHRACYCLINE CARDIOMYOPATHY</vt:lpstr>
      <vt:lpstr>CHAGAS CARDIOMYOPATHY</vt:lpstr>
      <vt:lpstr>TAKE HOME MESSAGE</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account</cp:lastModifiedBy>
  <cp:revision>21</cp:revision>
  <dcterms:created xsi:type="dcterms:W3CDTF">2021-05-21T19:55:56Z</dcterms:created>
  <dcterms:modified xsi:type="dcterms:W3CDTF">2023-06-20T06:27:04Z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2011-07-06T00:00:00Z</vt:filetime>
  </property>
  <property fmtid="{D5CDD505-2E9C-101B-9397-08002B2CF9AE}" pid="3" name="Creator">
    <vt:lpwstr>Microsoft® Office PowerPoint® 2007</vt:lpwstr>
  </property>
  <property fmtid="{D5CDD505-2E9C-101B-9397-08002B2CF9AE}" pid="4" name="LastSaved">
    <vt:filetime>2021-05-21T00:00:00Z</vt:filetime>
  </property>
</Properties>
</file>