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16" r:id="rId3"/>
    <p:sldId id="263" r:id="rId4"/>
    <p:sldId id="260" r:id="rId5"/>
    <p:sldId id="261" r:id="rId6"/>
    <p:sldId id="315" r:id="rId7"/>
    <p:sldId id="265" r:id="rId8"/>
    <p:sldId id="267" r:id="rId9"/>
    <p:sldId id="317" r:id="rId10"/>
    <p:sldId id="268" r:id="rId11"/>
    <p:sldId id="262" r:id="rId12"/>
    <p:sldId id="269" r:id="rId13"/>
    <p:sldId id="266" r:id="rId14"/>
    <p:sldId id="290" r:id="rId15"/>
    <p:sldId id="291" r:id="rId16"/>
    <p:sldId id="292" r:id="rId17"/>
    <p:sldId id="318" r:id="rId18"/>
    <p:sldId id="257" r:id="rId19"/>
    <p:sldId id="258" r:id="rId20"/>
    <p:sldId id="259" r:id="rId21"/>
    <p:sldId id="264" r:id="rId22"/>
    <p:sldId id="270" r:id="rId23"/>
    <p:sldId id="271" r:id="rId24"/>
    <p:sldId id="274" r:id="rId25"/>
    <p:sldId id="304" r:id="rId26"/>
    <p:sldId id="305" r:id="rId27"/>
    <p:sldId id="303" r:id="rId28"/>
    <p:sldId id="306" r:id="rId29"/>
    <p:sldId id="307" r:id="rId30"/>
    <p:sldId id="308" r:id="rId31"/>
    <p:sldId id="309" r:id="rId32"/>
    <p:sldId id="301" r:id="rId33"/>
    <p:sldId id="302" r:id="rId34"/>
    <p:sldId id="294" r:id="rId35"/>
    <p:sldId id="275" r:id="rId36"/>
    <p:sldId id="320" r:id="rId37"/>
    <p:sldId id="295" r:id="rId38"/>
    <p:sldId id="296" r:id="rId39"/>
    <p:sldId id="297" r:id="rId40"/>
    <p:sldId id="298" r:id="rId41"/>
    <p:sldId id="284" r:id="rId42"/>
    <p:sldId id="299" r:id="rId43"/>
    <p:sldId id="281" r:id="rId44"/>
    <p:sldId id="285" r:id="rId45"/>
    <p:sldId id="300" r:id="rId46"/>
    <p:sldId id="310" r:id="rId47"/>
    <p:sldId id="282" r:id="rId48"/>
    <p:sldId id="276" r:id="rId49"/>
    <p:sldId id="277" r:id="rId50"/>
    <p:sldId id="278" r:id="rId51"/>
    <p:sldId id="286" r:id="rId52"/>
    <p:sldId id="287" r:id="rId53"/>
    <p:sldId id="288" r:id="rId54"/>
    <p:sldId id="319" r:id="rId55"/>
    <p:sldId id="289" r:id="rId56"/>
    <p:sldId id="279" r:id="rId57"/>
    <p:sldId id="314" r:id="rId58"/>
    <p:sldId id="272" r:id="rId59"/>
    <p:sldId id="273" r:id="rId60"/>
    <p:sldId id="311" r:id="rId61"/>
    <p:sldId id="312" r:id="rId62"/>
    <p:sldId id="313" r:id="rId6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EBEC9-4C20-4DA6-BAF5-A8F2D103328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76633732-A3BC-4442-9F47-1AE0C05A6CC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3E0D49DE-DF95-4A47-95AF-F25556C98994}"/>
              </a:ext>
            </a:extLst>
          </p:cNvPr>
          <p:cNvSpPr>
            <a:spLocks noGrp="1"/>
          </p:cNvSpPr>
          <p:nvPr>
            <p:ph type="dt" sz="half" idx="10"/>
          </p:nvPr>
        </p:nvSpPr>
        <p:spPr/>
        <p:txBody>
          <a:bodyPr/>
          <a:lstStyle/>
          <a:p>
            <a:fld id="{9F974A22-F7AD-4595-B4E7-0AB7B4E60631}" type="datetimeFigureOut">
              <a:rPr lang="en-IN" smtClean="0"/>
              <a:t>16-08-2021</a:t>
            </a:fld>
            <a:endParaRPr lang="en-IN"/>
          </a:p>
        </p:txBody>
      </p:sp>
      <p:sp>
        <p:nvSpPr>
          <p:cNvPr id="5" name="Footer Placeholder 4">
            <a:extLst>
              <a:ext uri="{FF2B5EF4-FFF2-40B4-BE49-F238E27FC236}">
                <a16:creationId xmlns:a16="http://schemas.microsoft.com/office/drawing/2014/main" id="{832BB604-BBE6-49AD-BDF7-8158E859019C}"/>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491F5E6C-2953-4E63-843E-68CFC55A89BF}"/>
              </a:ext>
            </a:extLst>
          </p:cNvPr>
          <p:cNvSpPr>
            <a:spLocks noGrp="1"/>
          </p:cNvSpPr>
          <p:nvPr>
            <p:ph type="sldNum" sz="quarter" idx="12"/>
          </p:nvPr>
        </p:nvSpPr>
        <p:spPr/>
        <p:txBody>
          <a:bodyPr/>
          <a:lstStyle/>
          <a:p>
            <a:fld id="{3A70D3ED-7969-4C41-B131-CCBE52CC5E03}" type="slidenum">
              <a:rPr lang="en-IN" smtClean="0"/>
              <a:t>‹#›</a:t>
            </a:fld>
            <a:endParaRPr lang="en-IN"/>
          </a:p>
        </p:txBody>
      </p:sp>
    </p:spTree>
    <p:extLst>
      <p:ext uri="{BB962C8B-B14F-4D97-AF65-F5344CB8AC3E}">
        <p14:creationId xmlns:p14="http://schemas.microsoft.com/office/powerpoint/2010/main" val="20149334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6B106-1BD0-4E08-80EA-1EE1D893F8B8}"/>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E10C8831-52BC-4D8A-84BF-A705B3DD947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5B180EDB-5174-45AA-BAFF-ED42ACEF2D1A}"/>
              </a:ext>
            </a:extLst>
          </p:cNvPr>
          <p:cNvSpPr>
            <a:spLocks noGrp="1"/>
          </p:cNvSpPr>
          <p:nvPr>
            <p:ph type="dt" sz="half" idx="10"/>
          </p:nvPr>
        </p:nvSpPr>
        <p:spPr/>
        <p:txBody>
          <a:bodyPr/>
          <a:lstStyle/>
          <a:p>
            <a:fld id="{9F974A22-F7AD-4595-B4E7-0AB7B4E60631}" type="datetimeFigureOut">
              <a:rPr lang="en-IN" smtClean="0"/>
              <a:t>16-08-2021</a:t>
            </a:fld>
            <a:endParaRPr lang="en-IN"/>
          </a:p>
        </p:txBody>
      </p:sp>
      <p:sp>
        <p:nvSpPr>
          <p:cNvPr id="5" name="Footer Placeholder 4">
            <a:extLst>
              <a:ext uri="{FF2B5EF4-FFF2-40B4-BE49-F238E27FC236}">
                <a16:creationId xmlns:a16="http://schemas.microsoft.com/office/drawing/2014/main" id="{1477210C-D60A-40B5-884A-DEF23178991A}"/>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E26B3192-7147-4653-AFD5-E666E7F4EDDA}"/>
              </a:ext>
            </a:extLst>
          </p:cNvPr>
          <p:cNvSpPr>
            <a:spLocks noGrp="1"/>
          </p:cNvSpPr>
          <p:nvPr>
            <p:ph type="sldNum" sz="quarter" idx="12"/>
          </p:nvPr>
        </p:nvSpPr>
        <p:spPr/>
        <p:txBody>
          <a:bodyPr/>
          <a:lstStyle/>
          <a:p>
            <a:fld id="{3A70D3ED-7969-4C41-B131-CCBE52CC5E03}" type="slidenum">
              <a:rPr lang="en-IN" smtClean="0"/>
              <a:t>‹#›</a:t>
            </a:fld>
            <a:endParaRPr lang="en-IN"/>
          </a:p>
        </p:txBody>
      </p:sp>
    </p:spTree>
    <p:extLst>
      <p:ext uri="{BB962C8B-B14F-4D97-AF65-F5344CB8AC3E}">
        <p14:creationId xmlns:p14="http://schemas.microsoft.com/office/powerpoint/2010/main" val="11536561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0EFC484-680D-443C-8045-4191327B324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4CBC75CF-F488-4D2A-94F9-6C707D8AF75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7D9D6E70-48F9-4190-9C5A-C7883956B9D6}"/>
              </a:ext>
            </a:extLst>
          </p:cNvPr>
          <p:cNvSpPr>
            <a:spLocks noGrp="1"/>
          </p:cNvSpPr>
          <p:nvPr>
            <p:ph type="dt" sz="half" idx="10"/>
          </p:nvPr>
        </p:nvSpPr>
        <p:spPr/>
        <p:txBody>
          <a:bodyPr/>
          <a:lstStyle/>
          <a:p>
            <a:fld id="{9F974A22-F7AD-4595-B4E7-0AB7B4E60631}" type="datetimeFigureOut">
              <a:rPr lang="en-IN" smtClean="0"/>
              <a:t>16-08-2021</a:t>
            </a:fld>
            <a:endParaRPr lang="en-IN"/>
          </a:p>
        </p:txBody>
      </p:sp>
      <p:sp>
        <p:nvSpPr>
          <p:cNvPr id="5" name="Footer Placeholder 4">
            <a:extLst>
              <a:ext uri="{FF2B5EF4-FFF2-40B4-BE49-F238E27FC236}">
                <a16:creationId xmlns:a16="http://schemas.microsoft.com/office/drawing/2014/main" id="{864060FF-A9BE-4D95-84CF-6B7E39175DCC}"/>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047D7B04-CD92-4EA3-A98B-718A56D7CC5A}"/>
              </a:ext>
            </a:extLst>
          </p:cNvPr>
          <p:cNvSpPr>
            <a:spLocks noGrp="1"/>
          </p:cNvSpPr>
          <p:nvPr>
            <p:ph type="sldNum" sz="quarter" idx="12"/>
          </p:nvPr>
        </p:nvSpPr>
        <p:spPr/>
        <p:txBody>
          <a:bodyPr/>
          <a:lstStyle/>
          <a:p>
            <a:fld id="{3A70D3ED-7969-4C41-B131-CCBE52CC5E03}" type="slidenum">
              <a:rPr lang="en-IN" smtClean="0"/>
              <a:t>‹#›</a:t>
            </a:fld>
            <a:endParaRPr lang="en-IN"/>
          </a:p>
        </p:txBody>
      </p:sp>
    </p:spTree>
    <p:extLst>
      <p:ext uri="{BB962C8B-B14F-4D97-AF65-F5344CB8AC3E}">
        <p14:creationId xmlns:p14="http://schemas.microsoft.com/office/powerpoint/2010/main" val="15025190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C8D8DF-03EF-401B-A527-B0954B5294C1}"/>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D645094A-86DA-4548-9BC2-FA71159B852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F326905E-75DA-46F0-B871-81231599C085}"/>
              </a:ext>
            </a:extLst>
          </p:cNvPr>
          <p:cNvSpPr>
            <a:spLocks noGrp="1"/>
          </p:cNvSpPr>
          <p:nvPr>
            <p:ph type="dt" sz="half" idx="10"/>
          </p:nvPr>
        </p:nvSpPr>
        <p:spPr/>
        <p:txBody>
          <a:bodyPr/>
          <a:lstStyle/>
          <a:p>
            <a:fld id="{9F974A22-F7AD-4595-B4E7-0AB7B4E60631}" type="datetimeFigureOut">
              <a:rPr lang="en-IN" smtClean="0"/>
              <a:t>16-08-2021</a:t>
            </a:fld>
            <a:endParaRPr lang="en-IN"/>
          </a:p>
        </p:txBody>
      </p:sp>
      <p:sp>
        <p:nvSpPr>
          <p:cNvPr id="5" name="Footer Placeholder 4">
            <a:extLst>
              <a:ext uri="{FF2B5EF4-FFF2-40B4-BE49-F238E27FC236}">
                <a16:creationId xmlns:a16="http://schemas.microsoft.com/office/drawing/2014/main" id="{5DAEA9E9-4ACB-4C69-B9A5-944210946D7A}"/>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A16886FA-632A-4149-9BAA-0C7AFE92FACF}"/>
              </a:ext>
            </a:extLst>
          </p:cNvPr>
          <p:cNvSpPr>
            <a:spLocks noGrp="1"/>
          </p:cNvSpPr>
          <p:nvPr>
            <p:ph type="sldNum" sz="quarter" idx="12"/>
          </p:nvPr>
        </p:nvSpPr>
        <p:spPr/>
        <p:txBody>
          <a:bodyPr/>
          <a:lstStyle/>
          <a:p>
            <a:fld id="{3A70D3ED-7969-4C41-B131-CCBE52CC5E03}" type="slidenum">
              <a:rPr lang="en-IN" smtClean="0"/>
              <a:t>‹#›</a:t>
            </a:fld>
            <a:endParaRPr lang="en-IN"/>
          </a:p>
        </p:txBody>
      </p:sp>
    </p:spTree>
    <p:extLst>
      <p:ext uri="{BB962C8B-B14F-4D97-AF65-F5344CB8AC3E}">
        <p14:creationId xmlns:p14="http://schemas.microsoft.com/office/powerpoint/2010/main" val="40097837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23F65-A8D3-4E35-B907-6E426E099F2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6F686B44-45E9-4394-8882-B78F5920EEC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CDE6F88-9A59-4581-92CF-2FFEF6869615}"/>
              </a:ext>
            </a:extLst>
          </p:cNvPr>
          <p:cNvSpPr>
            <a:spLocks noGrp="1"/>
          </p:cNvSpPr>
          <p:nvPr>
            <p:ph type="dt" sz="half" idx="10"/>
          </p:nvPr>
        </p:nvSpPr>
        <p:spPr/>
        <p:txBody>
          <a:bodyPr/>
          <a:lstStyle/>
          <a:p>
            <a:fld id="{9F974A22-F7AD-4595-B4E7-0AB7B4E60631}" type="datetimeFigureOut">
              <a:rPr lang="en-IN" smtClean="0"/>
              <a:t>16-08-2021</a:t>
            </a:fld>
            <a:endParaRPr lang="en-IN"/>
          </a:p>
        </p:txBody>
      </p:sp>
      <p:sp>
        <p:nvSpPr>
          <p:cNvPr id="5" name="Footer Placeholder 4">
            <a:extLst>
              <a:ext uri="{FF2B5EF4-FFF2-40B4-BE49-F238E27FC236}">
                <a16:creationId xmlns:a16="http://schemas.microsoft.com/office/drawing/2014/main" id="{9DF4C6F0-E370-4F6D-B38F-BB8E07A47E94}"/>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52B4338A-D494-4AC8-B79F-BB8F83E378FE}"/>
              </a:ext>
            </a:extLst>
          </p:cNvPr>
          <p:cNvSpPr>
            <a:spLocks noGrp="1"/>
          </p:cNvSpPr>
          <p:nvPr>
            <p:ph type="sldNum" sz="quarter" idx="12"/>
          </p:nvPr>
        </p:nvSpPr>
        <p:spPr/>
        <p:txBody>
          <a:bodyPr/>
          <a:lstStyle/>
          <a:p>
            <a:fld id="{3A70D3ED-7969-4C41-B131-CCBE52CC5E03}" type="slidenum">
              <a:rPr lang="en-IN" smtClean="0"/>
              <a:t>‹#›</a:t>
            </a:fld>
            <a:endParaRPr lang="en-IN"/>
          </a:p>
        </p:txBody>
      </p:sp>
    </p:spTree>
    <p:extLst>
      <p:ext uri="{BB962C8B-B14F-4D97-AF65-F5344CB8AC3E}">
        <p14:creationId xmlns:p14="http://schemas.microsoft.com/office/powerpoint/2010/main" val="7632891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5E915F-218B-4910-8B78-9DB1D1BA53D1}"/>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4C5C2443-5F60-48B7-A2A2-3F7765D4391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48299641-C719-4882-941A-1D3693A5C8C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98406EE2-0F23-4B27-8B22-D543214BE0B4}"/>
              </a:ext>
            </a:extLst>
          </p:cNvPr>
          <p:cNvSpPr>
            <a:spLocks noGrp="1"/>
          </p:cNvSpPr>
          <p:nvPr>
            <p:ph type="dt" sz="half" idx="10"/>
          </p:nvPr>
        </p:nvSpPr>
        <p:spPr/>
        <p:txBody>
          <a:bodyPr/>
          <a:lstStyle/>
          <a:p>
            <a:fld id="{9F974A22-F7AD-4595-B4E7-0AB7B4E60631}" type="datetimeFigureOut">
              <a:rPr lang="en-IN" smtClean="0"/>
              <a:t>16-08-2021</a:t>
            </a:fld>
            <a:endParaRPr lang="en-IN"/>
          </a:p>
        </p:txBody>
      </p:sp>
      <p:sp>
        <p:nvSpPr>
          <p:cNvPr id="6" name="Footer Placeholder 5">
            <a:extLst>
              <a:ext uri="{FF2B5EF4-FFF2-40B4-BE49-F238E27FC236}">
                <a16:creationId xmlns:a16="http://schemas.microsoft.com/office/drawing/2014/main" id="{750C5AFA-ED06-4BA5-BE86-2BCD5D6A09CF}"/>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1281A6C9-83B5-4AA6-B71E-33878F74FD27}"/>
              </a:ext>
            </a:extLst>
          </p:cNvPr>
          <p:cNvSpPr>
            <a:spLocks noGrp="1"/>
          </p:cNvSpPr>
          <p:nvPr>
            <p:ph type="sldNum" sz="quarter" idx="12"/>
          </p:nvPr>
        </p:nvSpPr>
        <p:spPr/>
        <p:txBody>
          <a:bodyPr/>
          <a:lstStyle/>
          <a:p>
            <a:fld id="{3A70D3ED-7969-4C41-B131-CCBE52CC5E03}" type="slidenum">
              <a:rPr lang="en-IN" smtClean="0"/>
              <a:t>‹#›</a:t>
            </a:fld>
            <a:endParaRPr lang="en-IN"/>
          </a:p>
        </p:txBody>
      </p:sp>
    </p:spTree>
    <p:extLst>
      <p:ext uri="{BB962C8B-B14F-4D97-AF65-F5344CB8AC3E}">
        <p14:creationId xmlns:p14="http://schemas.microsoft.com/office/powerpoint/2010/main" val="27914452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7F120-B905-40ED-B9A6-3C467DA22D0F}"/>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56BF2483-D5BF-4D2F-9161-690A5EFBE36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86F233C-9EAD-43F0-BECC-411BA6E98A8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0B3262C7-B79B-49B5-B0AB-20C098E22DB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827AE19-AAB5-4150-A11C-BE41E4A07B7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F3DEB941-4C11-44FD-831B-F873BDB21E3C}"/>
              </a:ext>
            </a:extLst>
          </p:cNvPr>
          <p:cNvSpPr>
            <a:spLocks noGrp="1"/>
          </p:cNvSpPr>
          <p:nvPr>
            <p:ph type="dt" sz="half" idx="10"/>
          </p:nvPr>
        </p:nvSpPr>
        <p:spPr/>
        <p:txBody>
          <a:bodyPr/>
          <a:lstStyle/>
          <a:p>
            <a:fld id="{9F974A22-F7AD-4595-B4E7-0AB7B4E60631}" type="datetimeFigureOut">
              <a:rPr lang="en-IN" smtClean="0"/>
              <a:t>16-08-2021</a:t>
            </a:fld>
            <a:endParaRPr lang="en-IN"/>
          </a:p>
        </p:txBody>
      </p:sp>
      <p:sp>
        <p:nvSpPr>
          <p:cNvPr id="8" name="Footer Placeholder 7">
            <a:extLst>
              <a:ext uri="{FF2B5EF4-FFF2-40B4-BE49-F238E27FC236}">
                <a16:creationId xmlns:a16="http://schemas.microsoft.com/office/drawing/2014/main" id="{D8C50D6B-1B6C-4B16-B9FD-66C0963A86CA}"/>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9932F710-3823-4411-8230-DFE0ABF7741A}"/>
              </a:ext>
            </a:extLst>
          </p:cNvPr>
          <p:cNvSpPr>
            <a:spLocks noGrp="1"/>
          </p:cNvSpPr>
          <p:nvPr>
            <p:ph type="sldNum" sz="quarter" idx="12"/>
          </p:nvPr>
        </p:nvSpPr>
        <p:spPr/>
        <p:txBody>
          <a:bodyPr/>
          <a:lstStyle/>
          <a:p>
            <a:fld id="{3A70D3ED-7969-4C41-B131-CCBE52CC5E03}" type="slidenum">
              <a:rPr lang="en-IN" smtClean="0"/>
              <a:t>‹#›</a:t>
            </a:fld>
            <a:endParaRPr lang="en-IN"/>
          </a:p>
        </p:txBody>
      </p:sp>
    </p:spTree>
    <p:extLst>
      <p:ext uri="{BB962C8B-B14F-4D97-AF65-F5344CB8AC3E}">
        <p14:creationId xmlns:p14="http://schemas.microsoft.com/office/powerpoint/2010/main" val="15384613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B0812-D2FA-40FD-93B5-B4DEFC3573D7}"/>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112FC6E0-EB27-4542-B8FB-8D5F4591985C}"/>
              </a:ext>
            </a:extLst>
          </p:cNvPr>
          <p:cNvSpPr>
            <a:spLocks noGrp="1"/>
          </p:cNvSpPr>
          <p:nvPr>
            <p:ph type="dt" sz="half" idx="10"/>
          </p:nvPr>
        </p:nvSpPr>
        <p:spPr/>
        <p:txBody>
          <a:bodyPr/>
          <a:lstStyle/>
          <a:p>
            <a:fld id="{9F974A22-F7AD-4595-B4E7-0AB7B4E60631}" type="datetimeFigureOut">
              <a:rPr lang="en-IN" smtClean="0"/>
              <a:t>16-08-2021</a:t>
            </a:fld>
            <a:endParaRPr lang="en-IN"/>
          </a:p>
        </p:txBody>
      </p:sp>
      <p:sp>
        <p:nvSpPr>
          <p:cNvPr id="4" name="Footer Placeholder 3">
            <a:extLst>
              <a:ext uri="{FF2B5EF4-FFF2-40B4-BE49-F238E27FC236}">
                <a16:creationId xmlns:a16="http://schemas.microsoft.com/office/drawing/2014/main" id="{69F6C434-9607-4461-9FAB-54F4E29C6A20}"/>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5934C4F7-5D77-4A25-B821-77A0854F093F}"/>
              </a:ext>
            </a:extLst>
          </p:cNvPr>
          <p:cNvSpPr>
            <a:spLocks noGrp="1"/>
          </p:cNvSpPr>
          <p:nvPr>
            <p:ph type="sldNum" sz="quarter" idx="12"/>
          </p:nvPr>
        </p:nvSpPr>
        <p:spPr/>
        <p:txBody>
          <a:bodyPr/>
          <a:lstStyle/>
          <a:p>
            <a:fld id="{3A70D3ED-7969-4C41-B131-CCBE52CC5E03}" type="slidenum">
              <a:rPr lang="en-IN" smtClean="0"/>
              <a:t>‹#›</a:t>
            </a:fld>
            <a:endParaRPr lang="en-IN"/>
          </a:p>
        </p:txBody>
      </p:sp>
    </p:spTree>
    <p:extLst>
      <p:ext uri="{BB962C8B-B14F-4D97-AF65-F5344CB8AC3E}">
        <p14:creationId xmlns:p14="http://schemas.microsoft.com/office/powerpoint/2010/main" val="12853219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03574DF-CC91-4909-9E8F-C26265DD886A}"/>
              </a:ext>
            </a:extLst>
          </p:cNvPr>
          <p:cNvSpPr>
            <a:spLocks noGrp="1"/>
          </p:cNvSpPr>
          <p:nvPr>
            <p:ph type="dt" sz="half" idx="10"/>
          </p:nvPr>
        </p:nvSpPr>
        <p:spPr/>
        <p:txBody>
          <a:bodyPr/>
          <a:lstStyle/>
          <a:p>
            <a:fld id="{9F974A22-F7AD-4595-B4E7-0AB7B4E60631}" type="datetimeFigureOut">
              <a:rPr lang="en-IN" smtClean="0"/>
              <a:t>16-08-2021</a:t>
            </a:fld>
            <a:endParaRPr lang="en-IN"/>
          </a:p>
        </p:txBody>
      </p:sp>
      <p:sp>
        <p:nvSpPr>
          <p:cNvPr id="3" name="Footer Placeholder 2">
            <a:extLst>
              <a:ext uri="{FF2B5EF4-FFF2-40B4-BE49-F238E27FC236}">
                <a16:creationId xmlns:a16="http://schemas.microsoft.com/office/drawing/2014/main" id="{5807A4A0-D9AF-49BD-9930-6A7F8476CCC8}"/>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A18F5D73-6ED7-4358-BF99-AF8870ADB377}"/>
              </a:ext>
            </a:extLst>
          </p:cNvPr>
          <p:cNvSpPr>
            <a:spLocks noGrp="1"/>
          </p:cNvSpPr>
          <p:nvPr>
            <p:ph type="sldNum" sz="quarter" idx="12"/>
          </p:nvPr>
        </p:nvSpPr>
        <p:spPr/>
        <p:txBody>
          <a:bodyPr/>
          <a:lstStyle/>
          <a:p>
            <a:fld id="{3A70D3ED-7969-4C41-B131-CCBE52CC5E03}" type="slidenum">
              <a:rPr lang="en-IN" smtClean="0"/>
              <a:t>‹#›</a:t>
            </a:fld>
            <a:endParaRPr lang="en-IN"/>
          </a:p>
        </p:txBody>
      </p:sp>
    </p:spTree>
    <p:extLst>
      <p:ext uri="{BB962C8B-B14F-4D97-AF65-F5344CB8AC3E}">
        <p14:creationId xmlns:p14="http://schemas.microsoft.com/office/powerpoint/2010/main" val="30713463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D4576-13A5-44E5-B374-D6A372BD15D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50899796-E38D-462E-8B39-18BA9ADC388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D87CED2A-7668-410E-95B2-D0BB15C56D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87F8C54-F718-4CD7-8887-C319C64700CD}"/>
              </a:ext>
            </a:extLst>
          </p:cNvPr>
          <p:cNvSpPr>
            <a:spLocks noGrp="1"/>
          </p:cNvSpPr>
          <p:nvPr>
            <p:ph type="dt" sz="half" idx="10"/>
          </p:nvPr>
        </p:nvSpPr>
        <p:spPr/>
        <p:txBody>
          <a:bodyPr/>
          <a:lstStyle/>
          <a:p>
            <a:fld id="{9F974A22-F7AD-4595-B4E7-0AB7B4E60631}" type="datetimeFigureOut">
              <a:rPr lang="en-IN" smtClean="0"/>
              <a:t>16-08-2021</a:t>
            </a:fld>
            <a:endParaRPr lang="en-IN"/>
          </a:p>
        </p:txBody>
      </p:sp>
      <p:sp>
        <p:nvSpPr>
          <p:cNvPr id="6" name="Footer Placeholder 5">
            <a:extLst>
              <a:ext uri="{FF2B5EF4-FFF2-40B4-BE49-F238E27FC236}">
                <a16:creationId xmlns:a16="http://schemas.microsoft.com/office/drawing/2014/main" id="{2FFF187B-E7C9-48DC-AC9D-0C136458F634}"/>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49C520CA-EBD3-47F0-9A84-966A71BFFF44}"/>
              </a:ext>
            </a:extLst>
          </p:cNvPr>
          <p:cNvSpPr>
            <a:spLocks noGrp="1"/>
          </p:cNvSpPr>
          <p:nvPr>
            <p:ph type="sldNum" sz="quarter" idx="12"/>
          </p:nvPr>
        </p:nvSpPr>
        <p:spPr/>
        <p:txBody>
          <a:bodyPr/>
          <a:lstStyle/>
          <a:p>
            <a:fld id="{3A70D3ED-7969-4C41-B131-CCBE52CC5E03}" type="slidenum">
              <a:rPr lang="en-IN" smtClean="0"/>
              <a:t>‹#›</a:t>
            </a:fld>
            <a:endParaRPr lang="en-IN"/>
          </a:p>
        </p:txBody>
      </p:sp>
    </p:spTree>
    <p:extLst>
      <p:ext uri="{BB962C8B-B14F-4D97-AF65-F5344CB8AC3E}">
        <p14:creationId xmlns:p14="http://schemas.microsoft.com/office/powerpoint/2010/main" val="2931547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1CE584-3157-4820-95BA-4E2390CD6A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A0DA24C5-6CE5-4453-9967-FF4C7130992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8A53E0AF-424C-4F98-A954-13B49DA2E3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ECDCF42-E147-4595-865F-9BB29A58B9EC}"/>
              </a:ext>
            </a:extLst>
          </p:cNvPr>
          <p:cNvSpPr>
            <a:spLocks noGrp="1"/>
          </p:cNvSpPr>
          <p:nvPr>
            <p:ph type="dt" sz="half" idx="10"/>
          </p:nvPr>
        </p:nvSpPr>
        <p:spPr/>
        <p:txBody>
          <a:bodyPr/>
          <a:lstStyle/>
          <a:p>
            <a:fld id="{9F974A22-F7AD-4595-B4E7-0AB7B4E60631}" type="datetimeFigureOut">
              <a:rPr lang="en-IN" smtClean="0"/>
              <a:t>16-08-2021</a:t>
            </a:fld>
            <a:endParaRPr lang="en-IN"/>
          </a:p>
        </p:txBody>
      </p:sp>
      <p:sp>
        <p:nvSpPr>
          <p:cNvPr id="6" name="Footer Placeholder 5">
            <a:extLst>
              <a:ext uri="{FF2B5EF4-FFF2-40B4-BE49-F238E27FC236}">
                <a16:creationId xmlns:a16="http://schemas.microsoft.com/office/drawing/2014/main" id="{3508FD6A-85D1-4C70-A5E5-203786250014}"/>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904295DC-2885-4B7F-981D-9F75F383BDCF}"/>
              </a:ext>
            </a:extLst>
          </p:cNvPr>
          <p:cNvSpPr>
            <a:spLocks noGrp="1"/>
          </p:cNvSpPr>
          <p:nvPr>
            <p:ph type="sldNum" sz="quarter" idx="12"/>
          </p:nvPr>
        </p:nvSpPr>
        <p:spPr/>
        <p:txBody>
          <a:bodyPr/>
          <a:lstStyle/>
          <a:p>
            <a:fld id="{3A70D3ED-7969-4C41-B131-CCBE52CC5E03}" type="slidenum">
              <a:rPr lang="en-IN" smtClean="0"/>
              <a:t>‹#›</a:t>
            </a:fld>
            <a:endParaRPr lang="en-IN"/>
          </a:p>
        </p:txBody>
      </p:sp>
    </p:spTree>
    <p:extLst>
      <p:ext uri="{BB962C8B-B14F-4D97-AF65-F5344CB8AC3E}">
        <p14:creationId xmlns:p14="http://schemas.microsoft.com/office/powerpoint/2010/main" val="13956209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563D642-42E6-421D-B9E7-3A5379CF2BF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697AE1C3-40BB-4915-8137-D390499EE9A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D3A84CE9-42C3-4969-A085-BFCA25983A6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974A22-F7AD-4595-B4E7-0AB7B4E60631}" type="datetimeFigureOut">
              <a:rPr lang="en-IN" smtClean="0"/>
              <a:t>16-08-2021</a:t>
            </a:fld>
            <a:endParaRPr lang="en-IN"/>
          </a:p>
        </p:txBody>
      </p:sp>
      <p:sp>
        <p:nvSpPr>
          <p:cNvPr id="5" name="Footer Placeholder 4">
            <a:extLst>
              <a:ext uri="{FF2B5EF4-FFF2-40B4-BE49-F238E27FC236}">
                <a16:creationId xmlns:a16="http://schemas.microsoft.com/office/drawing/2014/main" id="{DC059BA1-292F-4CAA-BBFE-F3EDA59AE71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8204ABB0-D604-4E1B-BFED-0CDAAD0A419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70D3ED-7969-4C41-B131-CCBE52CC5E03}" type="slidenum">
              <a:rPr lang="en-IN" smtClean="0"/>
              <a:t>‹#›</a:t>
            </a:fld>
            <a:endParaRPr lang="en-IN"/>
          </a:p>
        </p:txBody>
      </p:sp>
    </p:spTree>
    <p:extLst>
      <p:ext uri="{BB962C8B-B14F-4D97-AF65-F5344CB8AC3E}">
        <p14:creationId xmlns:p14="http://schemas.microsoft.com/office/powerpoint/2010/main" val="2235911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295F1B-A71E-4806-927B-19B9F33119E7}"/>
              </a:ext>
            </a:extLst>
          </p:cNvPr>
          <p:cNvSpPr>
            <a:spLocks noGrp="1"/>
          </p:cNvSpPr>
          <p:nvPr>
            <p:ph type="ctrTitle"/>
          </p:nvPr>
        </p:nvSpPr>
        <p:spPr/>
        <p:txBody>
          <a:bodyPr/>
          <a:lstStyle/>
          <a:p>
            <a:r>
              <a:rPr lang="en-US" dirty="0">
                <a:solidFill>
                  <a:srgbClr val="FF0000"/>
                </a:solidFill>
              </a:rPr>
              <a:t>CONSTRICTIVE PERICARDITIS</a:t>
            </a:r>
            <a:endParaRPr lang="en-IN" dirty="0">
              <a:solidFill>
                <a:srgbClr val="FF0000"/>
              </a:solidFill>
            </a:endParaRPr>
          </a:p>
        </p:txBody>
      </p:sp>
      <p:sp>
        <p:nvSpPr>
          <p:cNvPr id="3" name="Subtitle 2">
            <a:extLst>
              <a:ext uri="{FF2B5EF4-FFF2-40B4-BE49-F238E27FC236}">
                <a16:creationId xmlns:a16="http://schemas.microsoft.com/office/drawing/2014/main" id="{E07683F1-63DB-44A8-83C3-BCF26440AF0C}"/>
              </a:ext>
            </a:extLst>
          </p:cNvPr>
          <p:cNvSpPr>
            <a:spLocks noGrp="1"/>
          </p:cNvSpPr>
          <p:nvPr>
            <p:ph type="subTitle" idx="1"/>
          </p:nvPr>
        </p:nvSpPr>
        <p:spPr/>
        <p:txBody>
          <a:bodyPr/>
          <a:lstStyle/>
          <a:p>
            <a:r>
              <a:rPr lang="en-US" dirty="0" err="1"/>
              <a:t>DR.Anjos</a:t>
            </a:r>
            <a:endParaRPr lang="en-IN" dirty="0"/>
          </a:p>
        </p:txBody>
      </p:sp>
    </p:spTree>
    <p:extLst>
      <p:ext uri="{BB962C8B-B14F-4D97-AF65-F5344CB8AC3E}">
        <p14:creationId xmlns:p14="http://schemas.microsoft.com/office/powerpoint/2010/main" val="35883989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B40D3A-F893-421C-807C-F53B6F2AD6CD}"/>
              </a:ext>
            </a:extLst>
          </p:cNvPr>
          <p:cNvSpPr>
            <a:spLocks noGrp="1"/>
          </p:cNvSpPr>
          <p:nvPr>
            <p:ph type="title"/>
          </p:nvPr>
        </p:nvSpPr>
        <p:spPr/>
        <p:txBody>
          <a:bodyPr/>
          <a:lstStyle/>
          <a:p>
            <a:r>
              <a:rPr lang="en-US" dirty="0">
                <a:solidFill>
                  <a:srgbClr val="FF0000"/>
                </a:solidFill>
              </a:rPr>
              <a:t>Hemodynamic of Constrictive Pericarditis</a:t>
            </a:r>
            <a:endParaRPr lang="en-IN" dirty="0">
              <a:solidFill>
                <a:srgbClr val="FF0000"/>
              </a:solidFill>
            </a:endParaRPr>
          </a:p>
        </p:txBody>
      </p:sp>
      <p:sp>
        <p:nvSpPr>
          <p:cNvPr id="3" name="Content Placeholder 2">
            <a:extLst>
              <a:ext uri="{FF2B5EF4-FFF2-40B4-BE49-F238E27FC236}">
                <a16:creationId xmlns:a16="http://schemas.microsoft.com/office/drawing/2014/main" id="{C7ADFF66-8183-40CC-88E7-FB1C7FF92A9B}"/>
              </a:ext>
            </a:extLst>
          </p:cNvPr>
          <p:cNvSpPr>
            <a:spLocks noGrp="1"/>
          </p:cNvSpPr>
          <p:nvPr>
            <p:ph idx="1"/>
          </p:nvPr>
        </p:nvSpPr>
        <p:spPr/>
        <p:txBody>
          <a:bodyPr/>
          <a:lstStyle/>
          <a:p>
            <a:pPr marL="0" indent="0">
              <a:buNone/>
            </a:pPr>
            <a:r>
              <a:rPr lang="en-US" dirty="0"/>
              <a:t>1.Dissociation between </a:t>
            </a:r>
            <a:r>
              <a:rPr lang="en-US" u="sng" dirty="0">
                <a:solidFill>
                  <a:srgbClr val="FF0000"/>
                </a:solidFill>
              </a:rPr>
              <a:t>intrathoracic and intracardiac pressures</a:t>
            </a:r>
            <a:r>
              <a:rPr lang="en-US" dirty="0"/>
              <a:t>(due to thickened &amp; inelastic pericardium)</a:t>
            </a:r>
          </a:p>
          <a:p>
            <a:pPr marL="0" indent="0">
              <a:buNone/>
            </a:pPr>
            <a:r>
              <a:rPr lang="en-US" dirty="0"/>
              <a:t>-</a:t>
            </a:r>
            <a:r>
              <a:rPr lang="en-US" dirty="0" err="1"/>
              <a:t>respirophasic</a:t>
            </a:r>
            <a:r>
              <a:rPr lang="en-US" dirty="0"/>
              <a:t> variation in pulmonary vein flow as well</a:t>
            </a:r>
          </a:p>
          <a:p>
            <a:endParaRPr lang="en-US" dirty="0"/>
          </a:p>
          <a:p>
            <a:pPr marL="0" indent="0">
              <a:buNone/>
            </a:pPr>
            <a:r>
              <a:rPr lang="en-US" dirty="0"/>
              <a:t>2.</a:t>
            </a:r>
            <a:r>
              <a:rPr lang="en-US" u="sng" dirty="0">
                <a:solidFill>
                  <a:srgbClr val="FF0000"/>
                </a:solidFill>
              </a:rPr>
              <a:t>Exaggerated Interventricular dependence</a:t>
            </a:r>
            <a:r>
              <a:rPr lang="en-US" dirty="0"/>
              <a:t>-ventricles fill at expense of one another</a:t>
            </a:r>
          </a:p>
          <a:p>
            <a:pPr marL="0" indent="0">
              <a:buNone/>
            </a:pPr>
            <a:endParaRPr lang="en-US" dirty="0"/>
          </a:p>
          <a:p>
            <a:pPr marL="0" indent="0">
              <a:buNone/>
            </a:pPr>
            <a:r>
              <a:rPr lang="en-US" dirty="0"/>
              <a:t>3.Equalisation of filling pressure-Diastolic </a:t>
            </a:r>
            <a:r>
              <a:rPr lang="en-US" dirty="0" err="1"/>
              <a:t>democarcy</a:t>
            </a:r>
            <a:endParaRPr lang="en-US" dirty="0"/>
          </a:p>
          <a:p>
            <a:endParaRPr lang="en-US" dirty="0"/>
          </a:p>
          <a:p>
            <a:pPr marL="0" indent="0">
              <a:buNone/>
            </a:pPr>
            <a:endParaRPr lang="en-IN" dirty="0"/>
          </a:p>
        </p:txBody>
      </p:sp>
    </p:spTree>
    <p:extLst>
      <p:ext uri="{BB962C8B-B14F-4D97-AF65-F5344CB8AC3E}">
        <p14:creationId xmlns:p14="http://schemas.microsoft.com/office/powerpoint/2010/main" val="27653365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1E696-0560-47E6-B60D-BA05A928B325}"/>
              </a:ext>
            </a:extLst>
          </p:cNvPr>
          <p:cNvSpPr>
            <a:spLocks noGrp="1"/>
          </p:cNvSpPr>
          <p:nvPr>
            <p:ph type="title"/>
          </p:nvPr>
        </p:nvSpPr>
        <p:spPr/>
        <p:txBody>
          <a:bodyPr/>
          <a:lstStyle/>
          <a:p>
            <a:r>
              <a:rPr lang="en-US" dirty="0"/>
              <a:t>EXAGGERATED VENTRICULAR INTERDEPENDENCE</a:t>
            </a:r>
            <a:endParaRPr lang="en-IN" dirty="0"/>
          </a:p>
        </p:txBody>
      </p:sp>
      <p:pic>
        <p:nvPicPr>
          <p:cNvPr id="5" name="Content Placeholder 4">
            <a:extLst>
              <a:ext uri="{FF2B5EF4-FFF2-40B4-BE49-F238E27FC236}">
                <a16:creationId xmlns:a16="http://schemas.microsoft.com/office/drawing/2014/main" id="{011B6C23-A4EB-4222-974D-4D9EFC34E25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23307" y="2054086"/>
            <a:ext cx="8835328" cy="3613849"/>
          </a:xfrm>
        </p:spPr>
      </p:pic>
    </p:spTree>
    <p:extLst>
      <p:ext uri="{BB962C8B-B14F-4D97-AF65-F5344CB8AC3E}">
        <p14:creationId xmlns:p14="http://schemas.microsoft.com/office/powerpoint/2010/main" val="16810046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808160-98AB-427D-BBEB-2342E2FAAC98}"/>
              </a:ext>
            </a:extLst>
          </p:cNvPr>
          <p:cNvSpPr>
            <a:spLocks noGrp="1"/>
          </p:cNvSpPr>
          <p:nvPr>
            <p:ph type="title"/>
          </p:nvPr>
        </p:nvSpPr>
        <p:spPr/>
        <p:txBody>
          <a:bodyPr/>
          <a:lstStyle/>
          <a:p>
            <a:r>
              <a:rPr lang="en-US" dirty="0">
                <a:solidFill>
                  <a:srgbClr val="FF0000"/>
                </a:solidFill>
              </a:rPr>
              <a:t>Summary of CP hemodynamics</a:t>
            </a:r>
            <a:endParaRPr lang="en-IN" dirty="0">
              <a:solidFill>
                <a:srgbClr val="FF0000"/>
              </a:solidFill>
            </a:endParaRPr>
          </a:p>
        </p:txBody>
      </p:sp>
      <p:sp>
        <p:nvSpPr>
          <p:cNvPr id="3" name="Content Placeholder 2">
            <a:extLst>
              <a:ext uri="{FF2B5EF4-FFF2-40B4-BE49-F238E27FC236}">
                <a16:creationId xmlns:a16="http://schemas.microsoft.com/office/drawing/2014/main" id="{002E1C00-6E5A-4354-9731-BD22D052FF2C}"/>
              </a:ext>
            </a:extLst>
          </p:cNvPr>
          <p:cNvSpPr>
            <a:spLocks noGrp="1"/>
          </p:cNvSpPr>
          <p:nvPr>
            <p:ph idx="1"/>
          </p:nvPr>
        </p:nvSpPr>
        <p:spPr/>
        <p:txBody>
          <a:bodyPr>
            <a:normAutofit fontScale="92500" lnSpcReduction="20000"/>
          </a:bodyPr>
          <a:lstStyle/>
          <a:p>
            <a:r>
              <a:rPr lang="en-US" dirty="0"/>
              <a:t>               Inelastic&amp; thick </a:t>
            </a:r>
            <a:r>
              <a:rPr lang="en-US" dirty="0" err="1"/>
              <a:t>pericardium,reduced</a:t>
            </a:r>
            <a:r>
              <a:rPr lang="en-US" dirty="0"/>
              <a:t> compliance</a:t>
            </a:r>
          </a:p>
          <a:p>
            <a:endParaRPr lang="en-US" dirty="0"/>
          </a:p>
          <a:p>
            <a:r>
              <a:rPr lang="en-US" dirty="0"/>
              <a:t>Fixed pericardial volume                          Dissociation of thoracic /card</a:t>
            </a:r>
          </a:p>
          <a:p>
            <a:r>
              <a:rPr lang="en-US" dirty="0"/>
              <a:t>Mid diastolic restriction</a:t>
            </a:r>
          </a:p>
          <a:p>
            <a:endParaRPr lang="en-US" dirty="0"/>
          </a:p>
          <a:p>
            <a:pPr marL="0" indent="0">
              <a:buNone/>
            </a:pPr>
            <a:r>
              <a:rPr lang="en-US" dirty="0"/>
              <a:t>Fail to accommodate increased venous return         Reduced lv filling</a:t>
            </a:r>
          </a:p>
          <a:p>
            <a:pPr marL="0" indent="0">
              <a:buNone/>
            </a:pPr>
            <a:r>
              <a:rPr lang="en-US" dirty="0"/>
              <a:t>Shift of </a:t>
            </a:r>
            <a:r>
              <a:rPr lang="en-US" dirty="0" err="1"/>
              <a:t>ivs</a:t>
            </a:r>
            <a:r>
              <a:rPr lang="en-US" dirty="0"/>
              <a:t> to other ventricle</a:t>
            </a:r>
          </a:p>
          <a:p>
            <a:pPr marL="0" indent="0">
              <a:buNone/>
            </a:pPr>
            <a:r>
              <a:rPr lang="en-US" dirty="0"/>
              <a:t>                                        </a:t>
            </a:r>
          </a:p>
          <a:p>
            <a:pPr marL="0" indent="0">
              <a:buNone/>
            </a:pPr>
            <a:endParaRPr lang="en-US" dirty="0"/>
          </a:p>
          <a:p>
            <a:pPr marL="0" indent="0">
              <a:buNone/>
            </a:pPr>
            <a:r>
              <a:rPr lang="en-US" dirty="0"/>
              <a:t>            Exaggerated ventricular interdependence</a:t>
            </a:r>
          </a:p>
          <a:p>
            <a:pPr marL="0" indent="0">
              <a:buNone/>
            </a:pPr>
            <a:endParaRPr lang="en-IN" dirty="0"/>
          </a:p>
        </p:txBody>
      </p:sp>
      <p:cxnSp>
        <p:nvCxnSpPr>
          <p:cNvPr id="5" name="Straight Arrow Connector 4">
            <a:extLst>
              <a:ext uri="{FF2B5EF4-FFF2-40B4-BE49-F238E27FC236}">
                <a16:creationId xmlns:a16="http://schemas.microsoft.com/office/drawing/2014/main" id="{E549C76F-DA2F-4BDC-AE9B-42D94372B2BE}"/>
              </a:ext>
            </a:extLst>
          </p:cNvPr>
          <p:cNvCxnSpPr/>
          <p:nvPr/>
        </p:nvCxnSpPr>
        <p:spPr>
          <a:xfrm flipH="1">
            <a:off x="3008243" y="2107094"/>
            <a:ext cx="2438400" cy="4903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BBA2066E-86A4-46E4-8C81-8BACD7ED4C19}"/>
              </a:ext>
            </a:extLst>
          </p:cNvPr>
          <p:cNvCxnSpPr>
            <a:cxnSpLocks/>
          </p:cNvCxnSpPr>
          <p:nvPr/>
        </p:nvCxnSpPr>
        <p:spPr>
          <a:xfrm>
            <a:off x="2557670" y="3158986"/>
            <a:ext cx="0" cy="5830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2B413A63-CF6B-4491-93DC-13D5B3F3868D}"/>
              </a:ext>
            </a:extLst>
          </p:cNvPr>
          <p:cNvCxnSpPr/>
          <p:nvPr/>
        </p:nvCxnSpPr>
        <p:spPr>
          <a:xfrm>
            <a:off x="7050157" y="2151097"/>
            <a:ext cx="2928730" cy="4903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093776FC-6900-43F2-B91E-125E3BD27CF2}"/>
              </a:ext>
            </a:extLst>
          </p:cNvPr>
          <p:cNvCxnSpPr/>
          <p:nvPr/>
        </p:nvCxnSpPr>
        <p:spPr>
          <a:xfrm>
            <a:off x="9263270" y="3158986"/>
            <a:ext cx="0" cy="6261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E90508C-FC9F-4603-942A-D0A2CCEAB893}"/>
              </a:ext>
            </a:extLst>
          </p:cNvPr>
          <p:cNvCxnSpPr/>
          <p:nvPr/>
        </p:nvCxnSpPr>
        <p:spPr>
          <a:xfrm>
            <a:off x="2680253" y="4585251"/>
            <a:ext cx="2014331" cy="503583"/>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D9000D6A-4B81-4686-8F5D-F1B2189A86DE}"/>
              </a:ext>
            </a:extLst>
          </p:cNvPr>
          <p:cNvCxnSpPr/>
          <p:nvPr/>
        </p:nvCxnSpPr>
        <p:spPr>
          <a:xfrm flipH="1">
            <a:off x="6165574" y="4426224"/>
            <a:ext cx="2663687" cy="8216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36805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43B771-2833-4C92-8789-11B728C2AC29}"/>
              </a:ext>
            </a:extLst>
          </p:cNvPr>
          <p:cNvSpPr>
            <a:spLocks noGrp="1"/>
          </p:cNvSpPr>
          <p:nvPr>
            <p:ph type="title"/>
          </p:nvPr>
        </p:nvSpPr>
        <p:spPr/>
        <p:txBody>
          <a:bodyPr/>
          <a:lstStyle/>
          <a:p>
            <a:r>
              <a:rPr lang="en-US" dirty="0">
                <a:solidFill>
                  <a:srgbClr val="FF0000"/>
                </a:solidFill>
              </a:rPr>
              <a:t>Hemodynamics Of RCM &amp; CP</a:t>
            </a:r>
            <a:endParaRPr lang="en-IN" dirty="0">
              <a:solidFill>
                <a:srgbClr val="FF0000"/>
              </a:solidFill>
            </a:endParaRPr>
          </a:p>
        </p:txBody>
      </p:sp>
      <p:sp>
        <p:nvSpPr>
          <p:cNvPr id="3" name="Content Placeholder 2">
            <a:extLst>
              <a:ext uri="{FF2B5EF4-FFF2-40B4-BE49-F238E27FC236}">
                <a16:creationId xmlns:a16="http://schemas.microsoft.com/office/drawing/2014/main" id="{56071EC0-FB00-411E-835F-43844428E356}"/>
              </a:ext>
            </a:extLst>
          </p:cNvPr>
          <p:cNvSpPr>
            <a:spLocks noGrp="1"/>
          </p:cNvSpPr>
          <p:nvPr>
            <p:ph idx="1"/>
          </p:nvPr>
        </p:nvSpPr>
        <p:spPr/>
        <p:txBody>
          <a:bodyPr/>
          <a:lstStyle/>
          <a:p>
            <a:r>
              <a:rPr lang="en-US" dirty="0"/>
              <a:t>Both CP &amp; RCM result in impaired diastolic ventricular filling</a:t>
            </a:r>
          </a:p>
          <a:p>
            <a:pPr marL="0" indent="0">
              <a:buNone/>
            </a:pPr>
            <a:r>
              <a:rPr lang="en-US" dirty="0"/>
              <a:t>CCP-External compression</a:t>
            </a:r>
          </a:p>
          <a:p>
            <a:pPr marL="0" indent="0">
              <a:buNone/>
            </a:pPr>
            <a:r>
              <a:rPr lang="en-US" dirty="0"/>
              <a:t>RCM-intrinsic myocardial pathology</a:t>
            </a:r>
          </a:p>
          <a:p>
            <a:r>
              <a:rPr lang="en-US" dirty="0"/>
              <a:t>Diastolic dysfunction is the hallmark</a:t>
            </a:r>
          </a:p>
          <a:p>
            <a:r>
              <a:rPr lang="en-US" dirty="0"/>
              <a:t>Elevated ventricular filling pressure</a:t>
            </a:r>
          </a:p>
          <a:p>
            <a:r>
              <a:rPr lang="en-US" dirty="0"/>
              <a:t>Elevated mean atrial pressure</a:t>
            </a:r>
          </a:p>
          <a:p>
            <a:r>
              <a:rPr lang="en-US" u="sng" dirty="0">
                <a:solidFill>
                  <a:srgbClr val="FF0000"/>
                </a:solidFill>
              </a:rPr>
              <a:t>In CP the early rapid filling is </a:t>
            </a:r>
            <a:r>
              <a:rPr lang="en-US" u="sng" dirty="0" err="1">
                <a:solidFill>
                  <a:srgbClr val="FF0000"/>
                </a:solidFill>
              </a:rPr>
              <a:t>preserved,but</a:t>
            </a:r>
            <a:r>
              <a:rPr lang="en-US" u="sng" dirty="0">
                <a:solidFill>
                  <a:srgbClr val="FF0000"/>
                </a:solidFill>
              </a:rPr>
              <a:t> in RCM there is </a:t>
            </a:r>
            <a:r>
              <a:rPr lang="en-US" u="sng" dirty="0" err="1">
                <a:solidFill>
                  <a:srgbClr val="FF0000"/>
                </a:solidFill>
              </a:rPr>
              <a:t>pandiastolic</a:t>
            </a:r>
            <a:r>
              <a:rPr lang="en-US" u="sng" dirty="0">
                <a:solidFill>
                  <a:srgbClr val="FF0000"/>
                </a:solidFill>
              </a:rPr>
              <a:t> impairment.</a:t>
            </a:r>
          </a:p>
          <a:p>
            <a:endParaRPr lang="en-IN" dirty="0"/>
          </a:p>
        </p:txBody>
      </p:sp>
    </p:spTree>
    <p:extLst>
      <p:ext uri="{BB962C8B-B14F-4D97-AF65-F5344CB8AC3E}">
        <p14:creationId xmlns:p14="http://schemas.microsoft.com/office/powerpoint/2010/main" val="27951221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4969B-9855-4541-A76D-2D9424F3DC45}"/>
              </a:ext>
            </a:extLst>
          </p:cNvPr>
          <p:cNvSpPr>
            <a:spLocks noGrp="1"/>
          </p:cNvSpPr>
          <p:nvPr>
            <p:ph type="title"/>
          </p:nvPr>
        </p:nvSpPr>
        <p:spPr/>
        <p:txBody>
          <a:bodyPr/>
          <a:lstStyle/>
          <a:p>
            <a:r>
              <a:rPr lang="en-US" dirty="0">
                <a:solidFill>
                  <a:srgbClr val="FF0000"/>
                </a:solidFill>
              </a:rPr>
              <a:t>RCMP hemodynamics</a:t>
            </a:r>
            <a:endParaRPr lang="en-IN" dirty="0">
              <a:solidFill>
                <a:srgbClr val="FF0000"/>
              </a:solidFill>
            </a:endParaRPr>
          </a:p>
        </p:txBody>
      </p:sp>
      <p:sp>
        <p:nvSpPr>
          <p:cNvPr id="3" name="Content Placeholder 2">
            <a:extLst>
              <a:ext uri="{FF2B5EF4-FFF2-40B4-BE49-F238E27FC236}">
                <a16:creationId xmlns:a16="http://schemas.microsoft.com/office/drawing/2014/main" id="{4AA764AA-1398-4266-A9B9-4356407045A7}"/>
              </a:ext>
            </a:extLst>
          </p:cNvPr>
          <p:cNvSpPr>
            <a:spLocks noGrp="1"/>
          </p:cNvSpPr>
          <p:nvPr>
            <p:ph idx="1"/>
          </p:nvPr>
        </p:nvSpPr>
        <p:spPr/>
        <p:txBody>
          <a:bodyPr>
            <a:normAutofit lnSpcReduction="10000"/>
          </a:bodyPr>
          <a:lstStyle/>
          <a:p>
            <a:r>
              <a:rPr lang="en-US" dirty="0"/>
              <a:t>No dissociation between intrathoracic and intracardiac pressure.</a:t>
            </a:r>
          </a:p>
          <a:p>
            <a:endParaRPr lang="en-US" dirty="0"/>
          </a:p>
          <a:p>
            <a:r>
              <a:rPr lang="en-US" dirty="0"/>
              <a:t>No diastolic democracy</a:t>
            </a:r>
          </a:p>
          <a:p>
            <a:endParaRPr lang="en-US" dirty="0"/>
          </a:p>
          <a:p>
            <a:r>
              <a:rPr lang="en-US" dirty="0"/>
              <a:t>Ventricular concordance(septum is involved and noncompliant)</a:t>
            </a:r>
          </a:p>
          <a:p>
            <a:endParaRPr lang="en-US" dirty="0"/>
          </a:p>
          <a:p>
            <a:r>
              <a:rPr lang="en-US" dirty="0"/>
              <a:t>PAH usually more .</a:t>
            </a:r>
          </a:p>
          <a:p>
            <a:endParaRPr lang="en-US" dirty="0"/>
          </a:p>
          <a:p>
            <a:r>
              <a:rPr lang="en-US" dirty="0"/>
              <a:t>Inspiratory flow reversal in hepatic veins due to noncompliant RV</a:t>
            </a:r>
            <a:endParaRPr lang="en-IN" dirty="0"/>
          </a:p>
        </p:txBody>
      </p:sp>
    </p:spTree>
    <p:extLst>
      <p:ext uri="{BB962C8B-B14F-4D97-AF65-F5344CB8AC3E}">
        <p14:creationId xmlns:p14="http://schemas.microsoft.com/office/powerpoint/2010/main" val="41942721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23EF7-FD84-46FF-95B3-8E4E14DE996D}"/>
              </a:ext>
            </a:extLst>
          </p:cNvPr>
          <p:cNvSpPr>
            <a:spLocks noGrp="1"/>
          </p:cNvSpPr>
          <p:nvPr>
            <p:ph type="title"/>
          </p:nvPr>
        </p:nvSpPr>
        <p:spPr/>
        <p:txBody>
          <a:bodyPr/>
          <a:lstStyle/>
          <a:p>
            <a:r>
              <a:rPr lang="en-US" dirty="0">
                <a:solidFill>
                  <a:srgbClr val="FF0000"/>
                </a:solidFill>
              </a:rPr>
              <a:t>Other condition with restrictive physiology</a:t>
            </a:r>
            <a:endParaRPr lang="en-IN" dirty="0">
              <a:solidFill>
                <a:srgbClr val="FF0000"/>
              </a:solidFill>
            </a:endParaRPr>
          </a:p>
        </p:txBody>
      </p:sp>
      <p:sp>
        <p:nvSpPr>
          <p:cNvPr id="3" name="Content Placeholder 2">
            <a:extLst>
              <a:ext uri="{FF2B5EF4-FFF2-40B4-BE49-F238E27FC236}">
                <a16:creationId xmlns:a16="http://schemas.microsoft.com/office/drawing/2014/main" id="{CD38D70E-C1EF-43BC-96FE-A0631805FEBF}"/>
              </a:ext>
            </a:extLst>
          </p:cNvPr>
          <p:cNvSpPr>
            <a:spLocks noGrp="1"/>
          </p:cNvSpPr>
          <p:nvPr>
            <p:ph idx="1"/>
          </p:nvPr>
        </p:nvSpPr>
        <p:spPr/>
        <p:txBody>
          <a:bodyPr/>
          <a:lstStyle/>
          <a:p>
            <a:r>
              <a:rPr lang="en-US" dirty="0"/>
              <a:t>RV infarction</a:t>
            </a:r>
          </a:p>
          <a:p>
            <a:r>
              <a:rPr lang="en-US" dirty="0"/>
              <a:t>Acute pulmonary Embolism</a:t>
            </a:r>
          </a:p>
          <a:p>
            <a:r>
              <a:rPr lang="en-US" dirty="0"/>
              <a:t>Acute /Subacute TR</a:t>
            </a:r>
            <a:endParaRPr lang="en-IN" dirty="0"/>
          </a:p>
        </p:txBody>
      </p:sp>
    </p:spTree>
    <p:extLst>
      <p:ext uri="{BB962C8B-B14F-4D97-AF65-F5344CB8AC3E}">
        <p14:creationId xmlns:p14="http://schemas.microsoft.com/office/powerpoint/2010/main" val="4554736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10E5F0-29CC-440C-9473-E23C05695597}"/>
              </a:ext>
            </a:extLst>
          </p:cNvPr>
          <p:cNvSpPr>
            <a:spLocks noGrp="1"/>
          </p:cNvSpPr>
          <p:nvPr>
            <p:ph type="title"/>
          </p:nvPr>
        </p:nvSpPr>
        <p:spPr/>
        <p:txBody>
          <a:bodyPr/>
          <a:lstStyle/>
          <a:p>
            <a:r>
              <a:rPr lang="en-US" dirty="0">
                <a:solidFill>
                  <a:srgbClr val="FF0000"/>
                </a:solidFill>
              </a:rPr>
              <a:t>MIXED Constriction &amp; Restriction</a:t>
            </a:r>
            <a:endParaRPr lang="en-IN" dirty="0">
              <a:solidFill>
                <a:srgbClr val="FF0000"/>
              </a:solidFill>
            </a:endParaRPr>
          </a:p>
        </p:txBody>
      </p:sp>
      <p:sp>
        <p:nvSpPr>
          <p:cNvPr id="3" name="Content Placeholder 2">
            <a:extLst>
              <a:ext uri="{FF2B5EF4-FFF2-40B4-BE49-F238E27FC236}">
                <a16:creationId xmlns:a16="http://schemas.microsoft.com/office/drawing/2014/main" id="{7B037A42-9910-46F0-A0F3-006977500A10}"/>
              </a:ext>
            </a:extLst>
          </p:cNvPr>
          <p:cNvSpPr>
            <a:spLocks noGrp="1"/>
          </p:cNvSpPr>
          <p:nvPr>
            <p:ph idx="1"/>
          </p:nvPr>
        </p:nvSpPr>
        <p:spPr/>
        <p:txBody>
          <a:bodyPr/>
          <a:lstStyle/>
          <a:p>
            <a:r>
              <a:rPr lang="en-US" dirty="0"/>
              <a:t>Incidence_12.7% in some case series</a:t>
            </a:r>
          </a:p>
          <a:p>
            <a:r>
              <a:rPr lang="en-US" dirty="0"/>
              <a:t>Causes</a:t>
            </a:r>
          </a:p>
          <a:p>
            <a:pPr marL="0" indent="0">
              <a:buNone/>
            </a:pPr>
            <a:r>
              <a:rPr lang="en-US" dirty="0"/>
              <a:t>Radiation related</a:t>
            </a:r>
          </a:p>
          <a:p>
            <a:pPr marL="0" indent="0">
              <a:buNone/>
            </a:pPr>
            <a:r>
              <a:rPr lang="en-US" dirty="0"/>
              <a:t>Myopericarditis sequelae</a:t>
            </a:r>
          </a:p>
          <a:p>
            <a:pPr marL="0" indent="0">
              <a:buNone/>
            </a:pPr>
            <a:r>
              <a:rPr lang="en-US" dirty="0"/>
              <a:t>Post surgery</a:t>
            </a:r>
          </a:p>
          <a:p>
            <a:pPr marL="0" indent="0">
              <a:buNone/>
            </a:pPr>
            <a:r>
              <a:rPr lang="en-US" dirty="0"/>
              <a:t>Late stages of CP</a:t>
            </a:r>
          </a:p>
          <a:p>
            <a:r>
              <a:rPr lang="en-US" dirty="0"/>
              <a:t>Relative contribution of each is difficult to </a:t>
            </a:r>
            <a:r>
              <a:rPr lang="en-US" dirty="0" err="1"/>
              <a:t>assesS</a:t>
            </a:r>
            <a:endParaRPr lang="en-US" dirty="0"/>
          </a:p>
          <a:p>
            <a:r>
              <a:rPr lang="en-US" dirty="0"/>
              <a:t>Poor prognosis</a:t>
            </a:r>
            <a:endParaRPr lang="en-IN" dirty="0"/>
          </a:p>
        </p:txBody>
      </p:sp>
    </p:spTree>
    <p:extLst>
      <p:ext uri="{BB962C8B-B14F-4D97-AF65-F5344CB8AC3E}">
        <p14:creationId xmlns:p14="http://schemas.microsoft.com/office/powerpoint/2010/main" val="8848428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A021FB-50BD-4DA3-9FFD-52605863F938}"/>
              </a:ext>
            </a:extLst>
          </p:cNvPr>
          <p:cNvSpPr>
            <a:spLocks noGrp="1"/>
          </p:cNvSpPr>
          <p:nvPr>
            <p:ph type="title"/>
          </p:nvPr>
        </p:nvSpPr>
        <p:spPr/>
        <p:txBody>
          <a:bodyPr/>
          <a:lstStyle/>
          <a:p>
            <a:r>
              <a:rPr lang="en-US" dirty="0">
                <a:solidFill>
                  <a:srgbClr val="FF0000"/>
                </a:solidFill>
              </a:rPr>
              <a:t>Pathophysiology</a:t>
            </a:r>
            <a:endParaRPr lang="en-IN" dirty="0">
              <a:solidFill>
                <a:srgbClr val="FF0000"/>
              </a:solidFill>
            </a:endParaRPr>
          </a:p>
        </p:txBody>
      </p:sp>
      <p:sp>
        <p:nvSpPr>
          <p:cNvPr id="3" name="Content Placeholder 2">
            <a:extLst>
              <a:ext uri="{FF2B5EF4-FFF2-40B4-BE49-F238E27FC236}">
                <a16:creationId xmlns:a16="http://schemas.microsoft.com/office/drawing/2014/main" id="{57A55073-6AE1-437C-86CA-45ED406E5A4A}"/>
              </a:ext>
            </a:extLst>
          </p:cNvPr>
          <p:cNvSpPr>
            <a:spLocks noGrp="1"/>
          </p:cNvSpPr>
          <p:nvPr>
            <p:ph idx="1"/>
          </p:nvPr>
        </p:nvSpPr>
        <p:spPr/>
        <p:txBody>
          <a:bodyPr/>
          <a:lstStyle/>
          <a:p>
            <a:r>
              <a:rPr lang="en-US" dirty="0"/>
              <a:t>Constriction can follow an initial insult by as little as several months and occasionally less, but typically takes years to develop.</a:t>
            </a:r>
          </a:p>
          <a:p>
            <a:r>
              <a:rPr lang="en-US" dirty="0"/>
              <a:t> The end result is fibrosis, often calcification, and adhesions of the parietal and visceral pericardium. </a:t>
            </a:r>
          </a:p>
          <a:p>
            <a:r>
              <a:rPr lang="en-US" dirty="0"/>
              <a:t>Scarring is usually more or less symmetric and impedes filling of all heart chambers.</a:t>
            </a:r>
            <a:endParaRPr lang="en-IN" dirty="0"/>
          </a:p>
        </p:txBody>
      </p:sp>
    </p:spTree>
    <p:extLst>
      <p:ext uri="{BB962C8B-B14F-4D97-AF65-F5344CB8AC3E}">
        <p14:creationId xmlns:p14="http://schemas.microsoft.com/office/powerpoint/2010/main" val="37773786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16CF21-CCBD-4938-B0B2-47E51A939F9B}"/>
              </a:ext>
            </a:extLst>
          </p:cNvPr>
          <p:cNvSpPr>
            <a:spLocks noGrp="1"/>
          </p:cNvSpPr>
          <p:nvPr>
            <p:ph type="title"/>
          </p:nvPr>
        </p:nvSpPr>
        <p:spPr/>
        <p:txBody>
          <a:bodyPr/>
          <a:lstStyle/>
          <a:p>
            <a:r>
              <a:rPr lang="en-US" dirty="0"/>
              <a:t>ETIOLOGY</a:t>
            </a:r>
            <a:endParaRPr lang="en-IN" dirty="0"/>
          </a:p>
        </p:txBody>
      </p:sp>
      <p:sp>
        <p:nvSpPr>
          <p:cNvPr id="3" name="Content Placeholder 2">
            <a:extLst>
              <a:ext uri="{FF2B5EF4-FFF2-40B4-BE49-F238E27FC236}">
                <a16:creationId xmlns:a16="http://schemas.microsoft.com/office/drawing/2014/main" id="{79BE490C-4362-409A-A8E2-5C174A191AB2}"/>
              </a:ext>
            </a:extLst>
          </p:cNvPr>
          <p:cNvSpPr>
            <a:spLocks noGrp="1"/>
          </p:cNvSpPr>
          <p:nvPr>
            <p:ph idx="1"/>
          </p:nvPr>
        </p:nvSpPr>
        <p:spPr>
          <a:xfrm>
            <a:off x="838200" y="1838878"/>
            <a:ext cx="10515600" cy="4351338"/>
          </a:xfrm>
        </p:spPr>
        <p:txBody>
          <a:bodyPr>
            <a:normAutofit fontScale="62500" lnSpcReduction="20000"/>
          </a:bodyPr>
          <a:lstStyle/>
          <a:p>
            <a:r>
              <a:rPr lang="en-IN" dirty="0">
                <a:solidFill>
                  <a:srgbClr val="FF0000"/>
                </a:solidFill>
              </a:rPr>
              <a:t>Idiopathic </a:t>
            </a:r>
          </a:p>
          <a:p>
            <a:r>
              <a:rPr lang="en-IN" dirty="0">
                <a:solidFill>
                  <a:srgbClr val="FF0000"/>
                </a:solidFill>
              </a:rPr>
              <a:t>Infectious </a:t>
            </a:r>
          </a:p>
          <a:p>
            <a:pPr marL="0" indent="0">
              <a:buNone/>
            </a:pPr>
            <a:r>
              <a:rPr lang="en-IN" dirty="0"/>
              <a:t>Viral (echovirus, coxsackievirus, adenovirus, cytomegalovirus, hepatitis B virus, infectious mononucleosis, HIV/AIDS</a:t>
            </a:r>
          </a:p>
          <a:p>
            <a:pPr marL="0" indent="0">
              <a:buNone/>
            </a:pPr>
            <a:r>
              <a:rPr lang="en-IN" dirty="0"/>
              <a:t> Bacterial* (M. tuberculosis, M. avium-</a:t>
            </a:r>
            <a:r>
              <a:rPr lang="en-IN" dirty="0" err="1"/>
              <a:t>intracellulare</a:t>
            </a:r>
            <a:r>
              <a:rPr lang="en-IN" dirty="0"/>
              <a:t>, pneumococcus, staphylococcus, streptococcus, Mycoplasma, Lyme disease, H. influenzae, Neisseria meningitides, and many others) </a:t>
            </a:r>
          </a:p>
          <a:p>
            <a:pPr marL="0" indent="0">
              <a:buNone/>
            </a:pPr>
            <a:r>
              <a:rPr lang="en-IN" dirty="0"/>
              <a:t> Fungal (histoplasmosis, coccidioidomycosis)</a:t>
            </a:r>
          </a:p>
          <a:p>
            <a:pPr marL="0" indent="0">
              <a:buNone/>
            </a:pPr>
            <a:r>
              <a:rPr lang="en-IN" dirty="0"/>
              <a:t> Protozoa</a:t>
            </a:r>
          </a:p>
          <a:p>
            <a:pPr marL="0" indent="0">
              <a:buNone/>
            </a:pPr>
            <a:r>
              <a:rPr lang="en-IN" dirty="0"/>
              <a:t> </a:t>
            </a:r>
            <a:r>
              <a:rPr lang="en-IN" dirty="0">
                <a:solidFill>
                  <a:srgbClr val="FF0000"/>
                </a:solidFill>
              </a:rPr>
              <a:t>Inflammatory</a:t>
            </a:r>
          </a:p>
          <a:p>
            <a:r>
              <a:rPr lang="en-IN" dirty="0"/>
              <a:t> Connective tissue disease* (systemic lupus erythematosus, rheumatoid arthritis, scleroderma, dermatomyositis, </a:t>
            </a:r>
            <a:r>
              <a:rPr lang="en-IN" dirty="0" err="1"/>
              <a:t>Sjögren</a:t>
            </a:r>
            <a:r>
              <a:rPr lang="en-IN" dirty="0"/>
              <a:t> syndrome, mixed)</a:t>
            </a:r>
          </a:p>
          <a:p>
            <a:r>
              <a:rPr lang="en-IN" dirty="0"/>
              <a:t> Drug-induced* (e.g., procainamide, hydralazine, isoniazid, cyclosporine) </a:t>
            </a:r>
          </a:p>
          <a:p>
            <a:r>
              <a:rPr lang="en-IN" dirty="0"/>
              <a:t>Arteritis (polyarteritis nodosa, temporal arteritis) Inflammatory bowel disease </a:t>
            </a:r>
            <a:r>
              <a:rPr lang="en-IN" dirty="0" err="1"/>
              <a:t>Postcardiotomy</a:t>
            </a:r>
            <a:r>
              <a:rPr lang="en-IN" dirty="0"/>
              <a:t>, </a:t>
            </a:r>
            <a:r>
              <a:rPr lang="en-IN" dirty="0" err="1"/>
              <a:t>postthoracotomy</a:t>
            </a:r>
            <a:r>
              <a:rPr lang="en-IN" dirty="0"/>
              <a:t>,* post–cardiac injury syndrome* Genetic immune system diseases* (</a:t>
            </a:r>
            <a:r>
              <a:rPr lang="en-IN" dirty="0" err="1"/>
              <a:t>tumor</a:t>
            </a:r>
            <a:r>
              <a:rPr lang="en-IN" dirty="0"/>
              <a:t> necrosis factor receptor-1–associated periodic syndrome [TRAPS], familial Mediterranean fever) Miscellaneous: sarcoidosis, </a:t>
            </a:r>
            <a:r>
              <a:rPr lang="en-IN" dirty="0" err="1"/>
              <a:t>Erdheim</a:t>
            </a:r>
            <a:r>
              <a:rPr lang="en-IN" dirty="0"/>
              <a:t>-Chester disease, Churg-Strauss disease, immunoglobulin G4–related disease</a:t>
            </a:r>
          </a:p>
        </p:txBody>
      </p:sp>
    </p:spTree>
    <p:extLst>
      <p:ext uri="{BB962C8B-B14F-4D97-AF65-F5344CB8AC3E}">
        <p14:creationId xmlns:p14="http://schemas.microsoft.com/office/powerpoint/2010/main" val="36143946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56CE9E-6B2F-476D-A9FA-30756A2D9443}"/>
              </a:ext>
            </a:extLst>
          </p:cNvPr>
          <p:cNvSpPr>
            <a:spLocks noGrp="1"/>
          </p:cNvSpPr>
          <p:nvPr>
            <p:ph type="title"/>
          </p:nvPr>
        </p:nvSpPr>
        <p:spPr/>
        <p:txBody>
          <a:bodyPr/>
          <a:lstStyle/>
          <a:p>
            <a:r>
              <a:rPr lang="en-US" dirty="0">
                <a:solidFill>
                  <a:srgbClr val="FF0000"/>
                </a:solidFill>
              </a:rPr>
              <a:t>ETIOLOGY</a:t>
            </a:r>
            <a:endParaRPr lang="en-IN" dirty="0">
              <a:solidFill>
                <a:srgbClr val="FF0000"/>
              </a:solidFill>
            </a:endParaRPr>
          </a:p>
        </p:txBody>
      </p:sp>
      <p:sp>
        <p:nvSpPr>
          <p:cNvPr id="3" name="Content Placeholder 2">
            <a:extLst>
              <a:ext uri="{FF2B5EF4-FFF2-40B4-BE49-F238E27FC236}">
                <a16:creationId xmlns:a16="http://schemas.microsoft.com/office/drawing/2014/main" id="{E90E2615-9004-4ED0-BEE2-A86CA3403B3E}"/>
              </a:ext>
            </a:extLst>
          </p:cNvPr>
          <p:cNvSpPr>
            <a:spLocks noGrp="1"/>
          </p:cNvSpPr>
          <p:nvPr>
            <p:ph idx="1"/>
          </p:nvPr>
        </p:nvSpPr>
        <p:spPr/>
        <p:txBody>
          <a:bodyPr>
            <a:normAutofit fontScale="92500" lnSpcReduction="10000"/>
          </a:bodyPr>
          <a:lstStyle/>
          <a:p>
            <a:r>
              <a:rPr lang="en-IN" dirty="0">
                <a:solidFill>
                  <a:srgbClr val="FF0000"/>
                </a:solidFill>
              </a:rPr>
              <a:t>Post–Myocardial Infarction </a:t>
            </a:r>
            <a:r>
              <a:rPr lang="en-IN" dirty="0"/>
              <a:t>(Dressler syndrome)*</a:t>
            </a:r>
          </a:p>
          <a:p>
            <a:r>
              <a:rPr lang="en-IN" dirty="0"/>
              <a:t> </a:t>
            </a:r>
            <a:r>
              <a:rPr lang="en-IN" dirty="0">
                <a:solidFill>
                  <a:srgbClr val="FF0000"/>
                </a:solidFill>
              </a:rPr>
              <a:t>Cancer </a:t>
            </a:r>
            <a:r>
              <a:rPr lang="en-IN" dirty="0"/>
              <a:t>Primary: mesothelioma, fibrosarcoma, lipoma, and others Secondary*: breast and lung carcinomas, lymphomas, Kaposi sarcoma </a:t>
            </a:r>
          </a:p>
          <a:p>
            <a:r>
              <a:rPr lang="en-IN" dirty="0">
                <a:solidFill>
                  <a:srgbClr val="FF0000"/>
                </a:solidFill>
              </a:rPr>
              <a:t>Radiation-Induced Disorders</a:t>
            </a:r>
          </a:p>
          <a:p>
            <a:r>
              <a:rPr lang="en-IN" dirty="0">
                <a:solidFill>
                  <a:srgbClr val="FF0000"/>
                </a:solidFill>
              </a:rPr>
              <a:t>Early Post–Cardiac Surgery and Post–Orthotopic Heart Transplantation </a:t>
            </a:r>
            <a:r>
              <a:rPr lang="en-IN" dirty="0"/>
              <a:t>Hemopericardium Trauma Post–myocardial infarction free wall rupture Endomyocardial biopsy Dissecting aortic aneurysm</a:t>
            </a:r>
          </a:p>
          <a:p>
            <a:r>
              <a:rPr lang="en-IN" dirty="0"/>
              <a:t> </a:t>
            </a:r>
            <a:r>
              <a:rPr lang="en-IN" dirty="0">
                <a:solidFill>
                  <a:srgbClr val="FF0000"/>
                </a:solidFill>
              </a:rPr>
              <a:t>Device- and procedure-related</a:t>
            </a:r>
            <a:r>
              <a:rPr lang="en-IN" dirty="0"/>
              <a:t>: percutaneous coronary procedures, implantable defibrillators, pacemakers, post–arrhythmia ablation, post–atrial septal defect closure, post–left atrial appendage isolation, post–percutaneous valve repair/replacement, laparoscopic hiatal hernia repair </a:t>
            </a:r>
          </a:p>
        </p:txBody>
      </p:sp>
    </p:spTree>
    <p:extLst>
      <p:ext uri="{BB962C8B-B14F-4D97-AF65-F5344CB8AC3E}">
        <p14:creationId xmlns:p14="http://schemas.microsoft.com/office/powerpoint/2010/main" val="30547538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1F14A8-66ED-4B60-AC00-BDA41555B646}"/>
              </a:ext>
            </a:extLst>
          </p:cNvPr>
          <p:cNvSpPr>
            <a:spLocks noGrp="1"/>
          </p:cNvSpPr>
          <p:nvPr>
            <p:ph type="title"/>
          </p:nvPr>
        </p:nvSpPr>
        <p:spPr/>
        <p:txBody>
          <a:bodyPr/>
          <a:lstStyle/>
          <a:p>
            <a:r>
              <a:rPr lang="en-US" dirty="0">
                <a:solidFill>
                  <a:srgbClr val="FF0000"/>
                </a:solidFill>
              </a:rPr>
              <a:t>TOPICS</a:t>
            </a:r>
            <a:endParaRPr lang="en-IN" dirty="0">
              <a:solidFill>
                <a:srgbClr val="FF0000"/>
              </a:solidFill>
            </a:endParaRPr>
          </a:p>
        </p:txBody>
      </p:sp>
      <p:sp>
        <p:nvSpPr>
          <p:cNvPr id="3" name="Content Placeholder 2">
            <a:extLst>
              <a:ext uri="{FF2B5EF4-FFF2-40B4-BE49-F238E27FC236}">
                <a16:creationId xmlns:a16="http://schemas.microsoft.com/office/drawing/2014/main" id="{E71C3989-C9D7-430F-99BF-B433BDE7B775}"/>
              </a:ext>
            </a:extLst>
          </p:cNvPr>
          <p:cNvSpPr>
            <a:spLocks noGrp="1"/>
          </p:cNvSpPr>
          <p:nvPr>
            <p:ph idx="1"/>
          </p:nvPr>
        </p:nvSpPr>
        <p:spPr/>
        <p:txBody>
          <a:bodyPr/>
          <a:lstStyle/>
          <a:p>
            <a:r>
              <a:rPr lang="en-US" dirty="0"/>
              <a:t>DEFENITION</a:t>
            </a:r>
          </a:p>
          <a:p>
            <a:r>
              <a:rPr lang="en-US" dirty="0"/>
              <a:t>ANATOMY &amp; PHYSIOLOGY OF PERICARDIUM</a:t>
            </a:r>
          </a:p>
          <a:p>
            <a:r>
              <a:rPr lang="en-US" dirty="0"/>
              <a:t>HEMODYNAMICS OF CP</a:t>
            </a:r>
          </a:p>
          <a:p>
            <a:r>
              <a:rPr lang="en-US" dirty="0"/>
              <a:t>ETIOLOGY</a:t>
            </a:r>
          </a:p>
          <a:p>
            <a:r>
              <a:rPr lang="en-US" dirty="0"/>
              <a:t>PATHOPHYSIOLOGY</a:t>
            </a:r>
          </a:p>
          <a:p>
            <a:r>
              <a:rPr lang="en-US" dirty="0"/>
              <a:t>SYMPTOMS&amp; CLINICAL FEATURES</a:t>
            </a:r>
          </a:p>
          <a:p>
            <a:r>
              <a:rPr lang="en-US" dirty="0"/>
              <a:t>DIAGNOSIS</a:t>
            </a:r>
          </a:p>
          <a:p>
            <a:r>
              <a:rPr lang="en-US" dirty="0"/>
              <a:t>MANAGEMENT</a:t>
            </a:r>
          </a:p>
          <a:p>
            <a:endParaRPr lang="en-IN" dirty="0"/>
          </a:p>
        </p:txBody>
      </p:sp>
    </p:spTree>
    <p:extLst>
      <p:ext uri="{BB962C8B-B14F-4D97-AF65-F5344CB8AC3E}">
        <p14:creationId xmlns:p14="http://schemas.microsoft.com/office/powerpoint/2010/main" val="8904552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7E3277-5192-4015-ABDF-56DD42003465}"/>
              </a:ext>
            </a:extLst>
          </p:cNvPr>
          <p:cNvSpPr>
            <a:spLocks noGrp="1"/>
          </p:cNvSpPr>
          <p:nvPr>
            <p:ph type="title"/>
          </p:nvPr>
        </p:nvSpPr>
        <p:spPr/>
        <p:txBody>
          <a:bodyPr/>
          <a:lstStyle/>
          <a:p>
            <a:r>
              <a:rPr lang="en-US" dirty="0">
                <a:solidFill>
                  <a:srgbClr val="FF0000"/>
                </a:solidFill>
              </a:rPr>
              <a:t>ETIOLOGY</a:t>
            </a:r>
            <a:endParaRPr lang="en-IN" dirty="0">
              <a:solidFill>
                <a:srgbClr val="FF0000"/>
              </a:solidFill>
            </a:endParaRPr>
          </a:p>
        </p:txBody>
      </p:sp>
      <p:sp>
        <p:nvSpPr>
          <p:cNvPr id="3" name="Content Placeholder 2">
            <a:extLst>
              <a:ext uri="{FF2B5EF4-FFF2-40B4-BE49-F238E27FC236}">
                <a16:creationId xmlns:a16="http://schemas.microsoft.com/office/drawing/2014/main" id="{9A2ED7B7-FE7F-45B1-984E-06BC71E8654D}"/>
              </a:ext>
            </a:extLst>
          </p:cNvPr>
          <p:cNvSpPr>
            <a:spLocks noGrp="1"/>
          </p:cNvSpPr>
          <p:nvPr>
            <p:ph idx="1"/>
          </p:nvPr>
        </p:nvSpPr>
        <p:spPr/>
        <p:txBody>
          <a:bodyPr>
            <a:normAutofit/>
          </a:bodyPr>
          <a:lstStyle/>
          <a:p>
            <a:r>
              <a:rPr lang="en-IN" dirty="0"/>
              <a:t>Miscellaneous </a:t>
            </a:r>
          </a:p>
          <a:p>
            <a:r>
              <a:rPr lang="en-IN" dirty="0"/>
              <a:t>Stress cardiomyopathy </a:t>
            </a:r>
          </a:p>
          <a:p>
            <a:r>
              <a:rPr lang="en-IN" dirty="0"/>
              <a:t>Cholesterol (“gold paint” pericarditis) </a:t>
            </a:r>
          </a:p>
          <a:p>
            <a:r>
              <a:rPr lang="en-IN" dirty="0">
                <a:solidFill>
                  <a:srgbClr val="FF0000"/>
                </a:solidFill>
              </a:rPr>
              <a:t>Chronic renal failure</a:t>
            </a:r>
            <a:r>
              <a:rPr lang="en-IN" dirty="0"/>
              <a:t>, </a:t>
            </a:r>
          </a:p>
          <a:p>
            <a:r>
              <a:rPr lang="en-IN" dirty="0">
                <a:solidFill>
                  <a:srgbClr val="FF0000"/>
                </a:solidFill>
              </a:rPr>
              <a:t>dialysis-associated</a:t>
            </a:r>
            <a:r>
              <a:rPr lang="en-IN" dirty="0"/>
              <a:t> </a:t>
            </a:r>
          </a:p>
          <a:p>
            <a:r>
              <a:rPr lang="en-IN" dirty="0"/>
              <a:t>Hypothyroidism and hyperthyroidism Amyloidosis Pneumopericardium</a:t>
            </a:r>
          </a:p>
          <a:p>
            <a:r>
              <a:rPr lang="en-IN" dirty="0"/>
              <a:t> Polycystic kidney disease </a:t>
            </a:r>
          </a:p>
        </p:txBody>
      </p:sp>
    </p:spTree>
    <p:extLst>
      <p:ext uri="{BB962C8B-B14F-4D97-AF65-F5344CB8AC3E}">
        <p14:creationId xmlns:p14="http://schemas.microsoft.com/office/powerpoint/2010/main" val="11594777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B402AD-D547-4157-9D43-6A14F737E963}"/>
              </a:ext>
            </a:extLst>
          </p:cNvPr>
          <p:cNvSpPr>
            <a:spLocks noGrp="1"/>
          </p:cNvSpPr>
          <p:nvPr>
            <p:ph type="title"/>
          </p:nvPr>
        </p:nvSpPr>
        <p:spPr/>
        <p:txBody>
          <a:bodyPr/>
          <a:lstStyle/>
          <a:p>
            <a:r>
              <a:rPr lang="en-US" dirty="0">
                <a:solidFill>
                  <a:srgbClr val="FF0000"/>
                </a:solidFill>
              </a:rPr>
              <a:t>Common Etiology</a:t>
            </a:r>
            <a:endParaRPr lang="en-IN" dirty="0">
              <a:solidFill>
                <a:srgbClr val="FF0000"/>
              </a:solidFill>
            </a:endParaRPr>
          </a:p>
        </p:txBody>
      </p:sp>
      <p:sp>
        <p:nvSpPr>
          <p:cNvPr id="3" name="Content Placeholder 2">
            <a:extLst>
              <a:ext uri="{FF2B5EF4-FFF2-40B4-BE49-F238E27FC236}">
                <a16:creationId xmlns:a16="http://schemas.microsoft.com/office/drawing/2014/main" id="{F8EA6581-B37B-4B79-A2B4-1CA3714B288A}"/>
              </a:ext>
            </a:extLst>
          </p:cNvPr>
          <p:cNvSpPr>
            <a:spLocks noGrp="1"/>
          </p:cNvSpPr>
          <p:nvPr>
            <p:ph idx="1"/>
          </p:nvPr>
        </p:nvSpPr>
        <p:spPr/>
        <p:txBody>
          <a:bodyPr/>
          <a:lstStyle/>
          <a:p>
            <a:r>
              <a:rPr lang="en-US" dirty="0"/>
              <a:t>Post-Infectious-</a:t>
            </a:r>
            <a:r>
              <a:rPr lang="en-US" dirty="0" err="1"/>
              <a:t>TB,purulent</a:t>
            </a:r>
            <a:r>
              <a:rPr lang="en-US" dirty="0"/>
              <a:t> bacterial INFECTIONS </a:t>
            </a:r>
          </a:p>
          <a:p>
            <a:r>
              <a:rPr lang="en-US" dirty="0"/>
              <a:t>Post traumatic- cardiac surgery</a:t>
            </a:r>
          </a:p>
          <a:p>
            <a:r>
              <a:rPr lang="en-US" dirty="0"/>
              <a:t>Chronic inflammation</a:t>
            </a:r>
          </a:p>
          <a:p>
            <a:r>
              <a:rPr lang="en-US" dirty="0" err="1"/>
              <a:t>Postirradiation</a:t>
            </a:r>
            <a:endParaRPr lang="en-US" dirty="0"/>
          </a:p>
          <a:p>
            <a:r>
              <a:rPr lang="en-US" dirty="0"/>
              <a:t>Uremia</a:t>
            </a:r>
          </a:p>
          <a:p>
            <a:r>
              <a:rPr lang="en-US" dirty="0"/>
              <a:t>Idiopathic</a:t>
            </a:r>
          </a:p>
          <a:p>
            <a:endParaRPr lang="en-IN" dirty="0"/>
          </a:p>
        </p:txBody>
      </p:sp>
    </p:spTree>
    <p:extLst>
      <p:ext uri="{BB962C8B-B14F-4D97-AF65-F5344CB8AC3E}">
        <p14:creationId xmlns:p14="http://schemas.microsoft.com/office/powerpoint/2010/main" val="26128831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B776C-54DA-40C2-9E97-87969C408CD4}"/>
              </a:ext>
            </a:extLst>
          </p:cNvPr>
          <p:cNvSpPr>
            <a:spLocks noGrp="1"/>
          </p:cNvSpPr>
          <p:nvPr>
            <p:ph type="title"/>
          </p:nvPr>
        </p:nvSpPr>
        <p:spPr/>
        <p:txBody>
          <a:bodyPr/>
          <a:lstStyle/>
          <a:p>
            <a:r>
              <a:rPr lang="en-US" dirty="0">
                <a:solidFill>
                  <a:srgbClr val="FF0000"/>
                </a:solidFill>
              </a:rPr>
              <a:t>Clinical Features</a:t>
            </a:r>
            <a:endParaRPr lang="en-IN" dirty="0">
              <a:solidFill>
                <a:srgbClr val="FF0000"/>
              </a:solidFill>
            </a:endParaRPr>
          </a:p>
        </p:txBody>
      </p:sp>
      <p:sp>
        <p:nvSpPr>
          <p:cNvPr id="3" name="Content Placeholder 2">
            <a:extLst>
              <a:ext uri="{FF2B5EF4-FFF2-40B4-BE49-F238E27FC236}">
                <a16:creationId xmlns:a16="http://schemas.microsoft.com/office/drawing/2014/main" id="{639592B4-CD1F-4A48-A228-4365764F3AEF}"/>
              </a:ext>
            </a:extLst>
          </p:cNvPr>
          <p:cNvSpPr>
            <a:spLocks noGrp="1"/>
          </p:cNvSpPr>
          <p:nvPr>
            <p:ph idx="1"/>
          </p:nvPr>
        </p:nvSpPr>
        <p:spPr/>
        <p:txBody>
          <a:bodyPr/>
          <a:lstStyle/>
          <a:p>
            <a:r>
              <a:rPr lang="en-US" dirty="0"/>
              <a:t>Initially-symptoms of right heart failure</a:t>
            </a:r>
          </a:p>
          <a:p>
            <a:pPr marL="0" indent="0">
              <a:buNone/>
            </a:pPr>
            <a:r>
              <a:rPr lang="en-IN" dirty="0"/>
              <a:t>lower extremity </a:t>
            </a:r>
            <a:r>
              <a:rPr lang="en-IN" dirty="0" err="1"/>
              <a:t>edema</a:t>
            </a:r>
            <a:r>
              <a:rPr lang="en-IN" dirty="0"/>
              <a:t>,</a:t>
            </a:r>
          </a:p>
          <a:p>
            <a:pPr marL="0" indent="0">
              <a:buNone/>
            </a:pPr>
            <a:r>
              <a:rPr lang="en-IN" dirty="0"/>
              <a:t> vague abdominal complaints-</a:t>
            </a:r>
            <a:r>
              <a:rPr lang="en-IN" dirty="0" err="1"/>
              <a:t>anorexia,nausea</a:t>
            </a:r>
            <a:endParaRPr lang="en-IN" dirty="0"/>
          </a:p>
          <a:p>
            <a:pPr marL="0" indent="0">
              <a:buNone/>
            </a:pPr>
            <a:r>
              <a:rPr lang="en-IN" dirty="0"/>
              <a:t>Fatigue</a:t>
            </a:r>
          </a:p>
          <a:p>
            <a:pPr marL="0" indent="0">
              <a:buNone/>
            </a:pPr>
            <a:r>
              <a:rPr lang="en-IN" dirty="0"/>
              <a:t>Abdominal distention</a:t>
            </a:r>
          </a:p>
          <a:p>
            <a:r>
              <a:rPr lang="en-IN" dirty="0"/>
              <a:t>With progression-</a:t>
            </a:r>
            <a:r>
              <a:rPr lang="en-IN" dirty="0" err="1"/>
              <a:t>anasarca,jaundice</a:t>
            </a:r>
            <a:endParaRPr lang="en-IN" dirty="0"/>
          </a:p>
          <a:p>
            <a:r>
              <a:rPr lang="en-IN" dirty="0" err="1"/>
              <a:t>dyspnea</a:t>
            </a:r>
            <a:r>
              <a:rPr lang="en-IN" dirty="0"/>
              <a:t>, cough, and </a:t>
            </a:r>
            <a:r>
              <a:rPr lang="en-IN" dirty="0" err="1"/>
              <a:t>orthopnea</a:t>
            </a:r>
            <a:r>
              <a:rPr lang="en-IN" dirty="0"/>
              <a:t>(later in course)</a:t>
            </a:r>
          </a:p>
          <a:p>
            <a:r>
              <a:rPr lang="en-US" dirty="0"/>
              <a:t>fatigue, muscle wasting, and cachexia( due to chronically low CO)</a:t>
            </a:r>
            <a:endParaRPr lang="en-IN" dirty="0"/>
          </a:p>
          <a:p>
            <a:endParaRPr lang="en-IN" dirty="0"/>
          </a:p>
        </p:txBody>
      </p:sp>
    </p:spTree>
    <p:extLst>
      <p:ext uri="{BB962C8B-B14F-4D97-AF65-F5344CB8AC3E}">
        <p14:creationId xmlns:p14="http://schemas.microsoft.com/office/powerpoint/2010/main" val="25039937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BF5317-93B6-406E-9BFF-36AF3C4E8321}"/>
              </a:ext>
            </a:extLst>
          </p:cNvPr>
          <p:cNvSpPr>
            <a:spLocks noGrp="1"/>
          </p:cNvSpPr>
          <p:nvPr>
            <p:ph type="title"/>
          </p:nvPr>
        </p:nvSpPr>
        <p:spPr/>
        <p:txBody>
          <a:bodyPr/>
          <a:lstStyle/>
          <a:p>
            <a:r>
              <a:rPr lang="en-IN" dirty="0">
                <a:solidFill>
                  <a:srgbClr val="FF0000"/>
                </a:solidFill>
              </a:rPr>
              <a:t>Physical Examination</a:t>
            </a:r>
          </a:p>
        </p:txBody>
      </p:sp>
      <p:sp>
        <p:nvSpPr>
          <p:cNvPr id="3" name="Content Placeholder 2">
            <a:extLst>
              <a:ext uri="{FF2B5EF4-FFF2-40B4-BE49-F238E27FC236}">
                <a16:creationId xmlns:a16="http://schemas.microsoft.com/office/drawing/2014/main" id="{FD9A6FC0-B46D-4505-8262-64111C28D2A2}"/>
              </a:ext>
            </a:extLst>
          </p:cNvPr>
          <p:cNvSpPr>
            <a:spLocks noGrp="1"/>
          </p:cNvSpPr>
          <p:nvPr>
            <p:ph idx="1"/>
          </p:nvPr>
        </p:nvSpPr>
        <p:spPr/>
        <p:txBody>
          <a:bodyPr/>
          <a:lstStyle/>
          <a:p>
            <a:r>
              <a:rPr lang="en-US" dirty="0"/>
              <a:t>External markers of TB</a:t>
            </a:r>
          </a:p>
          <a:p>
            <a:r>
              <a:rPr lang="en-US" dirty="0"/>
              <a:t>Stigmata of Cirrhosis</a:t>
            </a:r>
          </a:p>
          <a:p>
            <a:r>
              <a:rPr lang="en-US" dirty="0"/>
              <a:t>Signs of Renal failure</a:t>
            </a:r>
          </a:p>
          <a:p>
            <a:r>
              <a:rPr lang="en-US" dirty="0" err="1"/>
              <a:t>Pallor,pedal</a:t>
            </a:r>
            <a:r>
              <a:rPr lang="en-US" dirty="0"/>
              <a:t> </a:t>
            </a:r>
            <a:r>
              <a:rPr lang="en-US" dirty="0" err="1"/>
              <a:t>edema,icterus,clubbing,lymphadenopathy</a:t>
            </a:r>
            <a:endParaRPr lang="en-US" dirty="0"/>
          </a:p>
          <a:p>
            <a:pPr marL="0" indent="0">
              <a:buNone/>
            </a:pPr>
            <a:r>
              <a:rPr lang="en-US" dirty="0"/>
              <a:t>JVP-normal x </a:t>
            </a:r>
            <a:r>
              <a:rPr lang="en-US" dirty="0" err="1"/>
              <a:t>descend,prominent</a:t>
            </a:r>
            <a:r>
              <a:rPr lang="en-US" dirty="0"/>
              <a:t> y descend</a:t>
            </a:r>
          </a:p>
          <a:p>
            <a:pPr marL="0" indent="0">
              <a:buNone/>
            </a:pPr>
            <a:r>
              <a:rPr lang="en-US" u="sng" dirty="0" err="1">
                <a:solidFill>
                  <a:srgbClr val="FF0000"/>
                </a:solidFill>
              </a:rPr>
              <a:t>Kussmaul</a:t>
            </a:r>
            <a:r>
              <a:rPr lang="en-US" u="sng" dirty="0">
                <a:solidFill>
                  <a:srgbClr val="FF0000"/>
                </a:solidFill>
              </a:rPr>
              <a:t> sign</a:t>
            </a:r>
            <a:r>
              <a:rPr lang="en-US" dirty="0"/>
              <a:t>-</a:t>
            </a:r>
          </a:p>
          <a:p>
            <a:pPr marL="0" indent="0">
              <a:buNone/>
            </a:pPr>
            <a:r>
              <a:rPr lang="en-US" dirty="0"/>
              <a:t> an inspiratory increase in mean venous pressure, is usually present</a:t>
            </a:r>
          </a:p>
          <a:p>
            <a:pPr marL="0" indent="0">
              <a:buNone/>
            </a:pPr>
            <a:r>
              <a:rPr lang="en-IN" u="sng" dirty="0" err="1">
                <a:solidFill>
                  <a:srgbClr val="FF0000"/>
                </a:solidFill>
              </a:rPr>
              <a:t>paradoxic</a:t>
            </a:r>
            <a:r>
              <a:rPr lang="en-IN" u="sng" dirty="0">
                <a:solidFill>
                  <a:srgbClr val="FF0000"/>
                </a:solidFill>
              </a:rPr>
              <a:t> pulse</a:t>
            </a:r>
            <a:r>
              <a:rPr lang="en-IN" dirty="0"/>
              <a:t>-1/3 </a:t>
            </a:r>
            <a:r>
              <a:rPr lang="en-IN" dirty="0" err="1"/>
              <a:t>rd</a:t>
            </a:r>
            <a:r>
              <a:rPr lang="en-IN" dirty="0"/>
              <a:t> of patients</a:t>
            </a:r>
            <a:endParaRPr lang="en-US" dirty="0"/>
          </a:p>
          <a:p>
            <a:pPr marL="0" indent="0">
              <a:buNone/>
            </a:pPr>
            <a:endParaRPr lang="en-IN" dirty="0"/>
          </a:p>
        </p:txBody>
      </p:sp>
    </p:spTree>
    <p:extLst>
      <p:ext uri="{BB962C8B-B14F-4D97-AF65-F5344CB8AC3E}">
        <p14:creationId xmlns:p14="http://schemas.microsoft.com/office/powerpoint/2010/main" val="35653776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750472-E027-4CE7-8128-8A9085AF573C}"/>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37C7743C-9D74-4974-B6F5-16F92B822C24}"/>
              </a:ext>
            </a:extLst>
          </p:cNvPr>
          <p:cNvSpPr>
            <a:spLocks noGrp="1"/>
          </p:cNvSpPr>
          <p:nvPr>
            <p:ph idx="1"/>
          </p:nvPr>
        </p:nvSpPr>
        <p:spPr/>
        <p:txBody>
          <a:bodyPr/>
          <a:lstStyle/>
          <a:p>
            <a:r>
              <a:rPr lang="en-US" u="sng" dirty="0" err="1">
                <a:solidFill>
                  <a:srgbClr val="FF0000"/>
                </a:solidFill>
              </a:rPr>
              <a:t>Frederich</a:t>
            </a:r>
            <a:r>
              <a:rPr lang="en-US" u="sng" dirty="0">
                <a:solidFill>
                  <a:srgbClr val="FF0000"/>
                </a:solidFill>
              </a:rPr>
              <a:t> Sign</a:t>
            </a:r>
            <a:r>
              <a:rPr lang="en-US" dirty="0"/>
              <a:t>-Sudden collapse of previously </a:t>
            </a:r>
            <a:r>
              <a:rPr lang="en-US" dirty="0" err="1"/>
              <a:t>distented</a:t>
            </a:r>
            <a:r>
              <a:rPr lang="en-US" dirty="0"/>
              <a:t> neck veins in early diastole.</a:t>
            </a:r>
          </a:p>
          <a:p>
            <a:r>
              <a:rPr lang="en-US" dirty="0"/>
              <a:t>pericardial knock-an early diastolic sound best heard at the left sternal border and/or the cardiac apex</a:t>
            </a:r>
          </a:p>
          <a:p>
            <a:r>
              <a:rPr lang="en-US" dirty="0"/>
              <a:t>Broad bent sign-The apical impulse may </a:t>
            </a:r>
            <a:r>
              <a:rPr lang="en-US" dirty="0" err="1"/>
              <a:t>retaract</a:t>
            </a:r>
            <a:r>
              <a:rPr lang="en-US" dirty="0"/>
              <a:t> in systole and will be difficult to palpate</a:t>
            </a:r>
          </a:p>
          <a:p>
            <a:pPr marL="0" indent="0">
              <a:buNone/>
            </a:pPr>
            <a:endParaRPr lang="en-US" dirty="0"/>
          </a:p>
          <a:p>
            <a:pPr marL="0" indent="0">
              <a:buNone/>
            </a:pPr>
            <a:r>
              <a:rPr lang="en-US" dirty="0"/>
              <a:t>Other </a:t>
            </a:r>
            <a:r>
              <a:rPr lang="en-US" dirty="0" err="1"/>
              <a:t>sytems-Ascitis,pleural</a:t>
            </a:r>
            <a:r>
              <a:rPr lang="en-US" dirty="0"/>
              <a:t> effusion</a:t>
            </a:r>
            <a:endParaRPr lang="en-IN" dirty="0"/>
          </a:p>
        </p:txBody>
      </p:sp>
    </p:spTree>
    <p:extLst>
      <p:ext uri="{BB962C8B-B14F-4D97-AF65-F5344CB8AC3E}">
        <p14:creationId xmlns:p14="http://schemas.microsoft.com/office/powerpoint/2010/main" val="902611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3231C-AA3B-4DAE-AB9B-3F3AFF1FF3B1}"/>
              </a:ext>
            </a:extLst>
          </p:cNvPr>
          <p:cNvSpPr>
            <a:spLocks noGrp="1"/>
          </p:cNvSpPr>
          <p:nvPr>
            <p:ph type="title"/>
          </p:nvPr>
        </p:nvSpPr>
        <p:spPr>
          <a:xfrm>
            <a:off x="930966" y="365125"/>
            <a:ext cx="10515600" cy="1325563"/>
          </a:xfrm>
        </p:spPr>
        <p:txBody>
          <a:bodyPr/>
          <a:lstStyle/>
          <a:p>
            <a:r>
              <a:rPr lang="en-IN" b="1" i="0" cap="all" dirty="0">
                <a:solidFill>
                  <a:srgbClr val="FF0000"/>
                </a:solidFill>
                <a:effectLst/>
                <a:latin typeface="arial" panose="020B0604020202020204" pitchFamily="34" charset="0"/>
              </a:rPr>
              <a:t>PULSUS PARADOXUS</a:t>
            </a:r>
            <a:endParaRPr lang="en-IN" dirty="0"/>
          </a:p>
        </p:txBody>
      </p:sp>
      <p:sp>
        <p:nvSpPr>
          <p:cNvPr id="3" name="Content Placeholder 2">
            <a:extLst>
              <a:ext uri="{FF2B5EF4-FFF2-40B4-BE49-F238E27FC236}">
                <a16:creationId xmlns:a16="http://schemas.microsoft.com/office/drawing/2014/main" id="{3C30AF5B-DE4A-4B7B-838F-F07E17B0790D}"/>
              </a:ext>
            </a:extLst>
          </p:cNvPr>
          <p:cNvSpPr>
            <a:spLocks noGrp="1"/>
          </p:cNvSpPr>
          <p:nvPr>
            <p:ph idx="1"/>
          </p:nvPr>
        </p:nvSpPr>
        <p:spPr/>
        <p:txBody>
          <a:bodyPr/>
          <a:lstStyle/>
          <a:p>
            <a:r>
              <a:rPr lang="en-US" b="0" i="1" dirty="0">
                <a:solidFill>
                  <a:srgbClr val="000000"/>
                </a:solidFill>
                <a:effectLst/>
                <a:latin typeface="Times New Roman" panose="02020603050405020304" pitchFamily="18" charset="0"/>
              </a:rPr>
              <a:t>this affliction results in the symptoms associated with chronic infection of the pericardium, as well as...a pronounced arterial pulse phenomenon...</a:t>
            </a:r>
            <a:r>
              <a:rPr lang="en-US" b="0" i="1" u="sng" dirty="0">
                <a:solidFill>
                  <a:srgbClr val="FF0000"/>
                </a:solidFill>
                <a:effectLst/>
                <a:latin typeface="Times New Roman" panose="02020603050405020304" pitchFamily="18" charset="0"/>
              </a:rPr>
              <a:t>the pulsations of all arteries become smaller or disappear completely...and return with expiration...I propose to call this pulse action paradoxical</a:t>
            </a:r>
            <a:r>
              <a:rPr lang="en-US" b="0" i="1" dirty="0">
                <a:solidFill>
                  <a:srgbClr val="000000"/>
                </a:solidFill>
                <a:effectLst/>
                <a:latin typeface="Times New Roman" panose="02020603050405020304" pitchFamily="18" charset="0"/>
              </a:rPr>
              <a:t> .-Adolf </a:t>
            </a:r>
            <a:r>
              <a:rPr lang="en-US" b="0" i="1" dirty="0" err="1">
                <a:solidFill>
                  <a:srgbClr val="000000"/>
                </a:solidFill>
                <a:effectLst/>
                <a:latin typeface="Times New Roman" panose="02020603050405020304" pitchFamily="18" charset="0"/>
              </a:rPr>
              <a:t>Kussmaul</a:t>
            </a:r>
            <a:endParaRPr lang="en-US" b="0" i="1" dirty="0">
              <a:solidFill>
                <a:srgbClr val="000000"/>
              </a:solidFill>
              <a:effectLst/>
              <a:latin typeface="Times New Roman" panose="02020603050405020304" pitchFamily="18" charset="0"/>
            </a:endParaRPr>
          </a:p>
          <a:p>
            <a:endParaRPr lang="en-US" b="0" i="0" dirty="0">
              <a:solidFill>
                <a:srgbClr val="000000"/>
              </a:solidFill>
              <a:effectLst/>
              <a:latin typeface="Times New Roman" panose="02020603050405020304" pitchFamily="18" charset="0"/>
            </a:endParaRPr>
          </a:p>
          <a:p>
            <a:r>
              <a:rPr lang="en-US" b="0" i="0" dirty="0">
                <a:solidFill>
                  <a:srgbClr val="000000"/>
                </a:solidFill>
                <a:effectLst/>
                <a:latin typeface="Times New Roman" panose="02020603050405020304" pitchFamily="18" charset="0"/>
              </a:rPr>
              <a:t> the paradox </a:t>
            </a:r>
            <a:r>
              <a:rPr lang="en-US" b="0" i="0" dirty="0" err="1">
                <a:solidFill>
                  <a:srgbClr val="000000"/>
                </a:solidFill>
                <a:effectLst/>
                <a:latin typeface="Times New Roman" panose="02020603050405020304" pitchFamily="18" charset="0"/>
              </a:rPr>
              <a:t>Kussmaul</a:t>
            </a:r>
            <a:r>
              <a:rPr lang="en-US" b="0" i="0" dirty="0">
                <a:solidFill>
                  <a:srgbClr val="000000"/>
                </a:solidFill>
                <a:effectLst/>
                <a:latin typeface="Times New Roman" panose="02020603050405020304" pitchFamily="18" charset="0"/>
              </a:rPr>
              <a:t> describes is that the peripheral pulse disappears while the central heartbeat is still present.</a:t>
            </a:r>
            <a:endParaRPr lang="en-IN" dirty="0"/>
          </a:p>
        </p:txBody>
      </p:sp>
      <p:pic>
        <p:nvPicPr>
          <p:cNvPr id="4" name="Picture 2">
            <a:extLst>
              <a:ext uri="{FF2B5EF4-FFF2-40B4-BE49-F238E27FC236}">
                <a16:creationId xmlns:a16="http://schemas.microsoft.com/office/drawing/2014/main" id="{67244879-BC8F-4DE3-813E-BE3137256BBC}"/>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832034" y="-206271"/>
            <a:ext cx="1576431" cy="21320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37933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7D0296-675B-4F92-8CA0-3149D4E21A4D}"/>
              </a:ext>
            </a:extLst>
          </p:cNvPr>
          <p:cNvSpPr>
            <a:spLocks noGrp="1"/>
          </p:cNvSpPr>
          <p:nvPr>
            <p:ph type="title"/>
          </p:nvPr>
        </p:nvSpPr>
        <p:spPr/>
        <p:txBody>
          <a:bodyPr/>
          <a:lstStyle/>
          <a:p>
            <a:r>
              <a:rPr lang="en-IN" b="1" i="0" cap="all" dirty="0">
                <a:solidFill>
                  <a:srgbClr val="FF0000"/>
                </a:solidFill>
                <a:effectLst/>
                <a:latin typeface="arial" panose="020B0604020202020204" pitchFamily="34" charset="0"/>
              </a:rPr>
              <a:t>PULSUS PARADOXUS</a:t>
            </a:r>
            <a:endParaRPr lang="en-IN" dirty="0"/>
          </a:p>
        </p:txBody>
      </p:sp>
      <p:sp>
        <p:nvSpPr>
          <p:cNvPr id="3" name="Content Placeholder 2">
            <a:extLst>
              <a:ext uri="{FF2B5EF4-FFF2-40B4-BE49-F238E27FC236}">
                <a16:creationId xmlns:a16="http://schemas.microsoft.com/office/drawing/2014/main" id="{3AB5A6D1-0114-4A3E-A18E-93E4BFEDD228}"/>
              </a:ext>
            </a:extLst>
          </p:cNvPr>
          <p:cNvSpPr>
            <a:spLocks noGrp="1"/>
          </p:cNvSpPr>
          <p:nvPr>
            <p:ph idx="1"/>
          </p:nvPr>
        </p:nvSpPr>
        <p:spPr/>
        <p:txBody>
          <a:bodyPr/>
          <a:lstStyle/>
          <a:p>
            <a:r>
              <a:rPr lang="en-US" b="0" i="0" dirty="0">
                <a:solidFill>
                  <a:srgbClr val="000000"/>
                </a:solidFill>
                <a:effectLst/>
                <a:latin typeface="Times New Roman" panose="02020603050405020304" pitchFamily="18" charset="0"/>
              </a:rPr>
              <a:t> Defined as a decrease in systolic blood pressure of more than 10 mmHg during inspiration</a:t>
            </a:r>
          </a:p>
          <a:p>
            <a:endParaRPr lang="en-US" b="0" i="0" dirty="0">
              <a:solidFill>
                <a:srgbClr val="000000"/>
              </a:solidFill>
              <a:effectLst/>
              <a:latin typeface="Times New Roman" panose="02020603050405020304" pitchFamily="18" charset="0"/>
            </a:endParaRPr>
          </a:p>
          <a:p>
            <a:r>
              <a:rPr lang="en-US" b="0" i="0" dirty="0">
                <a:solidFill>
                  <a:srgbClr val="000000"/>
                </a:solidFill>
                <a:effectLst/>
                <a:latin typeface="Times New Roman" panose="02020603050405020304" pitchFamily="18" charset="0"/>
              </a:rPr>
              <a:t> pulsus paradoxus is an exaggeration of the cardiovascular physiological response to arterial pressure with normal inspiration.</a:t>
            </a:r>
            <a:endParaRPr lang="en-IN" dirty="0"/>
          </a:p>
        </p:txBody>
      </p:sp>
    </p:spTree>
    <p:extLst>
      <p:ext uri="{BB962C8B-B14F-4D97-AF65-F5344CB8AC3E}">
        <p14:creationId xmlns:p14="http://schemas.microsoft.com/office/powerpoint/2010/main" val="7764677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45BAE4-6169-479C-9B42-4971E479BFB9}"/>
              </a:ext>
            </a:extLst>
          </p:cNvPr>
          <p:cNvSpPr>
            <a:spLocks noGrp="1"/>
          </p:cNvSpPr>
          <p:nvPr>
            <p:ph type="title"/>
          </p:nvPr>
        </p:nvSpPr>
        <p:spPr/>
        <p:txBody>
          <a:bodyPr/>
          <a:lstStyle/>
          <a:p>
            <a:r>
              <a:rPr lang="en-IN" b="1" i="0" cap="all" dirty="0">
                <a:solidFill>
                  <a:srgbClr val="FF0000"/>
                </a:solidFill>
                <a:effectLst/>
                <a:latin typeface="arial" panose="020B0604020202020204" pitchFamily="34" charset="0"/>
              </a:rPr>
              <a:t>PULSUS PARADOXUS</a:t>
            </a:r>
            <a:br>
              <a:rPr lang="en-IN" b="1" i="0" cap="all" dirty="0">
                <a:solidFill>
                  <a:srgbClr val="985735"/>
                </a:solidFill>
                <a:effectLst/>
                <a:latin typeface="arial" panose="020B0604020202020204" pitchFamily="34" charset="0"/>
              </a:rPr>
            </a:br>
            <a:endParaRPr lang="en-IN" dirty="0"/>
          </a:p>
        </p:txBody>
      </p:sp>
      <p:graphicFrame>
        <p:nvGraphicFramePr>
          <p:cNvPr id="4" name="Content Placeholder 3">
            <a:extLst>
              <a:ext uri="{FF2B5EF4-FFF2-40B4-BE49-F238E27FC236}">
                <a16:creationId xmlns:a16="http://schemas.microsoft.com/office/drawing/2014/main" id="{221A70A0-261D-4044-9E2A-86BF42BC57C4}"/>
              </a:ext>
            </a:extLst>
          </p:cNvPr>
          <p:cNvGraphicFramePr>
            <a:graphicFrameLocks noGrp="1"/>
          </p:cNvGraphicFramePr>
          <p:nvPr>
            <p:ph idx="1"/>
          </p:nvPr>
        </p:nvGraphicFramePr>
        <p:xfrm>
          <a:off x="1378226" y="1325218"/>
          <a:ext cx="8547652" cy="4904007"/>
        </p:xfrm>
        <a:graphic>
          <a:graphicData uri="http://schemas.openxmlformats.org/drawingml/2006/table">
            <a:tbl>
              <a:tblPr/>
              <a:tblGrid>
                <a:gridCol w="8547652">
                  <a:extLst>
                    <a:ext uri="{9D8B030D-6E8A-4147-A177-3AD203B41FA5}">
                      <a16:colId xmlns:a16="http://schemas.microsoft.com/office/drawing/2014/main" val="3032672791"/>
                    </a:ext>
                  </a:extLst>
                </a:gridCol>
              </a:tblGrid>
              <a:tr h="288471">
                <a:tc>
                  <a:txBody>
                    <a:bodyPr/>
                    <a:lstStyle/>
                    <a:p>
                      <a:pPr algn="l" fontAlgn="t"/>
                      <a:r>
                        <a:rPr lang="en-IN" sz="1300" i="1">
                          <a:effectLst/>
                        </a:rPr>
                        <a:t>ardiac causes</a:t>
                      </a:r>
                      <a:endParaRPr lang="en-IN" sz="1300">
                        <a:effectLst/>
                      </a:endParaRPr>
                    </a:p>
                  </a:txBody>
                  <a:tcPr marL="63990" marR="63990" marT="31995" marB="31995">
                    <a:lnL>
                      <a:noFill/>
                    </a:lnL>
                    <a:lnR>
                      <a:noFill/>
                    </a:lnR>
                    <a:lnT>
                      <a:noFill/>
                    </a:lnT>
                    <a:lnB>
                      <a:noFill/>
                    </a:lnB>
                    <a:solidFill>
                      <a:srgbClr val="FFFCF0"/>
                    </a:solidFill>
                  </a:tcPr>
                </a:tc>
                <a:extLst>
                  <a:ext uri="{0D108BD9-81ED-4DB2-BD59-A6C34878D82A}">
                    <a16:rowId xmlns:a16="http://schemas.microsoft.com/office/drawing/2014/main" val="750647090"/>
                  </a:ext>
                </a:extLst>
              </a:tr>
              <a:tr h="288471">
                <a:tc>
                  <a:txBody>
                    <a:bodyPr/>
                    <a:lstStyle/>
                    <a:p>
                      <a:pPr algn="l" fontAlgn="t"/>
                      <a:r>
                        <a:rPr lang="en-IN" sz="1300">
                          <a:effectLst/>
                        </a:rPr>
                        <a:t>    Cardiac tamponade</a:t>
                      </a:r>
                    </a:p>
                  </a:txBody>
                  <a:tcPr marL="63990" marR="63990" marT="31995" marB="31995">
                    <a:lnL>
                      <a:noFill/>
                    </a:lnL>
                    <a:lnR>
                      <a:noFill/>
                    </a:lnR>
                    <a:lnT>
                      <a:noFill/>
                    </a:lnT>
                    <a:lnB>
                      <a:noFill/>
                    </a:lnB>
                    <a:solidFill>
                      <a:srgbClr val="FFFCF0"/>
                    </a:solidFill>
                  </a:tcPr>
                </a:tc>
                <a:extLst>
                  <a:ext uri="{0D108BD9-81ED-4DB2-BD59-A6C34878D82A}">
                    <a16:rowId xmlns:a16="http://schemas.microsoft.com/office/drawing/2014/main" val="2455696950"/>
                  </a:ext>
                </a:extLst>
              </a:tr>
              <a:tr h="288471">
                <a:tc>
                  <a:txBody>
                    <a:bodyPr/>
                    <a:lstStyle/>
                    <a:p>
                      <a:pPr algn="l" fontAlgn="t"/>
                      <a:r>
                        <a:rPr lang="en-IN" sz="1300" dirty="0">
                          <a:effectLst/>
                        </a:rPr>
                        <a:t>    Pericardial effusion</a:t>
                      </a:r>
                    </a:p>
                  </a:txBody>
                  <a:tcPr marL="63990" marR="63990" marT="31995" marB="31995">
                    <a:lnL>
                      <a:noFill/>
                    </a:lnL>
                    <a:lnR>
                      <a:noFill/>
                    </a:lnR>
                    <a:lnT>
                      <a:noFill/>
                    </a:lnT>
                    <a:lnB>
                      <a:noFill/>
                    </a:lnB>
                    <a:solidFill>
                      <a:srgbClr val="FFFCF0"/>
                    </a:solidFill>
                  </a:tcPr>
                </a:tc>
                <a:extLst>
                  <a:ext uri="{0D108BD9-81ED-4DB2-BD59-A6C34878D82A}">
                    <a16:rowId xmlns:a16="http://schemas.microsoft.com/office/drawing/2014/main" val="587514896"/>
                  </a:ext>
                </a:extLst>
              </a:tr>
              <a:tr h="288471">
                <a:tc>
                  <a:txBody>
                    <a:bodyPr/>
                    <a:lstStyle/>
                    <a:p>
                      <a:pPr algn="l" fontAlgn="t"/>
                      <a:r>
                        <a:rPr lang="en-IN" sz="1300">
                          <a:effectLst/>
                        </a:rPr>
                        <a:t>    Constrictive pericarditis</a:t>
                      </a:r>
                    </a:p>
                  </a:txBody>
                  <a:tcPr marL="63990" marR="63990" marT="31995" marB="31995">
                    <a:lnL>
                      <a:noFill/>
                    </a:lnL>
                    <a:lnR>
                      <a:noFill/>
                    </a:lnR>
                    <a:lnT>
                      <a:noFill/>
                    </a:lnT>
                    <a:lnB>
                      <a:noFill/>
                    </a:lnB>
                    <a:solidFill>
                      <a:srgbClr val="FFFCF0"/>
                    </a:solidFill>
                  </a:tcPr>
                </a:tc>
                <a:extLst>
                  <a:ext uri="{0D108BD9-81ED-4DB2-BD59-A6C34878D82A}">
                    <a16:rowId xmlns:a16="http://schemas.microsoft.com/office/drawing/2014/main" val="1967765006"/>
                  </a:ext>
                </a:extLst>
              </a:tr>
              <a:tr h="288471">
                <a:tc>
                  <a:txBody>
                    <a:bodyPr/>
                    <a:lstStyle/>
                    <a:p>
                      <a:pPr algn="l" fontAlgn="t"/>
                      <a:r>
                        <a:rPr lang="en-IN" sz="1300">
                          <a:effectLst/>
                        </a:rPr>
                        <a:t>    Pulmonary embolism</a:t>
                      </a:r>
                    </a:p>
                  </a:txBody>
                  <a:tcPr marL="63990" marR="63990" marT="31995" marB="31995">
                    <a:lnL>
                      <a:noFill/>
                    </a:lnL>
                    <a:lnR>
                      <a:noFill/>
                    </a:lnR>
                    <a:lnT>
                      <a:noFill/>
                    </a:lnT>
                    <a:lnB>
                      <a:noFill/>
                    </a:lnB>
                    <a:solidFill>
                      <a:srgbClr val="FFFCF0"/>
                    </a:solidFill>
                  </a:tcPr>
                </a:tc>
                <a:extLst>
                  <a:ext uri="{0D108BD9-81ED-4DB2-BD59-A6C34878D82A}">
                    <a16:rowId xmlns:a16="http://schemas.microsoft.com/office/drawing/2014/main" val="1772766518"/>
                  </a:ext>
                </a:extLst>
              </a:tr>
              <a:tr h="288471">
                <a:tc>
                  <a:txBody>
                    <a:bodyPr/>
                    <a:lstStyle/>
                    <a:p>
                      <a:pPr algn="l" fontAlgn="t"/>
                      <a:r>
                        <a:rPr lang="en-IN" sz="1300">
                          <a:effectLst/>
                        </a:rPr>
                        <a:t>    Cardiogenic shock</a:t>
                      </a:r>
                    </a:p>
                  </a:txBody>
                  <a:tcPr marL="63990" marR="63990" marT="31995" marB="31995">
                    <a:lnL>
                      <a:noFill/>
                    </a:lnL>
                    <a:lnR>
                      <a:noFill/>
                    </a:lnR>
                    <a:lnT>
                      <a:noFill/>
                    </a:lnT>
                    <a:lnB>
                      <a:noFill/>
                    </a:lnB>
                    <a:solidFill>
                      <a:srgbClr val="FFFCF0"/>
                    </a:solidFill>
                  </a:tcPr>
                </a:tc>
                <a:extLst>
                  <a:ext uri="{0D108BD9-81ED-4DB2-BD59-A6C34878D82A}">
                    <a16:rowId xmlns:a16="http://schemas.microsoft.com/office/drawing/2014/main" val="1300081742"/>
                  </a:ext>
                </a:extLst>
              </a:tr>
              <a:tr h="288471">
                <a:tc>
                  <a:txBody>
                    <a:bodyPr/>
                    <a:lstStyle/>
                    <a:p>
                      <a:pPr algn="l" fontAlgn="t"/>
                      <a:r>
                        <a:rPr lang="en-IN" sz="1300">
                          <a:effectLst/>
                        </a:rPr>
                        <a:t>    Restrictive cardiomyopathy</a:t>
                      </a:r>
                    </a:p>
                  </a:txBody>
                  <a:tcPr marL="63990" marR="63990" marT="31995" marB="31995">
                    <a:lnL>
                      <a:noFill/>
                    </a:lnL>
                    <a:lnR>
                      <a:noFill/>
                    </a:lnR>
                    <a:lnT>
                      <a:noFill/>
                    </a:lnT>
                    <a:lnB>
                      <a:noFill/>
                    </a:lnB>
                    <a:solidFill>
                      <a:srgbClr val="FFFCF0"/>
                    </a:solidFill>
                  </a:tcPr>
                </a:tc>
                <a:extLst>
                  <a:ext uri="{0D108BD9-81ED-4DB2-BD59-A6C34878D82A}">
                    <a16:rowId xmlns:a16="http://schemas.microsoft.com/office/drawing/2014/main" val="1609464125"/>
                  </a:ext>
                </a:extLst>
              </a:tr>
              <a:tr h="288471">
                <a:tc>
                  <a:txBody>
                    <a:bodyPr/>
                    <a:lstStyle/>
                    <a:p>
                      <a:pPr algn="l" fontAlgn="t"/>
                      <a:r>
                        <a:rPr lang="en-IN" sz="1300">
                          <a:effectLst/>
                        </a:rPr>
                        <a:t>    Acute myocardial infraction</a:t>
                      </a:r>
                    </a:p>
                  </a:txBody>
                  <a:tcPr marL="63990" marR="63990" marT="31995" marB="31995">
                    <a:lnL>
                      <a:noFill/>
                    </a:lnL>
                    <a:lnR>
                      <a:noFill/>
                    </a:lnR>
                    <a:lnT>
                      <a:noFill/>
                    </a:lnT>
                    <a:lnB>
                      <a:noFill/>
                    </a:lnB>
                    <a:solidFill>
                      <a:srgbClr val="FFFCF0"/>
                    </a:solidFill>
                  </a:tcPr>
                </a:tc>
                <a:extLst>
                  <a:ext uri="{0D108BD9-81ED-4DB2-BD59-A6C34878D82A}">
                    <a16:rowId xmlns:a16="http://schemas.microsoft.com/office/drawing/2014/main" val="2856208843"/>
                  </a:ext>
                </a:extLst>
              </a:tr>
              <a:tr h="288471">
                <a:tc>
                  <a:txBody>
                    <a:bodyPr/>
                    <a:lstStyle/>
                    <a:p>
                      <a:pPr algn="l" fontAlgn="t"/>
                      <a:r>
                        <a:rPr lang="en-IN" sz="1300" i="1">
                          <a:effectLst/>
                        </a:rPr>
                        <a:t>Extracardiac pulmonary causes</a:t>
                      </a:r>
                      <a:endParaRPr lang="en-IN" sz="1300">
                        <a:effectLst/>
                      </a:endParaRPr>
                    </a:p>
                  </a:txBody>
                  <a:tcPr marL="63990" marR="63990" marT="31995" marB="31995">
                    <a:lnL>
                      <a:noFill/>
                    </a:lnL>
                    <a:lnR>
                      <a:noFill/>
                    </a:lnR>
                    <a:lnT>
                      <a:noFill/>
                    </a:lnT>
                    <a:lnB>
                      <a:noFill/>
                    </a:lnB>
                    <a:solidFill>
                      <a:srgbClr val="FFFCF0"/>
                    </a:solidFill>
                  </a:tcPr>
                </a:tc>
                <a:extLst>
                  <a:ext uri="{0D108BD9-81ED-4DB2-BD59-A6C34878D82A}">
                    <a16:rowId xmlns:a16="http://schemas.microsoft.com/office/drawing/2014/main" val="997847707"/>
                  </a:ext>
                </a:extLst>
              </a:tr>
              <a:tr h="288471">
                <a:tc>
                  <a:txBody>
                    <a:bodyPr/>
                    <a:lstStyle/>
                    <a:p>
                      <a:pPr algn="l" fontAlgn="t"/>
                      <a:r>
                        <a:rPr lang="en-IN" sz="1300">
                          <a:effectLst/>
                        </a:rPr>
                        <a:t>    Bronchial asthma</a:t>
                      </a:r>
                    </a:p>
                  </a:txBody>
                  <a:tcPr marL="63990" marR="63990" marT="31995" marB="31995">
                    <a:lnL>
                      <a:noFill/>
                    </a:lnL>
                    <a:lnR>
                      <a:noFill/>
                    </a:lnR>
                    <a:lnT>
                      <a:noFill/>
                    </a:lnT>
                    <a:lnB>
                      <a:noFill/>
                    </a:lnB>
                    <a:solidFill>
                      <a:srgbClr val="FFFCF0"/>
                    </a:solidFill>
                  </a:tcPr>
                </a:tc>
                <a:extLst>
                  <a:ext uri="{0D108BD9-81ED-4DB2-BD59-A6C34878D82A}">
                    <a16:rowId xmlns:a16="http://schemas.microsoft.com/office/drawing/2014/main" val="2977328910"/>
                  </a:ext>
                </a:extLst>
              </a:tr>
              <a:tr h="288471">
                <a:tc>
                  <a:txBody>
                    <a:bodyPr/>
                    <a:lstStyle/>
                    <a:p>
                      <a:pPr algn="l" fontAlgn="t"/>
                      <a:r>
                        <a:rPr lang="en-IN" sz="1300">
                          <a:effectLst/>
                        </a:rPr>
                        <a:t>    Tension pneumothorax</a:t>
                      </a:r>
                    </a:p>
                  </a:txBody>
                  <a:tcPr marL="63990" marR="63990" marT="31995" marB="31995">
                    <a:lnL>
                      <a:noFill/>
                    </a:lnL>
                    <a:lnR>
                      <a:noFill/>
                    </a:lnR>
                    <a:lnT>
                      <a:noFill/>
                    </a:lnT>
                    <a:lnB>
                      <a:noFill/>
                    </a:lnB>
                    <a:solidFill>
                      <a:srgbClr val="FFFCF0"/>
                    </a:solidFill>
                  </a:tcPr>
                </a:tc>
                <a:extLst>
                  <a:ext uri="{0D108BD9-81ED-4DB2-BD59-A6C34878D82A}">
                    <a16:rowId xmlns:a16="http://schemas.microsoft.com/office/drawing/2014/main" val="3451332844"/>
                  </a:ext>
                </a:extLst>
              </a:tr>
              <a:tr h="288471">
                <a:tc>
                  <a:txBody>
                    <a:bodyPr/>
                    <a:lstStyle/>
                    <a:p>
                      <a:pPr algn="l" fontAlgn="t"/>
                      <a:r>
                        <a:rPr lang="en-IN" sz="1300" i="1">
                          <a:effectLst/>
                        </a:rPr>
                        <a:t>Extracardiac non-pulmonary causes</a:t>
                      </a:r>
                      <a:endParaRPr lang="en-IN" sz="1300">
                        <a:effectLst/>
                      </a:endParaRPr>
                    </a:p>
                  </a:txBody>
                  <a:tcPr marL="63990" marR="63990" marT="31995" marB="31995">
                    <a:lnL>
                      <a:noFill/>
                    </a:lnL>
                    <a:lnR>
                      <a:noFill/>
                    </a:lnR>
                    <a:lnT>
                      <a:noFill/>
                    </a:lnT>
                    <a:lnB>
                      <a:noFill/>
                    </a:lnB>
                    <a:solidFill>
                      <a:srgbClr val="FFFCF0"/>
                    </a:solidFill>
                  </a:tcPr>
                </a:tc>
                <a:extLst>
                  <a:ext uri="{0D108BD9-81ED-4DB2-BD59-A6C34878D82A}">
                    <a16:rowId xmlns:a16="http://schemas.microsoft.com/office/drawing/2014/main" val="1846920901"/>
                  </a:ext>
                </a:extLst>
              </a:tr>
              <a:tr h="288471">
                <a:tc>
                  <a:txBody>
                    <a:bodyPr/>
                    <a:lstStyle/>
                    <a:p>
                      <a:pPr algn="l" fontAlgn="t"/>
                      <a:r>
                        <a:rPr lang="en-IN" sz="1300">
                          <a:effectLst/>
                        </a:rPr>
                        <a:t>    Extreme obesity</a:t>
                      </a:r>
                    </a:p>
                  </a:txBody>
                  <a:tcPr marL="63990" marR="63990" marT="31995" marB="31995">
                    <a:lnL>
                      <a:noFill/>
                    </a:lnL>
                    <a:lnR>
                      <a:noFill/>
                    </a:lnR>
                    <a:lnT>
                      <a:noFill/>
                    </a:lnT>
                    <a:lnB>
                      <a:noFill/>
                    </a:lnB>
                    <a:solidFill>
                      <a:srgbClr val="FFFCF0"/>
                    </a:solidFill>
                  </a:tcPr>
                </a:tc>
                <a:extLst>
                  <a:ext uri="{0D108BD9-81ED-4DB2-BD59-A6C34878D82A}">
                    <a16:rowId xmlns:a16="http://schemas.microsoft.com/office/drawing/2014/main" val="4237367113"/>
                  </a:ext>
                </a:extLst>
              </a:tr>
              <a:tr h="288471">
                <a:tc>
                  <a:txBody>
                    <a:bodyPr/>
                    <a:lstStyle/>
                    <a:p>
                      <a:pPr algn="l" fontAlgn="t"/>
                      <a:r>
                        <a:rPr lang="en-IN" sz="1300">
                          <a:effectLst/>
                        </a:rPr>
                        <a:t>    Superior vena caval obstruction</a:t>
                      </a:r>
                    </a:p>
                  </a:txBody>
                  <a:tcPr marL="63990" marR="63990" marT="31995" marB="31995">
                    <a:lnL>
                      <a:noFill/>
                    </a:lnL>
                    <a:lnR>
                      <a:noFill/>
                    </a:lnR>
                    <a:lnT>
                      <a:noFill/>
                    </a:lnT>
                    <a:lnB>
                      <a:noFill/>
                    </a:lnB>
                    <a:solidFill>
                      <a:srgbClr val="FFFCF0"/>
                    </a:solidFill>
                  </a:tcPr>
                </a:tc>
                <a:extLst>
                  <a:ext uri="{0D108BD9-81ED-4DB2-BD59-A6C34878D82A}">
                    <a16:rowId xmlns:a16="http://schemas.microsoft.com/office/drawing/2014/main" val="3581012394"/>
                  </a:ext>
                </a:extLst>
              </a:tr>
              <a:tr h="288471">
                <a:tc>
                  <a:txBody>
                    <a:bodyPr/>
                    <a:lstStyle/>
                    <a:p>
                      <a:pPr algn="l" fontAlgn="t"/>
                      <a:r>
                        <a:rPr lang="en-IN" sz="1300">
                          <a:effectLst/>
                        </a:rPr>
                        <a:t>    Volvolus of stomach</a:t>
                      </a:r>
                    </a:p>
                  </a:txBody>
                  <a:tcPr marL="63990" marR="63990" marT="31995" marB="31995">
                    <a:lnL>
                      <a:noFill/>
                    </a:lnL>
                    <a:lnR>
                      <a:noFill/>
                    </a:lnR>
                    <a:lnT>
                      <a:noFill/>
                    </a:lnT>
                    <a:lnB>
                      <a:noFill/>
                    </a:lnB>
                    <a:solidFill>
                      <a:srgbClr val="FFFCF0"/>
                    </a:solidFill>
                  </a:tcPr>
                </a:tc>
                <a:extLst>
                  <a:ext uri="{0D108BD9-81ED-4DB2-BD59-A6C34878D82A}">
                    <a16:rowId xmlns:a16="http://schemas.microsoft.com/office/drawing/2014/main" val="611307294"/>
                  </a:ext>
                </a:extLst>
              </a:tr>
              <a:tr h="288471">
                <a:tc>
                  <a:txBody>
                    <a:bodyPr/>
                    <a:lstStyle/>
                    <a:p>
                      <a:pPr algn="l" fontAlgn="t"/>
                      <a:r>
                        <a:rPr lang="en-IN" sz="1300">
                          <a:effectLst/>
                        </a:rPr>
                        <a:t>    Diaphragmatic hernia</a:t>
                      </a:r>
                    </a:p>
                  </a:txBody>
                  <a:tcPr marL="63990" marR="63990" marT="31995" marB="31995">
                    <a:lnL>
                      <a:noFill/>
                    </a:lnL>
                    <a:lnR>
                      <a:noFill/>
                    </a:lnR>
                    <a:lnT>
                      <a:noFill/>
                    </a:lnT>
                    <a:lnB>
                      <a:noFill/>
                    </a:lnB>
                    <a:solidFill>
                      <a:srgbClr val="FFFCF0"/>
                    </a:solidFill>
                  </a:tcPr>
                </a:tc>
                <a:extLst>
                  <a:ext uri="{0D108BD9-81ED-4DB2-BD59-A6C34878D82A}">
                    <a16:rowId xmlns:a16="http://schemas.microsoft.com/office/drawing/2014/main" val="4070898485"/>
                  </a:ext>
                </a:extLst>
              </a:tr>
              <a:tr h="288471">
                <a:tc>
                  <a:txBody>
                    <a:bodyPr/>
                    <a:lstStyle/>
                    <a:p>
                      <a:pPr algn="l" fontAlgn="t"/>
                      <a:r>
                        <a:rPr lang="en-IN" sz="1300" dirty="0">
                          <a:effectLst/>
                        </a:rPr>
                        <a:t>    Anaphylactic shock</a:t>
                      </a:r>
                    </a:p>
                  </a:txBody>
                  <a:tcPr marL="63990" marR="63990" marT="31995" marB="31995">
                    <a:lnL>
                      <a:noFill/>
                    </a:lnL>
                    <a:lnR>
                      <a:noFill/>
                    </a:lnR>
                    <a:lnT>
                      <a:noFill/>
                    </a:lnT>
                    <a:lnB>
                      <a:noFill/>
                    </a:lnB>
                    <a:solidFill>
                      <a:srgbClr val="FFFCF0"/>
                    </a:solidFill>
                  </a:tcPr>
                </a:tc>
                <a:extLst>
                  <a:ext uri="{0D108BD9-81ED-4DB2-BD59-A6C34878D82A}">
                    <a16:rowId xmlns:a16="http://schemas.microsoft.com/office/drawing/2014/main" val="3530769544"/>
                  </a:ext>
                </a:extLst>
              </a:tr>
            </a:tbl>
          </a:graphicData>
        </a:graphic>
      </p:graphicFrame>
    </p:spTree>
    <p:extLst>
      <p:ext uri="{BB962C8B-B14F-4D97-AF65-F5344CB8AC3E}">
        <p14:creationId xmlns:p14="http://schemas.microsoft.com/office/powerpoint/2010/main" val="4619910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1BFFB6-5325-4C05-A3EA-ABA4A325D15E}"/>
              </a:ext>
            </a:extLst>
          </p:cNvPr>
          <p:cNvSpPr>
            <a:spLocks noGrp="1"/>
          </p:cNvSpPr>
          <p:nvPr>
            <p:ph type="title"/>
          </p:nvPr>
        </p:nvSpPr>
        <p:spPr/>
        <p:txBody>
          <a:bodyPr/>
          <a:lstStyle/>
          <a:p>
            <a:r>
              <a:rPr lang="en-US" dirty="0">
                <a:solidFill>
                  <a:srgbClr val="FF0000"/>
                </a:solidFill>
              </a:rPr>
              <a:t>Measurement</a:t>
            </a:r>
            <a:endParaRPr lang="en-IN" dirty="0">
              <a:solidFill>
                <a:srgbClr val="FF0000"/>
              </a:solidFill>
            </a:endParaRPr>
          </a:p>
        </p:txBody>
      </p:sp>
      <p:sp>
        <p:nvSpPr>
          <p:cNvPr id="3" name="Content Placeholder 2">
            <a:extLst>
              <a:ext uri="{FF2B5EF4-FFF2-40B4-BE49-F238E27FC236}">
                <a16:creationId xmlns:a16="http://schemas.microsoft.com/office/drawing/2014/main" id="{9E18C2B8-D055-4D27-A2FB-E079CC990F4A}"/>
              </a:ext>
            </a:extLst>
          </p:cNvPr>
          <p:cNvSpPr>
            <a:spLocks noGrp="1"/>
          </p:cNvSpPr>
          <p:nvPr>
            <p:ph idx="1"/>
          </p:nvPr>
        </p:nvSpPr>
        <p:spPr/>
        <p:txBody>
          <a:bodyPr/>
          <a:lstStyle/>
          <a:p>
            <a:r>
              <a:rPr lang="en-IN" b="0" i="0" dirty="0">
                <a:solidFill>
                  <a:srgbClr val="000000"/>
                </a:solidFill>
                <a:effectLst/>
                <a:latin typeface="Times New Roman" panose="02020603050405020304" pitchFamily="18" charset="0"/>
              </a:rPr>
              <a:t>Sphygmomanometer</a:t>
            </a:r>
          </a:p>
          <a:p>
            <a:r>
              <a:rPr lang="en-US" b="0" i="0" dirty="0">
                <a:solidFill>
                  <a:srgbClr val="000000"/>
                </a:solidFill>
                <a:effectLst/>
                <a:latin typeface="Times New Roman" panose="02020603050405020304" pitchFamily="18" charset="0"/>
              </a:rPr>
              <a:t> The systolic pressure at which the first Korotkoff sounds can be heard during expiration should be recorded.</a:t>
            </a:r>
          </a:p>
          <a:p>
            <a:r>
              <a:rPr lang="en-US" b="0" i="0" dirty="0">
                <a:solidFill>
                  <a:srgbClr val="000000"/>
                </a:solidFill>
                <a:effectLst/>
                <a:latin typeface="Times New Roman" panose="02020603050405020304" pitchFamily="18" charset="0"/>
              </a:rPr>
              <a:t>The cuff is then deflated (1 mm per heartbeat) while listening for uniformly loud Korotkoff sounds in both expiration and inspiration.</a:t>
            </a:r>
          </a:p>
          <a:p>
            <a:r>
              <a:rPr lang="en-US" b="0" i="0" dirty="0">
                <a:solidFill>
                  <a:srgbClr val="000000"/>
                </a:solidFill>
                <a:effectLst/>
                <a:latin typeface="Times New Roman" panose="02020603050405020304" pitchFamily="18" charset="0"/>
              </a:rPr>
              <a:t>The systolic blood pressure at which Korotkoff sounds can be heard during both phases of respiration should be recorded. The second recorded systolic pressure should be subtracted from the first, and if this value is &gt;10 mmHg, pulsus paradoxus is considered to be present.</a:t>
            </a:r>
            <a:endParaRPr lang="en-IN" dirty="0"/>
          </a:p>
        </p:txBody>
      </p:sp>
    </p:spTree>
    <p:extLst>
      <p:ext uri="{BB962C8B-B14F-4D97-AF65-F5344CB8AC3E}">
        <p14:creationId xmlns:p14="http://schemas.microsoft.com/office/powerpoint/2010/main" val="20094650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32252-6D0E-4B0B-A1F1-20601D76BA8E}"/>
              </a:ext>
            </a:extLst>
          </p:cNvPr>
          <p:cNvSpPr>
            <a:spLocks noGrp="1"/>
          </p:cNvSpPr>
          <p:nvPr>
            <p:ph type="title"/>
          </p:nvPr>
        </p:nvSpPr>
        <p:spPr/>
        <p:txBody>
          <a:bodyPr/>
          <a:lstStyle/>
          <a:p>
            <a:r>
              <a:rPr lang="en-IN" dirty="0">
                <a:solidFill>
                  <a:srgbClr val="FF0000"/>
                </a:solidFill>
                <a:latin typeface="Times New Roman" panose="02020603050405020304" pitchFamily="18" charset="0"/>
              </a:rPr>
              <a:t>P</a:t>
            </a:r>
            <a:r>
              <a:rPr lang="en-IN" b="0" i="0" dirty="0">
                <a:solidFill>
                  <a:srgbClr val="FF0000"/>
                </a:solidFill>
                <a:effectLst/>
                <a:latin typeface="Times New Roman" panose="02020603050405020304" pitchFamily="18" charset="0"/>
              </a:rPr>
              <a:t>athophysiology of pulsus paradoxus</a:t>
            </a:r>
            <a:endParaRPr lang="en-IN" dirty="0">
              <a:solidFill>
                <a:srgbClr val="FF0000"/>
              </a:solidFill>
            </a:endParaRPr>
          </a:p>
        </p:txBody>
      </p:sp>
      <p:sp>
        <p:nvSpPr>
          <p:cNvPr id="3" name="Content Placeholder 2">
            <a:extLst>
              <a:ext uri="{FF2B5EF4-FFF2-40B4-BE49-F238E27FC236}">
                <a16:creationId xmlns:a16="http://schemas.microsoft.com/office/drawing/2014/main" id="{E5F99A0E-45DC-45E2-A352-E689072F6DF5}"/>
              </a:ext>
            </a:extLst>
          </p:cNvPr>
          <p:cNvSpPr>
            <a:spLocks noGrp="1"/>
          </p:cNvSpPr>
          <p:nvPr>
            <p:ph idx="1"/>
          </p:nvPr>
        </p:nvSpPr>
        <p:spPr/>
        <p:txBody>
          <a:bodyPr/>
          <a:lstStyle/>
          <a:p>
            <a:pPr marL="0" indent="0">
              <a:buNone/>
            </a:pPr>
            <a:r>
              <a:rPr lang="en-IN" b="0" i="0" dirty="0">
                <a:solidFill>
                  <a:srgbClr val="000000"/>
                </a:solidFill>
                <a:effectLst/>
                <a:latin typeface="Times New Roman" panose="02020603050405020304" pitchFamily="18" charset="0"/>
              </a:rPr>
              <a:t>1.ventricular interdependence.</a:t>
            </a:r>
          </a:p>
          <a:p>
            <a:pPr marL="0" indent="0">
              <a:buNone/>
            </a:pPr>
            <a:r>
              <a:rPr lang="en-US" b="0" i="0" dirty="0">
                <a:solidFill>
                  <a:srgbClr val="000000"/>
                </a:solidFill>
                <a:effectLst/>
                <a:latin typeface="Times New Roman" panose="02020603050405020304" pitchFamily="18" charset="0"/>
              </a:rPr>
              <a:t>The increased negative intrathoracic pressure</a:t>
            </a:r>
          </a:p>
          <a:p>
            <a:pPr marL="0" indent="0">
              <a:buNone/>
            </a:pPr>
            <a:r>
              <a:rPr lang="en-US" b="0" i="0" dirty="0">
                <a:solidFill>
                  <a:srgbClr val="000000"/>
                </a:solidFill>
                <a:effectLst/>
                <a:latin typeface="Times New Roman" panose="02020603050405020304" pitchFamily="18" charset="0"/>
              </a:rPr>
              <a:t> 2.increased blood flow to right side</a:t>
            </a:r>
          </a:p>
          <a:p>
            <a:pPr marL="0" indent="0">
              <a:buNone/>
            </a:pPr>
            <a:r>
              <a:rPr lang="en-US" b="0" i="0" dirty="0">
                <a:solidFill>
                  <a:srgbClr val="000000"/>
                </a:solidFill>
                <a:effectLst/>
                <a:latin typeface="Times New Roman" panose="02020603050405020304" pitchFamily="18" charset="0"/>
              </a:rPr>
              <a:t>(3) increases pulmonary blood flow, volume, and pooling of blood resulting in decreased left ventricular filling and stroke volume.</a:t>
            </a:r>
            <a:endParaRPr lang="en-IN" dirty="0"/>
          </a:p>
        </p:txBody>
      </p:sp>
    </p:spTree>
    <p:extLst>
      <p:ext uri="{BB962C8B-B14F-4D97-AF65-F5344CB8AC3E}">
        <p14:creationId xmlns:p14="http://schemas.microsoft.com/office/powerpoint/2010/main" val="41141428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5DACCE-C0B0-495D-BCB5-2EA4D008EA7C}"/>
              </a:ext>
            </a:extLst>
          </p:cNvPr>
          <p:cNvSpPr>
            <a:spLocks noGrp="1"/>
          </p:cNvSpPr>
          <p:nvPr>
            <p:ph type="title"/>
          </p:nvPr>
        </p:nvSpPr>
        <p:spPr/>
        <p:txBody>
          <a:bodyPr/>
          <a:lstStyle/>
          <a:p>
            <a:r>
              <a:rPr lang="en-US" dirty="0">
                <a:solidFill>
                  <a:srgbClr val="FF0000"/>
                </a:solidFill>
              </a:rPr>
              <a:t>Constrictive Pericarditis</a:t>
            </a:r>
            <a:endParaRPr lang="en-IN" dirty="0">
              <a:solidFill>
                <a:srgbClr val="FF0000"/>
              </a:solidFill>
            </a:endParaRPr>
          </a:p>
        </p:txBody>
      </p:sp>
      <p:sp>
        <p:nvSpPr>
          <p:cNvPr id="3" name="Content Placeholder 2">
            <a:extLst>
              <a:ext uri="{FF2B5EF4-FFF2-40B4-BE49-F238E27FC236}">
                <a16:creationId xmlns:a16="http://schemas.microsoft.com/office/drawing/2014/main" id="{74922EFA-AD5B-485E-A316-D8369D5F4EA3}"/>
              </a:ext>
            </a:extLst>
          </p:cNvPr>
          <p:cNvSpPr>
            <a:spLocks noGrp="1"/>
          </p:cNvSpPr>
          <p:nvPr>
            <p:ph idx="1"/>
          </p:nvPr>
        </p:nvSpPr>
        <p:spPr/>
        <p:txBody>
          <a:bodyPr/>
          <a:lstStyle/>
          <a:p>
            <a:endParaRPr lang="en-US" dirty="0"/>
          </a:p>
          <a:p>
            <a:r>
              <a:rPr lang="en-US" dirty="0"/>
              <a:t>A condition in which a </a:t>
            </a:r>
            <a:r>
              <a:rPr lang="en-US" u="sng" dirty="0" err="1">
                <a:solidFill>
                  <a:srgbClr val="FF0000"/>
                </a:solidFill>
              </a:rPr>
              <a:t>thickened,noncompliant,adherent</a:t>
            </a:r>
            <a:r>
              <a:rPr lang="en-US" u="sng" dirty="0">
                <a:solidFill>
                  <a:srgbClr val="FF0000"/>
                </a:solidFill>
              </a:rPr>
              <a:t> or calcified </a:t>
            </a:r>
          </a:p>
          <a:p>
            <a:pPr marL="0" indent="0">
              <a:buNone/>
            </a:pPr>
            <a:r>
              <a:rPr lang="en-US" dirty="0"/>
              <a:t>pericardium limits the </a:t>
            </a:r>
            <a:r>
              <a:rPr lang="en-US" u="sng" dirty="0">
                <a:solidFill>
                  <a:srgbClr val="FF0000"/>
                </a:solidFill>
              </a:rPr>
              <a:t>diastolic filling </a:t>
            </a:r>
            <a:r>
              <a:rPr lang="en-US" dirty="0"/>
              <a:t>of cardiac chambers.</a:t>
            </a:r>
            <a:endParaRPr lang="en-IN" dirty="0"/>
          </a:p>
        </p:txBody>
      </p:sp>
    </p:spTree>
    <p:extLst>
      <p:ext uri="{BB962C8B-B14F-4D97-AF65-F5344CB8AC3E}">
        <p14:creationId xmlns:p14="http://schemas.microsoft.com/office/powerpoint/2010/main" val="25988354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67D270-2E4B-481D-9FB3-B135276CC3BE}"/>
              </a:ext>
            </a:extLst>
          </p:cNvPr>
          <p:cNvSpPr>
            <a:spLocks noGrp="1"/>
          </p:cNvSpPr>
          <p:nvPr>
            <p:ph type="title"/>
          </p:nvPr>
        </p:nvSpPr>
        <p:spPr/>
        <p:txBody>
          <a:bodyPr/>
          <a:lstStyle/>
          <a:p>
            <a:r>
              <a:rPr lang="en-IN" dirty="0">
                <a:solidFill>
                  <a:srgbClr val="FF0000"/>
                </a:solidFill>
                <a:latin typeface="Times New Roman" panose="02020603050405020304" pitchFamily="18" charset="0"/>
              </a:rPr>
              <a:t>P</a:t>
            </a:r>
            <a:r>
              <a:rPr lang="en-IN" b="0" i="0" dirty="0">
                <a:solidFill>
                  <a:srgbClr val="FF0000"/>
                </a:solidFill>
                <a:effectLst/>
                <a:latin typeface="Times New Roman" panose="02020603050405020304" pitchFamily="18" charset="0"/>
              </a:rPr>
              <a:t>athophysiology of pulsus paradoxus</a:t>
            </a:r>
            <a:endParaRPr lang="en-IN" dirty="0"/>
          </a:p>
        </p:txBody>
      </p:sp>
      <p:pic>
        <p:nvPicPr>
          <p:cNvPr id="4098" name="Picture 2">
            <a:extLst>
              <a:ext uri="{FF2B5EF4-FFF2-40B4-BE49-F238E27FC236}">
                <a16:creationId xmlns:a16="http://schemas.microsoft.com/office/drawing/2014/main" id="{808DD43D-0FAD-4678-81ED-21D754E3BA3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0" y="1802297"/>
            <a:ext cx="10758840" cy="37663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03200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505A61-E8FD-4B0B-AF1C-A0D2DD762255}"/>
              </a:ext>
            </a:extLst>
          </p:cNvPr>
          <p:cNvSpPr>
            <a:spLocks noGrp="1"/>
          </p:cNvSpPr>
          <p:nvPr>
            <p:ph type="title"/>
          </p:nvPr>
        </p:nvSpPr>
        <p:spPr/>
        <p:txBody>
          <a:bodyPr>
            <a:normAutofit fontScale="90000"/>
          </a:bodyPr>
          <a:lstStyle/>
          <a:p>
            <a:r>
              <a:rPr lang="en-US" i="0" cap="all" dirty="0">
                <a:solidFill>
                  <a:srgbClr val="FF0000"/>
                </a:solidFill>
                <a:effectLst/>
                <a:latin typeface="arial" panose="020B0604020202020204" pitchFamily="34" charset="0"/>
              </a:rPr>
              <a:t>SENSITIVITY AND SPECIFICITY OF PULSUS PARADOXUS</a:t>
            </a:r>
            <a:br>
              <a:rPr lang="en-US" b="1" i="0" cap="all" dirty="0">
                <a:solidFill>
                  <a:srgbClr val="985735"/>
                </a:solidFill>
                <a:effectLst/>
                <a:latin typeface="arial" panose="020B0604020202020204" pitchFamily="34" charset="0"/>
              </a:rPr>
            </a:br>
            <a:endParaRPr lang="en-IN" dirty="0"/>
          </a:p>
        </p:txBody>
      </p:sp>
      <p:sp>
        <p:nvSpPr>
          <p:cNvPr id="3" name="Content Placeholder 2">
            <a:extLst>
              <a:ext uri="{FF2B5EF4-FFF2-40B4-BE49-F238E27FC236}">
                <a16:creationId xmlns:a16="http://schemas.microsoft.com/office/drawing/2014/main" id="{9BD5B0F9-CA6C-47FE-BE39-E997C0326983}"/>
              </a:ext>
            </a:extLst>
          </p:cNvPr>
          <p:cNvSpPr>
            <a:spLocks noGrp="1"/>
          </p:cNvSpPr>
          <p:nvPr>
            <p:ph idx="1"/>
          </p:nvPr>
        </p:nvSpPr>
        <p:spPr/>
        <p:txBody>
          <a:bodyPr/>
          <a:lstStyle/>
          <a:p>
            <a:r>
              <a:rPr lang="en-US" b="0" i="0" dirty="0">
                <a:solidFill>
                  <a:srgbClr val="000000"/>
                </a:solidFill>
                <a:effectLst/>
                <a:latin typeface="Times New Roman" panose="02020603050405020304" pitchFamily="18" charset="0"/>
              </a:rPr>
              <a:t> sensitivity of 79% for predicting pericardial tamponade, but its specificity is quite low.</a:t>
            </a:r>
          </a:p>
          <a:p>
            <a:r>
              <a:rPr lang="en-US" b="0" i="0" dirty="0">
                <a:solidFill>
                  <a:srgbClr val="000000"/>
                </a:solidFill>
                <a:effectLst/>
                <a:latin typeface="Times New Roman" panose="02020603050405020304" pitchFamily="18" charset="0"/>
              </a:rPr>
              <a:t>19% of patients with constrictive pericarditis were found to have pulsus paradoxus.</a:t>
            </a:r>
            <a:r>
              <a:rPr lang="en-US" b="0" i="0" baseline="30000" dirty="0">
                <a:solidFill>
                  <a:srgbClr val="2F4A8B"/>
                </a:solidFill>
                <a:effectLst/>
                <a:latin typeface="Times New Roman" panose="02020603050405020304" pitchFamily="18" charset="0"/>
              </a:rPr>
              <a:t> </a:t>
            </a:r>
          </a:p>
          <a:p>
            <a:r>
              <a:rPr lang="en-US" b="0" i="0" dirty="0">
                <a:solidFill>
                  <a:srgbClr val="000000"/>
                </a:solidFill>
                <a:effectLst/>
                <a:latin typeface="Times New Roman" panose="02020603050405020304" pitchFamily="18" charset="0"/>
              </a:rPr>
              <a:t>However, in an older series of patients with constrictive pericarditis, 44% of patients had pulsus paradoxus .</a:t>
            </a:r>
            <a:endParaRPr lang="en-IN" dirty="0"/>
          </a:p>
        </p:txBody>
      </p:sp>
    </p:spTree>
    <p:extLst>
      <p:ext uri="{BB962C8B-B14F-4D97-AF65-F5344CB8AC3E}">
        <p14:creationId xmlns:p14="http://schemas.microsoft.com/office/powerpoint/2010/main" val="2127903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1958F8-F74F-420B-A2C1-DBCB43B11632}"/>
              </a:ext>
            </a:extLst>
          </p:cNvPr>
          <p:cNvSpPr>
            <a:spLocks noGrp="1"/>
          </p:cNvSpPr>
          <p:nvPr>
            <p:ph type="title"/>
          </p:nvPr>
        </p:nvSpPr>
        <p:spPr>
          <a:xfrm>
            <a:off x="951898" y="191294"/>
            <a:ext cx="3711851" cy="531812"/>
          </a:xfrm>
        </p:spPr>
        <p:txBody>
          <a:bodyPr/>
          <a:lstStyle/>
          <a:p>
            <a:r>
              <a:rPr lang="en-US" dirty="0">
                <a:solidFill>
                  <a:srgbClr val="FF0000"/>
                </a:solidFill>
              </a:rPr>
              <a:t>KUSSMAULS SIGN</a:t>
            </a:r>
            <a:endParaRPr lang="en-IN" dirty="0">
              <a:solidFill>
                <a:srgbClr val="FF0000"/>
              </a:solidFill>
            </a:endParaRPr>
          </a:p>
        </p:txBody>
      </p:sp>
      <p:pic>
        <p:nvPicPr>
          <p:cNvPr id="1026" name="Picture 2">
            <a:extLst>
              <a:ext uri="{FF2B5EF4-FFF2-40B4-BE49-F238E27FC236}">
                <a16:creationId xmlns:a16="http://schemas.microsoft.com/office/drawing/2014/main" id="{041DDE8B-F87C-4F57-941A-CC14320C97D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8415569" y="191294"/>
            <a:ext cx="3603575" cy="4873625"/>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a:extLst>
              <a:ext uri="{FF2B5EF4-FFF2-40B4-BE49-F238E27FC236}">
                <a16:creationId xmlns:a16="http://schemas.microsoft.com/office/drawing/2014/main" id="{F934F8C0-C960-4406-9E65-4B86F5DDFD46}"/>
              </a:ext>
            </a:extLst>
          </p:cNvPr>
          <p:cNvSpPr>
            <a:spLocks noGrp="1"/>
          </p:cNvSpPr>
          <p:nvPr>
            <p:ph type="body" sz="half" idx="2"/>
          </p:nvPr>
        </p:nvSpPr>
        <p:spPr>
          <a:xfrm>
            <a:off x="622852" y="1232452"/>
            <a:ext cx="7050157" cy="5208104"/>
          </a:xfrm>
        </p:spPr>
        <p:txBody>
          <a:bodyPr/>
          <a:lstStyle/>
          <a:p>
            <a:r>
              <a:rPr lang="en-US" b="0" i="0" dirty="0">
                <a:solidFill>
                  <a:srgbClr val="000000"/>
                </a:solidFill>
                <a:effectLst/>
                <a:latin typeface="Times New Roman" panose="02020603050405020304" pitchFamily="18" charset="0"/>
              </a:rPr>
              <a:t>“</a:t>
            </a:r>
            <a:r>
              <a:rPr lang="en-US" sz="2400" b="0" i="0" dirty="0">
                <a:solidFill>
                  <a:srgbClr val="000000"/>
                </a:solidFill>
                <a:effectLst/>
                <a:latin typeface="Times New Roman" panose="02020603050405020304" pitchFamily="18" charset="0"/>
              </a:rPr>
              <a:t>the jugular veins became considerably swollen” and “by each inspiration, a slight increase of its contents could be noted.”-Adolf </a:t>
            </a:r>
            <a:r>
              <a:rPr lang="en-US" sz="2400" b="0" i="0" dirty="0" err="1">
                <a:solidFill>
                  <a:srgbClr val="000000"/>
                </a:solidFill>
                <a:effectLst/>
                <a:latin typeface="Times New Roman" panose="02020603050405020304" pitchFamily="18" charset="0"/>
              </a:rPr>
              <a:t>Kussmaul</a:t>
            </a:r>
            <a:r>
              <a:rPr lang="en-US" sz="2400" b="0" i="0" dirty="0">
                <a:solidFill>
                  <a:srgbClr val="000000"/>
                </a:solidFill>
                <a:effectLst/>
                <a:latin typeface="Times New Roman" panose="02020603050405020304" pitchFamily="18" charset="0"/>
              </a:rPr>
              <a:t>.</a:t>
            </a:r>
          </a:p>
          <a:p>
            <a:pPr marL="457200" indent="-457200">
              <a:buFont typeface="Arial" panose="020B0604020202020204" pitchFamily="34" charset="0"/>
              <a:buChar char="•"/>
            </a:pPr>
            <a:r>
              <a:rPr lang="en-US" sz="2800" b="0" i="0" dirty="0">
                <a:solidFill>
                  <a:srgbClr val="000000"/>
                </a:solidFill>
                <a:effectLst/>
                <a:latin typeface="Times New Roman" panose="02020603050405020304" pitchFamily="18" charset="0"/>
              </a:rPr>
              <a:t>Defined by a visualized increase in jugular venous pressure or pulse with inspiration.</a:t>
            </a:r>
          </a:p>
          <a:p>
            <a:pPr marL="457200" indent="-457200">
              <a:buFont typeface="Arial" panose="020B0604020202020204" pitchFamily="34" charset="0"/>
              <a:buChar char="•"/>
            </a:pPr>
            <a:r>
              <a:rPr lang="en-US" sz="2800" b="0" i="0" dirty="0">
                <a:solidFill>
                  <a:srgbClr val="000000"/>
                </a:solidFill>
                <a:effectLst/>
                <a:latin typeface="Times New Roman" panose="02020603050405020304" pitchFamily="18" charset="0"/>
              </a:rPr>
              <a:t>Physiologically, in healthy individuals, pleural pressure approximates pericardial and mediastinal pressure. Inspiration creates negative intrapleural (intrathoracic) pressure, and enhances the pressure gradient and translocation of blood volume between the positive abdominal pressure and negative intrathoracic pressure.</a:t>
            </a:r>
            <a:endParaRPr lang="en-IN" sz="2400" dirty="0"/>
          </a:p>
        </p:txBody>
      </p:sp>
    </p:spTree>
    <p:extLst>
      <p:ext uri="{BB962C8B-B14F-4D97-AF65-F5344CB8AC3E}">
        <p14:creationId xmlns:p14="http://schemas.microsoft.com/office/powerpoint/2010/main" val="783071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B38F50F-AE5A-442C-8C44-6C865F23BC32}"/>
              </a:ext>
            </a:extLst>
          </p:cNvPr>
          <p:cNvSpPr>
            <a:spLocks noGrp="1"/>
          </p:cNvSpPr>
          <p:nvPr>
            <p:ph type="title"/>
          </p:nvPr>
        </p:nvSpPr>
        <p:spPr/>
        <p:txBody>
          <a:bodyPr/>
          <a:lstStyle/>
          <a:p>
            <a:r>
              <a:rPr lang="en-US" dirty="0">
                <a:solidFill>
                  <a:srgbClr val="FF0000"/>
                </a:solidFill>
              </a:rPr>
              <a:t>Mechanism of </a:t>
            </a:r>
            <a:r>
              <a:rPr lang="en-US" dirty="0" err="1">
                <a:solidFill>
                  <a:srgbClr val="FF0000"/>
                </a:solidFill>
              </a:rPr>
              <a:t>Kussmaul</a:t>
            </a:r>
            <a:r>
              <a:rPr lang="en-US" dirty="0">
                <a:solidFill>
                  <a:srgbClr val="FF0000"/>
                </a:solidFill>
              </a:rPr>
              <a:t> Sign</a:t>
            </a:r>
            <a:endParaRPr lang="en-IN" dirty="0">
              <a:solidFill>
                <a:srgbClr val="FF0000"/>
              </a:solidFill>
            </a:endParaRPr>
          </a:p>
        </p:txBody>
      </p:sp>
      <p:sp>
        <p:nvSpPr>
          <p:cNvPr id="6" name="Content Placeholder 5">
            <a:extLst>
              <a:ext uri="{FF2B5EF4-FFF2-40B4-BE49-F238E27FC236}">
                <a16:creationId xmlns:a16="http://schemas.microsoft.com/office/drawing/2014/main" id="{490E0B3A-66FF-409B-9B96-6306F95F28A7}"/>
              </a:ext>
            </a:extLst>
          </p:cNvPr>
          <p:cNvSpPr>
            <a:spLocks noGrp="1"/>
          </p:cNvSpPr>
          <p:nvPr>
            <p:ph idx="1"/>
          </p:nvPr>
        </p:nvSpPr>
        <p:spPr>
          <a:xfrm>
            <a:off x="838200" y="1825625"/>
            <a:ext cx="10515600" cy="4351338"/>
          </a:xfrm>
        </p:spPr>
        <p:txBody>
          <a:bodyPr/>
          <a:lstStyle/>
          <a:p>
            <a:pPr marL="0" indent="0">
              <a:buNone/>
            </a:pPr>
            <a:endParaRPr lang="en-IN" dirty="0"/>
          </a:p>
        </p:txBody>
      </p:sp>
      <p:pic>
        <p:nvPicPr>
          <p:cNvPr id="2050" name="Picture 2">
            <a:extLst>
              <a:ext uri="{FF2B5EF4-FFF2-40B4-BE49-F238E27FC236}">
                <a16:creationId xmlns:a16="http://schemas.microsoft.com/office/drawing/2014/main" id="{73EA2024-08A6-46A1-968C-4F7DB63D14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424043"/>
            <a:ext cx="9522829" cy="3287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25100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FD8C7C-1705-4A1F-A746-D69F697F33F9}"/>
              </a:ext>
            </a:extLst>
          </p:cNvPr>
          <p:cNvSpPr>
            <a:spLocks noGrp="1"/>
          </p:cNvSpPr>
          <p:nvPr>
            <p:ph type="title"/>
          </p:nvPr>
        </p:nvSpPr>
        <p:spPr/>
        <p:txBody>
          <a:bodyPr/>
          <a:lstStyle/>
          <a:p>
            <a:r>
              <a:rPr lang="en-US" dirty="0">
                <a:solidFill>
                  <a:srgbClr val="FF0000"/>
                </a:solidFill>
              </a:rPr>
              <a:t>Clinical features of Differentiation</a:t>
            </a:r>
            <a:endParaRPr lang="en-IN" dirty="0">
              <a:solidFill>
                <a:srgbClr val="FF0000"/>
              </a:solidFill>
            </a:endParaRPr>
          </a:p>
        </p:txBody>
      </p:sp>
      <p:graphicFrame>
        <p:nvGraphicFramePr>
          <p:cNvPr id="4" name="Table 4">
            <a:extLst>
              <a:ext uri="{FF2B5EF4-FFF2-40B4-BE49-F238E27FC236}">
                <a16:creationId xmlns:a16="http://schemas.microsoft.com/office/drawing/2014/main" id="{3EFE906D-344A-4428-A41E-BFBD2BB8AE61}"/>
              </a:ext>
            </a:extLst>
          </p:cNvPr>
          <p:cNvGraphicFramePr>
            <a:graphicFrameLocks noGrp="1"/>
          </p:cNvGraphicFramePr>
          <p:nvPr>
            <p:ph idx="1"/>
          </p:nvPr>
        </p:nvGraphicFramePr>
        <p:xfrm>
          <a:off x="838200" y="1825625"/>
          <a:ext cx="10515597" cy="3876040"/>
        </p:xfrm>
        <a:graphic>
          <a:graphicData uri="http://schemas.openxmlformats.org/drawingml/2006/table">
            <a:tbl>
              <a:tblPr firstRow="1" bandRow="1">
                <a:tableStyleId>{5C22544A-7EE6-4342-B048-85BDC9FD1C3A}</a:tableStyleId>
              </a:tblPr>
              <a:tblGrid>
                <a:gridCol w="3495261">
                  <a:extLst>
                    <a:ext uri="{9D8B030D-6E8A-4147-A177-3AD203B41FA5}">
                      <a16:colId xmlns:a16="http://schemas.microsoft.com/office/drawing/2014/main" val="2353785488"/>
                    </a:ext>
                  </a:extLst>
                </a:gridCol>
                <a:gridCol w="3515137">
                  <a:extLst>
                    <a:ext uri="{9D8B030D-6E8A-4147-A177-3AD203B41FA5}">
                      <a16:colId xmlns:a16="http://schemas.microsoft.com/office/drawing/2014/main" val="4242781299"/>
                    </a:ext>
                  </a:extLst>
                </a:gridCol>
                <a:gridCol w="3505199">
                  <a:extLst>
                    <a:ext uri="{9D8B030D-6E8A-4147-A177-3AD203B41FA5}">
                      <a16:colId xmlns:a16="http://schemas.microsoft.com/office/drawing/2014/main" val="808744591"/>
                    </a:ext>
                  </a:extLst>
                </a:gridCol>
              </a:tblGrid>
              <a:tr h="370840">
                <a:tc>
                  <a:txBody>
                    <a:bodyPr/>
                    <a:lstStyle/>
                    <a:p>
                      <a:endParaRPr lang="en-IN"/>
                    </a:p>
                  </a:txBody>
                  <a:tcPr/>
                </a:tc>
                <a:tc>
                  <a:txBody>
                    <a:bodyPr/>
                    <a:lstStyle/>
                    <a:p>
                      <a:r>
                        <a:rPr lang="en-US" dirty="0"/>
                        <a:t>CONSTRICTIVE PERICARDITIS</a:t>
                      </a:r>
                      <a:endParaRPr lang="en-IN" dirty="0"/>
                    </a:p>
                  </a:txBody>
                  <a:tcPr/>
                </a:tc>
                <a:tc>
                  <a:txBody>
                    <a:bodyPr/>
                    <a:lstStyle/>
                    <a:p>
                      <a:r>
                        <a:rPr lang="en-US" dirty="0"/>
                        <a:t>RCMP</a:t>
                      </a:r>
                      <a:endParaRPr lang="en-IN" dirty="0"/>
                    </a:p>
                  </a:txBody>
                  <a:tcPr/>
                </a:tc>
                <a:extLst>
                  <a:ext uri="{0D108BD9-81ED-4DB2-BD59-A6C34878D82A}">
                    <a16:rowId xmlns:a16="http://schemas.microsoft.com/office/drawing/2014/main" val="271648851"/>
                  </a:ext>
                </a:extLst>
              </a:tr>
              <a:tr h="370840">
                <a:tc>
                  <a:txBody>
                    <a:bodyPr/>
                    <a:lstStyle/>
                    <a:p>
                      <a:r>
                        <a:rPr lang="en-US" dirty="0"/>
                        <a:t>JVP-KUSSMAUL SIGN/FREDERICH SIGN</a:t>
                      </a:r>
                      <a:endParaRPr lang="en-IN" dirty="0"/>
                    </a:p>
                  </a:txBody>
                  <a:tcPr/>
                </a:tc>
                <a:tc>
                  <a:txBody>
                    <a:bodyPr/>
                    <a:lstStyle/>
                    <a:p>
                      <a:r>
                        <a:rPr lang="en-US" dirty="0"/>
                        <a:t>USUALLY PRESENT</a:t>
                      </a:r>
                      <a:endParaRPr lang="en-IN"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USUALLY PRESENT</a:t>
                      </a:r>
                      <a:endParaRPr lang="en-IN" dirty="0"/>
                    </a:p>
                    <a:p>
                      <a:endParaRPr lang="en-IN" dirty="0"/>
                    </a:p>
                  </a:txBody>
                  <a:tcPr/>
                </a:tc>
                <a:extLst>
                  <a:ext uri="{0D108BD9-81ED-4DB2-BD59-A6C34878D82A}">
                    <a16:rowId xmlns:a16="http://schemas.microsoft.com/office/drawing/2014/main" val="3372564103"/>
                  </a:ext>
                </a:extLst>
              </a:tr>
              <a:tr h="370840">
                <a:tc>
                  <a:txBody>
                    <a:bodyPr/>
                    <a:lstStyle/>
                    <a:p>
                      <a:r>
                        <a:rPr lang="en-US" dirty="0"/>
                        <a:t>APICAL IMPULSE</a:t>
                      </a:r>
                      <a:endParaRPr lang="en-IN" dirty="0"/>
                    </a:p>
                  </a:txBody>
                  <a:tcPr/>
                </a:tc>
                <a:tc>
                  <a:txBody>
                    <a:bodyPr/>
                    <a:lstStyle/>
                    <a:p>
                      <a:r>
                        <a:rPr lang="en-US" dirty="0"/>
                        <a:t>NOT PALPABLE(BROADBENT SIGN)</a:t>
                      </a:r>
                      <a:endParaRPr lang="en-IN" dirty="0"/>
                    </a:p>
                  </a:txBody>
                  <a:tcPr/>
                </a:tc>
                <a:tc>
                  <a:txBody>
                    <a:bodyPr/>
                    <a:lstStyle/>
                    <a:p>
                      <a:r>
                        <a:rPr lang="en-US" dirty="0"/>
                        <a:t>PALPABLE</a:t>
                      </a:r>
                      <a:endParaRPr lang="en-IN" dirty="0"/>
                    </a:p>
                  </a:txBody>
                  <a:tcPr/>
                </a:tc>
                <a:extLst>
                  <a:ext uri="{0D108BD9-81ED-4DB2-BD59-A6C34878D82A}">
                    <a16:rowId xmlns:a16="http://schemas.microsoft.com/office/drawing/2014/main" val="2754410751"/>
                  </a:ext>
                </a:extLst>
              </a:tr>
              <a:tr h="370840">
                <a:tc>
                  <a:txBody>
                    <a:bodyPr/>
                    <a:lstStyle/>
                    <a:p>
                      <a:r>
                        <a:rPr lang="en-US" dirty="0"/>
                        <a:t>HEART SOUNDS</a:t>
                      </a:r>
                      <a:endParaRPr lang="en-IN" dirty="0"/>
                    </a:p>
                  </a:txBody>
                  <a:tcPr/>
                </a:tc>
                <a:tc>
                  <a:txBody>
                    <a:bodyPr/>
                    <a:lstStyle/>
                    <a:p>
                      <a:r>
                        <a:rPr lang="en-US" dirty="0"/>
                        <a:t>PERICARDIAL KNOCK</a:t>
                      </a:r>
                      <a:endParaRPr lang="en-IN" dirty="0"/>
                    </a:p>
                  </a:txBody>
                  <a:tcPr/>
                </a:tc>
                <a:tc>
                  <a:txBody>
                    <a:bodyPr/>
                    <a:lstStyle/>
                    <a:p>
                      <a:r>
                        <a:rPr lang="en-US" dirty="0"/>
                        <a:t>S4</a:t>
                      </a:r>
                      <a:endParaRPr lang="en-IN" dirty="0"/>
                    </a:p>
                  </a:txBody>
                  <a:tcPr/>
                </a:tc>
                <a:extLst>
                  <a:ext uri="{0D108BD9-81ED-4DB2-BD59-A6C34878D82A}">
                    <a16:rowId xmlns:a16="http://schemas.microsoft.com/office/drawing/2014/main" val="2536537675"/>
                  </a:ext>
                </a:extLst>
              </a:tr>
              <a:tr h="370840">
                <a:tc>
                  <a:txBody>
                    <a:bodyPr/>
                    <a:lstStyle/>
                    <a:p>
                      <a:r>
                        <a:rPr lang="en-US" dirty="0"/>
                        <a:t>ATRIAL FIB</a:t>
                      </a:r>
                      <a:endParaRPr lang="en-IN" dirty="0"/>
                    </a:p>
                  </a:txBody>
                  <a:tcPr/>
                </a:tc>
                <a:tc>
                  <a:txBody>
                    <a:bodyPr/>
                    <a:lstStyle/>
                    <a:p>
                      <a:r>
                        <a:rPr lang="en-US" dirty="0"/>
                        <a:t>OCCASIONAL(10%)</a:t>
                      </a:r>
                      <a:endParaRPr lang="en-IN" dirty="0"/>
                    </a:p>
                  </a:txBody>
                  <a:tcPr/>
                </a:tc>
                <a:tc>
                  <a:txBody>
                    <a:bodyPr/>
                    <a:lstStyle/>
                    <a:p>
                      <a:r>
                        <a:rPr lang="en-US" dirty="0"/>
                        <a:t>VERY COMMON</a:t>
                      </a:r>
                      <a:endParaRPr lang="en-IN" dirty="0"/>
                    </a:p>
                  </a:txBody>
                  <a:tcPr/>
                </a:tc>
                <a:extLst>
                  <a:ext uri="{0D108BD9-81ED-4DB2-BD59-A6C34878D82A}">
                    <a16:rowId xmlns:a16="http://schemas.microsoft.com/office/drawing/2014/main" val="165274659"/>
                  </a:ext>
                </a:extLst>
              </a:tr>
              <a:tr h="370840">
                <a:tc>
                  <a:txBody>
                    <a:bodyPr/>
                    <a:lstStyle/>
                    <a:p>
                      <a:r>
                        <a:rPr lang="en-US" dirty="0"/>
                        <a:t>PULSUS PARADOXUS</a:t>
                      </a:r>
                      <a:endParaRPr lang="en-IN" dirty="0"/>
                    </a:p>
                  </a:txBody>
                  <a:tcPr/>
                </a:tc>
                <a:tc>
                  <a:txBody>
                    <a:bodyPr/>
                    <a:lstStyle/>
                    <a:p>
                      <a:r>
                        <a:rPr lang="en-US" dirty="0"/>
                        <a:t>1/3 </a:t>
                      </a:r>
                      <a:r>
                        <a:rPr lang="en-US" dirty="0" err="1"/>
                        <a:t>rd</a:t>
                      </a:r>
                      <a:r>
                        <a:rPr lang="en-US" dirty="0"/>
                        <a:t> cases</a:t>
                      </a:r>
                      <a:endParaRPr lang="en-IN" dirty="0"/>
                    </a:p>
                  </a:txBody>
                  <a:tcPr/>
                </a:tc>
                <a:tc>
                  <a:txBody>
                    <a:bodyPr/>
                    <a:lstStyle/>
                    <a:p>
                      <a:r>
                        <a:rPr lang="en-US" dirty="0"/>
                        <a:t>ABSENT</a:t>
                      </a:r>
                      <a:endParaRPr lang="en-IN" dirty="0"/>
                    </a:p>
                  </a:txBody>
                  <a:tcPr/>
                </a:tc>
                <a:extLst>
                  <a:ext uri="{0D108BD9-81ED-4DB2-BD59-A6C34878D82A}">
                    <a16:rowId xmlns:a16="http://schemas.microsoft.com/office/drawing/2014/main" val="3128092871"/>
                  </a:ext>
                </a:extLst>
              </a:tr>
              <a:tr h="370840">
                <a:tc>
                  <a:txBody>
                    <a:bodyPr/>
                    <a:lstStyle/>
                    <a:p>
                      <a:r>
                        <a:rPr lang="en-US" dirty="0"/>
                        <a:t>REGURGITANT MURMURS</a:t>
                      </a:r>
                      <a:endParaRPr lang="en-IN" dirty="0"/>
                    </a:p>
                  </a:txBody>
                  <a:tcPr/>
                </a:tc>
                <a:tc>
                  <a:txBody>
                    <a:bodyPr/>
                    <a:lstStyle/>
                    <a:p>
                      <a:r>
                        <a:rPr lang="en-US" dirty="0"/>
                        <a:t>ABSENT</a:t>
                      </a:r>
                      <a:endParaRPr lang="en-IN" dirty="0"/>
                    </a:p>
                  </a:txBody>
                  <a:tcPr/>
                </a:tc>
                <a:tc>
                  <a:txBody>
                    <a:bodyPr/>
                    <a:lstStyle/>
                    <a:p>
                      <a:r>
                        <a:rPr lang="en-US" dirty="0"/>
                        <a:t>COMMON</a:t>
                      </a:r>
                      <a:endParaRPr lang="en-IN" dirty="0"/>
                    </a:p>
                  </a:txBody>
                  <a:tcPr/>
                </a:tc>
                <a:extLst>
                  <a:ext uri="{0D108BD9-81ED-4DB2-BD59-A6C34878D82A}">
                    <a16:rowId xmlns:a16="http://schemas.microsoft.com/office/drawing/2014/main" val="350096456"/>
                  </a:ext>
                </a:extLst>
              </a:tr>
              <a:tr h="370840">
                <a:tc>
                  <a:txBody>
                    <a:bodyPr/>
                    <a:lstStyle/>
                    <a:p>
                      <a:r>
                        <a:rPr lang="en-US" dirty="0"/>
                        <a:t>CONDUCTION DISTURBANCES/AV BLOCK</a:t>
                      </a:r>
                      <a:endParaRPr lang="en-IN" dirty="0"/>
                    </a:p>
                  </a:txBody>
                  <a:tcPr/>
                </a:tc>
                <a:tc>
                  <a:txBody>
                    <a:bodyPr/>
                    <a:lstStyle/>
                    <a:p>
                      <a:r>
                        <a:rPr lang="en-US" dirty="0"/>
                        <a:t>RARE</a:t>
                      </a:r>
                      <a:endParaRPr lang="en-IN" dirty="0"/>
                    </a:p>
                  </a:txBody>
                  <a:tcPr/>
                </a:tc>
                <a:tc>
                  <a:txBody>
                    <a:bodyPr/>
                    <a:lstStyle/>
                    <a:p>
                      <a:r>
                        <a:rPr lang="en-US" dirty="0"/>
                        <a:t>COMMON</a:t>
                      </a:r>
                      <a:endParaRPr lang="en-IN" dirty="0"/>
                    </a:p>
                  </a:txBody>
                  <a:tcPr/>
                </a:tc>
                <a:extLst>
                  <a:ext uri="{0D108BD9-81ED-4DB2-BD59-A6C34878D82A}">
                    <a16:rowId xmlns:a16="http://schemas.microsoft.com/office/drawing/2014/main" val="1221248169"/>
                  </a:ext>
                </a:extLst>
              </a:tr>
              <a:tr h="370840">
                <a:tc>
                  <a:txBody>
                    <a:bodyPr/>
                    <a:lstStyle/>
                    <a:p>
                      <a:r>
                        <a:rPr lang="en-US" dirty="0"/>
                        <a:t>PAH SIGNS</a:t>
                      </a:r>
                      <a:endParaRPr lang="en-IN" dirty="0"/>
                    </a:p>
                  </a:txBody>
                  <a:tcPr/>
                </a:tc>
                <a:tc>
                  <a:txBody>
                    <a:bodyPr/>
                    <a:lstStyle/>
                    <a:p>
                      <a:r>
                        <a:rPr lang="en-US" dirty="0"/>
                        <a:t>ABSENT</a:t>
                      </a:r>
                      <a:endParaRPr lang="en-IN" dirty="0"/>
                    </a:p>
                  </a:txBody>
                  <a:tcPr/>
                </a:tc>
                <a:tc>
                  <a:txBody>
                    <a:bodyPr/>
                    <a:lstStyle/>
                    <a:p>
                      <a:r>
                        <a:rPr lang="en-US" dirty="0"/>
                        <a:t>PRESENT</a:t>
                      </a:r>
                      <a:endParaRPr lang="en-IN" dirty="0"/>
                    </a:p>
                  </a:txBody>
                  <a:tcPr/>
                </a:tc>
                <a:extLst>
                  <a:ext uri="{0D108BD9-81ED-4DB2-BD59-A6C34878D82A}">
                    <a16:rowId xmlns:a16="http://schemas.microsoft.com/office/drawing/2014/main" val="4179158778"/>
                  </a:ext>
                </a:extLst>
              </a:tr>
            </a:tbl>
          </a:graphicData>
        </a:graphic>
      </p:graphicFrame>
    </p:spTree>
    <p:extLst>
      <p:ext uri="{BB962C8B-B14F-4D97-AF65-F5344CB8AC3E}">
        <p14:creationId xmlns:p14="http://schemas.microsoft.com/office/powerpoint/2010/main" val="10990802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871724-C471-4081-A13D-4E060D881C7D}"/>
              </a:ext>
            </a:extLst>
          </p:cNvPr>
          <p:cNvSpPr>
            <a:spLocks noGrp="1"/>
          </p:cNvSpPr>
          <p:nvPr>
            <p:ph type="title"/>
          </p:nvPr>
        </p:nvSpPr>
        <p:spPr/>
        <p:txBody>
          <a:bodyPr/>
          <a:lstStyle/>
          <a:p>
            <a:r>
              <a:rPr lang="en-US" dirty="0">
                <a:solidFill>
                  <a:srgbClr val="FF0000"/>
                </a:solidFill>
              </a:rPr>
              <a:t> DIAGNOSIS-CXR</a:t>
            </a:r>
            <a:endParaRPr lang="en-IN" dirty="0">
              <a:solidFill>
                <a:srgbClr val="FF0000"/>
              </a:solidFill>
            </a:endParaRPr>
          </a:p>
        </p:txBody>
      </p:sp>
      <p:pic>
        <p:nvPicPr>
          <p:cNvPr id="5" name="Content Placeholder 4">
            <a:extLst>
              <a:ext uri="{FF2B5EF4-FFF2-40B4-BE49-F238E27FC236}">
                <a16:creationId xmlns:a16="http://schemas.microsoft.com/office/drawing/2014/main" id="{55023715-274A-4EBC-9586-D27B5382A87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72209" y="1797750"/>
            <a:ext cx="9647582" cy="3729979"/>
          </a:xfrm>
        </p:spPr>
      </p:pic>
    </p:spTree>
    <p:extLst>
      <p:ext uri="{BB962C8B-B14F-4D97-AF65-F5344CB8AC3E}">
        <p14:creationId xmlns:p14="http://schemas.microsoft.com/office/powerpoint/2010/main" val="34625180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CD5FC0-99AB-4B07-B4C6-FE36957439DE}"/>
              </a:ext>
            </a:extLst>
          </p:cNvPr>
          <p:cNvSpPr>
            <a:spLocks noGrp="1"/>
          </p:cNvSpPr>
          <p:nvPr>
            <p:ph type="title"/>
          </p:nvPr>
        </p:nvSpPr>
        <p:spPr/>
        <p:txBody>
          <a:bodyPr/>
          <a:lstStyle/>
          <a:p>
            <a:r>
              <a:rPr lang="en-US" dirty="0">
                <a:solidFill>
                  <a:srgbClr val="FF0000"/>
                </a:solidFill>
              </a:rPr>
              <a:t>ECG</a:t>
            </a:r>
            <a:endParaRPr lang="en-IN" dirty="0">
              <a:solidFill>
                <a:srgbClr val="FF0000"/>
              </a:solidFill>
            </a:endParaRPr>
          </a:p>
        </p:txBody>
      </p:sp>
      <p:sp>
        <p:nvSpPr>
          <p:cNvPr id="3" name="Content Placeholder 2">
            <a:extLst>
              <a:ext uri="{FF2B5EF4-FFF2-40B4-BE49-F238E27FC236}">
                <a16:creationId xmlns:a16="http://schemas.microsoft.com/office/drawing/2014/main" id="{38522DCA-6B0F-49C4-ADF3-610606C5C8CD}"/>
              </a:ext>
            </a:extLst>
          </p:cNvPr>
          <p:cNvSpPr>
            <a:spLocks noGrp="1"/>
          </p:cNvSpPr>
          <p:nvPr>
            <p:ph idx="1"/>
          </p:nvPr>
        </p:nvSpPr>
        <p:spPr/>
        <p:txBody>
          <a:bodyPr/>
          <a:lstStyle/>
          <a:p>
            <a:r>
              <a:rPr lang="en-US" dirty="0"/>
              <a:t>ECG-Nonspecific ST/T changes</a:t>
            </a:r>
          </a:p>
          <a:p>
            <a:pPr marL="0" indent="0">
              <a:buNone/>
            </a:pPr>
            <a:r>
              <a:rPr lang="en-US" dirty="0"/>
              <a:t>AF may be present(10%)</a:t>
            </a:r>
          </a:p>
          <a:p>
            <a:pPr marL="0" indent="0">
              <a:buNone/>
            </a:pPr>
            <a:r>
              <a:rPr lang="en-US" dirty="0"/>
              <a:t>Sometimes </a:t>
            </a:r>
            <a:r>
              <a:rPr lang="en-US" dirty="0" err="1"/>
              <a:t>LAEmay</a:t>
            </a:r>
            <a:r>
              <a:rPr lang="en-US" dirty="0"/>
              <a:t> be present</a:t>
            </a:r>
            <a:endParaRPr lang="en-IN" dirty="0"/>
          </a:p>
        </p:txBody>
      </p:sp>
    </p:spTree>
    <p:extLst>
      <p:ext uri="{BB962C8B-B14F-4D97-AF65-F5344CB8AC3E}">
        <p14:creationId xmlns:p14="http://schemas.microsoft.com/office/powerpoint/2010/main" val="223188451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71D3A-1920-4B28-9C0C-482AD30440B8}"/>
              </a:ext>
            </a:extLst>
          </p:cNvPr>
          <p:cNvSpPr>
            <a:spLocks noGrp="1"/>
          </p:cNvSpPr>
          <p:nvPr>
            <p:ph type="title"/>
          </p:nvPr>
        </p:nvSpPr>
        <p:spPr/>
        <p:txBody>
          <a:bodyPr/>
          <a:lstStyle/>
          <a:p>
            <a:r>
              <a:rPr lang="en-US" dirty="0">
                <a:solidFill>
                  <a:srgbClr val="FF0000"/>
                </a:solidFill>
              </a:rPr>
              <a:t>Other investigation</a:t>
            </a:r>
            <a:endParaRPr lang="en-IN" dirty="0">
              <a:solidFill>
                <a:srgbClr val="FF0000"/>
              </a:solidFill>
            </a:endParaRPr>
          </a:p>
        </p:txBody>
      </p:sp>
      <p:sp>
        <p:nvSpPr>
          <p:cNvPr id="3" name="Content Placeholder 2">
            <a:extLst>
              <a:ext uri="{FF2B5EF4-FFF2-40B4-BE49-F238E27FC236}">
                <a16:creationId xmlns:a16="http://schemas.microsoft.com/office/drawing/2014/main" id="{00A309D4-C291-4337-91F1-252AA20A0AED}"/>
              </a:ext>
            </a:extLst>
          </p:cNvPr>
          <p:cNvSpPr>
            <a:spLocks noGrp="1"/>
          </p:cNvSpPr>
          <p:nvPr>
            <p:ph idx="1"/>
          </p:nvPr>
        </p:nvSpPr>
        <p:spPr/>
        <p:txBody>
          <a:bodyPr/>
          <a:lstStyle/>
          <a:p>
            <a:r>
              <a:rPr lang="en-US" dirty="0"/>
              <a:t>ECHO</a:t>
            </a:r>
          </a:p>
          <a:p>
            <a:r>
              <a:rPr lang="en-US" dirty="0"/>
              <a:t>Cardiac catheterization</a:t>
            </a:r>
          </a:p>
          <a:p>
            <a:r>
              <a:rPr lang="en-US" dirty="0"/>
              <a:t>CT</a:t>
            </a:r>
          </a:p>
          <a:p>
            <a:r>
              <a:rPr lang="en-US" dirty="0"/>
              <a:t>MRI</a:t>
            </a:r>
          </a:p>
          <a:p>
            <a:r>
              <a:rPr lang="en-US" dirty="0"/>
              <a:t>Endomyocardial Biopsy</a:t>
            </a:r>
            <a:endParaRPr lang="en-IN" dirty="0"/>
          </a:p>
        </p:txBody>
      </p:sp>
    </p:spTree>
    <p:extLst>
      <p:ext uri="{BB962C8B-B14F-4D97-AF65-F5344CB8AC3E}">
        <p14:creationId xmlns:p14="http://schemas.microsoft.com/office/powerpoint/2010/main" val="426489380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C14486-4589-41E6-B1FF-53282DC32DF7}"/>
              </a:ext>
            </a:extLst>
          </p:cNvPr>
          <p:cNvSpPr>
            <a:spLocks noGrp="1"/>
          </p:cNvSpPr>
          <p:nvPr>
            <p:ph type="title"/>
          </p:nvPr>
        </p:nvSpPr>
        <p:spPr/>
        <p:txBody>
          <a:bodyPr/>
          <a:lstStyle/>
          <a:p>
            <a:r>
              <a:rPr lang="en-US" dirty="0">
                <a:solidFill>
                  <a:srgbClr val="FF0000"/>
                </a:solidFill>
              </a:rPr>
              <a:t>2D ECHO</a:t>
            </a:r>
            <a:endParaRPr lang="en-IN" dirty="0">
              <a:solidFill>
                <a:srgbClr val="FF0000"/>
              </a:solidFill>
            </a:endParaRPr>
          </a:p>
        </p:txBody>
      </p:sp>
      <p:sp>
        <p:nvSpPr>
          <p:cNvPr id="3" name="Content Placeholder 2">
            <a:extLst>
              <a:ext uri="{FF2B5EF4-FFF2-40B4-BE49-F238E27FC236}">
                <a16:creationId xmlns:a16="http://schemas.microsoft.com/office/drawing/2014/main" id="{A50A6B62-F5E3-4FB8-8D23-9A4515DEB1C5}"/>
              </a:ext>
            </a:extLst>
          </p:cNvPr>
          <p:cNvSpPr>
            <a:spLocks noGrp="1"/>
          </p:cNvSpPr>
          <p:nvPr>
            <p:ph idx="1"/>
          </p:nvPr>
        </p:nvSpPr>
        <p:spPr/>
        <p:txBody>
          <a:bodyPr>
            <a:normAutofit lnSpcReduction="10000"/>
          </a:bodyPr>
          <a:lstStyle/>
          <a:p>
            <a:r>
              <a:rPr lang="en-US" dirty="0" err="1"/>
              <a:t>Anatomy,physiology,etiology</a:t>
            </a:r>
            <a:endParaRPr lang="en-US" dirty="0"/>
          </a:p>
          <a:p>
            <a:r>
              <a:rPr lang="en-US" dirty="0"/>
              <a:t>M Mode,2D Echo</a:t>
            </a:r>
          </a:p>
          <a:p>
            <a:r>
              <a:rPr lang="en-US" dirty="0"/>
              <a:t>Doppler</a:t>
            </a:r>
          </a:p>
          <a:p>
            <a:pPr marL="0" indent="0">
              <a:buNone/>
            </a:pPr>
            <a:r>
              <a:rPr lang="en-US" dirty="0"/>
              <a:t>PW Doppler-</a:t>
            </a:r>
          </a:p>
          <a:p>
            <a:pPr marL="0" indent="0">
              <a:buNone/>
            </a:pPr>
            <a:r>
              <a:rPr lang="en-US" dirty="0"/>
              <a:t>MV&amp; TV inflow</a:t>
            </a:r>
          </a:p>
          <a:p>
            <a:pPr marL="0" indent="0">
              <a:buNone/>
            </a:pPr>
            <a:r>
              <a:rPr lang="en-US" dirty="0"/>
              <a:t>Pulmonary venous flow</a:t>
            </a:r>
          </a:p>
          <a:p>
            <a:pPr marL="0" indent="0">
              <a:buNone/>
            </a:pPr>
            <a:r>
              <a:rPr lang="en-US" dirty="0"/>
              <a:t>Hepatic vein flow</a:t>
            </a:r>
          </a:p>
          <a:p>
            <a:r>
              <a:rPr lang="en-US" dirty="0"/>
              <a:t>Tissue Doppler</a:t>
            </a:r>
          </a:p>
          <a:p>
            <a:r>
              <a:rPr lang="en-US" dirty="0"/>
              <a:t>Speckle Tracking&amp; Strain</a:t>
            </a:r>
            <a:endParaRPr lang="en-IN" dirty="0"/>
          </a:p>
        </p:txBody>
      </p:sp>
    </p:spTree>
    <p:extLst>
      <p:ext uri="{BB962C8B-B14F-4D97-AF65-F5344CB8AC3E}">
        <p14:creationId xmlns:p14="http://schemas.microsoft.com/office/powerpoint/2010/main" val="56212677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30917-5B53-4948-9DFF-591619C06182}"/>
              </a:ext>
            </a:extLst>
          </p:cNvPr>
          <p:cNvSpPr>
            <a:spLocks noGrp="1"/>
          </p:cNvSpPr>
          <p:nvPr>
            <p:ph type="title"/>
          </p:nvPr>
        </p:nvSpPr>
        <p:spPr/>
        <p:txBody>
          <a:bodyPr/>
          <a:lstStyle/>
          <a:p>
            <a:r>
              <a:rPr lang="en-US" dirty="0">
                <a:solidFill>
                  <a:srgbClr val="FF0000"/>
                </a:solidFill>
              </a:rPr>
              <a:t>M MODE&amp; 2D echo</a:t>
            </a:r>
            <a:endParaRPr lang="en-IN" dirty="0">
              <a:solidFill>
                <a:srgbClr val="FF0000"/>
              </a:solidFill>
            </a:endParaRPr>
          </a:p>
        </p:txBody>
      </p:sp>
      <p:sp>
        <p:nvSpPr>
          <p:cNvPr id="3" name="Content Placeholder 2">
            <a:extLst>
              <a:ext uri="{FF2B5EF4-FFF2-40B4-BE49-F238E27FC236}">
                <a16:creationId xmlns:a16="http://schemas.microsoft.com/office/drawing/2014/main" id="{3B612BB4-5C1A-4626-BE6E-8CC9B074AC73}"/>
              </a:ext>
            </a:extLst>
          </p:cNvPr>
          <p:cNvSpPr>
            <a:spLocks noGrp="1"/>
          </p:cNvSpPr>
          <p:nvPr>
            <p:ph idx="1"/>
          </p:nvPr>
        </p:nvSpPr>
        <p:spPr/>
        <p:txBody>
          <a:bodyPr/>
          <a:lstStyle/>
          <a:p>
            <a:r>
              <a:rPr lang="en-US" dirty="0"/>
              <a:t>Atrial size-usually normal</a:t>
            </a:r>
          </a:p>
          <a:p>
            <a:r>
              <a:rPr lang="en-US" dirty="0"/>
              <a:t>Ventricular size-small/normal</a:t>
            </a:r>
          </a:p>
          <a:p>
            <a:r>
              <a:rPr lang="en-US" dirty="0"/>
              <a:t>Systolic function-normal</a:t>
            </a:r>
          </a:p>
          <a:p>
            <a:r>
              <a:rPr lang="en-US" dirty="0"/>
              <a:t>Valvular involvement-rare</a:t>
            </a:r>
          </a:p>
          <a:p>
            <a:r>
              <a:rPr lang="en-US" dirty="0"/>
              <a:t>Pericardial thickness-increased(&gt;3mm)</a:t>
            </a:r>
          </a:p>
          <a:p>
            <a:r>
              <a:rPr lang="en-US" dirty="0"/>
              <a:t>Septal bounce-present</a:t>
            </a:r>
            <a:endParaRPr lang="en-IN" dirty="0"/>
          </a:p>
        </p:txBody>
      </p:sp>
    </p:spTree>
    <p:extLst>
      <p:ext uri="{BB962C8B-B14F-4D97-AF65-F5344CB8AC3E}">
        <p14:creationId xmlns:p14="http://schemas.microsoft.com/office/powerpoint/2010/main" val="37833019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F8B6E7-CCBF-49CA-8A30-E90406A80989}"/>
              </a:ext>
            </a:extLst>
          </p:cNvPr>
          <p:cNvSpPr>
            <a:spLocks noGrp="1"/>
          </p:cNvSpPr>
          <p:nvPr>
            <p:ph type="title"/>
          </p:nvPr>
        </p:nvSpPr>
        <p:spPr/>
        <p:txBody>
          <a:bodyPr/>
          <a:lstStyle/>
          <a:p>
            <a:r>
              <a:rPr lang="en-US" dirty="0">
                <a:solidFill>
                  <a:srgbClr val="FF0000"/>
                </a:solidFill>
              </a:rPr>
              <a:t>Anatomy of the Pericardium</a:t>
            </a:r>
            <a:endParaRPr lang="en-IN" dirty="0">
              <a:solidFill>
                <a:srgbClr val="FF0000"/>
              </a:solidFill>
            </a:endParaRPr>
          </a:p>
        </p:txBody>
      </p:sp>
      <p:sp>
        <p:nvSpPr>
          <p:cNvPr id="3" name="Content Placeholder 2">
            <a:extLst>
              <a:ext uri="{FF2B5EF4-FFF2-40B4-BE49-F238E27FC236}">
                <a16:creationId xmlns:a16="http://schemas.microsoft.com/office/drawing/2014/main" id="{1BEA73EA-ABC6-486B-875C-45B2488F84B8}"/>
              </a:ext>
            </a:extLst>
          </p:cNvPr>
          <p:cNvSpPr>
            <a:spLocks noGrp="1"/>
          </p:cNvSpPr>
          <p:nvPr>
            <p:ph idx="1"/>
          </p:nvPr>
        </p:nvSpPr>
        <p:spPr/>
        <p:txBody>
          <a:bodyPr>
            <a:normAutofit fontScale="92500" lnSpcReduction="20000"/>
          </a:bodyPr>
          <a:lstStyle/>
          <a:p>
            <a:r>
              <a:rPr lang="en-US" dirty="0"/>
              <a:t>2 layers- </a:t>
            </a:r>
          </a:p>
          <a:p>
            <a:r>
              <a:rPr lang="en-US" u="sng" dirty="0">
                <a:solidFill>
                  <a:srgbClr val="FF0000"/>
                </a:solidFill>
              </a:rPr>
              <a:t>the visceral pericardium</a:t>
            </a:r>
            <a:r>
              <a:rPr lang="en-US" dirty="0"/>
              <a:t>, a monolayer of mesothelial cells and collagen and elastin fibers adherent to the epicardial surface of the heart, and the fibrous parietal layer, which is normally about 2 mm thick and surrounds most of the heart.</a:t>
            </a:r>
          </a:p>
          <a:p>
            <a:r>
              <a:rPr lang="en-US" u="sng" dirty="0">
                <a:solidFill>
                  <a:srgbClr val="FF0000"/>
                </a:solidFill>
              </a:rPr>
              <a:t>The parietal pericardium</a:t>
            </a:r>
            <a:r>
              <a:rPr lang="en-US" dirty="0"/>
              <a:t> is largely acellular and contains collagen and elastin fibers.</a:t>
            </a:r>
          </a:p>
          <a:p>
            <a:r>
              <a:rPr lang="en-IN" dirty="0">
                <a:solidFill>
                  <a:srgbClr val="FF0000"/>
                </a:solidFill>
              </a:rPr>
              <a:t>50 </a:t>
            </a:r>
            <a:r>
              <a:rPr lang="en-IN" dirty="0" err="1">
                <a:solidFill>
                  <a:srgbClr val="FF0000"/>
                </a:solidFill>
              </a:rPr>
              <a:t>mL</a:t>
            </a:r>
            <a:r>
              <a:rPr lang="en-IN" dirty="0" err="1"/>
              <a:t>of</a:t>
            </a:r>
            <a:r>
              <a:rPr lang="en-IN" dirty="0"/>
              <a:t> serous fluid.</a:t>
            </a:r>
          </a:p>
          <a:p>
            <a:r>
              <a:rPr lang="en-US" dirty="0"/>
              <a:t>Posterior to the left atrium, the reflection occurs at the oblique sinus of the pericardium. The left atrium is largely </a:t>
            </a:r>
            <a:r>
              <a:rPr lang="en-US" dirty="0" err="1"/>
              <a:t>extrapericardial</a:t>
            </a:r>
            <a:r>
              <a:rPr lang="en-US" dirty="0"/>
              <a:t>. </a:t>
            </a:r>
          </a:p>
          <a:p>
            <a:r>
              <a:rPr lang="en-US" dirty="0"/>
              <a:t>The parietal pericardium has ligamentous attachments to the diaphragm, sternum, and other structures.</a:t>
            </a:r>
            <a:endParaRPr lang="en-IN" dirty="0"/>
          </a:p>
        </p:txBody>
      </p:sp>
    </p:spTree>
    <p:extLst>
      <p:ext uri="{BB962C8B-B14F-4D97-AF65-F5344CB8AC3E}">
        <p14:creationId xmlns:p14="http://schemas.microsoft.com/office/powerpoint/2010/main" val="96206049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5D8BD6-458A-43F6-BAD0-EAC584491254}"/>
              </a:ext>
            </a:extLst>
          </p:cNvPr>
          <p:cNvSpPr>
            <a:spLocks noGrp="1"/>
          </p:cNvSpPr>
          <p:nvPr>
            <p:ph type="title"/>
          </p:nvPr>
        </p:nvSpPr>
        <p:spPr/>
        <p:txBody>
          <a:bodyPr/>
          <a:lstStyle/>
          <a:p>
            <a:r>
              <a:rPr lang="en-US" dirty="0">
                <a:solidFill>
                  <a:srgbClr val="FF0000"/>
                </a:solidFill>
              </a:rPr>
              <a:t>Pericardial Thickening</a:t>
            </a:r>
            <a:br>
              <a:rPr lang="en-US" dirty="0"/>
            </a:br>
            <a:endParaRPr lang="en-IN" dirty="0"/>
          </a:p>
        </p:txBody>
      </p:sp>
      <p:sp>
        <p:nvSpPr>
          <p:cNvPr id="3" name="Content Placeholder 2">
            <a:extLst>
              <a:ext uri="{FF2B5EF4-FFF2-40B4-BE49-F238E27FC236}">
                <a16:creationId xmlns:a16="http://schemas.microsoft.com/office/drawing/2014/main" id="{C10E711E-3061-4287-B4CA-0920599FF969}"/>
              </a:ext>
            </a:extLst>
          </p:cNvPr>
          <p:cNvSpPr>
            <a:spLocks noGrp="1"/>
          </p:cNvSpPr>
          <p:nvPr>
            <p:ph idx="1"/>
          </p:nvPr>
        </p:nvSpPr>
        <p:spPr/>
        <p:txBody>
          <a:bodyPr/>
          <a:lstStyle/>
          <a:p>
            <a:r>
              <a:rPr lang="en-US" dirty="0"/>
              <a:t>Normally &lt;2mm</a:t>
            </a:r>
          </a:p>
          <a:p>
            <a:r>
              <a:rPr lang="en-US" dirty="0"/>
              <a:t>&gt;4mm –suggestive</a:t>
            </a:r>
          </a:p>
          <a:p>
            <a:r>
              <a:rPr lang="en-US" dirty="0"/>
              <a:t>&gt;6mm-specific</a:t>
            </a:r>
          </a:p>
          <a:p>
            <a:endParaRPr lang="en-IN" dirty="0"/>
          </a:p>
        </p:txBody>
      </p:sp>
    </p:spTree>
    <p:extLst>
      <p:ext uri="{BB962C8B-B14F-4D97-AF65-F5344CB8AC3E}">
        <p14:creationId xmlns:p14="http://schemas.microsoft.com/office/powerpoint/2010/main" val="399548407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5EDB9C-A8E6-442C-9122-6F2BC88E619F}"/>
              </a:ext>
            </a:extLst>
          </p:cNvPr>
          <p:cNvSpPr>
            <a:spLocks noGrp="1"/>
          </p:cNvSpPr>
          <p:nvPr>
            <p:ph type="title"/>
          </p:nvPr>
        </p:nvSpPr>
        <p:spPr/>
        <p:txBody>
          <a:bodyPr/>
          <a:lstStyle/>
          <a:p>
            <a:r>
              <a:rPr lang="en-US" dirty="0">
                <a:solidFill>
                  <a:srgbClr val="FF0000"/>
                </a:solidFill>
              </a:rPr>
              <a:t>SEPTAL BOUNCE</a:t>
            </a:r>
            <a:endParaRPr lang="en-IN" dirty="0">
              <a:solidFill>
                <a:srgbClr val="FF0000"/>
              </a:solidFill>
            </a:endParaRPr>
          </a:p>
        </p:txBody>
      </p:sp>
      <p:pic>
        <p:nvPicPr>
          <p:cNvPr id="5" name="Content Placeholder 4">
            <a:extLst>
              <a:ext uri="{FF2B5EF4-FFF2-40B4-BE49-F238E27FC236}">
                <a16:creationId xmlns:a16="http://schemas.microsoft.com/office/drawing/2014/main" id="{274B1D4D-9005-47AC-AE0F-91D0A46C327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25639" y="1825625"/>
            <a:ext cx="6340721" cy="4351338"/>
          </a:xfrm>
        </p:spPr>
      </p:pic>
      <p:pic>
        <p:nvPicPr>
          <p:cNvPr id="7" name="Picture 6">
            <a:extLst>
              <a:ext uri="{FF2B5EF4-FFF2-40B4-BE49-F238E27FC236}">
                <a16:creationId xmlns:a16="http://schemas.microsoft.com/office/drawing/2014/main" id="{8172BACB-DB84-415B-BB9F-A3AA55554C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9624" y="1332263"/>
            <a:ext cx="8592749" cy="5896798"/>
          </a:xfrm>
          <a:prstGeom prst="rect">
            <a:avLst/>
          </a:prstGeom>
        </p:spPr>
      </p:pic>
    </p:spTree>
    <p:extLst>
      <p:ext uri="{BB962C8B-B14F-4D97-AF65-F5344CB8AC3E}">
        <p14:creationId xmlns:p14="http://schemas.microsoft.com/office/powerpoint/2010/main" val="407565399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35B517-B7DE-4A95-BB58-E77DEBDD6E7F}"/>
              </a:ext>
            </a:extLst>
          </p:cNvPr>
          <p:cNvSpPr>
            <a:spLocks noGrp="1"/>
          </p:cNvSpPr>
          <p:nvPr>
            <p:ph type="title"/>
          </p:nvPr>
        </p:nvSpPr>
        <p:spPr/>
        <p:txBody>
          <a:bodyPr/>
          <a:lstStyle/>
          <a:p>
            <a:r>
              <a:rPr lang="en-US" dirty="0">
                <a:solidFill>
                  <a:srgbClr val="FF0000"/>
                </a:solidFill>
              </a:rPr>
              <a:t>PW Doppler</a:t>
            </a:r>
            <a:endParaRPr lang="en-IN" dirty="0">
              <a:solidFill>
                <a:srgbClr val="FF0000"/>
              </a:solidFill>
            </a:endParaRPr>
          </a:p>
        </p:txBody>
      </p:sp>
      <p:sp>
        <p:nvSpPr>
          <p:cNvPr id="3" name="Content Placeholder 2">
            <a:extLst>
              <a:ext uri="{FF2B5EF4-FFF2-40B4-BE49-F238E27FC236}">
                <a16:creationId xmlns:a16="http://schemas.microsoft.com/office/drawing/2014/main" id="{969F0B43-A83F-49BA-8F76-43A23C1B72E3}"/>
              </a:ext>
            </a:extLst>
          </p:cNvPr>
          <p:cNvSpPr>
            <a:spLocks noGrp="1"/>
          </p:cNvSpPr>
          <p:nvPr>
            <p:ph idx="1"/>
          </p:nvPr>
        </p:nvSpPr>
        <p:spPr/>
        <p:txBody>
          <a:bodyPr/>
          <a:lstStyle/>
          <a:p>
            <a:r>
              <a:rPr lang="en-US" dirty="0"/>
              <a:t>Abnormal LV diastolic function.</a:t>
            </a:r>
          </a:p>
          <a:p>
            <a:r>
              <a:rPr lang="en-US" dirty="0">
                <a:solidFill>
                  <a:srgbClr val="FF0000"/>
                </a:solidFill>
              </a:rPr>
              <a:t>MV E/A-&gt;2</a:t>
            </a:r>
          </a:p>
          <a:p>
            <a:r>
              <a:rPr lang="en-US" dirty="0">
                <a:solidFill>
                  <a:srgbClr val="FF0000"/>
                </a:solidFill>
              </a:rPr>
              <a:t>Short deceleration time(&lt;160 </a:t>
            </a:r>
            <a:r>
              <a:rPr lang="en-US" dirty="0" err="1">
                <a:solidFill>
                  <a:srgbClr val="FF0000"/>
                </a:solidFill>
              </a:rPr>
              <a:t>ms</a:t>
            </a:r>
            <a:r>
              <a:rPr lang="en-US" dirty="0">
                <a:solidFill>
                  <a:srgbClr val="FF0000"/>
                </a:solidFill>
              </a:rPr>
              <a:t>)..</a:t>
            </a:r>
          </a:p>
          <a:p>
            <a:r>
              <a:rPr lang="en-US" dirty="0"/>
              <a:t>Phasic variation in mitral &amp;tricuspid inflow as well as hepatic venous flow pattern.</a:t>
            </a:r>
          </a:p>
          <a:p>
            <a:r>
              <a:rPr lang="en-US" dirty="0"/>
              <a:t>Increase in mitral E velocity(&gt;/=25%) with expiration and Pulmonary vein velocities(&gt;18%)</a:t>
            </a:r>
          </a:p>
          <a:p>
            <a:endParaRPr lang="en-IN" dirty="0"/>
          </a:p>
        </p:txBody>
      </p:sp>
    </p:spTree>
    <p:extLst>
      <p:ext uri="{BB962C8B-B14F-4D97-AF65-F5344CB8AC3E}">
        <p14:creationId xmlns:p14="http://schemas.microsoft.com/office/powerpoint/2010/main" val="19900059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FA950-2077-4395-80A5-2377990CEC14}"/>
              </a:ext>
            </a:extLst>
          </p:cNvPr>
          <p:cNvSpPr>
            <a:spLocks noGrp="1"/>
          </p:cNvSpPr>
          <p:nvPr>
            <p:ph type="title"/>
          </p:nvPr>
        </p:nvSpPr>
        <p:spPr/>
        <p:txBody>
          <a:bodyPr/>
          <a:lstStyle/>
          <a:p>
            <a:r>
              <a:rPr lang="en-US" dirty="0">
                <a:solidFill>
                  <a:srgbClr val="FF0000"/>
                </a:solidFill>
              </a:rPr>
              <a:t>RESPIROPHASIC VARIATION IN MITRAL INFLOW </a:t>
            </a:r>
            <a:endParaRPr lang="en-IN" dirty="0">
              <a:solidFill>
                <a:srgbClr val="FF0000"/>
              </a:solidFill>
            </a:endParaRPr>
          </a:p>
        </p:txBody>
      </p:sp>
      <p:pic>
        <p:nvPicPr>
          <p:cNvPr id="5" name="Content Placeholder 4">
            <a:extLst>
              <a:ext uri="{FF2B5EF4-FFF2-40B4-BE49-F238E27FC236}">
                <a16:creationId xmlns:a16="http://schemas.microsoft.com/office/drawing/2014/main" id="{0941522C-2F58-4C06-923C-7A9C50617D1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63688" y="1690688"/>
            <a:ext cx="6910078" cy="4802187"/>
          </a:xfrm>
        </p:spPr>
      </p:pic>
    </p:spTree>
    <p:extLst>
      <p:ext uri="{BB962C8B-B14F-4D97-AF65-F5344CB8AC3E}">
        <p14:creationId xmlns:p14="http://schemas.microsoft.com/office/powerpoint/2010/main" val="415412931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D58D5-C5B0-4382-8AD3-41D1C3310848}"/>
              </a:ext>
            </a:extLst>
          </p:cNvPr>
          <p:cNvSpPr>
            <a:spLocks noGrp="1"/>
          </p:cNvSpPr>
          <p:nvPr>
            <p:ph type="title"/>
          </p:nvPr>
        </p:nvSpPr>
        <p:spPr/>
        <p:txBody>
          <a:bodyPr/>
          <a:lstStyle/>
          <a:p>
            <a:r>
              <a:rPr lang="en-US" dirty="0">
                <a:solidFill>
                  <a:srgbClr val="FF0000"/>
                </a:solidFill>
              </a:rPr>
              <a:t>DIASTOLIC FLOW REVERSAL HEPATIC VEINS</a:t>
            </a:r>
            <a:endParaRPr lang="en-IN" dirty="0">
              <a:solidFill>
                <a:srgbClr val="FF0000"/>
              </a:solidFill>
            </a:endParaRPr>
          </a:p>
        </p:txBody>
      </p:sp>
      <p:pic>
        <p:nvPicPr>
          <p:cNvPr id="5" name="Content Placeholder 4">
            <a:extLst>
              <a:ext uri="{FF2B5EF4-FFF2-40B4-BE49-F238E27FC236}">
                <a16:creationId xmlns:a16="http://schemas.microsoft.com/office/drawing/2014/main" id="{97B97E64-AE12-4DCA-8CE5-E6D39DA8535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66122" y="1638710"/>
            <a:ext cx="7084881" cy="4854165"/>
          </a:xfrm>
        </p:spPr>
      </p:pic>
    </p:spTree>
    <p:extLst>
      <p:ext uri="{BB962C8B-B14F-4D97-AF65-F5344CB8AC3E}">
        <p14:creationId xmlns:p14="http://schemas.microsoft.com/office/powerpoint/2010/main" val="108445048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2EF408-0D47-4C7B-8CBE-C79F0BA5A54F}"/>
              </a:ext>
            </a:extLst>
          </p:cNvPr>
          <p:cNvSpPr>
            <a:spLocks noGrp="1"/>
          </p:cNvSpPr>
          <p:nvPr>
            <p:ph type="title"/>
          </p:nvPr>
        </p:nvSpPr>
        <p:spPr/>
        <p:txBody>
          <a:bodyPr/>
          <a:lstStyle/>
          <a:p>
            <a:r>
              <a:rPr lang="en-US" dirty="0">
                <a:solidFill>
                  <a:srgbClr val="FF0000"/>
                </a:solidFill>
              </a:rPr>
              <a:t>TISSUE DOPPLER</a:t>
            </a:r>
            <a:endParaRPr lang="en-IN" dirty="0">
              <a:solidFill>
                <a:srgbClr val="FF0000"/>
              </a:solidFill>
            </a:endParaRPr>
          </a:p>
        </p:txBody>
      </p:sp>
      <p:sp>
        <p:nvSpPr>
          <p:cNvPr id="3" name="Content Placeholder 2">
            <a:extLst>
              <a:ext uri="{FF2B5EF4-FFF2-40B4-BE49-F238E27FC236}">
                <a16:creationId xmlns:a16="http://schemas.microsoft.com/office/drawing/2014/main" id="{FB52FF99-C8A3-4A3A-8D9A-8362940586A3}"/>
              </a:ext>
            </a:extLst>
          </p:cNvPr>
          <p:cNvSpPr>
            <a:spLocks noGrp="1"/>
          </p:cNvSpPr>
          <p:nvPr>
            <p:ph idx="1"/>
          </p:nvPr>
        </p:nvSpPr>
        <p:spPr/>
        <p:txBody>
          <a:bodyPr/>
          <a:lstStyle/>
          <a:p>
            <a:r>
              <a:rPr lang="en-US" dirty="0"/>
              <a:t>Single most important parameter differentiating CP from RCMP.</a:t>
            </a:r>
          </a:p>
          <a:p>
            <a:endParaRPr lang="en-US" dirty="0"/>
          </a:p>
          <a:p>
            <a:r>
              <a:rPr lang="en-US" dirty="0"/>
              <a:t>In CP ,mitral medial E’ is INCREASED while in RCMP it is Usually&lt;7 CM/S</a:t>
            </a:r>
          </a:p>
          <a:p>
            <a:endParaRPr lang="en-US" dirty="0"/>
          </a:p>
          <a:p>
            <a:r>
              <a:rPr lang="en-US" dirty="0"/>
              <a:t>Lateral or medial E’ &gt; 8 cm/s –cut off for CP</a:t>
            </a:r>
            <a:endParaRPr lang="en-IN" dirty="0"/>
          </a:p>
        </p:txBody>
      </p:sp>
    </p:spTree>
    <p:extLst>
      <p:ext uri="{BB962C8B-B14F-4D97-AF65-F5344CB8AC3E}">
        <p14:creationId xmlns:p14="http://schemas.microsoft.com/office/powerpoint/2010/main" val="40770185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5FF30-77DF-4A83-B245-DEBB879D7271}"/>
              </a:ext>
            </a:extLst>
          </p:cNvPr>
          <p:cNvSpPr>
            <a:spLocks noGrp="1"/>
          </p:cNvSpPr>
          <p:nvPr>
            <p:ph type="title"/>
          </p:nvPr>
        </p:nvSpPr>
        <p:spPr/>
        <p:txBody>
          <a:bodyPr/>
          <a:lstStyle/>
          <a:p>
            <a:r>
              <a:rPr lang="en-US" dirty="0">
                <a:solidFill>
                  <a:srgbClr val="FF0000"/>
                </a:solidFill>
              </a:rPr>
              <a:t>Annular Velocities</a:t>
            </a:r>
            <a:endParaRPr lang="en-IN" dirty="0">
              <a:solidFill>
                <a:srgbClr val="FF0000"/>
              </a:solidFill>
            </a:endParaRPr>
          </a:p>
        </p:txBody>
      </p:sp>
      <p:sp>
        <p:nvSpPr>
          <p:cNvPr id="3" name="Content Placeholder 2">
            <a:extLst>
              <a:ext uri="{FF2B5EF4-FFF2-40B4-BE49-F238E27FC236}">
                <a16:creationId xmlns:a16="http://schemas.microsoft.com/office/drawing/2014/main" id="{9D988A12-7A3D-45ED-BDAC-3795192B149A}"/>
              </a:ext>
            </a:extLst>
          </p:cNvPr>
          <p:cNvSpPr>
            <a:spLocks noGrp="1"/>
          </p:cNvSpPr>
          <p:nvPr>
            <p:ph idx="1"/>
          </p:nvPr>
        </p:nvSpPr>
        <p:spPr/>
        <p:txBody>
          <a:bodyPr/>
          <a:lstStyle/>
          <a:p>
            <a:r>
              <a:rPr lang="en-US" dirty="0"/>
              <a:t>Annulus </a:t>
            </a:r>
            <a:r>
              <a:rPr lang="en-US" dirty="0" err="1"/>
              <a:t>Reversus</a:t>
            </a:r>
            <a:r>
              <a:rPr lang="en-US" dirty="0"/>
              <a:t>-increase in Medial to lateral Annulus E’ </a:t>
            </a:r>
            <a:r>
              <a:rPr lang="en-US" dirty="0" err="1"/>
              <a:t>velocitie</a:t>
            </a:r>
            <a:r>
              <a:rPr lang="en-US" dirty="0"/>
              <a:t> due to tethering in AV groove </a:t>
            </a:r>
            <a:endParaRPr lang="en-IN" dirty="0"/>
          </a:p>
        </p:txBody>
      </p:sp>
    </p:spTree>
    <p:extLst>
      <p:ext uri="{BB962C8B-B14F-4D97-AF65-F5344CB8AC3E}">
        <p14:creationId xmlns:p14="http://schemas.microsoft.com/office/powerpoint/2010/main" val="74200086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6F41A-AF11-4F2B-83FD-CC1FF90D52B6}"/>
              </a:ext>
            </a:extLst>
          </p:cNvPr>
          <p:cNvSpPr>
            <a:spLocks noGrp="1"/>
          </p:cNvSpPr>
          <p:nvPr>
            <p:ph type="title"/>
          </p:nvPr>
        </p:nvSpPr>
        <p:spPr/>
        <p:txBody>
          <a:bodyPr/>
          <a:lstStyle/>
          <a:p>
            <a:r>
              <a:rPr lang="en-US" dirty="0">
                <a:solidFill>
                  <a:srgbClr val="FF0000"/>
                </a:solidFill>
              </a:rPr>
              <a:t>Normal to increased E’ </a:t>
            </a:r>
            <a:r>
              <a:rPr lang="en-US" dirty="0" err="1">
                <a:solidFill>
                  <a:srgbClr val="FF0000"/>
                </a:solidFill>
              </a:rPr>
              <a:t>Medialvelocity</a:t>
            </a:r>
            <a:br>
              <a:rPr lang="en-US" dirty="0">
                <a:solidFill>
                  <a:srgbClr val="FF0000"/>
                </a:solidFill>
              </a:rPr>
            </a:br>
            <a:r>
              <a:rPr lang="en-US" dirty="0">
                <a:solidFill>
                  <a:srgbClr val="FF0000"/>
                </a:solidFill>
              </a:rPr>
              <a:t>Medial &gt; Lateral ( Annulus </a:t>
            </a:r>
            <a:r>
              <a:rPr lang="en-US" dirty="0" err="1">
                <a:solidFill>
                  <a:srgbClr val="FF0000"/>
                </a:solidFill>
              </a:rPr>
              <a:t>Reversus</a:t>
            </a:r>
            <a:r>
              <a:rPr lang="en-US" dirty="0">
                <a:solidFill>
                  <a:srgbClr val="FF0000"/>
                </a:solidFill>
              </a:rPr>
              <a:t>)</a:t>
            </a:r>
            <a:endParaRPr lang="en-IN" dirty="0">
              <a:solidFill>
                <a:srgbClr val="FF0000"/>
              </a:solidFill>
            </a:endParaRPr>
          </a:p>
        </p:txBody>
      </p:sp>
      <p:pic>
        <p:nvPicPr>
          <p:cNvPr id="5" name="Content Placeholder 4">
            <a:extLst>
              <a:ext uri="{FF2B5EF4-FFF2-40B4-BE49-F238E27FC236}">
                <a16:creationId xmlns:a16="http://schemas.microsoft.com/office/drawing/2014/main" id="{969FE9B0-7E89-49D2-8AB9-D9F12103044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8733" y="2014330"/>
            <a:ext cx="11195640" cy="3746367"/>
          </a:xfrm>
        </p:spPr>
      </p:pic>
    </p:spTree>
    <p:extLst>
      <p:ext uri="{BB962C8B-B14F-4D97-AF65-F5344CB8AC3E}">
        <p14:creationId xmlns:p14="http://schemas.microsoft.com/office/powerpoint/2010/main" val="275707087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C1A46B-77F1-4823-9DC2-B1657F1DF006}"/>
              </a:ext>
            </a:extLst>
          </p:cNvPr>
          <p:cNvSpPr>
            <a:spLocks noGrp="1"/>
          </p:cNvSpPr>
          <p:nvPr>
            <p:ph type="title"/>
          </p:nvPr>
        </p:nvSpPr>
        <p:spPr>
          <a:xfrm>
            <a:off x="839788" y="457200"/>
            <a:ext cx="7681360" cy="1331843"/>
          </a:xfrm>
        </p:spPr>
        <p:txBody>
          <a:bodyPr/>
          <a:lstStyle/>
          <a:p>
            <a:r>
              <a:rPr lang="en-US" dirty="0">
                <a:solidFill>
                  <a:srgbClr val="FF0000"/>
                </a:solidFill>
              </a:rPr>
              <a:t>Simultaneous LV/RV pressure tracing</a:t>
            </a:r>
            <a:endParaRPr lang="en-IN" dirty="0">
              <a:solidFill>
                <a:srgbClr val="FF0000"/>
              </a:solidFill>
            </a:endParaRPr>
          </a:p>
        </p:txBody>
      </p:sp>
      <p:pic>
        <p:nvPicPr>
          <p:cNvPr id="5" name="Content Placeholder 4">
            <a:extLst>
              <a:ext uri="{FF2B5EF4-FFF2-40B4-BE49-F238E27FC236}">
                <a16:creationId xmlns:a16="http://schemas.microsoft.com/office/drawing/2014/main" id="{C18FE094-5D80-4066-9A93-B5C69761BD2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491362" y="2169475"/>
            <a:ext cx="4897983" cy="4125307"/>
          </a:xfrm>
        </p:spPr>
      </p:pic>
      <p:sp>
        <p:nvSpPr>
          <p:cNvPr id="6" name="Text Placeholder 5">
            <a:extLst>
              <a:ext uri="{FF2B5EF4-FFF2-40B4-BE49-F238E27FC236}">
                <a16:creationId xmlns:a16="http://schemas.microsoft.com/office/drawing/2014/main" id="{70580DDC-0497-4E1D-B8CA-BA33300D30A5}"/>
              </a:ext>
            </a:extLst>
          </p:cNvPr>
          <p:cNvSpPr>
            <a:spLocks noGrp="1"/>
          </p:cNvSpPr>
          <p:nvPr>
            <p:ph type="body" sz="half" idx="2"/>
          </p:nvPr>
        </p:nvSpPr>
        <p:spPr>
          <a:xfrm>
            <a:off x="839788" y="2358886"/>
            <a:ext cx="3932237" cy="3510101"/>
          </a:xfrm>
        </p:spPr>
        <p:txBody>
          <a:bodyPr>
            <a:normAutofit/>
          </a:bodyPr>
          <a:lstStyle/>
          <a:p>
            <a:r>
              <a:rPr lang="en-US" sz="2800" dirty="0" err="1"/>
              <a:t>Equalisation</a:t>
            </a:r>
            <a:r>
              <a:rPr lang="en-US" sz="2800" dirty="0"/>
              <a:t> of RV &amp; LV diastolic pressure</a:t>
            </a:r>
          </a:p>
          <a:p>
            <a:r>
              <a:rPr lang="en-US" sz="2800" dirty="0"/>
              <a:t>Dip&amp; plateau sign</a:t>
            </a:r>
            <a:endParaRPr lang="en-IN" sz="2800" dirty="0"/>
          </a:p>
        </p:txBody>
      </p:sp>
    </p:spTree>
    <p:extLst>
      <p:ext uri="{BB962C8B-B14F-4D97-AF65-F5344CB8AC3E}">
        <p14:creationId xmlns:p14="http://schemas.microsoft.com/office/powerpoint/2010/main" val="3350701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493DDB-7042-4161-A74D-4C74C3CBD43F}"/>
              </a:ext>
            </a:extLst>
          </p:cNvPr>
          <p:cNvSpPr>
            <a:spLocks noGrp="1"/>
          </p:cNvSpPr>
          <p:nvPr>
            <p:ph type="title"/>
          </p:nvPr>
        </p:nvSpPr>
        <p:spPr>
          <a:xfrm>
            <a:off x="839788" y="457200"/>
            <a:ext cx="8874055" cy="620184"/>
          </a:xfrm>
        </p:spPr>
        <p:txBody>
          <a:bodyPr/>
          <a:lstStyle/>
          <a:p>
            <a:r>
              <a:rPr lang="en-US" dirty="0">
                <a:solidFill>
                  <a:srgbClr val="FF0000"/>
                </a:solidFill>
              </a:rPr>
              <a:t>SIMULTANEOUS RA&amp;LV PRESSURE </a:t>
            </a:r>
            <a:endParaRPr lang="en-IN" dirty="0">
              <a:solidFill>
                <a:srgbClr val="FF0000"/>
              </a:solidFill>
            </a:endParaRPr>
          </a:p>
        </p:txBody>
      </p:sp>
      <p:pic>
        <p:nvPicPr>
          <p:cNvPr id="6" name="Content Placeholder 5">
            <a:extLst>
              <a:ext uri="{FF2B5EF4-FFF2-40B4-BE49-F238E27FC236}">
                <a16:creationId xmlns:a16="http://schemas.microsoft.com/office/drawing/2014/main" id="{D2FD31F8-6615-4955-B119-D2A72DEF8EC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436053" y="1077384"/>
            <a:ext cx="6128194" cy="4978131"/>
          </a:xfrm>
        </p:spPr>
      </p:pic>
      <p:sp>
        <p:nvSpPr>
          <p:cNvPr id="4" name="Text Placeholder 3">
            <a:extLst>
              <a:ext uri="{FF2B5EF4-FFF2-40B4-BE49-F238E27FC236}">
                <a16:creationId xmlns:a16="http://schemas.microsoft.com/office/drawing/2014/main" id="{AF3F6CEC-E6EF-40C2-8649-A91633559BEA}"/>
              </a:ext>
            </a:extLst>
          </p:cNvPr>
          <p:cNvSpPr>
            <a:spLocks noGrp="1"/>
          </p:cNvSpPr>
          <p:nvPr>
            <p:ph type="body" sz="half" idx="2"/>
          </p:nvPr>
        </p:nvSpPr>
        <p:spPr/>
        <p:txBody>
          <a:bodyPr>
            <a:normAutofit fontScale="92500"/>
          </a:bodyPr>
          <a:lstStyle/>
          <a:p>
            <a:r>
              <a:rPr lang="en-US" sz="3200" dirty="0"/>
              <a:t>Prominent  Y descent</a:t>
            </a:r>
          </a:p>
          <a:p>
            <a:r>
              <a:rPr lang="en-US" sz="3200" dirty="0"/>
              <a:t>Preserved X</a:t>
            </a:r>
          </a:p>
          <a:p>
            <a:r>
              <a:rPr lang="en-US" sz="3200" dirty="0"/>
              <a:t>Square root sign</a:t>
            </a:r>
          </a:p>
          <a:p>
            <a:r>
              <a:rPr lang="en-US" sz="3200" dirty="0"/>
              <a:t>Equal A &amp;V wave height</a:t>
            </a:r>
          </a:p>
          <a:p>
            <a:r>
              <a:rPr lang="en-US" sz="3200" dirty="0"/>
              <a:t>M or W configuration</a:t>
            </a:r>
          </a:p>
          <a:p>
            <a:r>
              <a:rPr lang="en-US" sz="3200" dirty="0" err="1"/>
              <a:t>Lvrapid</a:t>
            </a:r>
            <a:r>
              <a:rPr lang="en-US" sz="3200" dirty="0"/>
              <a:t> filling Wave-&gt;7 mmHg</a:t>
            </a:r>
          </a:p>
          <a:p>
            <a:endParaRPr lang="en-IN" sz="3200" dirty="0"/>
          </a:p>
        </p:txBody>
      </p:sp>
    </p:spTree>
    <p:extLst>
      <p:ext uri="{BB962C8B-B14F-4D97-AF65-F5344CB8AC3E}">
        <p14:creationId xmlns:p14="http://schemas.microsoft.com/office/powerpoint/2010/main" val="15414640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DA7834-2191-46C9-8ACB-A67FEBE4CD32}"/>
              </a:ext>
            </a:extLst>
          </p:cNvPr>
          <p:cNvSpPr>
            <a:spLocks noGrp="1"/>
          </p:cNvSpPr>
          <p:nvPr>
            <p:ph type="title"/>
          </p:nvPr>
        </p:nvSpPr>
        <p:spPr/>
        <p:txBody>
          <a:bodyPr/>
          <a:lstStyle/>
          <a:p>
            <a:r>
              <a:rPr lang="en-US" dirty="0">
                <a:solidFill>
                  <a:srgbClr val="FF0000"/>
                </a:solidFill>
              </a:rPr>
              <a:t>Functions of Pericardium</a:t>
            </a:r>
            <a:endParaRPr lang="en-IN" dirty="0">
              <a:solidFill>
                <a:srgbClr val="FF0000"/>
              </a:solidFill>
            </a:endParaRPr>
          </a:p>
        </p:txBody>
      </p:sp>
      <p:sp>
        <p:nvSpPr>
          <p:cNvPr id="3" name="Content Placeholder 2">
            <a:extLst>
              <a:ext uri="{FF2B5EF4-FFF2-40B4-BE49-F238E27FC236}">
                <a16:creationId xmlns:a16="http://schemas.microsoft.com/office/drawing/2014/main" id="{D03AD3C1-E036-4D6F-A11D-42FACB94A258}"/>
              </a:ext>
            </a:extLst>
          </p:cNvPr>
          <p:cNvSpPr>
            <a:spLocks noGrp="1"/>
          </p:cNvSpPr>
          <p:nvPr>
            <p:ph idx="1"/>
          </p:nvPr>
        </p:nvSpPr>
        <p:spPr/>
        <p:txBody>
          <a:bodyPr/>
          <a:lstStyle/>
          <a:p>
            <a:r>
              <a:rPr lang="en-US" dirty="0"/>
              <a:t>maintain the heart at a relatively constant position within the thorax, </a:t>
            </a:r>
          </a:p>
          <a:p>
            <a:r>
              <a:rPr lang="en-US" dirty="0"/>
              <a:t> it provides a barrier to infection. </a:t>
            </a:r>
          </a:p>
          <a:p>
            <a:r>
              <a:rPr lang="en-US" dirty="0"/>
              <a:t>The pericardium also secretes prostaglandins and related substances that may modulate neural traffic and coronary tone.</a:t>
            </a:r>
          </a:p>
          <a:p>
            <a:r>
              <a:rPr lang="en-US" dirty="0"/>
              <a:t>restraining effect on cardiac volume</a:t>
            </a:r>
          </a:p>
          <a:p>
            <a:r>
              <a:rPr lang="en-US" dirty="0">
                <a:solidFill>
                  <a:srgbClr val="FF0000"/>
                </a:solidFill>
              </a:rPr>
              <a:t>NONVITAL FUNCTIONS</a:t>
            </a:r>
            <a:endParaRPr lang="en-IN" dirty="0">
              <a:solidFill>
                <a:srgbClr val="FF0000"/>
              </a:solidFill>
            </a:endParaRPr>
          </a:p>
        </p:txBody>
      </p:sp>
    </p:spTree>
    <p:extLst>
      <p:ext uri="{BB962C8B-B14F-4D97-AF65-F5344CB8AC3E}">
        <p14:creationId xmlns:p14="http://schemas.microsoft.com/office/powerpoint/2010/main" val="260262990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8111777-C295-409B-9E5B-5C4B2B02BCBD}"/>
              </a:ext>
            </a:extLst>
          </p:cNvPr>
          <p:cNvSpPr>
            <a:spLocks noGrp="1"/>
          </p:cNvSpPr>
          <p:nvPr>
            <p:ph type="title"/>
          </p:nvPr>
        </p:nvSpPr>
        <p:spPr/>
        <p:txBody>
          <a:bodyPr/>
          <a:lstStyle/>
          <a:p>
            <a:endParaRPr lang="en-IN"/>
          </a:p>
        </p:txBody>
      </p:sp>
      <p:sp>
        <p:nvSpPr>
          <p:cNvPr id="6" name="Content Placeholder 5">
            <a:extLst>
              <a:ext uri="{FF2B5EF4-FFF2-40B4-BE49-F238E27FC236}">
                <a16:creationId xmlns:a16="http://schemas.microsoft.com/office/drawing/2014/main" id="{25BD94F2-2427-4424-B841-E94C2E7ACB55}"/>
              </a:ext>
            </a:extLst>
          </p:cNvPr>
          <p:cNvSpPr>
            <a:spLocks noGrp="1"/>
          </p:cNvSpPr>
          <p:nvPr>
            <p:ph idx="1"/>
          </p:nvPr>
        </p:nvSpPr>
        <p:spPr/>
        <p:txBody>
          <a:bodyPr/>
          <a:lstStyle/>
          <a:p>
            <a:r>
              <a:rPr lang="en-US" dirty="0"/>
              <a:t>The RA and RV diastolic pressure, pulmonary capillary wedge pressure, and pre–a wave LV diastolic pressure are elevated and equal, or nearly so, at around 20 mm Hg. </a:t>
            </a:r>
          </a:p>
          <a:p>
            <a:r>
              <a:rPr lang="en-US" dirty="0"/>
              <a:t>Differences of more than 3 to 5 mm Hg between the left and right heart filling pressures are rare</a:t>
            </a:r>
            <a:endParaRPr lang="en-IN" dirty="0"/>
          </a:p>
        </p:txBody>
      </p:sp>
    </p:spTree>
    <p:extLst>
      <p:ext uri="{BB962C8B-B14F-4D97-AF65-F5344CB8AC3E}">
        <p14:creationId xmlns:p14="http://schemas.microsoft.com/office/powerpoint/2010/main" val="294037623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9DA0AF-8F9A-47EF-9D5F-D85715EE57FC}"/>
              </a:ext>
            </a:extLst>
          </p:cNvPr>
          <p:cNvSpPr>
            <a:spLocks noGrp="1"/>
          </p:cNvSpPr>
          <p:nvPr>
            <p:ph type="title"/>
          </p:nvPr>
        </p:nvSpPr>
        <p:spPr/>
        <p:txBody>
          <a:bodyPr/>
          <a:lstStyle/>
          <a:p>
            <a:r>
              <a:rPr lang="en-US" dirty="0"/>
              <a:t>SYSTOLIC AREA INDEX(SAI)&gt;1.1 is 97% sensitive &amp; 100 % specific for CP</a:t>
            </a:r>
            <a:endParaRPr lang="en-IN" dirty="0"/>
          </a:p>
        </p:txBody>
      </p:sp>
      <p:pic>
        <p:nvPicPr>
          <p:cNvPr id="5" name="Content Placeholder 4">
            <a:extLst>
              <a:ext uri="{FF2B5EF4-FFF2-40B4-BE49-F238E27FC236}">
                <a16:creationId xmlns:a16="http://schemas.microsoft.com/office/drawing/2014/main" id="{7CF359D8-922D-46B1-97C4-2B38D5797A3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21201" y="2252705"/>
            <a:ext cx="6388500" cy="3604756"/>
          </a:xfrm>
        </p:spPr>
      </p:pic>
    </p:spTree>
    <p:extLst>
      <p:ext uri="{BB962C8B-B14F-4D97-AF65-F5344CB8AC3E}">
        <p14:creationId xmlns:p14="http://schemas.microsoft.com/office/powerpoint/2010/main" val="28532502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A84BF9-F7DC-4944-ADA6-5DED3E5837F0}"/>
              </a:ext>
            </a:extLst>
          </p:cNvPr>
          <p:cNvSpPr>
            <a:spLocks noGrp="1"/>
          </p:cNvSpPr>
          <p:nvPr>
            <p:ph type="title"/>
          </p:nvPr>
        </p:nvSpPr>
        <p:spPr/>
        <p:txBody>
          <a:bodyPr/>
          <a:lstStyle/>
          <a:p>
            <a:r>
              <a:rPr lang="en-US" dirty="0"/>
              <a:t>HEMODYNAMIC DIFFERENCES</a:t>
            </a:r>
            <a:endParaRPr lang="en-IN" dirty="0"/>
          </a:p>
        </p:txBody>
      </p:sp>
      <p:graphicFrame>
        <p:nvGraphicFramePr>
          <p:cNvPr id="4" name="Table 4">
            <a:extLst>
              <a:ext uri="{FF2B5EF4-FFF2-40B4-BE49-F238E27FC236}">
                <a16:creationId xmlns:a16="http://schemas.microsoft.com/office/drawing/2014/main" id="{C0A354E8-16EA-450D-9F9F-785C082CD041}"/>
              </a:ext>
            </a:extLst>
          </p:cNvPr>
          <p:cNvGraphicFramePr>
            <a:graphicFrameLocks noGrp="1"/>
          </p:cNvGraphicFramePr>
          <p:nvPr>
            <p:ph idx="1"/>
            <p:extLst>
              <p:ext uri="{D42A27DB-BD31-4B8C-83A1-F6EECF244321}">
                <p14:modId xmlns:p14="http://schemas.microsoft.com/office/powerpoint/2010/main" val="1985346782"/>
              </p:ext>
            </p:extLst>
          </p:nvPr>
        </p:nvGraphicFramePr>
        <p:xfrm>
          <a:off x="838200" y="1825625"/>
          <a:ext cx="10515597" cy="4079240"/>
        </p:xfrm>
        <a:graphic>
          <a:graphicData uri="http://schemas.openxmlformats.org/drawingml/2006/table">
            <a:tbl>
              <a:tblPr firstRow="1" bandRow="1">
                <a:tableStyleId>{5C22544A-7EE6-4342-B048-85BDC9FD1C3A}</a:tableStyleId>
              </a:tblPr>
              <a:tblGrid>
                <a:gridCol w="3505199">
                  <a:extLst>
                    <a:ext uri="{9D8B030D-6E8A-4147-A177-3AD203B41FA5}">
                      <a16:colId xmlns:a16="http://schemas.microsoft.com/office/drawing/2014/main" val="2879483834"/>
                    </a:ext>
                  </a:extLst>
                </a:gridCol>
                <a:gridCol w="3505199">
                  <a:extLst>
                    <a:ext uri="{9D8B030D-6E8A-4147-A177-3AD203B41FA5}">
                      <a16:colId xmlns:a16="http://schemas.microsoft.com/office/drawing/2014/main" val="1915229225"/>
                    </a:ext>
                  </a:extLst>
                </a:gridCol>
                <a:gridCol w="3505199">
                  <a:extLst>
                    <a:ext uri="{9D8B030D-6E8A-4147-A177-3AD203B41FA5}">
                      <a16:colId xmlns:a16="http://schemas.microsoft.com/office/drawing/2014/main" val="1239028372"/>
                    </a:ext>
                  </a:extLst>
                </a:gridCol>
              </a:tblGrid>
              <a:tr h="370840">
                <a:tc>
                  <a:txBody>
                    <a:bodyPr/>
                    <a:lstStyle/>
                    <a:p>
                      <a:endParaRPr lang="en-IN"/>
                    </a:p>
                  </a:txBody>
                  <a:tcPr/>
                </a:tc>
                <a:tc>
                  <a:txBody>
                    <a:bodyPr/>
                    <a:lstStyle/>
                    <a:p>
                      <a:r>
                        <a:rPr lang="en-US" dirty="0"/>
                        <a:t>CCP</a:t>
                      </a:r>
                      <a:endParaRPr lang="en-IN" dirty="0"/>
                    </a:p>
                  </a:txBody>
                  <a:tcPr/>
                </a:tc>
                <a:tc>
                  <a:txBody>
                    <a:bodyPr/>
                    <a:lstStyle/>
                    <a:p>
                      <a:r>
                        <a:rPr lang="en-US" dirty="0"/>
                        <a:t>RCMP</a:t>
                      </a:r>
                      <a:endParaRPr lang="en-IN" dirty="0"/>
                    </a:p>
                  </a:txBody>
                  <a:tcPr/>
                </a:tc>
                <a:extLst>
                  <a:ext uri="{0D108BD9-81ED-4DB2-BD59-A6C34878D82A}">
                    <a16:rowId xmlns:a16="http://schemas.microsoft.com/office/drawing/2014/main" val="9037992"/>
                  </a:ext>
                </a:extLst>
              </a:tr>
              <a:tr h="370840">
                <a:tc>
                  <a:txBody>
                    <a:bodyPr/>
                    <a:lstStyle/>
                    <a:p>
                      <a:r>
                        <a:rPr lang="en-US" dirty="0"/>
                        <a:t>Prominent Y</a:t>
                      </a:r>
                      <a:endParaRPr lang="en-IN" dirty="0"/>
                    </a:p>
                  </a:txBody>
                  <a:tcPr/>
                </a:tc>
                <a:tc>
                  <a:txBody>
                    <a:bodyPr/>
                    <a:lstStyle/>
                    <a:p>
                      <a:r>
                        <a:rPr lang="en-US" dirty="0"/>
                        <a:t>Present</a:t>
                      </a:r>
                      <a:endParaRPr lang="en-IN" dirty="0"/>
                    </a:p>
                  </a:txBody>
                  <a:tcPr/>
                </a:tc>
                <a:tc>
                  <a:txBody>
                    <a:bodyPr/>
                    <a:lstStyle/>
                    <a:p>
                      <a:r>
                        <a:rPr lang="en-US" dirty="0"/>
                        <a:t>Present</a:t>
                      </a:r>
                      <a:endParaRPr lang="en-IN" dirty="0"/>
                    </a:p>
                  </a:txBody>
                  <a:tcPr/>
                </a:tc>
                <a:extLst>
                  <a:ext uri="{0D108BD9-81ED-4DB2-BD59-A6C34878D82A}">
                    <a16:rowId xmlns:a16="http://schemas.microsoft.com/office/drawing/2014/main" val="1542099167"/>
                  </a:ext>
                </a:extLst>
              </a:tr>
              <a:tr h="370840">
                <a:tc>
                  <a:txBody>
                    <a:bodyPr/>
                    <a:lstStyle/>
                    <a:p>
                      <a:r>
                        <a:rPr lang="en-US" dirty="0"/>
                        <a:t>X descent</a:t>
                      </a:r>
                      <a:endParaRPr lang="en-IN" dirty="0"/>
                    </a:p>
                  </a:txBody>
                  <a:tcPr/>
                </a:tc>
                <a:tc>
                  <a:txBody>
                    <a:bodyPr/>
                    <a:lstStyle/>
                    <a:p>
                      <a:r>
                        <a:rPr lang="en-US" dirty="0"/>
                        <a:t>Exaggerated</a:t>
                      </a:r>
                      <a:endParaRPr lang="en-IN" dirty="0"/>
                    </a:p>
                  </a:txBody>
                  <a:tcPr/>
                </a:tc>
                <a:tc>
                  <a:txBody>
                    <a:bodyPr/>
                    <a:lstStyle/>
                    <a:p>
                      <a:r>
                        <a:rPr lang="en-US" dirty="0"/>
                        <a:t>Blunted</a:t>
                      </a:r>
                      <a:endParaRPr lang="en-IN" dirty="0"/>
                    </a:p>
                  </a:txBody>
                  <a:tcPr/>
                </a:tc>
                <a:extLst>
                  <a:ext uri="{0D108BD9-81ED-4DB2-BD59-A6C34878D82A}">
                    <a16:rowId xmlns:a16="http://schemas.microsoft.com/office/drawing/2014/main" val="2044650226"/>
                  </a:ext>
                </a:extLst>
              </a:tr>
              <a:tr h="370840">
                <a:tc>
                  <a:txBody>
                    <a:bodyPr/>
                    <a:lstStyle/>
                    <a:p>
                      <a:r>
                        <a:rPr lang="en-US" dirty="0"/>
                        <a:t>Equal Right &amp; left filling </a:t>
                      </a:r>
                      <a:r>
                        <a:rPr lang="en-US" dirty="0" err="1"/>
                        <a:t>presure</a:t>
                      </a:r>
                      <a:endParaRPr lang="en-IN" dirty="0"/>
                    </a:p>
                  </a:txBody>
                  <a:tcPr/>
                </a:tc>
                <a:tc>
                  <a:txBody>
                    <a:bodyPr/>
                    <a:lstStyle/>
                    <a:p>
                      <a:r>
                        <a:rPr lang="en-US" dirty="0"/>
                        <a:t>Present</a:t>
                      </a:r>
                      <a:endParaRPr lang="en-IN" dirty="0"/>
                    </a:p>
                  </a:txBody>
                  <a:tcPr/>
                </a:tc>
                <a:tc>
                  <a:txBody>
                    <a:bodyPr/>
                    <a:lstStyle/>
                    <a:p>
                      <a:r>
                        <a:rPr lang="en-US" dirty="0"/>
                        <a:t>Absent</a:t>
                      </a:r>
                      <a:endParaRPr lang="en-IN" dirty="0"/>
                    </a:p>
                  </a:txBody>
                  <a:tcPr/>
                </a:tc>
                <a:extLst>
                  <a:ext uri="{0D108BD9-81ED-4DB2-BD59-A6C34878D82A}">
                    <a16:rowId xmlns:a16="http://schemas.microsoft.com/office/drawing/2014/main" val="458380657"/>
                  </a:ext>
                </a:extLst>
              </a:tr>
              <a:tr h="370840">
                <a:tc>
                  <a:txBody>
                    <a:bodyPr/>
                    <a:lstStyle/>
                    <a:p>
                      <a:r>
                        <a:rPr lang="en-US" dirty="0"/>
                        <a:t>Square root sign</a:t>
                      </a:r>
                      <a:endParaRPr lang="en-IN" dirty="0"/>
                    </a:p>
                  </a:txBody>
                  <a:tcPr/>
                </a:tc>
                <a:tc>
                  <a:txBody>
                    <a:bodyPr/>
                    <a:lstStyle/>
                    <a:p>
                      <a:r>
                        <a:rPr lang="en-US" dirty="0"/>
                        <a:t>Present</a:t>
                      </a:r>
                      <a:endParaRPr lang="en-IN" dirty="0"/>
                    </a:p>
                  </a:txBody>
                  <a:tcPr/>
                </a:tc>
                <a:tc>
                  <a:txBody>
                    <a:bodyPr/>
                    <a:lstStyle/>
                    <a:p>
                      <a:r>
                        <a:rPr lang="en-US" dirty="0"/>
                        <a:t>Absent</a:t>
                      </a:r>
                      <a:endParaRPr lang="en-IN" dirty="0"/>
                    </a:p>
                  </a:txBody>
                  <a:tcPr/>
                </a:tc>
                <a:extLst>
                  <a:ext uri="{0D108BD9-81ED-4DB2-BD59-A6C34878D82A}">
                    <a16:rowId xmlns:a16="http://schemas.microsoft.com/office/drawing/2014/main" val="2095136300"/>
                  </a:ext>
                </a:extLst>
              </a:tr>
              <a:tr h="370840">
                <a:tc>
                  <a:txBody>
                    <a:bodyPr/>
                    <a:lstStyle/>
                    <a:p>
                      <a:r>
                        <a:rPr lang="en-US" dirty="0"/>
                        <a:t>Filling pressure&gt;25 mmHg</a:t>
                      </a:r>
                      <a:endParaRPr lang="en-IN" dirty="0"/>
                    </a:p>
                  </a:txBody>
                  <a:tcPr/>
                </a:tc>
                <a:tc>
                  <a:txBody>
                    <a:bodyPr/>
                    <a:lstStyle/>
                    <a:p>
                      <a:r>
                        <a:rPr lang="en-US" dirty="0"/>
                        <a:t>Rare</a:t>
                      </a:r>
                      <a:endParaRPr lang="en-IN" dirty="0"/>
                    </a:p>
                  </a:txBody>
                  <a:tcPr/>
                </a:tc>
                <a:tc>
                  <a:txBody>
                    <a:bodyPr/>
                    <a:lstStyle/>
                    <a:p>
                      <a:r>
                        <a:rPr lang="en-US" dirty="0"/>
                        <a:t>Common</a:t>
                      </a:r>
                      <a:endParaRPr lang="en-IN" dirty="0"/>
                    </a:p>
                  </a:txBody>
                  <a:tcPr/>
                </a:tc>
                <a:extLst>
                  <a:ext uri="{0D108BD9-81ED-4DB2-BD59-A6C34878D82A}">
                    <a16:rowId xmlns:a16="http://schemas.microsoft.com/office/drawing/2014/main" val="1756646430"/>
                  </a:ext>
                </a:extLst>
              </a:tr>
              <a:tr h="370840">
                <a:tc>
                  <a:txBody>
                    <a:bodyPr/>
                    <a:lstStyle/>
                    <a:p>
                      <a:r>
                        <a:rPr lang="en-US" dirty="0"/>
                        <a:t>PASP&gt;50</a:t>
                      </a:r>
                      <a:endParaRPr lang="en-IN" dirty="0"/>
                    </a:p>
                  </a:txBody>
                  <a:tcPr/>
                </a:tc>
                <a:tc>
                  <a:txBody>
                    <a:bodyPr/>
                    <a:lstStyle/>
                    <a:p>
                      <a:r>
                        <a:rPr lang="en-US" dirty="0"/>
                        <a:t>NO</a:t>
                      </a:r>
                      <a:endParaRPr lang="en-IN" dirty="0"/>
                    </a:p>
                  </a:txBody>
                  <a:tcPr/>
                </a:tc>
                <a:tc>
                  <a:txBody>
                    <a:bodyPr/>
                    <a:lstStyle/>
                    <a:p>
                      <a:r>
                        <a:rPr lang="en-US" dirty="0"/>
                        <a:t>Common</a:t>
                      </a:r>
                      <a:endParaRPr lang="en-IN" dirty="0"/>
                    </a:p>
                  </a:txBody>
                  <a:tcPr/>
                </a:tc>
                <a:extLst>
                  <a:ext uri="{0D108BD9-81ED-4DB2-BD59-A6C34878D82A}">
                    <a16:rowId xmlns:a16="http://schemas.microsoft.com/office/drawing/2014/main" val="1053489478"/>
                  </a:ext>
                </a:extLst>
              </a:tr>
              <a:tr h="370840">
                <a:tc>
                  <a:txBody>
                    <a:bodyPr/>
                    <a:lstStyle/>
                    <a:p>
                      <a:r>
                        <a:rPr lang="en-US" dirty="0"/>
                        <a:t>RVEDP/RVSP</a:t>
                      </a:r>
                      <a:endParaRPr lang="en-IN" dirty="0"/>
                    </a:p>
                  </a:txBody>
                  <a:tcPr/>
                </a:tc>
                <a:tc>
                  <a:txBody>
                    <a:bodyPr/>
                    <a:lstStyle/>
                    <a:p>
                      <a:r>
                        <a:rPr lang="en-US" dirty="0"/>
                        <a:t>&gt;1/3</a:t>
                      </a:r>
                      <a:endParaRPr lang="en-IN" dirty="0"/>
                    </a:p>
                  </a:txBody>
                  <a:tcPr/>
                </a:tc>
                <a:tc>
                  <a:txBody>
                    <a:bodyPr/>
                    <a:lstStyle/>
                    <a:p>
                      <a:r>
                        <a:rPr lang="en-US" dirty="0"/>
                        <a:t>&lt;1/3</a:t>
                      </a:r>
                      <a:endParaRPr lang="en-IN" dirty="0"/>
                    </a:p>
                  </a:txBody>
                  <a:tcPr/>
                </a:tc>
                <a:extLst>
                  <a:ext uri="{0D108BD9-81ED-4DB2-BD59-A6C34878D82A}">
                    <a16:rowId xmlns:a16="http://schemas.microsoft.com/office/drawing/2014/main" val="2690809101"/>
                  </a:ext>
                </a:extLst>
              </a:tr>
              <a:tr h="370840">
                <a:tc>
                  <a:txBody>
                    <a:bodyPr/>
                    <a:lstStyle/>
                    <a:p>
                      <a:r>
                        <a:rPr lang="en-US" dirty="0"/>
                        <a:t>LV/RV interdependence</a:t>
                      </a:r>
                      <a:endParaRPr lang="en-IN" dirty="0"/>
                    </a:p>
                  </a:txBody>
                  <a:tcPr/>
                </a:tc>
                <a:tc>
                  <a:txBody>
                    <a:bodyPr/>
                    <a:lstStyle/>
                    <a:p>
                      <a:r>
                        <a:rPr lang="en-US" dirty="0"/>
                        <a:t>Discordant</a:t>
                      </a:r>
                      <a:endParaRPr lang="en-IN" dirty="0"/>
                    </a:p>
                  </a:txBody>
                  <a:tcPr/>
                </a:tc>
                <a:tc>
                  <a:txBody>
                    <a:bodyPr/>
                    <a:lstStyle/>
                    <a:p>
                      <a:r>
                        <a:rPr lang="en-US" dirty="0"/>
                        <a:t>Concordant</a:t>
                      </a:r>
                      <a:endParaRPr lang="en-IN" dirty="0"/>
                    </a:p>
                  </a:txBody>
                  <a:tcPr/>
                </a:tc>
                <a:extLst>
                  <a:ext uri="{0D108BD9-81ED-4DB2-BD59-A6C34878D82A}">
                    <a16:rowId xmlns:a16="http://schemas.microsoft.com/office/drawing/2014/main" val="2707528043"/>
                  </a:ext>
                </a:extLst>
              </a:tr>
              <a:tr h="370840">
                <a:tc>
                  <a:txBody>
                    <a:bodyPr/>
                    <a:lstStyle/>
                    <a:p>
                      <a:r>
                        <a:rPr lang="en-US" dirty="0"/>
                        <a:t>LV rapid filling Wave</a:t>
                      </a:r>
                      <a:endParaRPr lang="en-IN" dirty="0"/>
                    </a:p>
                  </a:txBody>
                  <a:tcPr/>
                </a:tc>
                <a:tc>
                  <a:txBody>
                    <a:bodyPr/>
                    <a:lstStyle/>
                    <a:p>
                      <a:r>
                        <a:rPr lang="en-US" dirty="0"/>
                        <a:t>&gt;7</a:t>
                      </a:r>
                      <a:endParaRPr lang="en-IN" dirty="0"/>
                    </a:p>
                  </a:txBody>
                  <a:tcPr/>
                </a:tc>
                <a:tc>
                  <a:txBody>
                    <a:bodyPr/>
                    <a:lstStyle/>
                    <a:p>
                      <a:r>
                        <a:rPr lang="en-US" dirty="0"/>
                        <a:t>&lt;/=7</a:t>
                      </a:r>
                      <a:endParaRPr lang="en-IN" dirty="0"/>
                    </a:p>
                  </a:txBody>
                  <a:tcPr/>
                </a:tc>
                <a:extLst>
                  <a:ext uri="{0D108BD9-81ED-4DB2-BD59-A6C34878D82A}">
                    <a16:rowId xmlns:a16="http://schemas.microsoft.com/office/drawing/2014/main" val="1581670409"/>
                  </a:ext>
                </a:extLst>
              </a:tr>
              <a:tr h="370840">
                <a:tc>
                  <a:txBody>
                    <a:bodyPr/>
                    <a:lstStyle/>
                    <a:p>
                      <a:endParaRPr lang="en-IN"/>
                    </a:p>
                  </a:txBody>
                  <a:tcPr/>
                </a:tc>
                <a:tc>
                  <a:txBody>
                    <a:bodyPr/>
                    <a:lstStyle/>
                    <a:p>
                      <a:endParaRPr lang="en-IN"/>
                    </a:p>
                  </a:txBody>
                  <a:tcPr/>
                </a:tc>
                <a:tc>
                  <a:txBody>
                    <a:bodyPr/>
                    <a:lstStyle/>
                    <a:p>
                      <a:endParaRPr lang="en-IN" dirty="0"/>
                    </a:p>
                  </a:txBody>
                  <a:tcPr/>
                </a:tc>
                <a:extLst>
                  <a:ext uri="{0D108BD9-81ED-4DB2-BD59-A6C34878D82A}">
                    <a16:rowId xmlns:a16="http://schemas.microsoft.com/office/drawing/2014/main" val="1903282083"/>
                  </a:ext>
                </a:extLst>
              </a:tr>
            </a:tbl>
          </a:graphicData>
        </a:graphic>
      </p:graphicFrame>
    </p:spTree>
    <p:extLst>
      <p:ext uri="{BB962C8B-B14F-4D97-AF65-F5344CB8AC3E}">
        <p14:creationId xmlns:p14="http://schemas.microsoft.com/office/powerpoint/2010/main" val="331185955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2D0D93-A918-484F-8612-D722C8F39725}"/>
              </a:ext>
            </a:extLst>
          </p:cNvPr>
          <p:cNvSpPr>
            <a:spLocks noGrp="1"/>
          </p:cNvSpPr>
          <p:nvPr>
            <p:ph type="title"/>
          </p:nvPr>
        </p:nvSpPr>
        <p:spPr/>
        <p:txBody>
          <a:bodyPr/>
          <a:lstStyle/>
          <a:p>
            <a:r>
              <a:rPr lang="en-US" dirty="0">
                <a:solidFill>
                  <a:srgbClr val="FF0000"/>
                </a:solidFill>
              </a:rPr>
              <a:t>Tamponade v/s Constriction</a:t>
            </a:r>
            <a:endParaRPr lang="en-IN" dirty="0">
              <a:solidFill>
                <a:srgbClr val="FF0000"/>
              </a:solidFill>
            </a:endParaRPr>
          </a:p>
        </p:txBody>
      </p:sp>
      <p:sp>
        <p:nvSpPr>
          <p:cNvPr id="3" name="Content Placeholder 2">
            <a:extLst>
              <a:ext uri="{FF2B5EF4-FFF2-40B4-BE49-F238E27FC236}">
                <a16:creationId xmlns:a16="http://schemas.microsoft.com/office/drawing/2014/main" id="{35D33401-32C7-4E09-9955-23A20A7A528E}"/>
              </a:ext>
            </a:extLst>
          </p:cNvPr>
          <p:cNvSpPr>
            <a:spLocks noGrp="1"/>
          </p:cNvSpPr>
          <p:nvPr>
            <p:ph idx="1"/>
          </p:nvPr>
        </p:nvSpPr>
        <p:spPr/>
        <p:txBody>
          <a:bodyPr/>
          <a:lstStyle/>
          <a:p>
            <a:r>
              <a:rPr lang="en-US" dirty="0"/>
              <a:t>Tamponade-pericardial constraint by uniform pressure exerted by fluid( </a:t>
            </a:r>
            <a:r>
              <a:rPr lang="en-US" dirty="0" err="1"/>
              <a:t>pandiastolic</a:t>
            </a:r>
            <a:r>
              <a:rPr lang="en-US" dirty="0"/>
              <a:t>)</a:t>
            </a:r>
          </a:p>
          <a:p>
            <a:r>
              <a:rPr lang="en-US" dirty="0"/>
              <a:t>Constriction-pericardial constraint by surface pressure of pericardium</a:t>
            </a:r>
          </a:p>
          <a:p>
            <a:pPr marL="0" indent="0">
              <a:buNone/>
            </a:pPr>
            <a:r>
              <a:rPr lang="en-US" dirty="0"/>
              <a:t>(mid-late diastolic)</a:t>
            </a:r>
          </a:p>
          <a:p>
            <a:r>
              <a:rPr lang="en-US" dirty="0"/>
              <a:t>Higher ventricular interdependence in tamponade than constriction(more pulsus paradoxus)</a:t>
            </a:r>
            <a:endParaRPr lang="en-IN" dirty="0"/>
          </a:p>
        </p:txBody>
      </p:sp>
    </p:spTree>
    <p:extLst>
      <p:ext uri="{BB962C8B-B14F-4D97-AF65-F5344CB8AC3E}">
        <p14:creationId xmlns:p14="http://schemas.microsoft.com/office/powerpoint/2010/main" val="358394984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AABEB9-A98D-4BEC-9FBD-154392973DA7}"/>
              </a:ext>
            </a:extLst>
          </p:cNvPr>
          <p:cNvSpPr>
            <a:spLocks noGrp="1"/>
          </p:cNvSpPr>
          <p:nvPr>
            <p:ph type="title"/>
          </p:nvPr>
        </p:nvSpPr>
        <p:spPr/>
        <p:txBody>
          <a:bodyPr/>
          <a:lstStyle/>
          <a:p>
            <a:endParaRPr lang="en-IN"/>
          </a:p>
        </p:txBody>
      </p:sp>
      <p:pic>
        <p:nvPicPr>
          <p:cNvPr id="5" name="Content Placeholder 4">
            <a:extLst>
              <a:ext uri="{FF2B5EF4-FFF2-40B4-BE49-F238E27FC236}">
                <a16:creationId xmlns:a16="http://schemas.microsoft.com/office/drawing/2014/main" id="{A2F2DFED-6B35-4879-86B2-45151CE2039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0379" y="2001078"/>
            <a:ext cx="11302078" cy="2690191"/>
          </a:xfrm>
        </p:spPr>
      </p:pic>
    </p:spTree>
    <p:extLst>
      <p:ext uri="{BB962C8B-B14F-4D97-AF65-F5344CB8AC3E}">
        <p14:creationId xmlns:p14="http://schemas.microsoft.com/office/powerpoint/2010/main" val="137970730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D060D8-4744-4E9F-8B60-A71A7498C04F}"/>
              </a:ext>
            </a:extLst>
          </p:cNvPr>
          <p:cNvSpPr>
            <a:spLocks noGrp="1"/>
          </p:cNvSpPr>
          <p:nvPr>
            <p:ph type="title"/>
          </p:nvPr>
        </p:nvSpPr>
        <p:spPr/>
        <p:txBody>
          <a:bodyPr/>
          <a:lstStyle/>
          <a:p>
            <a:r>
              <a:rPr lang="en-US" dirty="0">
                <a:solidFill>
                  <a:srgbClr val="FF0000"/>
                </a:solidFill>
              </a:rPr>
              <a:t>Pulmonary Hypertension</a:t>
            </a:r>
            <a:endParaRPr lang="en-IN" dirty="0">
              <a:solidFill>
                <a:srgbClr val="FF0000"/>
              </a:solidFill>
            </a:endParaRPr>
          </a:p>
        </p:txBody>
      </p:sp>
      <p:sp>
        <p:nvSpPr>
          <p:cNvPr id="3" name="Content Placeholder 2">
            <a:extLst>
              <a:ext uri="{FF2B5EF4-FFF2-40B4-BE49-F238E27FC236}">
                <a16:creationId xmlns:a16="http://schemas.microsoft.com/office/drawing/2014/main" id="{CF8BDB60-DFDF-4A5C-B292-67985DA775F2}"/>
              </a:ext>
            </a:extLst>
          </p:cNvPr>
          <p:cNvSpPr>
            <a:spLocks noGrp="1"/>
          </p:cNvSpPr>
          <p:nvPr>
            <p:ph idx="1"/>
          </p:nvPr>
        </p:nvSpPr>
        <p:spPr/>
        <p:txBody>
          <a:bodyPr/>
          <a:lstStyle/>
          <a:p>
            <a:r>
              <a:rPr lang="en-US" dirty="0"/>
              <a:t>PASP seldom exceeds 45 mmHg but PAH may be seen in 1/3 </a:t>
            </a:r>
            <a:r>
              <a:rPr lang="en-US" dirty="0" err="1"/>
              <a:t>rd</a:t>
            </a:r>
            <a:r>
              <a:rPr lang="en-US" dirty="0"/>
              <a:t> of patients with CP</a:t>
            </a:r>
          </a:p>
          <a:p>
            <a:endParaRPr lang="en-US" dirty="0"/>
          </a:p>
          <a:p>
            <a:r>
              <a:rPr lang="en-US" dirty="0"/>
              <a:t>Mixed constriction/restriction</a:t>
            </a:r>
          </a:p>
          <a:p>
            <a:r>
              <a:rPr lang="en-US" dirty="0"/>
              <a:t>Associated pulmonary diseases</a:t>
            </a:r>
          </a:p>
          <a:p>
            <a:r>
              <a:rPr lang="en-US" dirty="0"/>
              <a:t>Myocardial involvement(late stages)</a:t>
            </a:r>
            <a:endParaRPr lang="en-IN" dirty="0"/>
          </a:p>
        </p:txBody>
      </p:sp>
    </p:spTree>
    <p:extLst>
      <p:ext uri="{BB962C8B-B14F-4D97-AF65-F5344CB8AC3E}">
        <p14:creationId xmlns:p14="http://schemas.microsoft.com/office/powerpoint/2010/main" val="323267777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41918-7EA9-49C8-9833-64E14D96C8FD}"/>
              </a:ext>
            </a:extLst>
          </p:cNvPr>
          <p:cNvSpPr>
            <a:spLocks noGrp="1"/>
          </p:cNvSpPr>
          <p:nvPr>
            <p:ph type="title"/>
          </p:nvPr>
        </p:nvSpPr>
        <p:spPr/>
        <p:txBody>
          <a:bodyPr/>
          <a:lstStyle/>
          <a:p>
            <a:r>
              <a:rPr lang="en-US" dirty="0">
                <a:solidFill>
                  <a:srgbClr val="FF0000"/>
                </a:solidFill>
              </a:rPr>
              <a:t>CT&amp; MRI</a:t>
            </a:r>
            <a:endParaRPr lang="en-IN" dirty="0">
              <a:solidFill>
                <a:srgbClr val="FF0000"/>
              </a:solidFill>
            </a:endParaRPr>
          </a:p>
        </p:txBody>
      </p:sp>
      <p:sp>
        <p:nvSpPr>
          <p:cNvPr id="3" name="Content Placeholder 2">
            <a:extLst>
              <a:ext uri="{FF2B5EF4-FFF2-40B4-BE49-F238E27FC236}">
                <a16:creationId xmlns:a16="http://schemas.microsoft.com/office/drawing/2014/main" id="{6D8C33C5-BC2A-4D8E-B755-9E6F087BCE96}"/>
              </a:ext>
            </a:extLst>
          </p:cNvPr>
          <p:cNvSpPr>
            <a:spLocks noGrp="1"/>
          </p:cNvSpPr>
          <p:nvPr>
            <p:ph idx="1"/>
          </p:nvPr>
        </p:nvSpPr>
        <p:spPr/>
        <p:txBody>
          <a:bodyPr/>
          <a:lstStyle/>
          <a:p>
            <a:r>
              <a:rPr lang="en-US" dirty="0"/>
              <a:t>Pericardial thickening &gt;4mm –abnormal.</a:t>
            </a:r>
          </a:p>
          <a:p>
            <a:r>
              <a:rPr lang="en-US" dirty="0"/>
              <a:t>Effusion</a:t>
            </a:r>
          </a:p>
          <a:p>
            <a:r>
              <a:rPr lang="en-US" dirty="0" err="1"/>
              <a:t>Respiratophasic</a:t>
            </a:r>
            <a:r>
              <a:rPr lang="en-US" dirty="0"/>
              <a:t> septal motion can be seen in MRI</a:t>
            </a:r>
          </a:p>
          <a:p>
            <a:r>
              <a:rPr lang="en-US" dirty="0"/>
              <a:t>Relative atrial ratio(LA volume: RA volume)&gt;1.32 </a:t>
            </a:r>
            <a:r>
              <a:rPr lang="en-US" dirty="0" err="1"/>
              <a:t>Favour</a:t>
            </a:r>
            <a:r>
              <a:rPr lang="en-US" dirty="0"/>
              <a:t> CP.</a:t>
            </a:r>
            <a:endParaRPr lang="en-IN" dirty="0"/>
          </a:p>
        </p:txBody>
      </p:sp>
    </p:spTree>
    <p:extLst>
      <p:ext uri="{BB962C8B-B14F-4D97-AF65-F5344CB8AC3E}">
        <p14:creationId xmlns:p14="http://schemas.microsoft.com/office/powerpoint/2010/main" val="92095409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47DB56-5E51-43AA-9CDB-C60ED7BC9526}"/>
              </a:ext>
            </a:extLst>
          </p:cNvPr>
          <p:cNvSpPr>
            <a:spLocks noGrp="1"/>
          </p:cNvSpPr>
          <p:nvPr>
            <p:ph type="title"/>
          </p:nvPr>
        </p:nvSpPr>
        <p:spPr/>
        <p:txBody>
          <a:bodyPr/>
          <a:lstStyle/>
          <a:p>
            <a:endParaRPr lang="en-IN"/>
          </a:p>
        </p:txBody>
      </p:sp>
      <p:pic>
        <p:nvPicPr>
          <p:cNvPr id="5" name="Content Placeholder 4">
            <a:extLst>
              <a:ext uri="{FF2B5EF4-FFF2-40B4-BE49-F238E27FC236}">
                <a16:creationId xmlns:a16="http://schemas.microsoft.com/office/drawing/2014/main" id="{18C96230-A10D-4C46-AC39-5F8EBF6F099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75323" y="1825625"/>
            <a:ext cx="5441353" cy="4351338"/>
          </a:xfrm>
        </p:spPr>
      </p:pic>
    </p:spTree>
    <p:extLst>
      <p:ext uri="{BB962C8B-B14F-4D97-AF65-F5344CB8AC3E}">
        <p14:creationId xmlns:p14="http://schemas.microsoft.com/office/powerpoint/2010/main" val="151391357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BFD05-9632-4039-91F7-65D0D8694E21}"/>
              </a:ext>
            </a:extLst>
          </p:cNvPr>
          <p:cNvSpPr>
            <a:spLocks noGrp="1"/>
          </p:cNvSpPr>
          <p:nvPr>
            <p:ph type="title"/>
          </p:nvPr>
        </p:nvSpPr>
        <p:spPr/>
        <p:txBody>
          <a:bodyPr/>
          <a:lstStyle/>
          <a:p>
            <a:r>
              <a:rPr lang="en-IN" dirty="0">
                <a:solidFill>
                  <a:srgbClr val="FF0000"/>
                </a:solidFill>
              </a:rPr>
              <a:t>Management </a:t>
            </a:r>
          </a:p>
        </p:txBody>
      </p:sp>
      <p:sp>
        <p:nvSpPr>
          <p:cNvPr id="3" name="Content Placeholder 2">
            <a:extLst>
              <a:ext uri="{FF2B5EF4-FFF2-40B4-BE49-F238E27FC236}">
                <a16:creationId xmlns:a16="http://schemas.microsoft.com/office/drawing/2014/main" id="{A3953F6A-1A1D-4E74-8513-A2628D4A6776}"/>
              </a:ext>
            </a:extLst>
          </p:cNvPr>
          <p:cNvSpPr>
            <a:spLocks noGrp="1"/>
          </p:cNvSpPr>
          <p:nvPr>
            <p:ph idx="1"/>
          </p:nvPr>
        </p:nvSpPr>
        <p:spPr/>
        <p:txBody>
          <a:bodyPr/>
          <a:lstStyle/>
          <a:p>
            <a:r>
              <a:rPr lang="en-US" dirty="0"/>
              <a:t>pericardiectomy is the definitive treatment.</a:t>
            </a:r>
          </a:p>
          <a:p>
            <a:r>
              <a:rPr lang="en-IN" dirty="0"/>
              <a:t>2% to nearly 20%mortality</a:t>
            </a:r>
          </a:p>
          <a:p>
            <a:r>
              <a:rPr lang="en-US" dirty="0"/>
              <a:t>Risk factors for poor outcomes</a:t>
            </a:r>
          </a:p>
          <a:p>
            <a:pPr marL="0" indent="0">
              <a:buNone/>
            </a:pPr>
            <a:r>
              <a:rPr lang="en-US" dirty="0"/>
              <a:t> COPD and renal insufficiency; coronary artery disease and prior cardiac surgery; reduced LV EF; cardiopulmonary bypass; and New York Heart Association (NYHA) stage IV symptoms.</a:t>
            </a:r>
          </a:p>
          <a:p>
            <a:r>
              <a:rPr lang="en-US" dirty="0"/>
              <a:t>sinus tachycardia is compensatory, beta-adrenergic blockers and calcium antagonists that slow the heart rate should be avoided</a:t>
            </a:r>
            <a:endParaRPr lang="en-IN" dirty="0"/>
          </a:p>
        </p:txBody>
      </p:sp>
    </p:spTree>
    <p:extLst>
      <p:ext uri="{BB962C8B-B14F-4D97-AF65-F5344CB8AC3E}">
        <p14:creationId xmlns:p14="http://schemas.microsoft.com/office/powerpoint/2010/main" val="280752315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303CFC-D7EB-44DE-BD4E-323277495DBC}"/>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43427B7B-96F0-4A32-ACAC-3A1A96D55830}"/>
              </a:ext>
            </a:extLst>
          </p:cNvPr>
          <p:cNvSpPr>
            <a:spLocks noGrp="1"/>
          </p:cNvSpPr>
          <p:nvPr>
            <p:ph idx="1"/>
          </p:nvPr>
        </p:nvSpPr>
        <p:spPr/>
        <p:txBody>
          <a:bodyPr/>
          <a:lstStyle/>
          <a:p>
            <a:r>
              <a:rPr lang="en-US" dirty="0"/>
              <a:t> I year survival rate 81% to 91%; 5-year rates from 64% to 85%; and 10-year rates from 49% to 81%.</a:t>
            </a:r>
          </a:p>
          <a:p>
            <a:r>
              <a:rPr lang="en-US" dirty="0"/>
              <a:t>Most survivors are largely free of adverse cardiovascular outcomes.</a:t>
            </a:r>
          </a:p>
          <a:p>
            <a:r>
              <a:rPr lang="en-US" dirty="0"/>
              <a:t>LV diastolic function returns to normal in about 40% of patients early and about 60% late after surgery.</a:t>
            </a:r>
          </a:p>
          <a:p>
            <a:r>
              <a:rPr lang="en-US" dirty="0"/>
              <a:t>Tricuspid regurgitation usually does not improve and can cause hemodynamic deterioration.</a:t>
            </a:r>
            <a:endParaRPr lang="en-IN" dirty="0"/>
          </a:p>
        </p:txBody>
      </p:sp>
    </p:spTree>
    <p:extLst>
      <p:ext uri="{BB962C8B-B14F-4D97-AF65-F5344CB8AC3E}">
        <p14:creationId xmlns:p14="http://schemas.microsoft.com/office/powerpoint/2010/main" val="29973003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7E818-0B53-4F01-B542-756109A093C8}"/>
              </a:ext>
            </a:extLst>
          </p:cNvPr>
          <p:cNvSpPr>
            <a:spLocks noGrp="1"/>
          </p:cNvSpPr>
          <p:nvPr>
            <p:ph type="title"/>
          </p:nvPr>
        </p:nvSpPr>
        <p:spPr/>
        <p:txBody>
          <a:bodyPr/>
          <a:lstStyle/>
          <a:p>
            <a:r>
              <a:rPr lang="en-US" dirty="0">
                <a:solidFill>
                  <a:srgbClr val="FF0000"/>
                </a:solidFill>
              </a:rPr>
              <a:t>PRESSURE VOLUME RELATIONSHIP OF PERICARDIUM&amp; STRETCH RATIO</a:t>
            </a:r>
            <a:endParaRPr lang="en-IN" dirty="0">
              <a:solidFill>
                <a:srgbClr val="FF0000"/>
              </a:solidFill>
            </a:endParaRPr>
          </a:p>
        </p:txBody>
      </p:sp>
      <p:pic>
        <p:nvPicPr>
          <p:cNvPr id="5" name="Content Placeholder 4">
            <a:extLst>
              <a:ext uri="{FF2B5EF4-FFF2-40B4-BE49-F238E27FC236}">
                <a16:creationId xmlns:a16="http://schemas.microsoft.com/office/drawing/2014/main" id="{06B125A6-2E8F-4295-B37B-B70DBF87086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62294" y="1807483"/>
            <a:ext cx="4433706" cy="4899567"/>
          </a:xfrm>
        </p:spPr>
      </p:pic>
    </p:spTree>
    <p:extLst>
      <p:ext uri="{BB962C8B-B14F-4D97-AF65-F5344CB8AC3E}">
        <p14:creationId xmlns:p14="http://schemas.microsoft.com/office/powerpoint/2010/main" val="331214216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3835C-FA25-41F5-9A91-F41D77BA6C9A}"/>
              </a:ext>
            </a:extLst>
          </p:cNvPr>
          <p:cNvSpPr>
            <a:spLocks noGrp="1"/>
          </p:cNvSpPr>
          <p:nvPr>
            <p:ph type="title"/>
          </p:nvPr>
        </p:nvSpPr>
        <p:spPr/>
        <p:txBody>
          <a:bodyPr/>
          <a:lstStyle/>
          <a:p>
            <a:r>
              <a:rPr lang="en-IN" dirty="0">
                <a:solidFill>
                  <a:srgbClr val="FF0000"/>
                </a:solidFill>
              </a:rPr>
              <a:t>Effusive-Constrictive Pericarditis</a:t>
            </a:r>
          </a:p>
        </p:txBody>
      </p:sp>
      <p:sp>
        <p:nvSpPr>
          <p:cNvPr id="3" name="Content Placeholder 2">
            <a:extLst>
              <a:ext uri="{FF2B5EF4-FFF2-40B4-BE49-F238E27FC236}">
                <a16:creationId xmlns:a16="http://schemas.microsoft.com/office/drawing/2014/main" id="{8531F2E2-2D99-4975-817E-6D3493B7A539}"/>
              </a:ext>
            </a:extLst>
          </p:cNvPr>
          <p:cNvSpPr>
            <a:spLocks noGrp="1"/>
          </p:cNvSpPr>
          <p:nvPr>
            <p:ph idx="1"/>
          </p:nvPr>
        </p:nvSpPr>
        <p:spPr/>
        <p:txBody>
          <a:bodyPr/>
          <a:lstStyle/>
          <a:p>
            <a:r>
              <a:rPr lang="en-US" dirty="0"/>
              <a:t>combines elements of effusion/tamponade and constriction. </a:t>
            </a:r>
          </a:p>
          <a:p>
            <a:r>
              <a:rPr lang="en-US" dirty="0"/>
              <a:t>Constrictive features usually are detected after pericardiocentesis</a:t>
            </a:r>
          </a:p>
          <a:p>
            <a:r>
              <a:rPr lang="en-US" dirty="0"/>
              <a:t>the failure of RA pressure to decline by at least 50% to a level below 10 mm Hg when pericardial pressure is reduced to almost 0 mm Hg by pericardiocentesis and/or all detectable fluid is removed.</a:t>
            </a:r>
          </a:p>
          <a:p>
            <a:r>
              <a:rPr lang="en-US" dirty="0"/>
              <a:t>Many cases of “transient” or medically treatable constrictive pericarditis</a:t>
            </a:r>
            <a:endParaRPr lang="en-IN" dirty="0"/>
          </a:p>
        </p:txBody>
      </p:sp>
    </p:spTree>
    <p:extLst>
      <p:ext uri="{BB962C8B-B14F-4D97-AF65-F5344CB8AC3E}">
        <p14:creationId xmlns:p14="http://schemas.microsoft.com/office/powerpoint/2010/main" val="261641857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E6BF25-35B6-4A6E-9679-46386695F39B}"/>
              </a:ext>
            </a:extLst>
          </p:cNvPr>
          <p:cNvSpPr>
            <a:spLocks noGrp="1"/>
          </p:cNvSpPr>
          <p:nvPr>
            <p:ph type="title"/>
          </p:nvPr>
        </p:nvSpPr>
        <p:spPr/>
        <p:txBody>
          <a:bodyPr/>
          <a:lstStyle/>
          <a:p>
            <a:r>
              <a:rPr lang="en-US" dirty="0">
                <a:solidFill>
                  <a:srgbClr val="FF0000"/>
                </a:solidFill>
              </a:rPr>
              <a:t>Causes</a:t>
            </a:r>
            <a:endParaRPr lang="en-IN" dirty="0">
              <a:solidFill>
                <a:srgbClr val="FF0000"/>
              </a:solidFill>
            </a:endParaRPr>
          </a:p>
        </p:txBody>
      </p:sp>
      <p:sp>
        <p:nvSpPr>
          <p:cNvPr id="3" name="Content Placeholder 2">
            <a:extLst>
              <a:ext uri="{FF2B5EF4-FFF2-40B4-BE49-F238E27FC236}">
                <a16:creationId xmlns:a16="http://schemas.microsoft.com/office/drawing/2014/main" id="{F5143424-C039-42E7-BEAD-11B6CB476B01}"/>
              </a:ext>
            </a:extLst>
          </p:cNvPr>
          <p:cNvSpPr>
            <a:spLocks noGrp="1"/>
          </p:cNvSpPr>
          <p:nvPr>
            <p:ph idx="1"/>
          </p:nvPr>
        </p:nvSpPr>
        <p:spPr/>
        <p:txBody>
          <a:bodyPr/>
          <a:lstStyle/>
          <a:p>
            <a:r>
              <a:rPr lang="en-US" dirty="0"/>
              <a:t>cancer,</a:t>
            </a:r>
          </a:p>
          <a:p>
            <a:r>
              <a:rPr lang="en-US" dirty="0"/>
              <a:t> irradiation,</a:t>
            </a:r>
          </a:p>
          <a:p>
            <a:r>
              <a:rPr lang="en-US" dirty="0"/>
              <a:t> TB</a:t>
            </a:r>
          </a:p>
          <a:p>
            <a:r>
              <a:rPr lang="en-US" dirty="0"/>
              <a:t> pericardiotomy</a:t>
            </a:r>
          </a:p>
          <a:p>
            <a:r>
              <a:rPr lang="en-US" dirty="0"/>
              <a:t>connective tissue diseases</a:t>
            </a:r>
          </a:p>
          <a:p>
            <a:r>
              <a:rPr lang="en-US" dirty="0"/>
              <a:t> idiopathic</a:t>
            </a:r>
            <a:endParaRPr lang="en-IN" dirty="0"/>
          </a:p>
        </p:txBody>
      </p:sp>
    </p:spTree>
    <p:extLst>
      <p:ext uri="{BB962C8B-B14F-4D97-AF65-F5344CB8AC3E}">
        <p14:creationId xmlns:p14="http://schemas.microsoft.com/office/powerpoint/2010/main" val="213784372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C829E6-2721-4620-9A63-71AFC30DA3A1}"/>
              </a:ext>
            </a:extLst>
          </p:cNvPr>
          <p:cNvSpPr>
            <a:spLocks noGrp="1"/>
          </p:cNvSpPr>
          <p:nvPr>
            <p:ph type="title"/>
          </p:nvPr>
        </p:nvSpPr>
        <p:spPr/>
        <p:txBody>
          <a:bodyPr/>
          <a:lstStyle/>
          <a:p>
            <a:r>
              <a:rPr lang="en-US" dirty="0">
                <a:solidFill>
                  <a:srgbClr val="FF0000"/>
                </a:solidFill>
              </a:rPr>
              <a:t>Management</a:t>
            </a:r>
            <a:endParaRPr lang="en-IN" dirty="0">
              <a:solidFill>
                <a:srgbClr val="FF0000"/>
              </a:solidFill>
            </a:endParaRPr>
          </a:p>
        </p:txBody>
      </p:sp>
      <p:sp>
        <p:nvSpPr>
          <p:cNvPr id="3" name="Content Placeholder 2">
            <a:extLst>
              <a:ext uri="{FF2B5EF4-FFF2-40B4-BE49-F238E27FC236}">
                <a16:creationId xmlns:a16="http://schemas.microsoft.com/office/drawing/2014/main" id="{0A21EB8A-8FB1-4887-863C-A8314FF362BD}"/>
              </a:ext>
            </a:extLst>
          </p:cNvPr>
          <p:cNvSpPr>
            <a:spLocks noGrp="1"/>
          </p:cNvSpPr>
          <p:nvPr>
            <p:ph idx="1"/>
          </p:nvPr>
        </p:nvSpPr>
        <p:spPr/>
        <p:txBody>
          <a:bodyPr/>
          <a:lstStyle/>
          <a:p>
            <a:r>
              <a:rPr lang="en-US" dirty="0"/>
              <a:t>In idiopathic and </a:t>
            </a:r>
            <a:r>
              <a:rPr lang="en-US" dirty="0" err="1"/>
              <a:t>postpericardiotomy</a:t>
            </a:r>
            <a:r>
              <a:rPr lang="en-US" dirty="0"/>
              <a:t> cases, </a:t>
            </a:r>
            <a:r>
              <a:rPr lang="en-US" dirty="0" err="1"/>
              <a:t>antiinflammatory</a:t>
            </a:r>
            <a:r>
              <a:rPr lang="en-US" dirty="0"/>
              <a:t> treatment.</a:t>
            </a:r>
          </a:p>
          <a:p>
            <a:r>
              <a:rPr lang="en-US" dirty="0"/>
              <a:t>MRI with gadolinium uptake and measurement of </a:t>
            </a:r>
            <a:r>
              <a:rPr lang="en-US" dirty="0" err="1"/>
              <a:t>hsCRP</a:t>
            </a:r>
            <a:r>
              <a:rPr lang="en-US" dirty="0"/>
              <a:t> may be useful to identify patients with active inflammation who are more likely to respond to an </a:t>
            </a:r>
            <a:r>
              <a:rPr lang="en-US" dirty="0" err="1"/>
              <a:t>antiinflammatory</a:t>
            </a:r>
            <a:r>
              <a:rPr lang="en-US" dirty="0"/>
              <a:t> regimen. </a:t>
            </a:r>
          </a:p>
          <a:p>
            <a:r>
              <a:rPr lang="en-US" dirty="0"/>
              <a:t>Pericardiectomy is ultimately required in many patients.</a:t>
            </a:r>
            <a:endParaRPr lang="en-IN" dirty="0"/>
          </a:p>
        </p:txBody>
      </p:sp>
    </p:spTree>
    <p:extLst>
      <p:ext uri="{BB962C8B-B14F-4D97-AF65-F5344CB8AC3E}">
        <p14:creationId xmlns:p14="http://schemas.microsoft.com/office/powerpoint/2010/main" val="5595101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F7CB5-9A1E-4863-BA68-9A8E4478AD9E}"/>
              </a:ext>
            </a:extLst>
          </p:cNvPr>
          <p:cNvSpPr>
            <a:spLocks noGrp="1"/>
          </p:cNvSpPr>
          <p:nvPr>
            <p:ph type="title"/>
          </p:nvPr>
        </p:nvSpPr>
        <p:spPr/>
        <p:txBody>
          <a:bodyPr/>
          <a:lstStyle/>
          <a:p>
            <a:r>
              <a:rPr lang="en-US" dirty="0">
                <a:solidFill>
                  <a:srgbClr val="FF0000"/>
                </a:solidFill>
              </a:rPr>
              <a:t>Determinants of Ventricular filling</a:t>
            </a:r>
            <a:endParaRPr lang="en-IN" dirty="0">
              <a:solidFill>
                <a:srgbClr val="FF0000"/>
              </a:solidFill>
            </a:endParaRPr>
          </a:p>
        </p:txBody>
      </p:sp>
      <p:sp>
        <p:nvSpPr>
          <p:cNvPr id="3" name="Content Placeholder 2">
            <a:extLst>
              <a:ext uri="{FF2B5EF4-FFF2-40B4-BE49-F238E27FC236}">
                <a16:creationId xmlns:a16="http://schemas.microsoft.com/office/drawing/2014/main" id="{B58FC2B2-36A3-4508-B494-6292C8310340}"/>
              </a:ext>
            </a:extLst>
          </p:cNvPr>
          <p:cNvSpPr>
            <a:spLocks noGrp="1"/>
          </p:cNvSpPr>
          <p:nvPr>
            <p:ph idx="1"/>
          </p:nvPr>
        </p:nvSpPr>
        <p:spPr/>
        <p:txBody>
          <a:bodyPr>
            <a:normAutofit lnSpcReduction="10000"/>
          </a:bodyPr>
          <a:lstStyle/>
          <a:p>
            <a:r>
              <a:rPr lang="en-US" dirty="0">
                <a:solidFill>
                  <a:srgbClr val="FF0000"/>
                </a:solidFill>
              </a:rPr>
              <a:t>Early rapid filling</a:t>
            </a:r>
          </a:p>
          <a:p>
            <a:pPr marL="0" indent="0">
              <a:buNone/>
            </a:pPr>
            <a:r>
              <a:rPr lang="en-US" dirty="0"/>
              <a:t>Ventricular Relaxation(Negative </a:t>
            </a:r>
            <a:r>
              <a:rPr lang="en-US" dirty="0" err="1"/>
              <a:t>dp</a:t>
            </a:r>
            <a:r>
              <a:rPr lang="en-US" dirty="0"/>
              <a:t>/dt)</a:t>
            </a:r>
          </a:p>
          <a:p>
            <a:pPr marL="0" indent="0">
              <a:buNone/>
            </a:pPr>
            <a:r>
              <a:rPr lang="en-US" dirty="0"/>
              <a:t>Driving pressure gradient across mitral valve</a:t>
            </a:r>
          </a:p>
          <a:p>
            <a:r>
              <a:rPr lang="en-US" dirty="0">
                <a:solidFill>
                  <a:srgbClr val="FF0000"/>
                </a:solidFill>
              </a:rPr>
              <a:t>Late diastolic filling(diastasis)</a:t>
            </a:r>
          </a:p>
          <a:p>
            <a:pPr marL="0" indent="0">
              <a:buNone/>
            </a:pPr>
            <a:r>
              <a:rPr lang="en-US" dirty="0"/>
              <a:t>Continued ventricular relaxation</a:t>
            </a:r>
          </a:p>
          <a:p>
            <a:pPr marL="0" indent="0">
              <a:buNone/>
            </a:pPr>
            <a:r>
              <a:rPr lang="en-US" i="1" u="sng" dirty="0">
                <a:solidFill>
                  <a:srgbClr val="FF0000"/>
                </a:solidFill>
              </a:rPr>
              <a:t>Pericardial restraint</a:t>
            </a:r>
          </a:p>
          <a:p>
            <a:pPr marL="0" indent="0">
              <a:buNone/>
            </a:pPr>
            <a:r>
              <a:rPr lang="en-US" dirty="0"/>
              <a:t>Interventricular interactions</a:t>
            </a:r>
          </a:p>
          <a:p>
            <a:pPr marL="0" indent="0">
              <a:buNone/>
            </a:pPr>
            <a:r>
              <a:rPr lang="en-US" dirty="0"/>
              <a:t>Viscoelastic forces of </a:t>
            </a:r>
            <a:r>
              <a:rPr lang="en-US" dirty="0" err="1"/>
              <a:t>myocardiym</a:t>
            </a:r>
            <a:endParaRPr lang="en-US" dirty="0"/>
          </a:p>
          <a:p>
            <a:r>
              <a:rPr lang="en-US" dirty="0">
                <a:solidFill>
                  <a:srgbClr val="FF0000"/>
                </a:solidFill>
              </a:rPr>
              <a:t>Atrial contraction</a:t>
            </a:r>
          </a:p>
          <a:p>
            <a:pPr marL="0" indent="0">
              <a:buNone/>
            </a:pPr>
            <a:endParaRPr lang="en-IN" dirty="0"/>
          </a:p>
        </p:txBody>
      </p:sp>
    </p:spTree>
    <p:extLst>
      <p:ext uri="{BB962C8B-B14F-4D97-AF65-F5344CB8AC3E}">
        <p14:creationId xmlns:p14="http://schemas.microsoft.com/office/powerpoint/2010/main" val="16298016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E9007D-19AA-4747-A610-3D70553608FA}"/>
              </a:ext>
            </a:extLst>
          </p:cNvPr>
          <p:cNvSpPr>
            <a:spLocks noGrp="1"/>
          </p:cNvSpPr>
          <p:nvPr>
            <p:ph type="title"/>
          </p:nvPr>
        </p:nvSpPr>
        <p:spPr/>
        <p:txBody>
          <a:bodyPr/>
          <a:lstStyle/>
          <a:p>
            <a:r>
              <a:rPr lang="en-US" dirty="0">
                <a:solidFill>
                  <a:srgbClr val="FF0000"/>
                </a:solidFill>
              </a:rPr>
              <a:t>Normal Respiratory Hemodynamics</a:t>
            </a:r>
            <a:endParaRPr lang="en-IN" dirty="0">
              <a:solidFill>
                <a:srgbClr val="FF0000"/>
              </a:solidFill>
            </a:endParaRPr>
          </a:p>
        </p:txBody>
      </p:sp>
      <p:sp>
        <p:nvSpPr>
          <p:cNvPr id="3" name="Content Placeholder 2">
            <a:extLst>
              <a:ext uri="{FF2B5EF4-FFF2-40B4-BE49-F238E27FC236}">
                <a16:creationId xmlns:a16="http://schemas.microsoft.com/office/drawing/2014/main" id="{85C7AAC9-F7AF-4F32-99B2-F0DB2AA353CF}"/>
              </a:ext>
            </a:extLst>
          </p:cNvPr>
          <p:cNvSpPr>
            <a:spLocks noGrp="1"/>
          </p:cNvSpPr>
          <p:nvPr>
            <p:ph idx="1"/>
          </p:nvPr>
        </p:nvSpPr>
        <p:spPr/>
        <p:txBody>
          <a:bodyPr/>
          <a:lstStyle/>
          <a:p>
            <a:r>
              <a:rPr lang="en-US" dirty="0"/>
              <a:t>Pericardium encases both </a:t>
            </a:r>
            <a:r>
              <a:rPr lang="en-US" dirty="0" err="1"/>
              <a:t>ventricles,RA</a:t>
            </a:r>
            <a:r>
              <a:rPr lang="en-US" dirty="0"/>
              <a:t> ,most of LA</a:t>
            </a:r>
          </a:p>
          <a:p>
            <a:r>
              <a:rPr lang="en-US" dirty="0"/>
              <a:t>Pulmonary &amp; Systemic veins                 </a:t>
            </a:r>
            <a:r>
              <a:rPr lang="en-US" dirty="0" err="1"/>
              <a:t>Extrapericardial</a:t>
            </a:r>
            <a:endParaRPr lang="en-US" dirty="0"/>
          </a:p>
          <a:p>
            <a:r>
              <a:rPr lang="en-US" dirty="0"/>
              <a:t>Pulmonary veins are </a:t>
            </a:r>
            <a:r>
              <a:rPr lang="en-US" dirty="0">
                <a:solidFill>
                  <a:srgbClr val="FF0000"/>
                </a:solidFill>
              </a:rPr>
              <a:t>intrathoracic</a:t>
            </a:r>
            <a:r>
              <a:rPr lang="en-US" dirty="0"/>
              <a:t> while systemic veins are </a:t>
            </a:r>
            <a:r>
              <a:rPr lang="en-US" dirty="0" err="1">
                <a:solidFill>
                  <a:srgbClr val="FF0000"/>
                </a:solidFill>
              </a:rPr>
              <a:t>extrathoracic</a:t>
            </a:r>
            <a:r>
              <a:rPr lang="en-US" dirty="0"/>
              <a:t>.</a:t>
            </a:r>
          </a:p>
          <a:p>
            <a:r>
              <a:rPr lang="en-US" dirty="0"/>
              <a:t>Normal inspiratory fall in intrathoracic pressure is uniformly transmitted to pulmonary veins and cardiac chambers but not transmitted to systemic veins           </a:t>
            </a:r>
            <a:r>
              <a:rPr lang="en-US" u="sng" dirty="0">
                <a:solidFill>
                  <a:srgbClr val="FF0000"/>
                </a:solidFill>
              </a:rPr>
              <a:t>So the normal flow in Systemic veins is </a:t>
            </a:r>
            <a:r>
              <a:rPr lang="en-US" u="sng" dirty="0" err="1">
                <a:solidFill>
                  <a:srgbClr val="FF0000"/>
                </a:solidFill>
              </a:rPr>
              <a:t>Respirophasic</a:t>
            </a:r>
            <a:r>
              <a:rPr lang="en-US" u="sng" dirty="0">
                <a:solidFill>
                  <a:srgbClr val="FF0000"/>
                </a:solidFill>
              </a:rPr>
              <a:t> while in pulmonary veins it is </a:t>
            </a:r>
            <a:r>
              <a:rPr lang="en-US" u="sng" dirty="0" err="1">
                <a:solidFill>
                  <a:srgbClr val="FF0000"/>
                </a:solidFill>
              </a:rPr>
              <a:t>nonrespirophasic</a:t>
            </a:r>
            <a:r>
              <a:rPr lang="en-US" dirty="0"/>
              <a:t>.</a:t>
            </a:r>
            <a:endParaRPr lang="en-IN" dirty="0"/>
          </a:p>
        </p:txBody>
      </p:sp>
      <p:cxnSp>
        <p:nvCxnSpPr>
          <p:cNvPr id="5" name="Straight Arrow Connector 4">
            <a:extLst>
              <a:ext uri="{FF2B5EF4-FFF2-40B4-BE49-F238E27FC236}">
                <a16:creationId xmlns:a16="http://schemas.microsoft.com/office/drawing/2014/main" id="{E9C2DC65-B3AE-4282-9768-0CF619C9C3A1}"/>
              </a:ext>
            </a:extLst>
          </p:cNvPr>
          <p:cNvCxnSpPr/>
          <p:nvPr/>
        </p:nvCxnSpPr>
        <p:spPr>
          <a:xfrm>
            <a:off x="5314122" y="2570922"/>
            <a:ext cx="106017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F6C389E9-DB2C-49C4-B773-EF9E35DBA90E}"/>
              </a:ext>
            </a:extLst>
          </p:cNvPr>
          <p:cNvCxnSpPr/>
          <p:nvPr/>
        </p:nvCxnSpPr>
        <p:spPr>
          <a:xfrm>
            <a:off x="5433391" y="4744278"/>
            <a:ext cx="66260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56589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D49D5C-2B41-467E-A173-00EFE9D09799}"/>
              </a:ext>
            </a:extLst>
          </p:cNvPr>
          <p:cNvSpPr>
            <a:spLocks noGrp="1"/>
          </p:cNvSpPr>
          <p:nvPr>
            <p:ph type="title"/>
          </p:nvPr>
        </p:nvSpPr>
        <p:spPr/>
        <p:txBody>
          <a:bodyPr/>
          <a:lstStyle/>
          <a:p>
            <a:endParaRPr lang="en-IN"/>
          </a:p>
        </p:txBody>
      </p:sp>
      <p:pic>
        <p:nvPicPr>
          <p:cNvPr id="5" name="Content Placeholder 4">
            <a:extLst>
              <a:ext uri="{FF2B5EF4-FFF2-40B4-BE49-F238E27FC236}">
                <a16:creationId xmlns:a16="http://schemas.microsoft.com/office/drawing/2014/main" id="{4AE69F66-BA89-4A29-AB09-2539C5A0248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54509" y="1152939"/>
            <a:ext cx="6832706" cy="4815542"/>
          </a:xfrm>
        </p:spPr>
      </p:pic>
    </p:spTree>
    <p:extLst>
      <p:ext uri="{BB962C8B-B14F-4D97-AF65-F5344CB8AC3E}">
        <p14:creationId xmlns:p14="http://schemas.microsoft.com/office/powerpoint/2010/main" val="40977404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1427</TotalTime>
  <Words>2398</Words>
  <Application>Microsoft Office PowerPoint</Application>
  <PresentationFormat>Widescreen</PresentationFormat>
  <Paragraphs>361</Paragraphs>
  <Slides>62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62</vt:i4>
      </vt:variant>
    </vt:vector>
  </HeadingPairs>
  <TitlesOfParts>
    <vt:vector size="68" baseType="lpstr">
      <vt:lpstr>Arial</vt:lpstr>
      <vt:lpstr>Arial</vt:lpstr>
      <vt:lpstr>Calibri</vt:lpstr>
      <vt:lpstr>Calibri Light</vt:lpstr>
      <vt:lpstr>Times New Roman</vt:lpstr>
      <vt:lpstr>Office Theme</vt:lpstr>
      <vt:lpstr>CONSTRICTIVE PERICARDITIS</vt:lpstr>
      <vt:lpstr>TOPICS</vt:lpstr>
      <vt:lpstr>Constrictive Pericarditis</vt:lpstr>
      <vt:lpstr>Anatomy of the Pericardium</vt:lpstr>
      <vt:lpstr>Functions of Pericardium</vt:lpstr>
      <vt:lpstr>PRESSURE VOLUME RELATIONSHIP OF PERICARDIUM&amp; STRETCH RATIO</vt:lpstr>
      <vt:lpstr>Determinants of Ventricular filling</vt:lpstr>
      <vt:lpstr>Normal Respiratory Hemodynamics</vt:lpstr>
      <vt:lpstr>PowerPoint Presentation</vt:lpstr>
      <vt:lpstr>Hemodynamic of Constrictive Pericarditis</vt:lpstr>
      <vt:lpstr>EXAGGERATED VENTRICULAR INTERDEPENDENCE</vt:lpstr>
      <vt:lpstr>Summary of CP hemodynamics</vt:lpstr>
      <vt:lpstr>Hemodynamics Of RCM &amp; CP</vt:lpstr>
      <vt:lpstr>RCMP hemodynamics</vt:lpstr>
      <vt:lpstr>Other condition with restrictive physiology</vt:lpstr>
      <vt:lpstr>MIXED Constriction &amp; Restriction</vt:lpstr>
      <vt:lpstr>Pathophysiology</vt:lpstr>
      <vt:lpstr>ETIOLOGY</vt:lpstr>
      <vt:lpstr>ETIOLOGY</vt:lpstr>
      <vt:lpstr>ETIOLOGY</vt:lpstr>
      <vt:lpstr>Common Etiology</vt:lpstr>
      <vt:lpstr>Clinical Features</vt:lpstr>
      <vt:lpstr>Physical Examination</vt:lpstr>
      <vt:lpstr>PowerPoint Presentation</vt:lpstr>
      <vt:lpstr>PULSUS PARADOXUS</vt:lpstr>
      <vt:lpstr>PULSUS PARADOXUS</vt:lpstr>
      <vt:lpstr>PULSUS PARADOXUS </vt:lpstr>
      <vt:lpstr>Measurement</vt:lpstr>
      <vt:lpstr>Pathophysiology of pulsus paradoxus</vt:lpstr>
      <vt:lpstr>Pathophysiology of pulsus paradoxus</vt:lpstr>
      <vt:lpstr>SENSITIVITY AND SPECIFICITY OF PULSUS PARADOXUS </vt:lpstr>
      <vt:lpstr>KUSSMAULS SIGN</vt:lpstr>
      <vt:lpstr>Mechanism of Kussmaul Sign</vt:lpstr>
      <vt:lpstr>Clinical features of Differentiation</vt:lpstr>
      <vt:lpstr> DIAGNOSIS-CXR</vt:lpstr>
      <vt:lpstr>ECG</vt:lpstr>
      <vt:lpstr>Other investigation</vt:lpstr>
      <vt:lpstr>2D ECHO</vt:lpstr>
      <vt:lpstr>M MODE&amp; 2D echo</vt:lpstr>
      <vt:lpstr>Pericardial Thickening </vt:lpstr>
      <vt:lpstr>SEPTAL BOUNCE</vt:lpstr>
      <vt:lpstr>PW Doppler</vt:lpstr>
      <vt:lpstr>RESPIROPHASIC VARIATION IN MITRAL INFLOW </vt:lpstr>
      <vt:lpstr>DIASTOLIC FLOW REVERSAL HEPATIC VEINS</vt:lpstr>
      <vt:lpstr>TISSUE DOPPLER</vt:lpstr>
      <vt:lpstr>Annular Velocities</vt:lpstr>
      <vt:lpstr>Normal to increased E’ Medialvelocity Medial &gt; Lateral ( Annulus Reversus)</vt:lpstr>
      <vt:lpstr>Simultaneous LV/RV pressure tracing</vt:lpstr>
      <vt:lpstr>SIMULTANEOUS RA&amp;LV PRESSURE </vt:lpstr>
      <vt:lpstr>PowerPoint Presentation</vt:lpstr>
      <vt:lpstr>SYSTOLIC AREA INDEX(SAI)&gt;1.1 is 97% sensitive &amp; 100 % specific for CP</vt:lpstr>
      <vt:lpstr>HEMODYNAMIC DIFFERENCES</vt:lpstr>
      <vt:lpstr>Tamponade v/s Constriction</vt:lpstr>
      <vt:lpstr>PowerPoint Presentation</vt:lpstr>
      <vt:lpstr>Pulmonary Hypertension</vt:lpstr>
      <vt:lpstr>CT&amp; MRI</vt:lpstr>
      <vt:lpstr>PowerPoint Presentation</vt:lpstr>
      <vt:lpstr>Management </vt:lpstr>
      <vt:lpstr>PowerPoint Presentation</vt:lpstr>
      <vt:lpstr>Effusive-Constrictive Pericarditis</vt:lpstr>
      <vt:lpstr>Causes</vt:lpstr>
      <vt:lpstr>Management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CONSTRICTIVE PERICARDITIS</dc:title>
  <dc:creator>tanjos007@gmail.com</dc:creator>
  <cp:lastModifiedBy>tanjos007@gmail.com</cp:lastModifiedBy>
  <cp:revision>25</cp:revision>
  <dcterms:created xsi:type="dcterms:W3CDTF">2021-08-08T13:48:52Z</dcterms:created>
  <dcterms:modified xsi:type="dcterms:W3CDTF">2021-08-16T02:41:07Z</dcterms:modified>
</cp:coreProperties>
</file>