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1" r:id="rId1"/>
  </p:sldMasterIdLst>
  <p:notesMasterIdLst>
    <p:notesMasterId r:id="rId190"/>
  </p:notesMasterIdLst>
  <p:sldIdLst>
    <p:sldId id="256" r:id="rId2"/>
    <p:sldId id="257" r:id="rId3"/>
    <p:sldId id="258" r:id="rId4"/>
    <p:sldId id="510" r:id="rId5"/>
    <p:sldId id="259" r:id="rId6"/>
    <p:sldId id="417" r:id="rId7"/>
    <p:sldId id="260" r:id="rId8"/>
    <p:sldId id="420" r:id="rId9"/>
    <p:sldId id="269" r:id="rId10"/>
    <p:sldId id="419" r:id="rId11"/>
    <p:sldId id="261" r:id="rId12"/>
    <p:sldId id="262" r:id="rId13"/>
    <p:sldId id="263" r:id="rId14"/>
    <p:sldId id="421" r:id="rId15"/>
    <p:sldId id="264" r:id="rId16"/>
    <p:sldId id="286" r:id="rId17"/>
    <p:sldId id="297" r:id="rId18"/>
    <p:sldId id="298" r:id="rId19"/>
    <p:sldId id="299" r:id="rId20"/>
    <p:sldId id="301" r:id="rId21"/>
    <p:sldId id="302" r:id="rId22"/>
    <p:sldId id="303" r:id="rId23"/>
    <p:sldId id="425" r:id="rId24"/>
    <p:sldId id="305" r:id="rId25"/>
    <p:sldId id="309" r:id="rId26"/>
    <p:sldId id="310" r:id="rId27"/>
    <p:sldId id="426" r:id="rId28"/>
    <p:sldId id="427" r:id="rId29"/>
    <p:sldId id="306" r:id="rId30"/>
    <p:sldId id="307" r:id="rId31"/>
    <p:sldId id="308" r:id="rId32"/>
    <p:sldId id="428" r:id="rId33"/>
    <p:sldId id="429" r:id="rId34"/>
    <p:sldId id="430" r:id="rId35"/>
    <p:sldId id="314" r:id="rId36"/>
    <p:sldId id="315" r:id="rId37"/>
    <p:sldId id="317" r:id="rId38"/>
    <p:sldId id="318" r:id="rId39"/>
    <p:sldId id="319" r:id="rId40"/>
    <p:sldId id="431" r:id="rId41"/>
    <p:sldId id="433" r:id="rId42"/>
    <p:sldId id="432" r:id="rId43"/>
    <p:sldId id="327" r:id="rId44"/>
    <p:sldId id="331" r:id="rId45"/>
    <p:sldId id="332" r:id="rId46"/>
    <p:sldId id="434" r:id="rId47"/>
    <p:sldId id="436" r:id="rId48"/>
    <p:sldId id="437" r:id="rId49"/>
    <p:sldId id="438" r:id="rId50"/>
    <p:sldId id="422" r:id="rId51"/>
    <p:sldId id="423" r:id="rId52"/>
    <p:sldId id="424" r:id="rId53"/>
    <p:sldId id="511" r:id="rId54"/>
    <p:sldId id="486" r:id="rId55"/>
    <p:sldId id="512" r:id="rId56"/>
    <p:sldId id="265" r:id="rId57"/>
    <p:sldId id="273" r:id="rId58"/>
    <p:sldId id="329" r:id="rId59"/>
    <p:sldId id="413" r:id="rId60"/>
    <p:sldId id="414" r:id="rId61"/>
    <p:sldId id="333" r:id="rId62"/>
    <p:sldId id="336" r:id="rId63"/>
    <p:sldId id="337" r:id="rId64"/>
    <p:sldId id="338" r:id="rId65"/>
    <p:sldId id="339" r:id="rId66"/>
    <p:sldId id="340" r:id="rId67"/>
    <p:sldId id="343" r:id="rId68"/>
    <p:sldId id="344" r:id="rId69"/>
    <p:sldId id="347" r:id="rId70"/>
    <p:sldId id="349" r:id="rId71"/>
    <p:sldId id="350" r:id="rId72"/>
    <p:sldId id="351" r:id="rId73"/>
    <p:sldId id="354" r:id="rId74"/>
    <p:sldId id="355" r:id="rId75"/>
    <p:sldId id="356" r:id="rId76"/>
    <p:sldId id="357" r:id="rId77"/>
    <p:sldId id="358" r:id="rId78"/>
    <p:sldId id="359" r:id="rId79"/>
    <p:sldId id="360" r:id="rId80"/>
    <p:sldId id="365" r:id="rId81"/>
    <p:sldId id="366" r:id="rId82"/>
    <p:sldId id="367" r:id="rId83"/>
    <p:sldId id="368" r:id="rId84"/>
    <p:sldId id="371" r:id="rId85"/>
    <p:sldId id="375" r:id="rId86"/>
    <p:sldId id="382" r:id="rId87"/>
    <p:sldId id="463" r:id="rId88"/>
    <p:sldId id="464" r:id="rId89"/>
    <p:sldId id="499" r:id="rId90"/>
    <p:sldId id="466" r:id="rId91"/>
    <p:sldId id="467" r:id="rId92"/>
    <p:sldId id="541" r:id="rId93"/>
    <p:sldId id="542" r:id="rId94"/>
    <p:sldId id="543" r:id="rId95"/>
    <p:sldId id="500" r:id="rId96"/>
    <p:sldId id="412" r:id="rId97"/>
    <p:sldId id="441" r:id="rId98"/>
    <p:sldId id="444" r:id="rId99"/>
    <p:sldId id="341" r:id="rId100"/>
    <p:sldId id="446" r:id="rId101"/>
    <p:sldId id="503" r:id="rId102"/>
    <p:sldId id="448" r:id="rId103"/>
    <p:sldId id="447" r:id="rId104"/>
    <p:sldId id="345" r:id="rId105"/>
    <p:sldId id="346" r:id="rId106"/>
    <p:sldId id="450" r:id="rId107"/>
    <p:sldId id="528" r:id="rId108"/>
    <p:sldId id="507" r:id="rId109"/>
    <p:sldId id="451" r:id="rId110"/>
    <p:sldId id="538" r:id="rId111"/>
    <p:sldId id="529" r:id="rId112"/>
    <p:sldId id="531" r:id="rId113"/>
    <p:sldId id="532" r:id="rId114"/>
    <p:sldId id="533" r:id="rId115"/>
    <p:sldId id="534" r:id="rId116"/>
    <p:sldId id="535" r:id="rId117"/>
    <p:sldId id="536" r:id="rId118"/>
    <p:sldId id="537" r:id="rId119"/>
    <p:sldId id="472" r:id="rId120"/>
    <p:sldId id="530" r:id="rId121"/>
    <p:sldId id="473" r:id="rId122"/>
    <p:sldId id="504" r:id="rId123"/>
    <p:sldId id="508" r:id="rId124"/>
    <p:sldId id="505" r:id="rId125"/>
    <p:sldId id="506" r:id="rId126"/>
    <p:sldId id="352" r:id="rId127"/>
    <p:sldId id="353" r:id="rId128"/>
    <p:sldId id="452" r:id="rId129"/>
    <p:sldId id="453" r:id="rId130"/>
    <p:sldId id="454" r:id="rId131"/>
    <p:sldId id="470" r:id="rId132"/>
    <p:sldId id="449" r:id="rId133"/>
    <p:sldId id="455" r:id="rId134"/>
    <p:sldId id="456" r:id="rId135"/>
    <p:sldId id="457" r:id="rId136"/>
    <p:sldId id="458" r:id="rId137"/>
    <p:sldId id="363" r:id="rId138"/>
    <p:sldId id="364" r:id="rId139"/>
    <p:sldId id="459" r:id="rId140"/>
    <p:sldId id="469" r:id="rId141"/>
    <p:sldId id="471" r:id="rId142"/>
    <p:sldId id="539" r:id="rId143"/>
    <p:sldId id="540" r:id="rId144"/>
    <p:sldId id="461" r:id="rId145"/>
    <p:sldId id="369" r:id="rId146"/>
    <p:sldId id="370" r:id="rId147"/>
    <p:sldId id="404" r:id="rId148"/>
    <p:sldId id="477" r:id="rId149"/>
    <p:sldId id="545" r:id="rId150"/>
    <p:sldId id="546" r:id="rId151"/>
    <p:sldId id="547" r:id="rId152"/>
    <p:sldId id="548" r:id="rId153"/>
    <p:sldId id="509" r:id="rId154"/>
    <p:sldId id="487" r:id="rId155"/>
    <p:sldId id="488" r:id="rId156"/>
    <p:sldId id="489" r:id="rId157"/>
    <p:sldId id="490" r:id="rId158"/>
    <p:sldId id="492" r:id="rId159"/>
    <p:sldId id="491" r:id="rId160"/>
    <p:sldId id="493" r:id="rId161"/>
    <p:sldId id="495" r:id="rId162"/>
    <p:sldId id="494" r:id="rId163"/>
    <p:sldId id="496" r:id="rId164"/>
    <p:sldId id="497" r:id="rId165"/>
    <p:sldId id="498" r:id="rId166"/>
    <p:sldId id="280" r:id="rId167"/>
    <p:sldId id="405" r:id="rId168"/>
    <p:sldId id="409" r:id="rId169"/>
    <p:sldId id="410" r:id="rId170"/>
    <p:sldId id="411" r:id="rId171"/>
    <p:sldId id="513" r:id="rId172"/>
    <p:sldId id="526" r:id="rId173"/>
    <p:sldId id="527" r:id="rId174"/>
    <p:sldId id="520" r:id="rId175"/>
    <p:sldId id="521" r:id="rId176"/>
    <p:sldId id="522" r:id="rId177"/>
    <p:sldId id="523" r:id="rId178"/>
    <p:sldId id="524" r:id="rId179"/>
    <p:sldId id="525" r:id="rId180"/>
    <p:sldId id="549" r:id="rId181"/>
    <p:sldId id="550" r:id="rId182"/>
    <p:sldId id="551" r:id="rId183"/>
    <p:sldId id="553" r:id="rId184"/>
    <p:sldId id="552" r:id="rId185"/>
    <p:sldId id="554" r:id="rId186"/>
    <p:sldId id="515" r:id="rId187"/>
    <p:sldId id="516" r:id="rId188"/>
    <p:sldId id="517" r:id="rId1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ju ajay" initials="aa" lastIdx="1" clrIdx="0">
    <p:extLst>
      <p:ext uri="{19B8F6BF-5375-455C-9EA6-DF929625EA0E}">
        <p15:presenceInfo xmlns:p15="http://schemas.microsoft.com/office/powerpoint/2012/main" userId="6a91e4eca77c0fc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ableStyles" Target="tableStyles.xml"/><Relationship Id="rId190"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E0C216-4F1B-46A0-9ECF-ED5F87504A53}" type="datetimeFigureOut">
              <a:rPr lang="en-US" smtClean="0"/>
              <a:pPr/>
              <a:t>7/5/2023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9987F-C4C0-468D-BC60-5572F5643086}" type="slidenum">
              <a:rPr lang="en-US" smtClean="0"/>
              <a:pPr/>
              <a:t>‹#›</a:t>
            </a:fld>
            <a:endParaRPr lang="en-US"/>
          </a:p>
        </p:txBody>
      </p:sp>
    </p:spTree>
    <p:extLst>
      <p:ext uri="{BB962C8B-B14F-4D97-AF65-F5344CB8AC3E}">
        <p14:creationId xmlns:p14="http://schemas.microsoft.com/office/powerpoint/2010/main" val="1062142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8" name="Slide Image Placeholder 1"/>
          <p:cNvSpPr>
            <a:spLocks noGrp="1" noRot="1" noChangeAspect="1"/>
          </p:cNvSpPr>
          <p:nvPr>
            <p:ph type="sldImg"/>
          </p:nvPr>
        </p:nvSpPr>
        <p:spPr>
          <a:xfrm>
            <a:off x="685800" y="1143000"/>
            <a:ext cx="5486400" cy="3086100"/>
          </a:xfrm>
        </p:spPr>
      </p:sp>
      <p:sp>
        <p:nvSpPr>
          <p:cNvPr id="1048599" name="Notes Placeholder 2"/>
          <p:cNvSpPr>
            <a:spLocks noGrp="1"/>
          </p:cNvSpPr>
          <p:nvPr>
            <p:ph type="body" idx="1"/>
          </p:nvPr>
        </p:nvSpPr>
        <p:spPr/>
        <p:txBody>
          <a:bodyPr>
            <a:normAutofit/>
          </a:bodyPr>
          <a:lstStyle/>
          <a:p>
            <a:endParaRPr lang="en-IE" dirty="0"/>
          </a:p>
        </p:txBody>
      </p:sp>
      <p:sp>
        <p:nvSpPr>
          <p:cNvPr id="1048600" name="Slide Number Placeholder 3"/>
          <p:cNvSpPr>
            <a:spLocks noGrp="1"/>
          </p:cNvSpPr>
          <p:nvPr>
            <p:ph type="sldNum" sz="quarter" idx="10"/>
          </p:nvPr>
        </p:nvSpPr>
        <p:spPr/>
        <p:txBody>
          <a:bodyPr/>
          <a:lstStyle/>
          <a:p>
            <a:fld id="{4E915BDF-082F-4C0A-8A6B-9A41216E4D49}" type="slidenum">
              <a:rPr lang="en-IE" smtClean="0"/>
              <a:pPr/>
              <a:t>37</a:t>
            </a:fld>
            <a:endParaRPr lang="en-I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5" name="Google Shape;79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5404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1" name="Google Shape;80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5678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8232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3" name="Google Shape;81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0125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9" name="Google Shape;81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9912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7" name="Google Shape;83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4195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3" name="Google Shape;84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2822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1" name="Google Shape;86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1998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3" name="Google Shape;87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7666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9" name="Google Shape;87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9758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Slide Image Placeholder 1"/>
          <p:cNvSpPr>
            <a:spLocks noGrp="1" noRot="1" noChangeAspect="1"/>
          </p:cNvSpPr>
          <p:nvPr>
            <p:ph type="sldImg"/>
          </p:nvPr>
        </p:nvSpPr>
        <p:spPr>
          <a:xfrm>
            <a:off x="685800" y="1143000"/>
            <a:ext cx="5486400" cy="3086100"/>
          </a:xfrm>
        </p:spPr>
      </p:sp>
      <p:sp>
        <p:nvSpPr>
          <p:cNvPr id="1048589" name="Notes Placeholder 2"/>
          <p:cNvSpPr>
            <a:spLocks noGrp="1"/>
          </p:cNvSpPr>
          <p:nvPr>
            <p:ph type="body" idx="1"/>
          </p:nvPr>
        </p:nvSpPr>
        <p:spPr/>
        <p:txBody>
          <a:bodyPr>
            <a:normAutofit/>
          </a:bodyPr>
          <a:lstStyle/>
          <a:p>
            <a:r>
              <a:rPr lang="en-US" dirty="0"/>
              <a:t>There is a typical early</a:t>
            </a:r>
            <a:r>
              <a:rPr lang="en-US" baseline="0" dirty="0"/>
              <a:t> contraction of the </a:t>
            </a:r>
            <a:r>
              <a:rPr lang="en-US" baseline="0" dirty="0" err="1"/>
              <a:t>anteroseptum</a:t>
            </a:r>
            <a:r>
              <a:rPr lang="en-US" baseline="0" dirty="0"/>
              <a:t> and delayed contraction of the posterior wall and lateral wall</a:t>
            </a:r>
            <a:endParaRPr lang="en-US" dirty="0"/>
          </a:p>
        </p:txBody>
      </p:sp>
      <p:sp>
        <p:nvSpPr>
          <p:cNvPr id="1048590" name="Slide Number Placeholder 3"/>
          <p:cNvSpPr>
            <a:spLocks noGrp="1"/>
          </p:cNvSpPr>
          <p:nvPr>
            <p:ph type="sldNum" sz="quarter" idx="10"/>
          </p:nvPr>
        </p:nvSpPr>
        <p:spPr/>
        <p:txBody>
          <a:bodyPr/>
          <a:lstStyle/>
          <a:p>
            <a:fld id="{A75D9B4B-7DB6-4CE7-AD0A-1B91BFC2826D}" type="slidenum">
              <a:rPr lang="en-US" smtClean="0"/>
              <a:pPr/>
              <a:t>38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6" name="Google Shape;88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2130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4" name="Google Shape;90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8399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0" name="Google Shape;91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2252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6" name="Google Shape;91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5256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2" name="Google Shape;92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3713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8" name="Google Shape;92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0075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4" name="Google Shape;934;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3193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0" name="Google Shape;94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8805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0" name="Google Shape;97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2521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6" name="Google Shape;97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6042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3" name="Slide Image Placeholder 1"/>
          <p:cNvSpPr>
            <a:spLocks noGrp="1" noRot="1" noChangeAspect="1"/>
          </p:cNvSpPr>
          <p:nvPr>
            <p:ph type="sldImg"/>
          </p:nvPr>
        </p:nvSpPr>
        <p:spPr>
          <a:xfrm>
            <a:off x="685800" y="1143000"/>
            <a:ext cx="5486400" cy="3086100"/>
          </a:xfrm>
        </p:spPr>
      </p:sp>
      <p:sp>
        <p:nvSpPr>
          <p:cNvPr id="1048594" name="Notes Placeholder 2"/>
          <p:cNvSpPr>
            <a:spLocks noGrp="1"/>
          </p:cNvSpPr>
          <p:nvPr>
            <p:ph type="body" idx="1"/>
          </p:nvPr>
        </p:nvSpPr>
        <p:spPr/>
        <p:txBody>
          <a:bodyPr>
            <a:normAutofit/>
          </a:bodyPr>
          <a:lstStyle/>
          <a:p>
            <a:r>
              <a:rPr lang="en-US" dirty="0"/>
              <a:t>Mid ventricular </a:t>
            </a:r>
            <a:r>
              <a:rPr lang="en-US" dirty="0" err="1"/>
              <a:t>Saxis</a:t>
            </a:r>
            <a:r>
              <a:rPr lang="en-US" dirty="0"/>
              <a:t> images with</a:t>
            </a:r>
            <a:r>
              <a:rPr lang="en-US" baseline="0" dirty="0"/>
              <a:t> 2D speckle tracking radial strain analysis in a heart failure patient with LBBB</a:t>
            </a:r>
            <a:endParaRPr lang="en-US" dirty="0"/>
          </a:p>
        </p:txBody>
      </p:sp>
      <p:sp>
        <p:nvSpPr>
          <p:cNvPr id="1048595" name="Slide Number Placeholder 3"/>
          <p:cNvSpPr>
            <a:spLocks noGrp="1"/>
          </p:cNvSpPr>
          <p:nvPr>
            <p:ph type="sldNum" sz="quarter" idx="10"/>
          </p:nvPr>
        </p:nvSpPr>
        <p:spPr/>
        <p:txBody>
          <a:bodyPr/>
          <a:lstStyle/>
          <a:p>
            <a:fld id="{A75D9B4B-7DB6-4CE7-AD0A-1B91BFC2826D}" type="slidenum">
              <a:rPr lang="en-US" smtClean="0"/>
              <a:pPr/>
              <a:t>39</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2" name="Google Shape;98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8012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8" name="Google Shape;98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5534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6" name="Google Shape;100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2103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0" name="Google Shape;1030;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5348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2" name="Google Shape;1072;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6336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05" name="Rectangle 7"/>
          <p:cNvSpPr>
            <a:spLocks noGrp="1" noChangeArrowheads="1"/>
          </p:cNvSpPr>
          <p:nvPr>
            <p:ph type="sldNum" sz="quarter" idx="5"/>
          </p:nvPr>
        </p:nvSpPr>
        <p:spPr>
          <a:noFill/>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fld id="{090AB0D2-0C38-4A9B-B7B8-DA978A0365C0}" type="slidenum">
              <a:rPr lang="en-US" sz="1200" b="0">
                <a:solidFill>
                  <a:srgbClr val="000000"/>
                </a:solidFill>
              </a:rPr>
              <a:pPr/>
              <a:t>102</a:t>
            </a:fld>
            <a:endParaRPr lang="en-US" sz="1200" b="0">
              <a:solidFill>
                <a:srgbClr val="000000"/>
              </a:solidFill>
            </a:endParaRPr>
          </a:p>
        </p:txBody>
      </p:sp>
      <p:sp>
        <p:nvSpPr>
          <p:cNvPr id="1048806" name="Rectangle 2"/>
          <p:cNvSpPr>
            <a:spLocks noGrp="1" noRot="1" noChangeAspect="1" noChangeArrowheads="1" noTextEdit="1"/>
          </p:cNvSpPr>
          <p:nvPr>
            <p:ph type="sldImg"/>
          </p:nvPr>
        </p:nvSpPr>
        <p:spPr>
          <a:xfrm>
            <a:off x="341313" y="703263"/>
            <a:ext cx="6176962" cy="3475037"/>
          </a:xfrm>
        </p:spPr>
      </p:sp>
      <p:sp>
        <p:nvSpPr>
          <p:cNvPr id="1048807" name="Rectangle 3"/>
          <p:cNvSpPr>
            <a:spLocks noGrp="1" noChangeArrowheads="1"/>
          </p:cNvSpPr>
          <p:nvPr>
            <p:ph type="body" idx="1"/>
          </p:nvPr>
        </p:nvSpPr>
        <p:spPr>
          <a:xfrm>
            <a:off x="914400" y="4416425"/>
            <a:ext cx="5029200" cy="4183063"/>
          </a:xfrm>
        </p:spPr>
        <p:txBody>
          <a:bodyPr/>
          <a:lstStyle/>
          <a:p>
            <a:pPr eaLnBrk="1" hangingPunct="1">
              <a:buFontTx/>
              <a:buChar char="•"/>
            </a:pPr>
            <a:endParaRPr 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00" name="Rectangle 7"/>
          <p:cNvSpPr>
            <a:spLocks noGrp="1" noChangeArrowheads="1"/>
          </p:cNvSpPr>
          <p:nvPr>
            <p:ph type="sldNum" sz="quarter" idx="5"/>
          </p:nvPr>
        </p:nvSpPr>
        <p:spPr>
          <a:noFill/>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fld id="{27D70F03-C207-4433-85D8-A6669F96C8C1}" type="slidenum">
              <a:rPr lang="en-US" sz="1200" b="0">
                <a:solidFill>
                  <a:srgbClr val="000000"/>
                </a:solidFill>
              </a:rPr>
              <a:pPr/>
              <a:t>105</a:t>
            </a:fld>
            <a:endParaRPr lang="en-US" sz="1200" b="0">
              <a:solidFill>
                <a:srgbClr val="000000"/>
              </a:solidFill>
            </a:endParaRPr>
          </a:p>
        </p:txBody>
      </p:sp>
      <p:sp>
        <p:nvSpPr>
          <p:cNvPr id="1048801" name="Rectangle 2"/>
          <p:cNvSpPr>
            <a:spLocks noGrp="1" noRot="1" noChangeAspect="1" noChangeArrowheads="1" noTextEdit="1"/>
          </p:cNvSpPr>
          <p:nvPr>
            <p:ph type="sldImg"/>
          </p:nvPr>
        </p:nvSpPr>
        <p:spPr>
          <a:xfrm>
            <a:off x="341313" y="703263"/>
            <a:ext cx="6176962" cy="3475037"/>
          </a:xfrm>
        </p:spPr>
      </p:sp>
      <p:sp>
        <p:nvSpPr>
          <p:cNvPr id="1048802" name="Rectangle 3"/>
          <p:cNvSpPr>
            <a:spLocks noGrp="1" noChangeArrowheads="1"/>
          </p:cNvSpPr>
          <p:nvPr>
            <p:ph type="body" idx="1"/>
          </p:nvPr>
        </p:nvSpPr>
        <p:spPr>
          <a:xfrm>
            <a:off x="914400" y="4416425"/>
            <a:ext cx="5029200" cy="4183063"/>
          </a:xfrm>
        </p:spPr>
        <p:txBody>
          <a:bodyPr/>
          <a:lstStyle/>
          <a:p>
            <a:pPr eaLnBrk="1" hangingPunct="1"/>
            <a:endParaRPr lang="en-US" b="1">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0" name="Rectangle 7"/>
          <p:cNvSpPr>
            <a:spLocks noGrp="1" noChangeArrowheads="1"/>
          </p:cNvSpPr>
          <p:nvPr>
            <p:ph type="sldNum" sz="quarter" idx="5"/>
          </p:nvPr>
        </p:nvSpPr>
        <p:spPr>
          <a:noFill/>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fld id="{A9BF5D24-534A-49F4-835A-42E368EE7B9C}" type="slidenum">
              <a:rPr lang="en-US" sz="1200" b="0">
                <a:solidFill>
                  <a:srgbClr val="000000"/>
                </a:solidFill>
              </a:rPr>
              <a:pPr/>
              <a:t>106</a:t>
            </a:fld>
            <a:endParaRPr lang="en-US" sz="1200" b="0">
              <a:solidFill>
                <a:srgbClr val="000000"/>
              </a:solidFill>
            </a:endParaRPr>
          </a:p>
        </p:txBody>
      </p:sp>
      <p:sp>
        <p:nvSpPr>
          <p:cNvPr id="1048831" name="Rectangle 2"/>
          <p:cNvSpPr>
            <a:spLocks noGrp="1" noRot="1" noChangeAspect="1" noChangeArrowheads="1" noTextEdit="1"/>
          </p:cNvSpPr>
          <p:nvPr>
            <p:ph type="sldImg"/>
          </p:nvPr>
        </p:nvSpPr>
        <p:spPr>
          <a:xfrm>
            <a:off x="341313" y="703263"/>
            <a:ext cx="6176962" cy="3475037"/>
          </a:xfrm>
        </p:spPr>
      </p:sp>
      <p:sp>
        <p:nvSpPr>
          <p:cNvPr id="1048832" name="Rectangle 3"/>
          <p:cNvSpPr>
            <a:spLocks noGrp="1" noChangeArrowheads="1"/>
          </p:cNvSpPr>
          <p:nvPr>
            <p:ph type="body" idx="1"/>
          </p:nvPr>
        </p:nvSpPr>
        <p:spPr>
          <a:xfrm>
            <a:off x="914400" y="4416425"/>
            <a:ext cx="5029200" cy="4183063"/>
          </a:xfrm>
        </p:spPr>
        <p:txBody>
          <a:bodyPr/>
          <a:lstStyle/>
          <a:p>
            <a:pPr eaLnBrk="1" hangingPunct="1"/>
            <a:endParaRPr lang="en-US" b="1">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49" name="Rectangle 7"/>
          <p:cNvSpPr>
            <a:spLocks noGrp="1" noChangeArrowheads="1"/>
          </p:cNvSpPr>
          <p:nvPr>
            <p:ph type="sldNum" sz="quarter" idx="5"/>
          </p:nvPr>
        </p:nvSpPr>
        <p:spPr>
          <a:noFill/>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fld id="{C8D631A0-2D19-4715-BF30-1E35FED27EE3}" type="slidenum">
              <a:rPr lang="en-US" sz="1200" b="0">
                <a:solidFill>
                  <a:srgbClr val="000000"/>
                </a:solidFill>
              </a:rPr>
              <a:pPr/>
              <a:t>109</a:t>
            </a:fld>
            <a:endParaRPr lang="en-US" sz="1200" b="0">
              <a:solidFill>
                <a:srgbClr val="000000"/>
              </a:solidFill>
            </a:endParaRPr>
          </a:p>
        </p:txBody>
      </p:sp>
      <p:sp>
        <p:nvSpPr>
          <p:cNvPr id="1048850" name="Rectangle 2"/>
          <p:cNvSpPr>
            <a:spLocks noGrp="1" noRot="1" noChangeAspect="1" noChangeArrowheads="1" noTextEdit="1"/>
          </p:cNvSpPr>
          <p:nvPr>
            <p:ph type="sldImg"/>
          </p:nvPr>
        </p:nvSpPr>
        <p:spPr>
          <a:xfrm>
            <a:off x="344488" y="704850"/>
            <a:ext cx="6172200" cy="3471863"/>
          </a:xfrm>
        </p:spPr>
      </p:sp>
      <p:sp>
        <p:nvSpPr>
          <p:cNvPr id="1048851" name="Rectangle 3"/>
          <p:cNvSpPr>
            <a:spLocks noGrp="1" noChangeArrowheads="1"/>
          </p:cNvSpPr>
          <p:nvPr>
            <p:ph type="body" idx="1"/>
          </p:nvPr>
        </p:nvSpPr>
        <p:spPr>
          <a:xfrm>
            <a:off x="914400" y="4416425"/>
            <a:ext cx="5029200" cy="4181475"/>
          </a:xfrm>
        </p:spPr>
        <p:txBody>
          <a:bodyPr/>
          <a:lstStyle/>
          <a:p>
            <a:pPr eaLnBrk="1" hangingPunct="1"/>
            <a:r>
              <a:rPr lang="en-US">
                <a:latin typeface="Arial" panose="020B0604020202020204" pitchFamily="34" charset="0"/>
              </a:rPr>
              <a:t>This slide reviews the various anatomical structures and sites of the right atrium that are deemed necessary knowledge for the success of the procedure.</a:t>
            </a:r>
          </a:p>
          <a:p>
            <a:pPr eaLnBrk="1" hangingPunct="1"/>
            <a:endParaRPr 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Schematic illustration of the coronary sinus and tributaries in an RAO view to show nomenclature used to identify coronary venous anatomy.
</a:t>
            </a:r>
          </a:p>
          <a:p>
            <a:pPr marL="0" lvl="0" indent="0"/>
            <a:r>
              <a:rPr lang="en-US" altLang="en-US">
                <a:latin typeface="Arial" pitchFamily="34" charset="0"/>
                <a:ea typeface="Arial" pitchFamily="34" charset="0"/>
              </a:rPr>
              <a:t>Unless provided in the caption above, the following copyright applies to the content of this slide: Published on behalf of the European Society of Cardiology. All rights reserved. © The Author 2009. For permissions please email: journals.permissions@oxfordjournals.org.</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632BE5C-693D-4797-AE2F-DCBC8ADEB018}" type="slidenum">
              <a:rPr lang="en-US" altLang="en-US" sz="1200"/>
              <a:pPr marL="0" lvl="0" indent="0" algn="r" eaLnBrk="1" hangingPunct="1"/>
              <a:t>121</a:t>
            </a:fld>
            <a:endParaRPr lang="en-US" altLang="en-US" sz="1200"/>
          </a:p>
        </p:txBody>
      </p:sp>
    </p:spTree>
    <p:extLst>
      <p:ext uri="{BB962C8B-B14F-4D97-AF65-F5344CB8AC3E}">
        <p14:creationId xmlns:p14="http://schemas.microsoft.com/office/powerpoint/2010/main" val="2349313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2" name="Google Shape;1072;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6336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8" name="Rectangle 7"/>
          <p:cNvSpPr txBox="1">
            <a:spLocks noGrp="1" noChangeArrowheads="1"/>
          </p:cNvSpPr>
          <p:nvPr/>
        </p:nvSpPr>
        <p:spPr bwMode="auto">
          <a:xfrm>
            <a:off x="3883025" y="8829675"/>
            <a:ext cx="2973388" cy="465138"/>
          </a:xfrm>
          <a:prstGeom prst="rect">
            <a:avLst/>
          </a:prstGeom>
          <a:noFill/>
          <a:ln>
            <a:noFill/>
          </a:ln>
        </p:spPr>
        <p:txBody>
          <a:bodyPr lIns="90907" tIns="45454" rIns="90907" bIns="45454" anchor="b"/>
          <a:lstStyle>
            <a:lvl1pPr defTabSz="908050">
              <a:defRPr sz="1400" b="1">
                <a:solidFill>
                  <a:schemeClr val="tx1"/>
                </a:solidFill>
                <a:latin typeface="Arial" panose="020B0604020202020204" pitchFamily="34" charset="0"/>
              </a:defRPr>
            </a:lvl1pPr>
            <a:lvl2pPr marL="742950" indent="-285750" defTabSz="908050">
              <a:defRPr sz="1400" b="1">
                <a:solidFill>
                  <a:schemeClr val="tx1"/>
                </a:solidFill>
                <a:latin typeface="Arial" panose="020B0604020202020204" pitchFamily="34" charset="0"/>
              </a:defRPr>
            </a:lvl2pPr>
            <a:lvl3pPr marL="1143000" indent="-228600" defTabSz="908050">
              <a:defRPr sz="1400" b="1">
                <a:solidFill>
                  <a:schemeClr val="tx1"/>
                </a:solidFill>
                <a:latin typeface="Arial" panose="020B0604020202020204" pitchFamily="34" charset="0"/>
              </a:defRPr>
            </a:lvl3pPr>
            <a:lvl4pPr marL="1600200" indent="-228600" defTabSz="908050">
              <a:defRPr sz="1400" b="1">
                <a:solidFill>
                  <a:schemeClr val="tx1"/>
                </a:solidFill>
                <a:latin typeface="Arial" panose="020B0604020202020204" pitchFamily="34" charset="0"/>
              </a:defRPr>
            </a:lvl4pPr>
            <a:lvl5pPr marL="2057400" indent="-228600" defTabSz="908050">
              <a:defRPr sz="1400" b="1">
                <a:solidFill>
                  <a:schemeClr val="tx1"/>
                </a:solidFill>
                <a:latin typeface="Arial" panose="020B0604020202020204" pitchFamily="34" charset="0"/>
              </a:defRPr>
            </a:lvl5pPr>
            <a:lvl6pPr marL="2514600" indent="-228600" defTabSz="908050" fontAlgn="base">
              <a:spcBef>
                <a:spcPct val="0"/>
              </a:spcBef>
              <a:spcAft>
                <a:spcPct val="0"/>
              </a:spcAft>
              <a:defRPr sz="1400" b="1">
                <a:solidFill>
                  <a:schemeClr val="tx1"/>
                </a:solidFill>
                <a:latin typeface="Arial" panose="020B0604020202020204" pitchFamily="34" charset="0"/>
              </a:defRPr>
            </a:lvl6pPr>
            <a:lvl7pPr marL="2971800" indent="-228600" defTabSz="908050" fontAlgn="base">
              <a:spcBef>
                <a:spcPct val="0"/>
              </a:spcBef>
              <a:spcAft>
                <a:spcPct val="0"/>
              </a:spcAft>
              <a:defRPr sz="1400" b="1">
                <a:solidFill>
                  <a:schemeClr val="tx1"/>
                </a:solidFill>
                <a:latin typeface="Arial" panose="020B0604020202020204" pitchFamily="34" charset="0"/>
              </a:defRPr>
            </a:lvl7pPr>
            <a:lvl8pPr marL="3429000" indent="-228600" defTabSz="908050" fontAlgn="base">
              <a:spcBef>
                <a:spcPct val="0"/>
              </a:spcBef>
              <a:spcAft>
                <a:spcPct val="0"/>
              </a:spcAft>
              <a:defRPr sz="1400" b="1">
                <a:solidFill>
                  <a:schemeClr val="tx1"/>
                </a:solidFill>
                <a:latin typeface="Arial" panose="020B0604020202020204" pitchFamily="34" charset="0"/>
              </a:defRPr>
            </a:lvl8pPr>
            <a:lvl9pPr marL="3886200" indent="-228600" defTabSz="908050" fontAlgn="base">
              <a:spcBef>
                <a:spcPct val="0"/>
              </a:spcBef>
              <a:spcAft>
                <a:spcPct val="0"/>
              </a:spcAft>
              <a:defRPr sz="1400" b="1">
                <a:solidFill>
                  <a:schemeClr val="tx1"/>
                </a:solidFill>
                <a:latin typeface="Arial" panose="020B0604020202020204" pitchFamily="34" charset="0"/>
              </a:defRPr>
            </a:lvl9pPr>
          </a:lstStyle>
          <a:p>
            <a:pPr algn="r" fontAlgn="base">
              <a:spcBef>
                <a:spcPct val="0"/>
              </a:spcBef>
              <a:spcAft>
                <a:spcPct val="0"/>
              </a:spcAft>
            </a:pPr>
            <a:fld id="{4CF85ADA-962B-47FA-B786-BF11F4333D53}" type="slidenum">
              <a:rPr lang="en-US" sz="1200" b="0" smtClean="0">
                <a:solidFill>
                  <a:srgbClr val="000000"/>
                </a:solidFill>
                <a:ea typeface="ヒラギノ角ゴ Pro W3" pitchFamily="-112" charset="-128"/>
              </a:rPr>
              <a:pPr algn="r" fontAlgn="base">
                <a:spcBef>
                  <a:spcPct val="0"/>
                </a:spcBef>
                <a:spcAft>
                  <a:spcPct val="0"/>
                </a:spcAft>
              </a:pPr>
              <a:t>126</a:t>
            </a:fld>
            <a:endParaRPr lang="en-US" sz="1200" b="0">
              <a:solidFill>
                <a:srgbClr val="000000"/>
              </a:solidFill>
              <a:ea typeface="ヒラギノ角ゴ Pro W3" pitchFamily="-112" charset="-128"/>
            </a:endParaRPr>
          </a:p>
        </p:txBody>
      </p:sp>
      <p:sp>
        <p:nvSpPr>
          <p:cNvPr id="1048859" name="Rectangle 2"/>
          <p:cNvSpPr>
            <a:spLocks noGrp="1" noRot="1" noChangeAspect="1" noChangeArrowheads="1" noTextEdit="1"/>
          </p:cNvSpPr>
          <p:nvPr>
            <p:ph type="sldImg"/>
          </p:nvPr>
        </p:nvSpPr>
        <p:spPr>
          <a:xfrm>
            <a:off x="339725" y="698500"/>
            <a:ext cx="6197600" cy="3486150"/>
          </a:xfrm>
        </p:spPr>
      </p:sp>
      <p:sp>
        <p:nvSpPr>
          <p:cNvPr id="1048860" name="Rectangle 3"/>
          <p:cNvSpPr>
            <a:spLocks noGrp="1" noChangeArrowheads="1"/>
          </p:cNvSpPr>
          <p:nvPr>
            <p:ph type="body" idx="1"/>
          </p:nvPr>
        </p:nvSpPr>
        <p:spPr>
          <a:xfrm>
            <a:off x="685800" y="4416425"/>
            <a:ext cx="5486400" cy="4181475"/>
          </a:xfrm>
        </p:spPr>
        <p:txBody>
          <a:bodyPr lIns="90907" tIns="45454" rIns="90907" bIns="45454"/>
          <a:lstStyle/>
          <a:p>
            <a:endParaRPr lang="en-US" sz="100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63" name="Rectangle 7"/>
          <p:cNvSpPr>
            <a:spLocks noGrp="1" noChangeArrowheads="1"/>
          </p:cNvSpPr>
          <p:nvPr>
            <p:ph type="sldNum" sz="quarter" idx="5"/>
          </p:nvPr>
        </p:nvSpPr>
        <p:spPr>
          <a:noFill/>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fld id="{313693E3-D12A-4D85-8448-CD5E29BC1767}" type="slidenum">
              <a:rPr lang="en-US" sz="1200" b="0">
                <a:solidFill>
                  <a:srgbClr val="000000"/>
                </a:solidFill>
              </a:rPr>
              <a:pPr/>
              <a:t>127</a:t>
            </a:fld>
            <a:endParaRPr lang="en-US" sz="1200" b="0">
              <a:solidFill>
                <a:srgbClr val="000000"/>
              </a:solidFill>
            </a:endParaRPr>
          </a:p>
        </p:txBody>
      </p:sp>
      <p:sp>
        <p:nvSpPr>
          <p:cNvPr id="1048864" name="Rectangle 2"/>
          <p:cNvSpPr>
            <a:spLocks noGrp="1" noRot="1" noChangeAspect="1" noChangeArrowheads="1" noTextEdit="1"/>
          </p:cNvSpPr>
          <p:nvPr>
            <p:ph type="sldImg"/>
          </p:nvPr>
        </p:nvSpPr>
        <p:spPr>
          <a:xfrm>
            <a:off x="342900" y="704850"/>
            <a:ext cx="6173788" cy="3473450"/>
          </a:xfrm>
        </p:spPr>
      </p:sp>
      <p:sp>
        <p:nvSpPr>
          <p:cNvPr id="1048865" name="Rectangle 3"/>
          <p:cNvSpPr>
            <a:spLocks noGrp="1" noChangeArrowheads="1"/>
          </p:cNvSpPr>
          <p:nvPr>
            <p:ph type="body" idx="1"/>
          </p:nvPr>
        </p:nvSpPr>
        <p:spPr>
          <a:xfrm>
            <a:off x="914400" y="4416425"/>
            <a:ext cx="5029200" cy="4181475"/>
          </a:xfrm>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72" name="Rectangle 7"/>
          <p:cNvSpPr>
            <a:spLocks noGrp="1" noChangeArrowheads="1"/>
          </p:cNvSpPr>
          <p:nvPr>
            <p:ph type="sldNum" sz="quarter" idx="5"/>
          </p:nvPr>
        </p:nvSpPr>
        <p:spPr>
          <a:noFill/>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fld id="{26420758-8DEB-453A-802A-6B9F991B02E7}" type="slidenum">
              <a:rPr lang="en-US" sz="1200" b="0">
                <a:solidFill>
                  <a:srgbClr val="000000"/>
                </a:solidFill>
              </a:rPr>
              <a:pPr/>
              <a:t>128</a:t>
            </a:fld>
            <a:endParaRPr lang="en-US" sz="1200" b="0">
              <a:solidFill>
                <a:srgbClr val="000000"/>
              </a:solidFill>
            </a:endParaRPr>
          </a:p>
        </p:txBody>
      </p:sp>
      <p:sp>
        <p:nvSpPr>
          <p:cNvPr id="1048873" name="Rectangle 2"/>
          <p:cNvSpPr>
            <a:spLocks noGrp="1" noRot="1" noChangeAspect="1" noChangeArrowheads="1" noTextEdit="1"/>
          </p:cNvSpPr>
          <p:nvPr>
            <p:ph type="sldImg"/>
          </p:nvPr>
        </p:nvSpPr>
        <p:spPr>
          <a:xfrm>
            <a:off x="342900" y="704850"/>
            <a:ext cx="6173788" cy="3473450"/>
          </a:xfrm>
        </p:spPr>
      </p:sp>
      <p:sp>
        <p:nvSpPr>
          <p:cNvPr id="1048874" name="Rectangle 3"/>
          <p:cNvSpPr>
            <a:spLocks noGrp="1" noChangeArrowheads="1"/>
          </p:cNvSpPr>
          <p:nvPr>
            <p:ph type="body" idx="1"/>
          </p:nvPr>
        </p:nvSpPr>
        <p:spPr>
          <a:xfrm>
            <a:off x="914400" y="4416425"/>
            <a:ext cx="5029200" cy="4181475"/>
          </a:xfrm>
        </p:spPr>
        <p:txBody>
          <a:bodyPr/>
          <a:lstStyle/>
          <a:p>
            <a:pPr eaLnBrk="1" hangingPunct="1"/>
            <a:endParaRPr 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76" name="Rectangle 7"/>
          <p:cNvSpPr>
            <a:spLocks noGrp="1" noChangeArrowheads="1"/>
          </p:cNvSpPr>
          <p:nvPr>
            <p:ph type="sldNum" sz="quarter" idx="5"/>
          </p:nvPr>
        </p:nvSpPr>
        <p:spPr>
          <a:noFill/>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fld id="{9D08B9DD-CC2E-4523-A035-174FF695ECA2}" type="slidenum">
              <a:rPr lang="en-US" sz="1200" b="0">
                <a:solidFill>
                  <a:srgbClr val="000000"/>
                </a:solidFill>
              </a:rPr>
              <a:pPr/>
              <a:t>129</a:t>
            </a:fld>
            <a:endParaRPr lang="en-US" sz="1200" b="0">
              <a:solidFill>
                <a:srgbClr val="000000"/>
              </a:solidFill>
            </a:endParaRPr>
          </a:p>
        </p:txBody>
      </p:sp>
      <p:sp>
        <p:nvSpPr>
          <p:cNvPr id="1048877" name="Rectangle 2"/>
          <p:cNvSpPr>
            <a:spLocks noGrp="1" noRot="1" noChangeAspect="1" noChangeArrowheads="1" noTextEdit="1"/>
          </p:cNvSpPr>
          <p:nvPr>
            <p:ph type="sldImg"/>
          </p:nvPr>
        </p:nvSpPr>
        <p:spPr>
          <a:xfrm>
            <a:off x="341313" y="703263"/>
            <a:ext cx="6176962" cy="3475037"/>
          </a:xfrm>
        </p:spPr>
      </p:sp>
      <p:sp>
        <p:nvSpPr>
          <p:cNvPr id="1048878" name="Rectangle 3"/>
          <p:cNvSpPr>
            <a:spLocks noGrp="1" noChangeArrowheads="1"/>
          </p:cNvSpPr>
          <p:nvPr>
            <p:ph type="body" idx="1"/>
          </p:nvPr>
        </p:nvSpPr>
        <p:spPr>
          <a:xfrm>
            <a:off x="914400" y="4416425"/>
            <a:ext cx="5029200" cy="4183063"/>
          </a:xfrm>
        </p:spPr>
        <p:txBody>
          <a:bodyPr/>
          <a:lstStyle/>
          <a:p>
            <a:pPr eaLnBrk="1" hangingPunct="1"/>
            <a:endParaRPr lang="en-US" b="1">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2" name="Rectangle 7"/>
          <p:cNvSpPr>
            <a:spLocks noGrp="1" noChangeArrowheads="1"/>
          </p:cNvSpPr>
          <p:nvPr>
            <p:ph type="sldNum" sz="quarter" idx="5"/>
          </p:nvPr>
        </p:nvSpPr>
        <p:spPr>
          <a:noFill/>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fld id="{6AD8DC20-B252-4A46-8D0C-4260BDC02BB0}" type="slidenum">
              <a:rPr lang="en-US" sz="1200" b="0">
                <a:solidFill>
                  <a:srgbClr val="000000"/>
                </a:solidFill>
              </a:rPr>
              <a:pPr/>
              <a:t>130</a:t>
            </a:fld>
            <a:endParaRPr lang="en-US" sz="1200" b="0">
              <a:solidFill>
                <a:srgbClr val="000000"/>
              </a:solidFill>
            </a:endParaRPr>
          </a:p>
        </p:txBody>
      </p:sp>
      <p:sp>
        <p:nvSpPr>
          <p:cNvPr id="1048883" name="Rectangle 2"/>
          <p:cNvSpPr>
            <a:spLocks noGrp="1" noRot="1" noChangeAspect="1" noChangeArrowheads="1" noTextEdit="1"/>
          </p:cNvSpPr>
          <p:nvPr>
            <p:ph type="sldImg"/>
          </p:nvPr>
        </p:nvSpPr>
        <p:spPr>
          <a:xfrm>
            <a:off x="342900" y="704850"/>
            <a:ext cx="6173788" cy="3473450"/>
          </a:xfrm>
        </p:spPr>
      </p:sp>
      <p:sp>
        <p:nvSpPr>
          <p:cNvPr id="1048884" name="Rectangle 3"/>
          <p:cNvSpPr>
            <a:spLocks noGrp="1" noChangeArrowheads="1"/>
          </p:cNvSpPr>
          <p:nvPr>
            <p:ph type="body" idx="1"/>
          </p:nvPr>
        </p:nvSpPr>
        <p:spPr>
          <a:xfrm>
            <a:off x="914400" y="4416425"/>
            <a:ext cx="5359400" cy="4181475"/>
          </a:xfrm>
        </p:spPr>
        <p:txBody>
          <a:bodyPr/>
          <a:lstStyle/>
          <a:p>
            <a:pPr eaLnBrk="1" hangingPunct="1"/>
            <a:endParaRPr 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2" name="Rectangle 2"/>
          <p:cNvSpPr>
            <a:spLocks noGrp="1" noRot="1" noChangeAspect="1" noChangeArrowheads="1" noTextEdit="1"/>
          </p:cNvSpPr>
          <p:nvPr>
            <p:ph type="sldImg"/>
          </p:nvPr>
        </p:nvSpPr>
        <p:spPr>
          <a:xfrm>
            <a:off x="685800" y="1143000"/>
            <a:ext cx="5486400" cy="3086100"/>
          </a:xfrm>
        </p:spPr>
      </p:sp>
      <p:sp>
        <p:nvSpPr>
          <p:cNvPr id="1048823" name="Rectangle 3"/>
          <p:cNvSpPr>
            <a:spLocks noGrp="1" noChangeArrowheads="1"/>
          </p:cNvSpPr>
          <p:nvPr>
            <p:ph type="body" idx="1"/>
          </p:nvPr>
        </p:nvSpPr>
        <p:spPr>
          <a:xfrm>
            <a:off x="685800" y="4414838"/>
            <a:ext cx="5486400" cy="4184650"/>
          </a:xfrm>
        </p:spPr>
        <p:txBody>
          <a:bodyPr/>
          <a:lstStyle/>
          <a:p>
            <a:endParaRPr lang="en-US" b="1" u="sng">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6" name="Rectangle 7"/>
          <p:cNvSpPr>
            <a:spLocks noGrp="1" noChangeArrowheads="1"/>
          </p:cNvSpPr>
          <p:nvPr>
            <p:ph type="sldNum" sz="quarter" idx="5"/>
          </p:nvPr>
        </p:nvSpPr>
        <p:spPr>
          <a:noFill/>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fld id="{815CE97E-B268-4F9E-815E-DDFEA2F2B172}" type="slidenum">
              <a:rPr lang="en-US" sz="1200" b="0">
                <a:solidFill>
                  <a:srgbClr val="000000"/>
                </a:solidFill>
              </a:rPr>
              <a:pPr/>
              <a:t>133</a:t>
            </a:fld>
            <a:endParaRPr lang="en-US" sz="1200" b="0">
              <a:solidFill>
                <a:srgbClr val="000000"/>
              </a:solidFill>
            </a:endParaRPr>
          </a:p>
        </p:txBody>
      </p:sp>
      <p:sp>
        <p:nvSpPr>
          <p:cNvPr id="1048887" name="Rectangle 2"/>
          <p:cNvSpPr>
            <a:spLocks noGrp="1" noRot="1" noChangeAspect="1" noChangeArrowheads="1" noTextEdit="1"/>
          </p:cNvSpPr>
          <p:nvPr>
            <p:ph type="sldImg"/>
          </p:nvPr>
        </p:nvSpPr>
        <p:spPr>
          <a:xfrm>
            <a:off x="342900" y="704850"/>
            <a:ext cx="6173788" cy="3473450"/>
          </a:xfr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9" name="Rectangle 7"/>
          <p:cNvSpPr>
            <a:spLocks noGrp="1" noChangeArrowheads="1"/>
          </p:cNvSpPr>
          <p:nvPr>
            <p:ph type="sldNum" sz="quarter" idx="5"/>
          </p:nvPr>
        </p:nvSpPr>
        <p:spPr>
          <a:noFill/>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fld id="{43E64782-DE7D-4647-B1CB-783CED49D645}" type="slidenum">
              <a:rPr lang="en-US" sz="1200" b="0">
                <a:solidFill>
                  <a:srgbClr val="000000"/>
                </a:solidFill>
              </a:rPr>
              <a:pPr/>
              <a:t>134</a:t>
            </a:fld>
            <a:endParaRPr lang="en-US" sz="1200" b="0">
              <a:solidFill>
                <a:srgbClr val="000000"/>
              </a:solidFill>
            </a:endParaRPr>
          </a:p>
        </p:txBody>
      </p:sp>
      <p:sp>
        <p:nvSpPr>
          <p:cNvPr id="1048890" name="Rectangle 2"/>
          <p:cNvSpPr>
            <a:spLocks noGrp="1" noRot="1" noChangeAspect="1" noChangeArrowheads="1" noTextEdit="1"/>
          </p:cNvSpPr>
          <p:nvPr>
            <p:ph type="sldImg"/>
          </p:nvPr>
        </p:nvSpPr>
        <p:spPr>
          <a:xfrm>
            <a:off x="342900" y="704850"/>
            <a:ext cx="6173788" cy="3473450"/>
          </a:xfrm>
        </p:spPr>
      </p:sp>
      <p:sp>
        <p:nvSpPr>
          <p:cNvPr id="1048891" name="Rectangle 3"/>
          <p:cNvSpPr>
            <a:spLocks noGrp="1" noChangeArrowheads="1"/>
          </p:cNvSpPr>
          <p:nvPr>
            <p:ph type="body" idx="1"/>
          </p:nvPr>
        </p:nvSpPr>
        <p:spPr>
          <a:xfrm>
            <a:off x="914400" y="4416425"/>
            <a:ext cx="5029200" cy="4181475"/>
          </a:xfrm>
        </p:spPr>
        <p:txBody>
          <a:bodyPr/>
          <a:lstStyle/>
          <a:p>
            <a:pPr eaLnBrk="1" hangingPunct="1"/>
            <a:r>
              <a:rPr lang="en-US">
                <a:latin typeface="Arial" panose="020B0604020202020204" pitchFamily="34" charset="0"/>
              </a:rPr>
              <a:t>LAO view is best for cannulation and for visualization of lead separation.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93" name="Rectangle 7"/>
          <p:cNvSpPr>
            <a:spLocks noGrp="1" noChangeArrowheads="1"/>
          </p:cNvSpPr>
          <p:nvPr>
            <p:ph type="sldNum" sz="quarter" idx="5"/>
          </p:nvPr>
        </p:nvSpPr>
        <p:spPr>
          <a:noFill/>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fld id="{AD627281-5A64-4A15-B377-EE5569EA4826}" type="slidenum">
              <a:rPr lang="en-US" sz="1200" b="0">
                <a:solidFill>
                  <a:srgbClr val="000000"/>
                </a:solidFill>
              </a:rPr>
              <a:pPr/>
              <a:t>135</a:t>
            </a:fld>
            <a:endParaRPr lang="en-US" sz="1200" b="0">
              <a:solidFill>
                <a:srgbClr val="000000"/>
              </a:solidFill>
            </a:endParaRPr>
          </a:p>
        </p:txBody>
      </p:sp>
      <p:sp>
        <p:nvSpPr>
          <p:cNvPr id="1048894" name="Rectangle 2"/>
          <p:cNvSpPr>
            <a:spLocks noGrp="1" noRot="1" noChangeAspect="1" noChangeArrowheads="1" noTextEdit="1"/>
          </p:cNvSpPr>
          <p:nvPr>
            <p:ph type="sldImg"/>
          </p:nvPr>
        </p:nvSpPr>
        <p:spPr>
          <a:xfrm>
            <a:off x="342900" y="704850"/>
            <a:ext cx="6173788" cy="3473450"/>
          </a:xfrm>
        </p:spPr>
      </p:sp>
      <p:sp>
        <p:nvSpPr>
          <p:cNvPr id="1048895" name="Rectangle 3"/>
          <p:cNvSpPr>
            <a:spLocks noGrp="1" noChangeArrowheads="1"/>
          </p:cNvSpPr>
          <p:nvPr>
            <p:ph type="body" idx="1"/>
          </p:nvPr>
        </p:nvSpPr>
        <p:spPr>
          <a:xfrm>
            <a:off x="914400" y="4416425"/>
            <a:ext cx="5029200" cy="4181475"/>
          </a:xfrm>
        </p:spPr>
        <p:txBody>
          <a:bodyPr/>
          <a:lstStyle/>
          <a:p>
            <a:pPr eaLnBrk="1" hangingPunct="1"/>
            <a:r>
              <a:rPr lang="en-US">
                <a:latin typeface="Arial" panose="020B0604020202020204" pitchFamily="34" charset="0"/>
              </a:rPr>
              <a:t>RAO view usually used for visualization of the take off of the branches.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03" name="Rectangle 7"/>
          <p:cNvSpPr>
            <a:spLocks noGrp="1" noChangeArrowheads="1"/>
          </p:cNvSpPr>
          <p:nvPr>
            <p:ph type="sldNum" sz="quarter" idx="5"/>
          </p:nvPr>
        </p:nvSpPr>
        <p:spPr>
          <a:noFill/>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fld id="{542C1503-B0F6-4C5C-9C2F-1CAFCC050984}" type="slidenum">
              <a:rPr lang="en-US" sz="1200" b="0">
                <a:solidFill>
                  <a:srgbClr val="000000"/>
                </a:solidFill>
              </a:rPr>
              <a:pPr/>
              <a:t>136</a:t>
            </a:fld>
            <a:endParaRPr lang="en-US" sz="1200" b="0">
              <a:solidFill>
                <a:srgbClr val="000000"/>
              </a:solidFill>
            </a:endParaRPr>
          </a:p>
        </p:txBody>
      </p:sp>
      <p:sp>
        <p:nvSpPr>
          <p:cNvPr id="1048904" name="Rectangle 2"/>
          <p:cNvSpPr>
            <a:spLocks noGrp="1" noRot="1" noChangeAspect="1" noChangeArrowheads="1" noTextEdit="1"/>
          </p:cNvSpPr>
          <p:nvPr>
            <p:ph type="sldImg"/>
          </p:nvPr>
        </p:nvSpPr>
        <p:spPr>
          <a:xfrm>
            <a:off x="342900" y="704850"/>
            <a:ext cx="6173788" cy="3473450"/>
          </a:xfrm>
        </p:spPr>
      </p:sp>
      <p:sp>
        <p:nvSpPr>
          <p:cNvPr id="1048905" name="Rectangle 3"/>
          <p:cNvSpPr>
            <a:spLocks noGrp="1" noChangeArrowheads="1"/>
          </p:cNvSpPr>
          <p:nvPr>
            <p:ph type="body" idx="1"/>
          </p:nvPr>
        </p:nvSpPr>
        <p:spPr>
          <a:xfrm>
            <a:off x="914400" y="4416425"/>
            <a:ext cx="5029200" cy="4181475"/>
          </a:xfrm>
        </p:spPr>
        <p:txBody>
          <a:bodyPr/>
          <a:lstStyle/>
          <a:p>
            <a:pPr eaLnBrk="1" hangingPunct="1"/>
            <a:endParaRPr 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6" name="Google Shape;1036;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1914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1" name="Rectangle 7"/>
          <p:cNvSpPr>
            <a:spLocks noGrp="1" noChangeArrowheads="1"/>
          </p:cNvSpPr>
          <p:nvPr>
            <p:ph type="sldNum" sz="quarter" idx="5"/>
          </p:nvPr>
        </p:nvSpPr>
        <p:spPr>
          <a:noFill/>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fld id="{1F1461A8-B7BF-46AD-8F61-DF93A59F7B0E}" type="slidenum">
              <a:rPr lang="en-US" sz="1200" b="0">
                <a:solidFill>
                  <a:srgbClr val="000000"/>
                </a:solidFill>
              </a:rPr>
              <a:pPr/>
              <a:t>137</a:t>
            </a:fld>
            <a:endParaRPr lang="en-US" sz="1200" b="0">
              <a:solidFill>
                <a:srgbClr val="000000"/>
              </a:solidFill>
            </a:endParaRPr>
          </a:p>
        </p:txBody>
      </p:sp>
      <p:sp>
        <p:nvSpPr>
          <p:cNvPr id="1048912" name="Rectangle 2"/>
          <p:cNvSpPr>
            <a:spLocks noGrp="1" noRot="1" noChangeAspect="1" noChangeArrowheads="1" noTextEdit="1"/>
          </p:cNvSpPr>
          <p:nvPr>
            <p:ph type="sldImg"/>
          </p:nvPr>
        </p:nvSpPr>
        <p:spPr>
          <a:xfrm>
            <a:off x="341313" y="703263"/>
            <a:ext cx="6176962" cy="3475037"/>
          </a:xfrm>
        </p:spPr>
      </p:sp>
      <p:sp>
        <p:nvSpPr>
          <p:cNvPr id="1048913" name="Rectangle 3"/>
          <p:cNvSpPr>
            <a:spLocks noGrp="1" noChangeArrowheads="1"/>
          </p:cNvSpPr>
          <p:nvPr>
            <p:ph type="body" idx="1"/>
          </p:nvPr>
        </p:nvSpPr>
        <p:spPr>
          <a:xfrm>
            <a:off x="914400" y="4416425"/>
            <a:ext cx="5029200" cy="4183063"/>
          </a:xfrm>
        </p:spPr>
        <p:txBody>
          <a:bodyPr/>
          <a:lstStyle/>
          <a:p>
            <a:pPr eaLnBrk="1" hangingPunct="1"/>
            <a:endParaRPr lang="en-US" b="1">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31" name="Rectangle 7"/>
          <p:cNvSpPr>
            <a:spLocks noGrp="1" noChangeArrowheads="1"/>
          </p:cNvSpPr>
          <p:nvPr>
            <p:ph type="sldNum" sz="quarter" idx="5"/>
          </p:nvPr>
        </p:nvSpPr>
        <p:spPr>
          <a:noFill/>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fld id="{4B446913-3F11-4427-A664-F4382AE998DF}" type="slidenum">
              <a:rPr lang="en-US" sz="1200" b="0">
                <a:solidFill>
                  <a:srgbClr val="000000"/>
                </a:solidFill>
              </a:rPr>
              <a:pPr/>
              <a:t>138</a:t>
            </a:fld>
            <a:endParaRPr lang="en-US" sz="1200" b="0">
              <a:solidFill>
                <a:srgbClr val="000000"/>
              </a:solidFill>
            </a:endParaRPr>
          </a:p>
        </p:txBody>
      </p:sp>
      <p:sp>
        <p:nvSpPr>
          <p:cNvPr id="1048932" name="Rectangle 2"/>
          <p:cNvSpPr>
            <a:spLocks noGrp="1" noChangeArrowheads="1"/>
          </p:cNvSpPr>
          <p:nvPr>
            <p:ph type="body" idx="1"/>
          </p:nvPr>
        </p:nvSpPr>
        <p:spPr>
          <a:xfrm>
            <a:off x="304800" y="3794125"/>
            <a:ext cx="6248400" cy="5114925"/>
          </a:xfrm>
        </p:spPr>
        <p:txBody>
          <a:bodyPr lIns="90250" tIns="44333" rIns="90250" bIns="44333"/>
          <a:lstStyle/>
          <a:p>
            <a:pPr eaLnBrk="1" hangingPunct="1">
              <a:lnSpc>
                <a:spcPct val="80000"/>
              </a:lnSpc>
            </a:pPr>
            <a:endParaRPr lang="en-US" sz="1000">
              <a:latin typeface="Arial" panose="020B0604020202020204" pitchFamily="34" charset="0"/>
              <a:cs typeface="Times New Roman" panose="02020603050405020304" pitchFamily="18" charset="0"/>
            </a:endParaRPr>
          </a:p>
        </p:txBody>
      </p:sp>
      <p:sp>
        <p:nvSpPr>
          <p:cNvPr id="1048933" name="Rectangle 3"/>
          <p:cNvSpPr>
            <a:spLocks noGrp="1" noRot="1" noChangeAspect="1" noChangeArrowheads="1" noTextEdit="1"/>
          </p:cNvSpPr>
          <p:nvPr>
            <p:ph type="sldImg"/>
          </p:nvPr>
        </p:nvSpPr>
        <p:spPr>
          <a:xfrm>
            <a:off x="342900" y="153988"/>
            <a:ext cx="6173788" cy="3473450"/>
          </a:xfrm>
          <a:ln w="12700" cap="flat"/>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35" name="Rectangle 7"/>
          <p:cNvSpPr>
            <a:spLocks noGrp="1" noChangeArrowheads="1"/>
          </p:cNvSpPr>
          <p:nvPr>
            <p:ph type="sldNum" sz="quarter" idx="5"/>
          </p:nvPr>
        </p:nvSpPr>
        <p:spPr>
          <a:noFill/>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fld id="{0E415167-8D66-43C2-A4A0-654FB1328982}" type="slidenum">
              <a:rPr lang="en-US" sz="1200" b="0">
                <a:solidFill>
                  <a:srgbClr val="000000"/>
                </a:solidFill>
              </a:rPr>
              <a:pPr/>
              <a:t>139</a:t>
            </a:fld>
            <a:endParaRPr lang="en-US" sz="1200" b="0">
              <a:solidFill>
                <a:srgbClr val="000000"/>
              </a:solidFill>
            </a:endParaRPr>
          </a:p>
        </p:txBody>
      </p:sp>
      <p:sp>
        <p:nvSpPr>
          <p:cNvPr id="1048936" name="Rectangle 2"/>
          <p:cNvSpPr>
            <a:spLocks noGrp="1" noRot="1" noChangeAspect="1" noChangeArrowheads="1" noTextEdit="1"/>
          </p:cNvSpPr>
          <p:nvPr>
            <p:ph type="sldImg"/>
          </p:nvPr>
        </p:nvSpPr>
        <p:spPr>
          <a:xfrm>
            <a:off x="341313" y="703263"/>
            <a:ext cx="6176962" cy="3475037"/>
          </a:xfrm>
        </p:spPr>
      </p:sp>
      <p:sp>
        <p:nvSpPr>
          <p:cNvPr id="1048937" name="Rectangle 3"/>
          <p:cNvSpPr>
            <a:spLocks noGrp="1" noChangeArrowheads="1"/>
          </p:cNvSpPr>
          <p:nvPr>
            <p:ph type="body" idx="1"/>
          </p:nvPr>
        </p:nvSpPr>
        <p:spPr>
          <a:xfrm>
            <a:off x="914400" y="4416425"/>
            <a:ext cx="5029200" cy="4183063"/>
          </a:xfrm>
        </p:spPr>
        <p:txBody>
          <a:bodyPr/>
          <a:lstStyle/>
          <a:p>
            <a:pPr eaLnBrk="1" hangingPunct="1"/>
            <a:endParaRPr lang="en-US" b="1">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53" name="Rectangle 7"/>
          <p:cNvSpPr>
            <a:spLocks noGrp="1" noChangeArrowheads="1"/>
          </p:cNvSpPr>
          <p:nvPr>
            <p:ph type="sldNum" sz="quarter" idx="5"/>
          </p:nvPr>
        </p:nvSpPr>
        <p:spPr>
          <a:noFill/>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fld id="{33B22C43-5C21-4A10-AD50-F0F3B5AE1097}" type="slidenum">
              <a:rPr lang="en-US" sz="1200" b="0">
                <a:solidFill>
                  <a:srgbClr val="000000"/>
                </a:solidFill>
              </a:rPr>
              <a:pPr/>
              <a:t>144</a:t>
            </a:fld>
            <a:endParaRPr lang="en-US" sz="1200" b="0">
              <a:solidFill>
                <a:srgbClr val="000000"/>
              </a:solidFill>
            </a:endParaRPr>
          </a:p>
        </p:txBody>
      </p:sp>
      <p:sp>
        <p:nvSpPr>
          <p:cNvPr id="1048954" name="Rectangle 2"/>
          <p:cNvSpPr>
            <a:spLocks noGrp="1" noRot="1" noChangeAspect="1" noChangeArrowheads="1" noTextEdit="1"/>
          </p:cNvSpPr>
          <p:nvPr>
            <p:ph type="sldImg"/>
          </p:nvPr>
        </p:nvSpPr>
        <p:spPr>
          <a:xfrm>
            <a:off x="341313" y="703263"/>
            <a:ext cx="6176962" cy="3475037"/>
          </a:xfrm>
        </p:spPr>
      </p:sp>
      <p:sp>
        <p:nvSpPr>
          <p:cNvPr id="1048955" name="Rectangle 3"/>
          <p:cNvSpPr>
            <a:spLocks noGrp="1" noChangeArrowheads="1"/>
          </p:cNvSpPr>
          <p:nvPr>
            <p:ph type="body" idx="1"/>
          </p:nvPr>
        </p:nvSpPr>
        <p:spPr>
          <a:xfrm>
            <a:off x="914400" y="4416425"/>
            <a:ext cx="5029200" cy="4183063"/>
          </a:xfrm>
        </p:spPr>
        <p:txBody>
          <a:bodyPr/>
          <a:lstStyle/>
          <a:p>
            <a:pPr eaLnBrk="1" hangingPunct="1"/>
            <a:endParaRPr lang="en-US" b="1">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77" name="Rectangle 7"/>
          <p:cNvSpPr>
            <a:spLocks noGrp="1" noChangeArrowheads="1"/>
          </p:cNvSpPr>
          <p:nvPr>
            <p:ph type="sldNum" sz="quarter" idx="5"/>
          </p:nvPr>
        </p:nvSpPr>
        <p:spPr>
          <a:noFill/>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fld id="{6511E8BE-60C0-47B7-A5B3-66DA26C3392A}" type="slidenum">
              <a:rPr lang="en-US" sz="1200" b="0">
                <a:solidFill>
                  <a:srgbClr val="000000"/>
                </a:solidFill>
              </a:rPr>
              <a:pPr/>
              <a:t>145</a:t>
            </a:fld>
            <a:endParaRPr lang="en-US" sz="1200" b="0">
              <a:solidFill>
                <a:srgbClr val="000000"/>
              </a:solidFill>
            </a:endParaRPr>
          </a:p>
        </p:txBody>
      </p:sp>
      <p:sp>
        <p:nvSpPr>
          <p:cNvPr id="1048978" name="Rectangle 2"/>
          <p:cNvSpPr>
            <a:spLocks noGrp="1" noRot="1" noChangeAspect="1" noChangeArrowheads="1" noTextEdit="1"/>
          </p:cNvSpPr>
          <p:nvPr>
            <p:ph type="sldImg"/>
          </p:nvPr>
        </p:nvSpPr>
        <p:spPr>
          <a:xfrm>
            <a:off x="341313" y="703263"/>
            <a:ext cx="6176962" cy="3475037"/>
          </a:xfrm>
        </p:spPr>
      </p:sp>
      <p:sp>
        <p:nvSpPr>
          <p:cNvPr id="1048979" name="Rectangle 3"/>
          <p:cNvSpPr>
            <a:spLocks noGrp="1" noChangeArrowheads="1"/>
          </p:cNvSpPr>
          <p:nvPr>
            <p:ph type="body" idx="1"/>
          </p:nvPr>
        </p:nvSpPr>
        <p:spPr>
          <a:xfrm>
            <a:off x="914400" y="4416425"/>
            <a:ext cx="5029200" cy="4183063"/>
          </a:xfrm>
        </p:spPr>
        <p:txBody>
          <a:bodyPr/>
          <a:lstStyle/>
          <a:p>
            <a:pPr eaLnBrk="1" hangingPunct="1"/>
            <a:endParaRPr lang="en-US" b="1">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82" name="Rectangle 7"/>
          <p:cNvSpPr>
            <a:spLocks noGrp="1" noChangeArrowheads="1"/>
          </p:cNvSpPr>
          <p:nvPr>
            <p:ph type="sldNum" sz="quarter" idx="5"/>
          </p:nvPr>
        </p:nvSpPr>
        <p:spPr>
          <a:noFill/>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fld id="{EA010C68-2D40-4EBF-92EC-9D2DD8A86CAD}" type="slidenum">
              <a:rPr lang="en-US" sz="1200" b="0">
                <a:solidFill>
                  <a:srgbClr val="000000"/>
                </a:solidFill>
              </a:rPr>
              <a:pPr/>
              <a:t>146</a:t>
            </a:fld>
            <a:endParaRPr lang="en-US" sz="1200" b="0">
              <a:solidFill>
                <a:srgbClr val="000000"/>
              </a:solidFill>
            </a:endParaRPr>
          </a:p>
        </p:txBody>
      </p:sp>
      <p:sp>
        <p:nvSpPr>
          <p:cNvPr id="1048983" name="Rectangle 2"/>
          <p:cNvSpPr>
            <a:spLocks noGrp="1" noRot="1" noChangeAspect="1" noChangeArrowheads="1" noTextEdit="1"/>
          </p:cNvSpPr>
          <p:nvPr>
            <p:ph type="sldImg"/>
          </p:nvPr>
        </p:nvSpPr>
        <p:spPr>
          <a:xfrm>
            <a:off x="685800" y="1143000"/>
            <a:ext cx="5486400" cy="3086100"/>
          </a:xfrm>
        </p:spPr>
      </p:sp>
      <p:sp>
        <p:nvSpPr>
          <p:cNvPr id="1048984" name="Rectangle 3"/>
          <p:cNvSpPr>
            <a:spLocks noGrp="1" noChangeArrowheads="1"/>
          </p:cNvSpPr>
          <p:nvPr>
            <p:ph type="body" idx="1"/>
          </p:nvPr>
        </p:nvSpPr>
        <p:spPr/>
        <p:txBody>
          <a:bodyPr/>
          <a:lstStyle/>
          <a:p>
            <a:pPr eaLnBrk="1" hangingPunct="1"/>
            <a:endParaRPr lang="en-US" b="1">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3" name="Google Shape;75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7868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9" name="Google Shape;75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4911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5" name="Google Shape;76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1442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7" name="Google Shape;77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2506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D75837F-AEAE-4AD3-9D5B-CB98572C881B}" type="datetimeFigureOut">
              <a:rPr lang="en-US" smtClean="0"/>
              <a:pPr/>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85D1F-EC50-46E0-AD66-C4E3FEC0359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5837F-AEAE-4AD3-9D5B-CB98572C881B}" type="datetimeFigureOut">
              <a:rPr lang="en-US" smtClean="0"/>
              <a:pPr/>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85D1F-EC50-46E0-AD66-C4E3FEC0359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5837F-AEAE-4AD3-9D5B-CB98572C881B}" type="datetimeFigureOut">
              <a:rPr lang="en-US" smtClean="0"/>
              <a:pPr/>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85D1F-EC50-46E0-AD66-C4E3FEC0359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1048833" name="Title 1"/>
          <p:cNvSpPr>
            <a:spLocks noGrp="1"/>
          </p:cNvSpPr>
          <p:nvPr>
            <p:ph type="title"/>
          </p:nvPr>
        </p:nvSpPr>
        <p:spPr>
          <a:xfrm>
            <a:off x="304800" y="577853"/>
            <a:ext cx="11379200" cy="638175"/>
          </a:xfrm>
        </p:spPr>
        <p:txBody>
          <a:bodyPr/>
          <a:lstStyle/>
          <a:p>
            <a:r>
              <a:rPr lang="en-US"/>
              <a:t>Click to edit Master title style</a:t>
            </a:r>
          </a:p>
        </p:txBody>
      </p:sp>
      <p:sp>
        <p:nvSpPr>
          <p:cNvPr id="1048834" name="Text Placeholder 2"/>
          <p:cNvSpPr>
            <a:spLocks noGrp="1"/>
          </p:cNvSpPr>
          <p:nvPr>
            <p:ph type="body" sz="half" idx="1"/>
          </p:nvPr>
        </p:nvSpPr>
        <p:spPr>
          <a:xfrm>
            <a:off x="323851" y="1179518"/>
            <a:ext cx="5645149" cy="5068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35" name="Content Placeholder 3"/>
          <p:cNvSpPr>
            <a:spLocks noGrp="1"/>
          </p:cNvSpPr>
          <p:nvPr>
            <p:ph sz="half" idx="2"/>
          </p:nvPr>
        </p:nvSpPr>
        <p:spPr>
          <a:xfrm>
            <a:off x="6172203" y="1179518"/>
            <a:ext cx="5645151" cy="5068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36" name="Rectangle 18"/>
          <p:cNvSpPr>
            <a:spLocks noGrp="1" noChangeArrowheads="1"/>
          </p:cNvSpPr>
          <p:nvPr>
            <p:ph type="dt" sz="half" idx="10"/>
          </p:nvPr>
        </p:nvSpPr>
        <p:spPr/>
        <p:txBody>
          <a:bodyPr/>
          <a:lstStyle/>
          <a:p>
            <a:endParaRPr lang="en-US">
              <a:solidFill>
                <a:srgbClr val="000000"/>
              </a:solidFill>
            </a:endParaRPr>
          </a:p>
        </p:txBody>
      </p:sp>
      <p:sp>
        <p:nvSpPr>
          <p:cNvPr id="1048837" name="Rectangle 19"/>
          <p:cNvSpPr>
            <a:spLocks noGrp="1" noChangeArrowheads="1"/>
          </p:cNvSpPr>
          <p:nvPr>
            <p:ph type="ftr" sz="quarter" idx="11"/>
          </p:nvPr>
        </p:nvSpPr>
        <p:spPr/>
        <p:txBody>
          <a:bodyPr/>
          <a:lstStyle/>
          <a:p>
            <a:endParaRPr lang="en-US">
              <a:solidFill>
                <a:srgbClr val="000000"/>
              </a:solidFill>
            </a:endParaRPr>
          </a:p>
        </p:txBody>
      </p:sp>
      <p:sp>
        <p:nvSpPr>
          <p:cNvPr id="1048838" name="Rectangle 20"/>
          <p:cNvSpPr>
            <a:spLocks noGrp="1" noChangeArrowheads="1"/>
          </p:cNvSpPr>
          <p:nvPr>
            <p:ph type="sldNum" sz="quarter" idx="12"/>
          </p:nvPr>
        </p:nvSpPr>
        <p:spPr/>
        <p:txBody>
          <a:bodyPr/>
          <a:lstStyle/>
          <a:p>
            <a:fld id="{C578CC07-0E1D-435E-B493-E8F2130625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6354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5837F-AEAE-4AD3-9D5B-CB98572C881B}" type="datetimeFigureOut">
              <a:rPr lang="en-US" smtClean="0"/>
              <a:pPr/>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85D1F-EC50-46E0-AD66-C4E3FEC0359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75837F-AEAE-4AD3-9D5B-CB98572C881B}" type="datetimeFigureOut">
              <a:rPr lang="en-US" smtClean="0"/>
              <a:pPr/>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85D1F-EC50-46E0-AD66-C4E3FEC0359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75837F-AEAE-4AD3-9D5B-CB98572C881B}" type="datetimeFigureOut">
              <a:rPr lang="en-US" smtClean="0"/>
              <a:pPr/>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E85D1F-EC50-46E0-AD66-C4E3FEC0359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75837F-AEAE-4AD3-9D5B-CB98572C881B}" type="datetimeFigureOut">
              <a:rPr lang="en-US" smtClean="0"/>
              <a:pPr/>
              <a:t>7/5/2023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E85D1F-EC50-46E0-AD66-C4E3FEC0359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75837F-AEAE-4AD3-9D5B-CB98572C881B}" type="datetimeFigureOut">
              <a:rPr lang="en-US" smtClean="0"/>
              <a:pPr/>
              <a:t>7/5/2023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E85D1F-EC50-46E0-AD66-C4E3FEC0359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5837F-AEAE-4AD3-9D5B-CB98572C881B}" type="datetimeFigureOut">
              <a:rPr lang="en-US" smtClean="0"/>
              <a:pPr/>
              <a:t>7/5/2023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E85D1F-EC50-46E0-AD66-C4E3FEC0359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75837F-AEAE-4AD3-9D5B-CB98572C881B}" type="datetimeFigureOut">
              <a:rPr lang="en-US" smtClean="0"/>
              <a:pPr/>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E85D1F-EC50-46E0-AD66-C4E3FEC0359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75837F-AEAE-4AD3-9D5B-CB98572C881B}" type="datetimeFigureOut">
              <a:rPr lang="en-US" smtClean="0"/>
              <a:pPr/>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E85D1F-EC50-46E0-AD66-C4E3FEC0359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5837F-AEAE-4AD3-9D5B-CB98572C881B}" type="datetimeFigureOut">
              <a:rPr lang="en-US" smtClean="0"/>
              <a:pPr/>
              <a:t>7/5/2023</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E85D1F-EC50-46E0-AD66-C4E3FEC0359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doi.org/10.1093/europace/eup292"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Attain%20Lead%20Information\Presentations\leads3.mpg" TargetMode="External"/><Relationship Id="rId1" Type="http://schemas.microsoft.com/office/2007/relationships/media" Target="file:///C:\Attain%20Lead%20Information\Presentations\leads3.mpg" TargetMode="External"/><Relationship Id="rId5" Type="http://schemas.openxmlformats.org/officeDocument/2006/relationships/image" Target="../media/image78.png"/><Relationship Id="rId4" Type="http://schemas.openxmlformats.org/officeDocument/2006/relationships/notesSlide" Target="../notesSlides/notesSlide4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3ED1-1143-4E04-A4D8-C2428587EA7D}"/>
              </a:ext>
            </a:extLst>
          </p:cNvPr>
          <p:cNvSpPr>
            <a:spLocks noGrp="1"/>
          </p:cNvSpPr>
          <p:nvPr>
            <p:ph type="ctrTitle"/>
          </p:nvPr>
        </p:nvSpPr>
        <p:spPr>
          <a:xfrm>
            <a:off x="4129526" y="2047442"/>
            <a:ext cx="10363200" cy="1470025"/>
          </a:xfrm>
        </p:spPr>
        <p:txBody>
          <a:bodyPr>
            <a:normAutofit fontScale="90000"/>
          </a:bodyPr>
          <a:lstStyle/>
          <a:p>
            <a:r>
              <a:rPr lang="en-US" sz="11500" dirty="0"/>
              <a:t>CRT </a:t>
            </a:r>
          </a:p>
        </p:txBody>
      </p:sp>
      <p:sp>
        <p:nvSpPr>
          <p:cNvPr id="243713" name="Rectangle 1"/>
          <p:cNvSpPr>
            <a:spLocks noChangeArrowheads="1"/>
          </p:cNvSpPr>
          <p:nvPr/>
        </p:nvSpPr>
        <p:spPr bwMode="auto">
          <a:xfrm>
            <a:off x="2"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43714" name="Rectangle 2"/>
          <p:cNvSpPr>
            <a:spLocks noChangeArrowheads="1"/>
          </p:cNvSpPr>
          <p:nvPr/>
        </p:nvSpPr>
        <p:spPr bwMode="auto">
          <a:xfrm>
            <a:off x="2"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8" name="Picture 7" descr="4b22f520-407f-479d-916d-b5698b72b76a.png"/>
          <p:cNvPicPr>
            <a:picLocks noChangeAspect="1"/>
          </p:cNvPicPr>
          <p:nvPr/>
        </p:nvPicPr>
        <p:blipFill>
          <a:blip r:embed="rId2"/>
          <a:stretch>
            <a:fillRect/>
          </a:stretch>
        </p:blipFill>
        <p:spPr>
          <a:xfrm>
            <a:off x="403667" y="470649"/>
            <a:ext cx="6158753" cy="6158753"/>
          </a:xfrm>
          <a:prstGeom prst="rect">
            <a:avLst/>
          </a:prstGeom>
        </p:spPr>
      </p:pic>
    </p:spTree>
    <p:extLst>
      <p:ext uri="{BB962C8B-B14F-4D97-AF65-F5344CB8AC3E}">
        <p14:creationId xmlns:p14="http://schemas.microsoft.com/office/powerpoint/2010/main" val="2902857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BAA772-1C8D-431A-A89F-FFBE92994943}"/>
              </a:ext>
            </a:extLst>
          </p:cNvPr>
          <p:cNvSpPr>
            <a:spLocks noGrp="1"/>
          </p:cNvSpPr>
          <p:nvPr>
            <p:ph idx="1"/>
          </p:nvPr>
        </p:nvSpPr>
        <p:spPr/>
        <p:txBody>
          <a:bodyPr/>
          <a:lstStyle/>
          <a:p>
            <a:pPr marL="0" indent="0" algn="ctr">
              <a:buNone/>
            </a:pPr>
            <a:r>
              <a:rPr lang="en-US" sz="4400" dirty="0">
                <a:latin typeface="Times New Roman" panose="02020603050405020304" pitchFamily="18" charset="0"/>
                <a:cs typeface="Times New Roman" panose="02020603050405020304" pitchFamily="18" charset="0"/>
                <a:sym typeface="Wingdings" panose="05000000000000000000" pitchFamily="2" charset="2"/>
              </a:rPr>
              <a:t>DYSSYNCHRONY</a:t>
            </a:r>
            <a:r>
              <a:rPr lang="en-US" dirty="0">
                <a:latin typeface="Times New Roman" panose="02020603050405020304" pitchFamily="18" charset="0"/>
                <a:cs typeface="Times New Roman" panose="02020603050405020304" pitchFamily="18" charset="0"/>
                <a:sym typeface="Wingdings" panose="05000000000000000000" pitchFamily="2" charset="2"/>
              </a:rPr>
              <a:t> </a:t>
            </a:r>
          </a:p>
          <a:p>
            <a:pPr marL="0" indent="0" algn="ctr">
              <a:buNone/>
            </a:pPr>
            <a:r>
              <a:rPr lang="en-US" sz="2800" dirty="0">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INTRAVENTRICULAR </a:t>
            </a:r>
          </a:p>
          <a:p>
            <a:pPr marL="0" indent="0" algn="ctr">
              <a:buNone/>
            </a:pPr>
            <a:r>
              <a:rPr lang="en-US" sz="2800" dirty="0">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INTERVENTRICULAR</a:t>
            </a:r>
          </a:p>
          <a:p>
            <a:pPr marL="0" indent="0" algn="ctr">
              <a:buNone/>
            </a:pPr>
            <a:r>
              <a:rPr lang="en-US" sz="2800" dirty="0">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ATRIOVENTRICULAR </a:t>
            </a:r>
          </a:p>
          <a:p>
            <a:pPr algn="ctr"/>
            <a:endParaRPr lang="en-US" dirty="0"/>
          </a:p>
        </p:txBody>
      </p:sp>
    </p:spTree>
    <p:extLst>
      <p:ext uri="{BB962C8B-B14F-4D97-AF65-F5344CB8AC3E}">
        <p14:creationId xmlns:p14="http://schemas.microsoft.com/office/powerpoint/2010/main" val="36519138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2" name="Title 1048791"/>
          <p:cNvSpPr>
            <a:spLocks noGrp="1"/>
          </p:cNvSpPr>
          <p:nvPr>
            <p:ph type="ctrTitle"/>
          </p:nvPr>
        </p:nvSpPr>
        <p:spPr>
          <a:xfrm>
            <a:off x="485776" y="3"/>
            <a:ext cx="9222059" cy="1144479"/>
          </a:xfrm>
        </p:spPr>
        <p:txBody>
          <a:bodyPr/>
          <a:lstStyle/>
          <a:p>
            <a:pPr algn="l"/>
            <a:r>
              <a:rPr lang="en-US" dirty="0">
                <a:solidFill>
                  <a:srgbClr val="C00000"/>
                </a:solidFill>
                <a:latin typeface="Times New Roman" panose="02020603050405020304" pitchFamily="18" charset="0"/>
                <a:cs typeface="Times New Roman" panose="02020603050405020304" pitchFamily="18" charset="0"/>
              </a:rPr>
              <a:t>Lead insertion overview</a:t>
            </a:r>
            <a:endParaRPr lang="en-GB" dirty="0">
              <a:latin typeface="Times New Roman" panose="02020603050405020304" pitchFamily="18" charset="0"/>
              <a:cs typeface="Times New Roman" panose="02020603050405020304" pitchFamily="18" charset="0"/>
            </a:endParaRPr>
          </a:p>
        </p:txBody>
      </p:sp>
      <p:sp>
        <p:nvSpPr>
          <p:cNvPr id="1048793" name="Subtitle 1048792"/>
          <p:cNvSpPr>
            <a:spLocks noGrp="1"/>
          </p:cNvSpPr>
          <p:nvPr>
            <p:ph type="subTitle" idx="1"/>
          </p:nvPr>
        </p:nvSpPr>
        <p:spPr>
          <a:xfrm>
            <a:off x="176582" y="1541688"/>
            <a:ext cx="8481643" cy="4336010"/>
          </a:xfrm>
        </p:spPr>
        <p:txBody>
          <a:bodyPr>
            <a:normAutofit/>
          </a:bodyPr>
          <a:lstStyle/>
          <a:p>
            <a:pPr marL="342900" indent="-342900" algn="l">
              <a:buFont typeface="Arial"/>
              <a:buChar char="•"/>
            </a:pPr>
            <a:r>
              <a:rPr lang="en-US" sz="2800" dirty="0">
                <a:solidFill>
                  <a:srgbClr val="36363D"/>
                </a:solidFill>
                <a:latin typeface="Times New Roman" panose="02020603050405020304" pitchFamily="18" charset="0"/>
                <a:cs typeface="Times New Roman" panose="02020603050405020304" pitchFamily="18" charset="0"/>
              </a:rPr>
              <a:t>The RV lead is positioned first.</a:t>
            </a:r>
            <a:endParaRPr lang="en-GB" sz="2800" dirty="0">
              <a:latin typeface="Times New Roman" panose="02020603050405020304" pitchFamily="18" charset="0"/>
              <a:cs typeface="Times New Roman" panose="02020603050405020304" pitchFamily="18" charset="0"/>
            </a:endParaRPr>
          </a:p>
          <a:p>
            <a:pPr marL="342900" indent="-342900" algn="l">
              <a:buFont typeface="Arial"/>
              <a:buChar char="•"/>
            </a:pPr>
            <a:r>
              <a:rPr lang="en-US" sz="2800" dirty="0">
                <a:solidFill>
                  <a:srgbClr val="36363D"/>
                </a:solidFill>
                <a:latin typeface="Times New Roman" panose="02020603050405020304" pitchFamily="18" charset="0"/>
                <a:cs typeface="Times New Roman" panose="02020603050405020304" pitchFamily="18" charset="0"/>
              </a:rPr>
              <a:t>The atrial lead is then positioned and tested.         </a:t>
            </a:r>
            <a:endParaRPr lang="en-GB" sz="2800" dirty="0">
              <a:latin typeface="Times New Roman" panose="02020603050405020304" pitchFamily="18" charset="0"/>
              <a:cs typeface="Times New Roman" panose="02020603050405020304" pitchFamily="18" charset="0"/>
            </a:endParaRPr>
          </a:p>
        </p:txBody>
      </p:sp>
      <p:pic>
        <p:nvPicPr>
          <p:cNvPr id="2097195" name="Picture 2097194"/>
          <p:cNvPicPr>
            <a:picLocks/>
          </p:cNvPicPr>
          <p:nvPr/>
        </p:nvPicPr>
        <p:blipFill>
          <a:blip r:embed="rId2"/>
          <a:stretch>
            <a:fillRect/>
          </a:stretch>
        </p:blipFill>
        <p:spPr>
          <a:xfrm>
            <a:off x="6683675" y="2668138"/>
            <a:ext cx="5598444" cy="4189862"/>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47E3E-FB03-47CA-93CE-02FB0376A6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C0EDC0F-1C56-4598-A727-3D721DBB80C4}"/>
              </a:ext>
            </a:extLst>
          </p:cNvPr>
          <p:cNvSpPr>
            <a:spLocks noGrp="1"/>
          </p:cNvSpPr>
          <p:nvPr>
            <p:ph idx="1"/>
          </p:nvPr>
        </p:nvSpPr>
        <p:spPr/>
        <p:txBody>
          <a:bodyPr/>
          <a:lstStyle/>
          <a:p>
            <a:endParaRPr lang="en-US"/>
          </a:p>
        </p:txBody>
      </p:sp>
      <p:pic>
        <p:nvPicPr>
          <p:cNvPr id="24578" name="Picture 2">
            <a:extLst>
              <a:ext uri="{FF2B5EF4-FFF2-40B4-BE49-F238E27FC236}">
                <a16:creationId xmlns:a16="http://schemas.microsoft.com/office/drawing/2014/main" id="{92FA7B5C-E693-467F-A97B-A6B36E58D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2590"/>
            <a:ext cx="9578443" cy="4837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2902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03" name="Rectangle 2"/>
          <p:cNvSpPr>
            <a:spLocks noGrp="1" noChangeArrowheads="1"/>
          </p:cNvSpPr>
          <p:nvPr>
            <p:ph type="title"/>
          </p:nvPr>
        </p:nvSpPr>
        <p:spPr/>
        <p:txBody>
          <a:bodyPr>
            <a:normAutofit/>
          </a:bodyPr>
          <a:lstStyle/>
          <a:p>
            <a:pPr eaLnBrk="1" hangingPunct="1"/>
            <a:r>
              <a:rPr lang="en-US" sz="2800" dirty="0">
                <a:latin typeface="Times New Roman" panose="02020603050405020304" pitchFamily="18" charset="0"/>
                <a:cs typeface="Times New Roman" panose="02020603050405020304" pitchFamily="18" charset="0"/>
              </a:rPr>
              <a:t>Implant Procedure</a:t>
            </a:r>
          </a:p>
        </p:txBody>
      </p:sp>
      <p:sp>
        <p:nvSpPr>
          <p:cNvPr id="1048804" name="Rectangle 3"/>
          <p:cNvSpPr>
            <a:spLocks noGrp="1" noChangeArrowheads="1"/>
          </p:cNvSpPr>
          <p:nvPr>
            <p:ph idx="1"/>
          </p:nvPr>
        </p:nvSpPr>
        <p:spPr/>
        <p:txBody>
          <a:bodyPr>
            <a:normAutofit fontScale="92500" lnSpcReduction="20000"/>
          </a:bodyPr>
          <a:lstStyle/>
          <a:p>
            <a:pPr defTabSz="966788"/>
            <a:r>
              <a:rPr lang="en-US" dirty="0">
                <a:solidFill>
                  <a:schemeClr val="tx2"/>
                </a:solidFill>
                <a:latin typeface="Times New Roman" panose="02020603050405020304" pitchFamily="18" charset="0"/>
                <a:cs typeface="Times New Roman" panose="02020603050405020304" pitchFamily="18" charset="0"/>
              </a:rPr>
              <a:t>RV lead first</a:t>
            </a:r>
          </a:p>
          <a:p>
            <a:pPr marL="825500" lvl="1" indent="-342900" defTabSz="966788"/>
            <a:r>
              <a:rPr lang="en-US" dirty="0">
                <a:latin typeface="Times New Roman" panose="02020603050405020304" pitchFamily="18" charset="0"/>
                <a:cs typeface="Times New Roman" panose="02020603050405020304" pitchFamily="18" charset="0"/>
              </a:rPr>
              <a:t>Can be used to provide </a:t>
            </a:r>
            <a:r>
              <a:rPr lang="en-US" b="1" dirty="0">
                <a:latin typeface="Times New Roman" panose="02020603050405020304" pitchFamily="18" charset="0"/>
                <a:cs typeface="Times New Roman" panose="02020603050405020304" pitchFamily="18" charset="0"/>
              </a:rPr>
              <a:t>backup pacing</a:t>
            </a:r>
          </a:p>
          <a:p>
            <a:pPr marL="825500" lvl="1" indent="-342900" defTabSz="966788"/>
            <a:r>
              <a:rPr lang="en-US" dirty="0">
                <a:latin typeface="Times New Roman" panose="02020603050405020304" pitchFamily="18" charset="0"/>
                <a:cs typeface="Times New Roman" panose="02020603050405020304" pitchFamily="18" charset="0"/>
              </a:rPr>
              <a:t>Provide a landmark for coronary sinus ostium (proximal end of distal coil is a good marker for CS)</a:t>
            </a:r>
          </a:p>
          <a:p>
            <a:pPr marL="825500" lvl="1" indent="-342900" defTabSz="966788"/>
            <a:r>
              <a:rPr lang="en-US" dirty="0">
                <a:latin typeface="Times New Roman" panose="02020603050405020304" pitchFamily="18" charset="0"/>
                <a:cs typeface="Times New Roman" panose="02020603050405020304" pitchFamily="18" charset="0"/>
              </a:rPr>
              <a:t>Helps to visualize tricuspid valve, which can help locate CS ostium</a:t>
            </a:r>
          </a:p>
          <a:p>
            <a:pPr marL="825500" lvl="1" indent="-342900" defTabSz="966788"/>
            <a:r>
              <a:rPr lang="en-US" dirty="0">
                <a:latin typeface="Times New Roman" panose="02020603050405020304" pitchFamily="18" charset="0"/>
                <a:cs typeface="Times New Roman" panose="02020603050405020304" pitchFamily="18" charset="0"/>
              </a:rPr>
              <a:t>May be more difficult to cannulate the CS with the lead implanted</a:t>
            </a:r>
          </a:p>
          <a:p>
            <a:pPr defTabSz="966788"/>
            <a:endParaRPr lang="en-US" sz="2400" dirty="0">
              <a:latin typeface="Times New Roman" panose="02020603050405020304" pitchFamily="18" charset="0"/>
              <a:cs typeface="Times New Roman" panose="02020603050405020304" pitchFamily="18" charset="0"/>
            </a:endParaRPr>
          </a:p>
          <a:p>
            <a:pPr defTabSz="966788"/>
            <a:r>
              <a:rPr lang="en-US" dirty="0">
                <a:solidFill>
                  <a:schemeClr val="tx2"/>
                </a:solidFill>
                <a:latin typeface="Times New Roman" panose="02020603050405020304" pitchFamily="18" charset="0"/>
                <a:cs typeface="Times New Roman" panose="02020603050405020304" pitchFamily="18" charset="0"/>
              </a:rPr>
              <a:t>LV</a:t>
            </a:r>
            <a:r>
              <a:rPr lang="en-US" dirty="0">
                <a:solidFill>
                  <a:srgbClr val="0000FF"/>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lead first (alternate option)</a:t>
            </a:r>
          </a:p>
          <a:p>
            <a:pPr marL="825500" lvl="1" indent="-342900" defTabSz="966788"/>
            <a:r>
              <a:rPr lang="en-US" dirty="0">
                <a:latin typeface="Times New Roman" panose="02020603050405020304" pitchFamily="18" charset="0"/>
                <a:cs typeface="Times New Roman" panose="02020603050405020304" pitchFamily="18" charset="0"/>
              </a:rPr>
              <a:t>May be easier to cannulate the CS</a:t>
            </a:r>
          </a:p>
          <a:p>
            <a:pPr marL="825500" lvl="1" indent="-342900" defTabSz="966788">
              <a:spcAft>
                <a:spcPct val="0"/>
              </a:spcAft>
            </a:pPr>
            <a:r>
              <a:rPr lang="en-US" dirty="0">
                <a:latin typeface="Times New Roman" panose="02020603050405020304" pitchFamily="18" charset="0"/>
                <a:cs typeface="Times New Roman" panose="02020603050405020304" pitchFamily="18" charset="0"/>
              </a:rPr>
              <a:t>Additional method may be necessary to provide backup pacing</a:t>
            </a:r>
          </a:p>
          <a:p>
            <a:pPr marL="825500" lvl="1" indent="-342900" defTabSz="966788">
              <a:spcAft>
                <a:spcPct val="50000"/>
              </a:spcAft>
            </a:pPr>
            <a:r>
              <a:rPr lang="en-US" dirty="0">
                <a:latin typeface="Times New Roman" panose="02020603050405020304" pitchFamily="18" charset="0"/>
                <a:cs typeface="Times New Roman" panose="02020603050405020304" pitchFamily="18" charset="0"/>
              </a:rPr>
              <a:t>May be more likely to dislodge when going to place RV lead</a:t>
            </a:r>
          </a:p>
        </p:txBody>
      </p:sp>
    </p:spTree>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5A178-89EA-4A3F-8C77-1572C3E23FE4}"/>
              </a:ext>
            </a:extLst>
          </p:cNvPr>
          <p:cNvSpPr>
            <a:spLocks noGrp="1"/>
          </p:cNvSpPr>
          <p:nvPr>
            <p:ph type="title"/>
          </p:nvPr>
        </p:nvSpPr>
        <p:spPr/>
        <p:txBody>
          <a:bodyPr/>
          <a:lstStyle/>
          <a:p>
            <a:r>
              <a:rPr lang="en-US" dirty="0" err="1">
                <a:latin typeface="Times New Roman" panose="02020603050405020304" pitchFamily="18" charset="0"/>
                <a:cs typeface="Times New Roman" panose="02020603050405020304" pitchFamily="18" charset="0"/>
              </a:rPr>
              <a:t>Flouroscopic</a:t>
            </a:r>
            <a:r>
              <a:rPr lang="en-US" dirty="0">
                <a:latin typeface="Times New Roman" panose="02020603050405020304" pitchFamily="18" charset="0"/>
                <a:cs typeface="Times New Roman" panose="02020603050405020304" pitchFamily="18" charset="0"/>
              </a:rPr>
              <a:t> lead position </a:t>
            </a:r>
          </a:p>
        </p:txBody>
      </p:sp>
      <p:sp>
        <p:nvSpPr>
          <p:cNvPr id="3" name="Content Placeholder 2">
            <a:extLst>
              <a:ext uri="{FF2B5EF4-FFF2-40B4-BE49-F238E27FC236}">
                <a16:creationId xmlns:a16="http://schemas.microsoft.com/office/drawing/2014/main" id="{AF01B278-CB1F-4E2B-9660-05C26F34299B}"/>
              </a:ext>
            </a:extLst>
          </p:cNvPr>
          <p:cNvSpPr>
            <a:spLocks noGrp="1"/>
          </p:cNvSpPr>
          <p:nvPr>
            <p:ph sz="half" idx="1"/>
          </p:nvPr>
        </p:nvSpPr>
        <p:spPr/>
        <p:txBody>
          <a:bodyPr/>
          <a:lstStyle/>
          <a:p>
            <a:r>
              <a:rPr lang="en-US" dirty="0" err="1">
                <a:latin typeface="Times New Roman" panose="02020603050405020304" pitchFamily="18" charset="0"/>
                <a:cs typeface="Times New Roman" panose="02020603050405020304" pitchFamily="18" charset="0"/>
              </a:rPr>
              <a:t>Fluroscopic</a:t>
            </a:r>
            <a:r>
              <a:rPr lang="en-US" dirty="0">
                <a:latin typeface="Times New Roman" panose="02020603050405020304" pitchFamily="18" charset="0"/>
                <a:cs typeface="Times New Roman" panose="02020603050405020304" pitchFamily="18" charset="0"/>
              </a:rPr>
              <a:t> position of ventricular and atrial lead </a:t>
            </a:r>
          </a:p>
          <a:p>
            <a:r>
              <a:rPr lang="en-US" dirty="0">
                <a:latin typeface="Times New Roman" panose="02020603050405020304" pitchFamily="18" charset="0"/>
                <a:cs typeface="Times New Roman" panose="02020603050405020304" pitchFamily="18" charset="0"/>
              </a:rPr>
              <a:t>The ventricular lead is positioned with the tip in the RV apex </a:t>
            </a:r>
          </a:p>
        </p:txBody>
      </p:sp>
      <p:sp>
        <p:nvSpPr>
          <p:cNvPr id="4" name="Content Placeholder 3">
            <a:extLst>
              <a:ext uri="{FF2B5EF4-FFF2-40B4-BE49-F238E27FC236}">
                <a16:creationId xmlns:a16="http://schemas.microsoft.com/office/drawing/2014/main" id="{CB8E9BB8-9492-4153-8D80-7F7D45820BAB}"/>
              </a:ext>
            </a:extLst>
          </p:cNvPr>
          <p:cNvSpPr>
            <a:spLocks noGrp="1"/>
          </p:cNvSpPr>
          <p:nvPr>
            <p:ph sz="half" idx="2"/>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2097196" name="Picture 2097195"/>
          <p:cNvPicPr>
            <a:picLocks/>
          </p:cNvPicPr>
          <p:nvPr/>
        </p:nvPicPr>
        <p:blipFill rotWithShape="1">
          <a:blip r:embed="rId2"/>
          <a:srcRect l="46035" t="13165" r="5425" b="16952"/>
          <a:stretch/>
        </p:blipFill>
        <p:spPr>
          <a:xfrm>
            <a:off x="6172200" y="1825625"/>
            <a:ext cx="5114925" cy="4351338"/>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6" name="Title 1048795"/>
          <p:cNvSpPr>
            <a:spLocks noGrp="1"/>
          </p:cNvSpPr>
          <p:nvPr>
            <p:ph type="ctrTitle"/>
          </p:nvPr>
        </p:nvSpPr>
        <p:spPr/>
        <p:txBody>
          <a:bodyPr/>
          <a:lstStyle/>
          <a:p>
            <a:r>
              <a:rPr lang="en-US">
                <a:solidFill>
                  <a:srgbClr val="800000"/>
                </a:solidFill>
              </a:rPr>
              <a:t>Coronary sinus lead positioning</a:t>
            </a:r>
            <a:endParaRPr lang="en-GB"/>
          </a:p>
        </p:txBody>
      </p:sp>
      <p:sp>
        <p:nvSpPr>
          <p:cNvPr id="1048797" name="Subtitle 1048796"/>
          <p:cNvSpPr>
            <a:spLocks noGrp="1"/>
          </p:cNvSpPr>
          <p:nvPr>
            <p:ph type="subTitle" idx="1"/>
          </p:nvPr>
        </p:nvSpPr>
        <p:spPr/>
        <p:txBody>
          <a:bodyPr/>
          <a:lstStyle/>
          <a:p>
            <a:endParaRPr lang="en-GB"/>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8" name="Rectangle 2"/>
          <p:cNvSpPr>
            <a:spLocks noGrp="1" noChangeArrowheads="1"/>
          </p:cNvSpPr>
          <p:nvPr>
            <p:ph type="title"/>
          </p:nvPr>
        </p:nvSpPr>
        <p:spPr/>
        <p:txBody>
          <a:bodyPr/>
          <a:lstStyle/>
          <a:p>
            <a:pPr eaLnBrk="1" hangingPunct="1"/>
            <a:r>
              <a:rPr lang="en-US" sz="2000" dirty="0">
                <a:latin typeface="Times New Roman" panose="02020603050405020304" pitchFamily="18" charset="0"/>
                <a:cs typeface="Times New Roman" panose="02020603050405020304" pitchFamily="18" charset="0"/>
              </a:rPr>
              <a:t>Implant Procedure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Six-Step Implant Process </a:t>
            </a:r>
          </a:p>
        </p:txBody>
      </p:sp>
      <p:sp>
        <p:nvSpPr>
          <p:cNvPr id="1048799" name="Rectangle 3"/>
          <p:cNvSpPr>
            <a:spLocks noGrp="1" noChangeArrowheads="1"/>
          </p:cNvSpPr>
          <p:nvPr>
            <p:ph idx="1"/>
          </p:nvPr>
        </p:nvSpPr>
        <p:spPr/>
        <p:txBody>
          <a:bodyPr>
            <a:normAutofit/>
          </a:bodyPr>
          <a:lstStyle/>
          <a:p>
            <a:pPr marL="0" indent="0" eaLnBrk="1" hangingPunct="1">
              <a:buNone/>
            </a:pP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graphicFrame>
        <p:nvGraphicFramePr>
          <p:cNvPr id="4194305" name="Group 41"/>
          <p:cNvGraphicFramePr>
            <a:graphicFrameLocks noGrp="1"/>
          </p:cNvGraphicFramePr>
          <p:nvPr>
            <p:extLst>
              <p:ext uri="{D42A27DB-BD31-4B8C-83A1-F6EECF244321}">
                <p14:modId xmlns:p14="http://schemas.microsoft.com/office/powerpoint/2010/main" val="1252087793"/>
              </p:ext>
            </p:extLst>
          </p:nvPr>
        </p:nvGraphicFramePr>
        <p:xfrm>
          <a:off x="838202" y="1825629"/>
          <a:ext cx="10115551" cy="4508499"/>
        </p:xfrm>
        <a:graphic>
          <a:graphicData uri="http://schemas.openxmlformats.org/drawingml/2006/table">
            <a:tbl>
              <a:tblPr/>
              <a:tblGrid>
                <a:gridCol w="10115551">
                  <a:extLst>
                    <a:ext uri="{9D8B030D-6E8A-4147-A177-3AD203B41FA5}">
                      <a16:colId xmlns:a16="http://schemas.microsoft.com/office/drawing/2014/main" val="20000"/>
                    </a:ext>
                  </a:extLst>
                </a:gridCol>
              </a:tblGrid>
              <a:tr h="677182">
                <a:tc>
                  <a:txBody>
                    <a:bodyPr/>
                    <a:lstStyle>
                      <a:lvl1pPr defTabSz="966788" eaLnBrk="0" hangingPunct="0">
                        <a:spcBef>
                          <a:spcPct val="20000"/>
                        </a:spcBef>
                        <a:spcAft>
                          <a:spcPct val="10000"/>
                        </a:spcAft>
                        <a:buClr>
                          <a:srgbClr val="A60231"/>
                        </a:buClr>
                        <a:buFont typeface="Arial" panose="020B0604020202020204" pitchFamily="34" charset="0"/>
                        <a:defRPr sz="2000">
                          <a:solidFill>
                            <a:schemeClr val="tx1"/>
                          </a:solidFill>
                          <a:latin typeface="Arial" panose="020B0604020202020204" pitchFamily="34" charset="0"/>
                        </a:defRPr>
                      </a:lvl1pPr>
                      <a:lvl2pPr marL="742950" indent="-285750" defTabSz="966788" eaLnBrk="0" hangingPunct="0">
                        <a:spcBef>
                          <a:spcPct val="20000"/>
                        </a:spcBef>
                        <a:spcAft>
                          <a:spcPct val="10000"/>
                        </a:spcAft>
                        <a:buClr>
                          <a:srgbClr val="918F90"/>
                        </a:buClr>
                        <a:buFont typeface="Wingdings" panose="05000000000000000000" pitchFamily="2" charset="2"/>
                        <a:defRPr>
                          <a:solidFill>
                            <a:schemeClr val="tx1"/>
                          </a:solidFill>
                          <a:latin typeface="Arial" panose="020B0604020202020204" pitchFamily="34" charset="0"/>
                        </a:defRPr>
                      </a:lvl2pPr>
                      <a:lvl3pPr marL="1143000" indent="-228600" defTabSz="966788" eaLnBrk="0" hangingPunct="0">
                        <a:spcBef>
                          <a:spcPct val="20000"/>
                        </a:spcBef>
                        <a:spcAft>
                          <a:spcPct val="10000"/>
                        </a:spcAft>
                        <a:buClr>
                          <a:srgbClr val="FF9900"/>
                        </a:buClr>
                        <a:buFont typeface="Wingdings" panose="05000000000000000000" pitchFamily="2" charset="2"/>
                        <a:defRPr sz="1600">
                          <a:solidFill>
                            <a:schemeClr val="tx1"/>
                          </a:solidFill>
                          <a:latin typeface="Arial" panose="020B0604020202020204" pitchFamily="34" charset="0"/>
                        </a:defRPr>
                      </a:lvl3pPr>
                      <a:lvl4pPr marL="1600200" indent="-228600" defTabSz="966788" eaLnBrk="0" hangingPunct="0">
                        <a:spcBef>
                          <a:spcPct val="20000"/>
                        </a:spcBef>
                        <a:spcAft>
                          <a:spcPct val="10000"/>
                        </a:spcAft>
                        <a:defRPr sz="1400">
                          <a:solidFill>
                            <a:schemeClr val="tx1"/>
                          </a:solidFill>
                          <a:latin typeface="Arial" panose="020B0604020202020204" pitchFamily="34" charset="0"/>
                        </a:defRPr>
                      </a:lvl4pPr>
                      <a:lvl5pPr marL="2057400" indent="-228600" defTabSz="966788" eaLnBrk="0" hangingPunct="0">
                        <a:spcBef>
                          <a:spcPct val="20000"/>
                        </a:spcBef>
                        <a:spcAft>
                          <a:spcPct val="10000"/>
                        </a:spcAft>
                        <a:defRPr sz="1200">
                          <a:solidFill>
                            <a:schemeClr val="tx1"/>
                          </a:solidFill>
                          <a:latin typeface="Arial" panose="020B0604020202020204" pitchFamily="34" charset="0"/>
                        </a:defRPr>
                      </a:lvl5pPr>
                      <a:lvl6pPr marL="2514600" indent="-228600" defTabSz="966788" eaLnBrk="0" fontAlgn="base" hangingPunct="0">
                        <a:spcBef>
                          <a:spcPct val="20000"/>
                        </a:spcBef>
                        <a:spcAft>
                          <a:spcPct val="10000"/>
                        </a:spcAft>
                        <a:defRPr sz="1200">
                          <a:solidFill>
                            <a:schemeClr val="tx1"/>
                          </a:solidFill>
                          <a:latin typeface="Arial" panose="020B0604020202020204" pitchFamily="34" charset="0"/>
                        </a:defRPr>
                      </a:lvl6pPr>
                      <a:lvl7pPr marL="2971800" indent="-228600" defTabSz="966788" eaLnBrk="0" fontAlgn="base" hangingPunct="0">
                        <a:spcBef>
                          <a:spcPct val="20000"/>
                        </a:spcBef>
                        <a:spcAft>
                          <a:spcPct val="10000"/>
                        </a:spcAft>
                        <a:defRPr sz="1200">
                          <a:solidFill>
                            <a:schemeClr val="tx1"/>
                          </a:solidFill>
                          <a:latin typeface="Arial" panose="020B0604020202020204" pitchFamily="34" charset="0"/>
                        </a:defRPr>
                      </a:lvl7pPr>
                      <a:lvl8pPr marL="3429000" indent="-228600" defTabSz="966788" eaLnBrk="0" fontAlgn="base" hangingPunct="0">
                        <a:spcBef>
                          <a:spcPct val="20000"/>
                        </a:spcBef>
                        <a:spcAft>
                          <a:spcPct val="10000"/>
                        </a:spcAft>
                        <a:defRPr sz="1200">
                          <a:solidFill>
                            <a:schemeClr val="tx1"/>
                          </a:solidFill>
                          <a:latin typeface="Arial" panose="020B0604020202020204" pitchFamily="34" charset="0"/>
                        </a:defRPr>
                      </a:lvl8pPr>
                      <a:lvl9pPr marL="3886200" indent="-228600" defTabSz="966788" eaLnBrk="0" fontAlgn="base" hangingPunct="0">
                        <a:spcBef>
                          <a:spcPct val="20000"/>
                        </a:spcBef>
                        <a:spcAft>
                          <a:spcPct val="10000"/>
                        </a:spcAft>
                        <a:defRPr sz="1200">
                          <a:solidFill>
                            <a:schemeClr val="tx1"/>
                          </a:solidFill>
                          <a:latin typeface="Arial" panose="020B0604020202020204" pitchFamily="34" charset="0"/>
                        </a:defRPr>
                      </a:lvl9pPr>
                    </a:lstStyle>
                    <a:p>
                      <a:pPr marL="0" marR="0" lvl="0" indent="0" algn="l" defTabSz="966788" rtl="0" eaLnBrk="1" fontAlgn="base" latinLnBrk="0" hangingPunct="1">
                        <a:lnSpc>
                          <a:spcPct val="100000"/>
                        </a:lnSpc>
                        <a:spcBef>
                          <a:spcPct val="20000"/>
                        </a:spcBef>
                        <a:spcAft>
                          <a:spcPct val="10000"/>
                        </a:spcAft>
                        <a:buClr>
                          <a:srgbClr val="A60231"/>
                        </a:buClr>
                        <a:buSzTx/>
                        <a:buFont typeface="Arial" panose="020B0604020202020204" pitchFamily="34" charset="0"/>
                        <a:buNone/>
                      </a:pP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 Cannulate coronary sinus</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80441">
                <a:tc>
                  <a:txBody>
                    <a:bodyPr/>
                    <a:lstStyle>
                      <a:lvl1pPr defTabSz="966788" eaLnBrk="0" hangingPunct="0">
                        <a:spcBef>
                          <a:spcPct val="20000"/>
                        </a:spcBef>
                        <a:spcAft>
                          <a:spcPct val="10000"/>
                        </a:spcAft>
                        <a:buClr>
                          <a:srgbClr val="A60231"/>
                        </a:buClr>
                        <a:buFont typeface="Arial" panose="020B0604020202020204" pitchFamily="34" charset="0"/>
                        <a:defRPr sz="2000">
                          <a:solidFill>
                            <a:schemeClr val="tx1"/>
                          </a:solidFill>
                          <a:latin typeface="Arial" panose="020B0604020202020204" pitchFamily="34" charset="0"/>
                        </a:defRPr>
                      </a:lvl1pPr>
                      <a:lvl2pPr marL="742950" indent="-285750" defTabSz="966788" eaLnBrk="0" hangingPunct="0">
                        <a:spcBef>
                          <a:spcPct val="20000"/>
                        </a:spcBef>
                        <a:spcAft>
                          <a:spcPct val="10000"/>
                        </a:spcAft>
                        <a:buClr>
                          <a:srgbClr val="918F90"/>
                        </a:buClr>
                        <a:buFont typeface="Wingdings" panose="05000000000000000000" pitchFamily="2" charset="2"/>
                        <a:defRPr>
                          <a:solidFill>
                            <a:schemeClr val="tx1"/>
                          </a:solidFill>
                          <a:latin typeface="Arial" panose="020B0604020202020204" pitchFamily="34" charset="0"/>
                        </a:defRPr>
                      </a:lvl2pPr>
                      <a:lvl3pPr marL="1143000" indent="-228600" defTabSz="966788" eaLnBrk="0" hangingPunct="0">
                        <a:spcBef>
                          <a:spcPct val="20000"/>
                        </a:spcBef>
                        <a:spcAft>
                          <a:spcPct val="10000"/>
                        </a:spcAft>
                        <a:buClr>
                          <a:srgbClr val="FF9900"/>
                        </a:buClr>
                        <a:buFont typeface="Wingdings" panose="05000000000000000000" pitchFamily="2" charset="2"/>
                        <a:defRPr sz="1600">
                          <a:solidFill>
                            <a:schemeClr val="tx1"/>
                          </a:solidFill>
                          <a:latin typeface="Arial" panose="020B0604020202020204" pitchFamily="34" charset="0"/>
                        </a:defRPr>
                      </a:lvl3pPr>
                      <a:lvl4pPr marL="1600200" indent="-228600" defTabSz="966788" eaLnBrk="0" hangingPunct="0">
                        <a:spcBef>
                          <a:spcPct val="20000"/>
                        </a:spcBef>
                        <a:spcAft>
                          <a:spcPct val="10000"/>
                        </a:spcAft>
                        <a:defRPr sz="1400">
                          <a:solidFill>
                            <a:schemeClr val="tx1"/>
                          </a:solidFill>
                          <a:latin typeface="Arial" panose="020B0604020202020204" pitchFamily="34" charset="0"/>
                        </a:defRPr>
                      </a:lvl4pPr>
                      <a:lvl5pPr marL="2057400" indent="-228600" defTabSz="966788" eaLnBrk="0" hangingPunct="0">
                        <a:spcBef>
                          <a:spcPct val="20000"/>
                        </a:spcBef>
                        <a:spcAft>
                          <a:spcPct val="10000"/>
                        </a:spcAft>
                        <a:defRPr sz="1200">
                          <a:solidFill>
                            <a:schemeClr val="tx1"/>
                          </a:solidFill>
                          <a:latin typeface="Arial" panose="020B0604020202020204" pitchFamily="34" charset="0"/>
                        </a:defRPr>
                      </a:lvl5pPr>
                      <a:lvl6pPr marL="2514600" indent="-228600" defTabSz="966788" eaLnBrk="0" fontAlgn="base" hangingPunct="0">
                        <a:spcBef>
                          <a:spcPct val="20000"/>
                        </a:spcBef>
                        <a:spcAft>
                          <a:spcPct val="10000"/>
                        </a:spcAft>
                        <a:defRPr sz="1200">
                          <a:solidFill>
                            <a:schemeClr val="tx1"/>
                          </a:solidFill>
                          <a:latin typeface="Arial" panose="020B0604020202020204" pitchFamily="34" charset="0"/>
                        </a:defRPr>
                      </a:lvl6pPr>
                      <a:lvl7pPr marL="2971800" indent="-228600" defTabSz="966788" eaLnBrk="0" fontAlgn="base" hangingPunct="0">
                        <a:spcBef>
                          <a:spcPct val="20000"/>
                        </a:spcBef>
                        <a:spcAft>
                          <a:spcPct val="10000"/>
                        </a:spcAft>
                        <a:defRPr sz="1200">
                          <a:solidFill>
                            <a:schemeClr val="tx1"/>
                          </a:solidFill>
                          <a:latin typeface="Arial" panose="020B0604020202020204" pitchFamily="34" charset="0"/>
                        </a:defRPr>
                      </a:lvl7pPr>
                      <a:lvl8pPr marL="3429000" indent="-228600" defTabSz="966788" eaLnBrk="0" fontAlgn="base" hangingPunct="0">
                        <a:spcBef>
                          <a:spcPct val="20000"/>
                        </a:spcBef>
                        <a:spcAft>
                          <a:spcPct val="10000"/>
                        </a:spcAft>
                        <a:defRPr sz="1200">
                          <a:solidFill>
                            <a:schemeClr val="tx1"/>
                          </a:solidFill>
                          <a:latin typeface="Arial" panose="020B0604020202020204" pitchFamily="34" charset="0"/>
                        </a:defRPr>
                      </a:lvl8pPr>
                      <a:lvl9pPr marL="3886200" indent="-228600" defTabSz="966788" eaLnBrk="0" fontAlgn="base" hangingPunct="0">
                        <a:spcBef>
                          <a:spcPct val="20000"/>
                        </a:spcBef>
                        <a:spcAft>
                          <a:spcPct val="10000"/>
                        </a:spcAft>
                        <a:defRPr sz="1200">
                          <a:solidFill>
                            <a:schemeClr val="tx1"/>
                          </a:solidFill>
                          <a:latin typeface="Arial" panose="020B0604020202020204" pitchFamily="34" charset="0"/>
                        </a:defRPr>
                      </a:lvl9pPr>
                    </a:lstStyle>
                    <a:p>
                      <a:pPr marL="0" marR="0" lvl="0" indent="0" algn="l" defTabSz="966788" rtl="0" eaLnBrk="1" fontAlgn="base" latinLnBrk="0" hangingPunct="1">
                        <a:lnSpc>
                          <a:spcPct val="100000"/>
                        </a:lnSpc>
                        <a:spcBef>
                          <a:spcPct val="20000"/>
                        </a:spcBef>
                        <a:spcAft>
                          <a:spcPct val="10000"/>
                        </a:spcAft>
                        <a:buClr>
                          <a:srgbClr val="A60231"/>
                        </a:buClr>
                        <a:buSzTx/>
                        <a:buFont typeface="Arial" panose="020B0604020202020204" pitchFamily="34" charset="0"/>
                        <a:buNone/>
                      </a:pP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 Perform venograms</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677182">
                <a:tc>
                  <a:txBody>
                    <a:bodyPr/>
                    <a:lstStyle>
                      <a:lvl1pPr defTabSz="966788" eaLnBrk="0" hangingPunct="0">
                        <a:spcBef>
                          <a:spcPct val="20000"/>
                        </a:spcBef>
                        <a:spcAft>
                          <a:spcPct val="10000"/>
                        </a:spcAft>
                        <a:buClr>
                          <a:srgbClr val="A60231"/>
                        </a:buClr>
                        <a:buFont typeface="Arial" panose="020B0604020202020204" pitchFamily="34" charset="0"/>
                        <a:defRPr sz="2000">
                          <a:solidFill>
                            <a:schemeClr val="tx1"/>
                          </a:solidFill>
                          <a:latin typeface="Arial" panose="020B0604020202020204" pitchFamily="34" charset="0"/>
                        </a:defRPr>
                      </a:lvl1pPr>
                      <a:lvl2pPr marL="742950" indent="-285750" defTabSz="966788" eaLnBrk="0" hangingPunct="0">
                        <a:spcBef>
                          <a:spcPct val="20000"/>
                        </a:spcBef>
                        <a:spcAft>
                          <a:spcPct val="10000"/>
                        </a:spcAft>
                        <a:buClr>
                          <a:srgbClr val="918F90"/>
                        </a:buClr>
                        <a:buFont typeface="Wingdings" panose="05000000000000000000" pitchFamily="2" charset="2"/>
                        <a:defRPr>
                          <a:solidFill>
                            <a:schemeClr val="tx1"/>
                          </a:solidFill>
                          <a:latin typeface="Arial" panose="020B0604020202020204" pitchFamily="34" charset="0"/>
                        </a:defRPr>
                      </a:lvl2pPr>
                      <a:lvl3pPr marL="1143000" indent="-228600" defTabSz="966788" eaLnBrk="0" hangingPunct="0">
                        <a:spcBef>
                          <a:spcPct val="20000"/>
                        </a:spcBef>
                        <a:spcAft>
                          <a:spcPct val="10000"/>
                        </a:spcAft>
                        <a:buClr>
                          <a:srgbClr val="FF9900"/>
                        </a:buClr>
                        <a:buFont typeface="Wingdings" panose="05000000000000000000" pitchFamily="2" charset="2"/>
                        <a:defRPr sz="1600">
                          <a:solidFill>
                            <a:schemeClr val="tx1"/>
                          </a:solidFill>
                          <a:latin typeface="Arial" panose="020B0604020202020204" pitchFamily="34" charset="0"/>
                        </a:defRPr>
                      </a:lvl3pPr>
                      <a:lvl4pPr marL="1600200" indent="-228600" defTabSz="966788" eaLnBrk="0" hangingPunct="0">
                        <a:spcBef>
                          <a:spcPct val="20000"/>
                        </a:spcBef>
                        <a:spcAft>
                          <a:spcPct val="10000"/>
                        </a:spcAft>
                        <a:defRPr sz="1400">
                          <a:solidFill>
                            <a:schemeClr val="tx1"/>
                          </a:solidFill>
                          <a:latin typeface="Arial" panose="020B0604020202020204" pitchFamily="34" charset="0"/>
                        </a:defRPr>
                      </a:lvl4pPr>
                      <a:lvl5pPr marL="2057400" indent="-228600" defTabSz="966788" eaLnBrk="0" hangingPunct="0">
                        <a:spcBef>
                          <a:spcPct val="20000"/>
                        </a:spcBef>
                        <a:spcAft>
                          <a:spcPct val="10000"/>
                        </a:spcAft>
                        <a:defRPr sz="1200">
                          <a:solidFill>
                            <a:schemeClr val="tx1"/>
                          </a:solidFill>
                          <a:latin typeface="Arial" panose="020B0604020202020204" pitchFamily="34" charset="0"/>
                        </a:defRPr>
                      </a:lvl5pPr>
                      <a:lvl6pPr marL="2514600" indent="-228600" defTabSz="966788" eaLnBrk="0" fontAlgn="base" hangingPunct="0">
                        <a:spcBef>
                          <a:spcPct val="20000"/>
                        </a:spcBef>
                        <a:spcAft>
                          <a:spcPct val="10000"/>
                        </a:spcAft>
                        <a:defRPr sz="1200">
                          <a:solidFill>
                            <a:schemeClr val="tx1"/>
                          </a:solidFill>
                          <a:latin typeface="Arial" panose="020B0604020202020204" pitchFamily="34" charset="0"/>
                        </a:defRPr>
                      </a:lvl6pPr>
                      <a:lvl7pPr marL="2971800" indent="-228600" defTabSz="966788" eaLnBrk="0" fontAlgn="base" hangingPunct="0">
                        <a:spcBef>
                          <a:spcPct val="20000"/>
                        </a:spcBef>
                        <a:spcAft>
                          <a:spcPct val="10000"/>
                        </a:spcAft>
                        <a:defRPr sz="1200">
                          <a:solidFill>
                            <a:schemeClr val="tx1"/>
                          </a:solidFill>
                          <a:latin typeface="Arial" panose="020B0604020202020204" pitchFamily="34" charset="0"/>
                        </a:defRPr>
                      </a:lvl7pPr>
                      <a:lvl8pPr marL="3429000" indent="-228600" defTabSz="966788" eaLnBrk="0" fontAlgn="base" hangingPunct="0">
                        <a:spcBef>
                          <a:spcPct val="20000"/>
                        </a:spcBef>
                        <a:spcAft>
                          <a:spcPct val="10000"/>
                        </a:spcAft>
                        <a:defRPr sz="1200">
                          <a:solidFill>
                            <a:schemeClr val="tx1"/>
                          </a:solidFill>
                          <a:latin typeface="Arial" panose="020B0604020202020204" pitchFamily="34" charset="0"/>
                        </a:defRPr>
                      </a:lvl8pPr>
                      <a:lvl9pPr marL="3886200" indent="-228600" defTabSz="966788" eaLnBrk="0" fontAlgn="base" hangingPunct="0">
                        <a:spcBef>
                          <a:spcPct val="20000"/>
                        </a:spcBef>
                        <a:spcAft>
                          <a:spcPct val="10000"/>
                        </a:spcAft>
                        <a:defRPr sz="1200">
                          <a:solidFill>
                            <a:schemeClr val="tx1"/>
                          </a:solidFill>
                          <a:latin typeface="Arial" panose="020B0604020202020204" pitchFamily="34" charset="0"/>
                        </a:defRPr>
                      </a:lvl9pPr>
                    </a:lstStyle>
                    <a:p>
                      <a:pPr marL="0" marR="0" lvl="0" indent="0" algn="l" defTabSz="966788" rtl="0" eaLnBrk="1" fontAlgn="base" latinLnBrk="0" hangingPunct="1">
                        <a:lnSpc>
                          <a:spcPct val="100000"/>
                        </a:lnSpc>
                        <a:spcBef>
                          <a:spcPct val="20000"/>
                        </a:spcBef>
                        <a:spcAft>
                          <a:spcPct val="10000"/>
                        </a:spcAft>
                        <a:buClr>
                          <a:srgbClr val="A60231"/>
                        </a:buClr>
                        <a:buSzTx/>
                        <a:buFont typeface="Arial" panose="020B0604020202020204" pitchFamily="34" charset="0"/>
                        <a:buNone/>
                      </a:pP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 Select target vein and leads</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677182">
                <a:tc>
                  <a:txBody>
                    <a:bodyPr/>
                    <a:lstStyle>
                      <a:lvl1pPr defTabSz="966788" eaLnBrk="0" hangingPunct="0">
                        <a:spcBef>
                          <a:spcPct val="20000"/>
                        </a:spcBef>
                        <a:spcAft>
                          <a:spcPct val="10000"/>
                        </a:spcAft>
                        <a:buClr>
                          <a:srgbClr val="A60231"/>
                        </a:buClr>
                        <a:buFont typeface="Arial" panose="020B0604020202020204" pitchFamily="34" charset="0"/>
                        <a:defRPr sz="2000">
                          <a:solidFill>
                            <a:schemeClr val="tx1"/>
                          </a:solidFill>
                          <a:latin typeface="Arial" panose="020B0604020202020204" pitchFamily="34" charset="0"/>
                        </a:defRPr>
                      </a:lvl1pPr>
                      <a:lvl2pPr marL="742950" indent="-285750" defTabSz="966788" eaLnBrk="0" hangingPunct="0">
                        <a:spcBef>
                          <a:spcPct val="20000"/>
                        </a:spcBef>
                        <a:spcAft>
                          <a:spcPct val="10000"/>
                        </a:spcAft>
                        <a:buClr>
                          <a:srgbClr val="918F90"/>
                        </a:buClr>
                        <a:buFont typeface="Wingdings" panose="05000000000000000000" pitchFamily="2" charset="2"/>
                        <a:defRPr>
                          <a:solidFill>
                            <a:schemeClr val="tx1"/>
                          </a:solidFill>
                          <a:latin typeface="Arial" panose="020B0604020202020204" pitchFamily="34" charset="0"/>
                        </a:defRPr>
                      </a:lvl2pPr>
                      <a:lvl3pPr marL="1143000" indent="-228600" defTabSz="966788" eaLnBrk="0" hangingPunct="0">
                        <a:spcBef>
                          <a:spcPct val="20000"/>
                        </a:spcBef>
                        <a:spcAft>
                          <a:spcPct val="10000"/>
                        </a:spcAft>
                        <a:buClr>
                          <a:srgbClr val="FF9900"/>
                        </a:buClr>
                        <a:buFont typeface="Wingdings" panose="05000000000000000000" pitchFamily="2" charset="2"/>
                        <a:defRPr sz="1600">
                          <a:solidFill>
                            <a:schemeClr val="tx1"/>
                          </a:solidFill>
                          <a:latin typeface="Arial" panose="020B0604020202020204" pitchFamily="34" charset="0"/>
                        </a:defRPr>
                      </a:lvl3pPr>
                      <a:lvl4pPr marL="1600200" indent="-228600" defTabSz="966788" eaLnBrk="0" hangingPunct="0">
                        <a:spcBef>
                          <a:spcPct val="20000"/>
                        </a:spcBef>
                        <a:spcAft>
                          <a:spcPct val="10000"/>
                        </a:spcAft>
                        <a:defRPr sz="1400">
                          <a:solidFill>
                            <a:schemeClr val="tx1"/>
                          </a:solidFill>
                          <a:latin typeface="Arial" panose="020B0604020202020204" pitchFamily="34" charset="0"/>
                        </a:defRPr>
                      </a:lvl4pPr>
                      <a:lvl5pPr marL="2057400" indent="-228600" defTabSz="966788" eaLnBrk="0" hangingPunct="0">
                        <a:spcBef>
                          <a:spcPct val="20000"/>
                        </a:spcBef>
                        <a:spcAft>
                          <a:spcPct val="10000"/>
                        </a:spcAft>
                        <a:defRPr sz="1200">
                          <a:solidFill>
                            <a:schemeClr val="tx1"/>
                          </a:solidFill>
                          <a:latin typeface="Arial" panose="020B0604020202020204" pitchFamily="34" charset="0"/>
                        </a:defRPr>
                      </a:lvl5pPr>
                      <a:lvl6pPr marL="2514600" indent="-228600" defTabSz="966788" eaLnBrk="0" fontAlgn="base" hangingPunct="0">
                        <a:spcBef>
                          <a:spcPct val="20000"/>
                        </a:spcBef>
                        <a:spcAft>
                          <a:spcPct val="10000"/>
                        </a:spcAft>
                        <a:defRPr sz="1200">
                          <a:solidFill>
                            <a:schemeClr val="tx1"/>
                          </a:solidFill>
                          <a:latin typeface="Arial" panose="020B0604020202020204" pitchFamily="34" charset="0"/>
                        </a:defRPr>
                      </a:lvl6pPr>
                      <a:lvl7pPr marL="2971800" indent="-228600" defTabSz="966788" eaLnBrk="0" fontAlgn="base" hangingPunct="0">
                        <a:spcBef>
                          <a:spcPct val="20000"/>
                        </a:spcBef>
                        <a:spcAft>
                          <a:spcPct val="10000"/>
                        </a:spcAft>
                        <a:defRPr sz="1200">
                          <a:solidFill>
                            <a:schemeClr val="tx1"/>
                          </a:solidFill>
                          <a:latin typeface="Arial" panose="020B0604020202020204" pitchFamily="34" charset="0"/>
                        </a:defRPr>
                      </a:lvl7pPr>
                      <a:lvl8pPr marL="3429000" indent="-228600" defTabSz="966788" eaLnBrk="0" fontAlgn="base" hangingPunct="0">
                        <a:spcBef>
                          <a:spcPct val="20000"/>
                        </a:spcBef>
                        <a:spcAft>
                          <a:spcPct val="10000"/>
                        </a:spcAft>
                        <a:defRPr sz="1200">
                          <a:solidFill>
                            <a:schemeClr val="tx1"/>
                          </a:solidFill>
                          <a:latin typeface="Arial" panose="020B0604020202020204" pitchFamily="34" charset="0"/>
                        </a:defRPr>
                      </a:lvl8pPr>
                      <a:lvl9pPr marL="3886200" indent="-228600" defTabSz="966788" eaLnBrk="0" fontAlgn="base" hangingPunct="0">
                        <a:spcBef>
                          <a:spcPct val="20000"/>
                        </a:spcBef>
                        <a:spcAft>
                          <a:spcPct val="10000"/>
                        </a:spcAft>
                        <a:defRPr sz="1200">
                          <a:solidFill>
                            <a:schemeClr val="tx1"/>
                          </a:solidFill>
                          <a:latin typeface="Arial" panose="020B0604020202020204" pitchFamily="34" charset="0"/>
                        </a:defRPr>
                      </a:lvl9pPr>
                    </a:lstStyle>
                    <a:p>
                      <a:pPr marL="0" marR="0" lvl="0" indent="0" algn="l" defTabSz="966788" rtl="0" eaLnBrk="1" fontAlgn="base" latinLnBrk="0" hangingPunct="1">
                        <a:lnSpc>
                          <a:spcPct val="100000"/>
                        </a:lnSpc>
                        <a:spcBef>
                          <a:spcPct val="20000"/>
                        </a:spcBef>
                        <a:spcAft>
                          <a:spcPct val="10000"/>
                        </a:spcAft>
                        <a:buClr>
                          <a:srgbClr val="A60231"/>
                        </a:buClr>
                        <a:buSzTx/>
                        <a:buFont typeface="Arial" panose="020B0604020202020204" pitchFamily="34" charset="0"/>
                        <a:buNone/>
                      </a:pP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4. Place leads</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697336">
                <a:tc>
                  <a:txBody>
                    <a:bodyPr/>
                    <a:lstStyle>
                      <a:lvl1pPr defTabSz="966788" eaLnBrk="0" hangingPunct="0">
                        <a:spcBef>
                          <a:spcPct val="20000"/>
                        </a:spcBef>
                        <a:spcAft>
                          <a:spcPct val="10000"/>
                        </a:spcAft>
                        <a:buClr>
                          <a:srgbClr val="A60231"/>
                        </a:buClr>
                        <a:buFont typeface="Arial" panose="020B0604020202020204" pitchFamily="34" charset="0"/>
                        <a:defRPr sz="2000">
                          <a:solidFill>
                            <a:schemeClr val="tx1"/>
                          </a:solidFill>
                          <a:latin typeface="Arial" panose="020B0604020202020204" pitchFamily="34" charset="0"/>
                        </a:defRPr>
                      </a:lvl1pPr>
                      <a:lvl2pPr marL="742950" indent="-285750" defTabSz="966788" eaLnBrk="0" hangingPunct="0">
                        <a:spcBef>
                          <a:spcPct val="20000"/>
                        </a:spcBef>
                        <a:spcAft>
                          <a:spcPct val="10000"/>
                        </a:spcAft>
                        <a:buClr>
                          <a:srgbClr val="918F90"/>
                        </a:buClr>
                        <a:buFont typeface="Wingdings" panose="05000000000000000000" pitchFamily="2" charset="2"/>
                        <a:defRPr>
                          <a:solidFill>
                            <a:schemeClr val="tx1"/>
                          </a:solidFill>
                          <a:latin typeface="Arial" panose="020B0604020202020204" pitchFamily="34" charset="0"/>
                        </a:defRPr>
                      </a:lvl2pPr>
                      <a:lvl3pPr marL="1143000" indent="-228600" defTabSz="966788" eaLnBrk="0" hangingPunct="0">
                        <a:spcBef>
                          <a:spcPct val="20000"/>
                        </a:spcBef>
                        <a:spcAft>
                          <a:spcPct val="10000"/>
                        </a:spcAft>
                        <a:buClr>
                          <a:srgbClr val="FF9900"/>
                        </a:buClr>
                        <a:buFont typeface="Wingdings" panose="05000000000000000000" pitchFamily="2" charset="2"/>
                        <a:defRPr sz="1600">
                          <a:solidFill>
                            <a:schemeClr val="tx1"/>
                          </a:solidFill>
                          <a:latin typeface="Arial" panose="020B0604020202020204" pitchFamily="34" charset="0"/>
                        </a:defRPr>
                      </a:lvl3pPr>
                      <a:lvl4pPr marL="1600200" indent="-228600" defTabSz="966788" eaLnBrk="0" hangingPunct="0">
                        <a:spcBef>
                          <a:spcPct val="20000"/>
                        </a:spcBef>
                        <a:spcAft>
                          <a:spcPct val="10000"/>
                        </a:spcAft>
                        <a:defRPr sz="1400">
                          <a:solidFill>
                            <a:schemeClr val="tx1"/>
                          </a:solidFill>
                          <a:latin typeface="Arial" panose="020B0604020202020204" pitchFamily="34" charset="0"/>
                        </a:defRPr>
                      </a:lvl4pPr>
                      <a:lvl5pPr marL="2057400" indent="-228600" defTabSz="966788" eaLnBrk="0" hangingPunct="0">
                        <a:spcBef>
                          <a:spcPct val="20000"/>
                        </a:spcBef>
                        <a:spcAft>
                          <a:spcPct val="10000"/>
                        </a:spcAft>
                        <a:defRPr sz="1200">
                          <a:solidFill>
                            <a:schemeClr val="tx1"/>
                          </a:solidFill>
                          <a:latin typeface="Arial" panose="020B0604020202020204" pitchFamily="34" charset="0"/>
                        </a:defRPr>
                      </a:lvl5pPr>
                      <a:lvl6pPr marL="2514600" indent="-228600" defTabSz="966788" eaLnBrk="0" fontAlgn="base" hangingPunct="0">
                        <a:spcBef>
                          <a:spcPct val="20000"/>
                        </a:spcBef>
                        <a:spcAft>
                          <a:spcPct val="10000"/>
                        </a:spcAft>
                        <a:defRPr sz="1200">
                          <a:solidFill>
                            <a:schemeClr val="tx1"/>
                          </a:solidFill>
                          <a:latin typeface="Arial" panose="020B0604020202020204" pitchFamily="34" charset="0"/>
                        </a:defRPr>
                      </a:lvl6pPr>
                      <a:lvl7pPr marL="2971800" indent="-228600" defTabSz="966788" eaLnBrk="0" fontAlgn="base" hangingPunct="0">
                        <a:spcBef>
                          <a:spcPct val="20000"/>
                        </a:spcBef>
                        <a:spcAft>
                          <a:spcPct val="10000"/>
                        </a:spcAft>
                        <a:defRPr sz="1200">
                          <a:solidFill>
                            <a:schemeClr val="tx1"/>
                          </a:solidFill>
                          <a:latin typeface="Arial" panose="020B0604020202020204" pitchFamily="34" charset="0"/>
                        </a:defRPr>
                      </a:lvl7pPr>
                      <a:lvl8pPr marL="3429000" indent="-228600" defTabSz="966788" eaLnBrk="0" fontAlgn="base" hangingPunct="0">
                        <a:spcBef>
                          <a:spcPct val="20000"/>
                        </a:spcBef>
                        <a:spcAft>
                          <a:spcPct val="10000"/>
                        </a:spcAft>
                        <a:defRPr sz="1200">
                          <a:solidFill>
                            <a:schemeClr val="tx1"/>
                          </a:solidFill>
                          <a:latin typeface="Arial" panose="020B0604020202020204" pitchFamily="34" charset="0"/>
                        </a:defRPr>
                      </a:lvl8pPr>
                      <a:lvl9pPr marL="3886200" indent="-228600" defTabSz="966788" eaLnBrk="0" fontAlgn="base" hangingPunct="0">
                        <a:spcBef>
                          <a:spcPct val="20000"/>
                        </a:spcBef>
                        <a:spcAft>
                          <a:spcPct val="10000"/>
                        </a:spcAft>
                        <a:defRPr sz="1200">
                          <a:solidFill>
                            <a:schemeClr val="tx1"/>
                          </a:solidFill>
                          <a:latin typeface="Arial" panose="020B0604020202020204" pitchFamily="34" charset="0"/>
                        </a:defRPr>
                      </a:lvl9pPr>
                    </a:lstStyle>
                    <a:p>
                      <a:pPr marL="0" marR="0" lvl="0" indent="0" algn="l" defTabSz="966788" rtl="0" eaLnBrk="1" fontAlgn="base" latinLnBrk="0" hangingPunct="1">
                        <a:lnSpc>
                          <a:spcPct val="100000"/>
                        </a:lnSpc>
                        <a:spcBef>
                          <a:spcPct val="20000"/>
                        </a:spcBef>
                        <a:spcAft>
                          <a:spcPct val="10000"/>
                        </a:spcAft>
                        <a:buClr>
                          <a:srgbClr val="A60231"/>
                        </a:buClr>
                        <a:buSzTx/>
                        <a:buFont typeface="Arial" panose="020B0604020202020204" pitchFamily="34" charset="0"/>
                        <a:buNone/>
                      </a:pP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 Remove implant tools</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199176">
                <a:tc>
                  <a:txBody>
                    <a:bodyPr/>
                    <a:lstStyle>
                      <a:lvl1pPr defTabSz="966788" eaLnBrk="0" hangingPunct="0">
                        <a:spcBef>
                          <a:spcPct val="20000"/>
                        </a:spcBef>
                        <a:spcAft>
                          <a:spcPct val="10000"/>
                        </a:spcAft>
                        <a:buClr>
                          <a:srgbClr val="A60231"/>
                        </a:buClr>
                        <a:buFont typeface="Arial" panose="020B0604020202020204" pitchFamily="34" charset="0"/>
                        <a:defRPr sz="2000">
                          <a:solidFill>
                            <a:schemeClr val="tx1"/>
                          </a:solidFill>
                          <a:latin typeface="Arial" panose="020B0604020202020204" pitchFamily="34" charset="0"/>
                        </a:defRPr>
                      </a:lvl1pPr>
                      <a:lvl2pPr marL="742950" indent="-285750" defTabSz="966788" eaLnBrk="0" hangingPunct="0">
                        <a:spcBef>
                          <a:spcPct val="20000"/>
                        </a:spcBef>
                        <a:spcAft>
                          <a:spcPct val="10000"/>
                        </a:spcAft>
                        <a:buClr>
                          <a:srgbClr val="918F90"/>
                        </a:buClr>
                        <a:buFont typeface="Wingdings" panose="05000000000000000000" pitchFamily="2" charset="2"/>
                        <a:defRPr>
                          <a:solidFill>
                            <a:schemeClr val="tx1"/>
                          </a:solidFill>
                          <a:latin typeface="Arial" panose="020B0604020202020204" pitchFamily="34" charset="0"/>
                        </a:defRPr>
                      </a:lvl2pPr>
                      <a:lvl3pPr marL="1143000" indent="-228600" defTabSz="966788" eaLnBrk="0" hangingPunct="0">
                        <a:spcBef>
                          <a:spcPct val="20000"/>
                        </a:spcBef>
                        <a:spcAft>
                          <a:spcPct val="10000"/>
                        </a:spcAft>
                        <a:buClr>
                          <a:srgbClr val="FF9900"/>
                        </a:buClr>
                        <a:buFont typeface="Wingdings" panose="05000000000000000000" pitchFamily="2" charset="2"/>
                        <a:defRPr sz="1600">
                          <a:solidFill>
                            <a:schemeClr val="tx1"/>
                          </a:solidFill>
                          <a:latin typeface="Arial" panose="020B0604020202020204" pitchFamily="34" charset="0"/>
                        </a:defRPr>
                      </a:lvl3pPr>
                      <a:lvl4pPr marL="1600200" indent="-228600" defTabSz="966788" eaLnBrk="0" hangingPunct="0">
                        <a:spcBef>
                          <a:spcPct val="20000"/>
                        </a:spcBef>
                        <a:spcAft>
                          <a:spcPct val="10000"/>
                        </a:spcAft>
                        <a:defRPr sz="1400">
                          <a:solidFill>
                            <a:schemeClr val="tx1"/>
                          </a:solidFill>
                          <a:latin typeface="Arial" panose="020B0604020202020204" pitchFamily="34" charset="0"/>
                        </a:defRPr>
                      </a:lvl4pPr>
                      <a:lvl5pPr marL="2057400" indent="-228600" defTabSz="966788" eaLnBrk="0" hangingPunct="0">
                        <a:spcBef>
                          <a:spcPct val="20000"/>
                        </a:spcBef>
                        <a:spcAft>
                          <a:spcPct val="10000"/>
                        </a:spcAft>
                        <a:defRPr sz="1200">
                          <a:solidFill>
                            <a:schemeClr val="tx1"/>
                          </a:solidFill>
                          <a:latin typeface="Arial" panose="020B0604020202020204" pitchFamily="34" charset="0"/>
                        </a:defRPr>
                      </a:lvl5pPr>
                      <a:lvl6pPr marL="2514600" indent="-228600" defTabSz="966788" eaLnBrk="0" fontAlgn="base" hangingPunct="0">
                        <a:spcBef>
                          <a:spcPct val="20000"/>
                        </a:spcBef>
                        <a:spcAft>
                          <a:spcPct val="10000"/>
                        </a:spcAft>
                        <a:defRPr sz="1200">
                          <a:solidFill>
                            <a:schemeClr val="tx1"/>
                          </a:solidFill>
                          <a:latin typeface="Arial" panose="020B0604020202020204" pitchFamily="34" charset="0"/>
                        </a:defRPr>
                      </a:lvl6pPr>
                      <a:lvl7pPr marL="2971800" indent="-228600" defTabSz="966788" eaLnBrk="0" fontAlgn="base" hangingPunct="0">
                        <a:spcBef>
                          <a:spcPct val="20000"/>
                        </a:spcBef>
                        <a:spcAft>
                          <a:spcPct val="10000"/>
                        </a:spcAft>
                        <a:defRPr sz="1200">
                          <a:solidFill>
                            <a:schemeClr val="tx1"/>
                          </a:solidFill>
                          <a:latin typeface="Arial" panose="020B0604020202020204" pitchFamily="34" charset="0"/>
                        </a:defRPr>
                      </a:lvl7pPr>
                      <a:lvl8pPr marL="3429000" indent="-228600" defTabSz="966788" eaLnBrk="0" fontAlgn="base" hangingPunct="0">
                        <a:spcBef>
                          <a:spcPct val="20000"/>
                        </a:spcBef>
                        <a:spcAft>
                          <a:spcPct val="10000"/>
                        </a:spcAft>
                        <a:defRPr sz="1200">
                          <a:solidFill>
                            <a:schemeClr val="tx1"/>
                          </a:solidFill>
                          <a:latin typeface="Arial" panose="020B0604020202020204" pitchFamily="34" charset="0"/>
                        </a:defRPr>
                      </a:lvl8pPr>
                      <a:lvl9pPr marL="3886200" indent="-228600" defTabSz="966788" eaLnBrk="0" fontAlgn="base" hangingPunct="0">
                        <a:spcBef>
                          <a:spcPct val="20000"/>
                        </a:spcBef>
                        <a:spcAft>
                          <a:spcPct val="10000"/>
                        </a:spcAft>
                        <a:defRPr sz="1200">
                          <a:solidFill>
                            <a:schemeClr val="tx1"/>
                          </a:solidFill>
                          <a:latin typeface="Arial" panose="020B0604020202020204" pitchFamily="34" charset="0"/>
                        </a:defRPr>
                      </a:lvl9pPr>
                    </a:lstStyle>
                    <a:p>
                      <a:pPr marL="0" marR="0" lvl="0" indent="0" algn="l" defTabSz="966788" rtl="0" eaLnBrk="1" fontAlgn="base" latinLnBrk="0" hangingPunct="1">
                        <a:lnSpc>
                          <a:spcPct val="100000"/>
                        </a:lnSpc>
                        <a:spcBef>
                          <a:spcPct val="20000"/>
                        </a:spcBef>
                        <a:spcAft>
                          <a:spcPct val="10000"/>
                        </a:spcAft>
                        <a:buClr>
                          <a:srgbClr val="A60231"/>
                        </a:buClr>
                        <a:buSzTx/>
                        <a:buFont typeface="Arial" panose="020B0604020202020204" pitchFamily="34" charset="0"/>
                        <a:buNone/>
                      </a:pP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6. Measure final electricals and program device</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9" name="Rectangle 2"/>
          <p:cNvSpPr>
            <a:spLocks noGrp="1" noChangeArrowheads="1"/>
          </p:cNvSpPr>
          <p:nvPr>
            <p:ph type="ctrTitle"/>
          </p:nvPr>
        </p:nvSpPr>
        <p:spPr>
          <a:xfrm>
            <a:off x="2227265" y="1905000"/>
            <a:ext cx="7737475" cy="1962150"/>
          </a:xfrm>
        </p:spPr>
        <p:txBody>
          <a:bodyPr>
            <a:normAutofit/>
          </a:bodyPr>
          <a:lstStyle/>
          <a:p>
            <a:pPr algn="ctr" eaLnBrk="1" hangingPunct="1"/>
            <a:r>
              <a:rPr lang="en-US" sz="4000" dirty="0"/>
              <a:t>Step 1:</a:t>
            </a:r>
            <a:br>
              <a:rPr lang="en-US" sz="4000" dirty="0"/>
            </a:br>
            <a:r>
              <a:rPr lang="en-US" sz="4000" dirty="0"/>
              <a:t>Cannulate the Coronary Sinus</a:t>
            </a:r>
          </a:p>
        </p:txBody>
      </p:sp>
    </p:spTree>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srcRect/>
          <a:stretch>
            <a:fillRect/>
          </a:stretch>
        </p:blipFill>
        <p:spPr bwMode="auto">
          <a:xfrm>
            <a:off x="242798" y="718457"/>
            <a:ext cx="11621777" cy="5381897"/>
          </a:xfrm>
          <a:prstGeom prst="rect">
            <a:avLst/>
          </a:prstGeom>
          <a:noFill/>
          <a:ln w="9525">
            <a:noFill/>
            <a:miter lim="800000"/>
            <a:headEnd/>
            <a:tailEnd/>
          </a:ln>
          <a:effec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D0841-744E-41FE-922E-0A22B65FD7A8}"/>
              </a:ext>
            </a:extLst>
          </p:cNvPr>
          <p:cNvSpPr>
            <a:spLocks noGrp="1"/>
          </p:cNvSpPr>
          <p:nvPr>
            <p:ph type="title"/>
          </p:nvPr>
        </p:nvSpPr>
        <p:spPr/>
        <p:txBody>
          <a:bodyPr/>
          <a:lstStyle/>
          <a:p>
            <a:r>
              <a:rPr lang="en-US" dirty="0"/>
              <a:t>Coronary sinus </a:t>
            </a:r>
          </a:p>
        </p:txBody>
      </p:sp>
      <p:sp>
        <p:nvSpPr>
          <p:cNvPr id="3" name="Content Placeholder 2">
            <a:extLst>
              <a:ext uri="{FF2B5EF4-FFF2-40B4-BE49-F238E27FC236}">
                <a16:creationId xmlns:a16="http://schemas.microsoft.com/office/drawing/2014/main" id="{9C9AB27C-9CCA-4451-B976-6991F5B6ADE3}"/>
              </a:ext>
            </a:extLst>
          </p:cNvPr>
          <p:cNvSpPr>
            <a:spLocks noGrp="1"/>
          </p:cNvSpPr>
          <p:nvPr>
            <p:ph idx="1"/>
          </p:nvPr>
        </p:nvSpPr>
        <p:spPr/>
        <p:txBody>
          <a:bodyPr>
            <a:normAutofit lnSpcReduction="10000"/>
          </a:bodyPr>
          <a:lstStyle/>
          <a:p>
            <a:r>
              <a:rPr lang="en-IN" b="0" i="0" dirty="0">
                <a:solidFill>
                  <a:srgbClr val="000000"/>
                </a:solidFill>
                <a:effectLst/>
                <a:latin typeface="Times New Roman" panose="02020603050405020304" pitchFamily="18" charset="0"/>
              </a:rPr>
              <a:t>It lies in and is the main constituent of the posterior portion of the atrioventricular groove</a:t>
            </a:r>
          </a:p>
          <a:p>
            <a:r>
              <a:rPr lang="en-IN" b="0" i="0" dirty="0">
                <a:solidFill>
                  <a:srgbClr val="000000"/>
                </a:solidFill>
                <a:effectLst/>
                <a:latin typeface="Times New Roman" panose="02020603050405020304" pitchFamily="18" charset="0"/>
              </a:rPr>
              <a:t>CS receives the venous drainage of the anterior half of the IVS and the LV anterior wall through the GCV, which opens into the left extremity of the CS</a:t>
            </a:r>
          </a:p>
          <a:p>
            <a:r>
              <a:rPr lang="en-IN" b="0" i="0" dirty="0">
                <a:solidFill>
                  <a:srgbClr val="000000"/>
                </a:solidFill>
                <a:effectLst/>
                <a:latin typeface="Times New Roman" panose="02020603050405020304" pitchFamily="18" charset="0"/>
              </a:rPr>
              <a:t>left atrium drains blood into CS via small atrial veins and the oblique vein of left atrium (the vein of Marshall)</a:t>
            </a:r>
            <a:endParaRPr lang="en-IN" dirty="0">
              <a:solidFill>
                <a:srgbClr val="000000"/>
              </a:solidFill>
              <a:latin typeface="Times New Roman" panose="02020603050405020304" pitchFamily="18" charset="0"/>
            </a:endParaRPr>
          </a:p>
          <a:p>
            <a:r>
              <a:rPr lang="en-IN" b="0" i="0" dirty="0">
                <a:solidFill>
                  <a:srgbClr val="000000"/>
                </a:solidFill>
                <a:effectLst/>
                <a:latin typeface="Times New Roman" panose="02020603050405020304" pitchFamily="18" charset="0"/>
              </a:rPr>
              <a:t>lateral wall and a part of the LV posterior region drain blood via the left marginal vein</a:t>
            </a:r>
            <a:endParaRPr lang="en-US" dirty="0"/>
          </a:p>
        </p:txBody>
      </p:sp>
    </p:spTree>
    <p:extLst>
      <p:ext uri="{BB962C8B-B14F-4D97-AF65-F5344CB8AC3E}">
        <p14:creationId xmlns:p14="http://schemas.microsoft.com/office/powerpoint/2010/main" val="7494163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9" name="Rectangle 2"/>
          <p:cNvSpPr>
            <a:spLocks noGrp="1" noChangeArrowheads="1"/>
          </p:cNvSpPr>
          <p:nvPr>
            <p:ph type="title"/>
          </p:nvPr>
        </p:nvSpPr>
        <p:spPr>
          <a:ln>
            <a:noFill/>
          </a:ln>
        </p:spPr>
        <p:txBody>
          <a:bodyPr/>
          <a:lstStyle/>
          <a:p>
            <a:pPr eaLnBrk="1" hangingPunct="1"/>
            <a:r>
              <a:rPr lang="en-US" sz="2000" dirty="0"/>
              <a:t>Right Atrial Anatomical Features</a:t>
            </a:r>
          </a:p>
        </p:txBody>
      </p:sp>
      <p:sp>
        <p:nvSpPr>
          <p:cNvPr id="1048840" name="Rectangle 3"/>
          <p:cNvSpPr>
            <a:spLocks noGrp="1" noChangeArrowheads="1"/>
          </p:cNvSpPr>
          <p:nvPr>
            <p:ph type="body" sz="half" idx="1"/>
          </p:nvPr>
        </p:nvSpPr>
        <p:spPr>
          <a:xfrm>
            <a:off x="1933575" y="2038350"/>
            <a:ext cx="4230688" cy="4383088"/>
          </a:xfrm>
          <a:ln>
            <a:solidFill>
              <a:schemeClr val="tx1"/>
            </a:solidFill>
          </a:ln>
        </p:spPr>
        <p:txBody>
          <a:bodyPr/>
          <a:lstStyle/>
          <a:p>
            <a:pPr marL="342900" indent="-342900" eaLnBrk="1" hangingPunct="1"/>
            <a:r>
              <a:rPr lang="en-US" sz="2000" dirty="0"/>
              <a:t>Tricuspid annulus</a:t>
            </a:r>
          </a:p>
          <a:p>
            <a:pPr marL="342900" indent="-342900" eaLnBrk="1" hangingPunct="1"/>
            <a:r>
              <a:rPr lang="en-US" sz="2000" dirty="0"/>
              <a:t>Fossa ovalis</a:t>
            </a:r>
          </a:p>
          <a:p>
            <a:pPr marL="342900" indent="-342900" eaLnBrk="1" hangingPunct="1"/>
            <a:r>
              <a:rPr lang="en-US" sz="2000" dirty="0"/>
              <a:t>Eustachian ridge</a:t>
            </a:r>
          </a:p>
          <a:p>
            <a:pPr marL="342900" indent="-342900" eaLnBrk="1" hangingPunct="1"/>
            <a:r>
              <a:rPr lang="en-US" sz="2000" b="1" u="sng" dirty="0">
                <a:effectLst>
                  <a:outerShdw blurRad="38100" dist="38100" dir="2700000" algn="tl">
                    <a:srgbClr val="C0C0C0"/>
                  </a:outerShdw>
                </a:effectLst>
              </a:rPr>
              <a:t>Coronary sinus</a:t>
            </a:r>
          </a:p>
          <a:p>
            <a:pPr marL="342900" indent="-342900" eaLnBrk="1" hangingPunct="1"/>
            <a:r>
              <a:rPr lang="en-US" sz="2000" dirty="0"/>
              <a:t>Thebesian valve</a:t>
            </a:r>
          </a:p>
          <a:p>
            <a:pPr marL="342900" indent="-342900" eaLnBrk="1" hangingPunct="1"/>
            <a:r>
              <a:rPr lang="en-US" sz="2000" dirty="0"/>
              <a:t>Eustachian fossa</a:t>
            </a:r>
          </a:p>
          <a:p>
            <a:pPr marL="342900" indent="-342900" eaLnBrk="1" hangingPunct="1"/>
            <a:r>
              <a:rPr lang="en-US" sz="2000" dirty="0"/>
              <a:t>Inferior vena cava</a:t>
            </a:r>
          </a:p>
          <a:p>
            <a:pPr marL="342900" indent="-342900" eaLnBrk="1" hangingPunct="1"/>
            <a:endParaRPr lang="en-US" sz="2000" dirty="0"/>
          </a:p>
        </p:txBody>
      </p:sp>
      <p:pic>
        <p:nvPicPr>
          <p:cNvPr id="2097199" name="Picture 4" descr="RtAtrium"/>
          <p:cNvPicPr>
            <a:picLocks noGrp="1" noChangeAspect="1" noChangeArrowheads="1"/>
          </p:cNvPicPr>
          <p:nvPr>
            <p:ph sz="half" idx="2"/>
          </p:nvPr>
        </p:nvPicPr>
        <p:blipFill>
          <a:blip r:embed="rId3"/>
          <a:srcRect/>
          <a:stretch>
            <a:fillRect/>
          </a:stretch>
        </p:blipFill>
        <p:spPr>
          <a:xfrm>
            <a:off x="5381627" y="1441453"/>
            <a:ext cx="4705351" cy="3833813"/>
          </a:xfrm>
          <a:ln w="38100">
            <a:solidFill>
              <a:schemeClr val="tx1"/>
            </a:solidFill>
            <a:miter lim="800000"/>
            <a:headEnd/>
            <a:tailEnd/>
          </a:ln>
        </p:spPr>
      </p:pic>
      <p:cxnSp>
        <p:nvCxnSpPr>
          <p:cNvPr id="3145729" name="AutoShape 5"/>
          <p:cNvCxnSpPr>
            <a:cxnSpLocks noChangeShapeType="1"/>
            <a:stCxn id="1048840" idx="2"/>
          </p:cNvCxnSpPr>
          <p:nvPr/>
        </p:nvCxnSpPr>
        <p:spPr bwMode="auto">
          <a:xfrm>
            <a:off x="4213227" y="6421443"/>
            <a:ext cx="1588" cy="1587"/>
          </a:xfrm>
          <a:prstGeom prst="straightConnector1">
            <a:avLst/>
          </a:prstGeom>
          <a:noFill/>
          <a:ln w="9525">
            <a:solidFill>
              <a:schemeClr val="tx1"/>
            </a:solidFill>
            <a:round/>
            <a:headEnd/>
            <a:tailEnd type="triangle" w="med" len="med"/>
          </a:ln>
          <a:effectLst>
            <a:outerShdw dist="89803" dir="2700000" algn="ctr" rotWithShape="0">
              <a:srgbClr val="898EC9">
                <a:alpha val="50000"/>
              </a:srgbClr>
            </a:outerShdw>
          </a:effectLst>
        </p:spPr>
      </p:cxnSp>
      <p:cxnSp>
        <p:nvCxnSpPr>
          <p:cNvPr id="3145730" name="AutoShape 6"/>
          <p:cNvCxnSpPr>
            <a:cxnSpLocks noChangeShapeType="1"/>
            <a:stCxn id="1048840" idx="2"/>
          </p:cNvCxnSpPr>
          <p:nvPr/>
        </p:nvCxnSpPr>
        <p:spPr bwMode="auto">
          <a:xfrm flipV="1">
            <a:off x="4213225" y="5888038"/>
            <a:ext cx="933451" cy="533400"/>
          </a:xfrm>
          <a:prstGeom prst="straightConnector1">
            <a:avLst/>
          </a:prstGeom>
          <a:noFill/>
          <a:ln w="9525">
            <a:solidFill>
              <a:schemeClr val="tx1"/>
            </a:solidFill>
            <a:round/>
            <a:headEnd/>
            <a:tailEnd type="triangle" w="med" len="med"/>
          </a:ln>
          <a:effectLst>
            <a:outerShdw dist="89803" dir="2700000" algn="ctr" rotWithShape="0">
              <a:srgbClr val="898EC9">
                <a:alpha val="50000"/>
              </a:srgbClr>
            </a:outerShdw>
          </a:effectLst>
        </p:spPr>
      </p:cxnSp>
      <p:sp>
        <p:nvSpPr>
          <p:cNvPr id="1048841" name="Line 7"/>
          <p:cNvSpPr>
            <a:spLocks noChangeShapeType="1"/>
          </p:cNvSpPr>
          <p:nvPr/>
        </p:nvSpPr>
        <p:spPr bwMode="auto">
          <a:xfrm>
            <a:off x="4495800" y="2286000"/>
            <a:ext cx="3163888" cy="1657350"/>
          </a:xfrm>
          <a:prstGeom prst="line">
            <a:avLst/>
          </a:prstGeom>
          <a:noFill/>
          <a:ln w="9525">
            <a:solidFill>
              <a:schemeClr val="tx1"/>
            </a:solidFill>
            <a:round/>
            <a:headEnd/>
            <a:tailEnd type="triangle" w="med" len="med"/>
          </a:ln>
        </p:spPr>
        <p:txBody>
          <a:bodyPr anchor="ctr"/>
          <a:lstStyle/>
          <a:p>
            <a:pPr fontAlgn="base">
              <a:spcBef>
                <a:spcPct val="0"/>
              </a:spcBef>
              <a:spcAft>
                <a:spcPct val="0"/>
              </a:spcAft>
            </a:pPr>
            <a:endParaRPr lang="en-IN" sz="1400" b="1"/>
          </a:p>
        </p:txBody>
      </p:sp>
      <p:sp>
        <p:nvSpPr>
          <p:cNvPr id="1048842" name="Line 8"/>
          <p:cNvSpPr>
            <a:spLocks noChangeShapeType="1"/>
          </p:cNvSpPr>
          <p:nvPr/>
        </p:nvSpPr>
        <p:spPr bwMode="auto">
          <a:xfrm>
            <a:off x="3886200" y="2667000"/>
            <a:ext cx="3087688" cy="1428750"/>
          </a:xfrm>
          <a:prstGeom prst="line">
            <a:avLst/>
          </a:prstGeom>
          <a:noFill/>
          <a:ln w="9525">
            <a:solidFill>
              <a:schemeClr val="tx1"/>
            </a:solidFill>
            <a:round/>
            <a:headEnd/>
            <a:tailEnd type="triangle" w="med" len="med"/>
          </a:ln>
        </p:spPr>
        <p:txBody>
          <a:bodyPr anchor="ctr"/>
          <a:lstStyle/>
          <a:p>
            <a:pPr fontAlgn="base">
              <a:spcBef>
                <a:spcPct val="0"/>
              </a:spcBef>
              <a:spcAft>
                <a:spcPct val="0"/>
              </a:spcAft>
            </a:pPr>
            <a:endParaRPr lang="en-IN" sz="1400" b="1"/>
          </a:p>
        </p:txBody>
      </p:sp>
      <p:sp>
        <p:nvSpPr>
          <p:cNvPr id="1048843" name="Line 9"/>
          <p:cNvSpPr>
            <a:spLocks noChangeShapeType="1"/>
          </p:cNvSpPr>
          <p:nvPr/>
        </p:nvSpPr>
        <p:spPr bwMode="auto">
          <a:xfrm flipV="1">
            <a:off x="6592888" y="5238750"/>
            <a:ext cx="0" cy="457200"/>
          </a:xfrm>
          <a:prstGeom prst="line">
            <a:avLst/>
          </a:prstGeom>
          <a:noFill/>
          <a:ln w="9525">
            <a:solidFill>
              <a:schemeClr val="tx1"/>
            </a:solidFill>
            <a:round/>
            <a:headEnd/>
            <a:tailEnd type="triangle" w="med" len="med"/>
          </a:ln>
        </p:spPr>
        <p:txBody>
          <a:bodyPr anchor="ctr"/>
          <a:lstStyle/>
          <a:p>
            <a:pPr fontAlgn="base">
              <a:spcBef>
                <a:spcPct val="0"/>
              </a:spcBef>
              <a:spcAft>
                <a:spcPct val="0"/>
              </a:spcAft>
            </a:pPr>
            <a:endParaRPr lang="en-IN" sz="1400" b="1"/>
          </a:p>
        </p:txBody>
      </p:sp>
      <p:sp>
        <p:nvSpPr>
          <p:cNvPr id="1048844" name="Line 10"/>
          <p:cNvSpPr>
            <a:spLocks noChangeShapeType="1"/>
          </p:cNvSpPr>
          <p:nvPr/>
        </p:nvSpPr>
        <p:spPr bwMode="auto">
          <a:xfrm>
            <a:off x="4419600" y="4191000"/>
            <a:ext cx="2630488" cy="742950"/>
          </a:xfrm>
          <a:prstGeom prst="line">
            <a:avLst/>
          </a:prstGeom>
          <a:noFill/>
          <a:ln w="9525">
            <a:solidFill>
              <a:schemeClr val="tx1"/>
            </a:solidFill>
            <a:round/>
            <a:headEnd/>
            <a:tailEnd type="triangle" w="med" len="med"/>
          </a:ln>
        </p:spPr>
        <p:txBody>
          <a:bodyPr anchor="ctr"/>
          <a:lstStyle/>
          <a:p>
            <a:pPr fontAlgn="base">
              <a:spcBef>
                <a:spcPct val="0"/>
              </a:spcBef>
              <a:spcAft>
                <a:spcPct val="0"/>
              </a:spcAft>
            </a:pPr>
            <a:endParaRPr lang="en-IN" sz="1400" b="1"/>
          </a:p>
        </p:txBody>
      </p:sp>
      <p:sp>
        <p:nvSpPr>
          <p:cNvPr id="1048845" name="Line 11"/>
          <p:cNvSpPr>
            <a:spLocks noChangeShapeType="1"/>
          </p:cNvSpPr>
          <p:nvPr/>
        </p:nvSpPr>
        <p:spPr bwMode="auto">
          <a:xfrm>
            <a:off x="4343400" y="3810000"/>
            <a:ext cx="3011488" cy="895350"/>
          </a:xfrm>
          <a:prstGeom prst="line">
            <a:avLst/>
          </a:prstGeom>
          <a:noFill/>
          <a:ln w="9525">
            <a:solidFill>
              <a:schemeClr val="tx1"/>
            </a:solidFill>
            <a:round/>
            <a:headEnd/>
            <a:tailEnd type="triangle" w="med" len="med"/>
          </a:ln>
        </p:spPr>
        <p:txBody>
          <a:bodyPr anchor="ctr"/>
          <a:lstStyle/>
          <a:p>
            <a:pPr fontAlgn="base">
              <a:spcBef>
                <a:spcPct val="0"/>
              </a:spcBef>
              <a:spcAft>
                <a:spcPct val="0"/>
              </a:spcAft>
            </a:pPr>
            <a:endParaRPr lang="en-IN" sz="1400" b="1"/>
          </a:p>
        </p:txBody>
      </p:sp>
      <p:sp>
        <p:nvSpPr>
          <p:cNvPr id="1048846" name="Line 12"/>
          <p:cNvSpPr>
            <a:spLocks noChangeShapeType="1"/>
          </p:cNvSpPr>
          <p:nvPr/>
        </p:nvSpPr>
        <p:spPr bwMode="auto">
          <a:xfrm>
            <a:off x="4419600" y="3048000"/>
            <a:ext cx="2859088" cy="1276350"/>
          </a:xfrm>
          <a:prstGeom prst="line">
            <a:avLst/>
          </a:prstGeom>
          <a:noFill/>
          <a:ln w="9525">
            <a:solidFill>
              <a:schemeClr val="tx1"/>
            </a:solidFill>
            <a:round/>
            <a:headEnd/>
            <a:tailEnd type="triangle" w="med" len="med"/>
          </a:ln>
        </p:spPr>
        <p:txBody>
          <a:bodyPr anchor="ctr"/>
          <a:lstStyle/>
          <a:p>
            <a:pPr fontAlgn="base">
              <a:spcBef>
                <a:spcPct val="0"/>
              </a:spcBef>
              <a:spcAft>
                <a:spcPct val="0"/>
              </a:spcAft>
            </a:pPr>
            <a:endParaRPr lang="en-IN" sz="1400" b="1"/>
          </a:p>
        </p:txBody>
      </p:sp>
      <p:sp>
        <p:nvSpPr>
          <p:cNvPr id="1048847" name="Line 13"/>
          <p:cNvSpPr>
            <a:spLocks noChangeShapeType="1"/>
          </p:cNvSpPr>
          <p:nvPr/>
        </p:nvSpPr>
        <p:spPr bwMode="auto">
          <a:xfrm flipH="1" flipV="1">
            <a:off x="4495800" y="4572000"/>
            <a:ext cx="2097088" cy="1123950"/>
          </a:xfrm>
          <a:prstGeom prst="line">
            <a:avLst/>
          </a:prstGeom>
          <a:noFill/>
          <a:ln w="9525">
            <a:solidFill>
              <a:schemeClr val="tx1"/>
            </a:solidFill>
            <a:round/>
            <a:headEnd/>
            <a:tailEnd/>
          </a:ln>
        </p:spPr>
        <p:txBody>
          <a:bodyPr/>
          <a:lstStyle/>
          <a:p>
            <a:pPr fontAlgn="base">
              <a:spcBef>
                <a:spcPct val="0"/>
              </a:spcBef>
              <a:spcAft>
                <a:spcPct val="0"/>
              </a:spcAft>
            </a:pPr>
            <a:endParaRPr lang="en-IN" sz="1400" b="1"/>
          </a:p>
        </p:txBody>
      </p:sp>
      <p:sp>
        <p:nvSpPr>
          <p:cNvPr id="1048848" name="Line 14"/>
          <p:cNvSpPr>
            <a:spLocks noChangeShapeType="1"/>
          </p:cNvSpPr>
          <p:nvPr/>
        </p:nvSpPr>
        <p:spPr bwMode="auto">
          <a:xfrm>
            <a:off x="4419600" y="3505200"/>
            <a:ext cx="2935288" cy="104775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IN" sz="1400" b="1"/>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FC907-8AE6-4585-A5A8-F9A2230550B7}"/>
              </a:ext>
            </a:extLst>
          </p:cNvPr>
          <p:cNvSpPr>
            <a:spLocks noGrp="1"/>
          </p:cNvSpPr>
          <p:nvPr>
            <p:ph type="title"/>
          </p:nvPr>
        </p:nvSpPr>
        <p:spPr/>
        <p:txBody>
          <a:bodyPr>
            <a:normAutofit/>
          </a:bodyPr>
          <a:lstStyle/>
          <a:p>
            <a:r>
              <a:rPr lang="en-US" sz="4800" dirty="0"/>
              <a:t>Intra ventricular dyssynchrony </a:t>
            </a:r>
          </a:p>
        </p:txBody>
      </p:sp>
      <p:sp>
        <p:nvSpPr>
          <p:cNvPr id="3" name="Content Placeholder 2">
            <a:extLst>
              <a:ext uri="{FF2B5EF4-FFF2-40B4-BE49-F238E27FC236}">
                <a16:creationId xmlns:a16="http://schemas.microsoft.com/office/drawing/2014/main" id="{2D073FF4-A024-4A73-A1F0-F20886536BC3}"/>
              </a:ext>
            </a:extLst>
          </p:cNvPr>
          <p:cNvSpPr>
            <a:spLocks noGrp="1"/>
          </p:cNvSpPr>
          <p:nvPr>
            <p:ph idx="1"/>
          </p:nvPr>
        </p:nvSpPr>
        <p:spPr>
          <a:xfrm>
            <a:off x="561703" y="1436914"/>
            <a:ext cx="11020697" cy="4689253"/>
          </a:xfrm>
        </p:spPr>
        <p:txBody>
          <a:bodyPr>
            <a:normAutofit fontScale="77500" lnSpcReduction="20000"/>
          </a:bodyPr>
          <a:lstStyle/>
          <a:p>
            <a:pPr>
              <a:lnSpc>
                <a:spcPct val="120000"/>
              </a:lnSpc>
            </a:pPr>
            <a:r>
              <a:rPr lang="en-US" dirty="0">
                <a:latin typeface="Times New Roman" panose="02020603050405020304" pitchFamily="18" charset="0"/>
                <a:cs typeface="Times New Roman" panose="02020603050405020304" pitchFamily="18" charset="0"/>
              </a:rPr>
              <a:t>The typical pattern seen with LBBB</a:t>
            </a:r>
          </a:p>
          <a:p>
            <a:pPr>
              <a:lnSpc>
                <a:spcPct val="120000"/>
              </a:lnSpc>
            </a:pPr>
            <a:r>
              <a:rPr lang="en-US" dirty="0">
                <a:latin typeface="Times New Roman" panose="02020603050405020304" pitchFamily="18" charset="0"/>
                <a:cs typeface="Times New Roman" panose="02020603050405020304" pitchFamily="18" charset="0"/>
              </a:rPr>
              <a:t>Early activation of the IVS  and late activation of posterior and lateral walls </a:t>
            </a:r>
            <a:endParaRPr lang="en-IN" dirty="0">
              <a:solidFill>
                <a:srgbClr val="FF0000"/>
              </a:solidFill>
              <a:latin typeface="Times New Roman" panose="02020603050405020304" pitchFamily="18" charset="0"/>
              <a:cs typeface="Times New Roman" panose="02020603050405020304" pitchFamily="18" charset="0"/>
            </a:endParaRPr>
          </a:p>
          <a:p>
            <a:pPr>
              <a:lnSpc>
                <a:spcPct val="120000"/>
              </a:lnSpc>
            </a:pPr>
            <a:r>
              <a:rPr lang="en-IN" dirty="0">
                <a:solidFill>
                  <a:srgbClr val="FF0000"/>
                </a:solidFill>
                <a:latin typeface="Times New Roman" panose="02020603050405020304" pitchFamily="18" charset="0"/>
                <a:cs typeface="Times New Roman" panose="02020603050405020304" pitchFamily="18" charset="0"/>
              </a:rPr>
              <a:t>Wigger (1925):</a:t>
            </a:r>
          </a:p>
          <a:p>
            <a:pPr marL="0" indent="0">
              <a:lnSpc>
                <a:spcPct val="120000"/>
              </a:lnSpc>
              <a:buNone/>
            </a:pPr>
            <a:r>
              <a:rPr lang="en-IN" dirty="0">
                <a:latin typeface="Times New Roman" panose="02020603050405020304" pitchFamily="18" charset="0"/>
                <a:cs typeface="Times New Roman" panose="02020603050405020304" pitchFamily="18" charset="0"/>
              </a:rPr>
              <a:t>	(1) Stimulation at  any ventricular site disturbs the natural pattern of activation and contraction because the evoked electrical wave front propagates slowly through ventricular myocardium rather than through the Purkinje system</a:t>
            </a:r>
          </a:p>
          <a:p>
            <a:pPr marL="0" indent="0">
              <a:lnSpc>
                <a:spcPct val="120000"/>
              </a:lnSpc>
              <a:buNone/>
            </a:pPr>
            <a:r>
              <a:rPr lang="en-IN" dirty="0">
                <a:latin typeface="Times New Roman" panose="02020603050405020304" pitchFamily="18" charset="0"/>
                <a:cs typeface="Times New Roman" panose="02020603050405020304" pitchFamily="18" charset="0"/>
              </a:rPr>
              <a:t>	(2) Altered ventricular activation causes an immediate reduction in pump function</a:t>
            </a:r>
            <a:endParaRPr lang="en-IN" dirty="0">
              <a:solidFill>
                <a:srgbClr val="FF0000"/>
              </a:solidFill>
              <a:latin typeface="Times New Roman" panose="02020603050405020304" pitchFamily="18" charset="0"/>
              <a:cs typeface="Times New Roman" panose="02020603050405020304" pitchFamily="18" charset="0"/>
            </a:endParaRPr>
          </a:p>
          <a:p>
            <a:pPr>
              <a:lnSpc>
                <a:spcPct val="120000"/>
              </a:lnSpc>
            </a:pPr>
            <a:r>
              <a:rPr lang="en-IN" dirty="0">
                <a:solidFill>
                  <a:srgbClr val="FF0000"/>
                </a:solidFill>
                <a:latin typeface="Times New Roman" panose="02020603050405020304" pitchFamily="18" charset="0"/>
                <a:cs typeface="Times New Roman" panose="02020603050405020304" pitchFamily="18" charset="0"/>
              </a:rPr>
              <a:t>Optimal </a:t>
            </a:r>
            <a:r>
              <a:rPr lang="en-IN" b="1" dirty="0">
                <a:solidFill>
                  <a:srgbClr val="FF0000"/>
                </a:solidFill>
                <a:latin typeface="Times New Roman" panose="02020603050405020304" pitchFamily="18" charset="0"/>
                <a:cs typeface="Times New Roman" panose="02020603050405020304" pitchFamily="18" charset="0"/>
              </a:rPr>
              <a:t>interventricular and intraventricular synchrony </a:t>
            </a:r>
            <a:r>
              <a:rPr lang="en-IN" dirty="0">
                <a:solidFill>
                  <a:srgbClr val="FF0000"/>
                </a:solidFill>
                <a:latin typeface="Times New Roman" panose="02020603050405020304" pitchFamily="18" charset="0"/>
                <a:cs typeface="Times New Roman" panose="02020603050405020304" pitchFamily="18" charset="0"/>
              </a:rPr>
              <a:t>is more important than AV synchrony for ventricular pump function.</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59190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a:srcRect/>
          <a:stretch>
            <a:fillRect/>
          </a:stretch>
        </p:blipFill>
        <p:spPr bwMode="auto">
          <a:xfrm>
            <a:off x="313510" y="326573"/>
            <a:ext cx="11492642" cy="6461456"/>
          </a:xfrm>
          <a:prstGeom prst="rect">
            <a:avLst/>
          </a:prstGeom>
          <a:noFill/>
          <a:ln w="9525">
            <a:noFill/>
            <a:miter lim="800000"/>
            <a:headEnd/>
            <a:tailEnd/>
          </a:ln>
          <a:effec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srcRect/>
          <a:stretch>
            <a:fillRect/>
          </a:stretch>
        </p:blipFill>
        <p:spPr bwMode="auto">
          <a:xfrm>
            <a:off x="597776" y="1294720"/>
            <a:ext cx="11170636" cy="4452937"/>
          </a:xfrm>
          <a:prstGeom prst="rect">
            <a:avLst/>
          </a:prstGeom>
          <a:noFill/>
          <a:ln w="9525">
            <a:noFill/>
            <a:miter lim="800000"/>
            <a:headEnd/>
            <a:tailEnd/>
          </a:ln>
          <a:effec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srcRect/>
          <a:stretch>
            <a:fillRect/>
          </a:stretch>
        </p:blipFill>
        <p:spPr bwMode="auto">
          <a:xfrm>
            <a:off x="783771" y="762571"/>
            <a:ext cx="11025886" cy="5389719"/>
          </a:xfrm>
          <a:prstGeom prst="rect">
            <a:avLst/>
          </a:prstGeom>
          <a:noFill/>
          <a:ln w="9525">
            <a:noFill/>
            <a:miter lim="800000"/>
            <a:headEnd/>
            <a:tailEnd/>
          </a:ln>
          <a:effec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srcRect/>
          <a:stretch>
            <a:fillRect/>
          </a:stretch>
        </p:blipFill>
        <p:spPr bwMode="auto">
          <a:xfrm>
            <a:off x="523546" y="237881"/>
            <a:ext cx="11021586" cy="6293547"/>
          </a:xfrm>
          <a:prstGeom prst="rect">
            <a:avLst/>
          </a:prstGeom>
          <a:noFill/>
          <a:ln w="9525">
            <a:noFill/>
            <a:miter lim="800000"/>
            <a:headEnd/>
            <a:tailEnd/>
          </a:ln>
          <a:effec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srcRect/>
          <a:stretch>
            <a:fillRect/>
          </a:stretch>
        </p:blipFill>
        <p:spPr bwMode="auto">
          <a:xfrm>
            <a:off x="580476" y="174676"/>
            <a:ext cx="11103923" cy="6304502"/>
          </a:xfrm>
          <a:prstGeom prst="rect">
            <a:avLst/>
          </a:prstGeom>
          <a:noFill/>
          <a:ln w="9525">
            <a:noFill/>
            <a:miter lim="800000"/>
            <a:headEnd/>
            <a:tailEnd/>
          </a:ln>
          <a:effec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srcRect/>
          <a:stretch>
            <a:fillRect/>
          </a:stretch>
        </p:blipFill>
        <p:spPr bwMode="auto">
          <a:xfrm>
            <a:off x="612458" y="99257"/>
            <a:ext cx="11000422" cy="6392576"/>
          </a:xfrm>
          <a:prstGeom prst="rect">
            <a:avLst/>
          </a:prstGeom>
          <a:noFill/>
          <a:ln w="9525">
            <a:noFill/>
            <a:miter lim="800000"/>
            <a:headEnd/>
            <a:tailEnd/>
          </a:ln>
          <a:effec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srcRect/>
          <a:stretch>
            <a:fillRect/>
          </a:stretch>
        </p:blipFill>
        <p:spPr bwMode="auto">
          <a:xfrm>
            <a:off x="586838" y="261258"/>
            <a:ext cx="10862509" cy="6113416"/>
          </a:xfrm>
          <a:prstGeom prst="rect">
            <a:avLst/>
          </a:prstGeom>
          <a:noFill/>
          <a:ln w="9525">
            <a:noFill/>
            <a:miter lim="800000"/>
            <a:headEnd/>
            <a:tailEnd/>
          </a:ln>
          <a:effec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srcRect/>
          <a:stretch>
            <a:fillRect/>
          </a:stretch>
        </p:blipFill>
        <p:spPr bwMode="auto">
          <a:xfrm>
            <a:off x="416795" y="215095"/>
            <a:ext cx="11330663" cy="6316334"/>
          </a:xfrm>
          <a:prstGeom prst="rect">
            <a:avLst/>
          </a:prstGeom>
          <a:noFill/>
          <a:ln w="9525">
            <a:noFill/>
            <a:miter lim="800000"/>
            <a:headEnd/>
            <a:tailEnd/>
          </a:ln>
          <a:effec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srcRect/>
          <a:stretch>
            <a:fillRect/>
          </a:stretch>
        </p:blipFill>
        <p:spPr bwMode="auto">
          <a:xfrm>
            <a:off x="513623" y="222069"/>
            <a:ext cx="11308137" cy="5930538"/>
          </a:xfrm>
          <a:prstGeom prst="rect">
            <a:avLst/>
          </a:prstGeom>
          <a:noFill/>
          <a:ln w="9525">
            <a:noFill/>
            <a:miter lim="800000"/>
            <a:headEnd/>
            <a:tailEnd/>
          </a:ln>
          <a:effec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912A-1870-4784-BC57-C7A3BC28A62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B0AD03-F76B-4BD4-B186-433C9E9B3F39}"/>
              </a:ext>
            </a:extLst>
          </p:cNvPr>
          <p:cNvSpPr>
            <a:spLocks noGrp="1"/>
          </p:cNvSpPr>
          <p:nvPr>
            <p:ph idx="1"/>
          </p:nvPr>
        </p:nvSpPr>
        <p:spPr/>
        <p:txBody>
          <a:bodyPr/>
          <a:lstStyle/>
          <a:p>
            <a:r>
              <a:rPr lang="en-US" dirty="0"/>
              <a:t>Identification of coronary anatomy</a:t>
            </a:r>
          </a:p>
          <a:p>
            <a:r>
              <a:rPr lang="en-IN" dirty="0"/>
              <a:t>middle and great cardiac veins are the two most consistently present branches of the coronary venous system</a:t>
            </a:r>
            <a:endParaRPr lang="en-US" dirty="0"/>
          </a:p>
          <a:p>
            <a:r>
              <a:rPr lang="en-IN" dirty="0"/>
              <a:t>Depending on their position along the lateral border of the heart, the various branches draining into the coronary sinus were identified as posterior, posterolateral, lateral, or anterolateral veins </a:t>
            </a:r>
            <a:endParaRPr lang="en-US" dirty="0"/>
          </a:p>
        </p:txBody>
      </p:sp>
    </p:spTree>
    <p:extLst>
      <p:ext uri="{BB962C8B-B14F-4D97-AF65-F5344CB8AC3E}">
        <p14:creationId xmlns:p14="http://schemas.microsoft.com/office/powerpoint/2010/main" val="3545314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3E696-F850-44D8-9774-3607073C62CF}"/>
              </a:ext>
            </a:extLst>
          </p:cNvPr>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8C651D8-23DC-4DED-9B98-DD80C3028204}"/>
              </a:ext>
            </a:extLst>
          </p:cNvPr>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2050" name="Picture 2" descr="• Interventricular dyssynchrony&#10;refers to the time delay between&#10;contraction of the right and left&#10;ventricles&#10;• Interventr...">
            <a:extLst>
              <a:ext uri="{FF2B5EF4-FFF2-40B4-BE49-F238E27FC236}">
                <a16:creationId xmlns:a16="http://schemas.microsoft.com/office/drawing/2014/main" id="{1475E373-2C56-4867-9165-ECDD7338D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2"/>
            <a:ext cx="12172951" cy="68580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6CDB50B-16FB-41DA-9D2A-6EFFE0E9A4EB}"/>
              </a:ext>
            </a:extLst>
          </p:cNvPr>
          <p:cNvSpPr/>
          <p:nvPr/>
        </p:nvSpPr>
        <p:spPr>
          <a:xfrm>
            <a:off x="19049" y="497689"/>
            <a:ext cx="7667627" cy="3055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dirty="0" err="1">
                <a:solidFill>
                  <a:schemeClr val="tx1"/>
                </a:solidFill>
                <a:latin typeface="Times New Roman" panose="02020603050405020304" pitchFamily="18" charset="0"/>
                <a:cs typeface="Times New Roman" panose="02020603050405020304" pitchFamily="18" charset="0"/>
              </a:rPr>
              <a:t>D</a:t>
            </a:r>
            <a:r>
              <a:rPr lang="en-IN" sz="3200" b="0" i="0" dirty="0" err="1">
                <a:solidFill>
                  <a:schemeClr val="tx1"/>
                </a:solidFill>
                <a:effectLst/>
                <a:latin typeface="Times New Roman" panose="02020603050405020304" pitchFamily="18" charset="0"/>
                <a:cs typeface="Times New Roman" panose="02020603050405020304" pitchFamily="18" charset="0"/>
              </a:rPr>
              <a:t>yssynchrony</a:t>
            </a:r>
            <a:r>
              <a:rPr lang="en-IN" sz="3200" b="0" i="0" dirty="0">
                <a:solidFill>
                  <a:schemeClr val="tx1"/>
                </a:solidFill>
                <a:effectLst/>
                <a:latin typeface="Times New Roman" panose="02020603050405020304" pitchFamily="18" charset="0"/>
                <a:cs typeface="Times New Roman" panose="02020603050405020304" pitchFamily="18" charset="0"/>
              </a:rPr>
              <a:t> between the left and the right ventricle and can be measured using conventional PWD or TD imaging</a:t>
            </a:r>
            <a:r>
              <a:rPr lang="en-US" sz="3200" dirty="0">
                <a:solidFill>
                  <a:schemeClr val="tx1"/>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id="{A5A93167-7DC5-4215-AF00-0935ED254D5A}"/>
              </a:ext>
            </a:extLst>
          </p:cNvPr>
          <p:cNvSpPr/>
          <p:nvPr/>
        </p:nvSpPr>
        <p:spPr>
          <a:xfrm>
            <a:off x="19051" y="0"/>
            <a:ext cx="12153903" cy="962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Times New Roman" panose="02020603050405020304" pitchFamily="18" charset="0"/>
                <a:cs typeface="Times New Roman" panose="02020603050405020304" pitchFamily="18" charset="0"/>
              </a:rPr>
              <a:t>INTER-VENTRICULAR DYSSYNCHRONY </a:t>
            </a:r>
          </a:p>
        </p:txBody>
      </p:sp>
    </p:spTree>
    <p:extLst>
      <p:ext uri="{BB962C8B-B14F-4D97-AF65-F5344CB8AC3E}">
        <p14:creationId xmlns:p14="http://schemas.microsoft.com/office/powerpoint/2010/main" val="63015518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srcRect/>
          <a:stretch>
            <a:fillRect/>
          </a:stretch>
        </p:blipFill>
        <p:spPr bwMode="auto">
          <a:xfrm>
            <a:off x="940526" y="383240"/>
            <a:ext cx="10162903" cy="5751690"/>
          </a:xfrm>
          <a:prstGeom prst="rect">
            <a:avLst/>
          </a:prstGeom>
          <a:noFill/>
          <a:ln w="9525">
            <a:noFill/>
            <a:miter lim="800000"/>
            <a:headEnd/>
            <a:tailEnd/>
          </a:ln>
          <a:effec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1981202" y="425453"/>
            <a:ext cx="6108700"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b="0" dirty="0"/>
              <a:t>Schematic illustration of the coronary sinus and tributaries in an RAO view to show nomenclature used </a:t>
            </a:r>
          </a:p>
        </p:txBody>
      </p:sp>
      <p:sp>
        <p:nvSpPr>
          <p:cNvPr id="5122" name="Footer Placeholder 3"/>
          <p:cNvSpPr>
            <a:spLocks noGrp="1"/>
          </p:cNvSpPr>
          <p:nvPr>
            <p:ph type="ftr" sz="quarter" idx="11"/>
          </p:nvPr>
        </p:nvSpPr>
        <p:spPr>
          <a:xfrm>
            <a:off x="1524000" y="5994400"/>
            <a:ext cx="7677151" cy="8636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err="1">
                <a:solidFill>
                  <a:srgbClr val="333333"/>
                </a:solidFill>
              </a:rPr>
              <a:t>Europace</a:t>
            </a:r>
            <a:r>
              <a:rPr lang="en-US" altLang="en-US" sz="1000" dirty="0">
                <a:solidFill>
                  <a:srgbClr val="333333"/>
                </a:solidFill>
              </a:rPr>
              <a:t>, Volume 11, Issue 11, November 2009, Pages 1491–1495, </a:t>
            </a:r>
            <a:r>
              <a:rPr lang="en-US" altLang="en-US" sz="1000" dirty="0">
                <a:solidFill>
                  <a:srgbClr val="333333"/>
                </a:solidFill>
                <a:hlinkClick r:id="rId3"/>
              </a:rPr>
              <a:t>https://doi.org/10.1093/europace/eup292</a:t>
            </a:r>
            <a:endParaRPr lang="en-US" altLang="en-US" sz="1000" dirty="0">
              <a:solidFill>
                <a:srgbClr val="333333"/>
              </a:solidFill>
            </a:endParaRPr>
          </a:p>
          <a:p>
            <a:pPr marL="0" indent="0" eaLnBrk="1" hangingPunct="1">
              <a:spcBef>
                <a:spcPct val="0"/>
              </a:spcBef>
              <a:spcAft>
                <a:spcPts val="600"/>
              </a:spcAft>
              <a:buNone/>
            </a:pPr>
            <a:r>
              <a:rPr lang="en-US" altLang="en-US" sz="800" dirty="0">
                <a:solidFill>
                  <a:srgbClr val="2A2A2A"/>
                </a:solidFill>
              </a:rPr>
              <a:t>The content of this slide may be subject to copyright: please see the slide notes for details.</a:t>
            </a:r>
            <a:endParaRPr lang="en-US" altLang="en-US" sz="800" dirty="0">
              <a:solidFill>
                <a:srgbClr val="333333"/>
              </a:solidFill>
            </a:endParaRPr>
          </a:p>
        </p:txBody>
      </p:sp>
      <p:pic>
        <p:nvPicPr>
          <p:cNvPr id="5125" name="New picture"/>
          <p:cNvPicPr/>
          <p:nvPr/>
        </p:nvPicPr>
        <p:blipFill>
          <a:blip r:embed="rId4"/>
          <a:stretch>
            <a:fillRect/>
          </a:stretch>
        </p:blipFill>
        <p:spPr>
          <a:xfrm>
            <a:off x="3124200" y="1371600"/>
            <a:ext cx="5943600" cy="4355338"/>
          </a:xfrm>
          <a:prstGeom prst="rect">
            <a:avLst/>
          </a:prstGeom>
        </p:spPr>
      </p:pic>
    </p:spTree>
    <p:extLst>
      <p:ext uri="{BB962C8B-B14F-4D97-AF65-F5344CB8AC3E}">
        <p14:creationId xmlns:p14="http://schemas.microsoft.com/office/powerpoint/2010/main" val="39548076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6F0C-5EA1-4715-9A05-E2483CA977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9FDFF5-D2B1-465C-B8C6-BF02BFD6CC65}"/>
              </a:ext>
            </a:extLst>
          </p:cNvPr>
          <p:cNvSpPr>
            <a:spLocks noGrp="1"/>
          </p:cNvSpPr>
          <p:nvPr>
            <p:ph idx="1"/>
          </p:nvPr>
        </p:nvSpPr>
        <p:spPr/>
        <p:txBody>
          <a:bodyPr/>
          <a:lstStyle/>
          <a:p>
            <a:r>
              <a:rPr lang="en-IN" b="0" i="0" dirty="0">
                <a:solidFill>
                  <a:srgbClr val="000000"/>
                </a:solidFill>
                <a:effectLst/>
                <a:latin typeface="Times New Roman" panose="02020603050405020304" pitchFamily="18" charset="0"/>
              </a:rPr>
              <a:t>most challenging stage of CRT is CS canulation </a:t>
            </a:r>
          </a:p>
          <a:p>
            <a:r>
              <a:rPr lang="en-IN" b="0" i="0" dirty="0">
                <a:solidFill>
                  <a:srgbClr val="000000"/>
                </a:solidFill>
                <a:effectLst/>
                <a:latin typeface="Times New Roman" panose="02020603050405020304" pitchFamily="18" charset="0"/>
              </a:rPr>
              <a:t> 3 techniques are used:</a:t>
            </a:r>
          </a:p>
          <a:p>
            <a:pPr lvl="1"/>
            <a:r>
              <a:rPr lang="en-IN" sz="2800" b="0" i="0" dirty="0">
                <a:solidFill>
                  <a:srgbClr val="000000"/>
                </a:solidFill>
                <a:effectLst/>
                <a:latin typeface="Times New Roman" panose="02020603050405020304" pitchFamily="18" charset="0"/>
              </a:rPr>
              <a:t>Standard cannulation with coronary sinus placement catheters</a:t>
            </a:r>
          </a:p>
          <a:p>
            <a:pPr lvl="1"/>
            <a:r>
              <a:rPr lang="en-IN" sz="2800" b="0" i="0" dirty="0">
                <a:solidFill>
                  <a:srgbClr val="000000"/>
                </a:solidFill>
                <a:effectLst/>
                <a:latin typeface="Times New Roman" panose="02020603050405020304" pitchFamily="18" charset="0"/>
              </a:rPr>
              <a:t>EP catheters</a:t>
            </a:r>
          </a:p>
          <a:p>
            <a:pPr lvl="1"/>
            <a:r>
              <a:rPr lang="en-IN" sz="2800" b="0" i="0" dirty="0">
                <a:solidFill>
                  <a:srgbClr val="000000"/>
                </a:solidFill>
                <a:effectLst/>
                <a:latin typeface="Times New Roman" panose="02020603050405020304" pitchFamily="18" charset="0"/>
              </a:rPr>
              <a:t>Coronary catheters</a:t>
            </a:r>
            <a:r>
              <a:rPr lang="en-IN" b="0" i="0" dirty="0">
                <a:solidFill>
                  <a:srgbClr val="000000"/>
                </a:solidFill>
                <a:effectLst/>
                <a:latin typeface="Times New Roman" panose="02020603050405020304" pitchFamily="18" charset="0"/>
              </a:rPr>
              <a:t> </a:t>
            </a:r>
          </a:p>
          <a:p>
            <a:endParaRPr lang="en-US" dirty="0"/>
          </a:p>
        </p:txBody>
      </p:sp>
    </p:spTree>
    <p:extLst>
      <p:ext uri="{BB962C8B-B14F-4D97-AF65-F5344CB8AC3E}">
        <p14:creationId xmlns:p14="http://schemas.microsoft.com/office/powerpoint/2010/main" val="26687530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2A6D0-19CE-49D3-BB11-CF042F1DE405}"/>
              </a:ext>
            </a:extLst>
          </p:cNvPr>
          <p:cNvSpPr>
            <a:spLocks noGrp="1"/>
          </p:cNvSpPr>
          <p:nvPr>
            <p:ph type="title"/>
          </p:nvPr>
        </p:nvSpPr>
        <p:spPr/>
        <p:txBody>
          <a:bodyPr/>
          <a:lstStyle/>
          <a:p>
            <a:r>
              <a:rPr lang="en-US" dirty="0"/>
              <a:t>Methods </a:t>
            </a:r>
          </a:p>
        </p:txBody>
      </p:sp>
      <p:sp>
        <p:nvSpPr>
          <p:cNvPr id="3" name="Content Placeholder 2">
            <a:extLst>
              <a:ext uri="{FF2B5EF4-FFF2-40B4-BE49-F238E27FC236}">
                <a16:creationId xmlns:a16="http://schemas.microsoft.com/office/drawing/2014/main" id="{F7E14A39-CE40-4D11-BFCD-A6514AEB1E08}"/>
              </a:ext>
            </a:extLst>
          </p:cNvPr>
          <p:cNvSpPr>
            <a:spLocks noGrp="1"/>
          </p:cNvSpPr>
          <p:nvPr>
            <p:ph idx="1"/>
          </p:nvPr>
        </p:nvSpPr>
        <p:spPr/>
        <p:txBody>
          <a:bodyPr/>
          <a:lstStyle/>
          <a:p>
            <a:r>
              <a:rPr lang="en-IN" b="0" i="0" dirty="0">
                <a:solidFill>
                  <a:srgbClr val="000000"/>
                </a:solidFill>
                <a:effectLst/>
                <a:latin typeface="Times New Roman" panose="02020603050405020304" pitchFamily="18" charset="0"/>
              </a:rPr>
              <a:t>Most commonly used is AP or 30° LAO view to “fish” the CS with a catheter or a </a:t>
            </a:r>
            <a:r>
              <a:rPr lang="en-IN" b="0" i="0" dirty="0" err="1">
                <a:solidFill>
                  <a:srgbClr val="000000"/>
                </a:solidFill>
                <a:effectLst/>
                <a:latin typeface="Times New Roman" panose="02020603050405020304" pitchFamily="18" charset="0"/>
              </a:rPr>
              <a:t>preshaped</a:t>
            </a:r>
            <a:r>
              <a:rPr lang="en-IN" b="0" i="0" dirty="0">
                <a:solidFill>
                  <a:srgbClr val="000000"/>
                </a:solidFill>
                <a:effectLst/>
                <a:latin typeface="Times New Roman" panose="02020603050405020304" pitchFamily="18" charset="0"/>
              </a:rPr>
              <a:t> lead or special catheters </a:t>
            </a:r>
          </a:p>
          <a:p>
            <a:r>
              <a:rPr lang="en-IN" dirty="0">
                <a:solidFill>
                  <a:srgbClr val="000000"/>
                </a:solidFill>
                <a:latin typeface="Times New Roman" panose="02020603050405020304" pitchFamily="18" charset="0"/>
              </a:rPr>
              <a:t>C</a:t>
            </a:r>
            <a:r>
              <a:rPr lang="en-IN" b="0" i="0" dirty="0">
                <a:solidFill>
                  <a:srgbClr val="000000"/>
                </a:solidFill>
                <a:effectLst/>
                <a:latin typeface="Times New Roman" panose="02020603050405020304" pitchFamily="18" charset="0"/>
              </a:rPr>
              <a:t>ontinuously record the intracavitary electrogram associated with radiological imaging to determine the CS position.</a:t>
            </a:r>
            <a:endParaRPr lang="en-IN" dirty="0">
              <a:solidFill>
                <a:srgbClr val="000000"/>
              </a:solidFill>
              <a:latin typeface="Times New Roman" panose="02020603050405020304" pitchFamily="18" charset="0"/>
            </a:endParaRPr>
          </a:p>
          <a:p>
            <a:r>
              <a:rPr lang="en-IN" b="0" i="0" dirty="0">
                <a:solidFill>
                  <a:srgbClr val="000000"/>
                </a:solidFill>
                <a:effectLst/>
                <a:latin typeface="Times New Roman" panose="02020603050405020304" pitchFamily="18" charset="0"/>
              </a:rPr>
              <a:t>Phlebography consists of making small injections of contrast near the atrioventricular groove to visualize the CS ostium. </a:t>
            </a:r>
          </a:p>
          <a:p>
            <a:r>
              <a:rPr lang="en-IN" dirty="0">
                <a:solidFill>
                  <a:srgbClr val="000000"/>
                </a:solidFill>
                <a:latin typeface="Times New Roman" panose="02020603050405020304" pitchFamily="18" charset="0"/>
              </a:rPr>
              <a:t>D</a:t>
            </a:r>
            <a:r>
              <a:rPr lang="en-IN" b="0" i="0" dirty="0">
                <a:solidFill>
                  <a:srgbClr val="000000"/>
                </a:solidFill>
                <a:effectLst/>
                <a:latin typeface="Times New Roman" panose="02020603050405020304" pitchFamily="18" charset="0"/>
              </a:rPr>
              <a:t>one in AP or 30° LAO projections.</a:t>
            </a:r>
            <a:endParaRPr lang="en-US" dirty="0"/>
          </a:p>
        </p:txBody>
      </p:sp>
    </p:spTree>
    <p:extLst>
      <p:ext uri="{BB962C8B-B14F-4D97-AF65-F5344CB8AC3E}">
        <p14:creationId xmlns:p14="http://schemas.microsoft.com/office/powerpoint/2010/main" val="19304052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B7AAB-627D-4A45-AEF0-7B45E1BB44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5540E97-F52A-4E48-8F26-A4B1E46A2308}"/>
              </a:ext>
            </a:extLst>
          </p:cNvPr>
          <p:cNvSpPr>
            <a:spLocks noGrp="1"/>
          </p:cNvSpPr>
          <p:nvPr>
            <p:ph idx="1"/>
          </p:nvPr>
        </p:nvSpPr>
        <p:spPr>
          <a:xfrm>
            <a:off x="838200" y="5532441"/>
            <a:ext cx="10515600" cy="1325563"/>
          </a:xfrm>
        </p:spPr>
        <p:txBody>
          <a:bodyPr>
            <a:normAutofit fontScale="85000" lnSpcReduction="10000"/>
          </a:bodyPr>
          <a:lstStyle/>
          <a:p>
            <a:r>
              <a:rPr lang="en-IN" b="0" i="0" dirty="0">
                <a:effectLst/>
                <a:latin typeface="Times New Roman" panose="02020603050405020304" pitchFamily="18" charset="0"/>
              </a:rPr>
              <a:t>RAO projection at 30°, showing an inserted right atrial lead, a fixed RV lead, a deflectable catheter placed in the CS, and a schematic presentation of the anatomical–radiological cardiac silhouette</a:t>
            </a:r>
            <a:endParaRPr lang="en-US" dirty="0"/>
          </a:p>
        </p:txBody>
      </p:sp>
      <p:pic>
        <p:nvPicPr>
          <p:cNvPr id="25602" name="Picture 2">
            <a:extLst>
              <a:ext uri="{FF2B5EF4-FFF2-40B4-BE49-F238E27FC236}">
                <a16:creationId xmlns:a16="http://schemas.microsoft.com/office/drawing/2014/main" id="{2A26DB98-3F0B-40EE-B9AE-317EFBBCF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1" y="1"/>
            <a:ext cx="8136992" cy="55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11258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3088B-3911-488F-AB72-2AC8510643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F40BD04-69B4-4FE2-A4E8-6D721789F339}"/>
              </a:ext>
            </a:extLst>
          </p:cNvPr>
          <p:cNvSpPr>
            <a:spLocks noGrp="1"/>
          </p:cNvSpPr>
          <p:nvPr>
            <p:ph idx="1"/>
          </p:nvPr>
        </p:nvSpPr>
        <p:spPr>
          <a:xfrm>
            <a:off x="838200" y="5212730"/>
            <a:ext cx="10515600" cy="1633679"/>
          </a:xfrm>
        </p:spPr>
        <p:txBody>
          <a:bodyPr>
            <a:normAutofit/>
          </a:bodyPr>
          <a:lstStyle/>
          <a:p>
            <a:r>
              <a:rPr lang="en-IN" b="0" i="0" dirty="0">
                <a:effectLst/>
                <a:latin typeface="Times New Roman" panose="02020603050405020304" pitchFamily="18" charset="0"/>
              </a:rPr>
              <a:t>RAO projection at 30° during CS phlebography in the diastole (left) and at the end of systole (right). Arrows indicate RV lead motion at the site of the TAP.</a:t>
            </a:r>
            <a:endParaRPr lang="en-US" dirty="0"/>
          </a:p>
        </p:txBody>
      </p:sp>
      <p:pic>
        <p:nvPicPr>
          <p:cNvPr id="26626" name="Picture 2">
            <a:extLst>
              <a:ext uri="{FF2B5EF4-FFF2-40B4-BE49-F238E27FC236}">
                <a16:creationId xmlns:a16="http://schemas.microsoft.com/office/drawing/2014/main" id="{2B842DDA-1CCA-41EA-835D-AE32D12AA3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12" y="11594"/>
            <a:ext cx="10596563" cy="5201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29820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00" name="Picture 11" descr="leads"/>
          <p:cNvPicPr>
            <a:picLocks noChangeAspect="1" noChangeArrowheads="1"/>
          </p:cNvPicPr>
          <p:nvPr/>
        </p:nvPicPr>
        <p:blipFill>
          <a:blip r:embed="rId3"/>
          <a:srcRect/>
          <a:stretch>
            <a:fillRect/>
          </a:stretch>
        </p:blipFill>
        <p:spPr bwMode="auto">
          <a:xfrm>
            <a:off x="7934325" y="361808"/>
            <a:ext cx="4257675" cy="6451742"/>
          </a:xfrm>
          <a:prstGeom prst="rect">
            <a:avLst/>
          </a:prstGeom>
          <a:noFill/>
        </p:spPr>
      </p:pic>
      <p:sp>
        <p:nvSpPr>
          <p:cNvPr id="4" name="Title 3">
            <a:extLst>
              <a:ext uri="{FF2B5EF4-FFF2-40B4-BE49-F238E27FC236}">
                <a16:creationId xmlns:a16="http://schemas.microsoft.com/office/drawing/2014/main" id="{0269D846-1A35-4A04-BB4B-B96147AC92E2}"/>
              </a:ext>
            </a:extLst>
          </p:cNvPr>
          <p:cNvSpPr>
            <a:spLocks noGrp="1"/>
          </p:cNvSpPr>
          <p:nvPr>
            <p:ph type="title"/>
          </p:nvPr>
        </p:nvSpPr>
        <p:spPr/>
        <p:txBody>
          <a:bodyPr/>
          <a:lstStyle/>
          <a:p>
            <a:r>
              <a:rPr lang="en-US" sz="4400" dirty="0">
                <a:solidFill>
                  <a:srgbClr val="A60231"/>
                </a:solidFill>
                <a:effectLst>
                  <a:outerShdw blurRad="38100" dist="38100" dir="2700000" algn="tl">
                    <a:srgbClr val="C0C0C0"/>
                  </a:outerShdw>
                </a:effectLst>
                <a:latin typeface="Times New Roman" panose="02020603050405020304" pitchFamily="18" charset="0"/>
                <a:ea typeface="ヒラギノ角ゴ Pro W3" pitchFamily="-112" charset="-128"/>
                <a:cs typeface="Times New Roman" panose="02020603050405020304" pitchFamily="18" charset="0"/>
              </a:rPr>
              <a:t>CS Cannulation Catheters</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58545DD-4040-44A0-8B7D-913E8A3BFD03}"/>
              </a:ext>
            </a:extLst>
          </p:cNvPr>
          <p:cNvSpPr>
            <a:spLocks noGrp="1"/>
          </p:cNvSpPr>
          <p:nvPr>
            <p:ph idx="1"/>
          </p:nvPr>
        </p:nvSpPr>
        <p:spPr>
          <a:xfrm>
            <a:off x="838203" y="1825625"/>
            <a:ext cx="6972300" cy="4351338"/>
          </a:xfrm>
        </p:spPr>
        <p:txBody>
          <a:bodyPr>
            <a:normAutofit/>
          </a:bodyPr>
          <a:lstStyle/>
          <a:p>
            <a:pPr fontAlgn="base">
              <a:spcBef>
                <a:spcPct val="0"/>
              </a:spcBef>
              <a:spcAft>
                <a:spcPct val="0"/>
              </a:spcAft>
              <a:buClr>
                <a:srgbClr val="A60231"/>
              </a:buClr>
              <a:buFont typeface="Arial" panose="020B0604020202020204" pitchFamily="34" charset="0"/>
              <a:buChar char="►"/>
            </a:pPr>
            <a:r>
              <a:rPr lang="en-US" b="0" dirty="0">
                <a:solidFill>
                  <a:srgbClr val="000000"/>
                </a:solidFill>
                <a:latin typeface="Times New Roman" panose="02020603050405020304" pitchFamily="18" charset="0"/>
                <a:cs typeface="Times New Roman" panose="02020603050405020304" pitchFamily="18" charset="0"/>
              </a:rPr>
              <a:t>Fixed Shape Catheters are most commonly used</a:t>
            </a:r>
          </a:p>
          <a:p>
            <a:pPr lvl="1" fontAlgn="base">
              <a:spcBef>
                <a:spcPct val="0"/>
              </a:spcBef>
              <a:spcAft>
                <a:spcPct val="0"/>
              </a:spcAft>
              <a:buClr>
                <a:srgbClr val="808080"/>
              </a:buClr>
              <a:buFont typeface="Wingdings" panose="05000000000000000000" pitchFamily="2" charset="2"/>
              <a:buChar char="§"/>
            </a:pPr>
            <a:r>
              <a:rPr lang="en-US" b="0" dirty="0">
                <a:solidFill>
                  <a:srgbClr val="000000"/>
                </a:solidFill>
                <a:latin typeface="Times New Roman" panose="02020603050405020304" pitchFamily="18" charset="0"/>
                <a:cs typeface="Times New Roman" panose="02020603050405020304" pitchFamily="18" charset="0"/>
              </a:rPr>
              <a:t>Curve shapes accommodate varying anatomy</a:t>
            </a:r>
          </a:p>
          <a:p>
            <a:pPr marL="457200" lvl="1" indent="0" fontAlgn="base">
              <a:spcBef>
                <a:spcPct val="0"/>
              </a:spcBef>
              <a:spcAft>
                <a:spcPct val="0"/>
              </a:spcAft>
              <a:buClr>
                <a:srgbClr val="808080"/>
              </a:buClr>
              <a:buNone/>
            </a:pPr>
            <a:br>
              <a:rPr lang="en-US" b="0" dirty="0">
                <a:solidFill>
                  <a:srgbClr val="000000"/>
                </a:solidFill>
                <a:latin typeface="Times New Roman" panose="02020603050405020304" pitchFamily="18" charset="0"/>
                <a:cs typeface="Times New Roman" panose="02020603050405020304" pitchFamily="18" charset="0"/>
              </a:rPr>
            </a:br>
            <a:endParaRPr lang="en-US" b="0" dirty="0">
              <a:solidFill>
                <a:srgbClr val="000000"/>
              </a:solidFill>
              <a:latin typeface="Times New Roman" panose="02020603050405020304" pitchFamily="18" charset="0"/>
              <a:cs typeface="Times New Roman" panose="02020603050405020304" pitchFamily="18" charset="0"/>
            </a:endParaRPr>
          </a:p>
          <a:p>
            <a:pPr lvl="1" fontAlgn="base">
              <a:spcBef>
                <a:spcPct val="0"/>
              </a:spcBef>
              <a:spcAft>
                <a:spcPct val="0"/>
              </a:spcAft>
              <a:buFontTx/>
              <a:buChar char="•"/>
            </a:pPr>
            <a:endParaRPr lang="en-US" sz="2800" b="0" dirty="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buClr>
                <a:srgbClr val="A60231"/>
              </a:buClr>
              <a:buFont typeface="Arial" panose="020B0604020202020204" pitchFamily="34" charset="0"/>
              <a:buChar char="►"/>
            </a:pPr>
            <a:r>
              <a:rPr lang="en-US" b="0" dirty="0">
                <a:solidFill>
                  <a:srgbClr val="000000"/>
                </a:solidFill>
                <a:latin typeface="Times New Roman" panose="02020603050405020304" pitchFamily="18" charset="0"/>
                <a:cs typeface="Times New Roman" panose="02020603050405020304" pitchFamily="18" charset="0"/>
              </a:rPr>
              <a:t>Attain Command</a:t>
            </a:r>
            <a:r>
              <a:rPr lang="en-US" b="0" baseline="30000" dirty="0">
                <a:solidFill>
                  <a:srgbClr val="000000"/>
                </a:solidFill>
                <a:latin typeface="Times New Roman" panose="02020603050405020304" pitchFamily="18" charset="0"/>
                <a:cs typeface="Times New Roman" panose="02020603050405020304" pitchFamily="18" charset="0"/>
              </a:rPr>
              <a:t>™</a:t>
            </a:r>
            <a:r>
              <a:rPr lang="en-US" b="0" dirty="0">
                <a:solidFill>
                  <a:srgbClr val="000000"/>
                </a:solidFill>
                <a:latin typeface="Times New Roman" panose="02020603050405020304" pitchFamily="18" charset="0"/>
                <a:cs typeface="Times New Roman" panose="02020603050405020304" pitchFamily="18" charset="0"/>
              </a:rPr>
              <a:t> catheter</a:t>
            </a:r>
          </a:p>
          <a:p>
            <a:endParaRPr lang="en-US" sz="36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29A19AC-33A0-4BE3-ADC1-4EC7ECA399AB}"/>
              </a:ext>
            </a:extLst>
          </p:cNvPr>
          <p:cNvSpPr txBox="1"/>
          <p:nvPr/>
        </p:nvSpPr>
        <p:spPr>
          <a:xfrm>
            <a:off x="6477000" y="6176963"/>
            <a:ext cx="2371725" cy="375166"/>
          </a:xfrm>
          <a:prstGeom prst="rect">
            <a:avLst/>
          </a:prstGeom>
          <a:noFill/>
        </p:spPr>
        <p:txBody>
          <a:bodyPr wrap="square">
            <a:spAutoFit/>
          </a:bodyPr>
          <a:lstStyle/>
          <a:p>
            <a:pPr fontAlgn="base">
              <a:spcBef>
                <a:spcPct val="50000"/>
              </a:spcBef>
              <a:spcAft>
                <a:spcPct val="0"/>
              </a:spcAft>
            </a:pPr>
            <a:r>
              <a:rPr lang="en-US" sz="1800" b="0" dirty="0">
                <a:solidFill>
                  <a:srgbClr val="000000"/>
                </a:solidFill>
              </a:rPr>
              <a:t>Attain Command</a:t>
            </a:r>
          </a:p>
        </p:txBody>
      </p:sp>
    </p:spTree>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61" name="Rectangle 2"/>
          <p:cNvSpPr>
            <a:spLocks noGrp="1" noChangeArrowheads="1"/>
          </p:cNvSpPr>
          <p:nvPr>
            <p:ph type="title"/>
          </p:nvPr>
        </p:nvSpPr>
        <p:spPr/>
        <p:txBody>
          <a:bodyPr>
            <a:normAutofit/>
          </a:bodyPr>
          <a:lstStyle/>
          <a:p>
            <a:pPr eaLnBrk="1" hangingPunct="1"/>
            <a:r>
              <a:rPr lang="en-US" sz="2800" dirty="0"/>
              <a:t>Step 1: CS Cannulation with Fixed Shape Catheters</a:t>
            </a:r>
          </a:p>
        </p:txBody>
      </p:sp>
      <p:sp>
        <p:nvSpPr>
          <p:cNvPr id="1048862" name="Rectangle 3"/>
          <p:cNvSpPr>
            <a:spLocks noGrp="1" noChangeArrowheads="1"/>
          </p:cNvSpPr>
          <p:nvPr>
            <p:ph idx="1"/>
          </p:nvPr>
        </p:nvSpPr>
        <p:spPr/>
        <p:txBody>
          <a:bodyPr>
            <a:normAutofit fontScale="92500" lnSpcReduction="10000"/>
          </a:bodyPr>
          <a:lstStyle/>
          <a:p>
            <a:pPr eaLnBrk="1" hangingPunct="1">
              <a:spcBef>
                <a:spcPct val="10000"/>
              </a:spcBef>
              <a:spcAft>
                <a:spcPct val="50000"/>
              </a:spcAft>
            </a:pPr>
            <a:r>
              <a:rPr lang="en-US" altLang="en-US" sz="2400" dirty="0"/>
              <a:t>Obtain venous access</a:t>
            </a:r>
          </a:p>
          <a:p>
            <a:pPr eaLnBrk="1" hangingPunct="1">
              <a:spcBef>
                <a:spcPct val="10000"/>
              </a:spcBef>
              <a:spcAft>
                <a:spcPct val="50000"/>
              </a:spcAft>
            </a:pPr>
            <a:r>
              <a:rPr lang="en-US" altLang="en-US" sz="2400" dirty="0"/>
              <a:t>Flush components with </a:t>
            </a:r>
            <a:r>
              <a:rPr lang="en-US" altLang="en-US" sz="2400" dirty="0" err="1"/>
              <a:t>heparanized</a:t>
            </a:r>
            <a:r>
              <a:rPr lang="en-US" altLang="en-US" sz="2400" dirty="0"/>
              <a:t> saline</a:t>
            </a:r>
          </a:p>
          <a:p>
            <a:pPr eaLnBrk="1" hangingPunct="1">
              <a:spcBef>
                <a:spcPct val="10000"/>
              </a:spcBef>
              <a:spcAft>
                <a:spcPct val="50000"/>
              </a:spcAft>
            </a:pPr>
            <a:r>
              <a:rPr lang="en-US" altLang="en-US" sz="2400" dirty="0"/>
              <a:t>Insert dilator through catheter</a:t>
            </a:r>
          </a:p>
          <a:p>
            <a:pPr eaLnBrk="1" hangingPunct="1"/>
            <a:r>
              <a:rPr lang="en-US" sz="2400" dirty="0"/>
              <a:t>Pass guide catheter assembly over long introducer guide wire through introducer sheath, to the atrium</a:t>
            </a:r>
          </a:p>
          <a:p>
            <a:pPr marL="742950" lvl="1" indent="-285750" eaLnBrk="1" hangingPunct="1">
              <a:spcAft>
                <a:spcPct val="50000"/>
              </a:spcAft>
              <a:buFont typeface="Wingdings" panose="05000000000000000000" pitchFamily="2" charset="2"/>
              <a:buChar char="§"/>
            </a:pPr>
            <a:r>
              <a:rPr lang="en-US" sz="2000" dirty="0"/>
              <a:t>It is recommended to use a guide wire when advancing into the heart</a:t>
            </a:r>
            <a:endParaRPr lang="en-US" altLang="en-US" sz="2000" dirty="0"/>
          </a:p>
          <a:p>
            <a:pPr eaLnBrk="1" hangingPunct="1">
              <a:spcBef>
                <a:spcPct val="10000"/>
              </a:spcBef>
              <a:spcAft>
                <a:spcPct val="40000"/>
              </a:spcAft>
            </a:pPr>
            <a:r>
              <a:rPr lang="en-US" altLang="en-US" sz="2400" dirty="0"/>
              <a:t>Remove dilator</a:t>
            </a:r>
          </a:p>
          <a:p>
            <a:pPr eaLnBrk="1" hangingPunct="1">
              <a:spcBef>
                <a:spcPct val="10000"/>
              </a:spcBef>
              <a:spcAft>
                <a:spcPct val="40000"/>
              </a:spcAft>
            </a:pPr>
            <a:r>
              <a:rPr lang="en-US" altLang="en-US" sz="2400" dirty="0"/>
              <a:t>Locate the CS by rotating the guide catheter tip posteriorly and to the patient’s left (typically a counter-clockwise rotation)</a:t>
            </a:r>
          </a:p>
          <a:p>
            <a:pPr eaLnBrk="1" hangingPunct="1">
              <a:spcBef>
                <a:spcPct val="10000"/>
              </a:spcBef>
            </a:pPr>
            <a:r>
              <a:rPr lang="en-US" sz="2400" dirty="0"/>
              <a:t>Advance the guide catheter 2-3 cm over guide wire to engage the CS</a:t>
            </a:r>
          </a:p>
        </p:txBody>
      </p:sp>
      <p:pic>
        <p:nvPicPr>
          <p:cNvPr id="2097201" name="Picture 4" descr="Extended Hook"/>
          <p:cNvPicPr>
            <a:picLocks noChangeAspect="1" noChangeArrowheads="1"/>
          </p:cNvPicPr>
          <p:nvPr/>
        </p:nvPicPr>
        <p:blipFill>
          <a:blip r:embed="rId3"/>
          <a:srcRect t="8775"/>
          <a:stretch>
            <a:fillRect/>
          </a:stretch>
        </p:blipFill>
        <p:spPr bwMode="auto">
          <a:xfrm>
            <a:off x="9163051" y="1292225"/>
            <a:ext cx="2819400" cy="946150"/>
          </a:xfrm>
          <a:prstGeom prst="rect">
            <a:avLst/>
          </a:prstGeom>
          <a:noFill/>
          <a:ln>
            <a:noFill/>
          </a:ln>
        </p:spPr>
      </p:pic>
    </p:spTree>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8870" name="Rectangle 2"/>
          <p:cNvSpPr>
            <a:spLocks noGrp="1" noChangeArrowheads="1"/>
          </p:cNvSpPr>
          <p:nvPr>
            <p:ph type="title"/>
          </p:nvPr>
        </p:nvSpPr>
        <p:spPr/>
        <p:txBody>
          <a:bodyPr/>
          <a:lstStyle/>
          <a:p>
            <a:pPr eaLnBrk="1" hangingPunct="1"/>
            <a:r>
              <a:rPr lang="en-US" sz="2000"/>
              <a:t>Step 1: Cannulate Coronary Sinus</a:t>
            </a:r>
            <a:endParaRPr lang="en-US" altLang="en-US" sz="2000"/>
          </a:p>
        </p:txBody>
      </p:sp>
      <p:sp>
        <p:nvSpPr>
          <p:cNvPr id="2" name="Content Placeholder 1">
            <a:extLst>
              <a:ext uri="{FF2B5EF4-FFF2-40B4-BE49-F238E27FC236}">
                <a16:creationId xmlns:a16="http://schemas.microsoft.com/office/drawing/2014/main" id="{FE9AA853-786D-4E15-9854-1A5E88E6149B}"/>
              </a:ext>
            </a:extLst>
          </p:cNvPr>
          <p:cNvSpPr>
            <a:spLocks noGrp="1"/>
          </p:cNvSpPr>
          <p:nvPr>
            <p:ph sz="half" idx="1"/>
          </p:nvPr>
        </p:nvSpPr>
        <p:spPr/>
        <p:txBody>
          <a:bodyPr/>
          <a:lstStyle/>
          <a:p>
            <a:endParaRPr lang="en-US"/>
          </a:p>
        </p:txBody>
      </p:sp>
      <p:sp>
        <p:nvSpPr>
          <p:cNvPr id="3" name="Content Placeholder 2">
            <a:extLst>
              <a:ext uri="{FF2B5EF4-FFF2-40B4-BE49-F238E27FC236}">
                <a16:creationId xmlns:a16="http://schemas.microsoft.com/office/drawing/2014/main" id="{B3DB7B49-EB8C-40D1-BBD8-87766BA929B8}"/>
              </a:ext>
            </a:extLst>
          </p:cNvPr>
          <p:cNvSpPr>
            <a:spLocks noGrp="1"/>
          </p:cNvSpPr>
          <p:nvPr>
            <p:ph sz="half" idx="2"/>
          </p:nvPr>
        </p:nvSpPr>
        <p:spPr/>
        <p:txBody>
          <a:bodyPr/>
          <a:lstStyle/>
          <a:p>
            <a:pPr eaLnBrk="0" fontAlgn="base" hangingPunct="0">
              <a:spcBef>
                <a:spcPct val="0"/>
              </a:spcBef>
              <a:spcAft>
                <a:spcPct val="0"/>
              </a:spcAft>
              <a:buClr>
                <a:srgbClr val="A60231"/>
              </a:buClr>
              <a:buFont typeface="Arial" panose="020B0604020202020204" pitchFamily="34" charset="0"/>
              <a:buChar char="►"/>
            </a:pPr>
            <a:r>
              <a:rPr lang="en-US" sz="2800" b="0" dirty="0">
                <a:solidFill>
                  <a:srgbClr val="000000"/>
                </a:solidFill>
              </a:rPr>
              <a:t>Use care when passing the guide catheter through vessels</a:t>
            </a:r>
          </a:p>
          <a:p>
            <a:pPr eaLnBrk="0" fontAlgn="base" hangingPunct="0">
              <a:spcBef>
                <a:spcPct val="0"/>
              </a:spcBef>
              <a:spcAft>
                <a:spcPct val="0"/>
              </a:spcAft>
              <a:buClr>
                <a:srgbClr val="A60231"/>
              </a:buClr>
              <a:buFont typeface="Arial" panose="020B0604020202020204" pitchFamily="34" charset="0"/>
              <a:buChar char="►"/>
            </a:pPr>
            <a:endParaRPr lang="en-US" sz="2800" b="0" dirty="0">
              <a:solidFill>
                <a:srgbClr val="000000"/>
              </a:solidFill>
            </a:endParaRPr>
          </a:p>
          <a:p>
            <a:pPr eaLnBrk="0" fontAlgn="base" hangingPunct="0">
              <a:spcBef>
                <a:spcPct val="0"/>
              </a:spcBef>
              <a:spcAft>
                <a:spcPct val="0"/>
              </a:spcAft>
              <a:buClr>
                <a:srgbClr val="A60231"/>
              </a:buClr>
              <a:buFont typeface="Arial" panose="020B0604020202020204" pitchFamily="34" charset="0"/>
              <a:buChar char="►"/>
            </a:pPr>
            <a:r>
              <a:rPr lang="en-US" sz="2800" b="0" dirty="0">
                <a:solidFill>
                  <a:srgbClr val="000000"/>
                </a:solidFill>
              </a:rPr>
              <a:t>Due to the relative stiffness of the catheter, damage to the walls of the vessels may include dissections or perforations </a:t>
            </a:r>
          </a:p>
          <a:p>
            <a:endParaRPr lang="en-US" dirty="0"/>
          </a:p>
        </p:txBody>
      </p:sp>
      <p:pic>
        <p:nvPicPr>
          <p:cNvPr id="2097202" name="Picture 10" descr="sinus"/>
          <p:cNvPicPr>
            <a:picLocks noChangeAspect="1" noChangeArrowheads="1"/>
          </p:cNvPicPr>
          <p:nvPr/>
        </p:nvPicPr>
        <p:blipFill>
          <a:blip r:embed="rId3"/>
          <a:srcRect/>
          <a:stretch>
            <a:fillRect/>
          </a:stretch>
        </p:blipFill>
        <p:spPr bwMode="auto">
          <a:xfrm>
            <a:off x="838201" y="1690688"/>
            <a:ext cx="3956051" cy="45688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48870"/>
                                        </p:tgtEl>
                                        <p:attrNameLst>
                                          <p:attrName>style.visibility</p:attrName>
                                        </p:attrNameLst>
                                      </p:cBhvr>
                                      <p:to>
                                        <p:strVal val="visible"/>
                                      </p:to>
                                    </p:set>
                                    <p:animEffect transition="in" filter="wipe(left)">
                                      <p:cBhvr>
                                        <p:cTn id="7" dur="500"/>
                                        <p:tgtEl>
                                          <p:spTgt spid="1048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70"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75" name="Rectangle 2"/>
          <p:cNvSpPr>
            <a:spLocks noGrp="1" noChangeArrowheads="1"/>
          </p:cNvSpPr>
          <p:nvPr>
            <p:ph type="ctrTitle"/>
          </p:nvPr>
        </p:nvSpPr>
        <p:spPr>
          <a:xfrm>
            <a:off x="2227265" y="1905000"/>
            <a:ext cx="7737475" cy="1962150"/>
          </a:xfrm>
        </p:spPr>
        <p:txBody>
          <a:bodyPr>
            <a:normAutofit/>
          </a:bodyPr>
          <a:lstStyle/>
          <a:p>
            <a:pPr algn="ctr" eaLnBrk="1" hangingPunct="1"/>
            <a:r>
              <a:rPr lang="en-US" sz="4800" dirty="0"/>
              <a:t>Step 2:</a:t>
            </a:r>
            <a:br>
              <a:rPr lang="en-US" sz="4800" dirty="0"/>
            </a:br>
            <a:r>
              <a:rPr lang="en-US" sz="4800" dirty="0"/>
              <a:t>Perform Venogram</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21F8F-8CDF-42C1-B957-99ADE215CA4C}"/>
              </a:ext>
            </a:extLst>
          </p:cNvPr>
          <p:cNvSpPr>
            <a:spLocks noGrp="1"/>
          </p:cNvSpPr>
          <p:nvPr>
            <p:ph type="title"/>
          </p:nvPr>
        </p:nvSpPr>
        <p:spPr/>
        <p:txBody>
          <a:bodyPr/>
          <a:lstStyle/>
          <a:p>
            <a:r>
              <a:rPr lang="en-US" dirty="0"/>
              <a:t>AV Dyssynchrony </a:t>
            </a:r>
          </a:p>
        </p:txBody>
      </p:sp>
      <p:sp>
        <p:nvSpPr>
          <p:cNvPr id="3" name="Content Placeholder 2">
            <a:extLst>
              <a:ext uri="{FF2B5EF4-FFF2-40B4-BE49-F238E27FC236}">
                <a16:creationId xmlns:a16="http://schemas.microsoft.com/office/drawing/2014/main" id="{4B8C06A0-2152-4D63-B61B-D909D1F29787}"/>
              </a:ext>
            </a:extLst>
          </p:cNvPr>
          <p:cNvSpPr>
            <a:spLocks noGrp="1"/>
          </p:cNvSpPr>
          <p:nvPr>
            <p:ph idx="1"/>
          </p:nvPr>
        </p:nvSpPr>
        <p:spPr/>
        <p:txBody>
          <a:bodyPr>
            <a:normAutofit fontScale="92500" lnSpcReduction="10000"/>
          </a:bodyPr>
          <a:lstStyle/>
          <a:p>
            <a:r>
              <a:rPr lang="en-IN" dirty="0">
                <a:solidFill>
                  <a:srgbClr val="FF0000"/>
                </a:solidFill>
                <a:latin typeface="Times New Roman" panose="02020603050405020304" pitchFamily="18" charset="0"/>
                <a:cs typeface="Times New Roman" panose="02020603050405020304" pitchFamily="18" charset="0"/>
              </a:rPr>
              <a:t>Optimal AV synchrony </a:t>
            </a:r>
            <a:r>
              <a:rPr lang="en-IN" dirty="0">
                <a:latin typeface="Times New Roman" panose="02020603050405020304" pitchFamily="18" charset="0"/>
                <a:cs typeface="Times New Roman" panose="02020603050405020304" pitchFamily="18" charset="0"/>
              </a:rPr>
              <a:t>contributes</a:t>
            </a:r>
            <a:r>
              <a:rPr lang="en-IN" dirty="0">
                <a:solidFill>
                  <a:srgbClr val="FF0000"/>
                </a:solidFill>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to ventricular pump function via starling’s law</a:t>
            </a:r>
          </a:p>
          <a:p>
            <a:r>
              <a:rPr lang="en-IN" dirty="0">
                <a:latin typeface="Times New Roman" panose="02020603050405020304" pitchFamily="18" charset="0"/>
                <a:cs typeface="Times New Roman" panose="02020603050405020304" pitchFamily="18" charset="0"/>
              </a:rPr>
              <a:t>Maintains low atrial pressure</a:t>
            </a:r>
          </a:p>
          <a:p>
            <a:r>
              <a:rPr lang="en-IN" dirty="0">
                <a:latin typeface="Times New Roman" panose="02020603050405020304" pitchFamily="18" charset="0"/>
                <a:cs typeface="Times New Roman" panose="02020603050405020304" pitchFamily="18" charset="0"/>
              </a:rPr>
              <a:t>Increasing LV filling</a:t>
            </a:r>
          </a:p>
          <a:p>
            <a:r>
              <a:rPr lang="en-IN" dirty="0">
                <a:latin typeface="Times New Roman" panose="02020603050405020304" pitchFamily="18" charset="0"/>
                <a:cs typeface="Times New Roman" panose="02020603050405020304" pitchFamily="18" charset="0"/>
              </a:rPr>
              <a:t>Maximizes preload and pump function </a:t>
            </a:r>
          </a:p>
          <a:p>
            <a:r>
              <a:rPr lang="en-IN" dirty="0">
                <a:latin typeface="Times New Roman" panose="02020603050405020304" pitchFamily="18" charset="0"/>
                <a:cs typeface="Times New Roman" panose="02020603050405020304" pitchFamily="18" charset="0"/>
              </a:rPr>
              <a:t>Positions the mitral valve for closure during the isovolumetric phase of ventricular systole.</a:t>
            </a:r>
          </a:p>
          <a:p>
            <a:r>
              <a:rPr lang="en-IN" dirty="0">
                <a:solidFill>
                  <a:srgbClr val="FF0000"/>
                </a:solidFill>
                <a:latin typeface="Times New Roman" panose="02020603050405020304" pitchFamily="18" charset="0"/>
                <a:cs typeface="Times New Roman" panose="02020603050405020304" pitchFamily="18" charset="0"/>
              </a:rPr>
              <a:t>AV conduction delay displaces atrial contraction earlier in diastole &amp; shortens diastolic filling time</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408309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79" name="Rectangle 2"/>
          <p:cNvSpPr>
            <a:spLocks noGrp="1" noChangeArrowheads="1"/>
          </p:cNvSpPr>
          <p:nvPr>
            <p:ph type="title"/>
          </p:nvPr>
        </p:nvSpPr>
        <p:spPr/>
        <p:txBody>
          <a:bodyPr>
            <a:normAutofit/>
          </a:bodyPr>
          <a:lstStyle/>
          <a:p>
            <a:pPr eaLnBrk="1" hangingPunct="1"/>
            <a:r>
              <a:rPr lang="en-US" sz="3600" dirty="0">
                <a:latin typeface="Times New Roman" panose="02020603050405020304" pitchFamily="18" charset="0"/>
                <a:cs typeface="Times New Roman" panose="02020603050405020304" pitchFamily="18" charset="0"/>
              </a:rPr>
              <a:t>Step 2: Perform Venogram</a:t>
            </a:r>
          </a:p>
        </p:txBody>
      </p:sp>
      <p:sp>
        <p:nvSpPr>
          <p:cNvPr id="1048880" name="Rectangle 3"/>
          <p:cNvSpPr>
            <a:spLocks noGrp="1" noChangeArrowheads="1"/>
          </p:cNvSpPr>
          <p:nvPr>
            <p:ph idx="1"/>
          </p:nvPr>
        </p:nvSpPr>
        <p:spPr/>
        <p:txBody>
          <a:bodyPr>
            <a:normAutofit/>
          </a:bodyPr>
          <a:lstStyle/>
          <a:p>
            <a:pPr marL="342900" indent="-342900" eaLnBrk="1" hangingPunct="1">
              <a:spcAft>
                <a:spcPct val="50000"/>
              </a:spcAft>
            </a:pPr>
            <a:r>
              <a:rPr lang="en-US" sz="2400" dirty="0">
                <a:latin typeface="Times New Roman" panose="02020603050405020304" pitchFamily="18" charset="0"/>
                <a:cs typeface="Times New Roman" panose="02020603050405020304" pitchFamily="18" charset="0"/>
              </a:rPr>
              <a:t>Balloon occludes most coronary sinuses – inflates to 10 mm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(pre-measure 1.25 cc syringe)</a:t>
            </a:r>
          </a:p>
          <a:p>
            <a:pPr marL="342900" indent="-342900" eaLnBrk="1" hangingPunct="1">
              <a:spcAft>
                <a:spcPct val="50000"/>
              </a:spcAft>
            </a:pPr>
            <a:r>
              <a:rPr lang="en-US" sz="2400" dirty="0">
                <a:latin typeface="Times New Roman" panose="02020603050405020304" pitchFamily="18" charset="0"/>
                <a:cs typeface="Times New Roman" panose="02020603050405020304" pitchFamily="18" charset="0"/>
              </a:rPr>
              <a:t>Lead with a guide wire</a:t>
            </a:r>
          </a:p>
          <a:p>
            <a:pPr marL="342900" indent="-342900" eaLnBrk="1" hangingPunct="1">
              <a:spcAft>
                <a:spcPct val="50000"/>
              </a:spcAft>
            </a:pPr>
            <a:r>
              <a:rPr lang="en-US" sz="2400" dirty="0">
                <a:latin typeface="Times New Roman" panose="02020603050405020304" pitchFamily="18" charset="0"/>
                <a:cs typeface="Times New Roman" panose="02020603050405020304" pitchFamily="18" charset="0"/>
              </a:rPr>
              <a:t>Balloon can be inflated and deflated several times</a:t>
            </a:r>
          </a:p>
          <a:p>
            <a:pPr marL="342900" indent="-342900" eaLnBrk="1" hangingPunct="1"/>
            <a:r>
              <a:rPr lang="en-US" sz="2400" dirty="0">
                <a:latin typeface="Times New Roman" panose="02020603050405020304" pitchFamily="18" charset="0"/>
                <a:cs typeface="Times New Roman" panose="02020603050405020304" pitchFamily="18" charset="0"/>
              </a:rPr>
              <a:t>Contrast solution can be injected through catheter</a:t>
            </a:r>
          </a:p>
        </p:txBody>
      </p:sp>
      <p:pic>
        <p:nvPicPr>
          <p:cNvPr id="2097203" name="Picture 4"/>
          <p:cNvPicPr>
            <a:picLocks noChangeAspect="1" noChangeArrowheads="1"/>
          </p:cNvPicPr>
          <p:nvPr/>
        </p:nvPicPr>
        <p:blipFill>
          <a:blip r:embed="rId3">
            <a:lum bright="20000"/>
          </a:blip>
          <a:srcRect/>
          <a:stretch>
            <a:fillRect/>
          </a:stretch>
        </p:blipFill>
        <p:spPr bwMode="auto">
          <a:xfrm>
            <a:off x="9620251" y="0"/>
            <a:ext cx="2571751" cy="2379662"/>
          </a:xfrm>
          <a:prstGeom prst="rect">
            <a:avLst/>
          </a:prstGeom>
          <a:noFill/>
          <a:ln w="12700">
            <a:solidFill>
              <a:schemeClr val="tx1"/>
            </a:solidFill>
            <a:miter lim="800000"/>
            <a:headEnd/>
            <a:tailEnd/>
          </a:ln>
        </p:spPr>
      </p:pic>
      <p:pic>
        <p:nvPicPr>
          <p:cNvPr id="2097204" name="Picture 5"/>
          <p:cNvPicPr>
            <a:picLocks noChangeAspect="1" noChangeArrowheads="1"/>
          </p:cNvPicPr>
          <p:nvPr/>
        </p:nvPicPr>
        <p:blipFill>
          <a:blip r:embed="rId4"/>
          <a:srcRect/>
          <a:stretch>
            <a:fillRect/>
          </a:stretch>
        </p:blipFill>
        <p:spPr bwMode="auto">
          <a:xfrm>
            <a:off x="9597237" y="2422529"/>
            <a:ext cx="2594763" cy="2511425"/>
          </a:xfrm>
          <a:prstGeom prst="rect">
            <a:avLst/>
          </a:prstGeom>
          <a:noFill/>
          <a:ln w="12700">
            <a:solidFill>
              <a:schemeClr val="tx1"/>
            </a:solidFill>
            <a:miter lim="800000"/>
            <a:headEnd/>
            <a:tailEnd/>
          </a:ln>
        </p:spPr>
      </p:pic>
      <p:pic>
        <p:nvPicPr>
          <p:cNvPr id="2097205" name="Picture 6" descr="CS Picture1"/>
          <p:cNvPicPr>
            <a:picLocks noChangeAspect="1" noChangeArrowheads="1"/>
          </p:cNvPicPr>
          <p:nvPr/>
        </p:nvPicPr>
        <p:blipFill>
          <a:blip r:embed="rId5">
            <a:lum bright="10000"/>
          </a:blip>
          <a:srcRect/>
          <a:stretch>
            <a:fillRect/>
          </a:stretch>
        </p:blipFill>
        <p:spPr bwMode="auto">
          <a:xfrm>
            <a:off x="0" y="4448178"/>
            <a:ext cx="3733800" cy="2409825"/>
          </a:xfrm>
          <a:prstGeom prst="rect">
            <a:avLst/>
          </a:prstGeom>
          <a:noFill/>
          <a:ln>
            <a:noFill/>
          </a:ln>
        </p:spPr>
      </p:pic>
    </p:spTree>
  </p:cSld>
  <p:clrMapOvr>
    <a:masterClrMapping/>
  </p:clrMapOvr>
  <p:transition spd="slow"/>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4EAF6-1C19-4EE4-96AD-788C666E92DA}"/>
              </a:ext>
            </a:extLst>
          </p:cNvPr>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Invasive coronary venography</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5883E28-3DEB-486C-9248-0D7BA8B655E8}"/>
              </a:ext>
            </a:extLst>
          </p:cNvPr>
          <p:cNvSpPr>
            <a:spLocks noGrp="1"/>
          </p:cNvSpPr>
          <p:nvPr>
            <p:ph idx="1"/>
          </p:nvPr>
        </p:nvSpPr>
        <p:spPr>
          <a:xfrm>
            <a:off x="609600" y="1878500"/>
            <a:ext cx="10972800" cy="4525963"/>
          </a:xfrm>
        </p:spPr>
        <p:txBody>
          <a:bodyPr>
            <a:normAutofit/>
          </a:bodyPr>
          <a:lstStyle/>
          <a:p>
            <a:endParaRPr lang="en-US"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Retrograde radio-opaque contrast injection was performed to delineate coronary venous anatomy following coronary sinus intubation</a:t>
            </a:r>
            <a:endParaRPr lang="en-US"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An occlusive balloon catheter was inserted in the coronary sinus to maximize coronary venous opacification</a:t>
            </a:r>
            <a:endParaRPr lang="en-US"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The images were recorded in the left anterior oblique and right anterior oblique (RAO) projections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51553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7" name="Picture 2" descr="CELIK4194"/>
          <p:cNvPicPr>
            <a:picLocks noChangeAspect="1" noChangeArrowheads="1"/>
          </p:cNvPicPr>
          <p:nvPr/>
        </p:nvPicPr>
        <p:blipFill>
          <a:blip r:embed="rId3"/>
          <a:srcRect/>
          <a:stretch>
            <a:fillRect/>
          </a:stretch>
        </p:blipFill>
        <p:spPr bwMode="auto">
          <a:xfrm>
            <a:off x="1752600" y="1836738"/>
            <a:ext cx="4267200" cy="3810000"/>
          </a:xfrm>
          <a:prstGeom prst="rect">
            <a:avLst/>
          </a:prstGeom>
          <a:noFill/>
          <a:ln>
            <a:noFill/>
          </a:ln>
        </p:spPr>
      </p:pic>
      <p:pic>
        <p:nvPicPr>
          <p:cNvPr id="2097198" name="Picture 4" descr="CELIK4194LAO"/>
          <p:cNvPicPr>
            <a:picLocks noChangeAspect="1" noChangeArrowheads="1"/>
          </p:cNvPicPr>
          <p:nvPr/>
        </p:nvPicPr>
        <p:blipFill>
          <a:blip r:embed="rId4"/>
          <a:srcRect b="11250"/>
          <a:stretch>
            <a:fillRect/>
          </a:stretch>
        </p:blipFill>
        <p:spPr bwMode="auto">
          <a:xfrm>
            <a:off x="6172202" y="1828805"/>
            <a:ext cx="4298951" cy="3814763"/>
          </a:xfrm>
          <a:prstGeom prst="rect">
            <a:avLst/>
          </a:prstGeom>
          <a:noFill/>
          <a:ln>
            <a:noFill/>
          </a:ln>
        </p:spPr>
      </p:pic>
      <p:sp>
        <p:nvSpPr>
          <p:cNvPr id="1048819" name="Rectangle 5"/>
          <p:cNvSpPr>
            <a:spLocks noGrp="1" noChangeArrowheads="1"/>
          </p:cNvSpPr>
          <p:nvPr>
            <p:ph type="title"/>
          </p:nvPr>
        </p:nvSpPr>
        <p:spPr/>
        <p:txBody>
          <a:bodyPr/>
          <a:lstStyle/>
          <a:p>
            <a:r>
              <a:rPr lang="en-US" sz="2000" dirty="0">
                <a:latin typeface="Times New Roman" panose="02020603050405020304" pitchFamily="18" charset="0"/>
                <a:cs typeface="Times New Roman" panose="02020603050405020304" pitchFamily="18" charset="0"/>
              </a:rPr>
              <a:t>Goal: Place left-heart lead in the target branch vein</a:t>
            </a:r>
          </a:p>
        </p:txBody>
      </p:sp>
      <p:sp>
        <p:nvSpPr>
          <p:cNvPr id="2" name="Content Placeholder 1">
            <a:extLst>
              <a:ext uri="{FF2B5EF4-FFF2-40B4-BE49-F238E27FC236}">
                <a16:creationId xmlns:a16="http://schemas.microsoft.com/office/drawing/2014/main" id="{20F87FC9-33E0-4EC5-BF72-46B761DF4F75}"/>
              </a:ext>
            </a:extLst>
          </p:cNvPr>
          <p:cNvSpPr>
            <a:spLocks noGrp="1"/>
          </p:cNvSpPr>
          <p:nvPr>
            <p:ph idx="1"/>
          </p:nvPr>
        </p:nvSpPr>
        <p:spPr/>
        <p:txBody>
          <a:bodyPr/>
          <a:lstStyle/>
          <a:p>
            <a:endParaRPr lang="en-US" dirty="0"/>
          </a:p>
        </p:txBody>
      </p:sp>
      <p:sp>
        <p:nvSpPr>
          <p:cNvPr id="1048820" name="Rectangle 9"/>
          <p:cNvSpPr>
            <a:spLocks noChangeArrowheads="1"/>
          </p:cNvSpPr>
          <p:nvPr/>
        </p:nvSpPr>
        <p:spPr bwMode="auto">
          <a:xfrm>
            <a:off x="7086600" y="1371600"/>
            <a:ext cx="2860078" cy="338554"/>
          </a:xfrm>
          <a:prstGeom prst="rect">
            <a:avLst/>
          </a:prstGeom>
          <a:noFill/>
          <a:ln>
            <a:noFill/>
          </a:ln>
        </p:spPr>
        <p:txBody>
          <a:bodyPr wrap="none">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1600" b="0">
                <a:solidFill>
                  <a:srgbClr val="000000"/>
                </a:solidFill>
              </a:rPr>
              <a:t>Final Bipolar Lead Placement</a:t>
            </a:r>
          </a:p>
        </p:txBody>
      </p:sp>
      <p:sp>
        <p:nvSpPr>
          <p:cNvPr id="1048821" name="Rectangle 10"/>
          <p:cNvSpPr>
            <a:spLocks noChangeArrowheads="1"/>
          </p:cNvSpPr>
          <p:nvPr/>
        </p:nvSpPr>
        <p:spPr bwMode="auto">
          <a:xfrm>
            <a:off x="2971803" y="1371600"/>
            <a:ext cx="1119089" cy="338554"/>
          </a:xfrm>
          <a:prstGeom prst="rect">
            <a:avLst/>
          </a:prstGeom>
          <a:noFill/>
          <a:ln>
            <a:noFill/>
          </a:ln>
        </p:spPr>
        <p:txBody>
          <a:bodyPr wrap="none">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1600" b="0">
                <a:solidFill>
                  <a:srgbClr val="000000"/>
                </a:solidFill>
              </a:rPr>
              <a:t>Venogram</a:t>
            </a:r>
          </a:p>
        </p:txBody>
      </p:sp>
    </p:spTree>
  </p:cSld>
  <p:clrMapOvr>
    <a:masterClrMapping/>
  </p:clrMapOvr>
  <p:transition spd="slow"/>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06" name="Picture 2" descr="heartap"/>
          <p:cNvPicPr>
            <a:picLocks noChangeAspect="1" noChangeArrowheads="1"/>
          </p:cNvPicPr>
          <p:nvPr/>
        </p:nvPicPr>
        <p:blipFill>
          <a:blip r:embed="rId3"/>
          <a:srcRect/>
          <a:stretch>
            <a:fillRect/>
          </a:stretch>
        </p:blipFill>
        <p:spPr bwMode="auto">
          <a:xfrm>
            <a:off x="681039" y="1343025"/>
            <a:ext cx="8796336" cy="5514975"/>
          </a:xfrm>
          <a:prstGeom prst="rect">
            <a:avLst/>
          </a:prstGeom>
          <a:noFill/>
          <a:ln>
            <a:noFill/>
          </a:ln>
        </p:spPr>
      </p:pic>
      <p:sp>
        <p:nvSpPr>
          <p:cNvPr id="1048885" name="Text Box 3"/>
          <p:cNvSpPr txBox="1">
            <a:spLocks noChangeArrowheads="1"/>
          </p:cNvSpPr>
          <p:nvPr/>
        </p:nvSpPr>
        <p:spPr bwMode="auto">
          <a:xfrm>
            <a:off x="1952625" y="495301"/>
            <a:ext cx="6096000" cy="396875"/>
          </a:xfrm>
          <a:prstGeom prst="rect">
            <a:avLst/>
          </a:prstGeom>
          <a:noFill/>
          <a:ln w="12700">
            <a:noFill/>
            <a:miter lim="800000"/>
            <a:headEnd/>
            <a:tailEnd/>
          </a:ln>
          <a:effec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eaLnBrk="0" fontAlgn="base" hangingPunct="0">
              <a:spcBef>
                <a:spcPct val="50000"/>
              </a:spcBef>
              <a:spcAft>
                <a:spcPct val="0"/>
              </a:spcAft>
            </a:pPr>
            <a:r>
              <a:rPr lang="en-US" sz="2000">
                <a:solidFill>
                  <a:srgbClr val="A60231"/>
                </a:solidFill>
                <a:effectLst>
                  <a:outerShdw blurRad="38100" dist="38100" dir="2700000" algn="tl">
                    <a:srgbClr val="C0C0C0"/>
                  </a:outerShdw>
                </a:effectLst>
              </a:rPr>
              <a:t>Cardiac Venous Anatomy:</a:t>
            </a:r>
            <a:r>
              <a:rPr lang="en-US" sz="2000">
                <a:solidFill>
                  <a:srgbClr val="000000"/>
                </a:solidFill>
              </a:rPr>
              <a:t> </a:t>
            </a:r>
            <a:r>
              <a:rPr lang="en-US" sz="2000">
                <a:solidFill>
                  <a:srgbClr val="A60231"/>
                </a:solidFill>
                <a:effectLst>
                  <a:outerShdw blurRad="38100" dist="38100" dir="2700000" algn="tl">
                    <a:srgbClr val="C0C0C0"/>
                  </a:outerShdw>
                </a:effectLst>
              </a:rPr>
              <a:t>AP View</a:t>
            </a:r>
          </a:p>
        </p:txBody>
      </p:sp>
    </p:spTree>
  </p:cSld>
  <p:clrMapOvr>
    <a:masterClrMapping/>
  </p:clrMapOvr>
  <p:transition spd="slow"/>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8" name="Text Box 2"/>
          <p:cNvSpPr txBox="1">
            <a:spLocks noChangeArrowheads="1"/>
          </p:cNvSpPr>
          <p:nvPr/>
        </p:nvSpPr>
        <p:spPr bwMode="auto">
          <a:xfrm>
            <a:off x="1952625" y="495301"/>
            <a:ext cx="4953000" cy="400110"/>
          </a:xfrm>
          <a:prstGeom prst="rect">
            <a:avLst/>
          </a:prstGeom>
          <a:noFill/>
          <a:ln w="12700">
            <a:noFill/>
            <a:miter lim="800000"/>
            <a:headEnd/>
            <a:tailEnd/>
          </a:ln>
          <a:effec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eaLnBrk="0" fontAlgn="base" hangingPunct="0">
              <a:spcBef>
                <a:spcPct val="50000"/>
              </a:spcBef>
              <a:spcAft>
                <a:spcPct val="0"/>
              </a:spcAft>
            </a:pPr>
            <a:r>
              <a:rPr lang="en-US" sz="2000">
                <a:solidFill>
                  <a:srgbClr val="A60231"/>
                </a:solidFill>
                <a:effectLst>
                  <a:outerShdw blurRad="38100" dist="38100" dir="2700000" algn="tl">
                    <a:srgbClr val="C0C0C0"/>
                  </a:outerShdw>
                </a:effectLst>
              </a:rPr>
              <a:t>Cardiac Venous Anatomy:</a:t>
            </a:r>
            <a:r>
              <a:rPr lang="en-US" sz="2000">
                <a:solidFill>
                  <a:srgbClr val="000000"/>
                </a:solidFill>
              </a:rPr>
              <a:t> </a:t>
            </a:r>
            <a:r>
              <a:rPr lang="en-US" sz="2000">
                <a:solidFill>
                  <a:srgbClr val="A60231"/>
                </a:solidFill>
                <a:effectLst>
                  <a:outerShdw blurRad="38100" dist="38100" dir="2700000" algn="tl">
                    <a:srgbClr val="C0C0C0"/>
                  </a:outerShdw>
                </a:effectLst>
              </a:rPr>
              <a:t>LAO View</a:t>
            </a:r>
          </a:p>
        </p:txBody>
      </p:sp>
      <p:pic>
        <p:nvPicPr>
          <p:cNvPr id="2097207" name="Picture 3" descr="heartlao"/>
          <p:cNvPicPr>
            <a:picLocks noChangeAspect="1" noChangeArrowheads="1"/>
          </p:cNvPicPr>
          <p:nvPr/>
        </p:nvPicPr>
        <p:blipFill>
          <a:blip r:embed="rId3"/>
          <a:srcRect/>
          <a:stretch>
            <a:fillRect/>
          </a:stretch>
        </p:blipFill>
        <p:spPr bwMode="auto">
          <a:xfrm>
            <a:off x="3000376" y="1400175"/>
            <a:ext cx="6191251" cy="5035550"/>
          </a:xfrm>
          <a:prstGeom prst="rect">
            <a:avLst/>
          </a:prstGeom>
          <a:noFill/>
          <a:ln>
            <a:noFill/>
          </a:ln>
        </p:spPr>
      </p:pic>
    </p:spTree>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08" name="Picture 3" descr="heartrao"/>
          <p:cNvPicPr>
            <a:picLocks noChangeAspect="1" noChangeArrowheads="1"/>
          </p:cNvPicPr>
          <p:nvPr/>
        </p:nvPicPr>
        <p:blipFill>
          <a:blip r:embed="rId3"/>
          <a:srcRect/>
          <a:stretch>
            <a:fillRect/>
          </a:stretch>
        </p:blipFill>
        <p:spPr bwMode="auto">
          <a:xfrm>
            <a:off x="2952749" y="1371600"/>
            <a:ext cx="6419851" cy="5029200"/>
          </a:xfrm>
          <a:prstGeom prst="rect">
            <a:avLst/>
          </a:prstGeom>
          <a:noFill/>
          <a:ln>
            <a:noFill/>
          </a:ln>
        </p:spPr>
      </p:pic>
      <p:sp>
        <p:nvSpPr>
          <p:cNvPr id="1048892" name="Text Box 7"/>
          <p:cNvSpPr txBox="1">
            <a:spLocks noChangeArrowheads="1"/>
          </p:cNvSpPr>
          <p:nvPr/>
        </p:nvSpPr>
        <p:spPr bwMode="auto">
          <a:xfrm>
            <a:off x="1952625" y="495301"/>
            <a:ext cx="4953000" cy="400110"/>
          </a:xfrm>
          <a:prstGeom prst="rect">
            <a:avLst/>
          </a:prstGeom>
          <a:noFill/>
          <a:ln w="12700">
            <a:noFill/>
            <a:miter lim="800000"/>
            <a:headEnd/>
            <a:tailEnd/>
          </a:ln>
          <a:effec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eaLnBrk="0" fontAlgn="base" hangingPunct="0">
              <a:spcBef>
                <a:spcPct val="50000"/>
              </a:spcBef>
              <a:spcAft>
                <a:spcPct val="0"/>
              </a:spcAft>
            </a:pPr>
            <a:r>
              <a:rPr lang="en-US" sz="2000">
                <a:solidFill>
                  <a:srgbClr val="A60231"/>
                </a:solidFill>
                <a:effectLst>
                  <a:outerShdw blurRad="38100" dist="38100" dir="2700000" algn="tl">
                    <a:srgbClr val="C0C0C0"/>
                  </a:outerShdw>
                </a:effectLst>
              </a:rPr>
              <a:t>Cardiac Venous Anatomy:</a:t>
            </a:r>
            <a:r>
              <a:rPr lang="en-US" sz="2000">
                <a:solidFill>
                  <a:srgbClr val="000000"/>
                </a:solidFill>
              </a:rPr>
              <a:t> </a:t>
            </a:r>
            <a:r>
              <a:rPr lang="en-US" sz="2000">
                <a:solidFill>
                  <a:srgbClr val="A60231"/>
                </a:solidFill>
                <a:effectLst>
                  <a:outerShdw blurRad="38100" dist="38100" dir="2700000" algn="tl">
                    <a:srgbClr val="C0C0C0"/>
                  </a:outerShdw>
                </a:effectLst>
              </a:rPr>
              <a:t>RAO View</a:t>
            </a:r>
          </a:p>
        </p:txBody>
      </p:sp>
    </p:spTree>
  </p:cSld>
  <p:clrMapOvr>
    <a:masterClrMapping/>
  </p:clrMapOvr>
  <p:transition spd="slow"/>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96" name="Rectangle 2"/>
          <p:cNvSpPr>
            <a:spLocks noGrp="1" noChangeArrowheads="1"/>
          </p:cNvSpPr>
          <p:nvPr>
            <p:ph type="title"/>
          </p:nvPr>
        </p:nvSpPr>
        <p:spPr>
          <a:xfrm>
            <a:off x="1944690" y="447675"/>
            <a:ext cx="6418263" cy="503238"/>
          </a:xfrm>
        </p:spPr>
        <p:txBody>
          <a:bodyPr/>
          <a:lstStyle/>
          <a:p>
            <a:pPr eaLnBrk="1" hangingPunct="1"/>
            <a:r>
              <a:rPr lang="en-US" sz="2000"/>
              <a:t>Lead in Lateral Cardiac Vein</a:t>
            </a:r>
          </a:p>
        </p:txBody>
      </p:sp>
      <p:pic>
        <p:nvPicPr>
          <p:cNvPr id="2097209" name="leads3.mpg">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2987679" y="1409700"/>
            <a:ext cx="6189663" cy="5029200"/>
          </a:xfrm>
          <a:prstGeom prst="rect">
            <a:avLst/>
          </a:prstGeom>
          <a:noFill/>
          <a:ln w="9525">
            <a:solidFill>
              <a:srgbClr val="800000"/>
            </a:solidFill>
            <a:miter lim="800000"/>
            <a:headEnd/>
            <a:tailEnd/>
          </a:ln>
        </p:spPr>
      </p:pic>
      <p:sp>
        <p:nvSpPr>
          <p:cNvPr id="1048897" name="Text Box 5"/>
          <p:cNvSpPr txBox="1">
            <a:spLocks noChangeArrowheads="1"/>
          </p:cNvSpPr>
          <p:nvPr/>
        </p:nvSpPr>
        <p:spPr bwMode="auto">
          <a:xfrm>
            <a:off x="6457951" y="2705100"/>
            <a:ext cx="1981200" cy="304800"/>
          </a:xfrm>
          <a:prstGeom prst="rect">
            <a:avLst/>
          </a:prstGeom>
          <a:noFill/>
          <a:ln>
            <a:noFill/>
          </a:ln>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fontAlgn="base">
              <a:spcBef>
                <a:spcPct val="50000"/>
              </a:spcBef>
              <a:spcAft>
                <a:spcPct val="0"/>
              </a:spcAft>
            </a:pPr>
            <a:r>
              <a:rPr lang="en-US">
                <a:solidFill>
                  <a:srgbClr val="000000"/>
                </a:solidFill>
              </a:rPr>
              <a:t>Atrial Lead</a:t>
            </a:r>
          </a:p>
        </p:txBody>
      </p:sp>
      <p:sp>
        <p:nvSpPr>
          <p:cNvPr id="1048898" name="Text Box 6"/>
          <p:cNvSpPr txBox="1">
            <a:spLocks noChangeArrowheads="1"/>
          </p:cNvSpPr>
          <p:nvPr/>
        </p:nvSpPr>
        <p:spPr bwMode="auto">
          <a:xfrm>
            <a:off x="7600951" y="5143500"/>
            <a:ext cx="1676400" cy="523220"/>
          </a:xfrm>
          <a:prstGeom prst="rect">
            <a:avLst/>
          </a:prstGeom>
          <a:noFill/>
          <a:ln>
            <a:noFill/>
          </a:ln>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fontAlgn="base">
              <a:spcBef>
                <a:spcPct val="50000"/>
              </a:spcBef>
              <a:spcAft>
                <a:spcPct val="0"/>
              </a:spcAft>
            </a:pPr>
            <a:r>
              <a:rPr lang="en-US">
                <a:solidFill>
                  <a:srgbClr val="000000"/>
                </a:solidFill>
              </a:rPr>
              <a:t>Right Ventricular Lead</a:t>
            </a:r>
          </a:p>
        </p:txBody>
      </p:sp>
      <p:sp>
        <p:nvSpPr>
          <p:cNvPr id="1048899" name="Text Box 7"/>
          <p:cNvSpPr txBox="1">
            <a:spLocks noChangeArrowheads="1"/>
          </p:cNvSpPr>
          <p:nvPr/>
        </p:nvSpPr>
        <p:spPr bwMode="auto">
          <a:xfrm>
            <a:off x="7524751" y="3314701"/>
            <a:ext cx="1295400" cy="738664"/>
          </a:xfrm>
          <a:prstGeom prst="rect">
            <a:avLst/>
          </a:prstGeom>
          <a:noFill/>
          <a:ln>
            <a:noFill/>
          </a:ln>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fontAlgn="base">
              <a:spcBef>
                <a:spcPct val="50000"/>
              </a:spcBef>
              <a:spcAft>
                <a:spcPct val="0"/>
              </a:spcAft>
            </a:pPr>
            <a:r>
              <a:rPr lang="en-US">
                <a:solidFill>
                  <a:srgbClr val="000000"/>
                </a:solidFill>
              </a:rPr>
              <a:t>Left Ventricular Lead</a:t>
            </a:r>
          </a:p>
        </p:txBody>
      </p:sp>
      <p:sp>
        <p:nvSpPr>
          <p:cNvPr id="1048900" name="Line 8"/>
          <p:cNvSpPr>
            <a:spLocks noChangeShapeType="1"/>
          </p:cNvSpPr>
          <p:nvPr/>
        </p:nvSpPr>
        <p:spPr bwMode="auto">
          <a:xfrm flipH="1">
            <a:off x="6762751" y="5372100"/>
            <a:ext cx="838200" cy="7620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IN" sz="1400" b="1">
              <a:solidFill>
                <a:srgbClr val="000000"/>
              </a:solidFill>
            </a:endParaRPr>
          </a:p>
        </p:txBody>
      </p:sp>
      <p:sp>
        <p:nvSpPr>
          <p:cNvPr id="1048901" name="Line 9"/>
          <p:cNvSpPr>
            <a:spLocks noChangeShapeType="1"/>
          </p:cNvSpPr>
          <p:nvPr/>
        </p:nvSpPr>
        <p:spPr bwMode="auto">
          <a:xfrm flipH="1">
            <a:off x="7143751" y="3771900"/>
            <a:ext cx="381000" cy="68580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IN" sz="1400" b="1">
              <a:solidFill>
                <a:srgbClr val="000000"/>
              </a:solidFill>
            </a:endParaRPr>
          </a:p>
        </p:txBody>
      </p:sp>
      <p:sp>
        <p:nvSpPr>
          <p:cNvPr id="1048902" name="Line 10"/>
          <p:cNvSpPr>
            <a:spLocks noChangeShapeType="1"/>
          </p:cNvSpPr>
          <p:nvPr/>
        </p:nvSpPr>
        <p:spPr bwMode="auto">
          <a:xfrm flipH="1">
            <a:off x="5772151" y="2857500"/>
            <a:ext cx="685800" cy="53340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IN" sz="1400" b="1">
              <a:solidFill>
                <a:srgbClr val="00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09720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097209"/>
                </p:tgtEl>
              </p:cMediaNode>
            </p:video>
            <p:seq concurrent="1" nextAc="seek">
              <p:cTn id="8" restart="whenNotActive" fill="hold" evtFilter="cancelBubble" nodeType="interactiveSeq">
                <p:stCondLst>
                  <p:cond evt="onClick" delay="0">
                    <p:tgtEl>
                      <p:spTgt spid="209720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097209"/>
                                        </p:tgtEl>
                                      </p:cBhvr>
                                    </p:cmd>
                                  </p:childTnLst>
                                </p:cTn>
                              </p:par>
                            </p:childTnLst>
                          </p:cTn>
                        </p:par>
                      </p:childTnLst>
                    </p:cTn>
                  </p:par>
                </p:childTnLst>
              </p:cTn>
              <p:nextCondLst>
                <p:cond evt="onClick" delay="0">
                  <p:tgtEl>
                    <p:spTgt spid="2097209"/>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0" name="Rectangle 2"/>
          <p:cNvSpPr>
            <a:spLocks noGrp="1" noChangeArrowheads="1"/>
          </p:cNvSpPr>
          <p:nvPr>
            <p:ph type="ctrTitle"/>
          </p:nvPr>
        </p:nvSpPr>
        <p:spPr>
          <a:xfrm>
            <a:off x="2590800" y="1905000"/>
            <a:ext cx="7086600" cy="1962150"/>
          </a:xfrm>
        </p:spPr>
        <p:txBody>
          <a:bodyPr>
            <a:normAutofit/>
          </a:bodyPr>
          <a:lstStyle/>
          <a:p>
            <a:pPr algn="ctr" eaLnBrk="1" hangingPunct="1"/>
            <a:r>
              <a:rPr lang="en-US" sz="3600" dirty="0">
                <a:latin typeface="Times New Roman" panose="02020603050405020304" pitchFamily="18" charset="0"/>
                <a:cs typeface="Times New Roman" panose="02020603050405020304" pitchFamily="18" charset="0"/>
              </a:rPr>
              <a:t>Step 3:</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Select Target Vein and Left Ventricular Lead</a:t>
            </a:r>
          </a:p>
        </p:txBody>
      </p:sp>
    </p:spTree>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4" name="Rectangle 2"/>
          <p:cNvSpPr>
            <a:spLocks noGrp="1" noChangeArrowheads="1"/>
          </p:cNvSpPr>
          <p:nvPr>
            <p:ph type="title"/>
          </p:nvPr>
        </p:nvSpPr>
        <p:spPr>
          <a:xfrm>
            <a:off x="838200" y="365129"/>
            <a:ext cx="10515600" cy="412751"/>
          </a:xfrm>
        </p:spPr>
        <p:txBody>
          <a:bodyPr vert="horz" wrap="square" lIns="60320" tIns="30161" rIns="60320" bIns="30161" numCol="1" anchor="b" anchorCtr="0" compatLnSpc="1">
            <a:prstTxWarp prst="textNoShape">
              <a:avLst/>
            </a:prstTxWarp>
            <a:noAutofit/>
          </a:bodyPr>
          <a:lstStyle/>
          <a:p>
            <a:pPr defTabSz="603250" eaLnBrk="1" hangingPunct="1"/>
            <a:r>
              <a:rPr lang="en-US" sz="2000" dirty="0">
                <a:latin typeface="Times New Roman" panose="02020603050405020304" pitchFamily="18" charset="0"/>
                <a:cs typeface="Times New Roman" panose="02020603050405020304" pitchFamily="18" charset="0"/>
              </a:rPr>
              <a:t>Selecting Vein for LV Lead Placement</a:t>
            </a:r>
          </a:p>
        </p:txBody>
      </p:sp>
      <p:sp>
        <p:nvSpPr>
          <p:cNvPr id="1048915" name="Rectangle 3"/>
          <p:cNvSpPr>
            <a:spLocks noChangeArrowheads="1"/>
          </p:cNvSpPr>
          <p:nvPr/>
        </p:nvSpPr>
        <p:spPr bwMode="auto">
          <a:xfrm>
            <a:off x="6019801" y="2057400"/>
            <a:ext cx="4333875" cy="1219200"/>
          </a:xfrm>
          <a:prstGeom prst="rect">
            <a:avLst/>
          </a:prstGeom>
          <a:noFill/>
          <a:ln>
            <a:noFill/>
          </a:ln>
        </p:spPr>
        <p:txBody>
          <a:bodyPr lIns="90481" tIns="44446" rIns="90481" bIns="44446"/>
          <a:lstStyle>
            <a:lvl1pPr marL="342900" indent="-342900">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eaLnBrk="0" fontAlgn="base" hangingPunct="0">
              <a:spcBef>
                <a:spcPct val="20000"/>
              </a:spcBef>
              <a:spcAft>
                <a:spcPct val="0"/>
              </a:spcAft>
            </a:pPr>
            <a:r>
              <a:rPr lang="en-US" sz="1800" b="0" dirty="0">
                <a:solidFill>
                  <a:srgbClr val="000000"/>
                </a:solidFill>
                <a:latin typeface="Times New Roman" panose="02020603050405020304" pitchFamily="18" charset="0"/>
                <a:cs typeface="Times New Roman" panose="02020603050405020304" pitchFamily="18" charset="0"/>
              </a:rPr>
              <a:t>A. Lateral (marginal) cardiac vein</a:t>
            </a:r>
          </a:p>
          <a:p>
            <a:pPr eaLnBrk="0" fontAlgn="base" hangingPunct="0">
              <a:spcBef>
                <a:spcPct val="20000"/>
              </a:spcBef>
              <a:spcAft>
                <a:spcPct val="0"/>
              </a:spcAft>
            </a:pPr>
            <a:r>
              <a:rPr lang="en-US" sz="1800" b="0" dirty="0">
                <a:solidFill>
                  <a:srgbClr val="000000"/>
                </a:solidFill>
                <a:latin typeface="Times New Roman" panose="02020603050405020304" pitchFamily="18" charset="0"/>
                <a:cs typeface="Times New Roman" panose="02020603050405020304" pitchFamily="18" charset="0"/>
              </a:rPr>
              <a:t>B. </a:t>
            </a:r>
            <a:r>
              <a:rPr lang="en-US" sz="1800" b="0" dirty="0" err="1">
                <a:solidFill>
                  <a:srgbClr val="000000"/>
                </a:solidFill>
                <a:latin typeface="Times New Roman" panose="02020603050405020304" pitchFamily="18" charset="0"/>
                <a:cs typeface="Times New Roman" panose="02020603050405020304" pitchFamily="18" charset="0"/>
              </a:rPr>
              <a:t>Postero</a:t>
            </a:r>
            <a:r>
              <a:rPr lang="en-US" sz="1800" b="0" dirty="0">
                <a:solidFill>
                  <a:srgbClr val="000000"/>
                </a:solidFill>
                <a:latin typeface="Times New Roman" panose="02020603050405020304" pitchFamily="18" charset="0"/>
                <a:cs typeface="Times New Roman" panose="02020603050405020304" pitchFamily="18" charset="0"/>
              </a:rPr>
              <a:t>-lateral cardiac vein</a:t>
            </a:r>
          </a:p>
          <a:p>
            <a:pPr eaLnBrk="0" fontAlgn="base" hangingPunct="0">
              <a:spcBef>
                <a:spcPct val="20000"/>
              </a:spcBef>
              <a:spcAft>
                <a:spcPct val="0"/>
              </a:spcAft>
            </a:pPr>
            <a:r>
              <a:rPr lang="en-US" sz="1800" b="0" dirty="0">
                <a:solidFill>
                  <a:srgbClr val="000000"/>
                </a:solidFill>
                <a:latin typeface="Times New Roman" panose="02020603050405020304" pitchFamily="18" charset="0"/>
                <a:cs typeface="Times New Roman" panose="02020603050405020304" pitchFamily="18" charset="0"/>
              </a:rPr>
              <a:t>C. Posterior cardiac vein</a:t>
            </a:r>
          </a:p>
        </p:txBody>
      </p:sp>
      <p:sp>
        <p:nvSpPr>
          <p:cNvPr id="1048916" name="Rectangle 4"/>
          <p:cNvSpPr>
            <a:spLocks noChangeArrowheads="1"/>
          </p:cNvSpPr>
          <p:nvPr/>
        </p:nvSpPr>
        <p:spPr bwMode="auto">
          <a:xfrm>
            <a:off x="4775201" y="3810003"/>
            <a:ext cx="349442" cy="366759"/>
          </a:xfrm>
          <a:prstGeom prst="rect">
            <a:avLst/>
          </a:prstGeom>
          <a:noFill/>
          <a:ln>
            <a:noFill/>
          </a:ln>
        </p:spPr>
        <p:txBody>
          <a:bodyPr wrap="none" lIns="90481" tIns="44446" rIns="90481" bIns="44446">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eaLnBrk="0" fontAlgn="base" hangingPunct="0">
              <a:spcBef>
                <a:spcPct val="0"/>
              </a:spcBef>
              <a:spcAft>
                <a:spcPct val="0"/>
              </a:spcAft>
            </a:pPr>
            <a:r>
              <a:rPr lang="en-US" sz="1800">
                <a:solidFill>
                  <a:srgbClr val="FFFFFF"/>
                </a:solidFill>
                <a:latin typeface="Times New Roman" panose="02020603050405020304" pitchFamily="18" charset="0"/>
                <a:cs typeface="Times New Roman" panose="02020603050405020304" pitchFamily="18" charset="0"/>
              </a:rPr>
              <a:t>A</a:t>
            </a:r>
          </a:p>
        </p:txBody>
      </p:sp>
      <p:sp>
        <p:nvSpPr>
          <p:cNvPr id="1048917" name="Rectangle 5"/>
          <p:cNvSpPr>
            <a:spLocks noChangeArrowheads="1"/>
          </p:cNvSpPr>
          <p:nvPr/>
        </p:nvSpPr>
        <p:spPr bwMode="auto">
          <a:xfrm>
            <a:off x="4503742" y="4038602"/>
            <a:ext cx="336617" cy="366759"/>
          </a:xfrm>
          <a:prstGeom prst="rect">
            <a:avLst/>
          </a:prstGeom>
          <a:noFill/>
          <a:ln>
            <a:noFill/>
          </a:ln>
        </p:spPr>
        <p:txBody>
          <a:bodyPr wrap="none" lIns="90481" tIns="44446" rIns="90481" bIns="44446">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eaLnBrk="0" fontAlgn="base" hangingPunct="0">
              <a:spcBef>
                <a:spcPct val="0"/>
              </a:spcBef>
              <a:spcAft>
                <a:spcPct val="0"/>
              </a:spcAft>
            </a:pPr>
            <a:r>
              <a:rPr lang="en-US" sz="1800">
                <a:solidFill>
                  <a:srgbClr val="FFFFFF"/>
                </a:solidFill>
                <a:latin typeface="Times New Roman" panose="02020603050405020304" pitchFamily="18" charset="0"/>
                <a:cs typeface="Times New Roman" panose="02020603050405020304" pitchFamily="18" charset="0"/>
              </a:rPr>
              <a:t>B</a:t>
            </a:r>
          </a:p>
        </p:txBody>
      </p:sp>
      <p:sp>
        <p:nvSpPr>
          <p:cNvPr id="1048918" name="Rectangle 6"/>
          <p:cNvSpPr>
            <a:spLocks noChangeArrowheads="1"/>
          </p:cNvSpPr>
          <p:nvPr/>
        </p:nvSpPr>
        <p:spPr bwMode="auto">
          <a:xfrm>
            <a:off x="3624264" y="4191004"/>
            <a:ext cx="349442" cy="366759"/>
          </a:xfrm>
          <a:prstGeom prst="rect">
            <a:avLst/>
          </a:prstGeom>
          <a:noFill/>
          <a:ln>
            <a:noFill/>
          </a:ln>
        </p:spPr>
        <p:txBody>
          <a:bodyPr wrap="none" lIns="90481" tIns="44446" rIns="90481" bIns="44446">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eaLnBrk="0" fontAlgn="base" hangingPunct="0">
              <a:spcBef>
                <a:spcPct val="0"/>
              </a:spcBef>
              <a:spcAft>
                <a:spcPct val="0"/>
              </a:spcAft>
            </a:pPr>
            <a:r>
              <a:rPr lang="en-US" sz="1800">
                <a:solidFill>
                  <a:srgbClr val="FFFFFF"/>
                </a:solidFill>
                <a:latin typeface="Times New Roman" panose="02020603050405020304" pitchFamily="18" charset="0"/>
                <a:cs typeface="Times New Roman" panose="02020603050405020304" pitchFamily="18" charset="0"/>
              </a:rPr>
              <a:t>C</a:t>
            </a:r>
          </a:p>
        </p:txBody>
      </p:sp>
      <p:sp>
        <p:nvSpPr>
          <p:cNvPr id="1048919" name="Rectangle 7"/>
          <p:cNvSpPr>
            <a:spLocks noChangeArrowheads="1"/>
          </p:cNvSpPr>
          <p:nvPr/>
        </p:nvSpPr>
        <p:spPr bwMode="auto">
          <a:xfrm>
            <a:off x="2946401" y="4876804"/>
            <a:ext cx="349442" cy="366759"/>
          </a:xfrm>
          <a:prstGeom prst="rect">
            <a:avLst/>
          </a:prstGeom>
          <a:noFill/>
          <a:ln>
            <a:noFill/>
          </a:ln>
        </p:spPr>
        <p:txBody>
          <a:bodyPr wrap="none" lIns="90481" tIns="44446" rIns="90481" bIns="44446">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eaLnBrk="0" fontAlgn="base" hangingPunct="0">
              <a:spcBef>
                <a:spcPct val="0"/>
              </a:spcBef>
              <a:spcAft>
                <a:spcPct val="0"/>
              </a:spcAft>
            </a:pPr>
            <a:r>
              <a:rPr lang="en-US" sz="1800">
                <a:solidFill>
                  <a:srgbClr val="FFFFFF"/>
                </a:solidFill>
                <a:latin typeface="Times New Roman" panose="02020603050405020304" pitchFamily="18" charset="0"/>
                <a:cs typeface="Times New Roman" panose="02020603050405020304" pitchFamily="18" charset="0"/>
              </a:rPr>
              <a:t>D</a:t>
            </a:r>
          </a:p>
        </p:txBody>
      </p:sp>
      <p:sp>
        <p:nvSpPr>
          <p:cNvPr id="1048920" name="Rectangle 8"/>
          <p:cNvSpPr>
            <a:spLocks noChangeArrowheads="1"/>
          </p:cNvSpPr>
          <p:nvPr/>
        </p:nvSpPr>
        <p:spPr bwMode="auto">
          <a:xfrm>
            <a:off x="4097342" y="4419604"/>
            <a:ext cx="336617" cy="366759"/>
          </a:xfrm>
          <a:prstGeom prst="rect">
            <a:avLst/>
          </a:prstGeom>
          <a:noFill/>
          <a:ln>
            <a:noFill/>
          </a:ln>
        </p:spPr>
        <p:txBody>
          <a:bodyPr wrap="none" lIns="90481" tIns="44446" rIns="90481" bIns="44446">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eaLnBrk="0" fontAlgn="base" hangingPunct="0">
              <a:spcBef>
                <a:spcPct val="0"/>
              </a:spcBef>
              <a:spcAft>
                <a:spcPct val="0"/>
              </a:spcAft>
            </a:pPr>
            <a:r>
              <a:rPr lang="en-US" sz="1800">
                <a:solidFill>
                  <a:srgbClr val="FFFFFF"/>
                </a:solidFill>
                <a:latin typeface="Times New Roman" panose="02020603050405020304" pitchFamily="18" charset="0"/>
                <a:cs typeface="Times New Roman" panose="02020603050405020304" pitchFamily="18" charset="0"/>
              </a:rPr>
              <a:t>E</a:t>
            </a:r>
          </a:p>
        </p:txBody>
      </p:sp>
      <p:sp>
        <p:nvSpPr>
          <p:cNvPr id="1048921" name="Text Box 9"/>
          <p:cNvSpPr txBox="1">
            <a:spLocks noChangeArrowheads="1"/>
          </p:cNvSpPr>
          <p:nvPr/>
        </p:nvSpPr>
        <p:spPr bwMode="auto">
          <a:xfrm>
            <a:off x="5562601" y="1295403"/>
            <a:ext cx="4856163" cy="706339"/>
          </a:xfrm>
          <a:prstGeom prst="rect">
            <a:avLst/>
          </a:prstGeom>
          <a:noFill/>
          <a:ln>
            <a:noFill/>
          </a:ln>
        </p:spPr>
        <p:txBody>
          <a:bodyPr lIns="91432" tIns="45716" rIns="91432" bIns="45716">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eaLnBrk="0" fontAlgn="base" hangingPunct="0">
              <a:lnSpc>
                <a:spcPct val="105000"/>
              </a:lnSpc>
              <a:spcBef>
                <a:spcPct val="0"/>
              </a:spcBef>
              <a:spcAft>
                <a:spcPct val="0"/>
              </a:spcAft>
              <a:buClr>
                <a:srgbClr val="A60231"/>
              </a:buClr>
              <a:buFont typeface="Arial" panose="020B0604020202020204" pitchFamily="34" charset="0"/>
              <a:buChar char="►"/>
            </a:pPr>
            <a:r>
              <a:rPr lang="en-US" sz="2000" b="0" dirty="0">
                <a:solidFill>
                  <a:srgbClr val="000000"/>
                </a:solidFill>
                <a:latin typeface="Times New Roman" panose="02020603050405020304" pitchFamily="18" charset="0"/>
                <a:cs typeface="Times New Roman" panose="02020603050405020304" pitchFamily="18" charset="0"/>
              </a:rPr>
              <a:t> Target: Left ventricular free wall </a:t>
            </a:r>
          </a:p>
          <a:p>
            <a:pPr eaLnBrk="0" fontAlgn="base" hangingPunct="0">
              <a:lnSpc>
                <a:spcPct val="105000"/>
              </a:lnSpc>
              <a:spcBef>
                <a:spcPct val="0"/>
              </a:spcBef>
              <a:spcAft>
                <a:spcPct val="0"/>
              </a:spcAft>
            </a:pPr>
            <a:r>
              <a:rPr lang="en-US" sz="1800" b="0" dirty="0">
                <a:solidFill>
                  <a:srgbClr val="000000"/>
                </a:solidFill>
                <a:latin typeface="Times New Roman" panose="02020603050405020304" pitchFamily="18" charset="0"/>
                <a:cs typeface="Times New Roman" panose="02020603050405020304" pitchFamily="18" charset="0"/>
              </a:rPr>
              <a:t>     (Lateral, Poster-lateral, Antero-lateral)</a:t>
            </a:r>
            <a:r>
              <a:rPr lang="en-US" sz="1800" b="0" baseline="30000" dirty="0">
                <a:solidFill>
                  <a:srgbClr val="000000"/>
                </a:solidFill>
                <a:latin typeface="Times New Roman" panose="02020603050405020304" pitchFamily="18" charset="0"/>
                <a:cs typeface="Times New Roman" panose="02020603050405020304" pitchFamily="18" charset="0"/>
              </a:rPr>
              <a:t>1,2,3</a:t>
            </a:r>
          </a:p>
        </p:txBody>
      </p:sp>
      <p:sp>
        <p:nvSpPr>
          <p:cNvPr id="1048922" name="Text Box 10"/>
          <p:cNvSpPr txBox="1">
            <a:spLocks noChangeArrowheads="1"/>
          </p:cNvSpPr>
          <p:nvPr/>
        </p:nvSpPr>
        <p:spPr bwMode="auto">
          <a:xfrm>
            <a:off x="5791200" y="5927726"/>
            <a:ext cx="3962400" cy="707878"/>
          </a:xfrm>
          <a:prstGeom prst="rect">
            <a:avLst/>
          </a:prstGeom>
          <a:noFill/>
          <a:ln>
            <a:noFill/>
          </a:ln>
        </p:spPr>
        <p:txBody>
          <a:bodyPr lIns="0" tIns="45716" rIns="91432" bIns="45716">
            <a:spAutoFit/>
          </a:bodyPr>
          <a:lstStyle>
            <a:lvl1pPr marL="457200" indent="-457200">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eaLnBrk="0" fontAlgn="base" hangingPunct="0">
              <a:spcBef>
                <a:spcPct val="0"/>
              </a:spcBef>
              <a:spcAft>
                <a:spcPct val="0"/>
              </a:spcAft>
            </a:pPr>
            <a:r>
              <a:rPr lang="en-US" sz="1000" b="0">
                <a:solidFill>
                  <a:srgbClr val="000000"/>
                </a:solidFill>
                <a:latin typeface="Times New Roman" panose="02020603050405020304" pitchFamily="18" charset="0"/>
                <a:cs typeface="Times New Roman" panose="02020603050405020304" pitchFamily="18" charset="0"/>
              </a:rPr>
              <a:t> </a:t>
            </a:r>
            <a:r>
              <a:rPr lang="en-US" sz="1000" b="0" baseline="30000">
                <a:solidFill>
                  <a:srgbClr val="000000"/>
                </a:solidFill>
                <a:latin typeface="Times New Roman" panose="02020603050405020304" pitchFamily="18" charset="0"/>
                <a:cs typeface="Times New Roman" panose="02020603050405020304" pitchFamily="18" charset="0"/>
              </a:rPr>
              <a:t>1 </a:t>
            </a:r>
            <a:r>
              <a:rPr lang="en-US" sz="1000" b="0">
                <a:solidFill>
                  <a:srgbClr val="000000"/>
                </a:solidFill>
                <a:latin typeface="Times New Roman" panose="02020603050405020304" pitchFamily="18" charset="0"/>
                <a:cs typeface="Times New Roman" panose="02020603050405020304" pitchFamily="18" charset="0"/>
              </a:rPr>
              <a:t>Ansalone G, et al. </a:t>
            </a:r>
            <a:r>
              <a:rPr lang="en-US" sz="1000" b="0" i="1">
                <a:solidFill>
                  <a:srgbClr val="000000"/>
                </a:solidFill>
                <a:latin typeface="Times New Roman" panose="02020603050405020304" pitchFamily="18" charset="0"/>
                <a:cs typeface="Times New Roman" panose="02020603050405020304" pitchFamily="18" charset="0"/>
              </a:rPr>
              <a:t>JACC.</a:t>
            </a:r>
            <a:r>
              <a:rPr lang="en-US" sz="1000" b="0">
                <a:solidFill>
                  <a:srgbClr val="000000"/>
                </a:solidFill>
                <a:latin typeface="Times New Roman" panose="02020603050405020304" pitchFamily="18" charset="0"/>
                <a:cs typeface="Times New Roman" panose="02020603050405020304" pitchFamily="18" charset="0"/>
              </a:rPr>
              <a:t> 2002;39:489-499.</a:t>
            </a:r>
          </a:p>
          <a:p>
            <a:pPr eaLnBrk="0" fontAlgn="base" hangingPunct="0">
              <a:spcBef>
                <a:spcPct val="0"/>
              </a:spcBef>
              <a:spcAft>
                <a:spcPct val="0"/>
              </a:spcAft>
            </a:pPr>
            <a:r>
              <a:rPr lang="en-US" sz="1000" b="0">
                <a:solidFill>
                  <a:srgbClr val="000000"/>
                </a:solidFill>
                <a:latin typeface="Times New Roman" panose="02020603050405020304" pitchFamily="18" charset="0"/>
                <a:cs typeface="Times New Roman" panose="02020603050405020304" pitchFamily="18" charset="0"/>
              </a:rPr>
              <a:t> </a:t>
            </a:r>
            <a:r>
              <a:rPr lang="en-US" sz="1000" b="0" baseline="30000">
                <a:solidFill>
                  <a:srgbClr val="000000"/>
                </a:solidFill>
                <a:latin typeface="Times New Roman" panose="02020603050405020304" pitchFamily="18" charset="0"/>
                <a:cs typeface="Times New Roman" panose="02020603050405020304" pitchFamily="18" charset="0"/>
              </a:rPr>
              <a:t>2 </a:t>
            </a:r>
            <a:r>
              <a:rPr lang="en-US" sz="1000" b="0">
                <a:solidFill>
                  <a:srgbClr val="000000"/>
                </a:solidFill>
                <a:latin typeface="Times New Roman" panose="02020603050405020304" pitchFamily="18" charset="0"/>
                <a:cs typeface="Times New Roman" panose="02020603050405020304" pitchFamily="18" charset="0"/>
              </a:rPr>
              <a:t>Butter C, et al. </a:t>
            </a:r>
            <a:r>
              <a:rPr lang="en-US" sz="1000" b="0" i="1">
                <a:solidFill>
                  <a:srgbClr val="000000"/>
                </a:solidFill>
                <a:latin typeface="Times New Roman" panose="02020603050405020304" pitchFamily="18" charset="0"/>
                <a:cs typeface="Times New Roman" panose="02020603050405020304" pitchFamily="18" charset="0"/>
              </a:rPr>
              <a:t>Circulation.</a:t>
            </a:r>
            <a:r>
              <a:rPr lang="en-US" sz="1000" b="0">
                <a:solidFill>
                  <a:srgbClr val="000000"/>
                </a:solidFill>
                <a:latin typeface="Times New Roman" panose="02020603050405020304" pitchFamily="18" charset="0"/>
                <a:cs typeface="Times New Roman" panose="02020603050405020304" pitchFamily="18" charset="0"/>
              </a:rPr>
              <a:t> 2001;104:3026-3029.</a:t>
            </a:r>
          </a:p>
          <a:p>
            <a:pPr eaLnBrk="0" fontAlgn="base" hangingPunct="0">
              <a:spcBef>
                <a:spcPct val="0"/>
              </a:spcBef>
              <a:spcAft>
                <a:spcPct val="0"/>
              </a:spcAft>
            </a:pPr>
            <a:r>
              <a:rPr lang="en-US" sz="1000" b="0">
                <a:solidFill>
                  <a:srgbClr val="000000"/>
                </a:solidFill>
                <a:latin typeface="Times New Roman" panose="02020603050405020304" pitchFamily="18" charset="0"/>
                <a:cs typeface="Times New Roman" panose="02020603050405020304" pitchFamily="18" charset="0"/>
              </a:rPr>
              <a:t> </a:t>
            </a:r>
            <a:r>
              <a:rPr lang="en-US" sz="1000" b="0" baseline="30000">
                <a:solidFill>
                  <a:srgbClr val="000000"/>
                </a:solidFill>
                <a:latin typeface="Times New Roman" panose="02020603050405020304" pitchFamily="18" charset="0"/>
                <a:cs typeface="Times New Roman" panose="02020603050405020304" pitchFamily="18" charset="0"/>
              </a:rPr>
              <a:t>3 </a:t>
            </a:r>
            <a:r>
              <a:rPr lang="en-US" sz="1000" b="0">
                <a:solidFill>
                  <a:srgbClr val="000000"/>
                </a:solidFill>
                <a:latin typeface="Times New Roman" panose="02020603050405020304" pitchFamily="18" charset="0"/>
                <a:cs typeface="Times New Roman" panose="02020603050405020304" pitchFamily="18" charset="0"/>
              </a:rPr>
              <a:t>Auricchio A, et al. </a:t>
            </a:r>
            <a:r>
              <a:rPr lang="en-US" sz="1000" b="0" i="1">
                <a:solidFill>
                  <a:srgbClr val="000000"/>
                </a:solidFill>
                <a:latin typeface="Times New Roman" panose="02020603050405020304" pitchFamily="18" charset="0"/>
                <a:cs typeface="Times New Roman" panose="02020603050405020304" pitchFamily="18" charset="0"/>
              </a:rPr>
              <a:t>Am J Cardiol.</a:t>
            </a:r>
            <a:r>
              <a:rPr lang="en-US" sz="1000" b="0">
                <a:solidFill>
                  <a:srgbClr val="000000"/>
                </a:solidFill>
                <a:latin typeface="Times New Roman" panose="02020603050405020304" pitchFamily="18" charset="0"/>
                <a:cs typeface="Times New Roman" panose="02020603050405020304" pitchFamily="18" charset="0"/>
              </a:rPr>
              <a:t> 1999;83:136D-142D.</a:t>
            </a:r>
          </a:p>
          <a:p>
            <a:pPr eaLnBrk="0" fontAlgn="base" hangingPunct="0">
              <a:spcBef>
                <a:spcPct val="0"/>
              </a:spcBef>
              <a:spcAft>
                <a:spcPct val="0"/>
              </a:spcAft>
            </a:pPr>
            <a:endParaRPr lang="en-US" sz="1000" b="0">
              <a:solidFill>
                <a:srgbClr val="000000"/>
              </a:solidFill>
              <a:latin typeface="Times New Roman" panose="02020603050405020304" pitchFamily="18" charset="0"/>
              <a:cs typeface="Times New Roman" panose="02020603050405020304" pitchFamily="18" charset="0"/>
            </a:endParaRPr>
          </a:p>
        </p:txBody>
      </p:sp>
      <p:pic>
        <p:nvPicPr>
          <p:cNvPr id="2097212" name="Picture 11"/>
          <p:cNvPicPr>
            <a:picLocks noChangeAspect="1" noChangeArrowheads="1"/>
          </p:cNvPicPr>
          <p:nvPr/>
        </p:nvPicPr>
        <p:blipFill>
          <a:blip r:embed="rId3"/>
          <a:srcRect/>
          <a:stretch>
            <a:fillRect/>
          </a:stretch>
        </p:blipFill>
        <p:spPr bwMode="auto">
          <a:xfrm>
            <a:off x="2095501" y="1435100"/>
            <a:ext cx="3132139" cy="4127500"/>
          </a:xfrm>
          <a:prstGeom prst="rect">
            <a:avLst/>
          </a:prstGeom>
          <a:noFill/>
          <a:ln w="38100">
            <a:solidFill>
              <a:srgbClr val="FF7C80"/>
            </a:solidFill>
            <a:miter lim="800000"/>
            <a:headEnd/>
            <a:tailEnd/>
          </a:ln>
        </p:spPr>
      </p:pic>
      <p:sp>
        <p:nvSpPr>
          <p:cNvPr id="1048923" name="Rectangle 17"/>
          <p:cNvSpPr>
            <a:spLocks noChangeArrowheads="1"/>
          </p:cNvSpPr>
          <p:nvPr/>
        </p:nvSpPr>
        <p:spPr bwMode="auto">
          <a:xfrm>
            <a:off x="4648200" y="3427383"/>
            <a:ext cx="370614" cy="400110"/>
          </a:xfrm>
          <a:prstGeom prst="rect">
            <a:avLst/>
          </a:prstGeom>
          <a:noFill/>
          <a:ln>
            <a:noFill/>
          </a:ln>
        </p:spPr>
        <p:txBody>
          <a:bodyPr wrap="none" anchor="ct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b="0">
                <a:solidFill>
                  <a:srgbClr val="2D3163"/>
                </a:solidFill>
                <a:latin typeface="Times New Roman" panose="02020603050405020304" pitchFamily="18" charset="0"/>
                <a:cs typeface="Times New Roman" panose="02020603050405020304" pitchFamily="18" charset="0"/>
              </a:rPr>
              <a:t>A</a:t>
            </a:r>
          </a:p>
        </p:txBody>
      </p:sp>
      <p:sp>
        <p:nvSpPr>
          <p:cNvPr id="1048924" name="Rectangle 18"/>
          <p:cNvSpPr>
            <a:spLocks noChangeArrowheads="1"/>
          </p:cNvSpPr>
          <p:nvPr/>
        </p:nvSpPr>
        <p:spPr bwMode="auto">
          <a:xfrm>
            <a:off x="4619629" y="4094133"/>
            <a:ext cx="333375" cy="400110"/>
          </a:xfrm>
          <a:prstGeom prst="rect">
            <a:avLst/>
          </a:prstGeom>
          <a:noFill/>
          <a:ln>
            <a:noFill/>
          </a:ln>
        </p:spPr>
        <p:txBody>
          <a:bodyPr anchor="ct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b="0">
                <a:solidFill>
                  <a:srgbClr val="2D3163"/>
                </a:solidFill>
                <a:latin typeface="Times New Roman" panose="02020603050405020304" pitchFamily="18" charset="0"/>
                <a:cs typeface="Times New Roman" panose="02020603050405020304" pitchFamily="18" charset="0"/>
              </a:rPr>
              <a:t>B</a:t>
            </a:r>
            <a:endParaRPr lang="en-US" sz="4400" b="0">
              <a:solidFill>
                <a:srgbClr val="2D3163"/>
              </a:solidFill>
              <a:latin typeface="Times New Roman" panose="02020603050405020304" pitchFamily="18" charset="0"/>
              <a:cs typeface="Times New Roman" panose="02020603050405020304" pitchFamily="18" charset="0"/>
            </a:endParaRPr>
          </a:p>
        </p:txBody>
      </p:sp>
      <p:sp>
        <p:nvSpPr>
          <p:cNvPr id="1048925" name="Rectangle 19"/>
          <p:cNvSpPr>
            <a:spLocks noChangeArrowheads="1"/>
          </p:cNvSpPr>
          <p:nvPr/>
        </p:nvSpPr>
        <p:spPr bwMode="auto">
          <a:xfrm>
            <a:off x="3886200" y="4570383"/>
            <a:ext cx="356188" cy="400110"/>
          </a:xfrm>
          <a:prstGeom prst="rect">
            <a:avLst/>
          </a:prstGeom>
          <a:noFill/>
          <a:ln>
            <a:noFill/>
          </a:ln>
        </p:spPr>
        <p:txBody>
          <a:bodyPr wrap="none" anchor="ct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b="0">
                <a:solidFill>
                  <a:srgbClr val="2D3163"/>
                </a:solidFill>
                <a:latin typeface="Times New Roman" panose="02020603050405020304" pitchFamily="18" charset="0"/>
                <a:cs typeface="Times New Roman" panose="02020603050405020304" pitchFamily="18" charset="0"/>
              </a:rPr>
              <a:t>C</a:t>
            </a:r>
          </a:p>
        </p:txBody>
      </p:sp>
      <p:sp>
        <p:nvSpPr>
          <p:cNvPr id="1048926" name="Rectangle 20"/>
          <p:cNvSpPr>
            <a:spLocks noChangeArrowheads="1"/>
          </p:cNvSpPr>
          <p:nvPr/>
        </p:nvSpPr>
        <p:spPr bwMode="auto">
          <a:xfrm>
            <a:off x="3352800" y="4417983"/>
            <a:ext cx="370614" cy="400110"/>
          </a:xfrm>
          <a:prstGeom prst="rect">
            <a:avLst/>
          </a:prstGeom>
          <a:noFill/>
          <a:ln>
            <a:noFill/>
          </a:ln>
        </p:spPr>
        <p:txBody>
          <a:bodyPr wrap="none" anchor="ct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b="0">
                <a:solidFill>
                  <a:srgbClr val="2D3163"/>
                </a:solidFill>
                <a:latin typeface="Times New Roman" panose="02020603050405020304" pitchFamily="18" charset="0"/>
                <a:cs typeface="Times New Roman" panose="02020603050405020304" pitchFamily="18" charset="0"/>
              </a:rPr>
              <a:t>D</a:t>
            </a:r>
          </a:p>
        </p:txBody>
      </p:sp>
      <p:sp>
        <p:nvSpPr>
          <p:cNvPr id="1048927" name="Rectangle 21"/>
          <p:cNvSpPr>
            <a:spLocks noChangeArrowheads="1"/>
          </p:cNvSpPr>
          <p:nvPr/>
        </p:nvSpPr>
        <p:spPr bwMode="auto">
          <a:xfrm>
            <a:off x="3657600" y="3198783"/>
            <a:ext cx="341760" cy="400110"/>
          </a:xfrm>
          <a:prstGeom prst="rect">
            <a:avLst/>
          </a:prstGeom>
          <a:noFill/>
          <a:ln>
            <a:noFill/>
          </a:ln>
        </p:spPr>
        <p:txBody>
          <a:bodyPr wrap="none" anchor="ct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b="0">
                <a:solidFill>
                  <a:srgbClr val="2D3163"/>
                </a:solidFill>
                <a:latin typeface="Times New Roman" panose="02020603050405020304" pitchFamily="18" charset="0"/>
                <a:cs typeface="Times New Roman" panose="02020603050405020304" pitchFamily="18" charset="0"/>
              </a:rPr>
              <a:t>E</a:t>
            </a:r>
          </a:p>
        </p:txBody>
      </p:sp>
      <p:sp>
        <p:nvSpPr>
          <p:cNvPr id="1048928" name="Text Box 22"/>
          <p:cNvSpPr txBox="1">
            <a:spLocks noChangeArrowheads="1"/>
          </p:cNvSpPr>
          <p:nvPr/>
        </p:nvSpPr>
        <p:spPr bwMode="auto">
          <a:xfrm>
            <a:off x="2362200" y="5607050"/>
            <a:ext cx="2362200" cy="338554"/>
          </a:xfrm>
          <a:prstGeom prst="rect">
            <a:avLst/>
          </a:prstGeom>
          <a:noFill/>
          <a:ln>
            <a:noFill/>
          </a:ln>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algn="ctr" fontAlgn="base">
              <a:spcBef>
                <a:spcPct val="50000"/>
              </a:spcBef>
              <a:spcAft>
                <a:spcPct val="0"/>
              </a:spcAft>
            </a:pPr>
            <a:r>
              <a:rPr lang="en-US" sz="1600">
                <a:solidFill>
                  <a:srgbClr val="000000"/>
                </a:solidFill>
                <a:latin typeface="Times New Roman" panose="02020603050405020304" pitchFamily="18" charset="0"/>
                <a:cs typeface="Times New Roman" panose="02020603050405020304" pitchFamily="18" charset="0"/>
              </a:rPr>
              <a:t>LAO View </a:t>
            </a:r>
          </a:p>
        </p:txBody>
      </p:sp>
      <p:sp>
        <p:nvSpPr>
          <p:cNvPr id="1048929" name="Text Box 9"/>
          <p:cNvSpPr txBox="1">
            <a:spLocks noChangeArrowheads="1"/>
          </p:cNvSpPr>
          <p:nvPr/>
        </p:nvSpPr>
        <p:spPr bwMode="auto">
          <a:xfrm>
            <a:off x="5659437" y="3429000"/>
            <a:ext cx="4856163" cy="415490"/>
          </a:xfrm>
          <a:prstGeom prst="rect">
            <a:avLst/>
          </a:prstGeom>
          <a:noFill/>
          <a:ln>
            <a:noFill/>
          </a:ln>
        </p:spPr>
        <p:txBody>
          <a:bodyPr lIns="91432" tIns="45716" rIns="91432" bIns="45716">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eaLnBrk="0" fontAlgn="base" hangingPunct="0">
              <a:lnSpc>
                <a:spcPct val="105000"/>
              </a:lnSpc>
              <a:spcBef>
                <a:spcPct val="0"/>
              </a:spcBef>
              <a:spcAft>
                <a:spcPct val="0"/>
              </a:spcAft>
              <a:buClr>
                <a:srgbClr val="A60231"/>
              </a:buClr>
              <a:buFont typeface="Arial" panose="020B0604020202020204" pitchFamily="34" charset="0"/>
              <a:buChar char="►"/>
            </a:pPr>
            <a:r>
              <a:rPr lang="en-US" sz="2000" b="0">
                <a:solidFill>
                  <a:srgbClr val="000000"/>
                </a:solidFill>
                <a:latin typeface="Times New Roman" panose="02020603050405020304" pitchFamily="18" charset="0"/>
                <a:cs typeface="Times New Roman" panose="02020603050405020304" pitchFamily="18" charset="0"/>
              </a:rPr>
              <a:t> Sub-optimal lead location:</a:t>
            </a:r>
            <a:endParaRPr lang="en-US" sz="2000" b="0" baseline="30000">
              <a:solidFill>
                <a:srgbClr val="000000"/>
              </a:solidFill>
              <a:latin typeface="Times New Roman" panose="02020603050405020304" pitchFamily="18" charset="0"/>
              <a:cs typeface="Times New Roman" panose="02020603050405020304" pitchFamily="18" charset="0"/>
            </a:endParaRPr>
          </a:p>
        </p:txBody>
      </p:sp>
      <p:sp>
        <p:nvSpPr>
          <p:cNvPr id="1048930" name="Rectangle 3"/>
          <p:cNvSpPr>
            <a:spLocks noChangeArrowheads="1"/>
          </p:cNvSpPr>
          <p:nvPr/>
        </p:nvSpPr>
        <p:spPr bwMode="auto">
          <a:xfrm>
            <a:off x="6019801" y="3962400"/>
            <a:ext cx="4333875" cy="914400"/>
          </a:xfrm>
          <a:prstGeom prst="rect">
            <a:avLst/>
          </a:prstGeom>
          <a:noFill/>
          <a:ln>
            <a:noFill/>
          </a:ln>
        </p:spPr>
        <p:txBody>
          <a:bodyPr lIns="90481" tIns="44446" rIns="90481" bIns="44446"/>
          <a:lstStyle>
            <a:lvl1pPr marL="342900" indent="-342900">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fontAlgn="base">
              <a:spcBef>
                <a:spcPct val="0"/>
              </a:spcBef>
              <a:spcAft>
                <a:spcPct val="0"/>
              </a:spcAft>
              <a:defRPr sz="1400" b="1">
                <a:solidFill>
                  <a:schemeClr val="tx1"/>
                </a:solidFill>
                <a:latin typeface="Arial" panose="020B0604020202020204" pitchFamily="34" charset="0"/>
              </a:defRPr>
            </a:lvl6pPr>
            <a:lvl7pPr marL="2971800" indent="-228600" fontAlgn="base">
              <a:spcBef>
                <a:spcPct val="0"/>
              </a:spcBef>
              <a:spcAft>
                <a:spcPct val="0"/>
              </a:spcAft>
              <a:defRPr sz="1400" b="1">
                <a:solidFill>
                  <a:schemeClr val="tx1"/>
                </a:solidFill>
                <a:latin typeface="Arial" panose="020B0604020202020204" pitchFamily="34" charset="0"/>
              </a:defRPr>
            </a:lvl7pPr>
            <a:lvl8pPr marL="3429000" indent="-228600" fontAlgn="base">
              <a:spcBef>
                <a:spcPct val="0"/>
              </a:spcBef>
              <a:spcAft>
                <a:spcPct val="0"/>
              </a:spcAft>
              <a:defRPr sz="1400" b="1">
                <a:solidFill>
                  <a:schemeClr val="tx1"/>
                </a:solidFill>
                <a:latin typeface="Arial" panose="020B0604020202020204" pitchFamily="34" charset="0"/>
              </a:defRPr>
            </a:lvl8pPr>
            <a:lvl9pPr marL="3886200" indent="-228600" fontAlgn="base">
              <a:spcBef>
                <a:spcPct val="0"/>
              </a:spcBef>
              <a:spcAft>
                <a:spcPct val="0"/>
              </a:spcAft>
              <a:defRPr sz="1400" b="1">
                <a:solidFill>
                  <a:schemeClr val="tx1"/>
                </a:solidFill>
                <a:latin typeface="Arial" panose="020B0604020202020204" pitchFamily="34" charset="0"/>
              </a:defRPr>
            </a:lvl9pPr>
          </a:lstStyle>
          <a:p>
            <a:pPr eaLnBrk="0" fontAlgn="base" hangingPunct="0">
              <a:spcBef>
                <a:spcPct val="20000"/>
              </a:spcBef>
              <a:spcAft>
                <a:spcPct val="0"/>
              </a:spcAft>
            </a:pPr>
            <a:r>
              <a:rPr lang="en-US" sz="1800" b="0">
                <a:solidFill>
                  <a:srgbClr val="000000"/>
                </a:solidFill>
                <a:latin typeface="Times New Roman" panose="02020603050405020304" pitchFamily="18" charset="0"/>
                <a:cs typeface="Times New Roman" panose="02020603050405020304" pitchFamily="18" charset="0"/>
              </a:rPr>
              <a:t>D. Middle cardiac vein</a:t>
            </a:r>
          </a:p>
          <a:p>
            <a:pPr eaLnBrk="0" fontAlgn="base" hangingPunct="0">
              <a:spcBef>
                <a:spcPct val="20000"/>
              </a:spcBef>
              <a:spcAft>
                <a:spcPct val="0"/>
              </a:spcAft>
            </a:pPr>
            <a:r>
              <a:rPr lang="en-US" sz="1800" b="0">
                <a:solidFill>
                  <a:srgbClr val="000000"/>
                </a:solidFill>
                <a:latin typeface="Times New Roman" panose="02020603050405020304" pitchFamily="18" charset="0"/>
                <a:cs typeface="Times New Roman" panose="02020603050405020304" pitchFamily="18" charset="0"/>
              </a:rPr>
              <a:t>E. Great cardiac vein</a:t>
            </a:r>
          </a:p>
          <a:p>
            <a:pPr fontAlgn="base">
              <a:spcBef>
                <a:spcPct val="20000"/>
              </a:spcBef>
              <a:spcAft>
                <a:spcPct val="0"/>
              </a:spcAft>
            </a:pPr>
            <a:endParaRPr lang="en-US" sz="1800" b="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34" name="Rectangle 2"/>
          <p:cNvSpPr>
            <a:spLocks noGrp="1" noChangeArrowheads="1"/>
          </p:cNvSpPr>
          <p:nvPr>
            <p:ph type="ctrTitle"/>
          </p:nvPr>
        </p:nvSpPr>
        <p:spPr>
          <a:xfrm>
            <a:off x="2227265" y="1905000"/>
            <a:ext cx="7737475" cy="1962150"/>
          </a:xfrm>
        </p:spPr>
        <p:txBody>
          <a:bodyPr>
            <a:normAutofit/>
          </a:bodyPr>
          <a:lstStyle/>
          <a:p>
            <a:pPr algn="ctr" eaLnBrk="1" hangingPunct="1"/>
            <a:r>
              <a:rPr lang="en-US" sz="5400" dirty="0">
                <a:latin typeface="Times New Roman" panose="02020603050405020304" pitchFamily="18" charset="0"/>
                <a:cs typeface="Times New Roman" panose="02020603050405020304" pitchFamily="18" charset="0"/>
              </a:rPr>
              <a:t>Step 4:</a:t>
            </a:r>
            <a:br>
              <a:rPr lang="en-US" sz="5400" dirty="0">
                <a:latin typeface="Times New Roman" panose="02020603050405020304" pitchFamily="18" charset="0"/>
                <a:cs typeface="Times New Roman" panose="02020603050405020304" pitchFamily="18" charset="0"/>
              </a:rPr>
            </a:br>
            <a:r>
              <a:rPr lang="en-US" sz="5400" dirty="0">
                <a:latin typeface="Times New Roman" panose="02020603050405020304" pitchFamily="18" charset="0"/>
                <a:cs typeface="Times New Roman" panose="02020603050405020304" pitchFamily="18" charset="0"/>
              </a:rPr>
              <a:t>Place Left-Heart Lead</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B1611-B162-4964-8760-4C9CC0C3EE98}"/>
              </a:ext>
            </a:extLst>
          </p:cNvPr>
          <p:cNvSpPr>
            <a:spLocks noGrp="1"/>
          </p:cNvSpPr>
          <p:nvPr>
            <p:ph type="title"/>
          </p:nvPr>
        </p:nvSpPr>
        <p:spPr/>
        <p:txBody>
          <a:bodyPr>
            <a:normAutofit/>
          </a:bodyPr>
          <a:lstStyle/>
          <a:p>
            <a:r>
              <a:rPr lang="en-IN" sz="4000" dirty="0">
                <a:solidFill>
                  <a:srgbClr val="3B3835"/>
                </a:solidFill>
                <a:latin typeface="Times New Roman" panose="02020603050405020304" pitchFamily="18" charset="0"/>
                <a:cs typeface="Times New Roman" panose="02020603050405020304" pitchFamily="18" charset="0"/>
              </a:rPr>
              <a:t>Atrioventricular </a:t>
            </a:r>
            <a:r>
              <a:rPr lang="en-IN" sz="4000" dirty="0" err="1">
                <a:solidFill>
                  <a:srgbClr val="3B3835"/>
                </a:solidFill>
                <a:latin typeface="Times New Roman" panose="02020603050405020304" pitchFamily="18" charset="0"/>
                <a:cs typeface="Times New Roman" panose="02020603050405020304" pitchFamily="18" charset="0"/>
              </a:rPr>
              <a:t>dyssynchrony</a:t>
            </a:r>
            <a:r>
              <a:rPr lang="en-IN" sz="4000" dirty="0">
                <a:solidFill>
                  <a:srgbClr val="3B3835"/>
                </a:solidFill>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43D2A5E-1851-42B7-ACE3-E794ECB7F412}"/>
              </a:ext>
            </a:extLst>
          </p:cNvPr>
          <p:cNvSpPr>
            <a:spLocks noGrp="1"/>
          </p:cNvSpPr>
          <p:nvPr>
            <p:ph idx="1"/>
          </p:nvPr>
        </p:nvSpPr>
        <p:spPr/>
        <p:txBody>
          <a:bodyPr/>
          <a:lstStyle/>
          <a:p>
            <a:r>
              <a:rPr lang="en-IN" b="0" i="0" dirty="0">
                <a:effectLst/>
                <a:latin typeface="Times New Roman" panose="02020603050405020304" pitchFamily="18" charset="0"/>
                <a:cs typeface="Times New Roman" panose="02020603050405020304" pitchFamily="18" charset="0"/>
              </a:rPr>
              <a:t>AV </a:t>
            </a:r>
            <a:r>
              <a:rPr lang="en-IN" b="0" i="0" dirty="0" err="1">
                <a:effectLst/>
                <a:latin typeface="Times New Roman" panose="02020603050405020304" pitchFamily="18" charset="0"/>
                <a:cs typeface="Times New Roman" panose="02020603050405020304" pitchFamily="18" charset="0"/>
              </a:rPr>
              <a:t>dyssynchrony</a:t>
            </a:r>
            <a:r>
              <a:rPr lang="en-IN" b="0" i="0" dirty="0">
                <a:effectLst/>
                <a:latin typeface="Times New Roman" panose="02020603050405020304" pitchFamily="18" charset="0"/>
                <a:cs typeface="Times New Roman" panose="02020603050405020304" pitchFamily="18" charset="0"/>
              </a:rPr>
              <a:t> reduces the duration of ventricular filling, thus inducing the appearance of diastolic mitral and tricuspid regurgitation and reducing stroke volume. </a:t>
            </a:r>
          </a:p>
          <a:p>
            <a:r>
              <a:rPr lang="en-IN" b="0" i="0" dirty="0">
                <a:effectLst/>
                <a:latin typeface="Times New Roman" panose="02020603050405020304" pitchFamily="18" charset="0"/>
                <a:cs typeface="Times New Roman" panose="02020603050405020304" pitchFamily="18" charset="0"/>
              </a:rPr>
              <a:t>AV </a:t>
            </a:r>
            <a:r>
              <a:rPr lang="en-IN" b="0" i="0" dirty="0" err="1">
                <a:effectLst/>
                <a:latin typeface="Times New Roman" panose="02020603050405020304" pitchFamily="18" charset="0"/>
                <a:cs typeface="Times New Roman" panose="02020603050405020304" pitchFamily="18" charset="0"/>
              </a:rPr>
              <a:t>dyssynchrony</a:t>
            </a:r>
            <a:r>
              <a:rPr lang="en-IN" b="0" i="0" dirty="0">
                <a:effectLst/>
                <a:latin typeface="Times New Roman" panose="02020603050405020304" pitchFamily="18" charset="0"/>
                <a:cs typeface="Times New Roman" panose="02020603050405020304" pitchFamily="18" charset="0"/>
              </a:rPr>
              <a:t> occurs in patients with dilated cardiomyopathy and first degree AV block and was the first objective of CRT by bicameral pacemakers in the early 1990s.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450799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7077-2321-4AEF-85F0-D0991F38A3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E7FF1B-469C-42E6-A486-674B4DB69CD7}"/>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Left ventricular lead placement is restricted by various reasons </a:t>
            </a:r>
          </a:p>
          <a:p>
            <a:pPr lvl="1"/>
            <a:endParaRPr lang="en-IN" sz="3200" dirty="0">
              <a:latin typeface="Times New Roman" panose="02020603050405020304" pitchFamily="18" charset="0"/>
              <a:cs typeface="Times New Roman" panose="02020603050405020304" pitchFamily="18" charset="0"/>
            </a:endParaRPr>
          </a:p>
          <a:p>
            <a:pPr lvl="1"/>
            <a:r>
              <a:rPr lang="en-IN" sz="3200" dirty="0">
                <a:latin typeface="Times New Roman" panose="02020603050405020304" pitchFamily="18" charset="0"/>
                <a:cs typeface="Times New Roman" panose="02020603050405020304" pitchFamily="18" charset="0"/>
              </a:rPr>
              <a:t>Variability of coronary venous anatomy</a:t>
            </a:r>
          </a:p>
          <a:p>
            <a:pPr lvl="1"/>
            <a:r>
              <a:rPr lang="en-IN" sz="3200" dirty="0">
                <a:latin typeface="Times New Roman" panose="02020603050405020304" pitchFamily="18" charset="0"/>
                <a:cs typeface="Times New Roman" panose="02020603050405020304" pitchFamily="18" charset="0"/>
              </a:rPr>
              <a:t>Lead instability</a:t>
            </a:r>
          </a:p>
          <a:p>
            <a:pPr lvl="1"/>
            <a:r>
              <a:rPr lang="en-IN" sz="3200" dirty="0">
                <a:latin typeface="Times New Roman" panose="02020603050405020304" pitchFamily="18" charset="0"/>
                <a:cs typeface="Times New Roman" panose="02020603050405020304" pitchFamily="18" charset="0"/>
              </a:rPr>
              <a:t>Inadequate pacing and sensing thresholds</a:t>
            </a:r>
          </a:p>
          <a:p>
            <a:pPr lvl="1"/>
            <a:r>
              <a:rPr lang="en-IN" sz="3200" dirty="0">
                <a:latin typeface="Times New Roman" panose="02020603050405020304" pitchFamily="18" charset="0"/>
                <a:cs typeface="Times New Roman" panose="02020603050405020304" pitchFamily="18" charset="0"/>
              </a:rPr>
              <a:t>Diaphragmatic pacing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14251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E913-62BE-482C-85DD-9AD8797BFB8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E27FD3-2C86-48BB-AF3C-29861A200D0D}"/>
              </a:ext>
            </a:extLst>
          </p:cNvPr>
          <p:cNvSpPr>
            <a:spLocks noGrp="1"/>
          </p:cNvSpPr>
          <p:nvPr>
            <p:ph idx="1"/>
          </p:nvPr>
        </p:nvSpPr>
        <p:spPr/>
        <p:txBody>
          <a:bodyPr>
            <a:normAutofit fontScale="85000" lnSpcReduction="10000"/>
          </a:bodyPr>
          <a:lstStyle/>
          <a:p>
            <a:pPr>
              <a:lnSpc>
                <a:spcPct val="150000"/>
              </a:lnSpc>
            </a:pPr>
            <a:r>
              <a:rPr lang="en-IN" dirty="0">
                <a:latin typeface="Times New Roman" panose="02020603050405020304" pitchFamily="18" charset="0"/>
                <a:cs typeface="Times New Roman" panose="02020603050405020304" pitchFamily="18" charset="0"/>
              </a:rPr>
              <a:t>The LV lead is positioned preferentially in the middle to distal aspect of a posterior or lateral ventricular branch of the coronary sinus</a:t>
            </a:r>
          </a:p>
          <a:p>
            <a:pPr>
              <a:lnSpc>
                <a:spcPct val="150000"/>
              </a:lnSpc>
            </a:pPr>
            <a:r>
              <a:rPr lang="en-IN" dirty="0">
                <a:latin typeface="Times New Roman" panose="02020603050405020304" pitchFamily="18" charset="0"/>
                <a:cs typeface="Times New Roman" panose="02020603050405020304" pitchFamily="18" charset="0"/>
              </a:rPr>
              <a:t>After overnight stay, patients underwent chest radiography to exclude lead displacement</a:t>
            </a:r>
          </a:p>
          <a:p>
            <a:pPr>
              <a:lnSpc>
                <a:spcPct val="150000"/>
              </a:lnSpc>
            </a:pPr>
            <a:r>
              <a:rPr lang="en-IN" dirty="0">
                <a:latin typeface="Times New Roman" panose="02020603050405020304" pitchFamily="18" charset="0"/>
                <a:cs typeface="Times New Roman" panose="02020603050405020304" pitchFamily="18" charset="0"/>
              </a:rPr>
              <a:t>The final goal in LV pacing lead implantation is to achieve theoretically </a:t>
            </a:r>
            <a:r>
              <a:rPr lang="en-IN"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region of latest intrinsic activation</a:t>
            </a:r>
            <a:r>
              <a:rPr lang="en-IN" dirty="0">
                <a:latin typeface="Times New Roman" panose="02020603050405020304" pitchFamily="18" charset="0"/>
                <a:cs typeface="Times New Roman" panose="02020603050405020304" pitchFamily="18" charset="0"/>
              </a:rPr>
              <a:t>, since this position maximizes the haemodynamic and clinical benefits of CRT</a:t>
            </a:r>
          </a:p>
          <a:p>
            <a:pPr>
              <a:lnSpc>
                <a:spcPct val="150000"/>
              </a:lnSpc>
            </a:pPr>
            <a:endParaRPr lang="en-IN" dirty="0">
              <a:latin typeface="Times New Roman" panose="02020603050405020304" pitchFamily="18" charset="0"/>
              <a:cs typeface="Times New Roman" panose="02020603050405020304" pitchFamily="18" charset="0"/>
            </a:endParaRPr>
          </a:p>
          <a:p>
            <a:pPr>
              <a:lnSpc>
                <a:spcPct val="150000"/>
              </a:lnSpc>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369673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1" name="Picture 3"/>
          <p:cNvPicPr>
            <a:picLocks noChangeAspect="1" noChangeArrowheads="1"/>
          </p:cNvPicPr>
          <p:nvPr/>
        </p:nvPicPr>
        <p:blipFill>
          <a:blip r:embed="rId2"/>
          <a:srcRect/>
          <a:stretch>
            <a:fillRect/>
          </a:stretch>
        </p:blipFill>
        <p:spPr bwMode="auto">
          <a:xfrm>
            <a:off x="381953" y="2391456"/>
            <a:ext cx="11610975" cy="2466975"/>
          </a:xfrm>
          <a:prstGeom prst="rect">
            <a:avLst/>
          </a:prstGeom>
          <a:noFill/>
          <a:ln w="9525">
            <a:noFill/>
            <a:miter lim="800000"/>
            <a:headEnd/>
            <a:tailEnd/>
          </a:ln>
          <a:effec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a:srcRect/>
          <a:stretch>
            <a:fillRect/>
          </a:stretch>
        </p:blipFill>
        <p:spPr bwMode="auto">
          <a:xfrm>
            <a:off x="0" y="0"/>
            <a:ext cx="12197951" cy="6857999"/>
          </a:xfrm>
          <a:prstGeom prst="rect">
            <a:avLst/>
          </a:prstGeom>
          <a:noFill/>
          <a:ln w="9525">
            <a:noFill/>
            <a:miter lim="800000"/>
            <a:headEnd/>
            <a:tailEnd/>
          </a:ln>
          <a:effec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52" name="Rectangle 2"/>
          <p:cNvSpPr>
            <a:spLocks noGrp="1" noChangeArrowheads="1"/>
          </p:cNvSpPr>
          <p:nvPr>
            <p:ph type="ctrTitle" idx="4294967295"/>
          </p:nvPr>
        </p:nvSpPr>
        <p:spPr>
          <a:xfrm>
            <a:off x="0" y="2514600"/>
            <a:ext cx="8237538" cy="3457575"/>
          </a:xfrm>
        </p:spPr>
        <p:txBody>
          <a:bodyPr>
            <a:normAutofit/>
          </a:bodyPr>
          <a:lstStyle/>
          <a:p>
            <a:pPr algn="ctr" eaLnBrk="1" hangingPunct="1"/>
            <a:r>
              <a:rPr lang="en-US" sz="4000" dirty="0">
                <a:latin typeface="Times New Roman" panose="02020603050405020304" pitchFamily="18" charset="0"/>
                <a:cs typeface="Times New Roman" panose="02020603050405020304" pitchFamily="18" charset="0"/>
              </a:rPr>
              <a:t>Step 5:</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Remove Implant Tools </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76" name="Rectangle 2"/>
          <p:cNvSpPr>
            <a:spLocks noGrp="1" noChangeArrowheads="1"/>
          </p:cNvSpPr>
          <p:nvPr>
            <p:ph type="ctrTitle" idx="4294967295"/>
          </p:nvPr>
        </p:nvSpPr>
        <p:spPr>
          <a:xfrm>
            <a:off x="0" y="2514600"/>
            <a:ext cx="8237538" cy="1143000"/>
          </a:xfrm>
        </p:spPr>
        <p:txBody>
          <a:bodyPr>
            <a:normAutofit fontScale="90000"/>
          </a:bodyPr>
          <a:lstStyle/>
          <a:p>
            <a:pPr algn="ctr" eaLnBrk="1" hangingPunct="1"/>
            <a:r>
              <a:rPr lang="en-US" sz="3600" dirty="0">
                <a:latin typeface="Times New Roman" panose="02020603050405020304" pitchFamily="18" charset="0"/>
                <a:cs typeface="Times New Roman" panose="02020603050405020304" pitchFamily="18" charset="0"/>
              </a:rPr>
              <a:t>Step 6:</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Measure Final Electricals </a:t>
            </a:r>
          </a:p>
        </p:txBody>
      </p:sp>
    </p:spTree>
  </p:cSld>
  <p:clrMapOvr>
    <a:masterClrMapping/>
  </p:clrMapOvr>
  <p:transition spd="slow"/>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80" name="Rectangle 2"/>
          <p:cNvSpPr>
            <a:spLocks noGrp="1" noChangeArrowheads="1"/>
          </p:cNvSpPr>
          <p:nvPr>
            <p:ph type="title"/>
          </p:nvPr>
        </p:nvSpPr>
        <p:spPr/>
        <p:txBody>
          <a:bodyPr>
            <a:normAutofit/>
          </a:bodyPr>
          <a:lstStyle/>
          <a:p>
            <a:pPr eaLnBrk="1" hangingPunct="1"/>
            <a:r>
              <a:rPr lang="en-US" sz="3600" dirty="0">
                <a:effectLst/>
              </a:rPr>
              <a:t>Measure Final Electricals</a:t>
            </a:r>
          </a:p>
        </p:txBody>
      </p:sp>
      <p:sp>
        <p:nvSpPr>
          <p:cNvPr id="1048981" name="Rectangle 3"/>
          <p:cNvSpPr>
            <a:spLocks noGrp="1" noChangeArrowheads="1"/>
          </p:cNvSpPr>
          <p:nvPr>
            <p:ph idx="1"/>
          </p:nvPr>
        </p:nvSpPr>
        <p:spPr/>
        <p:txBody>
          <a:bodyPr/>
          <a:lstStyle/>
          <a:p>
            <a:pPr marL="342900" indent="-342900" eaLnBrk="1" hangingPunct="1">
              <a:lnSpc>
                <a:spcPct val="90000"/>
              </a:lnSpc>
              <a:spcAft>
                <a:spcPct val="50000"/>
              </a:spcAft>
            </a:pPr>
            <a:r>
              <a:rPr lang="en-US" dirty="0">
                <a:latin typeface="Times New Roman" panose="02020603050405020304" pitchFamily="18" charset="0"/>
                <a:cs typeface="Times New Roman" panose="02020603050405020304" pitchFamily="18" charset="0"/>
              </a:rPr>
              <a:t>Test RA, RV, LV leads independently</a:t>
            </a:r>
          </a:p>
          <a:p>
            <a:pPr marL="342900" indent="-342900" eaLnBrk="1" hangingPunct="1">
              <a:lnSpc>
                <a:spcPct val="90000"/>
              </a:lnSpc>
              <a:spcAft>
                <a:spcPct val="50000"/>
              </a:spcAft>
            </a:pPr>
            <a:r>
              <a:rPr lang="en-US" dirty="0">
                <a:latin typeface="Times New Roman" panose="02020603050405020304" pitchFamily="18" charset="0"/>
                <a:cs typeface="Times New Roman" panose="02020603050405020304" pitchFamily="18" charset="0"/>
              </a:rPr>
              <a:t>Test at 10 V for phrenic/diaphragmatic stimulation</a:t>
            </a:r>
          </a:p>
          <a:p>
            <a:pPr marL="0" indent="0" eaLnBrk="1" hangingPunct="1">
              <a:lnSpc>
                <a:spcPct val="90000"/>
              </a:lnSpc>
              <a:buNone/>
            </a:pPr>
            <a:endParaRPr lang="en-US" dirty="0">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1"/>
          <p:cNvPicPr>
            <a:picLocks noChangeAspect="1" noChangeArrowheads="1"/>
          </p:cNvPicPr>
          <p:nvPr/>
        </p:nvPicPr>
        <p:blipFill>
          <a:blip r:embed="rId2" cstate="print"/>
          <a:srcRect/>
          <a:stretch>
            <a:fillRect/>
          </a:stretch>
        </p:blipFill>
        <p:spPr bwMode="auto">
          <a:xfrm>
            <a:off x="3200402" y="71438"/>
            <a:ext cx="6155991" cy="6481763"/>
          </a:xfrm>
          <a:prstGeom prst="rect">
            <a:avLst/>
          </a:prstGeom>
          <a:noFill/>
          <a:ln w="9525">
            <a:noFill/>
            <a:miter lim="800000"/>
            <a:headEnd/>
            <a:tailEn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584F5-5120-45EA-9832-DDAA9B28AB3D}"/>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Alternative left ventricular pacing sites</a:t>
            </a:r>
          </a:p>
        </p:txBody>
      </p:sp>
      <p:sp>
        <p:nvSpPr>
          <p:cNvPr id="3" name="Content Placeholder 2">
            <a:extLst>
              <a:ext uri="{FF2B5EF4-FFF2-40B4-BE49-F238E27FC236}">
                <a16:creationId xmlns:a16="http://schemas.microsoft.com/office/drawing/2014/main" id="{3D64A191-14F0-4CC0-AFB3-A66A84A80444}"/>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Endocardial biventricular pacing</a:t>
            </a:r>
          </a:p>
          <a:p>
            <a:r>
              <a:rPr lang="en-US" dirty="0">
                <a:latin typeface="Times New Roman" panose="02020603050405020304" pitchFamily="18" charset="0"/>
                <a:cs typeface="Times New Roman" panose="02020603050405020304" pitchFamily="18" charset="0"/>
              </a:rPr>
              <a:t>Approaches- transaortic, trans-interventricular septum, transapical, and trans-atrial septum (via mitral valve)</a:t>
            </a:r>
          </a:p>
          <a:p>
            <a:r>
              <a:rPr lang="en-US" dirty="0">
                <a:latin typeface="Times New Roman" panose="02020603050405020304" pitchFamily="18" charset="0"/>
                <a:cs typeface="Times New Roman" panose="02020603050405020304" pitchFamily="18" charset="0"/>
              </a:rPr>
              <a:t>Leadless pacing </a:t>
            </a:r>
          </a:p>
        </p:txBody>
      </p:sp>
    </p:spTree>
    <p:extLst>
      <p:ext uri="{BB962C8B-B14F-4D97-AF65-F5344CB8AC3E}">
        <p14:creationId xmlns:p14="http://schemas.microsoft.com/office/powerpoint/2010/main" val="23044103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CRT device programming</a:t>
            </a:r>
            <a:br>
              <a:rPr lang="en-US" dirty="0"/>
            </a:br>
            <a:endParaRPr lang="en-US" dirty="0"/>
          </a:p>
        </p:txBody>
      </p:sp>
      <p:sp>
        <p:nvSpPr>
          <p:cNvPr id="3" name="Content Placeholder 2"/>
          <p:cNvSpPr>
            <a:spLocks noGrp="1"/>
          </p:cNvSpPr>
          <p:nvPr>
            <p:ph idx="1"/>
          </p:nvPr>
        </p:nvSpPr>
        <p:spPr/>
        <p:txBody>
          <a:bodyPr/>
          <a:lstStyle/>
          <a:p>
            <a:r>
              <a:rPr lang="en-US" dirty="0"/>
              <a:t>The basic programming of pacemaker and ICD functions remains unchanged from conventional devices</a:t>
            </a:r>
          </a:p>
          <a:p>
            <a:r>
              <a:rPr lang="en-US" dirty="0"/>
              <a:t>The specific issues that have to be addressed with CRT are the relative timings of pacing</a:t>
            </a:r>
          </a:p>
          <a:p>
            <a:r>
              <a:rPr lang="en-US" b="1" dirty="0" err="1"/>
              <a:t>Atrioventricular</a:t>
            </a:r>
            <a:r>
              <a:rPr lang="en-US" b="1" dirty="0"/>
              <a:t> (AV) delay.</a:t>
            </a:r>
          </a:p>
          <a:p>
            <a:r>
              <a:rPr lang="en-US" b="1" dirty="0" err="1"/>
              <a:t>Interventricular</a:t>
            </a:r>
            <a:r>
              <a:rPr lang="en-US" b="1" dirty="0"/>
              <a:t> (VV) delay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6DF7D-2C86-442C-962D-CC4AF7845D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78F388-2BFD-4262-985A-1D36231ACF29}"/>
              </a:ext>
            </a:extLst>
          </p:cNvPr>
          <p:cNvSpPr>
            <a:spLocks noGrp="1"/>
          </p:cNvSpPr>
          <p:nvPr>
            <p:ph idx="1"/>
          </p:nvPr>
        </p:nvSpPr>
        <p:spPr/>
        <p:txBody>
          <a:bodyPr/>
          <a:lstStyle/>
          <a:p>
            <a:endParaRPr lang="en-US"/>
          </a:p>
        </p:txBody>
      </p:sp>
      <p:pic>
        <p:nvPicPr>
          <p:cNvPr id="3074" name="Picture 2" descr="DYSYSNCHRONY&#10;Intraventricular Dys. Interventricular Dyss. AV Dyssynchrony,&#10;Incomplete LV&#10;emptying&#10;Incomplete LV filling&#10; ">
            <a:extLst>
              <a:ext uri="{FF2B5EF4-FFF2-40B4-BE49-F238E27FC236}">
                <a16:creationId xmlns:a16="http://schemas.microsoft.com/office/drawing/2014/main" id="{3C2333BE-BD83-4FAB-97A9-ACD937ABA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 y="75081"/>
            <a:ext cx="11706227" cy="67078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E72D0A7-512B-4F01-BA06-D6443A55B453}"/>
              </a:ext>
            </a:extLst>
          </p:cNvPr>
          <p:cNvSpPr/>
          <p:nvPr/>
        </p:nvSpPr>
        <p:spPr>
          <a:xfrm>
            <a:off x="19051" y="2"/>
            <a:ext cx="12153903" cy="12196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Desynchrony results in </a:t>
            </a:r>
          </a:p>
        </p:txBody>
      </p:sp>
    </p:spTree>
    <p:extLst>
      <p:ext uri="{BB962C8B-B14F-4D97-AF65-F5344CB8AC3E}">
        <p14:creationId xmlns:p14="http://schemas.microsoft.com/office/powerpoint/2010/main" val="234514628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 reasonable starting point is to leave the settings at default (</a:t>
            </a:r>
            <a:r>
              <a:rPr lang="en-US" dirty="0" err="1"/>
              <a:t>eg</a:t>
            </a:r>
            <a:r>
              <a:rPr lang="en-US" dirty="0"/>
              <a:t>. </a:t>
            </a:r>
            <a:r>
              <a:rPr lang="en-US" b="1" dirty="0"/>
              <a:t>Av delay 100-120 ms, LV offset 0-20 ms</a:t>
            </a:r>
            <a:r>
              <a:rPr lang="en-US" dirty="0"/>
              <a:t>) or to optimize on the basis of 12 lead ECG morphology</a:t>
            </a:r>
          </a:p>
          <a:p>
            <a:r>
              <a:rPr lang="en-US" dirty="0"/>
              <a:t>Important to reassess the patient after a few weeks</a:t>
            </a:r>
          </a:p>
          <a:p>
            <a:r>
              <a:rPr lang="en-US" dirty="0"/>
              <a:t>Assessment of functional status such as exercise testing and six-minute walk test may be useful.</a:t>
            </a:r>
          </a:p>
          <a:p>
            <a:r>
              <a:rPr lang="en-US" dirty="0"/>
              <a:t> Non-responders should be considered for further optimization, most commonly with echocardiography</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 Delay optimization</a:t>
            </a:r>
          </a:p>
        </p:txBody>
      </p:sp>
      <p:sp>
        <p:nvSpPr>
          <p:cNvPr id="3" name="Content Placeholder 2"/>
          <p:cNvSpPr>
            <a:spLocks noGrp="1"/>
          </p:cNvSpPr>
          <p:nvPr>
            <p:ph idx="1"/>
          </p:nvPr>
        </p:nvSpPr>
        <p:spPr>
          <a:xfrm>
            <a:off x="0" y="1255060"/>
            <a:ext cx="12192000" cy="5145740"/>
          </a:xfrm>
        </p:spPr>
        <p:txBody>
          <a:bodyPr>
            <a:normAutofit fontScale="92500"/>
          </a:bodyPr>
          <a:lstStyle/>
          <a:p>
            <a:r>
              <a:rPr lang="en-US" dirty="0"/>
              <a:t>This can be achieved by altering the AV delay and </a:t>
            </a:r>
            <a:r>
              <a:rPr lang="en-US" b="1" dirty="0"/>
              <a:t>aiming </a:t>
            </a:r>
            <a:r>
              <a:rPr lang="en-US" dirty="0"/>
              <a:t>for the following</a:t>
            </a:r>
          </a:p>
          <a:p>
            <a:r>
              <a:rPr lang="en-US" dirty="0"/>
              <a:t>Increased </a:t>
            </a:r>
            <a:r>
              <a:rPr lang="en-US" b="1" dirty="0"/>
              <a:t>aortic velocity </a:t>
            </a:r>
            <a:r>
              <a:rPr lang="en-US" dirty="0"/>
              <a:t>time integral (stroke volume)</a:t>
            </a:r>
          </a:p>
          <a:p>
            <a:r>
              <a:rPr lang="en-US" b="1" dirty="0"/>
              <a:t>Prolongation of diastolic filling</a:t>
            </a:r>
            <a:r>
              <a:rPr lang="en-US" dirty="0"/>
              <a:t>: assessed using PW Doppler of </a:t>
            </a:r>
            <a:r>
              <a:rPr lang="en-US" dirty="0" err="1"/>
              <a:t>transmitral</a:t>
            </a:r>
            <a:r>
              <a:rPr lang="en-US" dirty="0"/>
              <a:t> blood flow. If the AV delay is too long there will be fusion of the E and A </a:t>
            </a:r>
            <a:r>
              <a:rPr lang="en-US" dirty="0" err="1"/>
              <a:t>waves.Optimization</a:t>
            </a:r>
            <a:r>
              <a:rPr lang="en-US" dirty="0"/>
              <a:t> of AV delay will lead to separation of E and A waves.</a:t>
            </a:r>
          </a:p>
          <a:p>
            <a:r>
              <a:rPr lang="en-US" b="1" dirty="0"/>
              <a:t>Reduced mitral regurgitation (MR): </a:t>
            </a:r>
            <a:r>
              <a:rPr lang="en-US" dirty="0"/>
              <a:t>assessed by </a:t>
            </a:r>
            <a:r>
              <a:rPr lang="en-US" dirty="0" err="1"/>
              <a:t>colour</a:t>
            </a:r>
            <a:r>
              <a:rPr lang="en-US" dirty="0"/>
              <a:t> Doppler and reduction in backward flow signal of CW Doppler of the MR.</a:t>
            </a:r>
          </a:p>
          <a:p>
            <a:r>
              <a:rPr lang="en-US" dirty="0"/>
              <a:t>A beneficial improvement in one parameter may have a detrimental effect on another, so optimization involves achieving a balanced improvement of all parameters.</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7385"/>
            <a:ext cx="10972800" cy="1143000"/>
          </a:xfrm>
        </p:spPr>
        <p:txBody>
          <a:bodyPr/>
          <a:lstStyle/>
          <a:p>
            <a:r>
              <a:rPr lang="en-US" dirty="0"/>
              <a:t>Optimization of VV delay</a:t>
            </a:r>
          </a:p>
        </p:txBody>
      </p:sp>
      <p:sp>
        <p:nvSpPr>
          <p:cNvPr id="3" name="Content Placeholder 2"/>
          <p:cNvSpPr>
            <a:spLocks noGrp="1"/>
          </p:cNvSpPr>
          <p:nvPr>
            <p:ph idx="1"/>
          </p:nvPr>
        </p:nvSpPr>
        <p:spPr>
          <a:xfrm>
            <a:off x="286871" y="1075765"/>
            <a:ext cx="11600329" cy="5558117"/>
          </a:xfrm>
        </p:spPr>
        <p:txBody>
          <a:bodyPr>
            <a:normAutofit/>
          </a:bodyPr>
          <a:lstStyle/>
          <a:p>
            <a:r>
              <a:rPr lang="en-US" dirty="0"/>
              <a:t>Inter and </a:t>
            </a:r>
            <a:r>
              <a:rPr lang="en-US" dirty="0" err="1"/>
              <a:t>intraventricular</a:t>
            </a:r>
            <a:r>
              <a:rPr lang="en-US" dirty="0"/>
              <a:t> </a:t>
            </a:r>
            <a:r>
              <a:rPr lang="en-US" dirty="0" err="1"/>
              <a:t>dyssynchrony</a:t>
            </a:r>
            <a:r>
              <a:rPr lang="en-US" dirty="0"/>
              <a:t> can be dramatically altered by adjusting the VV delay.</a:t>
            </a:r>
          </a:p>
          <a:p>
            <a:r>
              <a:rPr lang="en-US" b="1" dirty="0"/>
              <a:t>TDI</a:t>
            </a:r>
            <a:r>
              <a:rPr lang="en-US" dirty="0"/>
              <a:t> can assess mechanical delay at different myocardial segments. Alteration of the VV delay will allow an assessment of the greatest overall improvement in </a:t>
            </a:r>
            <a:r>
              <a:rPr lang="en-US" dirty="0" err="1"/>
              <a:t>dyssynchrony</a:t>
            </a:r>
            <a:r>
              <a:rPr lang="en-US" dirty="0"/>
              <a:t>.</a:t>
            </a:r>
          </a:p>
          <a:p>
            <a:r>
              <a:rPr lang="en-US" dirty="0"/>
              <a:t>M-mode </a:t>
            </a:r>
            <a:r>
              <a:rPr lang="en-US" dirty="0" err="1"/>
              <a:t>septal</a:t>
            </a:r>
            <a:r>
              <a:rPr lang="en-US" dirty="0"/>
              <a:t> to posterior wall delay can be corrected by altering  the VV delay</a:t>
            </a:r>
            <a:r>
              <a:rPr lang="en-US" b="1" dirty="0"/>
              <a:t>. The delay that produces least delay should be considered as the optimal setting .</a:t>
            </a:r>
          </a:p>
          <a:p>
            <a:r>
              <a:rPr lang="en-US" dirty="0"/>
              <a:t>Some devices can </a:t>
            </a:r>
            <a:r>
              <a:rPr lang="en-US" b="1" dirty="0"/>
              <a:t>automatically optimize </a:t>
            </a:r>
            <a:r>
              <a:rPr lang="en-US" dirty="0"/>
              <a:t>based on timing differences in LV and RV </a:t>
            </a:r>
            <a:r>
              <a:rPr lang="en-US" dirty="0" err="1"/>
              <a:t>electrograms</a:t>
            </a:r>
            <a:r>
              <a:rPr lang="en-US" dirty="0"/>
              <a:t> during RV and LV pacing.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270852-7ABD-4214-B980-E69CEC14B628}"/>
              </a:ext>
            </a:extLst>
          </p:cNvPr>
          <p:cNvSpPr>
            <a:spLocks noGrp="1"/>
          </p:cNvSpPr>
          <p:nvPr>
            <p:ph type="title"/>
          </p:nvPr>
        </p:nvSpPr>
        <p:spPr>
          <a:xfrm>
            <a:off x="698500" y="576265"/>
            <a:ext cx="10515600" cy="2852737"/>
          </a:xfrm>
        </p:spPr>
        <p:txBody>
          <a:bodyPr/>
          <a:lstStyle/>
          <a:p>
            <a:pPr algn="ctr"/>
            <a:r>
              <a:rPr lang="en-US" dirty="0"/>
              <a:t>CRT response </a:t>
            </a:r>
          </a:p>
        </p:txBody>
      </p:sp>
      <p:sp>
        <p:nvSpPr>
          <p:cNvPr id="7" name="Text Placeholder 6">
            <a:extLst>
              <a:ext uri="{FF2B5EF4-FFF2-40B4-BE49-F238E27FC236}">
                <a16:creationId xmlns:a16="http://schemas.microsoft.com/office/drawing/2014/main" id="{EEAF5D16-A01C-40A0-8776-B9547D4411C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1424504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C2520-10ED-43BE-8361-01E16F9D77E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362DBE-E7F5-4C6C-A487-32D99B44AAA0}"/>
              </a:ext>
            </a:extLst>
          </p:cNvPr>
          <p:cNvSpPr>
            <a:spLocks noGrp="1"/>
          </p:cNvSpPr>
          <p:nvPr>
            <p:ph idx="1"/>
          </p:nvPr>
        </p:nvSpPr>
        <p:spPr/>
        <p:txBody>
          <a:bodyPr/>
          <a:lstStyle/>
          <a:p>
            <a:endParaRPr lang="en-US"/>
          </a:p>
        </p:txBody>
      </p:sp>
      <p:pic>
        <p:nvPicPr>
          <p:cNvPr id="9218" name="Picture 2" descr="Categories of CRT response definitions&#10;Management of CRT non responders - a&#10;practical guide&#10; ">
            <a:extLst>
              <a:ext uri="{FF2B5EF4-FFF2-40B4-BE49-F238E27FC236}">
                <a16:creationId xmlns:a16="http://schemas.microsoft.com/office/drawing/2014/main" id="{4A2BB44C-5ACE-4A8F-A1B7-652E8CA5CC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274"/>
          <a:stretch/>
        </p:blipFill>
        <p:spPr bwMode="auto">
          <a:xfrm>
            <a:off x="171449" y="0"/>
            <a:ext cx="11971867" cy="6176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28980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DFC32-E1B4-4DAF-990C-BC524DF999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35CB1E-65F2-4AC0-86B1-0ED977653389}"/>
              </a:ext>
            </a:extLst>
          </p:cNvPr>
          <p:cNvSpPr>
            <a:spLocks noGrp="1"/>
          </p:cNvSpPr>
          <p:nvPr>
            <p:ph idx="1"/>
          </p:nvPr>
        </p:nvSpPr>
        <p:spPr/>
        <p:txBody>
          <a:bodyPr/>
          <a:lstStyle/>
          <a:p>
            <a:endParaRPr lang="en-US"/>
          </a:p>
        </p:txBody>
      </p:sp>
      <p:pic>
        <p:nvPicPr>
          <p:cNvPr id="10242" name="Picture 2" descr="Criteria for CRT response&#10;• Responders (combined clinical and echocardiographic):&#10;Clinical response: Improvement in NYHA f...">
            <a:extLst>
              <a:ext uri="{FF2B5EF4-FFF2-40B4-BE49-F238E27FC236}">
                <a16:creationId xmlns:a16="http://schemas.microsoft.com/office/drawing/2014/main" id="{14796FEE-851C-428C-8D23-B570B67C64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884"/>
          <a:stretch/>
        </p:blipFill>
        <p:spPr bwMode="auto">
          <a:xfrm>
            <a:off x="233362" y="457199"/>
            <a:ext cx="11725275" cy="594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89444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E6433-3B8B-45D7-943A-82DA86500A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A6FFF2-29AA-49D4-B0B5-9F9F33907F9E}"/>
              </a:ext>
            </a:extLst>
          </p:cNvPr>
          <p:cNvSpPr>
            <a:spLocks noGrp="1"/>
          </p:cNvSpPr>
          <p:nvPr>
            <p:ph idx="1"/>
          </p:nvPr>
        </p:nvSpPr>
        <p:spPr/>
        <p:txBody>
          <a:bodyPr/>
          <a:lstStyle/>
          <a:p>
            <a:endParaRPr lang="en-US"/>
          </a:p>
        </p:txBody>
      </p:sp>
      <p:pic>
        <p:nvPicPr>
          <p:cNvPr id="11266" name="Picture 2" descr="Response to CRT&#10;Management of CRT non responders - a&#10;practical guide&#10; ">
            <a:extLst>
              <a:ext uri="{FF2B5EF4-FFF2-40B4-BE49-F238E27FC236}">
                <a16:creationId xmlns:a16="http://schemas.microsoft.com/office/drawing/2014/main" id="{58DFB585-728C-4E89-8F1F-4887987DD5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11"/>
          <a:stretch/>
        </p:blipFill>
        <p:spPr bwMode="auto">
          <a:xfrm>
            <a:off x="2" y="66675"/>
            <a:ext cx="12096751" cy="633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45815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4499F-E64F-4267-AD1F-F8FC9BA1E4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810241E-5D6A-4F01-BEC7-BDE468B0365C}"/>
              </a:ext>
            </a:extLst>
          </p:cNvPr>
          <p:cNvSpPr>
            <a:spLocks noGrp="1"/>
          </p:cNvSpPr>
          <p:nvPr>
            <p:ph idx="1"/>
          </p:nvPr>
        </p:nvSpPr>
        <p:spPr/>
        <p:txBody>
          <a:bodyPr/>
          <a:lstStyle/>
          <a:p>
            <a:endParaRPr lang="en-US"/>
          </a:p>
        </p:txBody>
      </p:sp>
      <p:pic>
        <p:nvPicPr>
          <p:cNvPr id="12292" name="Picture 4" descr="CRT- Non Responders&#10;Management of CRT non responders - a&#10;practical guide&#10; ">
            <a:extLst>
              <a:ext uri="{FF2B5EF4-FFF2-40B4-BE49-F238E27FC236}">
                <a16:creationId xmlns:a16="http://schemas.microsoft.com/office/drawing/2014/main" id="{39524F28-0968-4B04-A3FC-A0BE2D302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0"/>
            <a:ext cx="11717867" cy="659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12968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EE6F6-C5D2-4E40-B3DA-17B61DCECFC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BFA223-C223-47B6-818A-4A39D3199C8F}"/>
              </a:ext>
            </a:extLst>
          </p:cNvPr>
          <p:cNvSpPr>
            <a:spLocks noGrp="1"/>
          </p:cNvSpPr>
          <p:nvPr>
            <p:ph idx="1"/>
          </p:nvPr>
        </p:nvSpPr>
        <p:spPr/>
        <p:txBody>
          <a:bodyPr/>
          <a:lstStyle/>
          <a:p>
            <a:endParaRPr lang="en-US"/>
          </a:p>
        </p:txBody>
      </p:sp>
      <p:pic>
        <p:nvPicPr>
          <p:cNvPr id="14338" name="Picture 2" descr="CRT Response Vs Non Response&#10;Management of CRT non responders - a&#10;practical guide&#10; ">
            <a:extLst>
              <a:ext uri="{FF2B5EF4-FFF2-40B4-BE49-F238E27FC236}">
                <a16:creationId xmlns:a16="http://schemas.microsoft.com/office/drawing/2014/main" id="{5D64C39E-11C1-4A9E-BCCB-81581B3851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443"/>
          <a:stretch/>
        </p:blipFill>
        <p:spPr bwMode="auto">
          <a:xfrm>
            <a:off x="0" y="76200"/>
            <a:ext cx="12058651" cy="627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14072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41677-2B23-4367-8706-46148A7BA9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29A77F-82D2-49D2-B863-DDA427F7A514}"/>
              </a:ext>
            </a:extLst>
          </p:cNvPr>
          <p:cNvSpPr>
            <a:spLocks noGrp="1"/>
          </p:cNvSpPr>
          <p:nvPr>
            <p:ph idx="1"/>
          </p:nvPr>
        </p:nvSpPr>
        <p:spPr/>
        <p:txBody>
          <a:bodyPr/>
          <a:lstStyle/>
          <a:p>
            <a:endParaRPr lang="en-US" dirty="0"/>
          </a:p>
        </p:txBody>
      </p:sp>
      <p:sp>
        <p:nvSpPr>
          <p:cNvPr id="4" name="AutoShape 2" descr="CRT Response Vs Non Response&#10;Management of CRT non responders - a&#10;practical guide&#10; ">
            <a:extLst>
              <a:ext uri="{FF2B5EF4-FFF2-40B4-BE49-F238E27FC236}">
                <a16:creationId xmlns:a16="http://schemas.microsoft.com/office/drawing/2014/main" id="{17623E56-4A5D-4752-9F07-E765EDEE2A1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CRT Response Vs Non Response&#10;Management of CRT non responders - a&#10;practical guide&#10; ">
            <a:extLst>
              <a:ext uri="{FF2B5EF4-FFF2-40B4-BE49-F238E27FC236}">
                <a16:creationId xmlns:a16="http://schemas.microsoft.com/office/drawing/2014/main" id="{62828F5F-7FDD-47F2-BEBA-B9B99F12C1C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8" name="Picture 6" descr="Management of CRT non responders - a&#10;practical guide&#10; ">
            <a:extLst>
              <a:ext uri="{FF2B5EF4-FFF2-40B4-BE49-F238E27FC236}">
                <a16:creationId xmlns:a16="http://schemas.microsoft.com/office/drawing/2014/main" id="{113189E0-D122-4D9C-9D51-514D2A55E6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931"/>
          <a:stretch/>
        </p:blipFill>
        <p:spPr bwMode="auto">
          <a:xfrm>
            <a:off x="0" y="1"/>
            <a:ext cx="12192000" cy="617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149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1" name="Title 5"/>
          <p:cNvSpPr>
            <a:spLocks noGrp="1"/>
          </p:cNvSpPr>
          <p:nvPr>
            <p:ph type="title"/>
          </p:nvPr>
        </p:nvSpPr>
        <p:spPr/>
        <p:txBody>
          <a:bodyPr>
            <a:normAutofit fontScale="90000"/>
          </a:bodyPr>
          <a:lstStyle/>
          <a:p>
            <a:pPr algn="ctr"/>
            <a:r>
              <a:rPr lang="en-US" sz="4800" dirty="0">
                <a:latin typeface="Times New Roman" panose="02020603050405020304" pitchFamily="18" charset="0"/>
                <a:cs typeface="Times New Roman" panose="02020603050405020304" pitchFamily="18" charset="0"/>
              </a:rPr>
              <a:t>VENTRICULAR  DYSSYNCHRONY- ECHO ASSESSMENT </a:t>
            </a:r>
            <a:br>
              <a:rPr lang="en-US" sz="4800" dirty="0">
                <a:latin typeface="Times New Roman" panose="02020603050405020304" pitchFamily="18" charset="0"/>
                <a:cs typeface="Times New Roman" panose="02020603050405020304" pitchFamily="18" charset="0"/>
              </a:rPr>
            </a:br>
            <a:endParaRPr lang="en-US" sz="4800" dirty="0">
              <a:latin typeface="Times New Roman" panose="02020603050405020304" pitchFamily="18" charset="0"/>
              <a:cs typeface="Times New Roman" panose="02020603050405020304" pitchFamily="18" charset="0"/>
            </a:endParaRPr>
          </a:p>
        </p:txBody>
      </p:sp>
      <p:sp>
        <p:nvSpPr>
          <p:cNvPr id="1048682" name="Text Placeholder 4"/>
          <p:cNvSpPr>
            <a:spLocks noGrp="1"/>
          </p:cNvSpPr>
          <p:nvPr>
            <p:ph type="body" idx="1"/>
          </p:nvPr>
        </p:nvSpPr>
        <p:spPr/>
        <p:txBody>
          <a:bodyPr>
            <a:normAutofit/>
          </a:bodyPr>
          <a:lstStyle/>
          <a:p>
            <a:br>
              <a:rPr lang="en-US" sz="3600" dirty="0"/>
            </a:br>
            <a:endParaRPr lang="en-US" sz="3600"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05A57-0ACC-4520-B465-DF39A7767BE9}"/>
              </a:ext>
            </a:extLst>
          </p:cNvPr>
          <p:cNvSpPr>
            <a:spLocks noGrp="1"/>
          </p:cNvSpPr>
          <p:nvPr>
            <p:ph type="title"/>
          </p:nvPr>
        </p:nvSpPr>
        <p:spPr/>
        <p:txBody>
          <a:bodyPr/>
          <a:lstStyle/>
          <a:p>
            <a:endParaRPr lang="en-US"/>
          </a:p>
        </p:txBody>
      </p:sp>
      <p:pic>
        <p:nvPicPr>
          <p:cNvPr id="15366" name="Picture 6" descr="A step wise approach to a CRT-Non responder&#10;• Step 1. Check the Electrocardiogram With and Without Pacing&#10;• Step 2. Check ...">
            <a:extLst>
              <a:ext uri="{FF2B5EF4-FFF2-40B4-BE49-F238E27FC236}">
                <a16:creationId xmlns:a16="http://schemas.microsoft.com/office/drawing/2014/main" id="{3D5E391F-15C6-4810-9E7B-E7D63D0AB34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1528"/>
          <a:stretch/>
        </p:blipFill>
        <p:spPr bwMode="auto">
          <a:xfrm>
            <a:off x="0" y="0"/>
            <a:ext cx="12192000" cy="606742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A step wise approach to a CRT-Non responder&#10;• Step 1. Check the Electrocardiogram With and Without Pacing&#10;• Step 2. Check ...">
            <a:extLst>
              <a:ext uri="{FF2B5EF4-FFF2-40B4-BE49-F238E27FC236}">
                <a16:creationId xmlns:a16="http://schemas.microsoft.com/office/drawing/2014/main" id="{E5251580-7C8F-457C-A707-0C494A3F175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7650619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E9909-A879-45F7-85F3-2E00514296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E03603-C7F4-4711-936C-D29B9401C7B0}"/>
              </a:ext>
            </a:extLst>
          </p:cNvPr>
          <p:cNvSpPr>
            <a:spLocks noGrp="1"/>
          </p:cNvSpPr>
          <p:nvPr>
            <p:ph idx="1"/>
          </p:nvPr>
        </p:nvSpPr>
        <p:spPr/>
        <p:txBody>
          <a:bodyPr/>
          <a:lstStyle/>
          <a:p>
            <a:endParaRPr lang="en-US"/>
          </a:p>
        </p:txBody>
      </p:sp>
      <p:pic>
        <p:nvPicPr>
          <p:cNvPr id="17410" name="Picture 2" descr="Step 1. Check the Electrocardiogram With and Without Pacing&#10;• The first recommended step is to perform and analyze the 12-...">
            <a:extLst>
              <a:ext uri="{FF2B5EF4-FFF2-40B4-BE49-F238E27FC236}">
                <a16:creationId xmlns:a16="http://schemas.microsoft.com/office/drawing/2014/main" id="{B43E5FDC-8835-48EA-8CF7-943A677806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806"/>
          <a:stretch/>
        </p:blipFill>
        <p:spPr bwMode="auto">
          <a:xfrm>
            <a:off x="0" y="0"/>
            <a:ext cx="12192000" cy="604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31721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F9F78-8DAD-49CD-A74E-EB82138013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E43527A-975D-4AED-AFF6-B427CB45DCAF}"/>
              </a:ext>
            </a:extLst>
          </p:cNvPr>
          <p:cNvSpPr>
            <a:spLocks noGrp="1"/>
          </p:cNvSpPr>
          <p:nvPr>
            <p:ph idx="1"/>
          </p:nvPr>
        </p:nvSpPr>
        <p:spPr/>
        <p:txBody>
          <a:bodyPr/>
          <a:lstStyle/>
          <a:p>
            <a:endParaRPr lang="en-US"/>
          </a:p>
        </p:txBody>
      </p:sp>
      <p:pic>
        <p:nvPicPr>
          <p:cNvPr id="16386" name="Picture 2" descr="• The risk of ventricular arrhythmias or death was also significantly reduced by CRT&#10;in defibrillator patients with LBBB, ...">
            <a:extLst>
              <a:ext uri="{FF2B5EF4-FFF2-40B4-BE49-F238E27FC236}">
                <a16:creationId xmlns:a16="http://schemas.microsoft.com/office/drawing/2014/main" id="{306BEAA7-0C3F-426E-B1ED-1920C8F7DC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917"/>
          <a:stretch/>
        </p:blipFill>
        <p:spPr bwMode="auto">
          <a:xfrm>
            <a:off x="66677" y="457202"/>
            <a:ext cx="11791951" cy="631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35774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B9A00-C2B7-4EE0-8FAE-931CE2CA9A1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D0F104-E809-48FF-99AE-511FFA1F5B71}"/>
              </a:ext>
            </a:extLst>
          </p:cNvPr>
          <p:cNvSpPr>
            <a:spLocks noGrp="1"/>
          </p:cNvSpPr>
          <p:nvPr>
            <p:ph idx="1"/>
          </p:nvPr>
        </p:nvSpPr>
        <p:spPr/>
        <p:txBody>
          <a:bodyPr/>
          <a:lstStyle/>
          <a:p>
            <a:endParaRPr lang="en-US"/>
          </a:p>
        </p:txBody>
      </p:sp>
      <p:pic>
        <p:nvPicPr>
          <p:cNvPr id="18434" name="Picture 2" descr="Step 2. Check the Device (Device Interrogation)&#10;• Device interrogation provides broad spectrum of information on the HF st...">
            <a:extLst>
              <a:ext uri="{FF2B5EF4-FFF2-40B4-BE49-F238E27FC236}">
                <a16:creationId xmlns:a16="http://schemas.microsoft.com/office/drawing/2014/main" id="{1B1469D9-C014-4826-AE40-1D08C3B3C9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167"/>
          <a:stretch/>
        </p:blipFill>
        <p:spPr bwMode="auto">
          <a:xfrm>
            <a:off x="0" y="28575"/>
            <a:ext cx="12192000" cy="622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31676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BAB2-A446-44A8-ACB7-D23EE46E0C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98F80D-47F7-4004-AFA6-CB869516F7E0}"/>
              </a:ext>
            </a:extLst>
          </p:cNvPr>
          <p:cNvSpPr>
            <a:spLocks noGrp="1"/>
          </p:cNvSpPr>
          <p:nvPr>
            <p:ph idx="1"/>
          </p:nvPr>
        </p:nvSpPr>
        <p:spPr/>
        <p:txBody>
          <a:bodyPr/>
          <a:lstStyle/>
          <a:p>
            <a:endParaRPr lang="en-US"/>
          </a:p>
        </p:txBody>
      </p:sp>
      <p:pic>
        <p:nvPicPr>
          <p:cNvPr id="19458" name="Picture 2" descr="Step 3. Check the Lead Position&#10;• LV lead location is probably one of the most important contributing factors for CRT&#10;resp...">
            <a:extLst>
              <a:ext uri="{FF2B5EF4-FFF2-40B4-BE49-F238E27FC236}">
                <a16:creationId xmlns:a16="http://schemas.microsoft.com/office/drawing/2014/main" id="{6370D4B0-6BB5-49D3-BF77-BFAFE991B2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500"/>
          <a:stretch/>
        </p:blipFill>
        <p:spPr bwMode="auto">
          <a:xfrm>
            <a:off x="0" y="0"/>
            <a:ext cx="12192000" cy="634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39298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2898-6A7B-4109-9F38-BC744F6E455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96207D-9568-49AD-8040-D7011778CED7}"/>
              </a:ext>
            </a:extLst>
          </p:cNvPr>
          <p:cNvSpPr>
            <a:spLocks noGrp="1"/>
          </p:cNvSpPr>
          <p:nvPr>
            <p:ph idx="1"/>
          </p:nvPr>
        </p:nvSpPr>
        <p:spPr/>
        <p:txBody>
          <a:bodyPr/>
          <a:lstStyle/>
          <a:p>
            <a:endParaRPr lang="en-US"/>
          </a:p>
        </p:txBody>
      </p:sp>
      <p:pic>
        <p:nvPicPr>
          <p:cNvPr id="20482" name="Picture 2" descr="Options to overcome suboptimal positioning:&#10;– thoracoscopic placement and telescoping method of lead delivery&#10;– identifyin...">
            <a:extLst>
              <a:ext uri="{FF2B5EF4-FFF2-40B4-BE49-F238E27FC236}">
                <a16:creationId xmlns:a16="http://schemas.microsoft.com/office/drawing/2014/main" id="{3564FD6C-62DC-4FAA-8191-83BF4191F3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931"/>
          <a:stretch/>
        </p:blipFill>
        <p:spPr bwMode="auto">
          <a:xfrm>
            <a:off x="76200" y="1"/>
            <a:ext cx="12192000" cy="617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39380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5" name="Title 1"/>
          <p:cNvSpPr>
            <a:spLocks noGrp="1"/>
          </p:cNvSpPr>
          <p:nvPr>
            <p:ph type="title"/>
          </p:nvPr>
        </p:nvSpPr>
        <p:spPr>
          <a:xfrm>
            <a:off x="643944" y="143060"/>
            <a:ext cx="10709856" cy="1325563"/>
          </a:xfrm>
        </p:spPr>
        <p:txBody>
          <a:bodyPr>
            <a:noAutofit/>
          </a:bodyPr>
          <a:lstStyle/>
          <a:p>
            <a:r>
              <a:rPr lang="en-IN" sz="3600" b="1" dirty="0"/>
              <a:t>Tailoring CRT Programming</a:t>
            </a:r>
            <a:br>
              <a:rPr lang="en-IN" sz="3600" b="1" dirty="0"/>
            </a:br>
            <a:r>
              <a:rPr lang="en-IN" sz="3600" dirty="0"/>
              <a:t>Methods to Guarantee Ventricular Electromechanical Resynchronization</a:t>
            </a:r>
          </a:p>
        </p:txBody>
      </p:sp>
      <p:sp>
        <p:nvSpPr>
          <p:cNvPr id="1048656" name="Content Placeholder 2"/>
          <p:cNvSpPr>
            <a:spLocks noGrp="1"/>
          </p:cNvSpPr>
          <p:nvPr>
            <p:ph idx="1"/>
          </p:nvPr>
        </p:nvSpPr>
        <p:spPr/>
        <p:txBody>
          <a:bodyPr>
            <a:normAutofit fontScale="78571" lnSpcReduction="20000"/>
          </a:bodyPr>
          <a:lstStyle/>
          <a:p>
            <a:r>
              <a:rPr lang="en-IN" dirty="0"/>
              <a:t>Primary goal of CRT programming is maximal and continuous correction of LV conduction delay.</a:t>
            </a:r>
          </a:p>
          <a:p>
            <a:r>
              <a:rPr lang="en-IN" i="1" dirty="0">
                <a:solidFill>
                  <a:srgbClr val="FF0000"/>
                </a:solidFill>
              </a:rPr>
              <a:t>Maximal</a:t>
            </a:r>
            <a:r>
              <a:rPr lang="en-IN" i="1" dirty="0"/>
              <a:t> </a:t>
            </a:r>
            <a:r>
              <a:rPr lang="en-IN" dirty="0"/>
              <a:t>means the greatest achievable correction of the delayed LV activation sequence, and </a:t>
            </a:r>
          </a:p>
          <a:p>
            <a:r>
              <a:rPr lang="en-IN" i="1" dirty="0">
                <a:solidFill>
                  <a:srgbClr val="FF0000"/>
                </a:solidFill>
              </a:rPr>
              <a:t>continuous</a:t>
            </a:r>
            <a:r>
              <a:rPr lang="en-IN" i="1" dirty="0"/>
              <a:t> </a:t>
            </a:r>
            <a:r>
              <a:rPr lang="en-IN" dirty="0"/>
              <a:t>means on every cardiac cycle for the duration of the patient’s lifetime by:</a:t>
            </a:r>
          </a:p>
          <a:p>
            <a:pPr marL="0" indent="0">
              <a:buNone/>
            </a:pPr>
            <a:r>
              <a:rPr lang="en-IN" dirty="0"/>
              <a:t>(1) LV stimulation is delivered from a site capable of reversing LBBB conduction delay </a:t>
            </a:r>
          </a:p>
          <a:p>
            <a:pPr marL="0" indent="0">
              <a:buNone/>
            </a:pPr>
            <a:r>
              <a:rPr lang="en-IN" dirty="0"/>
              <a:t>(2) LV stimulation threshold is within the output capacity of the pulse generator; </a:t>
            </a:r>
          </a:p>
          <a:p>
            <a:pPr marL="0" indent="0">
              <a:buNone/>
            </a:pPr>
            <a:r>
              <a:rPr lang="en-IN" dirty="0"/>
              <a:t>(3) LV pacing occurs on every cardiac cycle; and</a:t>
            </a:r>
          </a:p>
          <a:p>
            <a:pPr marL="0" indent="0">
              <a:buNone/>
            </a:pPr>
            <a:r>
              <a:rPr lang="en-IN" dirty="0"/>
              <a:t> (4) LV timing is adjusted to guarantee ventricular activation fusion on every cardiac cycle.</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Randomized Controlled Trials of Cardiac Resynchronization Therapy</a:t>
            </a:r>
            <a:endParaRPr lang="en-IN" dirty="0"/>
          </a:p>
        </p:txBody>
      </p:sp>
      <p:sp>
        <p:nvSpPr>
          <p:cNvPr id="6" name="Text Placeholder 5"/>
          <p:cNvSpPr>
            <a:spLocks noGrp="1"/>
          </p:cNvSpPr>
          <p:nvPr>
            <p:ph type="body" idx="1"/>
          </p:nvPr>
        </p:nvSpPr>
        <p:spPr/>
        <p:txBody>
          <a:bodyPr/>
          <a:lstStyle/>
          <a:p>
            <a:r>
              <a:rPr lang="en-IN" dirty="0"/>
              <a:t>NYHA III-IV</a:t>
            </a:r>
          </a:p>
        </p:txBody>
      </p:sp>
      <p:sp>
        <p:nvSpPr>
          <p:cNvPr id="7" name="Content Placeholder 6"/>
          <p:cNvSpPr>
            <a:spLocks noGrp="1"/>
          </p:cNvSpPr>
          <p:nvPr>
            <p:ph sz="half" idx="2"/>
          </p:nvPr>
        </p:nvSpPr>
        <p:spPr/>
        <p:txBody>
          <a:bodyPr>
            <a:normAutofit fontScale="92500" lnSpcReduction="10000"/>
          </a:bodyPr>
          <a:lstStyle/>
          <a:p>
            <a:r>
              <a:rPr lang="en-US" dirty="0"/>
              <a:t>MUSTIC (Multisite Stimulation in Cardiomyopathy) studies</a:t>
            </a:r>
          </a:p>
          <a:p>
            <a:r>
              <a:rPr lang="en-US" dirty="0"/>
              <a:t>MIRACLE (Multicenter </a:t>
            </a:r>
            <a:r>
              <a:rPr lang="en-US" dirty="0" err="1"/>
              <a:t>InSync</a:t>
            </a:r>
            <a:r>
              <a:rPr lang="en-US" dirty="0"/>
              <a:t> Randomized Clinical Evaluation) trial</a:t>
            </a:r>
          </a:p>
          <a:p>
            <a:r>
              <a:rPr lang="en-US" dirty="0"/>
              <a:t>MIRACLE ICD trial,</a:t>
            </a:r>
          </a:p>
          <a:p>
            <a:r>
              <a:rPr lang="en-US" dirty="0"/>
              <a:t>CONTAK CD trial,</a:t>
            </a:r>
          </a:p>
          <a:p>
            <a:r>
              <a:rPr lang="en-US" dirty="0"/>
              <a:t>CARE-HF ((Cardiac Resynchronization in Heart Failure) </a:t>
            </a:r>
          </a:p>
          <a:p>
            <a:r>
              <a:rPr lang="en-US" dirty="0"/>
              <a:t>COMPANION (Comparison of Medical Therapy, Pacing and Defibrillation in </a:t>
            </a:r>
            <a:r>
              <a:rPr lang="en-US" dirty="0" err="1"/>
              <a:t>HeartFailure</a:t>
            </a:r>
            <a:r>
              <a:rPr lang="en-US" dirty="0"/>
              <a:t>) trial. </a:t>
            </a:r>
          </a:p>
          <a:p>
            <a:endParaRPr lang="en-IN" dirty="0"/>
          </a:p>
        </p:txBody>
      </p:sp>
      <p:sp>
        <p:nvSpPr>
          <p:cNvPr id="8" name="Text Placeholder 7"/>
          <p:cNvSpPr>
            <a:spLocks noGrp="1"/>
          </p:cNvSpPr>
          <p:nvPr>
            <p:ph type="body" sz="quarter" idx="3"/>
          </p:nvPr>
        </p:nvSpPr>
        <p:spPr/>
        <p:txBody>
          <a:bodyPr/>
          <a:lstStyle/>
          <a:p>
            <a:r>
              <a:rPr lang="en-IN" dirty="0"/>
              <a:t>NYHA I-II</a:t>
            </a:r>
          </a:p>
        </p:txBody>
      </p:sp>
      <p:sp>
        <p:nvSpPr>
          <p:cNvPr id="9" name="Content Placeholder 8"/>
          <p:cNvSpPr>
            <a:spLocks noGrp="1"/>
          </p:cNvSpPr>
          <p:nvPr>
            <p:ph sz="quarter" idx="4"/>
          </p:nvPr>
        </p:nvSpPr>
        <p:spPr/>
        <p:txBody>
          <a:bodyPr>
            <a:normAutofit/>
          </a:bodyPr>
          <a:lstStyle/>
          <a:p>
            <a:r>
              <a:rPr lang="en-US" sz="2600" dirty="0"/>
              <a:t>REVERSE (Resynchronization Reverses Remodeling in Systolic Left Ventricular Dysfunction) trial</a:t>
            </a:r>
          </a:p>
          <a:p>
            <a:r>
              <a:rPr lang="en-US" sz="2600" dirty="0"/>
              <a:t> MADIT-CRT (Multicenter Automatic Defibrillator Implantation Trial with Cardiac Resynchronization Therapy),</a:t>
            </a:r>
          </a:p>
          <a:p>
            <a:r>
              <a:rPr lang="en-US" sz="2600" dirty="0"/>
              <a:t> RAFT (Resynchronization/defibrillation for Ambulatory Heart Failure Trial</a:t>
            </a:r>
            <a:r>
              <a:rPr lang="en-US" dirty="0"/>
              <a:t>).</a:t>
            </a:r>
          </a:p>
          <a:p>
            <a:endParaRPr lang="en-IN" dirty="0"/>
          </a:p>
        </p:txBody>
      </p:sp>
    </p:spTree>
    <p:extLst>
      <p:ext uri="{BB962C8B-B14F-4D97-AF65-F5344CB8AC3E}">
        <p14:creationId xmlns:p14="http://schemas.microsoft.com/office/powerpoint/2010/main" val="203374828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0"/>
            <a:ext cx="10972800" cy="1143000"/>
          </a:xfrm>
        </p:spPr>
        <p:txBody>
          <a:bodyPr/>
          <a:lstStyle/>
          <a:p>
            <a:r>
              <a:rPr lang="en-US" dirty="0"/>
              <a:t>CRT Devices </a:t>
            </a:r>
          </a:p>
        </p:txBody>
      </p:sp>
      <p:pic>
        <p:nvPicPr>
          <p:cNvPr id="12290" name="Picture 2"/>
          <p:cNvPicPr>
            <a:picLocks noGrp="1" noChangeAspect="1" noChangeArrowheads="1"/>
          </p:cNvPicPr>
          <p:nvPr>
            <p:ph sz="half" idx="1"/>
          </p:nvPr>
        </p:nvPicPr>
        <p:blipFill>
          <a:blip r:embed="rId2"/>
          <a:srcRect/>
          <a:stretch>
            <a:fillRect/>
          </a:stretch>
        </p:blipFill>
        <p:spPr bwMode="auto">
          <a:xfrm>
            <a:off x="0" y="1132826"/>
            <a:ext cx="5181600" cy="5661917"/>
          </a:xfrm>
          <a:prstGeom prst="rect">
            <a:avLst/>
          </a:prstGeom>
          <a:noFill/>
          <a:ln w="9525">
            <a:noFill/>
            <a:miter lim="800000"/>
            <a:headEnd/>
            <a:tailEnd/>
          </a:ln>
          <a:effectLst/>
        </p:spPr>
      </p:pic>
      <p:pic>
        <p:nvPicPr>
          <p:cNvPr id="12291" name="Picture 3"/>
          <p:cNvPicPr>
            <a:picLocks noGrp="1" noChangeAspect="1" noChangeArrowheads="1"/>
          </p:cNvPicPr>
          <p:nvPr>
            <p:ph sz="half" idx="2"/>
          </p:nvPr>
        </p:nvPicPr>
        <p:blipFill rotWithShape="1">
          <a:blip r:embed="rId3"/>
          <a:stretch/>
        </p:blipFill>
        <p:spPr bwMode="auto">
          <a:xfrm>
            <a:off x="7387528" y="1600200"/>
            <a:ext cx="3004943" cy="4525963"/>
          </a:xfrm>
          <a:prstGeom prst="rect">
            <a:avLst/>
          </a:prstGeom>
          <a:noFill/>
          <a:ln w="9525">
            <a:noFill/>
            <a:miter lim="800000"/>
            <a:headEnd/>
            <a:tailEnd/>
          </a:ln>
          <a:effectLst/>
        </p:spPr>
      </p:pic>
    </p:spTree>
    <p:extLst>
      <p:ext uri="{BB962C8B-B14F-4D97-AF65-F5344CB8AC3E}">
        <p14:creationId xmlns:p14="http://schemas.microsoft.com/office/powerpoint/2010/main" val="314109949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9" y="1"/>
            <a:ext cx="10515600" cy="1325563"/>
          </a:xfrm>
        </p:spPr>
        <p:txBody>
          <a:bodyPr/>
          <a:lstStyle/>
          <a:p>
            <a:r>
              <a:rPr lang="en-US" dirty="0"/>
              <a:t>Leads </a:t>
            </a:r>
          </a:p>
        </p:txBody>
      </p:sp>
      <p:pic>
        <p:nvPicPr>
          <p:cNvPr id="10243" name="Picture 3"/>
          <p:cNvPicPr>
            <a:picLocks noGrp="1" noChangeAspect="1" noChangeArrowheads="1"/>
          </p:cNvPicPr>
          <p:nvPr>
            <p:ph sz="half" idx="1"/>
          </p:nvPr>
        </p:nvPicPr>
        <p:blipFill>
          <a:blip r:embed="rId2" cstate="print"/>
          <a:srcRect/>
          <a:stretch>
            <a:fillRect/>
          </a:stretch>
        </p:blipFill>
        <p:spPr bwMode="auto">
          <a:xfrm>
            <a:off x="69666" y="1028701"/>
            <a:ext cx="4435660" cy="5714999"/>
          </a:xfrm>
          <a:prstGeom prst="rect">
            <a:avLst/>
          </a:prstGeom>
          <a:noFill/>
          <a:ln w="9525">
            <a:noFill/>
            <a:miter lim="800000"/>
            <a:headEnd/>
            <a:tailEnd/>
          </a:ln>
          <a:effectLst/>
        </p:spPr>
      </p:pic>
      <p:pic>
        <p:nvPicPr>
          <p:cNvPr id="10242" name="Picture 2"/>
          <p:cNvPicPr>
            <a:picLocks noGrp="1" noChangeAspect="1" noChangeArrowheads="1"/>
          </p:cNvPicPr>
          <p:nvPr>
            <p:ph sz="half" idx="2"/>
          </p:nvPr>
        </p:nvPicPr>
        <p:blipFill>
          <a:blip r:embed="rId3"/>
          <a:srcRect/>
          <a:stretch>
            <a:fillRect/>
          </a:stretch>
        </p:blipFill>
        <p:spPr bwMode="auto">
          <a:xfrm>
            <a:off x="3972983" y="590550"/>
            <a:ext cx="8199969" cy="6153150"/>
          </a:xfrm>
          <a:prstGeom prst="rect">
            <a:avLst/>
          </a:prstGeom>
          <a:noFill/>
          <a:ln w="9525">
            <a:noFill/>
            <a:miter lim="800000"/>
            <a:headEnd/>
            <a:tailEnd/>
          </a:ln>
          <a:effectLst/>
        </p:spPr>
      </p:pic>
    </p:spTree>
    <p:extLst>
      <p:ext uri="{BB962C8B-B14F-4D97-AF65-F5344CB8AC3E}">
        <p14:creationId xmlns:p14="http://schemas.microsoft.com/office/powerpoint/2010/main" val="1581223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9" name="Title 1"/>
          <p:cNvSpPr>
            <a:spLocks noGrp="1"/>
          </p:cNvSpPr>
          <p:nvPr>
            <p:ph type="title"/>
          </p:nvPr>
        </p:nvSpPr>
        <p:spPr>
          <a:xfrm>
            <a:off x="1749165" y="373855"/>
            <a:ext cx="7498080" cy="715962"/>
          </a:xfrm>
        </p:spPr>
        <p:txBody>
          <a:bodyPr>
            <a:normAutofit fontScale="90000"/>
          </a:bodyPr>
          <a:lstStyle/>
          <a:p>
            <a:r>
              <a:rPr lang="en-US" dirty="0"/>
              <a:t>Interventricular Dyssynchrony</a:t>
            </a:r>
          </a:p>
        </p:txBody>
      </p:sp>
      <p:sp>
        <p:nvSpPr>
          <p:cNvPr id="1048700" name="Content Placeholder 2"/>
          <p:cNvSpPr>
            <a:spLocks noGrp="1"/>
          </p:cNvSpPr>
          <p:nvPr>
            <p:ph idx="1"/>
          </p:nvPr>
        </p:nvSpPr>
        <p:spPr>
          <a:xfrm>
            <a:off x="785611" y="1219203"/>
            <a:ext cx="9425189" cy="4906963"/>
          </a:xfrm>
        </p:spPr>
        <p:txBody>
          <a:bodyPr>
            <a:normAutofit fontScale="92500"/>
          </a:bodyPr>
          <a:lstStyle/>
          <a:p>
            <a:r>
              <a:rPr lang="en-US" sz="3200" dirty="0">
                <a:solidFill>
                  <a:srgbClr val="002060"/>
                </a:solidFill>
                <a:latin typeface="Times New Roman" panose="02020603050405020304" pitchFamily="18" charset="0"/>
                <a:cs typeface="Times New Roman" panose="02020603050405020304" pitchFamily="18" charset="0"/>
              </a:rPr>
              <a:t>Inter-ventricular mechanical delay (IVMD) is used</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PW aortic and pulmonary flow velocities are used.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Then calculate the difference in time between ECG-derived Q wave onset and the onset of LV outflow and the time between the onset of Q and the onset of RV outflow</a:t>
            </a:r>
          </a:p>
          <a:p>
            <a:r>
              <a:rPr lang="en-US" b="1" dirty="0"/>
              <a:t>These values represent left and right ventricular pre-ejection period (PEP)</a:t>
            </a:r>
            <a:endParaRPr lang="en-US" b="1" dirty="0">
              <a:latin typeface="Times New Roman" panose="02020603050405020304" pitchFamily="18" charset="0"/>
              <a:cs typeface="Times New Roman" panose="02020603050405020304" pitchFamily="18" charset="0"/>
            </a:endParaRPr>
          </a:p>
          <a:p>
            <a:pPr>
              <a:buNone/>
            </a:pP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t>LEADS</a:t>
            </a:r>
          </a:p>
        </p:txBody>
      </p:sp>
      <p:pic>
        <p:nvPicPr>
          <p:cNvPr id="9219" name="Picture 3"/>
          <p:cNvPicPr>
            <a:picLocks noGrp="1" noChangeAspect="1" noChangeArrowheads="1"/>
          </p:cNvPicPr>
          <p:nvPr>
            <p:ph sz="half" idx="1"/>
          </p:nvPr>
        </p:nvPicPr>
        <p:blipFill rotWithShape="1">
          <a:blip r:embed="rId2" cstate="print"/>
          <a:stretch/>
        </p:blipFill>
        <p:spPr bwMode="auto">
          <a:xfrm>
            <a:off x="609600" y="1700523"/>
            <a:ext cx="5384800" cy="4325316"/>
          </a:xfrm>
          <a:prstGeom prst="rect">
            <a:avLst/>
          </a:prstGeom>
          <a:noFill/>
          <a:ln w="9525">
            <a:noFill/>
            <a:miter lim="800000"/>
            <a:headEnd/>
            <a:tailEnd/>
          </a:ln>
          <a:effectLst/>
        </p:spPr>
      </p:pic>
      <p:pic>
        <p:nvPicPr>
          <p:cNvPr id="9218" name="Picture 2"/>
          <p:cNvPicPr>
            <a:picLocks noGrp="1" noChangeAspect="1" noChangeArrowheads="1"/>
          </p:cNvPicPr>
          <p:nvPr>
            <p:ph sz="half" idx="2"/>
          </p:nvPr>
        </p:nvPicPr>
        <p:blipFill>
          <a:blip r:embed="rId3" cstate="print"/>
          <a:stretch>
            <a:fillRect/>
          </a:stretch>
        </p:blipFill>
        <p:spPr bwMode="auto">
          <a:xfrm>
            <a:off x="6869910" y="3193974"/>
            <a:ext cx="4040180" cy="1338414"/>
          </a:xfrm>
          <a:prstGeom prst="rect">
            <a:avLst/>
          </a:prstGeom>
          <a:noFill/>
          <a:ln w="9525">
            <a:noFill/>
            <a:miter lim="800000"/>
            <a:headEnd/>
            <a:tailEnd/>
          </a:ln>
          <a:effectLst/>
        </p:spPr>
      </p:pic>
    </p:spTree>
    <p:extLst>
      <p:ext uri="{BB962C8B-B14F-4D97-AF65-F5344CB8AC3E}">
        <p14:creationId xmlns:p14="http://schemas.microsoft.com/office/powerpoint/2010/main" val="229242055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MCQs</a:t>
            </a:r>
          </a:p>
        </p:txBody>
      </p:sp>
      <p:sp>
        <p:nvSpPr>
          <p:cNvPr id="6" name="Content Placeholder 5"/>
          <p:cNvSpPr>
            <a:spLocks noGrp="1"/>
          </p:cNvSpPr>
          <p:nvPr>
            <p:ph idx="1"/>
          </p:nvPr>
        </p:nvSpPr>
        <p:spPr/>
        <p:txBody>
          <a:bodyPr/>
          <a:lstStyle/>
          <a:p>
            <a:endParaRPr lang="en-US"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QN 1)False among the options</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IVMD values of </a:t>
            </a:r>
            <a:r>
              <a:rPr lang="en-US" sz="3600" dirty="0">
                <a:latin typeface="Times New Roman" panose="02020603050405020304" pitchFamily="18" charset="0"/>
                <a:cs typeface="Times New Roman" panose="02020603050405020304" pitchFamily="18" charset="0"/>
              </a:rPr>
              <a:t>&gt; 40 ms is</a:t>
            </a:r>
            <a:r>
              <a:rPr lang="en-US" sz="3600" dirty="0">
                <a:solidFill>
                  <a:srgbClr val="FF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considered pathological</a:t>
            </a:r>
          </a:p>
          <a:p>
            <a:r>
              <a:rPr lang="en-IE" dirty="0">
                <a:latin typeface="Times New Roman" panose="02020603050405020304" pitchFamily="18" charset="0"/>
                <a:cs typeface="Times New Roman" panose="02020603050405020304" pitchFamily="18" charset="0"/>
              </a:rPr>
              <a:t>SPWMD is the time delay from peak outward </a:t>
            </a:r>
            <a:r>
              <a:rPr lang="en-IE" dirty="0" err="1">
                <a:latin typeface="Times New Roman" panose="02020603050405020304" pitchFamily="18" charset="0"/>
                <a:cs typeface="Times New Roman" panose="02020603050405020304" pitchFamily="18" charset="0"/>
              </a:rPr>
              <a:t>septal</a:t>
            </a:r>
            <a:r>
              <a:rPr lang="en-IE" dirty="0">
                <a:latin typeface="Times New Roman" panose="02020603050405020304" pitchFamily="18" charset="0"/>
                <a:cs typeface="Times New Roman" panose="02020603050405020304" pitchFamily="18" charset="0"/>
              </a:rPr>
              <a:t> motion to peak outward posterior wall</a:t>
            </a:r>
          </a:p>
          <a:p>
            <a:r>
              <a:rPr lang="en-IE" dirty="0">
                <a:latin typeface="Times New Roman" panose="02020603050405020304" pitchFamily="18" charset="0"/>
                <a:cs typeface="Times New Roman" panose="02020603050405020304" pitchFamily="18" charset="0"/>
              </a:rPr>
              <a:t>SPWMD &gt; 140 ms is </a:t>
            </a:r>
            <a:r>
              <a:rPr lang="en-US" dirty="0">
                <a:latin typeface="Times New Roman" panose="02020603050405020304" pitchFamily="18" charset="0"/>
                <a:cs typeface="Times New Roman" panose="02020603050405020304" pitchFamily="18" charset="0"/>
              </a:rPr>
              <a:t>considered pathological</a:t>
            </a:r>
          </a:p>
          <a:p>
            <a:r>
              <a:rPr lang="en-US" dirty="0">
                <a:latin typeface="Times New Roman" panose="02020603050405020304" pitchFamily="18" charset="0"/>
                <a:cs typeface="Times New Roman" panose="02020603050405020304" pitchFamily="18" charset="0"/>
              </a:rPr>
              <a:t>None</a:t>
            </a:r>
            <a:endParaRPr lang="en-IE"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QN 1)False among the options</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IVMD values of </a:t>
            </a:r>
            <a:r>
              <a:rPr lang="en-US" sz="3600" dirty="0">
                <a:latin typeface="Times New Roman" panose="02020603050405020304" pitchFamily="18" charset="0"/>
                <a:cs typeface="Times New Roman" panose="02020603050405020304" pitchFamily="18" charset="0"/>
              </a:rPr>
              <a:t>&gt; 40 ms is</a:t>
            </a:r>
            <a:r>
              <a:rPr lang="en-US" sz="3600" dirty="0">
                <a:solidFill>
                  <a:srgbClr val="FF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considered pathological</a:t>
            </a:r>
          </a:p>
          <a:p>
            <a:r>
              <a:rPr lang="en-IE" b="1" dirty="0">
                <a:solidFill>
                  <a:srgbClr val="FF0000"/>
                </a:solidFill>
                <a:latin typeface="Times New Roman" panose="02020603050405020304" pitchFamily="18" charset="0"/>
                <a:cs typeface="Times New Roman" panose="02020603050405020304" pitchFamily="18" charset="0"/>
              </a:rPr>
              <a:t>SPWMD is the time delay from peak outward </a:t>
            </a:r>
            <a:r>
              <a:rPr lang="en-IE" b="1" dirty="0" err="1">
                <a:solidFill>
                  <a:srgbClr val="FF0000"/>
                </a:solidFill>
                <a:latin typeface="Times New Roman" panose="02020603050405020304" pitchFamily="18" charset="0"/>
                <a:cs typeface="Times New Roman" panose="02020603050405020304" pitchFamily="18" charset="0"/>
              </a:rPr>
              <a:t>septal</a:t>
            </a:r>
            <a:r>
              <a:rPr lang="en-IE" b="1" dirty="0">
                <a:solidFill>
                  <a:srgbClr val="FF0000"/>
                </a:solidFill>
                <a:latin typeface="Times New Roman" panose="02020603050405020304" pitchFamily="18" charset="0"/>
                <a:cs typeface="Times New Roman" panose="02020603050405020304" pitchFamily="18" charset="0"/>
              </a:rPr>
              <a:t> motion to peak outward posterior wall</a:t>
            </a:r>
          </a:p>
          <a:p>
            <a:r>
              <a:rPr lang="en-IE" dirty="0">
                <a:latin typeface="Times New Roman" panose="02020603050405020304" pitchFamily="18" charset="0"/>
                <a:cs typeface="Times New Roman" panose="02020603050405020304" pitchFamily="18" charset="0"/>
              </a:rPr>
              <a:t>SPWMD &gt; 140 ms is </a:t>
            </a:r>
            <a:r>
              <a:rPr lang="en-US" dirty="0">
                <a:latin typeface="Times New Roman" panose="02020603050405020304" pitchFamily="18" charset="0"/>
                <a:cs typeface="Times New Roman" panose="02020603050405020304" pitchFamily="18" charset="0"/>
              </a:rPr>
              <a:t>considered pathological</a:t>
            </a:r>
          </a:p>
          <a:p>
            <a:r>
              <a:rPr lang="en-US" dirty="0">
                <a:latin typeface="Times New Roman" panose="02020603050405020304" pitchFamily="18" charset="0"/>
                <a:cs typeface="Times New Roman" panose="02020603050405020304" pitchFamily="18" charset="0"/>
              </a:rPr>
              <a:t>None</a:t>
            </a:r>
            <a:endParaRPr lang="en-IE"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Qn</a:t>
            </a:r>
            <a:r>
              <a:rPr lang="en-US" dirty="0"/>
              <a:t> 2) False about coronary venous drainage</a:t>
            </a:r>
            <a:br>
              <a:rPr lang="en-US" dirty="0"/>
            </a:br>
            <a:endParaRPr lang="en-US" dirty="0"/>
          </a:p>
        </p:txBody>
      </p:sp>
      <p:sp>
        <p:nvSpPr>
          <p:cNvPr id="3" name="Content Placeholder 2"/>
          <p:cNvSpPr>
            <a:spLocks noGrp="1"/>
          </p:cNvSpPr>
          <p:nvPr>
            <p:ph idx="1"/>
          </p:nvPr>
        </p:nvSpPr>
        <p:spPr/>
        <p:txBody>
          <a:bodyPr/>
          <a:lstStyle/>
          <a:p>
            <a:r>
              <a:rPr lang="en-US" dirty="0"/>
              <a:t>A) CS lies in the posterior portion of the AV groove</a:t>
            </a:r>
          </a:p>
          <a:p>
            <a:r>
              <a:rPr lang="en-US" dirty="0"/>
              <a:t>B) CS receives 	the drainage from anterior part of IVS and Anterior wall of LV via GCV </a:t>
            </a:r>
          </a:p>
          <a:p>
            <a:r>
              <a:rPr lang="en-US" dirty="0"/>
              <a:t>C) CS receives 	the drainage from posterior part of IVS and posterior wall of LV via GCV</a:t>
            </a:r>
          </a:p>
          <a:p>
            <a:r>
              <a:rPr lang="en-US" dirty="0"/>
              <a:t>D)</a:t>
            </a:r>
            <a:r>
              <a:rPr lang="en-IN" dirty="0">
                <a:solidFill>
                  <a:srgbClr val="000000"/>
                </a:solidFill>
                <a:latin typeface="Times New Roman" panose="02020603050405020304" pitchFamily="18" charset="0"/>
              </a:rPr>
              <a:t> </a:t>
            </a:r>
            <a:r>
              <a:rPr lang="en-IN" dirty="0">
                <a:solidFill>
                  <a:srgbClr val="000000"/>
                </a:solidFill>
              </a:rPr>
              <a:t>lateral wall and a part of the LV posterior region drain blood via the left marginal vein</a:t>
            </a:r>
            <a:endParaRPr lang="en-US" dirty="0"/>
          </a:p>
          <a:p>
            <a:endParaRPr lang="en-US"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Qn</a:t>
            </a:r>
            <a:r>
              <a:rPr lang="en-US" dirty="0"/>
              <a:t> 2)False about coronary venous drainage</a:t>
            </a:r>
            <a:br>
              <a:rPr lang="en-US" dirty="0"/>
            </a:br>
            <a:endParaRPr lang="en-US" dirty="0"/>
          </a:p>
        </p:txBody>
      </p:sp>
      <p:sp>
        <p:nvSpPr>
          <p:cNvPr id="3" name="Content Placeholder 2"/>
          <p:cNvSpPr>
            <a:spLocks noGrp="1"/>
          </p:cNvSpPr>
          <p:nvPr>
            <p:ph idx="1"/>
          </p:nvPr>
        </p:nvSpPr>
        <p:spPr/>
        <p:txBody>
          <a:bodyPr/>
          <a:lstStyle/>
          <a:p>
            <a:r>
              <a:rPr lang="en-US" dirty="0"/>
              <a:t>A) CS lies in the posterior portion of the AV groove</a:t>
            </a:r>
          </a:p>
          <a:p>
            <a:r>
              <a:rPr lang="en-US" dirty="0"/>
              <a:t>B) CS receives 	the drainage from anterior part of IVS and Anterior wall of LV via GCV </a:t>
            </a:r>
          </a:p>
          <a:p>
            <a:r>
              <a:rPr lang="en-US" b="1" dirty="0">
                <a:solidFill>
                  <a:srgbClr val="FF0000"/>
                </a:solidFill>
              </a:rPr>
              <a:t>C) CS receives the drainage from posterior part of IVS and posterior wall of LV via GCV</a:t>
            </a:r>
          </a:p>
          <a:p>
            <a:r>
              <a:rPr lang="en-US" dirty="0"/>
              <a:t>D)</a:t>
            </a:r>
            <a:r>
              <a:rPr lang="en-IN" dirty="0">
                <a:solidFill>
                  <a:srgbClr val="000000"/>
                </a:solidFill>
                <a:latin typeface="Times New Roman" panose="02020603050405020304" pitchFamily="18" charset="0"/>
              </a:rPr>
              <a:t> </a:t>
            </a:r>
            <a:r>
              <a:rPr lang="en-IN" dirty="0">
                <a:solidFill>
                  <a:srgbClr val="000000"/>
                </a:solidFill>
              </a:rPr>
              <a:t>lateral wall and a part of the LV posterior region drain blood via the left marginal vein</a:t>
            </a:r>
            <a:endParaRPr lang="en-US" dirty="0"/>
          </a:p>
          <a:p>
            <a:endParaRPr lang="en-US" dirty="0"/>
          </a:p>
          <a:p>
            <a:endParaRPr lang="en-US" dirty="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Qn3) CRT response more likely seen in </a:t>
            </a:r>
          </a:p>
        </p:txBody>
      </p:sp>
      <p:sp>
        <p:nvSpPr>
          <p:cNvPr id="3" name="Content Placeholder 2"/>
          <p:cNvSpPr>
            <a:spLocks noGrp="1"/>
          </p:cNvSpPr>
          <p:nvPr>
            <p:ph idx="1"/>
          </p:nvPr>
        </p:nvSpPr>
        <p:spPr>
          <a:xfrm>
            <a:off x="591670" y="1618134"/>
            <a:ext cx="10972800" cy="4525963"/>
          </a:xfrm>
        </p:spPr>
        <p:txBody>
          <a:bodyPr/>
          <a:lstStyle/>
          <a:p>
            <a:r>
              <a:rPr lang="en-US" dirty="0"/>
              <a:t>A) Non ischemic </a:t>
            </a:r>
            <a:r>
              <a:rPr lang="en-US" dirty="0" err="1"/>
              <a:t>cardiomyopathy</a:t>
            </a:r>
            <a:endParaRPr lang="en-US" dirty="0"/>
          </a:p>
          <a:p>
            <a:r>
              <a:rPr lang="en-US" dirty="0"/>
              <a:t>B) LVEDV &gt; 240ml</a:t>
            </a:r>
          </a:p>
          <a:p>
            <a:r>
              <a:rPr lang="en-US" dirty="0"/>
              <a:t>C) </a:t>
            </a:r>
            <a:r>
              <a:rPr lang="en-US" dirty="0" err="1"/>
              <a:t>transmural</a:t>
            </a:r>
            <a:r>
              <a:rPr lang="en-US" dirty="0"/>
              <a:t> scar burden</a:t>
            </a:r>
          </a:p>
          <a:p>
            <a:r>
              <a:rPr lang="en-US" dirty="0"/>
              <a:t>D) </a:t>
            </a:r>
            <a:r>
              <a:rPr lang="en-US" dirty="0" err="1"/>
              <a:t>ivcd</a:t>
            </a:r>
            <a:endParaRPr lang="en-US" dirty="0"/>
          </a:p>
          <a:p>
            <a:endParaRPr lang="en-US"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Qn4) CRT response more likely seen in </a:t>
            </a:r>
            <a:br>
              <a:rPr lang="en-US" dirty="0"/>
            </a:br>
            <a:endParaRPr lang="en-US" dirty="0"/>
          </a:p>
        </p:txBody>
      </p:sp>
      <p:sp>
        <p:nvSpPr>
          <p:cNvPr id="3" name="Content Placeholder 2"/>
          <p:cNvSpPr>
            <a:spLocks noGrp="1"/>
          </p:cNvSpPr>
          <p:nvPr>
            <p:ph idx="1"/>
          </p:nvPr>
        </p:nvSpPr>
        <p:spPr/>
        <p:txBody>
          <a:bodyPr/>
          <a:lstStyle/>
          <a:p>
            <a:r>
              <a:rPr lang="en-US" dirty="0"/>
              <a:t>A) </a:t>
            </a:r>
            <a:r>
              <a:rPr lang="en-US" b="1" dirty="0">
                <a:solidFill>
                  <a:srgbClr val="FF0000"/>
                </a:solidFill>
              </a:rPr>
              <a:t>Non ischemic </a:t>
            </a:r>
            <a:r>
              <a:rPr lang="en-US" b="1" dirty="0" err="1">
                <a:solidFill>
                  <a:srgbClr val="FF0000"/>
                </a:solidFill>
              </a:rPr>
              <a:t>cardiomyopathy</a:t>
            </a:r>
            <a:endParaRPr lang="en-US" b="1" dirty="0">
              <a:solidFill>
                <a:srgbClr val="FF0000"/>
              </a:solidFill>
            </a:endParaRPr>
          </a:p>
          <a:p>
            <a:r>
              <a:rPr lang="en-US" dirty="0"/>
              <a:t>B) LVEDV &gt; 240ml</a:t>
            </a:r>
          </a:p>
          <a:p>
            <a:r>
              <a:rPr lang="en-US" dirty="0"/>
              <a:t>C) </a:t>
            </a:r>
            <a:r>
              <a:rPr lang="en-US" dirty="0" err="1"/>
              <a:t>transmural</a:t>
            </a:r>
            <a:r>
              <a:rPr lang="en-US" dirty="0"/>
              <a:t> scar burden</a:t>
            </a:r>
          </a:p>
          <a:p>
            <a:r>
              <a:rPr lang="en-US" dirty="0"/>
              <a:t>D) </a:t>
            </a:r>
            <a:r>
              <a:rPr lang="en-US" dirty="0" err="1"/>
              <a:t>ivcd</a:t>
            </a:r>
            <a:endParaRPr lang="en-US" dirty="0"/>
          </a:p>
          <a:p>
            <a:endParaRPr lang="en-US"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459" y="561509"/>
            <a:ext cx="10972800" cy="1143000"/>
          </a:xfrm>
        </p:spPr>
        <p:txBody>
          <a:bodyPr>
            <a:normAutofit fontScale="90000"/>
          </a:bodyPr>
          <a:lstStyle/>
          <a:p>
            <a:r>
              <a:rPr lang="en-US" dirty="0" err="1"/>
              <a:t>Qn</a:t>
            </a:r>
            <a:r>
              <a:rPr lang="en-US" dirty="0"/>
              <a:t> 5) Class </a:t>
            </a:r>
            <a:r>
              <a:rPr lang="en-US" dirty="0" err="1"/>
              <a:t>Ia</a:t>
            </a:r>
            <a:r>
              <a:rPr lang="en-US" dirty="0"/>
              <a:t> Indications for CRT in a pt with LBBB includes</a:t>
            </a:r>
            <a:br>
              <a:rPr lang="en-US" dirty="0"/>
            </a:br>
            <a:endParaRPr lang="en-US" dirty="0"/>
          </a:p>
        </p:txBody>
      </p:sp>
      <p:sp>
        <p:nvSpPr>
          <p:cNvPr id="3" name="Content Placeholder 2"/>
          <p:cNvSpPr>
            <a:spLocks noGrp="1"/>
          </p:cNvSpPr>
          <p:nvPr>
            <p:ph idx="1"/>
          </p:nvPr>
        </p:nvSpPr>
        <p:spPr/>
        <p:txBody>
          <a:bodyPr/>
          <a:lstStyle/>
          <a:p>
            <a:r>
              <a:rPr lang="en-US" dirty="0"/>
              <a:t>A) QRS &lt; 150 ms ,LVEF &lt; 35%</a:t>
            </a:r>
          </a:p>
          <a:p>
            <a:r>
              <a:rPr lang="en-US" dirty="0"/>
              <a:t>B) QRS &lt; 150 ms, LVEF &lt; 45%</a:t>
            </a:r>
          </a:p>
          <a:p>
            <a:r>
              <a:rPr lang="en-US" dirty="0"/>
              <a:t>C) QRS 130-150 ms , LVEF &lt; 45%</a:t>
            </a:r>
          </a:p>
          <a:p>
            <a:r>
              <a:rPr lang="en-US" dirty="0"/>
              <a:t>D) QRS &gt; 150ms,LVEF &lt; 35%</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741" y="651155"/>
            <a:ext cx="10972800" cy="1143000"/>
          </a:xfrm>
        </p:spPr>
        <p:txBody>
          <a:bodyPr>
            <a:normAutofit fontScale="90000"/>
          </a:bodyPr>
          <a:lstStyle/>
          <a:p>
            <a:r>
              <a:rPr lang="en-US" dirty="0" err="1"/>
              <a:t>Qn</a:t>
            </a:r>
            <a:r>
              <a:rPr lang="en-US" dirty="0"/>
              <a:t> 5)Class </a:t>
            </a:r>
            <a:r>
              <a:rPr lang="en-US" dirty="0" err="1"/>
              <a:t>Ia</a:t>
            </a:r>
            <a:r>
              <a:rPr lang="en-US" dirty="0"/>
              <a:t> Indications for CRT in a pt with LBBB includes all except</a:t>
            </a:r>
            <a:br>
              <a:rPr lang="en-US" dirty="0"/>
            </a:br>
            <a:endParaRPr lang="en-US" dirty="0"/>
          </a:p>
        </p:txBody>
      </p:sp>
      <p:sp>
        <p:nvSpPr>
          <p:cNvPr id="3" name="Content Placeholder 2"/>
          <p:cNvSpPr>
            <a:spLocks noGrp="1"/>
          </p:cNvSpPr>
          <p:nvPr>
            <p:ph idx="1"/>
          </p:nvPr>
        </p:nvSpPr>
        <p:spPr/>
        <p:txBody>
          <a:bodyPr/>
          <a:lstStyle/>
          <a:p>
            <a:r>
              <a:rPr lang="en-US" dirty="0"/>
              <a:t>A) QRS &lt; 150 ms ,LVEF &lt; 35%</a:t>
            </a:r>
          </a:p>
          <a:p>
            <a:r>
              <a:rPr lang="en-US" dirty="0"/>
              <a:t>B) QRS &lt; 150 ms, LVEF &lt; 45%</a:t>
            </a:r>
          </a:p>
          <a:p>
            <a:r>
              <a:rPr lang="en-US" dirty="0"/>
              <a:t>C) QRS 130-150 ms , LVEF &lt; 45%</a:t>
            </a:r>
          </a:p>
          <a:p>
            <a:r>
              <a:rPr lang="en-US" b="1" dirty="0">
                <a:solidFill>
                  <a:srgbClr val="FF0000"/>
                </a:solidFill>
              </a:rPr>
              <a:t>D) QRS &gt; 150ms,LVEF &lt; 35%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80F86-64EA-488B-BE25-381B0F5628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139640-5E4B-4457-B52B-9963155CCA14}"/>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E4DD9781-0DD5-4F87-8BB6-D01E7C446FC7}"/>
              </a:ext>
            </a:extLst>
          </p:cNvPr>
          <p:cNvPicPr>
            <a:picLocks noChangeAspect="1" noChangeArrowheads="1"/>
          </p:cNvPicPr>
          <p:nvPr/>
        </p:nvPicPr>
        <p:blipFill>
          <a:blip r:embed="rId2"/>
          <a:srcRect/>
          <a:stretch>
            <a:fillRect/>
          </a:stretch>
        </p:blipFill>
        <p:spPr bwMode="auto">
          <a:xfrm>
            <a:off x="0" y="4763"/>
            <a:ext cx="12192000" cy="6858000"/>
          </a:xfrm>
          <a:prstGeom prst="rect">
            <a:avLst/>
          </a:prstGeom>
          <a:noFill/>
          <a:ln w="9525">
            <a:noFill/>
            <a:miter lim="800000"/>
            <a:headEnd/>
            <a:tailEnd/>
          </a:ln>
          <a:effectLst/>
        </p:spPr>
      </p:pic>
    </p:spTree>
    <p:extLst>
      <p:ext uri="{BB962C8B-B14F-4D97-AF65-F5344CB8AC3E}">
        <p14:creationId xmlns:p14="http://schemas.microsoft.com/office/powerpoint/2010/main" val="102277823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Qn</a:t>
            </a:r>
            <a:r>
              <a:rPr lang="en-US" dirty="0"/>
              <a:t> 6) % of pts responding to CRT</a:t>
            </a:r>
          </a:p>
        </p:txBody>
      </p:sp>
      <p:sp>
        <p:nvSpPr>
          <p:cNvPr id="3" name="Content Placeholder 2"/>
          <p:cNvSpPr>
            <a:spLocks noGrp="1"/>
          </p:cNvSpPr>
          <p:nvPr>
            <p:ph idx="1"/>
          </p:nvPr>
        </p:nvSpPr>
        <p:spPr/>
        <p:txBody>
          <a:bodyPr/>
          <a:lstStyle/>
          <a:p>
            <a:r>
              <a:rPr lang="en-US" dirty="0"/>
              <a:t>A) 5%</a:t>
            </a:r>
          </a:p>
          <a:p>
            <a:r>
              <a:rPr lang="en-US" dirty="0"/>
              <a:t>B) 10%</a:t>
            </a:r>
          </a:p>
          <a:p>
            <a:r>
              <a:rPr lang="en-US" dirty="0"/>
              <a:t>C) 30%</a:t>
            </a:r>
          </a:p>
          <a:p>
            <a:r>
              <a:rPr lang="en-US" dirty="0"/>
              <a:t>D) 50%</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of pts responding to CRT</a:t>
            </a:r>
          </a:p>
        </p:txBody>
      </p:sp>
      <p:sp>
        <p:nvSpPr>
          <p:cNvPr id="3" name="Content Placeholder 2"/>
          <p:cNvSpPr>
            <a:spLocks noGrp="1"/>
          </p:cNvSpPr>
          <p:nvPr>
            <p:ph idx="1"/>
          </p:nvPr>
        </p:nvSpPr>
        <p:spPr/>
        <p:txBody>
          <a:bodyPr/>
          <a:lstStyle/>
          <a:p>
            <a:r>
              <a:rPr lang="en-US" dirty="0"/>
              <a:t>A) 5%</a:t>
            </a:r>
          </a:p>
          <a:p>
            <a:r>
              <a:rPr lang="en-US" dirty="0"/>
              <a:t>B) 10%</a:t>
            </a:r>
          </a:p>
          <a:p>
            <a:r>
              <a:rPr lang="en-US" b="1" dirty="0">
                <a:solidFill>
                  <a:srgbClr val="FF0000"/>
                </a:solidFill>
              </a:rPr>
              <a:t>C) 30%</a:t>
            </a:r>
          </a:p>
          <a:p>
            <a:r>
              <a:rPr lang="en-US" dirty="0"/>
              <a:t>D) 50%</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Qn</a:t>
            </a:r>
            <a:r>
              <a:rPr lang="en-US" dirty="0"/>
              <a:t> 7) Target for LV lead placement</a:t>
            </a:r>
          </a:p>
        </p:txBody>
      </p:sp>
      <p:sp>
        <p:nvSpPr>
          <p:cNvPr id="3" name="Content Placeholder 2"/>
          <p:cNvSpPr>
            <a:spLocks noGrp="1"/>
          </p:cNvSpPr>
          <p:nvPr>
            <p:ph idx="1"/>
          </p:nvPr>
        </p:nvSpPr>
        <p:spPr/>
        <p:txBody>
          <a:bodyPr/>
          <a:lstStyle/>
          <a:p>
            <a:r>
              <a:rPr lang="en-US" dirty="0"/>
              <a:t>A) IVS</a:t>
            </a:r>
          </a:p>
          <a:p>
            <a:r>
              <a:rPr lang="en-US" dirty="0"/>
              <a:t>B) Anterior wall</a:t>
            </a:r>
          </a:p>
          <a:p>
            <a:r>
              <a:rPr lang="en-US" dirty="0"/>
              <a:t>C) LV free wall</a:t>
            </a:r>
          </a:p>
          <a:p>
            <a:r>
              <a:rPr lang="en-US" dirty="0"/>
              <a:t>D) none</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Qn</a:t>
            </a:r>
            <a:r>
              <a:rPr lang="en-US" dirty="0"/>
              <a:t> 7) Target for LV lead placement</a:t>
            </a:r>
          </a:p>
        </p:txBody>
      </p:sp>
      <p:sp>
        <p:nvSpPr>
          <p:cNvPr id="3" name="Content Placeholder 2"/>
          <p:cNvSpPr>
            <a:spLocks noGrp="1"/>
          </p:cNvSpPr>
          <p:nvPr>
            <p:ph idx="1"/>
          </p:nvPr>
        </p:nvSpPr>
        <p:spPr/>
        <p:txBody>
          <a:bodyPr/>
          <a:lstStyle/>
          <a:p>
            <a:r>
              <a:rPr lang="en-US" dirty="0"/>
              <a:t>A) IVS</a:t>
            </a:r>
          </a:p>
          <a:p>
            <a:r>
              <a:rPr lang="en-US" dirty="0"/>
              <a:t>B) Anterior wall</a:t>
            </a:r>
          </a:p>
          <a:p>
            <a:r>
              <a:rPr lang="en-US" b="1" dirty="0">
                <a:solidFill>
                  <a:srgbClr val="FF0000"/>
                </a:solidFill>
              </a:rPr>
              <a:t>C) LV free wal</a:t>
            </a:r>
            <a:r>
              <a:rPr lang="en-US" dirty="0"/>
              <a:t>l</a:t>
            </a:r>
          </a:p>
          <a:p>
            <a:r>
              <a:rPr lang="en-US" dirty="0"/>
              <a:t>D) none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Qn</a:t>
            </a:r>
            <a:r>
              <a:rPr lang="en-US" dirty="0"/>
              <a:t> 8) Trial that studied CRT in pts with NARROW QRS</a:t>
            </a:r>
          </a:p>
        </p:txBody>
      </p:sp>
      <p:sp>
        <p:nvSpPr>
          <p:cNvPr id="3" name="Content Placeholder 2"/>
          <p:cNvSpPr>
            <a:spLocks noGrp="1"/>
          </p:cNvSpPr>
          <p:nvPr>
            <p:ph idx="1"/>
          </p:nvPr>
        </p:nvSpPr>
        <p:spPr/>
        <p:txBody>
          <a:bodyPr/>
          <a:lstStyle/>
          <a:p>
            <a:r>
              <a:rPr lang="en-US" dirty="0"/>
              <a:t>A) CARE-HF</a:t>
            </a:r>
          </a:p>
          <a:p>
            <a:r>
              <a:rPr lang="en-US" dirty="0"/>
              <a:t>B) MUSTIC</a:t>
            </a:r>
          </a:p>
          <a:p>
            <a:r>
              <a:rPr lang="en-US" dirty="0"/>
              <a:t>C)</a:t>
            </a:r>
            <a:r>
              <a:rPr lang="en-US" dirty="0" err="1"/>
              <a:t>ReTHINQ</a:t>
            </a:r>
            <a:endParaRPr lang="en-US" dirty="0"/>
          </a:p>
          <a:p>
            <a:r>
              <a:rPr lang="en-US" dirty="0"/>
              <a:t>D)NARROW-HF</a:t>
            </a:r>
          </a:p>
          <a:p>
            <a:r>
              <a:rPr lang="en-US" dirty="0"/>
              <a:t>E) COMPANION</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Qn</a:t>
            </a:r>
            <a:r>
              <a:rPr lang="en-US" dirty="0"/>
              <a:t> 8) Trial that studied CRT in pts with NARROW QRS</a:t>
            </a:r>
          </a:p>
        </p:txBody>
      </p:sp>
      <p:sp>
        <p:nvSpPr>
          <p:cNvPr id="3" name="Content Placeholder 2"/>
          <p:cNvSpPr>
            <a:spLocks noGrp="1"/>
          </p:cNvSpPr>
          <p:nvPr>
            <p:ph idx="1"/>
          </p:nvPr>
        </p:nvSpPr>
        <p:spPr/>
        <p:txBody>
          <a:bodyPr/>
          <a:lstStyle/>
          <a:p>
            <a:r>
              <a:rPr lang="en-US" dirty="0"/>
              <a:t>A) CARE-HF</a:t>
            </a:r>
          </a:p>
          <a:p>
            <a:r>
              <a:rPr lang="en-US" dirty="0"/>
              <a:t>B) MUSTIC</a:t>
            </a:r>
          </a:p>
          <a:p>
            <a:r>
              <a:rPr lang="en-US" b="1" dirty="0">
                <a:solidFill>
                  <a:srgbClr val="FF0000"/>
                </a:solidFill>
              </a:rPr>
              <a:t>C)</a:t>
            </a:r>
            <a:r>
              <a:rPr lang="en-US" b="1" dirty="0" err="1">
                <a:solidFill>
                  <a:srgbClr val="FF0000"/>
                </a:solidFill>
              </a:rPr>
              <a:t>ReTHINQ</a:t>
            </a:r>
            <a:endParaRPr lang="en-US" b="1" dirty="0">
              <a:solidFill>
                <a:srgbClr val="FF0000"/>
              </a:solidFill>
            </a:endParaRPr>
          </a:p>
          <a:p>
            <a:r>
              <a:rPr lang="en-US" dirty="0"/>
              <a:t>D)NARROW-HF</a:t>
            </a:r>
          </a:p>
          <a:p>
            <a:r>
              <a:rPr lang="en-US" dirty="0"/>
              <a:t>E)COMPANION</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5C969-DF10-4D25-8078-CA6B22B90A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C54149-EC89-4494-A4F4-90C8CAAA4633}"/>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IVMD values of </a:t>
            </a:r>
            <a:r>
              <a:rPr lang="en-US" sz="3600" dirty="0">
                <a:solidFill>
                  <a:srgbClr val="FF0000"/>
                </a:solidFill>
                <a:latin typeface="Times New Roman" panose="02020603050405020304" pitchFamily="18" charset="0"/>
                <a:cs typeface="Times New Roman" panose="02020603050405020304" pitchFamily="18" charset="0"/>
              </a:rPr>
              <a:t>&gt; 40 </a:t>
            </a:r>
            <a:r>
              <a:rPr lang="en-US" sz="3600" dirty="0" err="1">
                <a:solidFill>
                  <a:srgbClr val="FF0000"/>
                </a:solidFill>
                <a:latin typeface="Times New Roman" panose="02020603050405020304" pitchFamily="18" charset="0"/>
                <a:cs typeface="Times New Roman" panose="02020603050405020304" pitchFamily="18" charset="0"/>
              </a:rPr>
              <a:t>ms</a:t>
            </a:r>
            <a:r>
              <a:rPr lang="en-US" sz="3600" dirty="0">
                <a:solidFill>
                  <a:srgbClr val="FF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values of LV PEP of </a:t>
            </a:r>
            <a:r>
              <a:rPr lang="en-US" sz="3600" dirty="0">
                <a:solidFill>
                  <a:srgbClr val="FF0000"/>
                </a:solidFill>
                <a:latin typeface="Times New Roman" panose="02020603050405020304" pitchFamily="18" charset="0"/>
                <a:cs typeface="Times New Roman" panose="02020603050405020304" pitchFamily="18" charset="0"/>
              </a:rPr>
              <a:t>&gt; 140 </a:t>
            </a:r>
            <a:r>
              <a:rPr lang="en-US" sz="3600" dirty="0" err="1">
                <a:solidFill>
                  <a:srgbClr val="FF0000"/>
                </a:solidFill>
                <a:latin typeface="Times New Roman" panose="02020603050405020304" pitchFamily="18" charset="0"/>
                <a:cs typeface="Times New Roman" panose="02020603050405020304" pitchFamily="18" charset="0"/>
              </a:rPr>
              <a:t>ms</a:t>
            </a:r>
            <a:r>
              <a:rPr lang="en-US" sz="3600" dirty="0">
                <a:solidFill>
                  <a:srgbClr val="FF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are considered pathological</a:t>
            </a:r>
          </a:p>
          <a:p>
            <a:pPr>
              <a:buNone/>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270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9B81-68C7-4133-A07F-D244271F93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53F14C6-2CE9-41AE-A01F-BBF4944D053D}"/>
              </a:ext>
            </a:extLst>
          </p:cNvPr>
          <p:cNvSpPr>
            <a:spLocks noGrp="1"/>
          </p:cNvSpPr>
          <p:nvPr>
            <p:ph idx="1"/>
          </p:nvPr>
        </p:nvSpPr>
        <p:spPr/>
        <p:txBody>
          <a:bodyPr>
            <a:normAutofit lnSpcReduction="10000"/>
          </a:bodyPr>
          <a:lstStyle/>
          <a:p>
            <a:r>
              <a:rPr lang="en-US" dirty="0">
                <a:latin typeface="Times New Roman" panose="02020603050405020304" pitchFamily="18" charset="0"/>
                <a:cs typeface="Times New Roman" panose="02020603050405020304" pitchFamily="18" charset="0"/>
              </a:rPr>
              <a:t>INTRODUCTION </a:t>
            </a:r>
          </a:p>
          <a:p>
            <a:r>
              <a:rPr lang="en-US" dirty="0">
                <a:latin typeface="Times New Roman" panose="02020603050405020304" pitchFamily="18" charset="0"/>
                <a:cs typeface="Times New Roman" panose="02020603050405020304" pitchFamily="18" charset="0"/>
              </a:rPr>
              <a:t>HF VENTRICULAR DYSYNCHRONY </a:t>
            </a:r>
          </a:p>
          <a:p>
            <a:r>
              <a:rPr lang="en-US" dirty="0">
                <a:latin typeface="Times New Roman" panose="02020603050405020304" pitchFamily="18" charset="0"/>
                <a:cs typeface="Times New Roman" panose="02020603050405020304" pitchFamily="18" charset="0"/>
              </a:rPr>
              <a:t>ASSESSMENT OF DYSSYNCHRONY </a:t>
            </a:r>
          </a:p>
          <a:p>
            <a:r>
              <a:rPr lang="en-US" dirty="0">
                <a:latin typeface="Times New Roman" panose="02020603050405020304" pitchFamily="18" charset="0"/>
                <a:cs typeface="Times New Roman" panose="02020603050405020304" pitchFamily="18" charset="0"/>
              </a:rPr>
              <a:t>RATIONALE/ MECHANISM OF CRT</a:t>
            </a:r>
          </a:p>
          <a:p>
            <a:r>
              <a:rPr lang="en-US" dirty="0">
                <a:latin typeface="Times New Roman" panose="02020603050405020304" pitchFamily="18" charset="0"/>
                <a:cs typeface="Times New Roman" panose="02020603050405020304" pitchFamily="18" charset="0"/>
              </a:rPr>
              <a:t>INDICATIONS </a:t>
            </a:r>
          </a:p>
          <a:p>
            <a:r>
              <a:rPr lang="en-US" dirty="0">
                <a:latin typeface="Times New Roman" panose="02020603050405020304" pitchFamily="18" charset="0"/>
                <a:cs typeface="Times New Roman" panose="02020603050405020304" pitchFamily="18" charset="0"/>
              </a:rPr>
              <a:t>PROCEDURE </a:t>
            </a:r>
          </a:p>
          <a:p>
            <a:r>
              <a:rPr lang="en-US" dirty="0">
                <a:latin typeface="Times New Roman" panose="02020603050405020304" pitchFamily="18" charset="0"/>
                <a:cs typeface="Times New Roman" panose="02020603050405020304" pitchFamily="18" charset="0"/>
              </a:rPr>
              <a:t>PROGRAMING </a:t>
            </a:r>
          </a:p>
          <a:p>
            <a:r>
              <a:rPr lang="en-US" dirty="0">
                <a:latin typeface="Times New Roman" panose="02020603050405020304" pitchFamily="18" charset="0"/>
                <a:cs typeface="Times New Roman" panose="02020603050405020304" pitchFamily="18" charset="0"/>
              </a:rPr>
              <a:t>TRIALS </a:t>
            </a:r>
          </a:p>
        </p:txBody>
      </p:sp>
    </p:spTree>
    <p:extLst>
      <p:ext uri="{BB962C8B-B14F-4D97-AF65-F5344CB8AC3E}">
        <p14:creationId xmlns:p14="http://schemas.microsoft.com/office/powerpoint/2010/main" val="2482835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0" name="Title 1"/>
          <p:cNvSpPr>
            <a:spLocks noGrp="1"/>
          </p:cNvSpPr>
          <p:nvPr>
            <p:ph type="title"/>
          </p:nvPr>
        </p:nvSpPr>
        <p:spPr>
          <a:xfrm>
            <a:off x="704851" y="365126"/>
            <a:ext cx="10515600" cy="1325563"/>
          </a:xfrm>
        </p:spPr>
        <p:txBody>
          <a:bodyPr>
            <a:normAutofit/>
          </a:bodyPr>
          <a:lstStyle/>
          <a:p>
            <a:r>
              <a:rPr lang="en-US" dirty="0">
                <a:latin typeface="Times New Roman" panose="02020603050405020304" pitchFamily="18" charset="0"/>
                <a:cs typeface="Times New Roman" panose="02020603050405020304" pitchFamily="18" charset="0"/>
              </a:rPr>
              <a:t>Intra-ventricular mechanical dyssynchrony</a:t>
            </a:r>
          </a:p>
        </p:txBody>
      </p:sp>
      <p:sp>
        <p:nvSpPr>
          <p:cNvPr id="1048711" name="Content Placeholder 2"/>
          <p:cNvSpPr>
            <a:spLocks noGrp="1"/>
          </p:cNvSpPr>
          <p:nvPr>
            <p:ph idx="1"/>
          </p:nvPr>
        </p:nvSpPr>
        <p:spPr/>
        <p:txBody>
          <a:bodyPr>
            <a:normAutofit/>
          </a:bodyPr>
          <a:lstStyle/>
          <a:p>
            <a:r>
              <a:rPr lang="en-US" b="1" dirty="0">
                <a:solidFill>
                  <a:srgbClr val="002060"/>
                </a:solidFill>
                <a:latin typeface="Times New Roman" panose="02020603050405020304" pitchFamily="18" charset="0"/>
                <a:cs typeface="Times New Roman" panose="02020603050405020304" pitchFamily="18" charset="0"/>
              </a:rPr>
              <a:t>Intra-ventricular dyssynchrony </a:t>
            </a:r>
            <a:r>
              <a:rPr lang="en-US" dirty="0">
                <a:latin typeface="Times New Roman" panose="02020603050405020304" pitchFamily="18" charset="0"/>
                <a:cs typeface="Times New Roman" panose="02020603050405020304" pitchFamily="18" charset="0"/>
              </a:rPr>
              <a:t>is characterized  by either </a:t>
            </a:r>
            <a:r>
              <a:rPr lang="en-US" b="1" dirty="0">
                <a:solidFill>
                  <a:srgbClr val="002060"/>
                </a:solidFill>
                <a:latin typeface="Times New Roman" panose="02020603050405020304" pitchFamily="18" charset="0"/>
                <a:cs typeface="Times New Roman" panose="02020603050405020304" pitchFamily="18" charset="0"/>
              </a:rPr>
              <a:t>premature</a:t>
            </a:r>
            <a:r>
              <a:rPr lang="en-US" dirty="0">
                <a:latin typeface="Times New Roman" panose="02020603050405020304" pitchFamily="18" charset="0"/>
                <a:cs typeface="Times New Roman" panose="02020603050405020304" pitchFamily="18" charset="0"/>
              </a:rPr>
              <a:t> or </a:t>
            </a:r>
            <a:r>
              <a:rPr lang="en-US" b="1" dirty="0">
                <a:solidFill>
                  <a:srgbClr val="002060"/>
                </a:solidFill>
                <a:latin typeface="Times New Roman" panose="02020603050405020304" pitchFamily="18" charset="0"/>
                <a:cs typeface="Times New Roman" panose="02020603050405020304" pitchFamily="18" charset="0"/>
              </a:rPr>
              <a:t>late</a:t>
            </a:r>
            <a:r>
              <a:rPr lang="en-US" dirty="0">
                <a:latin typeface="Times New Roman" panose="02020603050405020304" pitchFamily="18" charset="0"/>
                <a:cs typeface="Times New Roman" panose="02020603050405020304" pitchFamily="18" charset="0"/>
              </a:rPr>
              <a:t> contraction of LV  Wall segments due to delayed electrical Conduction</a:t>
            </a:r>
          </a:p>
          <a:p>
            <a:pPr marL="0" indent="0">
              <a:buNone/>
            </a:pPr>
            <a:r>
              <a:rPr lang="en-US" dirty="0">
                <a:latin typeface="Times New Roman" panose="02020603050405020304" pitchFamily="18" charset="0"/>
                <a:cs typeface="Times New Roman" panose="02020603050405020304" pitchFamily="18" charset="0"/>
              </a:rPr>
              <a:t>Methods</a:t>
            </a:r>
          </a:p>
          <a:p>
            <a:r>
              <a:rPr lang="en-US" dirty="0">
                <a:latin typeface="Times New Roman" panose="02020603050405020304" pitchFamily="18" charset="0"/>
                <a:cs typeface="Times New Roman" panose="02020603050405020304" pitchFamily="18" charset="0"/>
              </a:rPr>
              <a:t>M-mode</a:t>
            </a:r>
          </a:p>
          <a:p>
            <a:r>
              <a:rPr lang="en-US" dirty="0">
                <a:latin typeface="Times New Roman" panose="02020603050405020304" pitchFamily="18" charset="0"/>
                <a:cs typeface="Times New Roman" panose="02020603050405020304" pitchFamily="18" charset="0"/>
              </a:rPr>
              <a:t>Pulsed Tissue Doppler </a:t>
            </a:r>
          </a:p>
          <a:p>
            <a:r>
              <a:rPr lang="en-US" dirty="0">
                <a:latin typeface="Times New Roman" panose="02020603050405020304" pitchFamily="18" charset="0"/>
                <a:cs typeface="Times New Roman" panose="02020603050405020304" pitchFamily="18" charset="0"/>
              </a:rPr>
              <a:t>Color Tissue Velocity Imaging</a:t>
            </a:r>
          </a:p>
          <a:p>
            <a:r>
              <a:rPr lang="en-US" dirty="0">
                <a:latin typeface="Times New Roman" panose="02020603050405020304" pitchFamily="18" charset="0"/>
                <a:cs typeface="Times New Roman" panose="02020603050405020304" pitchFamily="18" charset="0"/>
              </a:rPr>
              <a:t>3-D echocardiography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2" name="Title 1"/>
          <p:cNvSpPr>
            <a:spLocks noGrp="1"/>
          </p:cNvSpPr>
          <p:nvPr>
            <p:ph type="title"/>
          </p:nvPr>
        </p:nvSpPr>
        <p:spPr/>
        <p:txBody>
          <a:bodyPr/>
          <a:lstStyle/>
          <a:p>
            <a:r>
              <a:rPr lang="en-IE" b="1" dirty="0"/>
              <a:t>M-MODE</a:t>
            </a:r>
            <a:endParaRPr lang="en-IE" dirty="0"/>
          </a:p>
        </p:txBody>
      </p:sp>
      <p:sp>
        <p:nvSpPr>
          <p:cNvPr id="1048713" name="Content Placeholder 2"/>
          <p:cNvSpPr>
            <a:spLocks noGrp="1"/>
          </p:cNvSpPr>
          <p:nvPr>
            <p:ph idx="1"/>
          </p:nvPr>
        </p:nvSpPr>
        <p:spPr>
          <a:xfrm>
            <a:off x="656823" y="1690688"/>
            <a:ext cx="10696977" cy="4486275"/>
          </a:xfrm>
        </p:spPr>
        <p:txBody>
          <a:bodyPr>
            <a:normAutofit fontScale="92500"/>
          </a:bodyPr>
          <a:lstStyle/>
          <a:p>
            <a:pPr marL="0" indent="0">
              <a:buNone/>
            </a:pPr>
            <a:r>
              <a:rPr lang="en-IE" sz="3200" b="1" dirty="0">
                <a:solidFill>
                  <a:srgbClr val="FF0000"/>
                </a:solidFill>
                <a:latin typeface="Times New Roman" panose="02020603050405020304" pitchFamily="18" charset="0"/>
                <a:cs typeface="Times New Roman" panose="02020603050405020304" pitchFamily="18" charset="0"/>
              </a:rPr>
              <a:t>Septal-to posterior wall-motion delay (SPWMD)</a:t>
            </a:r>
          </a:p>
          <a:p>
            <a:pPr>
              <a:buNone/>
            </a:pPr>
            <a:r>
              <a:rPr lang="en-US" dirty="0">
                <a:latin typeface="Times New Roman" panose="02020603050405020304" pitchFamily="18" charset="0"/>
                <a:cs typeface="Times New Roman" panose="02020603050405020304" pitchFamily="18" charset="0"/>
              </a:rPr>
              <a:t>It is the difference in timing of septal and posterior wall contraction</a:t>
            </a:r>
          </a:p>
          <a:p>
            <a:r>
              <a:rPr lang="en-IE" dirty="0">
                <a:latin typeface="Times New Roman" panose="02020603050405020304" pitchFamily="18" charset="0"/>
                <a:cs typeface="Times New Roman" panose="02020603050405020304" pitchFamily="18" charset="0"/>
              </a:rPr>
              <a:t>Step 1: Select either the parasternal long-axis or short-axis views.</a:t>
            </a:r>
          </a:p>
          <a:p>
            <a:r>
              <a:rPr lang="en-IE" dirty="0">
                <a:latin typeface="Times New Roman" panose="02020603050405020304" pitchFamily="18" charset="0"/>
                <a:cs typeface="Times New Roman" panose="02020603050405020304" pitchFamily="18" charset="0"/>
              </a:rPr>
              <a:t>Step 2: Position the M-mode cursor at the midventricular level </a:t>
            </a:r>
          </a:p>
          <a:p>
            <a:r>
              <a:rPr lang="en-IE" dirty="0">
                <a:latin typeface="Times New Roman" panose="02020603050405020304" pitchFamily="18" charset="0"/>
                <a:cs typeface="Times New Roman" panose="02020603050405020304" pitchFamily="18" charset="0"/>
              </a:rPr>
              <a:t>Step 3: Set sweep speed to 50 to 100 mm/s</a:t>
            </a:r>
          </a:p>
          <a:p>
            <a:r>
              <a:rPr lang="en-IE" dirty="0">
                <a:latin typeface="Times New Roman" panose="02020603050405020304" pitchFamily="18" charset="0"/>
                <a:cs typeface="Times New Roman" panose="02020603050405020304" pitchFamily="18" charset="0"/>
              </a:rPr>
              <a:t>Step 4: Identify the time delay from peak inward septal motion to peak inward posterior wall.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4" name="Title 1"/>
          <p:cNvSpPr>
            <a:spLocks noGrp="1"/>
          </p:cNvSpPr>
          <p:nvPr>
            <p:ph type="title"/>
          </p:nvPr>
        </p:nvSpPr>
        <p:spPr/>
        <p:txBody>
          <a:bodyPr/>
          <a:lstStyle/>
          <a:p>
            <a:endParaRPr lang="en-IE"/>
          </a:p>
        </p:txBody>
      </p:sp>
      <p:pic>
        <p:nvPicPr>
          <p:cNvPr id="2097172" name="Picture 2"/>
          <p:cNvPicPr>
            <a:picLocks noGrp="1" noChangeAspect="1" noChangeArrowheads="1"/>
          </p:cNvPicPr>
          <p:nvPr>
            <p:ph idx="1"/>
          </p:nvPr>
        </p:nvPicPr>
        <p:blipFill>
          <a:blip r:embed="rId2"/>
          <a:stretch>
            <a:fillRect/>
          </a:stretch>
        </p:blipFill>
        <p:spPr bwMode="auto">
          <a:xfrm>
            <a:off x="2628604" y="1600200"/>
            <a:ext cx="6934792" cy="4525963"/>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578CA-36E2-4B52-B881-00D4D8BD9C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2F3CE2-0628-4FE7-810C-F91BAB9408C6}"/>
              </a:ext>
            </a:extLst>
          </p:cNvPr>
          <p:cNvSpPr>
            <a:spLocks noGrp="1"/>
          </p:cNvSpPr>
          <p:nvPr>
            <p:ph idx="1"/>
          </p:nvPr>
        </p:nvSpPr>
        <p:spPr>
          <a:xfrm>
            <a:off x="8410577" y="1825625"/>
            <a:ext cx="2943225" cy="4351338"/>
          </a:xfrm>
        </p:spPr>
        <p:txBody>
          <a:bodyPr>
            <a:normAutofit lnSpcReduction="10000"/>
          </a:bodyPr>
          <a:lstStyle/>
          <a:p>
            <a:r>
              <a:rPr lang="en-IN" b="0" i="0" dirty="0">
                <a:solidFill>
                  <a:srgbClr val="000000"/>
                </a:solidFill>
                <a:effectLst/>
                <a:latin typeface="Times New Roman" panose="02020603050405020304" pitchFamily="18" charset="0"/>
                <a:cs typeface="Times New Roman" panose="02020603050405020304" pitchFamily="18" charset="0"/>
              </a:rPr>
              <a:t>The abnormal motion of the septum during pre-ejection has been referred to as septal </a:t>
            </a:r>
            <a:r>
              <a:rPr lang="en-IN" b="0" i="0" dirty="0" err="1">
                <a:solidFill>
                  <a:srgbClr val="000000"/>
                </a:solidFill>
                <a:effectLst/>
                <a:latin typeface="Times New Roman" panose="02020603050405020304" pitchFamily="18" charset="0"/>
                <a:cs typeface="Times New Roman" panose="02020603050405020304" pitchFamily="18" charset="0"/>
              </a:rPr>
              <a:t>beaking</a:t>
            </a:r>
            <a:r>
              <a:rPr lang="en-IN" b="0" i="0" dirty="0">
                <a:solidFill>
                  <a:srgbClr val="000000"/>
                </a:solidFill>
                <a:effectLst/>
                <a:latin typeface="Times New Roman" panose="02020603050405020304" pitchFamily="18" charset="0"/>
                <a:cs typeface="Times New Roman" panose="02020603050405020304" pitchFamily="18" charset="0"/>
              </a:rPr>
              <a:t> when imaged by M-mode</a:t>
            </a:r>
            <a:endParaRPr lang="en-US" dirty="0">
              <a:latin typeface="Times New Roman" panose="02020603050405020304" pitchFamily="18" charset="0"/>
              <a:cs typeface="Times New Roman" panose="02020603050405020304" pitchFamily="18" charset="0"/>
            </a:endParaRPr>
          </a:p>
        </p:txBody>
      </p:sp>
      <p:pic>
        <p:nvPicPr>
          <p:cNvPr id="5122" name="Picture 2" descr="M-mode image from an animal with LBBB. In the left heartbeat, the... |  Download Scientific Diagram">
            <a:extLst>
              <a:ext uri="{FF2B5EF4-FFF2-40B4-BE49-F238E27FC236}">
                <a16:creationId xmlns:a16="http://schemas.microsoft.com/office/drawing/2014/main" id="{69208A7E-4175-4A5E-BBF8-459F38F89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0"/>
            <a:ext cx="828675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531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7" name="Title 1"/>
          <p:cNvSpPr>
            <a:spLocks noGrp="1"/>
          </p:cNvSpPr>
          <p:nvPr>
            <p:ph type="title"/>
          </p:nvPr>
        </p:nvSpPr>
        <p:spPr/>
        <p:txBody>
          <a:bodyPr/>
          <a:lstStyle/>
          <a:p>
            <a:r>
              <a:rPr lang="en-US" dirty="0"/>
              <a:t>Limitations</a:t>
            </a:r>
          </a:p>
        </p:txBody>
      </p:sp>
      <p:sp>
        <p:nvSpPr>
          <p:cNvPr id="1048718" name="Content Placeholder 2"/>
          <p:cNvSpPr>
            <a:spLocks noGrp="1"/>
          </p:cNvSpPr>
          <p:nvPr>
            <p:ph idx="1"/>
          </p:nvPr>
        </p:nvSpPr>
        <p:spPr/>
        <p:txBody>
          <a:bodyPr/>
          <a:lstStyle/>
          <a:p>
            <a:pPr>
              <a:buNone/>
            </a:pPr>
            <a:r>
              <a:rPr lang="en-US" dirty="0">
                <a:latin typeface="Times New Roman" panose="02020603050405020304" pitchFamily="18" charset="0"/>
                <a:cs typeface="Times New Roman" panose="02020603050405020304" pitchFamily="18" charset="0"/>
              </a:rPr>
              <a:t>	</a:t>
            </a:r>
            <a:r>
              <a:rPr lang="en-US" sz="3200" dirty="0">
                <a:solidFill>
                  <a:srgbClr val="FF0000"/>
                </a:solidFill>
                <a:latin typeface="Times New Roman" panose="02020603050405020304" pitchFamily="18" charset="0"/>
                <a:cs typeface="Times New Roman" panose="02020603050405020304" pitchFamily="18" charset="0"/>
              </a:rPr>
              <a:t>Impossible to measure SPWMD in patients</a:t>
            </a:r>
            <a:endParaRPr lang="en-US" dirty="0">
              <a:solidFill>
                <a:srgbClr val="FF0000"/>
              </a:solidFill>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 poor acoustic window</a:t>
            </a:r>
          </a:p>
          <a:p>
            <a:r>
              <a:rPr lang="en-US" dirty="0">
                <a:latin typeface="Times New Roman" panose="02020603050405020304" pitchFamily="18" charset="0"/>
                <a:cs typeface="Times New Roman" panose="02020603050405020304" pitchFamily="18" charset="0"/>
              </a:rPr>
              <a:t>Previous septal or posterior wall MI</a:t>
            </a:r>
          </a:p>
          <a:p>
            <a:r>
              <a:rPr lang="en-US" dirty="0">
                <a:latin typeface="Times New Roman" panose="02020603050405020304" pitchFamily="18" charset="0"/>
                <a:cs typeface="Times New Roman" panose="02020603050405020304" pitchFamily="18" charset="0"/>
              </a:rPr>
              <a:t>Abnormal septal motion secondary to RV pressure or volume overload.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6" name="Title 1"/>
          <p:cNvSpPr>
            <a:spLocks noGrp="1"/>
          </p:cNvSpPr>
          <p:nvPr>
            <p:ph type="title"/>
          </p:nvPr>
        </p:nvSpPr>
        <p:spPr/>
        <p:txBody>
          <a:bodyPr/>
          <a:lstStyle/>
          <a:p>
            <a:r>
              <a:rPr lang="en-IE" b="1" dirty="0"/>
              <a:t>COLOR TD M-MODE</a:t>
            </a:r>
            <a:endParaRPr lang="en-IE" dirty="0"/>
          </a:p>
        </p:txBody>
      </p:sp>
      <p:sp>
        <p:nvSpPr>
          <p:cNvPr id="1048727" name="Content Placeholder 2"/>
          <p:cNvSpPr>
            <a:spLocks noGrp="1"/>
          </p:cNvSpPr>
          <p:nvPr>
            <p:ph idx="1"/>
          </p:nvPr>
        </p:nvSpPr>
        <p:spPr/>
        <p:txBody>
          <a:bodyPr>
            <a:normAutofit/>
          </a:bodyPr>
          <a:lstStyle/>
          <a:p>
            <a:r>
              <a:rPr lang="en-IE" i="1" dirty="0">
                <a:latin typeface="Times New Roman" panose="02020603050405020304" pitchFamily="18" charset="0"/>
                <a:cs typeface="Times New Roman" panose="02020603050405020304" pitchFamily="18" charset="0"/>
              </a:rPr>
              <a:t>Changes in direction </a:t>
            </a:r>
            <a:r>
              <a:rPr lang="en-IE" dirty="0">
                <a:latin typeface="Times New Roman" panose="02020603050405020304" pitchFamily="18" charset="0"/>
                <a:cs typeface="Times New Roman" panose="02020603050405020304" pitchFamily="18" charset="0"/>
              </a:rPr>
              <a:t>are </a:t>
            </a:r>
            <a:r>
              <a:rPr lang="en-IE" dirty="0" err="1">
                <a:latin typeface="Times New Roman" panose="02020603050405020304" pitchFamily="18" charset="0"/>
                <a:cs typeface="Times New Roman" panose="02020603050405020304" pitchFamily="18" charset="0"/>
              </a:rPr>
              <a:t>color</a:t>
            </a:r>
            <a:r>
              <a:rPr lang="en-IE" dirty="0">
                <a:latin typeface="Times New Roman" panose="02020603050405020304" pitchFamily="18" charset="0"/>
                <a:cs typeface="Times New Roman" panose="02020603050405020304" pitchFamily="18" charset="0"/>
              </a:rPr>
              <a:t> coded, which may aid in identifying the transition from inward to outward motion in the septum and posterior wall. </a:t>
            </a:r>
          </a:p>
          <a:p>
            <a:r>
              <a:rPr lang="en-IE" dirty="0">
                <a:latin typeface="Times New Roman" panose="02020603050405020304" pitchFamily="18" charset="0"/>
                <a:cs typeface="Times New Roman" panose="02020603050405020304" pitchFamily="18" charset="0"/>
              </a:rPr>
              <a:t>The </a:t>
            </a:r>
            <a:r>
              <a:rPr lang="en-IE" dirty="0" err="1">
                <a:latin typeface="Times New Roman" panose="02020603050405020304" pitchFamily="18" charset="0"/>
                <a:cs typeface="Times New Roman" panose="02020603050405020304" pitchFamily="18" charset="0"/>
              </a:rPr>
              <a:t>septal</a:t>
            </a:r>
            <a:r>
              <a:rPr lang="en-IE" dirty="0">
                <a:latin typeface="Times New Roman" panose="02020603050405020304" pitchFamily="18" charset="0"/>
                <a:cs typeface="Times New Roman" panose="02020603050405020304" pitchFamily="18" charset="0"/>
              </a:rPr>
              <a:t>-to-posterior wall-motion delay greater than or equal to 130 milliseconds is considered to be significant dyssynchrony.</a:t>
            </a:r>
          </a:p>
        </p:txBody>
      </p:sp>
    </p:spTree>
    <p:extLst>
      <p:ext uri="{BB962C8B-B14F-4D97-AF65-F5344CB8AC3E}">
        <p14:creationId xmlns:p14="http://schemas.microsoft.com/office/powerpoint/2010/main" val="3223264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9" name="Title 1"/>
          <p:cNvSpPr>
            <a:spLocks noGrp="1"/>
          </p:cNvSpPr>
          <p:nvPr>
            <p:ph type="title"/>
          </p:nvPr>
        </p:nvSpPr>
        <p:spPr/>
        <p:txBody>
          <a:bodyPr/>
          <a:lstStyle/>
          <a:p>
            <a:endParaRPr lang="en-IE"/>
          </a:p>
        </p:txBody>
      </p:sp>
      <p:pic>
        <p:nvPicPr>
          <p:cNvPr id="2097175" name="Picture 2"/>
          <p:cNvPicPr>
            <a:picLocks noGrp="1" noChangeAspect="1" noChangeArrowheads="1"/>
          </p:cNvPicPr>
          <p:nvPr>
            <p:ph idx="1"/>
          </p:nvPr>
        </p:nvPicPr>
        <p:blipFill>
          <a:blip r:embed="rId2"/>
          <a:stretch>
            <a:fillRect/>
          </a:stretch>
        </p:blipFill>
        <p:spPr bwMode="auto">
          <a:xfrm>
            <a:off x="2786062" y="1634331"/>
            <a:ext cx="6619875" cy="4457700"/>
          </a:xfrm>
          <a:prstGeom prst="rect">
            <a:avLst/>
          </a:prstGeom>
          <a:noFill/>
          <a:ln w="9525">
            <a:noFill/>
            <a:miter lim="800000"/>
            <a:headEnd/>
            <a:tailEnd/>
          </a:ln>
          <a:effectLst/>
        </p:spPr>
      </p:pic>
    </p:spTree>
    <p:extLst>
      <p:ext uri="{BB962C8B-B14F-4D97-AF65-F5344CB8AC3E}">
        <p14:creationId xmlns:p14="http://schemas.microsoft.com/office/powerpoint/2010/main" val="3146754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463B4-37D6-4E4F-8042-645C505D5409}"/>
              </a:ext>
            </a:extLst>
          </p:cNvPr>
          <p:cNvSpPr>
            <a:spLocks noGrp="1"/>
          </p:cNvSpPr>
          <p:nvPr>
            <p:ph type="title"/>
          </p:nvPr>
        </p:nvSpPr>
        <p:spPr>
          <a:xfrm>
            <a:off x="285749" y="365126"/>
            <a:ext cx="11906251" cy="1325563"/>
          </a:xfrm>
        </p:spPr>
        <p:txBody>
          <a:bodyPr>
            <a:normAutofit/>
          </a:bodyPr>
          <a:lstStyle/>
          <a:p>
            <a:r>
              <a:rPr lang="en-US" sz="4000" b="0" i="0" dirty="0">
                <a:solidFill>
                  <a:srgbClr val="3B3835"/>
                </a:solidFill>
                <a:effectLst/>
                <a:latin typeface="Times New Roman" panose="02020603050405020304" pitchFamily="18" charset="0"/>
                <a:cs typeface="Times New Roman" panose="02020603050405020304" pitchFamily="18" charset="0"/>
              </a:rPr>
              <a:t>LATERAL WALL POST-SYSTOLIC DISPLACEMENT</a:t>
            </a:r>
            <a:endParaRPr lang="en-US" sz="4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FC45B69-FE61-4768-9F93-88F51940E5C2}"/>
              </a:ext>
            </a:extLst>
          </p:cNvPr>
          <p:cNvSpPr>
            <a:spLocks noGrp="1"/>
          </p:cNvSpPr>
          <p:nvPr>
            <p:ph idx="1"/>
          </p:nvPr>
        </p:nvSpPr>
        <p:spPr/>
        <p:txBody>
          <a:bodyPr/>
          <a:lstStyle/>
          <a:p>
            <a:r>
              <a:rPr lang="en-IN" b="0" i="0" dirty="0">
                <a:effectLst/>
                <a:latin typeface="Times New Roman" panose="02020603050405020304" pitchFamily="18" charset="0"/>
                <a:cs typeface="Times New Roman" panose="02020603050405020304" pitchFamily="18" charset="0"/>
              </a:rPr>
              <a:t>Reported by </a:t>
            </a:r>
            <a:r>
              <a:rPr lang="en-IN" b="0" i="0" dirty="0" err="1">
                <a:effectLst/>
                <a:latin typeface="Times New Roman" panose="02020603050405020304" pitchFamily="18" charset="0"/>
                <a:cs typeface="Times New Roman" panose="02020603050405020304" pitchFamily="18" charset="0"/>
              </a:rPr>
              <a:t>sassone</a:t>
            </a:r>
            <a:r>
              <a:rPr lang="en-IN" b="0" i="0" dirty="0">
                <a:effectLst/>
                <a:latin typeface="Times New Roman" panose="02020603050405020304" pitchFamily="18" charset="0"/>
                <a:cs typeface="Times New Roman" panose="02020603050405020304" pitchFamily="18" charset="0"/>
              </a:rPr>
              <a:t> et al</a:t>
            </a:r>
          </a:p>
          <a:p>
            <a:r>
              <a:rPr lang="en-IN" b="0" i="0" dirty="0">
                <a:effectLst/>
                <a:latin typeface="Times New Roman" panose="02020603050405020304" pitchFamily="18" charset="0"/>
                <a:cs typeface="Times New Roman" panose="02020603050405020304" pitchFamily="18" charset="0"/>
              </a:rPr>
              <a:t>Measured as the difference of intervals from QRS onset to maximal systolic displacement of the basal LV lateral wall and from QRS onset to the beginning of </a:t>
            </a:r>
            <a:r>
              <a:rPr lang="en-IN" dirty="0" err="1">
                <a:latin typeface="Times New Roman" panose="02020603050405020304" pitchFamily="18" charset="0"/>
                <a:cs typeface="Times New Roman" panose="02020603050405020304" pitchFamily="18" charset="0"/>
              </a:rPr>
              <a:t>T</a:t>
            </a:r>
            <a:r>
              <a:rPr lang="en-IN" b="0" i="0" dirty="0" err="1">
                <a:effectLst/>
                <a:latin typeface="Times New Roman" panose="02020603050405020304" pitchFamily="18" charset="0"/>
                <a:cs typeface="Times New Roman" panose="02020603050405020304" pitchFamily="18" charset="0"/>
              </a:rPr>
              <a:t>ransmitral</a:t>
            </a:r>
            <a:r>
              <a:rPr lang="en-IN" b="0" i="0" dirty="0">
                <a:effectLst/>
                <a:latin typeface="Times New Roman" panose="02020603050405020304" pitchFamily="18" charset="0"/>
                <a:cs typeface="Times New Roman" panose="02020603050405020304" pitchFamily="18" charset="0"/>
              </a:rPr>
              <a:t> E velocity </a:t>
            </a:r>
          </a:p>
          <a:p>
            <a:r>
              <a:rPr lang="en-IN" b="0" i="0" dirty="0">
                <a:effectLst/>
                <a:latin typeface="Times New Roman" panose="02020603050405020304" pitchFamily="18" charset="0"/>
                <a:cs typeface="Times New Roman" panose="02020603050405020304" pitchFamily="18" charset="0"/>
              </a:rPr>
              <a:t>Positive LWPSD </a:t>
            </a:r>
            <a:r>
              <a:rPr lang="en-IN" b="0" i="0" dirty="0" err="1">
                <a:effectLst/>
                <a:latin typeface="Times New Roman" panose="02020603050405020304" pitchFamily="18" charset="0"/>
                <a:cs typeface="Times New Roman" panose="02020603050405020304" pitchFamily="18" charset="0"/>
              </a:rPr>
              <a:t>i.e</a:t>
            </a:r>
            <a:r>
              <a:rPr lang="en-IN" b="0" i="0" dirty="0">
                <a:effectLst/>
                <a:latin typeface="Times New Roman" panose="02020603050405020304" pitchFamily="18" charset="0"/>
                <a:cs typeface="Times New Roman" panose="02020603050405020304" pitchFamily="18" charset="0"/>
              </a:rPr>
              <a:t> . a longer interval to maximal inward displacement of LV lateral wall than the interval to opening of the mitral valve, identifies a severe post-systolic contraction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433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D8BD-CA27-480C-915A-51CC1CA3DE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8F10D4-6071-4BBB-A46F-27FDB6D43603}"/>
              </a:ext>
            </a:extLst>
          </p:cNvPr>
          <p:cNvSpPr>
            <a:spLocks noGrp="1"/>
          </p:cNvSpPr>
          <p:nvPr>
            <p:ph idx="1"/>
          </p:nvPr>
        </p:nvSpPr>
        <p:spPr/>
        <p:txBody>
          <a:bodyPr>
            <a:normAutofit fontScale="92500" lnSpcReduction="10000"/>
          </a:bodyPr>
          <a:lstStyle/>
          <a:p>
            <a:r>
              <a:rPr lang="en-US" sz="3200" b="0" i="0" dirty="0">
                <a:solidFill>
                  <a:srgbClr val="3B3835"/>
                </a:solidFill>
                <a:effectLst/>
                <a:latin typeface="Times New Roman" panose="02020603050405020304" pitchFamily="18" charset="0"/>
                <a:cs typeface="Times New Roman" panose="02020603050405020304" pitchFamily="18" charset="0"/>
              </a:rPr>
              <a:t>Why ….LWPSD</a:t>
            </a:r>
          </a:p>
          <a:p>
            <a:endParaRPr lang="en-US" dirty="0">
              <a:solidFill>
                <a:srgbClr val="3B3835"/>
              </a:solidFill>
              <a:latin typeface="Times New Roman" panose="02020603050405020304" pitchFamily="18" charset="0"/>
              <a:cs typeface="Times New Roman" panose="02020603050405020304" pitchFamily="18" charset="0"/>
            </a:endParaRPr>
          </a:p>
          <a:p>
            <a:r>
              <a:rPr lang="en-IN" b="0" i="0" dirty="0">
                <a:solidFill>
                  <a:srgbClr val="3B3835"/>
                </a:solidFill>
                <a:effectLst/>
                <a:latin typeface="Times New Roman" panose="02020603050405020304" pitchFamily="18" charset="0"/>
                <a:cs typeface="Times New Roman" panose="02020603050405020304" pitchFamily="18" charset="0"/>
              </a:rPr>
              <a:t>With LBBB the lateral wall is the latest to be activated, thus representing the optimal target for LV lead positioning</a:t>
            </a:r>
          </a:p>
          <a:p>
            <a:endParaRPr lang="en-US" b="0" i="0" dirty="0">
              <a:solidFill>
                <a:srgbClr val="3B3835"/>
              </a:solidFill>
              <a:effectLst/>
              <a:latin typeface="Times New Roman" panose="02020603050405020304" pitchFamily="18" charset="0"/>
              <a:cs typeface="Times New Roman" panose="02020603050405020304" pitchFamily="18" charset="0"/>
            </a:endParaRPr>
          </a:p>
          <a:p>
            <a:r>
              <a:rPr lang="en-IN" b="0" i="0" dirty="0">
                <a:solidFill>
                  <a:srgbClr val="3B3835"/>
                </a:solidFill>
                <a:effectLst/>
                <a:latin typeface="Times New Roman" panose="02020603050405020304" pitchFamily="18" charset="0"/>
                <a:cs typeface="Times New Roman" panose="02020603050405020304" pitchFamily="18" charset="0"/>
              </a:rPr>
              <a:t>Despite evaluating intra-ventricular </a:t>
            </a:r>
            <a:r>
              <a:rPr lang="en-IN" b="0" i="0" dirty="0" err="1">
                <a:solidFill>
                  <a:srgbClr val="3B3835"/>
                </a:solidFill>
                <a:effectLst/>
                <a:latin typeface="Times New Roman" panose="02020603050405020304" pitchFamily="18" charset="0"/>
                <a:cs typeface="Times New Roman" panose="02020603050405020304" pitchFamily="18" charset="0"/>
              </a:rPr>
              <a:t>dyssynchrony</a:t>
            </a:r>
            <a:r>
              <a:rPr lang="en-IN" b="0" i="0" dirty="0">
                <a:solidFill>
                  <a:srgbClr val="3B3835"/>
                </a:solidFill>
                <a:effectLst/>
                <a:latin typeface="Times New Roman" panose="02020603050405020304" pitchFamily="18" charset="0"/>
                <a:cs typeface="Times New Roman" panose="02020603050405020304" pitchFamily="18" charset="0"/>
              </a:rPr>
              <a:t> based on delay of a single myocardial wall, LWPSD could predict CRT response</a:t>
            </a:r>
          </a:p>
          <a:p>
            <a:endParaRPr lang="en-IN" b="0" i="0" dirty="0">
              <a:solidFill>
                <a:srgbClr val="3B3835"/>
              </a:solidFill>
              <a:effectLst/>
              <a:latin typeface="Times New Roman" panose="02020603050405020304" pitchFamily="18" charset="0"/>
              <a:cs typeface="Times New Roman" panose="02020603050405020304" pitchFamily="18" charset="0"/>
            </a:endParaRPr>
          </a:p>
          <a:p>
            <a:r>
              <a:rPr lang="en-IN" dirty="0">
                <a:solidFill>
                  <a:srgbClr val="3B3835"/>
                </a:solidFill>
                <a:latin typeface="Times New Roman" panose="02020603050405020304" pitchFamily="18" charset="0"/>
                <a:cs typeface="Times New Roman" panose="02020603050405020304" pitchFamily="18" charset="0"/>
              </a:rPr>
              <a:t>In absence of LBBB diagnostic accuracy unknown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8489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9" name="Title 1"/>
          <p:cNvSpPr>
            <a:spLocks noGrp="1"/>
          </p:cNvSpPr>
          <p:nvPr>
            <p:ph type="title"/>
          </p:nvPr>
        </p:nvSpPr>
        <p:spPr/>
        <p:txBody>
          <a:bodyPr>
            <a:normAutofit fontScale="90000"/>
          </a:bodyPr>
          <a:lstStyle/>
          <a:p>
            <a:br>
              <a:rPr lang="en-US" dirty="0">
                <a:latin typeface="Times New Roman" panose="02020603050405020304" pitchFamily="18" charset="0"/>
                <a:cs typeface="Times New Roman" panose="02020603050405020304" pitchFamily="18" charset="0"/>
              </a:rPr>
            </a:br>
            <a:r>
              <a:rPr lang="en-US" dirty="0">
                <a:solidFill>
                  <a:srgbClr val="FF0000"/>
                </a:solidFill>
                <a:latin typeface="Times New Roman" panose="02020603050405020304" pitchFamily="18" charset="0"/>
                <a:cs typeface="Times New Roman" panose="02020603050405020304" pitchFamily="18" charset="0"/>
              </a:rPr>
              <a:t>Lateral wall post-systolic displacement</a:t>
            </a:r>
            <a:endParaRPr lang="en-US" dirty="0">
              <a:latin typeface="Times New Roman" panose="02020603050405020304" pitchFamily="18" charset="0"/>
              <a:cs typeface="Times New Roman" panose="02020603050405020304" pitchFamily="18" charset="0"/>
            </a:endParaRPr>
          </a:p>
        </p:txBody>
      </p:sp>
      <p:sp>
        <p:nvSpPr>
          <p:cNvPr id="1048720" name="Content Placeholder 2"/>
          <p:cNvSpPr>
            <a:spLocks noGrp="1"/>
          </p:cNvSpPr>
          <p:nvPr>
            <p:ph idx="1"/>
          </p:nvPr>
        </p:nvSpPr>
        <p:spPr>
          <a:xfrm>
            <a:off x="838200" y="2180825"/>
            <a:ext cx="4114800" cy="1938992"/>
          </a:xfrm>
          <a:ln w="38100">
            <a:solidFill>
              <a:srgbClr val="FF0000"/>
            </a:solidFill>
          </a:ln>
        </p:spPr>
        <p:txBody>
          <a:bodyPr>
            <a:normAutofit/>
          </a:bodyPr>
          <a:lstStyle/>
          <a:p>
            <a:pPr algn="just"/>
            <a:r>
              <a:rPr lang="en-US" sz="2400" dirty="0">
                <a:latin typeface="Times New Roman" panose="02020603050405020304" pitchFamily="18" charset="0"/>
                <a:cs typeface="Times New Roman" panose="02020603050405020304" pitchFamily="18" charset="0"/>
              </a:rPr>
              <a:t>QRS onset to maximal  systolic displacement  of the basal LV lateral wall (assessed by M-mode in  the apical 4-chamber view)</a:t>
            </a:r>
            <a:endParaRPr lang="en-US" sz="2400" dirty="0">
              <a:solidFill>
                <a:srgbClr val="FF0000"/>
              </a:solidFill>
              <a:latin typeface="Times New Roman" panose="02020603050405020304" pitchFamily="18" charset="0"/>
              <a:cs typeface="Times New Roman" panose="02020603050405020304" pitchFamily="18" charset="0"/>
            </a:endParaRPr>
          </a:p>
        </p:txBody>
      </p:sp>
      <p:cxnSp>
        <p:nvCxnSpPr>
          <p:cNvPr id="3145728" name="Straight Connector 4"/>
          <p:cNvCxnSpPr>
            <a:cxnSpLocks/>
          </p:cNvCxnSpPr>
          <p:nvPr/>
        </p:nvCxnSpPr>
        <p:spPr>
          <a:xfrm>
            <a:off x="5286375" y="3048000"/>
            <a:ext cx="762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48721" name="TextBox 6"/>
          <p:cNvSpPr txBox="1"/>
          <p:nvPr/>
        </p:nvSpPr>
        <p:spPr>
          <a:xfrm>
            <a:off x="6286500" y="2180825"/>
            <a:ext cx="4114800" cy="1938992"/>
          </a:xfrm>
          <a:prstGeom prst="rect">
            <a:avLst/>
          </a:prstGeom>
          <a:noFill/>
          <a:ln w="38100">
            <a:solidFill>
              <a:srgbClr val="FF0000"/>
            </a:solidFill>
          </a:ln>
        </p:spPr>
        <p:txBody>
          <a:bodyPr wrap="square" rtlCol="0">
            <a:spAutoFit/>
          </a:bodyPr>
          <a:lstStyle/>
          <a:p>
            <a:pPr algn="just">
              <a:buNone/>
            </a:pPr>
            <a:r>
              <a:rPr lang="en-US" sz="2400" dirty="0">
                <a:latin typeface="Times New Roman" panose="02020603050405020304" pitchFamily="18" charset="0"/>
                <a:cs typeface="Times New Roman" panose="02020603050405020304" pitchFamily="18" charset="0"/>
              </a:rPr>
              <a:t>QRS onset to the beginning of </a:t>
            </a:r>
            <a:r>
              <a:rPr lang="en-US" sz="2400" dirty="0" err="1">
                <a:latin typeface="Times New Roman" panose="02020603050405020304" pitchFamily="18" charset="0"/>
                <a:cs typeface="Times New Roman" panose="02020603050405020304" pitchFamily="18" charset="0"/>
              </a:rPr>
              <a:t>transmitral</a:t>
            </a:r>
            <a:r>
              <a:rPr lang="en-US" sz="2400" dirty="0">
                <a:latin typeface="Times New Roman" panose="02020603050405020304" pitchFamily="18" charset="0"/>
                <a:cs typeface="Times New Roman" panose="02020603050405020304" pitchFamily="18" charset="0"/>
              </a:rPr>
              <a:t> E velocity (assessed by pulsed Doppler of mitral</a:t>
            </a:r>
          </a:p>
          <a:p>
            <a:pPr algn="just"/>
            <a:r>
              <a:rPr lang="en-US" sz="2400" dirty="0">
                <a:latin typeface="Times New Roman" panose="02020603050405020304" pitchFamily="18" charset="0"/>
                <a:cs typeface="Times New Roman" panose="02020603050405020304" pitchFamily="18" charset="0"/>
              </a:rPr>
              <a:t>inflow)</a:t>
            </a:r>
          </a:p>
          <a:p>
            <a:pPr algn="just"/>
            <a:endParaRPr lang="en-US"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C773E-A0A8-4810-91D1-26EC5FB21A98}"/>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7610D841-D12F-43B9-A741-46849BB180F7}"/>
              </a:ext>
            </a:extLst>
          </p:cNvPr>
          <p:cNvSpPr>
            <a:spLocks noGrp="1"/>
          </p:cNvSpPr>
          <p:nvPr>
            <p:ph idx="1"/>
          </p:nvPr>
        </p:nvSpPr>
        <p:spPr/>
        <p:txBody>
          <a:bodyPr>
            <a:normAutofit fontScale="92500" lnSpcReduction="20000"/>
          </a:bodyPr>
          <a:lstStyle/>
          <a:p>
            <a:r>
              <a:rPr lang="en-US" dirty="0">
                <a:cs typeface="Times New Roman" panose="02020603050405020304" pitchFamily="18" charset="0"/>
              </a:rPr>
              <a:t>Prevalence and economic burden of HF is on the rise</a:t>
            </a:r>
          </a:p>
          <a:p>
            <a:r>
              <a:rPr lang="en-US" dirty="0">
                <a:cs typeface="Times New Roman" panose="02020603050405020304" pitchFamily="18" charset="0"/>
              </a:rPr>
              <a:t>Mainly from the increased incidence of MI and state of the art medicines </a:t>
            </a:r>
          </a:p>
          <a:p>
            <a:r>
              <a:rPr lang="en-US" dirty="0">
                <a:cs typeface="Times New Roman" panose="02020603050405020304" pitchFamily="18" charset="0"/>
              </a:rPr>
              <a:t>5 yr mortality ranges from 15-50%</a:t>
            </a:r>
          </a:p>
          <a:p>
            <a:r>
              <a:rPr lang="en-US" dirty="0"/>
              <a:t>Pharmacologic therapy for HF, based principally on inhibition of the RAAS and β-blockade, has dramatically improved the outcomes of patients with systolic HF. </a:t>
            </a:r>
          </a:p>
          <a:p>
            <a:r>
              <a:rPr lang="en-US" dirty="0"/>
              <a:t>despite widespread implementation of guideline-mandated pharmacologic therapies, the prognosis of patients with HF remains poor.</a:t>
            </a:r>
          </a:p>
        </p:txBody>
      </p:sp>
    </p:spTree>
    <p:extLst>
      <p:ext uri="{BB962C8B-B14F-4D97-AF65-F5344CB8AC3E}">
        <p14:creationId xmlns:p14="http://schemas.microsoft.com/office/powerpoint/2010/main" val="1914580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3" name="Title 1048722"/>
          <p:cNvSpPr>
            <a:spLocks noGrp="1"/>
          </p:cNvSpPr>
          <p:nvPr>
            <p:ph type="ctrTitle"/>
          </p:nvPr>
        </p:nvSpPr>
        <p:spPr/>
        <p:txBody>
          <a:bodyPr/>
          <a:lstStyle/>
          <a:p>
            <a:endParaRPr lang="en-GB"/>
          </a:p>
        </p:txBody>
      </p:sp>
      <p:sp>
        <p:nvSpPr>
          <p:cNvPr id="1048724" name="Subtitle 1048723"/>
          <p:cNvSpPr>
            <a:spLocks noGrp="1"/>
          </p:cNvSpPr>
          <p:nvPr>
            <p:ph type="subTitle" idx="1"/>
          </p:nvPr>
        </p:nvSpPr>
        <p:spPr>
          <a:xfrm>
            <a:off x="878676" y="5202238"/>
            <a:ext cx="9144000" cy="1655762"/>
          </a:xfrm>
        </p:spPr>
        <p:txBody>
          <a:bodyPr/>
          <a:lstStyle/>
          <a:p>
            <a:r>
              <a:rPr lang="en-US" sz="3200" dirty="0"/>
              <a:t>Figure: method for measuring LWPSD</a:t>
            </a:r>
            <a:endParaRPr lang="en-GB" dirty="0"/>
          </a:p>
        </p:txBody>
      </p:sp>
      <p:pic>
        <p:nvPicPr>
          <p:cNvPr id="2097173" name="Picture 2097172"/>
          <p:cNvPicPr>
            <a:picLocks/>
          </p:cNvPicPr>
          <p:nvPr/>
        </p:nvPicPr>
        <p:blipFill>
          <a:blip r:embed="rId2"/>
          <a:stretch>
            <a:fillRect/>
          </a:stretch>
        </p:blipFill>
        <p:spPr>
          <a:xfrm>
            <a:off x="1524000" y="481353"/>
            <a:ext cx="8164943" cy="414154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5" name="Content Placeholder 2"/>
          <p:cNvSpPr>
            <a:spLocks noGrp="1"/>
          </p:cNvSpPr>
          <p:nvPr>
            <p:ph idx="1"/>
          </p:nvPr>
        </p:nvSpPr>
        <p:spPr>
          <a:xfrm>
            <a:off x="746978" y="502276"/>
            <a:ext cx="9710713" cy="5746124"/>
          </a:xfrm>
        </p:spPr>
        <p:txBody>
          <a:bodyPr>
            <a:normAutofit/>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 positive LWPSD, i.e. a longer interval to maximal inward displacement of LV lateral wall than the interval to opening of the mitral valve, identifies a severe </a:t>
            </a:r>
            <a:r>
              <a:rPr lang="en-US" b="1" dirty="0">
                <a:latin typeface="Times New Roman" panose="02020603050405020304" pitchFamily="18" charset="0"/>
                <a:cs typeface="Times New Roman" panose="02020603050405020304" pitchFamily="18" charset="0"/>
              </a:rPr>
              <a:t>post-systolic contraction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It has been demonstrated to be an independent predictor of CRT response in  patients with end-stage heart failure and left bundle branch block.</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F413-A248-452D-B19F-54516221A2F2}"/>
              </a:ext>
            </a:extLst>
          </p:cNvPr>
          <p:cNvSpPr>
            <a:spLocks noGrp="1"/>
          </p:cNvSpPr>
          <p:nvPr>
            <p:ph type="title"/>
          </p:nvPr>
        </p:nvSpPr>
        <p:spPr/>
        <p:txBody>
          <a:bodyPr>
            <a:normAutofit fontScale="90000"/>
          </a:bodyPr>
          <a:lstStyle/>
          <a:p>
            <a:r>
              <a:rPr lang="en-IN" sz="3600" b="0" i="0" dirty="0">
                <a:effectLst/>
                <a:latin typeface="Times New Roman" panose="02020603050405020304" pitchFamily="18" charset="0"/>
                <a:cs typeface="Times New Roman" panose="02020603050405020304" pitchFamily="18" charset="0"/>
              </a:rPr>
              <a:t>TDI FOR ASSESSMENT OF INTRAVENTRICULAR DYSSYNCHRONY</a:t>
            </a:r>
            <a:endParaRPr lang="en-US" sz="36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61DDF3D-A97C-423C-BF78-F6AEB80020F0}"/>
              </a:ext>
            </a:extLst>
          </p:cNvPr>
          <p:cNvSpPr>
            <a:spLocks noGrp="1"/>
          </p:cNvSpPr>
          <p:nvPr>
            <p:ph idx="1"/>
          </p:nvPr>
        </p:nvSpPr>
        <p:spPr/>
        <p:txBody>
          <a:bodyPr/>
          <a:lstStyle/>
          <a:p>
            <a:r>
              <a:rPr lang="en-IN" b="0" i="0" dirty="0">
                <a:effectLst/>
                <a:latin typeface="Times New Roman" panose="02020603050405020304" pitchFamily="18" charset="0"/>
                <a:cs typeface="Times New Roman" panose="02020603050405020304" pitchFamily="18" charset="0"/>
              </a:rPr>
              <a:t>Measurement of time to peak- systolic longitudinal velocity</a:t>
            </a:r>
          </a:p>
          <a:p>
            <a:r>
              <a:rPr lang="en-IN" b="0" i="0" dirty="0">
                <a:effectLst/>
                <a:latin typeface="Times New Roman" panose="02020603050405020304" pitchFamily="18" charset="0"/>
                <a:cs typeface="Times New Roman" panose="02020603050405020304" pitchFamily="18" charset="0"/>
              </a:rPr>
              <a:t>Assessment of longitudinal shortening velocities </a:t>
            </a:r>
            <a:r>
              <a:rPr lang="en-IN" b="0" i="0" dirty="0" err="1">
                <a:effectLst/>
                <a:latin typeface="Times New Roman" panose="02020603050405020304" pitchFamily="18" charset="0"/>
                <a:cs typeface="Times New Roman" panose="02020603050405020304" pitchFamily="18" charset="0"/>
              </a:rPr>
              <a:t>ie</a:t>
            </a:r>
            <a:r>
              <a:rPr lang="en-IN" b="0" i="0" dirty="0">
                <a:effectLst/>
                <a:latin typeface="Times New Roman" panose="02020603050405020304" pitchFamily="18" charset="0"/>
                <a:cs typeface="Times New Roman" panose="02020603050405020304" pitchFamily="18" charset="0"/>
              </a:rPr>
              <a:t> the time of myocardial systolic velocities (</a:t>
            </a:r>
            <a:r>
              <a:rPr lang="en-IN" b="0" i="0" dirty="0" err="1">
                <a:effectLst/>
                <a:latin typeface="Times New Roman" panose="02020603050405020304" pitchFamily="18" charset="0"/>
                <a:cs typeface="Times New Roman" panose="02020603050405020304" pitchFamily="18" charset="0"/>
              </a:rPr>
              <a:t>Sm</a:t>
            </a:r>
            <a:r>
              <a:rPr lang="en-IN" b="0" i="0" dirty="0">
                <a:effectLst/>
                <a:latin typeface="Times New Roman" panose="02020603050405020304" pitchFamily="18" charset="0"/>
                <a:cs typeface="Times New Roman" panose="02020603050405020304" pitchFamily="18" charset="0"/>
              </a:rPr>
              <a:t>) from the apical window with</a:t>
            </a:r>
            <a:endParaRPr lang="en-IN" dirty="0">
              <a:latin typeface="Times New Roman" panose="02020603050405020304" pitchFamily="18" charset="0"/>
              <a:cs typeface="Times New Roman" panose="02020603050405020304" pitchFamily="18" charset="0"/>
            </a:endParaRPr>
          </a:p>
          <a:p>
            <a:r>
              <a:rPr lang="en-US" b="0" i="0" dirty="0">
                <a:effectLst/>
                <a:latin typeface="Times New Roman" panose="02020603050405020304" pitchFamily="18" charset="0"/>
                <a:cs typeface="Times New Roman" panose="02020603050405020304" pitchFamily="18" charset="0"/>
              </a:rPr>
              <a:t>Uses both pulsed-TDI or color-coded TDI</a:t>
            </a:r>
            <a:endParaRPr lang="en-IN" b="0" i="0" dirty="0">
              <a:effectLst/>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885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9E67A-CD29-4A3E-A659-10EEB2F2E14C}"/>
              </a:ext>
            </a:extLst>
          </p:cNvPr>
          <p:cNvSpPr>
            <a:spLocks noGrp="1"/>
          </p:cNvSpPr>
          <p:nvPr>
            <p:ph type="title"/>
          </p:nvPr>
        </p:nvSpPr>
        <p:spPr/>
        <p:txBody>
          <a:bodyPr>
            <a:normAutofit fontScale="90000"/>
          </a:bodyPr>
          <a:lstStyle/>
          <a:p>
            <a:r>
              <a:rPr lang="en-IN" sz="3600" b="0" i="0" dirty="0">
                <a:solidFill>
                  <a:srgbClr val="3B3835"/>
                </a:solidFill>
                <a:effectLst/>
                <a:latin typeface="Times New Roman" panose="02020603050405020304" pitchFamily="18" charset="0"/>
                <a:cs typeface="Times New Roman" panose="02020603050405020304" pitchFamily="18" charset="0"/>
              </a:rPr>
              <a:t>MEASUREMENT OF TIME TO PEAK- SYSTOLIC LONGITUDINAL VELOCITY</a:t>
            </a:r>
            <a:endParaRPr lang="en-US" sz="36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B4EA61C-C210-4D91-916B-BAEC499C180F}"/>
              </a:ext>
            </a:extLst>
          </p:cNvPr>
          <p:cNvSpPr>
            <a:spLocks noGrp="1"/>
          </p:cNvSpPr>
          <p:nvPr>
            <p:ph idx="1"/>
          </p:nvPr>
        </p:nvSpPr>
        <p:spPr/>
        <p:txBody>
          <a:bodyPr>
            <a:normAutofit fontScale="92500" lnSpcReduction="10000"/>
          </a:bodyPr>
          <a:lstStyle/>
          <a:p>
            <a:pPr marL="514350" indent="-514350">
              <a:buAutoNum type="arabicPeriod"/>
            </a:pPr>
            <a:r>
              <a:rPr lang="en-IN" b="0" i="0" dirty="0">
                <a:solidFill>
                  <a:srgbClr val="3B3835"/>
                </a:solidFill>
                <a:effectLst/>
                <a:latin typeface="Times New Roman" panose="02020603050405020304" pitchFamily="18" charset="0"/>
                <a:cs typeface="Times New Roman" panose="02020603050405020304" pitchFamily="18" charset="0"/>
              </a:rPr>
              <a:t>Obtain a noise free ECG trace and good quality 2D image from the apical window </a:t>
            </a:r>
          </a:p>
          <a:p>
            <a:pPr marL="514350" indent="-514350">
              <a:buAutoNum type="arabicPeriod"/>
            </a:pPr>
            <a:r>
              <a:rPr lang="en-IN" b="0" i="0" dirty="0">
                <a:solidFill>
                  <a:srgbClr val="3B3835"/>
                </a:solidFill>
                <a:effectLst/>
                <a:latin typeface="Times New Roman" panose="02020603050405020304" pitchFamily="18" charset="0"/>
                <a:cs typeface="Times New Roman" panose="02020603050405020304" pitchFamily="18" charset="0"/>
              </a:rPr>
              <a:t>Activate </a:t>
            </a:r>
            <a:r>
              <a:rPr lang="en-IN" b="0" i="0" dirty="0" err="1">
                <a:solidFill>
                  <a:srgbClr val="3B3835"/>
                </a:solidFill>
                <a:effectLst/>
                <a:latin typeface="Times New Roman" panose="02020603050405020304" pitchFamily="18" charset="0"/>
                <a:cs typeface="Times New Roman" panose="02020603050405020304" pitchFamily="18" charset="0"/>
              </a:rPr>
              <a:t>color</a:t>
            </a:r>
            <a:r>
              <a:rPr lang="en-IN" b="0" i="0" dirty="0">
                <a:solidFill>
                  <a:srgbClr val="3B3835"/>
                </a:solidFill>
                <a:effectLst/>
                <a:latin typeface="Times New Roman" panose="02020603050405020304" pitchFamily="18" charset="0"/>
                <a:cs typeface="Times New Roman" panose="02020603050405020304" pitchFamily="18" charset="0"/>
              </a:rPr>
              <a:t> TDI, adjusting the sector width so as to keep the frame rate &gt; 90 frames/second.</a:t>
            </a:r>
          </a:p>
          <a:p>
            <a:pPr marL="514350" indent="-514350">
              <a:buAutoNum type="arabicPeriod"/>
            </a:pPr>
            <a:r>
              <a:rPr lang="en-IN" b="0" i="0" dirty="0">
                <a:solidFill>
                  <a:srgbClr val="3B3835"/>
                </a:solidFill>
                <a:effectLst/>
                <a:latin typeface="Times New Roman" panose="02020603050405020304" pitchFamily="18" charset="0"/>
                <a:cs typeface="Times New Roman" panose="02020603050405020304" pitchFamily="18" charset="0"/>
              </a:rPr>
              <a:t>Suspend breathing if possible and acquire 3-5 beats (sinus rhythm) or more (in case of </a:t>
            </a:r>
            <a:r>
              <a:rPr lang="en-IN" b="0" i="0" dirty="0" err="1">
                <a:solidFill>
                  <a:srgbClr val="3B3835"/>
                </a:solidFill>
                <a:effectLst/>
                <a:latin typeface="Times New Roman" panose="02020603050405020304" pitchFamily="18" charset="0"/>
                <a:cs typeface="Times New Roman" panose="02020603050405020304" pitchFamily="18" charset="0"/>
              </a:rPr>
              <a:t>ectopics</a:t>
            </a:r>
            <a:r>
              <a:rPr lang="en-IN" b="0" i="0" dirty="0">
                <a:solidFill>
                  <a:srgbClr val="3B3835"/>
                </a:solidFill>
                <a:effectLst/>
                <a:latin typeface="Times New Roman" panose="02020603050405020304" pitchFamily="18" charset="0"/>
                <a:cs typeface="Times New Roman" panose="02020603050405020304" pitchFamily="18" charset="0"/>
              </a:rPr>
              <a:t>)</a:t>
            </a:r>
          </a:p>
          <a:p>
            <a:pPr marL="514350" indent="-514350">
              <a:buAutoNum type="arabicPeriod"/>
            </a:pPr>
            <a:r>
              <a:rPr lang="en-IN" b="0" i="0" dirty="0">
                <a:solidFill>
                  <a:srgbClr val="3B3835"/>
                </a:solidFill>
                <a:effectLst/>
                <a:latin typeface="Times New Roman" panose="02020603050405020304" pitchFamily="18" charset="0"/>
                <a:cs typeface="Times New Roman" panose="02020603050405020304" pitchFamily="18" charset="0"/>
              </a:rPr>
              <a:t>The number of LV segments to be evaluated include mainly a 12- segment model (LV basal and middle segments in 4-, 2- and 5- chamber views) whereas LV apical segments are not considered reliable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293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D889-943A-418A-8832-F237D32C175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886325-2857-4C78-A601-573737C28561}"/>
              </a:ext>
            </a:extLst>
          </p:cNvPr>
          <p:cNvSpPr>
            <a:spLocks noGrp="1"/>
          </p:cNvSpPr>
          <p:nvPr>
            <p:ph idx="1"/>
          </p:nvPr>
        </p:nvSpPr>
        <p:spPr/>
        <p:txBody>
          <a:bodyPr/>
          <a:lstStyle/>
          <a:p>
            <a:r>
              <a:rPr lang="en-IN" b="0" i="0" dirty="0">
                <a:effectLst/>
                <a:latin typeface="Times New Roman" panose="02020603050405020304" pitchFamily="18" charset="0"/>
                <a:cs typeface="Times New Roman" panose="02020603050405020304" pitchFamily="18" charset="0"/>
              </a:rPr>
              <a:t>TIME TO PEAK- SYSTOLIC LONGITUDINAL VELOCITY</a:t>
            </a:r>
          </a:p>
          <a:p>
            <a:r>
              <a:rPr lang="en-IN" b="0" i="0" dirty="0">
                <a:effectLst/>
                <a:latin typeface="Times New Roman" panose="02020603050405020304" pitchFamily="18" charset="0"/>
                <a:cs typeface="Times New Roman" panose="02020603050405020304" pitchFamily="18" charset="0"/>
              </a:rPr>
              <a:t>Correspond to the time interval between the onset of ECG derived QRS and the </a:t>
            </a:r>
            <a:r>
              <a:rPr lang="en-IN" b="0" i="0" dirty="0" err="1">
                <a:effectLst/>
                <a:latin typeface="Times New Roman" panose="02020603050405020304" pitchFamily="18" charset="0"/>
                <a:cs typeface="Times New Roman" panose="02020603050405020304" pitchFamily="18" charset="0"/>
              </a:rPr>
              <a:t>Sm</a:t>
            </a:r>
            <a:r>
              <a:rPr lang="en-IN" b="0" i="0" dirty="0">
                <a:effectLst/>
                <a:latin typeface="Times New Roman" panose="02020603050405020304" pitchFamily="18" charset="0"/>
                <a:cs typeface="Times New Roman" panose="02020603050405020304" pitchFamily="18" charset="0"/>
              </a:rPr>
              <a:t> peak (= time to </a:t>
            </a:r>
            <a:r>
              <a:rPr lang="en-IN" b="0" i="0" dirty="0" err="1">
                <a:effectLst/>
                <a:latin typeface="Times New Roman" panose="02020603050405020304" pitchFamily="18" charset="0"/>
                <a:cs typeface="Times New Roman" panose="02020603050405020304" pitchFamily="18" charset="0"/>
              </a:rPr>
              <a:t>Sm</a:t>
            </a:r>
            <a:r>
              <a:rPr lang="en-IN" b="0" i="0" dirty="0">
                <a:effectLst/>
                <a:latin typeface="Times New Roman" panose="02020603050405020304" pitchFamily="18" charset="0"/>
                <a:cs typeface="Times New Roman" panose="02020603050405020304" pitchFamily="18" charset="0"/>
              </a:rPr>
              <a:t> peak) and the time interval between the onset of QRS and the onset of </a:t>
            </a:r>
            <a:r>
              <a:rPr lang="en-IN" b="0" i="0" dirty="0" err="1">
                <a:effectLst/>
                <a:latin typeface="Times New Roman" panose="02020603050405020304" pitchFamily="18" charset="0"/>
                <a:cs typeface="Times New Roman" panose="02020603050405020304" pitchFamily="18" charset="0"/>
              </a:rPr>
              <a:t>Sm</a:t>
            </a:r>
            <a:r>
              <a:rPr lang="en-IN" b="0" i="0" dirty="0">
                <a:effectLst/>
                <a:latin typeface="Times New Roman" panose="02020603050405020304" pitchFamily="18" charset="0"/>
                <a:cs typeface="Times New Roman" panose="02020603050405020304" pitchFamily="18" charset="0"/>
              </a:rPr>
              <a:t> (= time to </a:t>
            </a:r>
            <a:r>
              <a:rPr lang="en-IN" b="0" i="0" dirty="0" err="1">
                <a:effectLst/>
                <a:latin typeface="Times New Roman" panose="02020603050405020304" pitchFamily="18" charset="0"/>
                <a:cs typeface="Times New Roman" panose="02020603050405020304" pitchFamily="18" charset="0"/>
              </a:rPr>
              <a:t>Sm</a:t>
            </a:r>
            <a:r>
              <a:rPr lang="en-IN" b="0" i="0" dirty="0">
                <a:effectLst/>
                <a:latin typeface="Times New Roman" panose="02020603050405020304" pitchFamily="18" charset="0"/>
                <a:cs typeface="Times New Roman" panose="02020603050405020304" pitchFamily="18" charset="0"/>
              </a:rPr>
              <a:t> onset), which correspond to LV PEP. </a:t>
            </a:r>
          </a:p>
          <a:p>
            <a:r>
              <a:rPr lang="en-IN" b="0" i="0" dirty="0">
                <a:effectLst/>
                <a:latin typeface="Times New Roman" panose="02020603050405020304" pitchFamily="18" charset="0"/>
                <a:cs typeface="Times New Roman" panose="02020603050405020304" pitchFamily="18" charset="0"/>
              </a:rPr>
              <a:t>Intra-ventricular mechanical delay has been defined for differences of &gt; 65 </a:t>
            </a:r>
            <a:r>
              <a:rPr lang="en-IN" b="0" i="0" dirty="0" err="1">
                <a:effectLst/>
                <a:latin typeface="Times New Roman" panose="02020603050405020304" pitchFamily="18" charset="0"/>
                <a:cs typeface="Times New Roman" panose="02020603050405020304" pitchFamily="18" charset="0"/>
              </a:rPr>
              <a:t>ms</a:t>
            </a:r>
            <a:r>
              <a:rPr lang="en-IN" b="0" i="0" dirty="0">
                <a:effectLst/>
                <a:latin typeface="Times New Roman" panose="02020603050405020304" pitchFamily="18" charset="0"/>
                <a:cs typeface="Times New Roman" panose="02020603050405020304" pitchFamily="18" charset="0"/>
              </a:rPr>
              <a:t> of time to </a:t>
            </a:r>
            <a:r>
              <a:rPr lang="en-IN" b="0" i="0" dirty="0" err="1">
                <a:effectLst/>
                <a:latin typeface="Times New Roman" panose="02020603050405020304" pitchFamily="18" charset="0"/>
                <a:cs typeface="Times New Roman" panose="02020603050405020304" pitchFamily="18" charset="0"/>
              </a:rPr>
              <a:t>Sm</a:t>
            </a:r>
            <a:r>
              <a:rPr lang="en-IN" b="0" i="0" dirty="0">
                <a:effectLst/>
                <a:latin typeface="Times New Roman" panose="02020603050405020304" pitchFamily="18" charset="0"/>
                <a:cs typeface="Times New Roman" panose="02020603050405020304" pitchFamily="18" charset="0"/>
              </a:rPr>
              <a:t> peak between LV segments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2389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4" name="Title 1"/>
          <p:cNvSpPr>
            <a:spLocks noGrp="1"/>
          </p:cNvSpPr>
          <p:nvPr>
            <p:ph type="title"/>
          </p:nvPr>
        </p:nvSpPr>
        <p:spPr/>
        <p:txBody>
          <a:bodyPr/>
          <a:lstStyle/>
          <a:p>
            <a:endParaRPr lang="en-US"/>
          </a:p>
        </p:txBody>
      </p:sp>
      <p:sp>
        <p:nvSpPr>
          <p:cNvPr id="1048675" name="Content Placeholder 2"/>
          <p:cNvSpPr>
            <a:spLocks noGrp="1"/>
          </p:cNvSpPr>
          <p:nvPr>
            <p:ph idx="1"/>
          </p:nvPr>
        </p:nvSpPr>
        <p:spPr>
          <a:xfrm>
            <a:off x="838200" y="5428382"/>
            <a:ext cx="11120591" cy="1715459"/>
          </a:xfrm>
        </p:spPr>
        <p:txBody>
          <a:bodyPr>
            <a:normAutofit/>
          </a:bodyPr>
          <a:lstStyle/>
          <a:p>
            <a:r>
              <a:rPr lang="en-US" sz="3000" dirty="0" err="1"/>
              <a:t>Figure:In</a:t>
            </a:r>
            <a:r>
              <a:rPr lang="en-US" sz="3000" dirty="0"/>
              <a:t> the right panel measurement of time to peak </a:t>
            </a:r>
            <a:r>
              <a:rPr lang="en-US" sz="3000" dirty="0" err="1"/>
              <a:t>Sm</a:t>
            </a:r>
            <a:r>
              <a:rPr lang="en-US" sz="3000" dirty="0"/>
              <a:t> (upper panel)&amp; of time to onset </a:t>
            </a:r>
            <a:r>
              <a:rPr lang="en-US" sz="3000" dirty="0" err="1"/>
              <a:t>Sm</a:t>
            </a:r>
            <a:r>
              <a:rPr lang="en-US" sz="3000" dirty="0"/>
              <a:t>(lower panel)are depicted.</a:t>
            </a:r>
            <a:endParaRPr lang="en-US" dirty="0"/>
          </a:p>
        </p:txBody>
      </p:sp>
      <p:pic>
        <p:nvPicPr>
          <p:cNvPr id="2097167" name="Picture 2"/>
          <p:cNvPicPr>
            <a:picLocks noChangeAspect="1" noChangeArrowheads="1"/>
          </p:cNvPicPr>
          <p:nvPr/>
        </p:nvPicPr>
        <p:blipFill>
          <a:blip r:embed="rId2"/>
          <a:srcRect/>
          <a:stretch>
            <a:fillRect/>
          </a:stretch>
        </p:blipFill>
        <p:spPr bwMode="auto">
          <a:xfrm>
            <a:off x="2" y="155577"/>
            <a:ext cx="12096751" cy="4985035"/>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5" name="Title 1"/>
          <p:cNvSpPr>
            <a:spLocks noGrp="1"/>
          </p:cNvSpPr>
          <p:nvPr>
            <p:ph type="title"/>
          </p:nvPr>
        </p:nvSpPr>
        <p:spPr/>
        <p:txBody>
          <a:bodyPr/>
          <a:lstStyle/>
          <a:p>
            <a:r>
              <a:rPr lang="en-US" b="1" dirty="0"/>
              <a:t>Speckle tracking</a:t>
            </a:r>
          </a:p>
        </p:txBody>
      </p:sp>
      <p:sp>
        <p:nvSpPr>
          <p:cNvPr id="1048606" name="Content Placeholder 2"/>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This is a  2-D strain technique  and has been used to assess radial </a:t>
            </a:r>
            <a:r>
              <a:rPr lang="en-US" dirty="0" err="1">
                <a:latin typeface="Times New Roman" panose="02020603050405020304" pitchFamily="18" charset="0"/>
                <a:cs typeface="Times New Roman" panose="02020603050405020304" pitchFamily="18" charset="0"/>
              </a:rPr>
              <a:t>dyssynchrony</a:t>
            </a:r>
            <a:r>
              <a:rPr lang="en-US" dirty="0">
                <a:latin typeface="Times New Roman" panose="02020603050405020304" pitchFamily="18" charset="0"/>
                <a:cs typeface="Times New Roman" panose="02020603050405020304" pitchFamily="18" charset="0"/>
              </a:rPr>
              <a:t> before/after CRT.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Has been applied to routine mid-ventricular short-axis images to calculate radial strain from multiple circumferential points averaged to six standard segments. </a:t>
            </a:r>
          </a:p>
          <a:p>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6" name="Title 1"/>
          <p:cNvSpPr>
            <a:spLocks noGrp="1"/>
          </p:cNvSpPr>
          <p:nvPr>
            <p:ph type="title"/>
          </p:nvPr>
        </p:nvSpPr>
        <p:spPr/>
        <p:txBody>
          <a:bodyPr/>
          <a:lstStyle/>
          <a:p>
            <a:r>
              <a:rPr lang="en-IE" dirty="0"/>
              <a:t>SPECKLE TRACKING </a:t>
            </a:r>
          </a:p>
        </p:txBody>
      </p:sp>
      <p:pic>
        <p:nvPicPr>
          <p:cNvPr id="2097154" name="Picture 2"/>
          <p:cNvPicPr>
            <a:picLocks noGrp="1" noChangeAspect="1" noChangeArrowheads="1"/>
          </p:cNvPicPr>
          <p:nvPr>
            <p:ph idx="1"/>
          </p:nvPr>
        </p:nvPicPr>
        <p:blipFill rotWithShape="1">
          <a:blip r:embed="rId3"/>
          <a:srcRect b="9558"/>
          <a:stretch/>
        </p:blipFill>
        <p:spPr bwMode="auto">
          <a:xfrm>
            <a:off x="1" y="200027"/>
            <a:ext cx="12030075" cy="6181725"/>
          </a:xfrm>
          <a:prstGeom prst="rect">
            <a:avLst/>
          </a:prstGeom>
          <a:noFill/>
          <a:ln w="9525">
            <a:noFill/>
            <a:miter lim="800000"/>
            <a:headEnd/>
            <a:tailEnd/>
          </a:ln>
          <a:effectLst/>
        </p:spPr>
      </p:pic>
      <p:sp>
        <p:nvSpPr>
          <p:cNvPr id="1048597" name="TextBox 4"/>
          <p:cNvSpPr txBox="1"/>
          <p:nvPr/>
        </p:nvSpPr>
        <p:spPr>
          <a:xfrm>
            <a:off x="1977710" y="6381750"/>
            <a:ext cx="7916013" cy="369332"/>
          </a:xfrm>
          <a:prstGeom prst="rect">
            <a:avLst/>
          </a:prstGeom>
          <a:noFill/>
        </p:spPr>
        <p:txBody>
          <a:bodyPr wrap="none" rtlCol="0">
            <a:spAutoFit/>
          </a:bodyPr>
          <a:lstStyle/>
          <a:p>
            <a:r>
              <a:rPr lang="en-IE" dirty="0"/>
              <a:t>&gt;130MS  PEAK ANTSEPTAL TO POST WALL STRAIN PREDICTS CRT RESPONSIVENESS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Title 1"/>
          <p:cNvSpPr>
            <a:spLocks noGrp="1"/>
          </p:cNvSpPr>
          <p:nvPr>
            <p:ph type="title"/>
          </p:nvPr>
        </p:nvSpPr>
        <p:spPr/>
        <p:txBody>
          <a:bodyPr/>
          <a:lstStyle/>
          <a:p>
            <a:endParaRPr lang="en-US"/>
          </a:p>
        </p:txBody>
      </p:sp>
      <p:sp>
        <p:nvSpPr>
          <p:cNvPr id="1048587" name="Content Placeholder 2"/>
          <p:cNvSpPr>
            <a:spLocks noGrp="1"/>
          </p:cNvSpPr>
          <p:nvPr>
            <p:ph idx="1"/>
          </p:nvPr>
        </p:nvSpPr>
        <p:spPr/>
        <p:txBody>
          <a:bodyPr/>
          <a:lstStyle/>
          <a:p>
            <a:endParaRPr lang="en-US" dirty="0"/>
          </a:p>
        </p:txBody>
      </p:sp>
      <p:pic>
        <p:nvPicPr>
          <p:cNvPr id="2097152" name="Picture 2"/>
          <p:cNvPicPr>
            <a:picLocks noChangeAspect="1" noChangeArrowheads="1"/>
          </p:cNvPicPr>
          <p:nvPr/>
        </p:nvPicPr>
        <p:blipFill>
          <a:blip r:embed="rId3"/>
          <a:srcRect l="48750" t="39000" r="18125" b="22000"/>
          <a:stretch>
            <a:fillRect/>
          </a:stretch>
        </p:blipFill>
        <p:spPr bwMode="auto">
          <a:xfrm>
            <a:off x="-1" y="76200"/>
            <a:ext cx="12192001" cy="6735612"/>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1" name="Title 1"/>
          <p:cNvSpPr>
            <a:spLocks noGrp="1"/>
          </p:cNvSpPr>
          <p:nvPr>
            <p:ph type="title"/>
          </p:nvPr>
        </p:nvSpPr>
        <p:spPr/>
        <p:txBody>
          <a:bodyPr/>
          <a:lstStyle/>
          <a:p>
            <a:endParaRPr lang="en-US"/>
          </a:p>
        </p:txBody>
      </p:sp>
      <p:sp>
        <p:nvSpPr>
          <p:cNvPr id="1048592" name="Content Placeholder 2"/>
          <p:cNvSpPr>
            <a:spLocks noGrp="1"/>
          </p:cNvSpPr>
          <p:nvPr>
            <p:ph idx="1"/>
          </p:nvPr>
        </p:nvSpPr>
        <p:spPr/>
        <p:txBody>
          <a:bodyPr/>
          <a:lstStyle/>
          <a:p>
            <a:endParaRPr lang="en-US" dirty="0"/>
          </a:p>
        </p:txBody>
      </p:sp>
      <p:pic>
        <p:nvPicPr>
          <p:cNvPr id="2097153" name="Picture 2"/>
          <p:cNvPicPr>
            <a:picLocks noChangeAspect="1" noChangeArrowheads="1"/>
          </p:cNvPicPr>
          <p:nvPr/>
        </p:nvPicPr>
        <p:blipFill>
          <a:blip r:embed="rId3"/>
          <a:srcRect l="49375" t="39608" r="17500" b="22000"/>
          <a:stretch>
            <a:fillRect/>
          </a:stretch>
        </p:blipFill>
        <p:spPr bwMode="auto">
          <a:xfrm>
            <a:off x="0" y="0"/>
            <a:ext cx="12192000" cy="685800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normAutofit lnSpcReduction="10000"/>
          </a:bodyPr>
          <a:lstStyle/>
          <a:p>
            <a:r>
              <a:rPr lang="en-US" dirty="0"/>
              <a:t>A paradigm shift in the treatment of patients with HF occurred with the introduction of the implantable </a:t>
            </a:r>
            <a:r>
              <a:rPr lang="en-US" dirty="0" err="1"/>
              <a:t>cardioverter</a:t>
            </a:r>
            <a:r>
              <a:rPr lang="en-US" dirty="0"/>
              <a:t>-defibrillator (ICD) devices, but it was even more substantial when biventricular pacing was introduced in clinical practice in the mid-1990s.</a:t>
            </a:r>
          </a:p>
          <a:p>
            <a:endParaRPr lang="en-US" dirty="0"/>
          </a:p>
          <a:p>
            <a:r>
              <a:rPr lang="en-US" dirty="0"/>
              <a:t>Since then, biventricular therapy, or </a:t>
            </a:r>
            <a:r>
              <a:rPr lang="en-US" i="1" dirty="0"/>
              <a:t>cardiac resynchronization therapy (CRT) as it  </a:t>
            </a:r>
            <a:r>
              <a:rPr lang="en-US" dirty="0"/>
              <a:t>was later termed, has proved to be one of the most important breakthroughs in the treatment of HF</a:t>
            </a:r>
            <a:endParaRPr lang="en-US" dirty="0">
              <a:latin typeface="Times New Roman" panose="02020603050405020304" pitchFamily="18" charset="0"/>
              <a:cs typeface="Times New Roman" panose="02020603050405020304" pitchFamily="18" charset="0"/>
            </a:endParaRP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0ABCA-6D68-472E-BAD0-F2EC5EF2F3A6}"/>
              </a:ext>
            </a:extLst>
          </p:cNvPr>
          <p:cNvSpPr>
            <a:spLocks noGrp="1"/>
          </p:cNvSpPr>
          <p:nvPr>
            <p:ph type="title"/>
          </p:nvPr>
        </p:nvSpPr>
        <p:spPr/>
        <p:txBody>
          <a:bodyPr/>
          <a:lstStyle/>
          <a:p>
            <a:r>
              <a:rPr lang="en-IN" b="0" i="0" dirty="0">
                <a:solidFill>
                  <a:srgbClr val="333333"/>
                </a:solidFill>
                <a:effectLst/>
                <a:latin typeface="interstatebold"/>
              </a:rPr>
              <a:t>Apical rocking and septal flash</a:t>
            </a:r>
            <a:endParaRPr lang="en-US" dirty="0"/>
          </a:p>
        </p:txBody>
      </p:sp>
      <p:sp>
        <p:nvSpPr>
          <p:cNvPr id="3" name="Content Placeholder 2">
            <a:extLst>
              <a:ext uri="{FF2B5EF4-FFF2-40B4-BE49-F238E27FC236}">
                <a16:creationId xmlns:a16="http://schemas.microsoft.com/office/drawing/2014/main" id="{2F82C82D-3DB3-41F2-8B79-098A144B5765}"/>
              </a:ext>
            </a:extLst>
          </p:cNvPr>
          <p:cNvSpPr>
            <a:spLocks noGrp="1"/>
          </p:cNvSpPr>
          <p:nvPr>
            <p:ph idx="1"/>
          </p:nvPr>
        </p:nvSpPr>
        <p:spPr/>
        <p:txBody>
          <a:bodyPr>
            <a:normAutofit lnSpcReduction="10000"/>
          </a:bodyPr>
          <a:lstStyle/>
          <a:p>
            <a:r>
              <a:rPr lang="en-IN" b="0" i="0" dirty="0">
                <a:solidFill>
                  <a:srgbClr val="333333"/>
                </a:solidFill>
                <a:effectLst/>
                <a:latin typeface="Times New Roman" panose="02020603050405020304" pitchFamily="18" charset="0"/>
                <a:cs typeface="Times New Roman" panose="02020603050405020304" pitchFamily="18" charset="0"/>
              </a:rPr>
              <a:t>Direct mechanical consequences of dyssynchronous contraction induced by LBBB</a:t>
            </a:r>
          </a:p>
          <a:p>
            <a:r>
              <a:rPr lang="en-IN" b="0" i="0" dirty="0">
                <a:solidFill>
                  <a:srgbClr val="333333"/>
                </a:solidFill>
                <a:effectLst/>
                <a:latin typeface="Times New Roman" panose="02020603050405020304" pitchFamily="18" charset="0"/>
                <a:cs typeface="Times New Roman" panose="02020603050405020304" pitchFamily="18" charset="0"/>
              </a:rPr>
              <a:t>A short initial septal contraction within the isovolumic contraction period results of a short inward motion of the septum (septal flash) and causes the apex to move </a:t>
            </a:r>
            <a:r>
              <a:rPr lang="en-IN" b="0" i="0" dirty="0" err="1">
                <a:solidFill>
                  <a:srgbClr val="333333"/>
                </a:solidFill>
                <a:effectLst/>
                <a:latin typeface="Times New Roman" panose="02020603050405020304" pitchFamily="18" charset="0"/>
                <a:cs typeface="Times New Roman" panose="02020603050405020304" pitchFamily="18" charset="0"/>
              </a:rPr>
              <a:t>septally</a:t>
            </a:r>
            <a:endParaRPr lang="en-IN" b="0" i="0" dirty="0">
              <a:solidFill>
                <a:srgbClr val="333333"/>
              </a:solidFill>
              <a:effectLst/>
              <a:latin typeface="Times New Roman" panose="02020603050405020304" pitchFamily="18" charset="0"/>
              <a:cs typeface="Times New Roman" panose="02020603050405020304" pitchFamily="18" charset="0"/>
            </a:endParaRPr>
          </a:p>
          <a:p>
            <a:r>
              <a:rPr lang="en-IN" b="0" i="0" dirty="0">
                <a:solidFill>
                  <a:srgbClr val="333333"/>
                </a:solidFill>
                <a:effectLst/>
                <a:latin typeface="Times New Roman" panose="02020603050405020304" pitchFamily="18" charset="0"/>
                <a:cs typeface="Times New Roman" panose="02020603050405020304" pitchFamily="18" charset="0"/>
              </a:rPr>
              <a:t>The delayed activation of the lateral wall pulls then the apex laterally during the ejection time while stretching the septum. This typical motion pattern of the apex is described “apical rocking”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3356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D2096-8EA4-4A9B-B000-4B9BBC6925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5C96485-BB7C-4B20-9B2D-2362B5386584}"/>
              </a:ext>
            </a:extLst>
          </p:cNvPr>
          <p:cNvSpPr>
            <a:spLocks noGrp="1"/>
          </p:cNvSpPr>
          <p:nvPr>
            <p:ph idx="1"/>
          </p:nvPr>
        </p:nvSpPr>
        <p:spPr/>
        <p:txBody>
          <a:bodyPr/>
          <a:lstStyle/>
          <a:p>
            <a:endParaRPr lang="en-US"/>
          </a:p>
        </p:txBody>
      </p:sp>
      <p:pic>
        <p:nvPicPr>
          <p:cNvPr id="8194" name="Picture 2">
            <a:extLst>
              <a:ext uri="{FF2B5EF4-FFF2-40B4-BE49-F238E27FC236}">
                <a16:creationId xmlns:a16="http://schemas.microsoft.com/office/drawing/2014/main" id="{82AE8EC0-1365-4D4E-AB7E-C44B25E5E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813"/>
            <a:ext cx="12223749" cy="550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6096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6770D-DDDB-4E5A-855A-32A60B9B9BC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39CB7AF-E8C8-41C6-A10A-424BE0D45C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6126"/>
            <a:ext cx="12192001" cy="6881206"/>
          </a:xfrm>
        </p:spPr>
      </p:pic>
    </p:spTree>
    <p:extLst>
      <p:ext uri="{BB962C8B-B14F-4D97-AF65-F5344CB8AC3E}">
        <p14:creationId xmlns:p14="http://schemas.microsoft.com/office/powerpoint/2010/main" val="21973721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9" name="Title 1"/>
          <p:cNvSpPr>
            <a:spLocks noGrp="1"/>
          </p:cNvSpPr>
          <p:nvPr>
            <p:ph type="title"/>
          </p:nvPr>
        </p:nvSpPr>
        <p:spPr/>
        <p:txBody>
          <a:bodyPr/>
          <a:lstStyle/>
          <a:p>
            <a:r>
              <a:rPr lang="en-US" b="1" i="1" dirty="0"/>
              <a:t>3-D Echocardiography</a:t>
            </a:r>
            <a:endParaRPr lang="en-US" dirty="0"/>
          </a:p>
        </p:txBody>
      </p:sp>
      <p:sp>
        <p:nvSpPr>
          <p:cNvPr id="1048740" name="Content Placeholder 2"/>
          <p:cNvSpPr>
            <a:spLocks noGrp="1"/>
          </p:cNvSpPr>
          <p:nvPr>
            <p:ph idx="1"/>
          </p:nvPr>
        </p:nvSpPr>
        <p:spPr>
          <a:xfrm>
            <a:off x="838200" y="1447800"/>
            <a:ext cx="9619488" cy="4800600"/>
          </a:xfrm>
        </p:spPr>
        <p:txBody>
          <a:bodyPr>
            <a:normAutofit/>
          </a:bodyPr>
          <a:lstStyle/>
          <a:p>
            <a:endParaRPr lang="en-US"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Real time 3D echocardiography (RT3DE) is a promising tool in the assessment of </a:t>
            </a:r>
            <a:r>
              <a:rPr lang="en-IN" dirty="0" err="1">
                <a:latin typeface="Times New Roman" panose="02020603050405020304" pitchFamily="18" charset="0"/>
                <a:cs typeface="Times New Roman" panose="02020603050405020304" pitchFamily="18" charset="0"/>
              </a:rPr>
              <a:t>dyssynchrony</a:t>
            </a:r>
            <a:r>
              <a:rPr lang="en-IN"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3D echocardiography allows intraventricular dyssynchrony to be evaluated by analyzing LV wall motion in multiple apical planes during the same cardiac cycle. </a:t>
            </a:r>
          </a:p>
          <a:p>
            <a:r>
              <a:rPr lang="en-US" dirty="0">
                <a:latin typeface="Times New Roman" panose="02020603050405020304" pitchFamily="18" charset="0"/>
                <a:cs typeface="Times New Roman" panose="02020603050405020304" pitchFamily="18" charset="0"/>
              </a:rPr>
              <a:t>It also offers better spatial resolution than a single plane.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3" name="Title 1048752"/>
          <p:cNvSpPr>
            <a:spLocks noGrp="1"/>
          </p:cNvSpPr>
          <p:nvPr>
            <p:ph type="ctrTitle"/>
          </p:nvPr>
        </p:nvSpPr>
        <p:spPr/>
        <p:txBody>
          <a:bodyPr/>
          <a:lstStyle/>
          <a:p>
            <a:endParaRPr lang="en-GB"/>
          </a:p>
        </p:txBody>
      </p:sp>
      <p:sp>
        <p:nvSpPr>
          <p:cNvPr id="1048754" name="Subtitle 1048753"/>
          <p:cNvSpPr>
            <a:spLocks noGrp="1"/>
          </p:cNvSpPr>
          <p:nvPr>
            <p:ph type="subTitle" idx="1"/>
          </p:nvPr>
        </p:nvSpPr>
        <p:spPr/>
        <p:txBody>
          <a:bodyPr/>
          <a:lstStyle/>
          <a:p>
            <a:endParaRPr lang="en-GB"/>
          </a:p>
        </p:txBody>
      </p:sp>
      <p:pic>
        <p:nvPicPr>
          <p:cNvPr id="2097183" name="Picture 2097182"/>
          <p:cNvPicPr>
            <a:picLocks/>
          </p:cNvPicPr>
          <p:nvPr/>
        </p:nvPicPr>
        <p:blipFill>
          <a:blip r:embed="rId2"/>
          <a:stretch>
            <a:fillRect/>
          </a:stretch>
        </p:blipFill>
        <p:spPr>
          <a:xfrm>
            <a:off x="432136" y="112915"/>
            <a:ext cx="10947447" cy="6745087"/>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5" name="Title 1048754"/>
          <p:cNvSpPr>
            <a:spLocks noGrp="1"/>
          </p:cNvSpPr>
          <p:nvPr>
            <p:ph type="ctrTitle"/>
          </p:nvPr>
        </p:nvSpPr>
        <p:spPr/>
        <p:txBody>
          <a:bodyPr/>
          <a:lstStyle/>
          <a:p>
            <a:endParaRPr lang="en-GB"/>
          </a:p>
        </p:txBody>
      </p:sp>
      <p:sp>
        <p:nvSpPr>
          <p:cNvPr id="1048756" name="Subtitle 1048755"/>
          <p:cNvSpPr>
            <a:spLocks noGrp="1"/>
          </p:cNvSpPr>
          <p:nvPr>
            <p:ph type="subTitle" idx="1"/>
          </p:nvPr>
        </p:nvSpPr>
        <p:spPr/>
        <p:txBody>
          <a:bodyPr/>
          <a:lstStyle/>
          <a:p>
            <a:endParaRPr lang="en-GB"/>
          </a:p>
        </p:txBody>
      </p:sp>
      <p:pic>
        <p:nvPicPr>
          <p:cNvPr id="2097184" name="Picture 2097183"/>
          <p:cNvPicPr>
            <a:picLocks/>
          </p:cNvPicPr>
          <p:nvPr/>
        </p:nvPicPr>
        <p:blipFill>
          <a:blip r:embed="rId2"/>
          <a:stretch>
            <a:fillRect/>
          </a:stretch>
        </p:blipFill>
        <p:spPr>
          <a:xfrm>
            <a:off x="348731" y="256793"/>
            <a:ext cx="11102285" cy="6601207"/>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DBF95-956D-423E-9175-41BFF1134F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116A1C-C654-45F8-AEC6-BE3D0B6C3130}"/>
              </a:ext>
            </a:extLst>
          </p:cNvPr>
          <p:cNvSpPr>
            <a:spLocks noGrp="1"/>
          </p:cNvSpPr>
          <p:nvPr>
            <p:ph idx="1"/>
          </p:nvPr>
        </p:nvSpPr>
        <p:spPr/>
        <p:txBody>
          <a:bodyPr>
            <a:normAutofit lnSpcReduction="10000"/>
          </a:bodyPr>
          <a:lstStyle/>
          <a:p>
            <a:r>
              <a:rPr lang="en-IN" b="0" i="0" dirty="0">
                <a:solidFill>
                  <a:srgbClr val="3B3835"/>
                </a:solidFill>
                <a:effectLst/>
                <a:latin typeface="Times New Roman" panose="02020603050405020304" pitchFamily="18" charset="0"/>
                <a:cs typeface="Times New Roman" panose="02020603050405020304" pitchFamily="18" charset="0"/>
              </a:rPr>
              <a:t>The global LV volumetric dataset has been used to determine a </a:t>
            </a:r>
            <a:r>
              <a:rPr lang="en-IN" b="1" i="0" dirty="0" err="1">
                <a:solidFill>
                  <a:srgbClr val="002060"/>
                </a:solidFill>
                <a:effectLst/>
                <a:latin typeface="Times New Roman" panose="02020603050405020304" pitchFamily="18" charset="0"/>
                <a:cs typeface="Times New Roman" panose="02020603050405020304" pitchFamily="18" charset="0"/>
              </a:rPr>
              <a:t>dyssynchrony</a:t>
            </a:r>
            <a:r>
              <a:rPr lang="en-IN" b="1" i="0" dirty="0">
                <a:solidFill>
                  <a:srgbClr val="002060"/>
                </a:solidFill>
                <a:effectLst/>
                <a:latin typeface="Times New Roman" panose="02020603050405020304" pitchFamily="18" charset="0"/>
                <a:cs typeface="Times New Roman" panose="02020603050405020304" pitchFamily="18" charset="0"/>
              </a:rPr>
              <a:t> index </a:t>
            </a:r>
            <a:r>
              <a:rPr lang="en-IN" b="0" i="0" dirty="0">
                <a:solidFill>
                  <a:srgbClr val="3B3835"/>
                </a:solidFill>
                <a:effectLst/>
                <a:latin typeface="Times New Roman" panose="02020603050405020304" pitchFamily="18" charset="0"/>
                <a:cs typeface="Times New Roman" panose="02020603050405020304" pitchFamily="18" charset="0"/>
              </a:rPr>
              <a:t>that corresponds to the standard deviation of the </a:t>
            </a:r>
            <a:r>
              <a:rPr lang="en-IN" b="1" i="0" dirty="0">
                <a:solidFill>
                  <a:srgbClr val="3B3835"/>
                </a:solidFill>
                <a:effectLst/>
                <a:latin typeface="Times New Roman" panose="02020603050405020304" pitchFamily="18" charset="0"/>
                <a:cs typeface="Times New Roman" panose="02020603050405020304" pitchFamily="18" charset="0"/>
              </a:rPr>
              <a:t>average of the time intervals </a:t>
            </a:r>
            <a:r>
              <a:rPr lang="en-IN" b="0" i="0" dirty="0">
                <a:solidFill>
                  <a:srgbClr val="3B3835"/>
                </a:solidFill>
                <a:effectLst/>
                <a:latin typeface="Times New Roman" panose="02020603050405020304" pitchFamily="18" charset="0"/>
                <a:cs typeface="Times New Roman" panose="02020603050405020304" pitchFamily="18" charset="0"/>
              </a:rPr>
              <a:t>needed by </a:t>
            </a:r>
            <a:r>
              <a:rPr lang="en-IN" b="1" i="0" dirty="0">
                <a:solidFill>
                  <a:srgbClr val="3B3835"/>
                </a:solidFill>
                <a:effectLst/>
                <a:latin typeface="Times New Roman" panose="02020603050405020304" pitchFamily="18" charset="0"/>
                <a:cs typeface="Times New Roman" panose="02020603050405020304" pitchFamily="18" charset="0"/>
              </a:rPr>
              <a:t>multiple LV segments </a:t>
            </a:r>
            <a:r>
              <a:rPr lang="en-IN" b="0" i="0" dirty="0">
                <a:solidFill>
                  <a:srgbClr val="3B3835"/>
                </a:solidFill>
                <a:effectLst/>
                <a:latin typeface="Times New Roman" panose="02020603050405020304" pitchFamily="18" charset="0"/>
                <a:cs typeface="Times New Roman" panose="02020603050405020304" pitchFamily="18" charset="0"/>
              </a:rPr>
              <a:t>to reach minimal end-systolic volume. </a:t>
            </a:r>
          </a:p>
          <a:p>
            <a:r>
              <a:rPr lang="en-IN" b="0" i="0" dirty="0">
                <a:solidFill>
                  <a:srgbClr val="3B3835"/>
                </a:solidFill>
                <a:effectLst/>
                <a:latin typeface="Times New Roman" panose="02020603050405020304" pitchFamily="18" charset="0"/>
                <a:cs typeface="Times New Roman" panose="02020603050405020304" pitchFamily="18" charset="0"/>
              </a:rPr>
              <a:t>This index is expressed as the percent value of the overall cardiac cycle, in order to be able to compare patients with different heart rates.</a:t>
            </a:r>
          </a:p>
          <a:p>
            <a:r>
              <a:rPr lang="en-IN" b="0" i="0" dirty="0">
                <a:solidFill>
                  <a:srgbClr val="3B3835"/>
                </a:solidFill>
                <a:effectLst/>
                <a:latin typeface="Times New Roman" panose="02020603050405020304" pitchFamily="18" charset="0"/>
                <a:cs typeface="Times New Roman" panose="02020603050405020304" pitchFamily="18" charset="0"/>
              </a:rPr>
              <a:t>CRT responders show a significant reduction of this 3-D </a:t>
            </a:r>
            <a:r>
              <a:rPr lang="en-IN" b="0" i="0" dirty="0" err="1">
                <a:solidFill>
                  <a:srgbClr val="3B3835"/>
                </a:solidFill>
                <a:effectLst/>
                <a:latin typeface="Times New Roman" panose="02020603050405020304" pitchFamily="18" charset="0"/>
                <a:cs typeface="Times New Roman" panose="02020603050405020304" pitchFamily="18" charset="0"/>
              </a:rPr>
              <a:t>dyssynchrony</a:t>
            </a:r>
            <a:r>
              <a:rPr lang="en-IN" b="0" i="0" dirty="0">
                <a:solidFill>
                  <a:srgbClr val="3B3835"/>
                </a:solidFill>
                <a:effectLst/>
                <a:latin typeface="Times New Roman" panose="02020603050405020304" pitchFamily="18" charset="0"/>
                <a:cs typeface="Times New Roman" panose="02020603050405020304" pitchFamily="18" charset="0"/>
              </a:rPr>
              <a:t> index</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73331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A5ADE-5876-49CB-AC72-0D0F3DA49A0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A77A20A-29E8-4742-9546-B059EEB5EE5D}"/>
              </a:ext>
            </a:extLst>
          </p:cNvPr>
          <p:cNvSpPr>
            <a:spLocks noGrp="1"/>
          </p:cNvSpPr>
          <p:nvPr>
            <p:ph idx="1"/>
          </p:nvPr>
        </p:nvSpPr>
        <p:spPr/>
        <p:txBody>
          <a:bodyPr/>
          <a:lstStyle/>
          <a:p>
            <a:r>
              <a:rPr lang="en-IN" b="1" i="0" dirty="0">
                <a:solidFill>
                  <a:srgbClr val="002060"/>
                </a:solidFill>
                <a:effectLst/>
                <a:latin typeface="HelveticaNeue-Light"/>
              </a:rPr>
              <a:t>TISSUE SYNCHRONIZATION IMAGING </a:t>
            </a:r>
            <a:r>
              <a:rPr lang="en-IN" b="0" i="0" dirty="0">
                <a:solidFill>
                  <a:srgbClr val="3B3835"/>
                </a:solidFill>
                <a:effectLst/>
                <a:latin typeface="HelveticaNeue-Light"/>
              </a:rPr>
              <a:t>(TSI) </a:t>
            </a:r>
          </a:p>
          <a:p>
            <a:r>
              <a:rPr lang="en-IN" b="0" i="0" dirty="0">
                <a:solidFill>
                  <a:srgbClr val="3B3835"/>
                </a:solidFill>
                <a:effectLst/>
                <a:latin typeface="HelveticaNeue-Light"/>
              </a:rPr>
              <a:t>TSI is an implementation of TD method. </a:t>
            </a:r>
          </a:p>
          <a:p>
            <a:r>
              <a:rPr lang="en-IN" b="0" i="0" dirty="0">
                <a:solidFill>
                  <a:srgbClr val="3B3835"/>
                </a:solidFill>
                <a:effectLst/>
                <a:latin typeface="HelveticaNeue-Light"/>
              </a:rPr>
              <a:t> It displays Ts (time to </a:t>
            </a:r>
            <a:r>
              <a:rPr lang="en-IN" b="0" i="0" dirty="0" err="1">
                <a:solidFill>
                  <a:srgbClr val="3B3835"/>
                </a:solidFill>
                <a:effectLst/>
                <a:latin typeface="HelveticaNeue-Light"/>
              </a:rPr>
              <a:t>Sm</a:t>
            </a:r>
            <a:r>
              <a:rPr lang="en-IN" b="0" i="0" dirty="0">
                <a:solidFill>
                  <a:srgbClr val="3B3835"/>
                </a:solidFill>
                <a:effectLst/>
                <a:latin typeface="HelveticaNeue-Light"/>
              </a:rPr>
              <a:t> peak) in multiple LV segments by colour coding wall motion </a:t>
            </a:r>
            <a:r>
              <a:rPr lang="en-IN" b="1" i="0" dirty="0">
                <a:solidFill>
                  <a:srgbClr val="00B050"/>
                </a:solidFill>
                <a:effectLst/>
                <a:latin typeface="HelveticaNeue-Light"/>
              </a:rPr>
              <a:t>green</a:t>
            </a:r>
            <a:r>
              <a:rPr lang="en-IN" b="1" i="0" dirty="0">
                <a:solidFill>
                  <a:srgbClr val="3B3835"/>
                </a:solidFill>
                <a:effectLst/>
                <a:latin typeface="HelveticaNeue-Light"/>
              </a:rPr>
              <a:t> </a:t>
            </a:r>
            <a:r>
              <a:rPr lang="en-IN" b="0" i="0" dirty="0">
                <a:solidFill>
                  <a:srgbClr val="3B3835"/>
                </a:solidFill>
                <a:effectLst/>
                <a:latin typeface="HelveticaNeue-Light"/>
              </a:rPr>
              <a:t>(corresponding to </a:t>
            </a:r>
            <a:r>
              <a:rPr lang="en-IN" b="1" i="0" dirty="0">
                <a:solidFill>
                  <a:srgbClr val="00B050"/>
                </a:solidFill>
                <a:effectLst/>
                <a:latin typeface="HelveticaNeue-Light"/>
              </a:rPr>
              <a:t>early</a:t>
            </a:r>
            <a:r>
              <a:rPr lang="en-IN" b="0" i="0" dirty="0">
                <a:solidFill>
                  <a:srgbClr val="00B050"/>
                </a:solidFill>
                <a:effectLst/>
                <a:latin typeface="HelveticaNeue-Light"/>
              </a:rPr>
              <a:t> </a:t>
            </a:r>
            <a:r>
              <a:rPr lang="en-IN" b="0" i="0" dirty="0">
                <a:solidFill>
                  <a:srgbClr val="3B3835"/>
                </a:solidFill>
                <a:effectLst/>
                <a:latin typeface="HelveticaNeue-Light"/>
              </a:rPr>
              <a:t>systolic contraction) or </a:t>
            </a:r>
            <a:r>
              <a:rPr lang="en-IN" b="1" i="0" dirty="0">
                <a:solidFill>
                  <a:srgbClr val="FF0000"/>
                </a:solidFill>
                <a:effectLst/>
                <a:latin typeface="HelveticaNeue-Light"/>
              </a:rPr>
              <a:t>red</a:t>
            </a:r>
            <a:r>
              <a:rPr lang="en-IN" b="0" i="0" dirty="0">
                <a:solidFill>
                  <a:srgbClr val="3B3835"/>
                </a:solidFill>
                <a:effectLst/>
                <a:latin typeface="HelveticaNeue-Light"/>
              </a:rPr>
              <a:t>(corresponds </a:t>
            </a:r>
            <a:r>
              <a:rPr lang="en-IN" b="1" i="0" dirty="0">
                <a:solidFill>
                  <a:srgbClr val="FF0000"/>
                </a:solidFill>
                <a:effectLst/>
                <a:latin typeface="HelveticaNeue-Light"/>
              </a:rPr>
              <a:t>to delayed </a:t>
            </a:r>
            <a:r>
              <a:rPr lang="en-IN" b="0" i="0" dirty="0">
                <a:solidFill>
                  <a:srgbClr val="3B3835"/>
                </a:solidFill>
                <a:effectLst/>
                <a:latin typeface="HelveticaNeue-Light"/>
              </a:rPr>
              <a:t>contraction)</a:t>
            </a:r>
            <a:endParaRPr lang="en-US" dirty="0"/>
          </a:p>
        </p:txBody>
      </p:sp>
    </p:spTree>
    <p:extLst>
      <p:ext uri="{BB962C8B-B14F-4D97-AF65-F5344CB8AC3E}">
        <p14:creationId xmlns:p14="http://schemas.microsoft.com/office/powerpoint/2010/main" val="4053486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56374-E593-4A05-A516-3BB640AB92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120153-3154-4F7E-B557-2C811624776D}"/>
              </a:ext>
            </a:extLst>
          </p:cNvPr>
          <p:cNvSpPr>
            <a:spLocks noGrp="1"/>
          </p:cNvSpPr>
          <p:nvPr>
            <p:ph idx="1"/>
          </p:nvPr>
        </p:nvSpPr>
        <p:spPr/>
        <p:txBody>
          <a:bodyPr/>
          <a:lstStyle/>
          <a:p>
            <a:endParaRPr lang="en-US"/>
          </a:p>
        </p:txBody>
      </p:sp>
      <p:pic>
        <p:nvPicPr>
          <p:cNvPr id="9218" name="Picture 2" descr="STRAIN…….&#10; Another possibility, proposed by Porciani et al,&#10;considers the time spent by 12 LV segments in&#10;contracting aft...">
            <a:extLst>
              <a:ext uri="{FF2B5EF4-FFF2-40B4-BE49-F238E27FC236}">
                <a16:creationId xmlns:a16="http://schemas.microsoft.com/office/drawing/2014/main" id="{C5B2384B-2A38-417F-89B6-805E53ADC3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57" r="4758"/>
          <a:stretch/>
        </p:blipFill>
        <p:spPr bwMode="auto">
          <a:xfrm>
            <a:off x="28578" y="0"/>
            <a:ext cx="121634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92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89CE5-66A7-4E3C-971E-17609A9F091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883B781-C5B5-4EBF-89D7-FBB681634D29}"/>
              </a:ext>
            </a:extLst>
          </p:cNvPr>
          <p:cNvSpPr>
            <a:spLocks noGrp="1"/>
          </p:cNvSpPr>
          <p:nvPr>
            <p:ph idx="1"/>
          </p:nvPr>
        </p:nvSpPr>
        <p:spPr/>
        <p:txBody>
          <a:bodyPr/>
          <a:lstStyle/>
          <a:p>
            <a:endParaRPr lang="en-US" dirty="0"/>
          </a:p>
        </p:txBody>
      </p:sp>
      <p:pic>
        <p:nvPicPr>
          <p:cNvPr id="10242" name="Picture 2" descr="Methodology for measuring time of exceeding aortic valve closure contraction. The&#10;sum of the time of strain tracing exceed...">
            <a:extLst>
              <a:ext uri="{FF2B5EF4-FFF2-40B4-BE49-F238E27FC236}">
                <a16:creationId xmlns:a16="http://schemas.microsoft.com/office/drawing/2014/main" id="{C1D45A5F-EAE1-4C22-A4E4-CD002F04C3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8" r="6583"/>
          <a:stretch/>
        </p:blipFill>
        <p:spPr bwMode="auto">
          <a:xfrm>
            <a:off x="0" y="0"/>
            <a:ext cx="12192000" cy="66676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A2566CC-0EB9-47DB-8EFA-05B3D402E811}"/>
              </a:ext>
            </a:extLst>
          </p:cNvPr>
          <p:cNvSpPr/>
          <p:nvPr/>
        </p:nvSpPr>
        <p:spPr>
          <a:xfrm>
            <a:off x="11582401" y="5543554"/>
            <a:ext cx="781051" cy="75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303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4E71C-9E34-49A3-B23A-0FC977A754B9}"/>
              </a:ext>
            </a:extLst>
          </p:cNvPr>
          <p:cNvSpPr>
            <a:spLocks noGrp="1"/>
          </p:cNvSpPr>
          <p:nvPr>
            <p:ph type="title"/>
          </p:nvPr>
        </p:nvSpPr>
        <p:spPr/>
        <p:txBody>
          <a:bodyPr>
            <a:normAutofit fontScale="90000"/>
          </a:bodyPr>
          <a:lstStyle/>
          <a:p>
            <a:r>
              <a:rPr lang="en-US" dirty="0"/>
              <a:t>HF mortality reduction from pharmacological treatment </a:t>
            </a:r>
          </a:p>
        </p:txBody>
      </p:sp>
      <p:pic>
        <p:nvPicPr>
          <p:cNvPr id="1026" name="Picture 2" descr="Gregg Fonarow MD on Twitter: &amp;quot;Evidence-based, comprehensive disease  modifying medical therapy to reduce all-cause mortality in HFrEF remains  ARNI, BB, MRA, and SGLT2i. Quadruple therapy. Implement in all eligible.  #ACC20 @NMHheartdoc @scottdsolomon @">
            <a:extLst>
              <a:ext uri="{FF2B5EF4-FFF2-40B4-BE49-F238E27FC236}">
                <a16:creationId xmlns:a16="http://schemas.microsoft.com/office/drawing/2014/main" id="{22FA2DA1-448F-4869-AB14-9DC095F68DE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751" t="27482" r="8872" b="20639"/>
          <a:stretch/>
        </p:blipFill>
        <p:spPr bwMode="auto">
          <a:xfrm>
            <a:off x="1257302" y="1930404"/>
            <a:ext cx="9164108" cy="3847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370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2B286-B304-480A-BF6D-F620C2004973}"/>
              </a:ext>
            </a:extLst>
          </p:cNvPr>
          <p:cNvSpPr>
            <a:spLocks noGrp="1"/>
          </p:cNvSpPr>
          <p:nvPr>
            <p:ph type="title"/>
          </p:nvPr>
        </p:nvSpPr>
        <p:spPr/>
        <p:txBody>
          <a:bodyPr/>
          <a:lstStyle/>
          <a:p>
            <a:r>
              <a:rPr lang="en-IN" dirty="0">
                <a:solidFill>
                  <a:srgbClr val="3B3835"/>
                </a:solidFill>
                <a:latin typeface="Times New Roman" panose="02020603050405020304" pitchFamily="18" charset="0"/>
                <a:cs typeface="Times New Roman" panose="02020603050405020304" pitchFamily="18" charset="0"/>
              </a:rPr>
              <a:t>Atrioventricular </a:t>
            </a:r>
            <a:r>
              <a:rPr lang="en-IN" dirty="0" err="1">
                <a:solidFill>
                  <a:srgbClr val="3B3835"/>
                </a:solidFill>
                <a:latin typeface="Times New Roman" panose="02020603050405020304" pitchFamily="18" charset="0"/>
                <a:cs typeface="Times New Roman" panose="02020603050405020304" pitchFamily="18" charset="0"/>
              </a:rPr>
              <a:t>dyssynchrony</a:t>
            </a:r>
            <a:r>
              <a:rPr lang="en-IN" dirty="0">
                <a:solidFill>
                  <a:srgbClr val="3B3835"/>
                </a:solidFill>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1859948-C719-499C-888B-BCA0A079D8E4}"/>
              </a:ext>
            </a:extLst>
          </p:cNvPr>
          <p:cNvSpPr>
            <a:spLocks noGrp="1"/>
          </p:cNvSpPr>
          <p:nvPr>
            <p:ph idx="1"/>
          </p:nvPr>
        </p:nvSpPr>
        <p:spPr/>
        <p:txBody>
          <a:bodyPr>
            <a:normAutofit fontScale="77500" lnSpcReduction="20000"/>
          </a:bodyPr>
          <a:lstStyle/>
          <a:p>
            <a:pPr>
              <a:lnSpc>
                <a:spcPct val="120000"/>
              </a:lnSpc>
            </a:pPr>
            <a:r>
              <a:rPr lang="en-IN" b="0" i="0" dirty="0">
                <a:effectLst/>
                <a:latin typeface="Times New Roman" panose="02020603050405020304" pitchFamily="18" charset="0"/>
                <a:cs typeface="Times New Roman" panose="02020603050405020304" pitchFamily="18" charset="0"/>
              </a:rPr>
              <a:t>Atrioventricular </a:t>
            </a:r>
            <a:r>
              <a:rPr lang="en-IN" b="0" i="0" dirty="0" err="1">
                <a:effectLst/>
                <a:latin typeface="Times New Roman" panose="02020603050405020304" pitchFamily="18" charset="0"/>
                <a:cs typeface="Times New Roman" panose="02020603050405020304" pitchFamily="18" charset="0"/>
              </a:rPr>
              <a:t>dyssynchrony</a:t>
            </a:r>
            <a:r>
              <a:rPr lang="en-IN" b="0" i="0" dirty="0">
                <a:effectLst/>
                <a:latin typeface="Times New Roman" panose="02020603050405020304" pitchFamily="18" charset="0"/>
                <a:cs typeface="Times New Roman" panose="02020603050405020304" pitchFamily="18" charset="0"/>
              </a:rPr>
              <a:t>- is said to be present when diastolic filling period (DFP) </a:t>
            </a:r>
            <a:r>
              <a:rPr lang="en-IN" b="0" i="0" dirty="0">
                <a:solidFill>
                  <a:srgbClr val="FF0000"/>
                </a:solidFill>
                <a:effectLst/>
                <a:latin typeface="Times New Roman" panose="02020603050405020304" pitchFamily="18" charset="0"/>
                <a:cs typeface="Times New Roman" panose="02020603050405020304" pitchFamily="18" charset="0"/>
              </a:rPr>
              <a:t>occupies less than 40% of cardiac cycle</a:t>
            </a:r>
          </a:p>
          <a:p>
            <a:pPr>
              <a:lnSpc>
                <a:spcPct val="120000"/>
              </a:lnSpc>
            </a:pPr>
            <a:r>
              <a:rPr lang="en-IN" b="0" i="0" dirty="0">
                <a:effectLst/>
                <a:latin typeface="Times New Roman" panose="02020603050405020304" pitchFamily="18" charset="0"/>
                <a:cs typeface="Times New Roman" panose="02020603050405020304" pitchFamily="18" charset="0"/>
              </a:rPr>
              <a:t>To obtain DFP, obtain the apical four-chamber view with mitral valve in the centre of the frame.</a:t>
            </a:r>
          </a:p>
          <a:p>
            <a:pPr>
              <a:lnSpc>
                <a:spcPct val="120000"/>
              </a:lnSpc>
            </a:pPr>
            <a:r>
              <a:rPr lang="en-IN" b="0" i="0" dirty="0">
                <a:effectLst/>
                <a:latin typeface="Times New Roman" panose="02020603050405020304" pitchFamily="18" charset="0"/>
                <a:cs typeface="Times New Roman" panose="02020603050405020304" pitchFamily="18" charset="0"/>
              </a:rPr>
              <a:t>Using pulsed Doppler with the sample volume placed at the tips of mitral leaflets; obtain a spectral display of mitral inflow pattern. </a:t>
            </a:r>
          </a:p>
          <a:p>
            <a:pPr>
              <a:lnSpc>
                <a:spcPct val="120000"/>
              </a:lnSpc>
            </a:pPr>
            <a:r>
              <a:rPr lang="en-IN" b="0" i="0" dirty="0">
                <a:effectLst/>
                <a:latin typeface="Times New Roman" panose="02020603050405020304" pitchFamily="18" charset="0"/>
                <a:cs typeface="Times New Roman" panose="02020603050405020304" pitchFamily="18" charset="0"/>
              </a:rPr>
              <a:t>Measure the time from the onset to the end of the spectral display- DFP.</a:t>
            </a:r>
          </a:p>
          <a:p>
            <a:pPr>
              <a:lnSpc>
                <a:spcPct val="120000"/>
              </a:lnSpc>
            </a:pPr>
            <a:r>
              <a:rPr lang="en-IN" b="0" i="0" dirty="0">
                <a:effectLst/>
                <a:latin typeface="Times New Roman" panose="02020603050405020304" pitchFamily="18" charset="0"/>
                <a:cs typeface="Times New Roman" panose="02020603050405020304" pitchFamily="18" charset="0"/>
              </a:rPr>
              <a:t>Measure the R-R interval using any two consecutive regular beats. Divide DFP with R-R interval and multiply by hundred to obtain a percentage value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35020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A88DC-02ED-4BF7-B847-A1B5F666D72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9AEEF7-3DA1-4D12-8014-56FEB2E2E50B}"/>
              </a:ext>
            </a:extLst>
          </p:cNvPr>
          <p:cNvSpPr>
            <a:spLocks noGrp="1"/>
          </p:cNvSpPr>
          <p:nvPr>
            <p:ph idx="1"/>
          </p:nvPr>
        </p:nvSpPr>
        <p:spPr/>
        <p:txBody>
          <a:bodyPr/>
          <a:lstStyle/>
          <a:p>
            <a:endParaRPr lang="en-US"/>
          </a:p>
        </p:txBody>
      </p:sp>
      <p:pic>
        <p:nvPicPr>
          <p:cNvPr id="2050" name="Picture 2" descr="Echo parameters in CRT patients selection">
            <a:extLst>
              <a:ext uri="{FF2B5EF4-FFF2-40B4-BE49-F238E27FC236}">
                <a16:creationId xmlns:a16="http://schemas.microsoft.com/office/drawing/2014/main" id="{FFA9C910-C81C-4BC1-9A07-74DE60549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7649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7DFC7-7AB4-42EB-81BE-3623A0CE49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2ED641-D992-46E6-AEC8-007432D99864}"/>
              </a:ext>
            </a:extLst>
          </p:cNvPr>
          <p:cNvSpPr>
            <a:spLocks noGrp="1"/>
          </p:cNvSpPr>
          <p:nvPr>
            <p:ph idx="1"/>
          </p:nvPr>
        </p:nvSpPr>
        <p:spPr/>
        <p:txBody>
          <a:bodyPr/>
          <a:lstStyle/>
          <a:p>
            <a:endParaRPr lang="en-US" dirty="0"/>
          </a:p>
        </p:txBody>
      </p:sp>
      <p:pic>
        <p:nvPicPr>
          <p:cNvPr id="4098" name="Picture 2">
            <a:extLst>
              <a:ext uri="{FF2B5EF4-FFF2-40B4-BE49-F238E27FC236}">
                <a16:creationId xmlns:a16="http://schemas.microsoft.com/office/drawing/2014/main" id="{080458A2-A838-45D8-A095-BBA43EDEB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9410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3168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152"/>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lt1"/>
              </a:buClr>
              <a:buSzPts val="4400"/>
            </a:pPr>
            <a:endParaRPr/>
          </a:p>
        </p:txBody>
      </p:sp>
      <p:pic>
        <p:nvPicPr>
          <p:cNvPr id="1075" name="Google Shape;1075;p152"/>
          <p:cNvPicPr preferRelativeResize="0">
            <a:picLocks noGrp="1"/>
          </p:cNvPicPr>
          <p:nvPr>
            <p:ph idx="1"/>
          </p:nvPr>
        </p:nvPicPr>
        <p:blipFill rotWithShape="1">
          <a:blip r:embed="rId3">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4851030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B6471-1CE2-4596-BE76-4CA502C6BA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F555D14-70A6-484D-BB75-272969258B0D}"/>
              </a:ext>
            </a:extLst>
          </p:cNvPr>
          <p:cNvSpPr>
            <a:spLocks noGrp="1"/>
          </p:cNvSpPr>
          <p:nvPr>
            <p:ph idx="1"/>
          </p:nvPr>
        </p:nvSpPr>
        <p:spPr/>
        <p:txBody>
          <a:bodyPr/>
          <a:lstStyle/>
          <a:p>
            <a:endParaRPr lang="en-US"/>
          </a:p>
        </p:txBody>
      </p:sp>
      <p:pic>
        <p:nvPicPr>
          <p:cNvPr id="7170" name="Picture 2" descr="12 Predefined Echo Measures of Dyssynchrony&#10;Standard Echo&#10;– SPWMD Septal to posterior wall motion delay (≥ 130 ms)&#10;– IVMD ...">
            <a:extLst>
              <a:ext uri="{FF2B5EF4-FFF2-40B4-BE49-F238E27FC236}">
                <a16:creationId xmlns:a16="http://schemas.microsoft.com/office/drawing/2014/main" id="{D9D1131B-892F-41F2-9F0F-515138B44F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1"/>
            <a:ext cx="12258675" cy="6895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146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146"/>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lt1"/>
              </a:buClr>
              <a:buSzPts val="3959"/>
            </a:pPr>
            <a:r>
              <a:rPr lang="en-US" sz="3959"/>
              <a:t>Echocardiographic assessment of dyssynchrony</a:t>
            </a:r>
            <a:endParaRPr sz="3959"/>
          </a:p>
        </p:txBody>
      </p:sp>
      <p:pic>
        <p:nvPicPr>
          <p:cNvPr id="1039" name="Google Shape;1039;p146"/>
          <p:cNvPicPr preferRelativeResize="0">
            <a:picLocks noGrp="1"/>
          </p:cNvPicPr>
          <p:nvPr>
            <p:ph idx="1"/>
          </p:nvPr>
        </p:nvPicPr>
        <p:blipFill rotWithShape="1">
          <a:blip r:embed="rId3">
            <a:alphaModFix/>
          </a:blip>
          <a:stretch/>
        </p:blipFill>
        <p:spPr>
          <a:xfrm>
            <a:off x="609600" y="2008275"/>
            <a:ext cx="10972800" cy="3709812"/>
          </a:xfrm>
          <a:prstGeom prst="rect">
            <a:avLst/>
          </a:prstGeom>
          <a:noFill/>
          <a:ln>
            <a:noFill/>
          </a:ln>
        </p:spPr>
      </p:pic>
    </p:spTree>
    <p:extLst>
      <p:ext uri="{BB962C8B-B14F-4D97-AF65-F5344CB8AC3E}">
        <p14:creationId xmlns:p14="http://schemas.microsoft.com/office/powerpoint/2010/main" val="39017383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AAB8F-3CF3-4347-AE7C-CA49C06CFA3C}"/>
              </a:ext>
            </a:extLst>
          </p:cNvPr>
          <p:cNvSpPr>
            <a:spLocks noGrp="1"/>
          </p:cNvSpPr>
          <p:nvPr>
            <p:ph type="title"/>
          </p:nvPr>
        </p:nvSpPr>
        <p:spPr/>
        <p:txBody>
          <a:bodyPr/>
          <a:lstStyle/>
          <a:p>
            <a:r>
              <a:rPr lang="en-US" dirty="0"/>
              <a:t>Why CRT</a:t>
            </a:r>
            <a:r>
              <a:rPr lang="en-US" dirty="0">
                <a:sym typeface="Wingdings" panose="05000000000000000000" pitchFamily="2" charset="2"/>
              </a:rPr>
              <a:t> Rationale </a:t>
            </a:r>
            <a:endParaRPr lang="en-US" dirty="0"/>
          </a:p>
        </p:txBody>
      </p:sp>
      <p:sp>
        <p:nvSpPr>
          <p:cNvPr id="3" name="Content Placeholder 2">
            <a:extLst>
              <a:ext uri="{FF2B5EF4-FFF2-40B4-BE49-F238E27FC236}">
                <a16:creationId xmlns:a16="http://schemas.microsoft.com/office/drawing/2014/main" id="{FEBB454C-E965-44E3-B96D-BF864E7C1431}"/>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Coordinating RV  and LV contraction </a:t>
            </a:r>
          </a:p>
          <a:p>
            <a:r>
              <a:rPr lang="en-US" dirty="0" err="1">
                <a:latin typeface="Times New Roman" panose="02020603050405020304" pitchFamily="18" charset="0"/>
                <a:cs typeface="Times New Roman" panose="02020603050405020304" pitchFamily="18" charset="0"/>
              </a:rPr>
              <a:t>Synchronising</a:t>
            </a:r>
            <a:r>
              <a:rPr lang="en-US" dirty="0">
                <a:latin typeface="Times New Roman" panose="02020603050405020304" pitchFamily="18" charset="0"/>
                <a:cs typeface="Times New Roman" panose="02020603050405020304" pitchFamily="18" charset="0"/>
              </a:rPr>
              <a:t> the LV segments </a:t>
            </a:r>
          </a:p>
          <a:p>
            <a:r>
              <a:rPr lang="en-US" dirty="0">
                <a:latin typeface="Times New Roman" panose="02020603050405020304" pitchFamily="18" charset="0"/>
                <a:cs typeface="Times New Roman" panose="02020603050405020304" pitchFamily="18" charset="0"/>
              </a:rPr>
              <a:t>Prolonging the diastolic filling period with improvement of both coronary and LV filling </a:t>
            </a:r>
          </a:p>
          <a:p>
            <a:r>
              <a:rPr lang="en-US" dirty="0">
                <a:latin typeface="Times New Roman" panose="02020603050405020304" pitchFamily="18" charset="0"/>
                <a:cs typeface="Times New Roman" panose="02020603050405020304" pitchFamily="18" charset="0"/>
              </a:rPr>
              <a:t>Restoring AV synchrony </a:t>
            </a:r>
          </a:p>
        </p:txBody>
      </p:sp>
    </p:spTree>
    <p:extLst>
      <p:ext uri="{BB962C8B-B14F-4D97-AF65-F5344CB8AC3E}">
        <p14:creationId xmlns:p14="http://schemas.microsoft.com/office/powerpoint/2010/main" val="38108650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4" name="Title 1"/>
          <p:cNvSpPr>
            <a:spLocks noGrp="1"/>
          </p:cNvSpPr>
          <p:nvPr>
            <p:ph type="title"/>
          </p:nvPr>
        </p:nvSpPr>
        <p:spPr/>
        <p:txBody>
          <a:bodyPr>
            <a:normAutofit fontScale="90000"/>
          </a:bodyPr>
          <a:lstStyle/>
          <a:p>
            <a:r>
              <a:rPr lang="en-IN" b="1" dirty="0"/>
              <a:t>Mechanisms of Cardiac Resynchronization</a:t>
            </a:r>
            <a:br>
              <a:rPr lang="en-IN" b="1" dirty="0"/>
            </a:br>
            <a:r>
              <a:rPr lang="en-IN" b="1" dirty="0"/>
              <a:t>Therapy (CRT)</a:t>
            </a:r>
            <a:endParaRPr lang="en-IN" dirty="0"/>
          </a:p>
        </p:txBody>
      </p:sp>
      <p:sp>
        <p:nvSpPr>
          <p:cNvPr id="1048645" name="Content Placeholder 2"/>
          <p:cNvSpPr>
            <a:spLocks noGrp="1"/>
          </p:cNvSpPr>
          <p:nvPr>
            <p:ph idx="1"/>
          </p:nvPr>
        </p:nvSpPr>
        <p:spPr/>
        <p:txBody>
          <a:bodyPr>
            <a:normAutofit fontScale="89286" lnSpcReduction="10000"/>
          </a:bodyPr>
          <a:lstStyle/>
          <a:p>
            <a:r>
              <a:rPr lang="en-IN" dirty="0"/>
              <a:t>CRT uses timed electrical stimulation to correct electromechanical asynchrony within and between chambers to improve pump function</a:t>
            </a:r>
          </a:p>
          <a:p>
            <a:r>
              <a:rPr lang="en-IN" dirty="0"/>
              <a:t>The </a:t>
            </a:r>
            <a:r>
              <a:rPr lang="en-IN" dirty="0">
                <a:solidFill>
                  <a:srgbClr val="FF0000"/>
                </a:solidFill>
              </a:rPr>
              <a:t>first-order effect </a:t>
            </a:r>
            <a:r>
              <a:rPr lang="en-IN" dirty="0"/>
              <a:t>is minimization of ventricular electromechanical asynchrony (conduction delay), which restores coordinated contraction. </a:t>
            </a:r>
          </a:p>
          <a:p>
            <a:r>
              <a:rPr lang="en-IN" dirty="0"/>
              <a:t>The </a:t>
            </a:r>
            <a:r>
              <a:rPr lang="en-IN" dirty="0">
                <a:solidFill>
                  <a:srgbClr val="FF0000"/>
                </a:solidFill>
              </a:rPr>
              <a:t>second-order</a:t>
            </a:r>
            <a:r>
              <a:rPr lang="en-IN" dirty="0"/>
              <a:t> effect is elimination of atrioventricular asynchrony, which improves diastolic performance and thereby LV pump function. ,MR may be reduced </a:t>
            </a:r>
          </a:p>
          <a:p>
            <a:r>
              <a:rPr lang="en-IN" dirty="0"/>
              <a:t>Restores the normal electromechanical coupling of the heart with LBBB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99"/>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lt1"/>
              </a:buClr>
              <a:buSzPts val="4400"/>
            </a:pPr>
            <a:endParaRPr/>
          </a:p>
        </p:txBody>
      </p:sp>
      <p:pic>
        <p:nvPicPr>
          <p:cNvPr id="756" name="Google Shape;756;p99"/>
          <p:cNvPicPr preferRelativeResize="0">
            <a:picLocks noGrp="1"/>
          </p:cNvPicPr>
          <p:nvPr>
            <p:ph idx="1"/>
          </p:nvPr>
        </p:nvPicPr>
        <p:blipFill rotWithShape="1">
          <a:blip r:embed="rId3">
            <a:alphaModFix/>
          </a:blip>
          <a:srcRect/>
          <a:stretch/>
        </p:blipFill>
        <p:spPr>
          <a:xfrm>
            <a:off x="0" y="-1"/>
            <a:ext cx="12192000" cy="6924675"/>
          </a:xfrm>
          <a:prstGeom prst="rect">
            <a:avLst/>
          </a:prstGeom>
          <a:noFill/>
          <a:ln>
            <a:noFill/>
          </a:ln>
        </p:spPr>
      </p:pic>
    </p:spTree>
    <p:extLst>
      <p:ext uri="{BB962C8B-B14F-4D97-AF65-F5344CB8AC3E}">
        <p14:creationId xmlns:p14="http://schemas.microsoft.com/office/powerpoint/2010/main" val="23535878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100"/>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lt1"/>
              </a:buClr>
              <a:buSzPts val="4400"/>
            </a:pPr>
            <a:r>
              <a:rPr lang="en-US" dirty="0"/>
              <a:t>PATH-CHF</a:t>
            </a:r>
            <a:endParaRPr dirty="0"/>
          </a:p>
        </p:txBody>
      </p:sp>
      <p:sp>
        <p:nvSpPr>
          <p:cNvPr id="762" name="Google Shape;762;p100"/>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chemeClr val="lt1"/>
              </a:buClr>
              <a:buSzPts val="2720"/>
            </a:pPr>
            <a:r>
              <a:rPr lang="en-US" sz="2720" dirty="0">
                <a:latin typeface="Times New Roman" panose="02020603050405020304" pitchFamily="18" charset="0"/>
                <a:cs typeface="Times New Roman" panose="02020603050405020304" pitchFamily="18" charset="0"/>
              </a:rPr>
              <a:t>First </a:t>
            </a:r>
            <a:r>
              <a:rPr lang="en-US" sz="2720" dirty="0" err="1">
                <a:latin typeface="Times New Roman" panose="02020603050405020304" pitchFamily="18" charset="0"/>
                <a:cs typeface="Times New Roman" panose="02020603050405020304" pitchFamily="18" charset="0"/>
              </a:rPr>
              <a:t>randomised</a:t>
            </a:r>
            <a:r>
              <a:rPr lang="en-US" sz="2720" dirty="0">
                <a:latin typeface="Times New Roman" panose="02020603050405020304" pitchFamily="18" charset="0"/>
                <a:cs typeface="Times New Roman" panose="02020603050405020304" pitchFamily="18" charset="0"/>
              </a:rPr>
              <a:t> controlled trial,2001</a:t>
            </a:r>
            <a:endParaRPr dirty="0">
              <a:latin typeface="Times New Roman" panose="02020603050405020304" pitchFamily="18" charset="0"/>
              <a:cs typeface="Times New Roman" panose="02020603050405020304" pitchFamily="18" charset="0"/>
            </a:endParaRPr>
          </a:p>
          <a:p>
            <a:pPr marL="342900" indent="-342900">
              <a:lnSpc>
                <a:spcPct val="100000"/>
              </a:lnSpc>
              <a:spcBef>
                <a:spcPts val="544"/>
              </a:spcBef>
              <a:buClr>
                <a:schemeClr val="lt1"/>
              </a:buClr>
              <a:buSzPts val="2720"/>
            </a:pPr>
            <a:r>
              <a:rPr lang="en-US" sz="2720" dirty="0">
                <a:latin typeface="Times New Roman" panose="02020603050405020304" pitchFamily="18" charset="0"/>
                <a:cs typeface="Times New Roman" panose="02020603050405020304" pitchFamily="18" charset="0"/>
              </a:rPr>
              <a:t>42 </a:t>
            </a:r>
            <a:r>
              <a:rPr lang="en-US" sz="2720" dirty="0" err="1">
                <a:latin typeface="Times New Roman" panose="02020603050405020304" pitchFamily="18" charset="0"/>
                <a:cs typeface="Times New Roman" panose="02020603050405020304" pitchFamily="18" charset="0"/>
              </a:rPr>
              <a:t>pts,NYHA</a:t>
            </a:r>
            <a:r>
              <a:rPr lang="en-US" sz="2720" dirty="0">
                <a:latin typeface="Times New Roman" panose="02020603050405020304" pitchFamily="18" charset="0"/>
                <a:cs typeface="Times New Roman" panose="02020603050405020304" pitchFamily="18" charset="0"/>
              </a:rPr>
              <a:t> III/</a:t>
            </a:r>
            <a:r>
              <a:rPr lang="en-US" sz="2720" dirty="0" err="1">
                <a:latin typeface="Times New Roman" panose="02020603050405020304" pitchFamily="18" charset="0"/>
                <a:cs typeface="Times New Roman" panose="02020603050405020304" pitchFamily="18" charset="0"/>
              </a:rPr>
              <a:t>IV,ischemic</a:t>
            </a:r>
            <a:r>
              <a:rPr lang="en-US" sz="2720" dirty="0">
                <a:latin typeface="Times New Roman" panose="02020603050405020304" pitchFamily="18" charset="0"/>
                <a:cs typeface="Times New Roman" panose="02020603050405020304" pitchFamily="18" charset="0"/>
              </a:rPr>
              <a:t> or non </a:t>
            </a:r>
            <a:r>
              <a:rPr lang="en-US" sz="2720" dirty="0" err="1">
                <a:latin typeface="Times New Roman" panose="02020603050405020304" pitchFamily="18" charset="0"/>
                <a:cs typeface="Times New Roman" panose="02020603050405020304" pitchFamily="18" charset="0"/>
              </a:rPr>
              <a:t>ischemic,SR,QRS</a:t>
            </a:r>
            <a:r>
              <a:rPr lang="en-US" sz="2720" dirty="0">
                <a:latin typeface="Times New Roman" panose="02020603050405020304" pitchFamily="18" charset="0"/>
                <a:cs typeface="Times New Roman" panose="02020603050405020304" pitchFamily="18" charset="0"/>
              </a:rPr>
              <a:t> 120ms,PR 150ms</a:t>
            </a:r>
            <a:endParaRPr dirty="0">
              <a:latin typeface="Times New Roman" panose="02020603050405020304" pitchFamily="18" charset="0"/>
              <a:cs typeface="Times New Roman" panose="02020603050405020304" pitchFamily="18" charset="0"/>
            </a:endParaRPr>
          </a:p>
          <a:p>
            <a:pPr marL="342900" indent="-342900">
              <a:lnSpc>
                <a:spcPct val="100000"/>
              </a:lnSpc>
              <a:spcBef>
                <a:spcPts val="544"/>
              </a:spcBef>
              <a:buClr>
                <a:schemeClr val="lt1"/>
              </a:buClr>
              <a:buSzPts val="2720"/>
            </a:pPr>
            <a:r>
              <a:rPr lang="en-US" sz="2720" dirty="0">
                <a:latin typeface="Times New Roman" panose="02020603050405020304" pitchFamily="18" charset="0"/>
                <a:cs typeface="Times New Roman" panose="02020603050405020304" pitchFamily="18" charset="0"/>
              </a:rPr>
              <a:t>Univentricular Vs biventricular pacing</a:t>
            </a:r>
            <a:endParaRPr dirty="0">
              <a:latin typeface="Times New Roman" panose="02020603050405020304" pitchFamily="18" charset="0"/>
              <a:cs typeface="Times New Roman" panose="02020603050405020304" pitchFamily="18" charset="0"/>
            </a:endParaRPr>
          </a:p>
          <a:p>
            <a:pPr marL="342900" indent="-342900">
              <a:lnSpc>
                <a:spcPct val="100000"/>
              </a:lnSpc>
              <a:spcBef>
                <a:spcPts val="544"/>
              </a:spcBef>
              <a:buClr>
                <a:schemeClr val="lt1"/>
              </a:buClr>
              <a:buSzPts val="2720"/>
            </a:pPr>
            <a:r>
              <a:rPr lang="en-US" sz="2720" dirty="0">
                <a:latin typeface="Times New Roman" panose="02020603050405020304" pitchFamily="18" charset="0"/>
                <a:cs typeface="Times New Roman" panose="02020603050405020304" pitchFamily="18" charset="0"/>
              </a:rPr>
              <a:t>Primary endpoints-Oxygen consumption at peak exercise and at anerobic threshold,6-minute walk distance </a:t>
            </a:r>
            <a:endParaRPr dirty="0">
              <a:latin typeface="Times New Roman" panose="02020603050405020304" pitchFamily="18" charset="0"/>
              <a:cs typeface="Times New Roman" panose="02020603050405020304" pitchFamily="18" charset="0"/>
            </a:endParaRPr>
          </a:p>
          <a:p>
            <a:pPr marL="342900" indent="-342900">
              <a:lnSpc>
                <a:spcPct val="100000"/>
              </a:lnSpc>
              <a:spcBef>
                <a:spcPts val="544"/>
              </a:spcBef>
              <a:buClr>
                <a:schemeClr val="lt1"/>
              </a:buClr>
              <a:buSzPts val="2720"/>
            </a:pPr>
            <a:r>
              <a:rPr lang="en-US" sz="2720" dirty="0">
                <a:latin typeface="Times New Roman" panose="02020603050405020304" pitchFamily="18" charset="0"/>
                <a:cs typeface="Times New Roman" panose="02020603050405020304" pitchFamily="18" charset="0"/>
              </a:rPr>
              <a:t>Secondary endpoints-changes in New York Heart Association functional class, hospitalization frequency and quality of life</a:t>
            </a:r>
            <a:endParaRPr dirty="0">
              <a:latin typeface="Times New Roman" panose="02020603050405020304" pitchFamily="18" charset="0"/>
              <a:cs typeface="Times New Roman" panose="02020603050405020304" pitchFamily="18" charset="0"/>
            </a:endParaRPr>
          </a:p>
          <a:p>
            <a:pPr marL="342900" indent="-342900">
              <a:lnSpc>
                <a:spcPct val="100000"/>
              </a:lnSpc>
              <a:spcBef>
                <a:spcPts val="544"/>
              </a:spcBef>
              <a:buClr>
                <a:schemeClr val="lt1"/>
              </a:buClr>
              <a:buSzPts val="2720"/>
            </a:pPr>
            <a:r>
              <a:rPr lang="en-US" sz="2720" b="1" dirty="0">
                <a:latin typeface="Times New Roman" panose="02020603050405020304" pitchFamily="18" charset="0"/>
                <a:cs typeface="Times New Roman" panose="02020603050405020304" pitchFamily="18" charset="0"/>
              </a:rPr>
              <a:t>Trend towards improvement in all primary &amp;</a:t>
            </a:r>
            <a:r>
              <a:rPr lang="en-US" sz="2720" b="1" dirty="0" err="1">
                <a:latin typeface="Times New Roman" panose="02020603050405020304" pitchFamily="18" charset="0"/>
                <a:cs typeface="Times New Roman" panose="02020603050405020304" pitchFamily="18" charset="0"/>
              </a:rPr>
              <a:t>seccondary</a:t>
            </a:r>
            <a:r>
              <a:rPr lang="en-US" sz="2720" b="1" dirty="0">
                <a:latin typeface="Times New Roman" panose="02020603050405020304" pitchFamily="18" charset="0"/>
                <a:cs typeface="Times New Roman" panose="02020603050405020304" pitchFamily="18" charset="0"/>
              </a:rPr>
              <a:t>  endpoints with biventricular pacing</a:t>
            </a:r>
            <a:endParaRPr b="1" dirty="0">
              <a:latin typeface="Times New Roman" panose="02020603050405020304" pitchFamily="18" charset="0"/>
              <a:cs typeface="Times New Roman" panose="02020603050405020304" pitchFamily="18" charset="0"/>
            </a:endParaRPr>
          </a:p>
          <a:p>
            <a:pPr marL="342900" indent="-170180">
              <a:lnSpc>
                <a:spcPct val="100000"/>
              </a:lnSpc>
              <a:spcBef>
                <a:spcPts val="544"/>
              </a:spcBef>
              <a:buClr>
                <a:schemeClr val="lt1"/>
              </a:buClr>
              <a:buSzPts val="2720"/>
              <a:buNone/>
            </a:pPr>
            <a:endParaRPr sz="2720" dirty="0">
              <a:latin typeface="Times New Roman" panose="02020603050405020304" pitchFamily="18" charset="0"/>
              <a:cs typeface="Times New Roman" panose="02020603050405020304" pitchFamily="18" charset="0"/>
            </a:endParaRPr>
          </a:p>
          <a:p>
            <a:pPr marL="342900" indent="-170180">
              <a:lnSpc>
                <a:spcPct val="100000"/>
              </a:lnSpc>
              <a:spcBef>
                <a:spcPts val="544"/>
              </a:spcBef>
              <a:buClr>
                <a:schemeClr val="lt1"/>
              </a:buClr>
              <a:buSzPts val="2720"/>
              <a:buNone/>
            </a:pPr>
            <a:endParaRPr sz="272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2359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4" name="Title 1"/>
          <p:cNvSpPr>
            <a:spLocks noGrp="1"/>
          </p:cNvSpPr>
          <p:nvPr>
            <p:ph type="title"/>
          </p:nvPr>
        </p:nvSpPr>
        <p:spPr/>
        <p:txBody>
          <a:bodyPr>
            <a:normAutofit/>
          </a:bodyPr>
          <a:lstStyle/>
          <a:p>
            <a:r>
              <a:rPr lang="en-IN" b="1" i="1" dirty="0"/>
              <a:t>Cardiac Resynchronization Therapy </a:t>
            </a:r>
            <a:r>
              <a:rPr lang="en-IN" b="1" dirty="0"/>
              <a:t>(CRT)</a:t>
            </a:r>
          </a:p>
        </p:txBody>
      </p:sp>
      <p:sp>
        <p:nvSpPr>
          <p:cNvPr id="1048615" name="Content Placeholder 2"/>
          <p:cNvSpPr>
            <a:spLocks noGrp="1"/>
          </p:cNvSpPr>
          <p:nvPr>
            <p:ph idx="1"/>
          </p:nvPr>
        </p:nvSpPr>
        <p:spPr/>
        <p:txBody>
          <a:bodyPr/>
          <a:lstStyle/>
          <a:p>
            <a:r>
              <a:rPr lang="en-IN" dirty="0">
                <a:solidFill>
                  <a:schemeClr val="accent5"/>
                </a:solidFill>
                <a:latin typeface="Times New Roman" panose="02020603050405020304" pitchFamily="18" charset="0"/>
                <a:cs typeface="Times New Roman" panose="02020603050405020304" pitchFamily="18" charset="0"/>
              </a:rPr>
              <a:t>Cardiac resynchronization therapy </a:t>
            </a:r>
            <a:r>
              <a:rPr lang="en-IN" dirty="0">
                <a:latin typeface="Times New Roman" panose="02020603050405020304" pitchFamily="18" charset="0"/>
                <a:cs typeface="Times New Roman" panose="02020603050405020304" pitchFamily="18" charset="0"/>
              </a:rPr>
              <a:t>(CRT) is the term applied to re- establishing synchrony between left ventricular free wall and ventricular septal contraction in an attempt to improve left ventricular efficiency and subsequently improve functional class.</a:t>
            </a:r>
          </a:p>
          <a:p>
            <a:endParaRPr lang="en-US" dirty="0">
              <a:solidFill>
                <a:srgbClr val="FF0000"/>
              </a:solidFill>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In the year 2001 FDA approval of the first device for cardiac resynchronization therapy (CRT )</a:t>
            </a:r>
          </a:p>
          <a:p>
            <a:endParaRPr lang="en-IN"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101"/>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lt1"/>
              </a:buClr>
              <a:buSzPts val="4400"/>
            </a:pPr>
            <a:r>
              <a:rPr lang="en-US">
                <a:latin typeface="Times New Roman" panose="02020603050405020304" pitchFamily="18" charset="0"/>
                <a:cs typeface="Times New Roman" panose="02020603050405020304" pitchFamily="18" charset="0"/>
              </a:rPr>
              <a:t>MUSTIC-SR</a:t>
            </a:r>
            <a:endParaRPr>
              <a:latin typeface="Times New Roman" panose="02020603050405020304" pitchFamily="18" charset="0"/>
              <a:cs typeface="Times New Roman" panose="02020603050405020304" pitchFamily="18" charset="0"/>
            </a:endParaRPr>
          </a:p>
        </p:txBody>
      </p:sp>
      <p:sp>
        <p:nvSpPr>
          <p:cNvPr id="768" name="Google Shape;768;p101"/>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chemeClr val="lt1"/>
              </a:buClr>
              <a:buSzPts val="2720"/>
            </a:pPr>
            <a:r>
              <a:rPr lang="en-US" sz="2720" dirty="0">
                <a:latin typeface="Times New Roman" panose="02020603050405020304" pitchFamily="18" charset="0"/>
                <a:cs typeface="Times New Roman" panose="02020603050405020304" pitchFamily="18" charset="0"/>
              </a:rPr>
              <a:t>Single </a:t>
            </a:r>
            <a:r>
              <a:rPr lang="en-US" sz="2720" dirty="0" err="1">
                <a:latin typeface="Times New Roman" panose="02020603050405020304" pitchFamily="18" charset="0"/>
                <a:cs typeface="Times New Roman" panose="02020603050405020304" pitchFamily="18" charset="0"/>
              </a:rPr>
              <a:t>blind,randomised,crossover</a:t>
            </a:r>
            <a:r>
              <a:rPr lang="en-US" sz="2720" dirty="0">
                <a:latin typeface="Times New Roman" panose="02020603050405020304" pitchFamily="18" charset="0"/>
                <a:cs typeface="Times New Roman" panose="02020603050405020304" pitchFamily="18" charset="0"/>
              </a:rPr>
              <a:t> study</a:t>
            </a:r>
            <a:endParaRPr dirty="0">
              <a:latin typeface="Times New Roman" panose="02020603050405020304" pitchFamily="18" charset="0"/>
              <a:cs typeface="Times New Roman" panose="02020603050405020304" pitchFamily="18" charset="0"/>
            </a:endParaRPr>
          </a:p>
          <a:p>
            <a:pPr marL="342900" indent="-342900">
              <a:lnSpc>
                <a:spcPct val="100000"/>
              </a:lnSpc>
              <a:spcBef>
                <a:spcPts val="544"/>
              </a:spcBef>
              <a:buClr>
                <a:schemeClr val="lt1"/>
              </a:buClr>
              <a:buSzPts val="2720"/>
            </a:pPr>
            <a:r>
              <a:rPr lang="en-US" sz="2720" dirty="0">
                <a:latin typeface="Times New Roman" panose="02020603050405020304" pitchFamily="18" charset="0"/>
                <a:cs typeface="Times New Roman" panose="02020603050405020304" pitchFamily="18" charset="0"/>
              </a:rPr>
              <a:t>NYHAIII,SR,EF&lt;35%,LVEDD&gt;60,QRS&gt;150ms,6min walk&lt;450m</a:t>
            </a:r>
            <a:endParaRPr dirty="0">
              <a:latin typeface="Times New Roman" panose="02020603050405020304" pitchFamily="18" charset="0"/>
              <a:cs typeface="Times New Roman" panose="02020603050405020304" pitchFamily="18" charset="0"/>
            </a:endParaRPr>
          </a:p>
          <a:p>
            <a:pPr marL="342900" indent="-342900">
              <a:lnSpc>
                <a:spcPct val="100000"/>
              </a:lnSpc>
              <a:spcBef>
                <a:spcPts val="544"/>
              </a:spcBef>
              <a:buClr>
                <a:schemeClr val="lt1"/>
              </a:buClr>
              <a:buSzPts val="2720"/>
            </a:pPr>
            <a:r>
              <a:rPr lang="en-US" sz="2720" dirty="0">
                <a:latin typeface="Times New Roman" panose="02020603050405020304" pitchFamily="18" charset="0"/>
                <a:cs typeface="Times New Roman" panose="02020603050405020304" pitchFamily="18" charset="0"/>
              </a:rPr>
              <a:t>47pts completed CRT </a:t>
            </a:r>
            <a:endParaRPr dirty="0">
              <a:latin typeface="Times New Roman" panose="02020603050405020304" pitchFamily="18" charset="0"/>
              <a:cs typeface="Times New Roman" panose="02020603050405020304" pitchFamily="18" charset="0"/>
            </a:endParaRPr>
          </a:p>
          <a:p>
            <a:pPr marL="342900" indent="-342900">
              <a:lnSpc>
                <a:spcPct val="100000"/>
              </a:lnSpc>
              <a:spcBef>
                <a:spcPts val="544"/>
              </a:spcBef>
              <a:buClr>
                <a:schemeClr val="lt1"/>
              </a:buClr>
              <a:buSzPts val="2720"/>
            </a:pPr>
            <a:r>
              <a:rPr lang="en-US" sz="2720" dirty="0" err="1">
                <a:latin typeface="Times New Roman" panose="02020603050405020304" pitchFamily="18" charset="0"/>
                <a:cs typeface="Times New Roman" panose="02020603050405020304" pitchFamily="18" charset="0"/>
              </a:rPr>
              <a:t>Randomised</a:t>
            </a:r>
            <a:r>
              <a:rPr lang="en-US" sz="2720" dirty="0">
                <a:latin typeface="Times New Roman" panose="02020603050405020304" pitchFamily="18" charset="0"/>
                <a:cs typeface="Times New Roman" panose="02020603050405020304" pitchFamily="18" charset="0"/>
              </a:rPr>
              <a:t> to resynchronization or to no pacing for 3 </a:t>
            </a:r>
            <a:r>
              <a:rPr lang="en-US" sz="2720" dirty="0" err="1">
                <a:latin typeface="Times New Roman" panose="02020603050405020304" pitchFamily="18" charset="0"/>
                <a:cs typeface="Times New Roman" panose="02020603050405020304" pitchFamily="18" charset="0"/>
              </a:rPr>
              <a:t>month,crossed</a:t>
            </a:r>
            <a:r>
              <a:rPr lang="en-US" sz="2720" dirty="0">
                <a:latin typeface="Times New Roman" panose="02020603050405020304" pitchFamily="18" charset="0"/>
                <a:cs typeface="Times New Roman" panose="02020603050405020304" pitchFamily="18" charset="0"/>
              </a:rPr>
              <a:t> over to alternative group for 3months,followed up for 12 </a:t>
            </a:r>
            <a:r>
              <a:rPr lang="en-US" sz="2720" dirty="0" err="1">
                <a:latin typeface="Times New Roman" panose="02020603050405020304" pitchFamily="18" charset="0"/>
                <a:cs typeface="Times New Roman" panose="02020603050405020304" pitchFamily="18" charset="0"/>
              </a:rPr>
              <a:t>mths</a:t>
            </a:r>
            <a:endParaRPr sz="2720" dirty="0">
              <a:latin typeface="Times New Roman" panose="02020603050405020304" pitchFamily="18" charset="0"/>
              <a:cs typeface="Times New Roman" panose="02020603050405020304" pitchFamily="18" charset="0"/>
            </a:endParaRPr>
          </a:p>
          <a:p>
            <a:pPr marL="342900" indent="-342900">
              <a:lnSpc>
                <a:spcPct val="100000"/>
              </a:lnSpc>
              <a:spcBef>
                <a:spcPts val="544"/>
              </a:spcBef>
              <a:buClr>
                <a:schemeClr val="lt1"/>
              </a:buClr>
              <a:buSzPts val="2720"/>
            </a:pPr>
            <a:r>
              <a:rPr lang="en-US" sz="2720" dirty="0">
                <a:latin typeface="Times New Roman" panose="02020603050405020304" pitchFamily="18" charset="0"/>
                <a:cs typeface="Times New Roman" panose="02020603050405020304" pitchFamily="18" charset="0"/>
              </a:rPr>
              <a:t>Primary endpoint-6-min walked distance</a:t>
            </a:r>
            <a:endParaRPr dirty="0">
              <a:latin typeface="Times New Roman" panose="02020603050405020304" pitchFamily="18" charset="0"/>
              <a:cs typeface="Times New Roman" panose="02020603050405020304" pitchFamily="18" charset="0"/>
            </a:endParaRPr>
          </a:p>
          <a:p>
            <a:pPr marL="342900" indent="-342900">
              <a:lnSpc>
                <a:spcPct val="100000"/>
              </a:lnSpc>
              <a:spcBef>
                <a:spcPts val="544"/>
              </a:spcBef>
              <a:buClr>
                <a:schemeClr val="lt1"/>
              </a:buClr>
              <a:buSzPts val="2720"/>
            </a:pPr>
            <a:r>
              <a:rPr lang="en-US" sz="2720" dirty="0">
                <a:latin typeface="Times New Roman" panose="02020603050405020304" pitchFamily="18" charset="0"/>
                <a:cs typeface="Times New Roman" panose="02020603050405020304" pitchFamily="18" charset="0"/>
              </a:rPr>
              <a:t>Secondary -peak Vo2, quality of life, NYHA </a:t>
            </a:r>
            <a:r>
              <a:rPr lang="en-US" sz="2720" dirty="0" err="1">
                <a:latin typeface="Times New Roman" panose="02020603050405020304" pitchFamily="18" charset="0"/>
                <a:cs typeface="Times New Roman" panose="02020603050405020304" pitchFamily="18" charset="0"/>
              </a:rPr>
              <a:t>class,worsening</a:t>
            </a:r>
            <a:r>
              <a:rPr lang="en-US" sz="2720" dirty="0">
                <a:latin typeface="Times New Roman" panose="02020603050405020304" pitchFamily="18" charset="0"/>
                <a:cs typeface="Times New Roman" panose="02020603050405020304" pitchFamily="18" charset="0"/>
              </a:rPr>
              <a:t> </a:t>
            </a:r>
            <a:r>
              <a:rPr lang="en-US" sz="2720" dirty="0" err="1">
                <a:latin typeface="Times New Roman" panose="02020603050405020304" pitchFamily="18" charset="0"/>
                <a:cs typeface="Times New Roman" panose="02020603050405020304" pitchFamily="18" charset="0"/>
              </a:rPr>
              <a:t>HF,total</a:t>
            </a:r>
            <a:r>
              <a:rPr lang="en-US" sz="2720" dirty="0">
                <a:latin typeface="Times New Roman" panose="02020603050405020304" pitchFamily="18" charset="0"/>
                <a:cs typeface="Times New Roman" panose="02020603050405020304" pitchFamily="18" charset="0"/>
              </a:rPr>
              <a:t> mortality</a:t>
            </a:r>
            <a:endParaRP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21715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103"/>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lt1"/>
              </a:buClr>
              <a:buSzPts val="4400"/>
            </a:pPr>
            <a:endParaRPr/>
          </a:p>
        </p:txBody>
      </p:sp>
      <p:pic>
        <p:nvPicPr>
          <p:cNvPr id="780" name="Google Shape;780;p103"/>
          <p:cNvPicPr preferRelativeResize="0">
            <a:picLocks noGrp="1"/>
          </p:cNvPicPr>
          <p:nvPr>
            <p:ph idx="1"/>
          </p:nvPr>
        </p:nvPicPr>
        <p:blipFill rotWithShape="1">
          <a:blip r:embed="rId3">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8020886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106"/>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lt1"/>
              </a:buClr>
              <a:buSzPts val="4400"/>
            </a:pPr>
            <a:r>
              <a:rPr lang="en-US"/>
              <a:t>MIRACLE</a:t>
            </a:r>
            <a:endParaRPr/>
          </a:p>
        </p:txBody>
      </p:sp>
      <p:sp>
        <p:nvSpPr>
          <p:cNvPr id="798" name="Google Shape;798;p106"/>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514350" indent="-514350">
              <a:spcBef>
                <a:spcPts val="0"/>
              </a:spcBef>
              <a:buClr>
                <a:schemeClr val="tx1"/>
              </a:buClr>
              <a:buSzPts val="3200"/>
              <a:buFont typeface="Wingdings" pitchFamily="2" charset="2"/>
              <a:buChar char="§"/>
            </a:pPr>
            <a:r>
              <a:rPr lang="en-US" dirty="0"/>
              <a:t>First prospective, </a:t>
            </a:r>
            <a:r>
              <a:rPr lang="en-US" dirty="0" err="1"/>
              <a:t>randomized,double</a:t>
            </a:r>
            <a:r>
              <a:rPr lang="en-US" dirty="0"/>
              <a:t> blind clinical trial</a:t>
            </a:r>
            <a:endParaRPr dirty="0"/>
          </a:p>
          <a:p>
            <a:pPr marL="514350" indent="-514350">
              <a:spcBef>
                <a:spcPts val="640"/>
              </a:spcBef>
              <a:buClr>
                <a:schemeClr val="tx1"/>
              </a:buClr>
              <a:buSzPts val="3200"/>
              <a:buFont typeface="Wingdings" pitchFamily="2" charset="2"/>
              <a:buChar char="§"/>
            </a:pPr>
            <a:r>
              <a:rPr lang="en-US" dirty="0"/>
              <a:t>Idiopathic or ischemic dilated cardiomyopathy, NYHA class III/IV , LVEF&lt;35 %,LVEDD&gt; 55 </a:t>
            </a:r>
            <a:r>
              <a:rPr lang="en-US" dirty="0" err="1"/>
              <a:t>mm,QRS</a:t>
            </a:r>
            <a:r>
              <a:rPr lang="en-US" dirty="0"/>
              <a:t>&gt;130 ms,6min.walk&lt;450 m</a:t>
            </a:r>
            <a:endParaRPr dirty="0"/>
          </a:p>
          <a:p>
            <a:pPr marL="514350" indent="-514350">
              <a:spcBef>
                <a:spcPts val="640"/>
              </a:spcBef>
              <a:buClr>
                <a:schemeClr val="tx1"/>
              </a:buClr>
              <a:buSzPts val="3200"/>
              <a:buFont typeface="Wingdings" pitchFamily="2" charset="2"/>
              <a:buChar char="§"/>
            </a:pPr>
            <a:r>
              <a:rPr lang="en-US" dirty="0"/>
              <a:t>CRT(n=228) Vs control(n=225) for 6 </a:t>
            </a:r>
            <a:r>
              <a:rPr lang="en-US" dirty="0" err="1"/>
              <a:t>mths</a:t>
            </a:r>
            <a:endParaRPr dirty="0"/>
          </a:p>
          <a:p>
            <a:pPr marL="717550" indent="-514350">
              <a:spcBef>
                <a:spcPts val="640"/>
              </a:spcBef>
              <a:buClr>
                <a:schemeClr val="tx1"/>
              </a:buClr>
              <a:buSzPts val="3200"/>
              <a:buFont typeface="Wingdings" pitchFamily="2" charset="2"/>
              <a:buChar char="§"/>
            </a:pPr>
            <a:endParaRPr dirty="0"/>
          </a:p>
          <a:p>
            <a:pPr marL="342900" indent="-139700">
              <a:spcBef>
                <a:spcPts val="640"/>
              </a:spcBef>
              <a:buClr>
                <a:schemeClr val="tx1"/>
              </a:buClr>
              <a:buSzPts val="3200"/>
              <a:buNone/>
            </a:pPr>
            <a:endParaRPr dirty="0"/>
          </a:p>
          <a:p>
            <a:pPr marL="342900" indent="-139700">
              <a:spcBef>
                <a:spcPts val="640"/>
              </a:spcBef>
              <a:buClr>
                <a:schemeClr val="tx1"/>
              </a:buClr>
              <a:buSzPts val="3200"/>
              <a:buNone/>
            </a:pPr>
            <a:endParaRPr dirty="0"/>
          </a:p>
        </p:txBody>
      </p:sp>
    </p:spTree>
    <p:extLst>
      <p:ext uri="{BB962C8B-B14F-4D97-AF65-F5344CB8AC3E}">
        <p14:creationId xmlns:p14="http://schemas.microsoft.com/office/powerpoint/2010/main" val="35314714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107"/>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lt1"/>
              </a:buClr>
              <a:buSzPts val="4400"/>
            </a:pPr>
            <a:endParaRPr/>
          </a:p>
        </p:txBody>
      </p:sp>
      <p:pic>
        <p:nvPicPr>
          <p:cNvPr id="804" name="Google Shape;804;p107"/>
          <p:cNvPicPr preferRelativeResize="0">
            <a:picLocks noGrp="1"/>
          </p:cNvPicPr>
          <p:nvPr>
            <p:ph idx="1"/>
          </p:nvPr>
        </p:nvPicPr>
        <p:blipFill rotWithShape="1">
          <a:blip r:embed="rId3">
            <a:alphaModFix/>
          </a:blip>
          <a:stretch/>
        </p:blipFill>
        <p:spPr>
          <a:xfrm>
            <a:off x="3438525" y="1653381"/>
            <a:ext cx="5314950" cy="4419600"/>
          </a:xfrm>
          <a:prstGeom prst="rect">
            <a:avLst/>
          </a:prstGeom>
          <a:noFill/>
          <a:ln>
            <a:noFill/>
          </a:ln>
        </p:spPr>
      </p:pic>
    </p:spTree>
    <p:extLst>
      <p:ext uri="{BB962C8B-B14F-4D97-AF65-F5344CB8AC3E}">
        <p14:creationId xmlns:p14="http://schemas.microsoft.com/office/powerpoint/2010/main" val="23463344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08"/>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lt1"/>
              </a:buClr>
              <a:buSzPts val="4400"/>
            </a:pPr>
            <a:endParaRPr/>
          </a:p>
        </p:txBody>
      </p:sp>
      <p:pic>
        <p:nvPicPr>
          <p:cNvPr id="810" name="Google Shape;810;p108"/>
          <p:cNvPicPr preferRelativeResize="0">
            <a:picLocks noGrp="1"/>
          </p:cNvPicPr>
          <p:nvPr>
            <p:ph idx="1"/>
          </p:nvPr>
        </p:nvPicPr>
        <p:blipFill rotWithShape="1">
          <a:blip r:embed="rId3">
            <a:alphaModFix/>
          </a:blip>
          <a:srcRect/>
          <a:stretch/>
        </p:blipFill>
        <p:spPr>
          <a:xfrm>
            <a:off x="-77072" y="0"/>
            <a:ext cx="12269072" cy="6858000"/>
          </a:xfrm>
          <a:prstGeom prst="rect">
            <a:avLst/>
          </a:prstGeom>
          <a:noFill/>
          <a:ln>
            <a:noFill/>
          </a:ln>
        </p:spPr>
      </p:pic>
    </p:spTree>
    <p:extLst>
      <p:ext uri="{BB962C8B-B14F-4D97-AF65-F5344CB8AC3E}">
        <p14:creationId xmlns:p14="http://schemas.microsoft.com/office/powerpoint/2010/main" val="10271439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09"/>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lt1"/>
              </a:buClr>
              <a:buSzPts val="4400"/>
            </a:pPr>
            <a:r>
              <a:rPr lang="en-US"/>
              <a:t>MIRACLE ICD</a:t>
            </a:r>
            <a:endParaRPr/>
          </a:p>
        </p:txBody>
      </p:sp>
      <p:sp>
        <p:nvSpPr>
          <p:cNvPr id="816" name="Google Shape;816;p109"/>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chemeClr val="lt1"/>
              </a:buClr>
              <a:buSzPts val="3200"/>
            </a:pPr>
            <a:r>
              <a:rPr lang="en-US" dirty="0"/>
              <a:t>Trial design similar to MIRACLE</a:t>
            </a:r>
            <a:endParaRPr dirty="0"/>
          </a:p>
          <a:p>
            <a:pPr marL="342900" indent="-342900">
              <a:spcBef>
                <a:spcPts val="640"/>
              </a:spcBef>
              <a:buClr>
                <a:schemeClr val="lt1"/>
              </a:buClr>
              <a:buSzPts val="3200"/>
            </a:pPr>
            <a:r>
              <a:rPr lang="en-US" dirty="0"/>
              <a:t>CRT+ICD Vs CRT</a:t>
            </a:r>
            <a:endParaRPr dirty="0"/>
          </a:p>
          <a:p>
            <a:pPr marL="342900" indent="-342900">
              <a:spcBef>
                <a:spcPts val="640"/>
              </a:spcBef>
              <a:buClr>
                <a:schemeClr val="lt1"/>
              </a:buClr>
              <a:buSzPts val="3200"/>
            </a:pPr>
            <a:r>
              <a:rPr lang="en-US" dirty="0"/>
              <a:t>Included NYHA II </a:t>
            </a:r>
            <a:r>
              <a:rPr lang="en-US" dirty="0" err="1"/>
              <a:t>also,all</a:t>
            </a:r>
            <a:r>
              <a:rPr lang="en-US" dirty="0"/>
              <a:t> pts had class I indication for ICD</a:t>
            </a:r>
            <a:endParaRPr dirty="0"/>
          </a:p>
          <a:p>
            <a:pPr marL="342900" indent="-139700">
              <a:spcBef>
                <a:spcPts val="640"/>
              </a:spcBef>
              <a:buClr>
                <a:schemeClr val="lt1"/>
              </a:buClr>
              <a:buSzPts val="3200"/>
              <a:buNone/>
            </a:pPr>
            <a:endParaRPr dirty="0"/>
          </a:p>
          <a:p>
            <a:pPr marL="342900" indent="-139700">
              <a:spcBef>
                <a:spcPts val="640"/>
              </a:spcBef>
              <a:buClr>
                <a:schemeClr val="lt1"/>
              </a:buClr>
              <a:buSzPts val="3200"/>
              <a:buNone/>
            </a:pPr>
            <a:endParaRPr dirty="0"/>
          </a:p>
        </p:txBody>
      </p:sp>
    </p:spTree>
    <p:extLst>
      <p:ext uri="{BB962C8B-B14F-4D97-AF65-F5344CB8AC3E}">
        <p14:creationId xmlns:p14="http://schemas.microsoft.com/office/powerpoint/2010/main" val="14650165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110"/>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lt1"/>
              </a:buClr>
              <a:buSzPts val="4400"/>
            </a:pPr>
            <a:endParaRPr/>
          </a:p>
        </p:txBody>
      </p:sp>
      <p:pic>
        <p:nvPicPr>
          <p:cNvPr id="822" name="Google Shape;822;p110" descr="C:\Users\mypc\Desktop\miracle_ICD01.gif"/>
          <p:cNvPicPr preferRelativeResize="0">
            <a:picLocks noGrp="1"/>
          </p:cNvPicPr>
          <p:nvPr>
            <p:ph idx="1"/>
          </p:nvPr>
        </p:nvPicPr>
        <p:blipFill rotWithShape="1">
          <a:blip r:embed="rId3">
            <a:alphaModFix/>
          </a:blip>
          <a:srcRect/>
          <a:stretch/>
        </p:blipFill>
        <p:spPr>
          <a:xfrm>
            <a:off x="0" y="72849"/>
            <a:ext cx="12192000" cy="6785153"/>
          </a:xfrm>
          <a:prstGeom prst="rect">
            <a:avLst/>
          </a:prstGeom>
          <a:noFill/>
          <a:ln>
            <a:noFill/>
          </a:ln>
        </p:spPr>
      </p:pic>
    </p:spTree>
    <p:extLst>
      <p:ext uri="{BB962C8B-B14F-4D97-AF65-F5344CB8AC3E}">
        <p14:creationId xmlns:p14="http://schemas.microsoft.com/office/powerpoint/2010/main" val="21390648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113"/>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lt1"/>
              </a:buClr>
              <a:buSzPts val="4400"/>
            </a:pPr>
            <a:r>
              <a:rPr lang="en-US"/>
              <a:t>COMPANION</a:t>
            </a:r>
            <a:endParaRPr/>
          </a:p>
        </p:txBody>
      </p:sp>
      <p:sp>
        <p:nvSpPr>
          <p:cNvPr id="840" name="Google Shape;840;p113"/>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chemeClr val="lt1"/>
              </a:buClr>
              <a:buSzPts val="2720"/>
            </a:pPr>
            <a:r>
              <a:rPr lang="en-US" sz="2720" dirty="0">
                <a:latin typeface="Times New Roman" panose="02020603050405020304" pitchFamily="18" charset="0"/>
                <a:cs typeface="Times New Roman" panose="02020603050405020304" pitchFamily="18" charset="0"/>
              </a:rPr>
              <a:t>1520 </a:t>
            </a:r>
            <a:r>
              <a:rPr lang="en-US" sz="2720" dirty="0" err="1">
                <a:latin typeface="Times New Roman" panose="02020603050405020304" pitchFamily="18" charset="0"/>
                <a:cs typeface="Times New Roman" panose="02020603050405020304" pitchFamily="18" charset="0"/>
              </a:rPr>
              <a:t>patients,NYHA</a:t>
            </a:r>
            <a:r>
              <a:rPr lang="en-US" sz="2720" dirty="0">
                <a:latin typeface="Times New Roman" panose="02020603050405020304" pitchFamily="18" charset="0"/>
                <a:cs typeface="Times New Roman" panose="02020603050405020304" pitchFamily="18" charset="0"/>
              </a:rPr>
              <a:t> III or IV ,ischemic or nonischemic </a:t>
            </a:r>
            <a:r>
              <a:rPr lang="en-US" sz="2720" dirty="0" err="1">
                <a:latin typeface="Times New Roman" panose="02020603050405020304" pitchFamily="18" charset="0"/>
                <a:cs typeface="Times New Roman" panose="02020603050405020304" pitchFamily="18" charset="0"/>
              </a:rPr>
              <a:t>cardiomyopathy,LVEF</a:t>
            </a:r>
            <a:r>
              <a:rPr lang="en-US" sz="2720" dirty="0">
                <a:latin typeface="Times New Roman" panose="02020603050405020304" pitchFamily="18" charset="0"/>
                <a:cs typeface="Times New Roman" panose="02020603050405020304" pitchFamily="18" charset="0"/>
              </a:rPr>
              <a:t>&lt;35%, QRS ≥120 </a:t>
            </a:r>
            <a:r>
              <a:rPr lang="en-US" sz="2720" dirty="0" err="1">
                <a:latin typeface="Times New Roman" panose="02020603050405020304" pitchFamily="18" charset="0"/>
                <a:cs typeface="Times New Roman" panose="02020603050405020304" pitchFamily="18" charset="0"/>
              </a:rPr>
              <a:t>msec,PR</a:t>
            </a:r>
            <a:r>
              <a:rPr lang="en-US" sz="2720" dirty="0">
                <a:latin typeface="Times New Roman" panose="02020603050405020304" pitchFamily="18" charset="0"/>
                <a:cs typeface="Times New Roman" panose="02020603050405020304" pitchFamily="18" charset="0"/>
              </a:rPr>
              <a:t> int&gt;150 ms, sinus rhythm, no clinical indication for pacemaker or ICD</a:t>
            </a:r>
            <a:endParaRPr dirty="0">
              <a:latin typeface="Times New Roman" panose="02020603050405020304" pitchFamily="18" charset="0"/>
              <a:cs typeface="Times New Roman" panose="02020603050405020304" pitchFamily="18" charset="0"/>
            </a:endParaRPr>
          </a:p>
          <a:p>
            <a:pPr marL="342900" indent="-342900">
              <a:lnSpc>
                <a:spcPct val="100000"/>
              </a:lnSpc>
              <a:spcBef>
                <a:spcPts val="544"/>
              </a:spcBef>
              <a:buClr>
                <a:schemeClr val="lt1"/>
              </a:buClr>
              <a:buSzPts val="2720"/>
            </a:pPr>
            <a:r>
              <a:rPr lang="en-US" sz="2720" dirty="0">
                <a:latin typeface="Times New Roman" panose="02020603050405020304" pitchFamily="18" charset="0"/>
                <a:cs typeface="Times New Roman" panose="02020603050405020304" pitchFamily="18" charset="0"/>
              </a:rPr>
              <a:t>Randomly assigned in a 1:2:2 ratio to receive OMT,OMT+CRT,OMT+CRT-D</a:t>
            </a:r>
            <a:endParaRPr dirty="0">
              <a:latin typeface="Times New Roman" panose="02020603050405020304" pitchFamily="18" charset="0"/>
              <a:cs typeface="Times New Roman" panose="02020603050405020304" pitchFamily="18" charset="0"/>
            </a:endParaRPr>
          </a:p>
          <a:p>
            <a:pPr marL="342900" indent="-342900">
              <a:lnSpc>
                <a:spcPct val="100000"/>
              </a:lnSpc>
              <a:spcBef>
                <a:spcPts val="544"/>
              </a:spcBef>
              <a:buClr>
                <a:schemeClr val="lt1"/>
              </a:buClr>
              <a:buSzPts val="2720"/>
            </a:pPr>
            <a:r>
              <a:rPr lang="en-US" sz="2720" dirty="0">
                <a:latin typeface="Times New Roman" panose="02020603050405020304" pitchFamily="18" charset="0"/>
                <a:cs typeface="Times New Roman" panose="02020603050405020304" pitchFamily="18" charset="0"/>
              </a:rPr>
              <a:t>Primary composite endpoint-death from or hospitalization for any cause</a:t>
            </a:r>
            <a:endParaRPr dirty="0">
              <a:latin typeface="Times New Roman" panose="02020603050405020304" pitchFamily="18" charset="0"/>
              <a:cs typeface="Times New Roman" panose="02020603050405020304" pitchFamily="18" charset="0"/>
            </a:endParaRPr>
          </a:p>
          <a:p>
            <a:pPr marL="342900" indent="-342900">
              <a:lnSpc>
                <a:spcPct val="100000"/>
              </a:lnSpc>
              <a:spcBef>
                <a:spcPts val="544"/>
              </a:spcBef>
              <a:buClr>
                <a:schemeClr val="lt1"/>
              </a:buClr>
              <a:buSzPts val="2720"/>
            </a:pPr>
            <a:r>
              <a:rPr lang="en-US" sz="2720" dirty="0">
                <a:latin typeface="Times New Roman" panose="02020603050405020304" pitchFamily="18" charset="0"/>
                <a:cs typeface="Times New Roman" panose="02020603050405020304" pitchFamily="18" charset="0"/>
              </a:rPr>
              <a:t>Secondary  endpoint-death from any cause</a:t>
            </a:r>
            <a:endParaRPr dirty="0">
              <a:latin typeface="Times New Roman" panose="02020603050405020304" pitchFamily="18" charset="0"/>
              <a:cs typeface="Times New Roman" panose="02020603050405020304" pitchFamily="18" charset="0"/>
            </a:endParaRPr>
          </a:p>
          <a:p>
            <a:pPr marL="342900" indent="-342900">
              <a:lnSpc>
                <a:spcPct val="100000"/>
              </a:lnSpc>
              <a:spcBef>
                <a:spcPts val="544"/>
              </a:spcBef>
              <a:buClr>
                <a:schemeClr val="lt1"/>
              </a:buClr>
              <a:buSzPts val="2720"/>
            </a:pPr>
            <a:r>
              <a:rPr lang="en-US" sz="2720" dirty="0">
                <a:latin typeface="Times New Roman" panose="02020603050405020304" pitchFamily="18" charset="0"/>
                <a:cs typeface="Times New Roman" panose="02020603050405020304" pitchFamily="18" charset="0"/>
              </a:rPr>
              <a:t>Death from or hospitalization for cardiovascular causes and death from or hospitalization for heart failure also noted</a:t>
            </a:r>
            <a:endParaRPr dirty="0">
              <a:latin typeface="Times New Roman" panose="02020603050405020304" pitchFamily="18" charset="0"/>
              <a:cs typeface="Times New Roman" panose="02020603050405020304" pitchFamily="18" charset="0"/>
            </a:endParaRPr>
          </a:p>
          <a:p>
            <a:pPr marL="342900" indent="-170180">
              <a:lnSpc>
                <a:spcPct val="100000"/>
              </a:lnSpc>
              <a:spcBef>
                <a:spcPts val="544"/>
              </a:spcBef>
              <a:buClr>
                <a:schemeClr val="lt1"/>
              </a:buClr>
              <a:buSzPts val="2720"/>
              <a:buNone/>
            </a:pPr>
            <a:endParaRPr sz="272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48272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2" name="Title 1">
            <a:extLst>
              <a:ext uri="{FF2B5EF4-FFF2-40B4-BE49-F238E27FC236}">
                <a16:creationId xmlns:a16="http://schemas.microsoft.com/office/drawing/2014/main" id="{C92D67FC-5319-4AFB-90D5-0C4FA333E39E}"/>
              </a:ext>
            </a:extLst>
          </p:cNvPr>
          <p:cNvSpPr>
            <a:spLocks noGrp="1"/>
          </p:cNvSpPr>
          <p:nvPr>
            <p:ph type="title"/>
          </p:nvPr>
        </p:nvSpPr>
        <p:spPr/>
        <p:txBody>
          <a:bodyPr/>
          <a:lstStyle/>
          <a:p>
            <a:endParaRPr lang="en-US"/>
          </a:p>
        </p:txBody>
      </p:sp>
      <p:sp>
        <p:nvSpPr>
          <p:cNvPr id="846" name="Google Shape;846;p114"/>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chemeClr val="lt1"/>
              </a:buClr>
              <a:buSzPts val="3200"/>
            </a:pPr>
            <a:r>
              <a:rPr lang="en-US" dirty="0">
                <a:latin typeface="Times New Roman" panose="02020603050405020304" pitchFamily="18" charset="0"/>
                <a:cs typeface="Times New Roman" panose="02020603050405020304" pitchFamily="18" charset="0"/>
              </a:rPr>
              <a:t>Implantation successful in 87% in CRT,91% in CRT-D</a:t>
            </a:r>
            <a:endParaRPr dirty="0">
              <a:latin typeface="Times New Roman" panose="02020603050405020304" pitchFamily="18" charset="0"/>
              <a:cs typeface="Times New Roman" panose="02020603050405020304" pitchFamily="18" charset="0"/>
            </a:endParaRPr>
          </a:p>
          <a:p>
            <a:pPr marL="342900" indent="-342900">
              <a:spcBef>
                <a:spcPts val="640"/>
              </a:spcBef>
              <a:buClr>
                <a:schemeClr val="lt1"/>
              </a:buClr>
              <a:buSzPts val="3200"/>
            </a:pPr>
            <a:r>
              <a:rPr lang="en-US" dirty="0">
                <a:latin typeface="Times New Roman" panose="02020603050405020304" pitchFamily="18" charset="0"/>
                <a:cs typeface="Times New Roman" panose="02020603050405020304" pitchFamily="18" charset="0"/>
              </a:rPr>
              <a:t>Follow-up 11.9 months OMT,16.2 months in CRT,15.7 months in CRT-D</a:t>
            </a:r>
            <a:endParaRPr dirty="0">
              <a:latin typeface="Times New Roman" panose="02020603050405020304" pitchFamily="18" charset="0"/>
              <a:cs typeface="Times New Roman" panose="02020603050405020304" pitchFamily="18" charset="0"/>
            </a:endParaRPr>
          </a:p>
          <a:p>
            <a:pPr marL="342900" indent="-342900">
              <a:spcBef>
                <a:spcPts val="640"/>
              </a:spcBef>
              <a:buClr>
                <a:schemeClr val="lt1"/>
              </a:buClr>
              <a:buSzPts val="3200"/>
            </a:pPr>
            <a:r>
              <a:rPr lang="en-US" dirty="0">
                <a:latin typeface="Times New Roman" panose="02020603050405020304" pitchFamily="18" charset="0"/>
                <a:cs typeface="Times New Roman" panose="02020603050405020304" pitchFamily="18" charset="0"/>
              </a:rPr>
              <a:t>CRT&amp;CRT-D reduced the risk of the primary end point by 20 %</a:t>
            </a:r>
            <a:endParaRP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67111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2" name="Title 1">
            <a:extLst>
              <a:ext uri="{FF2B5EF4-FFF2-40B4-BE49-F238E27FC236}">
                <a16:creationId xmlns:a16="http://schemas.microsoft.com/office/drawing/2014/main" id="{4B9240F4-04CC-4101-9DDB-D15A359384D6}"/>
              </a:ext>
            </a:extLst>
          </p:cNvPr>
          <p:cNvSpPr>
            <a:spLocks noGrp="1"/>
          </p:cNvSpPr>
          <p:nvPr>
            <p:ph type="title"/>
          </p:nvPr>
        </p:nvSpPr>
        <p:spPr/>
        <p:txBody>
          <a:bodyPr/>
          <a:lstStyle/>
          <a:p>
            <a:endParaRPr lang="en-US"/>
          </a:p>
        </p:txBody>
      </p:sp>
      <p:sp>
        <p:nvSpPr>
          <p:cNvPr id="864" name="Google Shape;864;p117"/>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3200"/>
              <a:buFont typeface="Wingdings" pitchFamily="2" charset="2"/>
              <a:buChar char="§"/>
            </a:pPr>
            <a:r>
              <a:rPr lang="en-US" dirty="0"/>
              <a:t>Death from or hospitalization for heart failure</a:t>
            </a:r>
            <a:endParaRPr dirty="0"/>
          </a:p>
          <a:p>
            <a:pPr marL="742950" lvl="1" indent="-285750">
              <a:spcBef>
                <a:spcPts val="560"/>
              </a:spcBef>
              <a:buSzPts val="2800"/>
              <a:buFont typeface="Wingdings" pitchFamily="2" charset="2"/>
              <a:buChar char="§"/>
            </a:pPr>
            <a:r>
              <a:rPr lang="en-US" dirty="0"/>
              <a:t>reduced by 34 percent in the pacemaker group(P&lt;0.002)</a:t>
            </a:r>
            <a:endParaRPr dirty="0"/>
          </a:p>
          <a:p>
            <a:pPr marL="742950" lvl="1" indent="-285750">
              <a:spcBef>
                <a:spcPts val="560"/>
              </a:spcBef>
              <a:buSzPts val="2800"/>
              <a:buFont typeface="Wingdings" pitchFamily="2" charset="2"/>
              <a:buChar char="§"/>
            </a:pPr>
            <a:r>
              <a:rPr lang="en-US" dirty="0"/>
              <a:t>40 percent in the pacemaker–defibrillator group (P&lt;0.001)</a:t>
            </a:r>
            <a:endParaRPr dirty="0"/>
          </a:p>
          <a:p>
            <a:pPr marL="342900" indent="-342900">
              <a:spcBef>
                <a:spcPts val="640"/>
              </a:spcBef>
              <a:buSzPts val="3200"/>
              <a:buFont typeface="Wingdings" pitchFamily="2" charset="2"/>
              <a:buChar char="§"/>
            </a:pPr>
            <a:r>
              <a:rPr lang="en-US" dirty="0"/>
              <a:t>Death from any cause reduced by</a:t>
            </a:r>
            <a:endParaRPr dirty="0"/>
          </a:p>
          <a:p>
            <a:pPr marL="742950" lvl="1" indent="-285750">
              <a:spcBef>
                <a:spcPts val="560"/>
              </a:spcBef>
              <a:buSzPts val="2800"/>
              <a:buFont typeface="Wingdings" pitchFamily="2" charset="2"/>
              <a:buChar char="§"/>
            </a:pPr>
            <a:r>
              <a:rPr lang="en-US" dirty="0"/>
              <a:t>24 percent (P=0.059) in CRT</a:t>
            </a:r>
            <a:endParaRPr dirty="0"/>
          </a:p>
          <a:p>
            <a:pPr marL="742950" lvl="1" indent="-285750">
              <a:spcBef>
                <a:spcPts val="560"/>
              </a:spcBef>
              <a:buSzPts val="2800"/>
              <a:buFont typeface="Wingdings" pitchFamily="2" charset="2"/>
              <a:buChar char="§"/>
            </a:pPr>
            <a:r>
              <a:rPr lang="en-US" dirty="0"/>
              <a:t>36 percent (P=0.003) in CRT-D</a:t>
            </a:r>
            <a:endParaRPr dirty="0"/>
          </a:p>
        </p:txBody>
      </p:sp>
    </p:spTree>
    <p:extLst>
      <p:ext uri="{BB962C8B-B14F-4D97-AF65-F5344CB8AC3E}">
        <p14:creationId xmlns:p14="http://schemas.microsoft.com/office/powerpoint/2010/main" val="2111500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7EFF7-CE05-42E6-86E0-5D5A7BEBE439}"/>
              </a:ext>
            </a:extLst>
          </p:cNvPr>
          <p:cNvSpPr>
            <a:spLocks noGrp="1"/>
          </p:cNvSpPr>
          <p:nvPr>
            <p:ph type="title"/>
          </p:nvPr>
        </p:nvSpPr>
        <p:spPr/>
        <p:txBody>
          <a:bodyPr/>
          <a:lstStyle/>
          <a:p>
            <a:r>
              <a:rPr lang="en-US" dirty="0"/>
              <a:t>Dyssynchrony </a:t>
            </a:r>
          </a:p>
        </p:txBody>
      </p:sp>
      <p:sp>
        <p:nvSpPr>
          <p:cNvPr id="3" name="Content Placeholder 2">
            <a:extLst>
              <a:ext uri="{FF2B5EF4-FFF2-40B4-BE49-F238E27FC236}">
                <a16:creationId xmlns:a16="http://schemas.microsoft.com/office/drawing/2014/main" id="{C32DB300-5EA6-4C74-853E-577F48FAAD4F}"/>
              </a:ext>
            </a:extLst>
          </p:cNvPr>
          <p:cNvSpPr>
            <a:spLocks noGrp="1"/>
          </p:cNvSpPr>
          <p:nvPr>
            <p:ph idx="1"/>
          </p:nvPr>
        </p:nvSpPr>
        <p:spPr/>
        <p:txBody>
          <a:bodyPr>
            <a:noAutofit/>
          </a:bodyPr>
          <a:lstStyle/>
          <a:p>
            <a:r>
              <a:rPr lang="en-US" dirty="0">
                <a:latin typeface="Times New Roman" panose="02020603050405020304" pitchFamily="18" charset="0"/>
                <a:cs typeface="Times New Roman" panose="02020603050405020304" pitchFamily="18" charset="0"/>
              </a:rPr>
              <a:t>In normal heart electrical activation occurs in 40ms</a:t>
            </a:r>
          </a:p>
          <a:p>
            <a:r>
              <a:rPr lang="en-US" dirty="0">
                <a:latin typeface="Times New Roman" panose="02020603050405020304" pitchFamily="18" charset="0"/>
                <a:cs typeface="Times New Roman" panose="02020603050405020304" pitchFamily="18" charset="0"/>
              </a:rPr>
              <a:t>With myocardial disease ,electrical activation is delayed from one part of the heart to other</a:t>
            </a:r>
            <a:r>
              <a:rPr lang="en-US" dirty="0">
                <a:latin typeface="Times New Roman" panose="02020603050405020304" pitchFamily="18" charset="0"/>
                <a:cs typeface="Times New Roman" panose="02020603050405020304" pitchFamily="18" charset="0"/>
                <a:sym typeface="Wingdings" panose="05000000000000000000" pitchFamily="2" charset="2"/>
              </a:rPr>
              <a:t> dyssynchrony </a:t>
            </a:r>
          </a:p>
          <a:p>
            <a:r>
              <a:rPr lang="en-IN" b="0" i="0" dirty="0">
                <a:effectLst/>
                <a:latin typeface="Times New Roman" panose="02020603050405020304" pitchFamily="18" charset="0"/>
                <a:cs typeface="Times New Roman" panose="02020603050405020304" pitchFamily="18" charset="0"/>
              </a:rPr>
              <a:t>Left ventricular (LV) </a:t>
            </a:r>
            <a:r>
              <a:rPr lang="en-IN" b="0" i="0" dirty="0" err="1">
                <a:effectLst/>
                <a:latin typeface="Times New Roman" panose="02020603050405020304" pitchFamily="18" charset="0"/>
                <a:cs typeface="Times New Roman" panose="02020603050405020304" pitchFamily="18" charset="0"/>
              </a:rPr>
              <a:t>dyssynchrony</a:t>
            </a:r>
            <a:r>
              <a:rPr lang="en-IN" b="0" i="0" dirty="0">
                <a:effectLst/>
                <a:latin typeface="Times New Roman" panose="02020603050405020304" pitchFamily="18" charset="0"/>
                <a:cs typeface="Times New Roman" panose="02020603050405020304" pitchFamily="18" charset="0"/>
              </a:rPr>
              <a:t> is a relatively common problem in heart failure patients, in particular those with prolonged QRS complex duration</a:t>
            </a:r>
            <a:endParaRPr lang="en-US" dirty="0">
              <a:latin typeface="Times New Roman" panose="02020603050405020304" pitchFamily="18" charset="0"/>
              <a:cs typeface="Times New Roman" panose="02020603050405020304" pitchFamily="18" charset="0"/>
              <a:sym typeface="Wingdings" panose="05000000000000000000" pitchFamily="2" charset="2"/>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2494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119"/>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lt1"/>
              </a:buClr>
              <a:buSzPts val="4400"/>
            </a:pPr>
            <a:r>
              <a:rPr lang="en-US"/>
              <a:t>CARE-HF</a:t>
            </a:r>
            <a:endParaRPr/>
          </a:p>
        </p:txBody>
      </p:sp>
      <p:sp>
        <p:nvSpPr>
          <p:cNvPr id="876" name="Google Shape;876;p119"/>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457200" indent="-457200">
              <a:spcBef>
                <a:spcPts val="0"/>
              </a:spcBef>
              <a:buSzPts val="2480"/>
              <a:buFont typeface="Wingdings" pitchFamily="2" charset="2"/>
              <a:buChar char="§"/>
            </a:pPr>
            <a:r>
              <a:rPr lang="en-US" sz="2480" dirty="0">
                <a:latin typeface="Times New Roman" panose="02020603050405020304" pitchFamily="18" charset="0"/>
                <a:cs typeface="Times New Roman" panose="02020603050405020304" pitchFamily="18" charset="0"/>
              </a:rPr>
              <a:t>Mortality benefit with CRT alone not significant in COMPANION</a:t>
            </a:r>
            <a:endParaRPr dirty="0">
              <a:latin typeface="Times New Roman" panose="02020603050405020304" pitchFamily="18" charset="0"/>
              <a:cs typeface="Times New Roman" panose="02020603050405020304" pitchFamily="18" charset="0"/>
            </a:endParaRPr>
          </a:p>
          <a:p>
            <a:pPr marL="457200" indent="-457200">
              <a:spcBef>
                <a:spcPts val="496"/>
              </a:spcBef>
              <a:buSzPts val="2480"/>
              <a:buFont typeface="Wingdings" pitchFamily="2" charset="2"/>
              <a:buChar char="§"/>
            </a:pPr>
            <a:r>
              <a:rPr lang="en-US" sz="2480" dirty="0">
                <a:latin typeface="Times New Roman" panose="02020603050405020304" pitchFamily="18" charset="0"/>
                <a:cs typeface="Times New Roman" panose="02020603050405020304" pitchFamily="18" charset="0"/>
              </a:rPr>
              <a:t>NYHA class III or IV,LVEF&lt;35%,LVEDD&gt;30 mm (indexed to height),QRS≥150 </a:t>
            </a:r>
            <a:r>
              <a:rPr lang="en-US" sz="2480" dirty="0" err="1">
                <a:latin typeface="Times New Roman" panose="02020603050405020304" pitchFamily="18" charset="0"/>
                <a:cs typeface="Times New Roman" panose="02020603050405020304" pitchFamily="18" charset="0"/>
              </a:rPr>
              <a:t>ms</a:t>
            </a:r>
            <a:r>
              <a:rPr lang="en-US" sz="2480" dirty="0">
                <a:latin typeface="Times New Roman" panose="02020603050405020304" pitchFamily="18" charset="0"/>
                <a:cs typeface="Times New Roman" panose="02020603050405020304" pitchFamily="18" charset="0"/>
              </a:rPr>
              <a:t>/&gt;120 </a:t>
            </a:r>
            <a:r>
              <a:rPr lang="en-US" sz="2480" dirty="0" err="1">
                <a:latin typeface="Times New Roman" panose="02020603050405020304" pitchFamily="18" charset="0"/>
                <a:cs typeface="Times New Roman" panose="02020603050405020304" pitchFamily="18" charset="0"/>
              </a:rPr>
              <a:t>ms</a:t>
            </a:r>
            <a:r>
              <a:rPr lang="en-US" sz="2480" dirty="0">
                <a:latin typeface="Times New Roman" panose="02020603050405020304" pitchFamily="18" charset="0"/>
                <a:cs typeface="Times New Roman" panose="02020603050405020304" pitchFamily="18" charset="0"/>
              </a:rPr>
              <a:t> +echo evidence of </a:t>
            </a:r>
            <a:r>
              <a:rPr lang="en-US" sz="2480" dirty="0" err="1">
                <a:latin typeface="Times New Roman" panose="02020603050405020304" pitchFamily="18" charset="0"/>
                <a:cs typeface="Times New Roman" panose="02020603050405020304" pitchFamily="18" charset="0"/>
              </a:rPr>
              <a:t>dyssynchrony,SR,no</a:t>
            </a:r>
            <a:r>
              <a:rPr lang="en-US" sz="2480" dirty="0">
                <a:latin typeface="Times New Roman" panose="02020603050405020304" pitchFamily="18" charset="0"/>
                <a:cs typeface="Times New Roman" panose="02020603050405020304" pitchFamily="18" charset="0"/>
              </a:rPr>
              <a:t> indication for pacing</a:t>
            </a:r>
            <a:endParaRPr dirty="0">
              <a:latin typeface="Times New Roman" panose="02020603050405020304" pitchFamily="18" charset="0"/>
              <a:cs typeface="Times New Roman" panose="02020603050405020304" pitchFamily="18" charset="0"/>
            </a:endParaRPr>
          </a:p>
          <a:p>
            <a:pPr marL="457200" indent="-457200">
              <a:spcBef>
                <a:spcPts val="496"/>
              </a:spcBef>
              <a:buSzPts val="2480"/>
              <a:buFont typeface="Wingdings" pitchFamily="2" charset="2"/>
              <a:buChar char="§"/>
            </a:pPr>
            <a:r>
              <a:rPr lang="en-US" sz="2480" dirty="0">
                <a:latin typeface="Times New Roman" panose="02020603050405020304" pitchFamily="18" charset="0"/>
                <a:cs typeface="Times New Roman" panose="02020603050405020304" pitchFamily="18" charset="0"/>
              </a:rPr>
              <a:t>Primary end point-composite of death from any cause or an unplanned hospitalization for a major cardiovascular event</a:t>
            </a:r>
            <a:endParaRPr dirty="0">
              <a:latin typeface="Times New Roman" panose="02020603050405020304" pitchFamily="18" charset="0"/>
              <a:cs typeface="Times New Roman" panose="02020603050405020304" pitchFamily="18" charset="0"/>
            </a:endParaRPr>
          </a:p>
          <a:p>
            <a:pPr marL="457200" indent="-457200">
              <a:spcBef>
                <a:spcPts val="496"/>
              </a:spcBef>
              <a:buSzPts val="2480"/>
              <a:buFont typeface="Wingdings" pitchFamily="2" charset="2"/>
              <a:buChar char="§"/>
            </a:pPr>
            <a:r>
              <a:rPr lang="en-US" sz="2480" dirty="0">
                <a:latin typeface="Times New Roman" panose="02020603050405020304" pitchFamily="18" charset="0"/>
                <a:cs typeface="Times New Roman" panose="02020603050405020304" pitchFamily="18" charset="0"/>
              </a:rPr>
              <a:t>Secondary outcome-death from any </a:t>
            </a:r>
            <a:r>
              <a:rPr lang="en-US" sz="2480" dirty="0" err="1">
                <a:latin typeface="Times New Roman" panose="02020603050405020304" pitchFamily="18" charset="0"/>
                <a:cs typeface="Times New Roman" panose="02020603050405020304" pitchFamily="18" charset="0"/>
              </a:rPr>
              <a:t>cause,composite</a:t>
            </a:r>
            <a:r>
              <a:rPr lang="en-US" sz="2480" dirty="0">
                <a:latin typeface="Times New Roman" panose="02020603050405020304" pitchFamily="18" charset="0"/>
                <a:cs typeface="Times New Roman" panose="02020603050405020304" pitchFamily="18" charset="0"/>
              </a:rPr>
              <a:t> of death from any cause and hospitalization with heart </a:t>
            </a:r>
            <a:r>
              <a:rPr lang="en-US" sz="2480" dirty="0" err="1">
                <a:latin typeface="Times New Roman" panose="02020603050405020304" pitchFamily="18" charset="0"/>
                <a:cs typeface="Times New Roman" panose="02020603050405020304" pitchFamily="18" charset="0"/>
              </a:rPr>
              <a:t>failure,NYHA</a:t>
            </a:r>
            <a:r>
              <a:rPr lang="en-US" sz="2480" dirty="0">
                <a:latin typeface="Times New Roman" panose="02020603050405020304" pitchFamily="18" charset="0"/>
                <a:cs typeface="Times New Roman" panose="02020603050405020304" pitchFamily="18" charset="0"/>
              </a:rPr>
              <a:t> class and quality of life</a:t>
            </a:r>
            <a:endParaRPr dirty="0">
              <a:latin typeface="Times New Roman" panose="02020603050405020304" pitchFamily="18" charset="0"/>
              <a:cs typeface="Times New Roman" panose="02020603050405020304" pitchFamily="18" charset="0"/>
            </a:endParaRPr>
          </a:p>
          <a:p>
            <a:pPr marL="457200" indent="-457200">
              <a:spcBef>
                <a:spcPts val="496"/>
              </a:spcBef>
              <a:buSzPts val="2480"/>
              <a:buFont typeface="Wingdings" pitchFamily="2" charset="2"/>
              <a:buChar char="§"/>
            </a:pPr>
            <a:r>
              <a:rPr lang="en-US" sz="2480" dirty="0">
                <a:latin typeface="Times New Roman" panose="02020603050405020304" pitchFamily="18" charset="0"/>
                <a:cs typeface="Times New Roman" panose="02020603050405020304" pitchFamily="18" charset="0"/>
              </a:rPr>
              <a:t>OMT-404 patients Vs OMT+CRT-409,mean follow-up 29.4 </a:t>
            </a:r>
            <a:r>
              <a:rPr lang="en-US" sz="2480" dirty="0" err="1">
                <a:latin typeface="Times New Roman" panose="02020603050405020304" pitchFamily="18" charset="0"/>
                <a:cs typeface="Times New Roman" panose="02020603050405020304" pitchFamily="18" charset="0"/>
              </a:rPr>
              <a:t>mths</a:t>
            </a:r>
            <a:endParaRPr sz="2480" dirty="0">
              <a:latin typeface="Times New Roman" panose="02020603050405020304" pitchFamily="18" charset="0"/>
              <a:cs typeface="Times New Roman" panose="02020603050405020304" pitchFamily="18" charset="0"/>
            </a:endParaRPr>
          </a:p>
          <a:p>
            <a:pPr marL="614680" indent="-457200">
              <a:spcBef>
                <a:spcPts val="496"/>
              </a:spcBef>
              <a:buSzPts val="2480"/>
              <a:buFont typeface="Wingdings" pitchFamily="2" charset="2"/>
              <a:buChar char="§"/>
            </a:pPr>
            <a:endParaRPr sz="248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89127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2" name="Title 1">
            <a:extLst>
              <a:ext uri="{FF2B5EF4-FFF2-40B4-BE49-F238E27FC236}">
                <a16:creationId xmlns:a16="http://schemas.microsoft.com/office/drawing/2014/main" id="{E91E8509-4D56-4F89-B9D7-8560BE1758E4}"/>
              </a:ext>
            </a:extLst>
          </p:cNvPr>
          <p:cNvSpPr>
            <a:spLocks noGrp="1"/>
          </p:cNvSpPr>
          <p:nvPr>
            <p:ph type="title"/>
          </p:nvPr>
        </p:nvSpPr>
        <p:spPr/>
        <p:txBody>
          <a:bodyPr/>
          <a:lstStyle/>
          <a:p>
            <a:endParaRPr lang="en-US"/>
          </a:p>
        </p:txBody>
      </p:sp>
      <p:pic>
        <p:nvPicPr>
          <p:cNvPr id="882" name="Google Shape;882;p120"/>
          <p:cNvPicPr preferRelativeResize="0">
            <a:picLocks noGrp="1"/>
          </p:cNvPicPr>
          <p:nvPr>
            <p:ph idx="1"/>
          </p:nvPr>
        </p:nvPicPr>
        <p:blipFill rotWithShape="1">
          <a:blip r:embed="rId3">
            <a:alphaModFix/>
          </a:blip>
          <a:stretch/>
        </p:blipFill>
        <p:spPr>
          <a:xfrm>
            <a:off x="2" y="0"/>
            <a:ext cx="5676900" cy="4419600"/>
          </a:xfrm>
          <a:prstGeom prst="rect">
            <a:avLst/>
          </a:prstGeom>
          <a:noFill/>
          <a:ln>
            <a:noFill/>
          </a:ln>
        </p:spPr>
      </p:pic>
      <p:pic>
        <p:nvPicPr>
          <p:cNvPr id="883" name="Google Shape;883;p120"/>
          <p:cNvPicPr preferRelativeResize="0"/>
          <p:nvPr/>
        </p:nvPicPr>
        <p:blipFill rotWithShape="1">
          <a:blip r:embed="rId4">
            <a:alphaModFix/>
          </a:blip>
          <a:srcRect/>
          <a:stretch/>
        </p:blipFill>
        <p:spPr>
          <a:xfrm>
            <a:off x="6362700" y="2562229"/>
            <a:ext cx="5676901" cy="4562475"/>
          </a:xfrm>
          <a:prstGeom prst="rect">
            <a:avLst/>
          </a:prstGeom>
          <a:noFill/>
          <a:ln>
            <a:noFill/>
          </a:ln>
        </p:spPr>
      </p:pic>
    </p:spTree>
    <p:extLst>
      <p:ext uri="{BB962C8B-B14F-4D97-AF65-F5344CB8AC3E}">
        <p14:creationId xmlns:p14="http://schemas.microsoft.com/office/powerpoint/2010/main" val="4494413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2" name="Title 1">
            <a:extLst>
              <a:ext uri="{FF2B5EF4-FFF2-40B4-BE49-F238E27FC236}">
                <a16:creationId xmlns:a16="http://schemas.microsoft.com/office/drawing/2014/main" id="{5F6C73E9-9495-4083-B254-2B43BDDA1454}"/>
              </a:ext>
            </a:extLst>
          </p:cNvPr>
          <p:cNvSpPr>
            <a:spLocks noGrp="1"/>
          </p:cNvSpPr>
          <p:nvPr>
            <p:ph type="title"/>
          </p:nvPr>
        </p:nvSpPr>
        <p:spPr/>
        <p:txBody>
          <a:bodyPr/>
          <a:lstStyle/>
          <a:p>
            <a:endParaRPr lang="en-US"/>
          </a:p>
        </p:txBody>
      </p:sp>
      <p:pic>
        <p:nvPicPr>
          <p:cNvPr id="889" name="Google Shape;889;p121"/>
          <p:cNvPicPr preferRelativeResize="0">
            <a:picLocks noGrp="1"/>
          </p:cNvPicPr>
          <p:nvPr>
            <p:ph idx="1"/>
          </p:nvPr>
        </p:nvPicPr>
        <p:blipFill rotWithShape="1">
          <a:blip r:embed="rId3">
            <a:alphaModFix/>
          </a:blip>
          <a:stretch/>
        </p:blipFill>
        <p:spPr>
          <a:xfrm>
            <a:off x="2" y="0"/>
            <a:ext cx="11249025" cy="6610350"/>
          </a:xfrm>
          <a:prstGeom prst="rect">
            <a:avLst/>
          </a:prstGeom>
          <a:noFill/>
          <a:ln>
            <a:noFill/>
          </a:ln>
        </p:spPr>
      </p:pic>
    </p:spTree>
    <p:extLst>
      <p:ext uri="{BB962C8B-B14F-4D97-AF65-F5344CB8AC3E}">
        <p14:creationId xmlns:p14="http://schemas.microsoft.com/office/powerpoint/2010/main" val="30792209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124"/>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lt1"/>
              </a:buClr>
              <a:buSzPts val="4400"/>
            </a:pPr>
            <a:r>
              <a:rPr lang="en-US"/>
              <a:t>ESC guidelines</a:t>
            </a:r>
            <a:endParaRPr/>
          </a:p>
        </p:txBody>
      </p:sp>
      <p:pic>
        <p:nvPicPr>
          <p:cNvPr id="907" name="Google Shape;907;p124"/>
          <p:cNvPicPr preferRelativeResize="0">
            <a:picLocks noGrp="1"/>
          </p:cNvPicPr>
          <p:nvPr>
            <p:ph idx="1"/>
          </p:nvPr>
        </p:nvPicPr>
        <p:blipFill rotWithShape="1">
          <a:blip r:embed="rId3">
            <a:alphaModFix/>
          </a:blip>
          <a:stretch/>
        </p:blipFill>
        <p:spPr>
          <a:xfrm>
            <a:off x="609600" y="2278032"/>
            <a:ext cx="10972800" cy="3170298"/>
          </a:xfrm>
          <a:prstGeom prst="rect">
            <a:avLst/>
          </a:prstGeom>
          <a:noFill/>
          <a:ln>
            <a:noFill/>
          </a:ln>
        </p:spPr>
      </p:pic>
    </p:spTree>
    <p:extLst>
      <p:ext uri="{BB962C8B-B14F-4D97-AF65-F5344CB8AC3E}">
        <p14:creationId xmlns:p14="http://schemas.microsoft.com/office/powerpoint/2010/main" val="6271525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125"/>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lt1"/>
              </a:buClr>
              <a:buSzPts val="4400"/>
            </a:pPr>
            <a:r>
              <a:rPr lang="en-US"/>
              <a:t>CRT in NYHA I/II</a:t>
            </a:r>
            <a:endParaRPr/>
          </a:p>
        </p:txBody>
      </p:sp>
      <p:sp>
        <p:nvSpPr>
          <p:cNvPr id="913" name="Google Shape;913;p125"/>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342900" indent="-342900">
              <a:lnSpc>
                <a:spcPct val="80000"/>
              </a:lnSpc>
              <a:spcBef>
                <a:spcPts val="592"/>
              </a:spcBef>
              <a:buSzPts val="2960"/>
              <a:buFont typeface="Wingdings" pitchFamily="2" charset="2"/>
              <a:buChar char="§"/>
            </a:pPr>
            <a:r>
              <a:rPr lang="en-US" sz="2960" dirty="0"/>
              <a:t>MADIT CRT,REVERSE-reduced morbidity</a:t>
            </a:r>
            <a:endParaRPr/>
          </a:p>
          <a:p>
            <a:pPr marL="342900" indent="-342900">
              <a:lnSpc>
                <a:spcPct val="80000"/>
              </a:lnSpc>
              <a:spcBef>
                <a:spcPts val="592"/>
              </a:spcBef>
              <a:buSzPts val="2960"/>
              <a:buFont typeface="Wingdings" pitchFamily="2" charset="2"/>
              <a:buChar char="§"/>
            </a:pPr>
            <a:r>
              <a:rPr lang="en-US" sz="2960" dirty="0"/>
              <a:t>MADIT CRT</a:t>
            </a:r>
            <a:endParaRPr/>
          </a:p>
          <a:p>
            <a:pPr marL="742950" lvl="1" indent="-285750">
              <a:lnSpc>
                <a:spcPct val="80000"/>
              </a:lnSpc>
              <a:spcBef>
                <a:spcPts val="518"/>
              </a:spcBef>
              <a:buSzPts val="2590"/>
              <a:buFont typeface="Wingdings" pitchFamily="2" charset="2"/>
              <a:buChar char="§"/>
            </a:pPr>
            <a:r>
              <a:rPr lang="en-US" sz="2590" dirty="0"/>
              <a:t>1820 patients </a:t>
            </a:r>
            <a:endParaRPr/>
          </a:p>
          <a:p>
            <a:pPr marL="742950" lvl="1" indent="-285750">
              <a:lnSpc>
                <a:spcPct val="80000"/>
              </a:lnSpc>
              <a:spcBef>
                <a:spcPts val="518"/>
              </a:spcBef>
              <a:buSzPts val="2590"/>
              <a:buFont typeface="Wingdings" pitchFamily="2" charset="2"/>
              <a:buChar char="§"/>
            </a:pPr>
            <a:r>
              <a:rPr lang="en-US" sz="2590" dirty="0"/>
              <a:t>Ischemic ( in I/II) or </a:t>
            </a:r>
            <a:r>
              <a:rPr lang="en-US" sz="2590" dirty="0" err="1"/>
              <a:t>nonischemic</a:t>
            </a:r>
            <a:r>
              <a:rPr lang="en-US" sz="2590" dirty="0"/>
              <a:t> </a:t>
            </a:r>
            <a:r>
              <a:rPr lang="en-US" sz="2590" dirty="0" err="1"/>
              <a:t>cardiomyopathy</a:t>
            </a:r>
            <a:r>
              <a:rPr lang="en-US" sz="2590" dirty="0"/>
              <a:t> ( in II)</a:t>
            </a:r>
            <a:endParaRPr/>
          </a:p>
          <a:p>
            <a:pPr marL="742950" lvl="1" indent="-285750">
              <a:lnSpc>
                <a:spcPct val="80000"/>
              </a:lnSpc>
              <a:spcBef>
                <a:spcPts val="518"/>
              </a:spcBef>
              <a:buSzPts val="2590"/>
              <a:buFont typeface="Wingdings" pitchFamily="2" charset="2"/>
              <a:buChar char="§"/>
            </a:pPr>
            <a:r>
              <a:rPr lang="en-US" sz="2590" dirty="0"/>
              <a:t>EF 30% or less</a:t>
            </a:r>
            <a:endParaRPr/>
          </a:p>
          <a:p>
            <a:pPr marL="742950" lvl="1" indent="-285750">
              <a:lnSpc>
                <a:spcPct val="80000"/>
              </a:lnSpc>
              <a:spcBef>
                <a:spcPts val="518"/>
              </a:spcBef>
              <a:buSzPts val="2590"/>
              <a:buFont typeface="Wingdings" pitchFamily="2" charset="2"/>
              <a:buChar char="§"/>
            </a:pPr>
            <a:r>
              <a:rPr lang="en-US" sz="2590" dirty="0"/>
              <a:t>QRS duration of ≥130msec</a:t>
            </a:r>
            <a:endParaRPr/>
          </a:p>
          <a:p>
            <a:pPr marL="742950" lvl="1" indent="-285750">
              <a:lnSpc>
                <a:spcPct val="80000"/>
              </a:lnSpc>
              <a:spcBef>
                <a:spcPts val="518"/>
              </a:spcBef>
              <a:buSzPts val="2590"/>
              <a:buFont typeface="Wingdings" pitchFamily="2" charset="2"/>
              <a:buChar char="§"/>
            </a:pPr>
            <a:r>
              <a:rPr lang="en-US" sz="2590" dirty="0"/>
              <a:t>NYHA I/II</a:t>
            </a:r>
            <a:endParaRPr/>
          </a:p>
          <a:p>
            <a:pPr marL="342900" indent="-342900">
              <a:lnSpc>
                <a:spcPct val="80000"/>
              </a:lnSpc>
              <a:spcBef>
                <a:spcPts val="592"/>
              </a:spcBef>
              <a:buSzPts val="2960"/>
              <a:buFont typeface="Wingdings" pitchFamily="2" charset="2"/>
              <a:buChar char="§"/>
            </a:pPr>
            <a:r>
              <a:rPr lang="en-US" sz="2960" dirty="0"/>
              <a:t>3:2 </a:t>
            </a:r>
            <a:r>
              <a:rPr lang="en-US" sz="2960" dirty="0" err="1"/>
              <a:t>ratio,CRT+ICD</a:t>
            </a:r>
            <a:r>
              <a:rPr lang="en-US" sz="2960" dirty="0"/>
              <a:t>(n=1089) Vs ICD alone (n=731) </a:t>
            </a:r>
            <a:endParaRPr/>
          </a:p>
          <a:p>
            <a:pPr marL="342900" indent="-342900">
              <a:lnSpc>
                <a:spcPct val="80000"/>
              </a:lnSpc>
              <a:spcBef>
                <a:spcPts val="592"/>
              </a:spcBef>
              <a:buSzPts val="2960"/>
              <a:buFont typeface="Wingdings" pitchFamily="2" charset="2"/>
              <a:buChar char="§"/>
            </a:pPr>
            <a:r>
              <a:rPr lang="en-US" sz="2960" dirty="0"/>
              <a:t>Follow-up of 2.4 years</a:t>
            </a:r>
            <a:endParaRPr/>
          </a:p>
          <a:p>
            <a:pPr marL="342900" indent="-154940">
              <a:lnSpc>
                <a:spcPct val="80000"/>
              </a:lnSpc>
              <a:spcBef>
                <a:spcPts val="592"/>
              </a:spcBef>
              <a:buSzPts val="2960"/>
              <a:buFont typeface="Wingdings" pitchFamily="2" charset="2"/>
              <a:buChar char="§"/>
            </a:pPr>
            <a:endParaRPr sz="2960"/>
          </a:p>
          <a:p>
            <a:pPr marL="742950" lvl="1" indent="-121284">
              <a:lnSpc>
                <a:spcPct val="80000"/>
              </a:lnSpc>
              <a:spcBef>
                <a:spcPts val="518"/>
              </a:spcBef>
              <a:buSzPts val="2590"/>
              <a:buFont typeface="Wingdings" pitchFamily="2" charset="2"/>
              <a:buChar char="§"/>
            </a:pPr>
            <a:endParaRPr sz="2590"/>
          </a:p>
        </p:txBody>
      </p:sp>
    </p:spTree>
    <p:extLst>
      <p:ext uri="{BB962C8B-B14F-4D97-AF65-F5344CB8AC3E}">
        <p14:creationId xmlns:p14="http://schemas.microsoft.com/office/powerpoint/2010/main" val="13240218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2" name="Title 1">
            <a:extLst>
              <a:ext uri="{FF2B5EF4-FFF2-40B4-BE49-F238E27FC236}">
                <a16:creationId xmlns:a16="http://schemas.microsoft.com/office/drawing/2014/main" id="{B394D4C6-A0BD-422C-9A82-4462A0D29F07}"/>
              </a:ext>
            </a:extLst>
          </p:cNvPr>
          <p:cNvSpPr>
            <a:spLocks noGrp="1"/>
          </p:cNvSpPr>
          <p:nvPr>
            <p:ph type="title"/>
          </p:nvPr>
        </p:nvSpPr>
        <p:spPr/>
        <p:txBody>
          <a:bodyPr/>
          <a:lstStyle/>
          <a:p>
            <a:endParaRPr lang="en-US"/>
          </a:p>
        </p:txBody>
      </p:sp>
      <p:sp>
        <p:nvSpPr>
          <p:cNvPr id="919" name="Google Shape;919;p126"/>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chemeClr val="lt1"/>
              </a:buClr>
              <a:buSzPts val="3200"/>
            </a:pPr>
            <a:r>
              <a:rPr lang="en-US"/>
              <a:t>Primary end point:death or heart failure</a:t>
            </a:r>
            <a:endParaRPr/>
          </a:p>
          <a:p>
            <a:pPr marL="742950" lvl="1" indent="-285750">
              <a:spcBef>
                <a:spcPts val="560"/>
              </a:spcBef>
              <a:buClr>
                <a:schemeClr val="lt1"/>
              </a:buClr>
              <a:buSzPts val="2800"/>
              <a:buChar char="–"/>
            </a:pPr>
            <a:r>
              <a:rPr lang="en-US"/>
              <a:t>CRT–ICD group (17.2%)Vs  ICD-only group (25.3%) 	(hazard ratio=0.66; P = 0.001)</a:t>
            </a:r>
            <a:endParaRPr/>
          </a:p>
          <a:p>
            <a:pPr marL="342900" indent="-342900">
              <a:spcBef>
                <a:spcPts val="640"/>
              </a:spcBef>
              <a:buClr>
                <a:schemeClr val="lt1"/>
              </a:buClr>
              <a:buSzPts val="3200"/>
            </a:pPr>
            <a:r>
              <a:rPr lang="en-US"/>
              <a:t>34% reduction in the risk of death or heart failure</a:t>
            </a:r>
            <a:endParaRPr/>
          </a:p>
          <a:p>
            <a:pPr marL="342900" indent="-342900">
              <a:spcBef>
                <a:spcPts val="640"/>
              </a:spcBef>
              <a:buClr>
                <a:schemeClr val="lt1"/>
              </a:buClr>
              <a:buSzPts val="3200"/>
            </a:pPr>
            <a:r>
              <a:rPr lang="en-US"/>
              <a:t>Superiority of CRT was driven by a 41% reduction in the risk of heart-failure events,primarily in subgroup with a QRS &gt;150 ms</a:t>
            </a:r>
            <a:endParaRPr/>
          </a:p>
        </p:txBody>
      </p:sp>
    </p:spTree>
    <p:extLst>
      <p:ext uri="{BB962C8B-B14F-4D97-AF65-F5344CB8AC3E}">
        <p14:creationId xmlns:p14="http://schemas.microsoft.com/office/powerpoint/2010/main" val="35477995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2" name="Title 1">
            <a:extLst>
              <a:ext uri="{FF2B5EF4-FFF2-40B4-BE49-F238E27FC236}">
                <a16:creationId xmlns:a16="http://schemas.microsoft.com/office/drawing/2014/main" id="{77CFC472-C1D5-4A93-B255-8A13194DFCA9}"/>
              </a:ext>
            </a:extLst>
          </p:cNvPr>
          <p:cNvSpPr>
            <a:spLocks noGrp="1"/>
          </p:cNvSpPr>
          <p:nvPr>
            <p:ph type="title"/>
          </p:nvPr>
        </p:nvSpPr>
        <p:spPr/>
        <p:txBody>
          <a:bodyPr/>
          <a:lstStyle/>
          <a:p>
            <a:endParaRPr lang="en-US"/>
          </a:p>
        </p:txBody>
      </p:sp>
      <p:pic>
        <p:nvPicPr>
          <p:cNvPr id="925" name="Google Shape;925;p127"/>
          <p:cNvPicPr preferRelativeResize="0">
            <a:picLocks noGrp="1"/>
          </p:cNvPicPr>
          <p:nvPr>
            <p:ph idx="1"/>
          </p:nvPr>
        </p:nvPicPr>
        <p:blipFill rotWithShape="1">
          <a:blip r:embed="rId3">
            <a:alphaModFix/>
          </a:blip>
          <a:stretch/>
        </p:blipFill>
        <p:spPr>
          <a:xfrm>
            <a:off x="2812636" y="1600200"/>
            <a:ext cx="6566728" cy="4525963"/>
          </a:xfrm>
          <a:prstGeom prst="rect">
            <a:avLst/>
          </a:prstGeom>
          <a:noFill/>
          <a:ln>
            <a:noFill/>
          </a:ln>
        </p:spPr>
      </p:pic>
    </p:spTree>
    <p:extLst>
      <p:ext uri="{BB962C8B-B14F-4D97-AF65-F5344CB8AC3E}">
        <p14:creationId xmlns:p14="http://schemas.microsoft.com/office/powerpoint/2010/main" val="26928514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2" name="Title 1">
            <a:extLst>
              <a:ext uri="{FF2B5EF4-FFF2-40B4-BE49-F238E27FC236}">
                <a16:creationId xmlns:a16="http://schemas.microsoft.com/office/drawing/2014/main" id="{7753D79F-6A17-46D2-BD51-E8774B76ECAD}"/>
              </a:ext>
            </a:extLst>
          </p:cNvPr>
          <p:cNvSpPr>
            <a:spLocks noGrp="1"/>
          </p:cNvSpPr>
          <p:nvPr>
            <p:ph type="title"/>
          </p:nvPr>
        </p:nvSpPr>
        <p:spPr/>
        <p:txBody>
          <a:bodyPr/>
          <a:lstStyle/>
          <a:p>
            <a:endParaRPr lang="en-US"/>
          </a:p>
        </p:txBody>
      </p:sp>
      <p:pic>
        <p:nvPicPr>
          <p:cNvPr id="931" name="Google Shape;931;p128"/>
          <p:cNvPicPr preferRelativeResize="0">
            <a:picLocks noGrp="1"/>
          </p:cNvPicPr>
          <p:nvPr>
            <p:ph idx="1"/>
          </p:nvPr>
        </p:nvPicPr>
        <p:blipFill rotWithShape="1">
          <a:blip r:embed="rId3">
            <a:alphaModFix/>
          </a:blip>
          <a:stretch/>
        </p:blipFill>
        <p:spPr>
          <a:xfrm>
            <a:off x="2397545" y="1600200"/>
            <a:ext cx="7396910" cy="4525963"/>
          </a:xfrm>
          <a:prstGeom prst="rect">
            <a:avLst/>
          </a:prstGeom>
          <a:noFill/>
          <a:ln>
            <a:noFill/>
          </a:ln>
        </p:spPr>
      </p:pic>
    </p:spTree>
    <p:extLst>
      <p:ext uri="{BB962C8B-B14F-4D97-AF65-F5344CB8AC3E}">
        <p14:creationId xmlns:p14="http://schemas.microsoft.com/office/powerpoint/2010/main" val="2674618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2" name="Title 1">
            <a:extLst>
              <a:ext uri="{FF2B5EF4-FFF2-40B4-BE49-F238E27FC236}">
                <a16:creationId xmlns:a16="http://schemas.microsoft.com/office/drawing/2014/main" id="{37F980E3-350E-4747-BD9E-EF0D788779BA}"/>
              </a:ext>
            </a:extLst>
          </p:cNvPr>
          <p:cNvSpPr>
            <a:spLocks noGrp="1"/>
          </p:cNvSpPr>
          <p:nvPr>
            <p:ph type="title"/>
          </p:nvPr>
        </p:nvSpPr>
        <p:spPr/>
        <p:txBody>
          <a:bodyPr/>
          <a:lstStyle/>
          <a:p>
            <a:endParaRPr lang="en-US"/>
          </a:p>
        </p:txBody>
      </p:sp>
      <p:pic>
        <p:nvPicPr>
          <p:cNvPr id="937" name="Google Shape;937;p129"/>
          <p:cNvPicPr preferRelativeResize="0">
            <a:picLocks noGrp="1"/>
          </p:cNvPicPr>
          <p:nvPr>
            <p:ph idx="1"/>
          </p:nvPr>
        </p:nvPicPr>
        <p:blipFill rotWithShape="1">
          <a:blip r:embed="rId3">
            <a:alphaModFix/>
          </a:blip>
          <a:stretch/>
        </p:blipFill>
        <p:spPr>
          <a:xfrm>
            <a:off x="3032832" y="1600200"/>
            <a:ext cx="6126335" cy="4525963"/>
          </a:xfrm>
          <a:prstGeom prst="rect">
            <a:avLst/>
          </a:prstGeom>
          <a:noFill/>
          <a:ln>
            <a:noFill/>
          </a:ln>
        </p:spPr>
      </p:pic>
    </p:spTree>
    <p:extLst>
      <p:ext uri="{BB962C8B-B14F-4D97-AF65-F5344CB8AC3E}">
        <p14:creationId xmlns:p14="http://schemas.microsoft.com/office/powerpoint/2010/main" val="11755187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2" name="Title 1">
            <a:extLst>
              <a:ext uri="{FF2B5EF4-FFF2-40B4-BE49-F238E27FC236}">
                <a16:creationId xmlns:a16="http://schemas.microsoft.com/office/drawing/2014/main" id="{6C747B75-DE61-4634-B85B-30ABC4932156}"/>
              </a:ext>
            </a:extLst>
          </p:cNvPr>
          <p:cNvSpPr>
            <a:spLocks noGrp="1"/>
          </p:cNvSpPr>
          <p:nvPr>
            <p:ph type="title"/>
          </p:nvPr>
        </p:nvSpPr>
        <p:spPr/>
        <p:txBody>
          <a:bodyPr/>
          <a:lstStyle/>
          <a:p>
            <a:endParaRPr lang="en-US"/>
          </a:p>
        </p:txBody>
      </p:sp>
      <p:pic>
        <p:nvPicPr>
          <p:cNvPr id="943" name="Google Shape;943;p130"/>
          <p:cNvPicPr preferRelativeResize="0">
            <a:picLocks noGrp="1"/>
          </p:cNvPicPr>
          <p:nvPr>
            <p:ph idx="1"/>
          </p:nvPr>
        </p:nvPicPr>
        <p:blipFill rotWithShape="1">
          <a:blip r:embed="rId3">
            <a:alphaModFix/>
          </a:blip>
          <a:stretch/>
        </p:blipFill>
        <p:spPr>
          <a:xfrm>
            <a:off x="2652712" y="1872456"/>
            <a:ext cx="6886575" cy="3981450"/>
          </a:xfrm>
          <a:prstGeom prst="rect">
            <a:avLst/>
          </a:prstGeom>
          <a:noFill/>
          <a:ln>
            <a:noFill/>
          </a:ln>
        </p:spPr>
      </p:pic>
    </p:spTree>
    <p:extLst>
      <p:ext uri="{BB962C8B-B14F-4D97-AF65-F5344CB8AC3E}">
        <p14:creationId xmlns:p14="http://schemas.microsoft.com/office/powerpoint/2010/main" val="3872135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010E-1695-4214-98C8-96CE3DF59BC1}"/>
              </a:ext>
            </a:extLst>
          </p:cNvPr>
          <p:cNvSpPr>
            <a:spLocks noGrp="1"/>
          </p:cNvSpPr>
          <p:nvPr>
            <p:ph type="title"/>
          </p:nvPr>
        </p:nvSpPr>
        <p:spPr/>
        <p:txBody>
          <a:bodyPr/>
          <a:lstStyle/>
          <a:p>
            <a:r>
              <a:rPr lang="en-IN" dirty="0">
                <a:solidFill>
                  <a:srgbClr val="3B3835"/>
                </a:solidFill>
                <a:latin typeface="HelveticaNeue-Light"/>
              </a:rPr>
              <a:t>DEFINITIONS OF DYSSYNCHRONY </a:t>
            </a:r>
            <a:endParaRPr lang="en-US" dirty="0"/>
          </a:p>
        </p:txBody>
      </p:sp>
      <p:sp>
        <p:nvSpPr>
          <p:cNvPr id="3" name="Content Placeholder 2">
            <a:extLst>
              <a:ext uri="{FF2B5EF4-FFF2-40B4-BE49-F238E27FC236}">
                <a16:creationId xmlns:a16="http://schemas.microsoft.com/office/drawing/2014/main" id="{9B130951-657F-43E3-8A4B-29E3371F1859}"/>
              </a:ext>
            </a:extLst>
          </p:cNvPr>
          <p:cNvSpPr>
            <a:spLocks noGrp="1"/>
          </p:cNvSpPr>
          <p:nvPr>
            <p:ph idx="1"/>
          </p:nvPr>
        </p:nvSpPr>
        <p:spPr/>
        <p:txBody>
          <a:bodyPr/>
          <a:lstStyle/>
          <a:p>
            <a:r>
              <a:rPr lang="en-IN" b="0" i="0" dirty="0">
                <a:effectLst/>
                <a:latin typeface="Times New Roman" panose="02020603050405020304" pitchFamily="18" charset="0"/>
                <a:cs typeface="Times New Roman" panose="02020603050405020304" pitchFamily="18" charset="0"/>
              </a:rPr>
              <a:t> </a:t>
            </a:r>
            <a:r>
              <a:rPr lang="en-IN" b="0" i="0" u="sng" dirty="0">
                <a:effectLst/>
                <a:latin typeface="Times New Roman" panose="02020603050405020304" pitchFamily="18" charset="0"/>
                <a:cs typeface="Times New Roman" panose="02020603050405020304" pitchFamily="18" charset="0"/>
              </a:rPr>
              <a:t>Electrical Vs Mechanical </a:t>
            </a:r>
            <a:r>
              <a:rPr lang="en-IN" b="0" i="0" u="sng" dirty="0" err="1">
                <a:effectLst/>
                <a:latin typeface="Times New Roman" panose="02020603050405020304" pitchFamily="18" charset="0"/>
                <a:cs typeface="Times New Roman" panose="02020603050405020304" pitchFamily="18" charset="0"/>
              </a:rPr>
              <a:t>Dyssynchrony</a:t>
            </a:r>
            <a:endParaRPr lang="en-IN" b="0" i="0" u="sng" dirty="0">
              <a:effectLst/>
              <a:latin typeface="Times New Roman" panose="02020603050405020304" pitchFamily="18" charset="0"/>
              <a:cs typeface="Times New Roman" panose="02020603050405020304" pitchFamily="18" charset="0"/>
            </a:endParaRPr>
          </a:p>
          <a:p>
            <a:r>
              <a:rPr lang="en-IN" b="0" i="0" dirty="0">
                <a:effectLst/>
                <a:latin typeface="Times New Roman" panose="02020603050405020304" pitchFamily="18" charset="0"/>
                <a:cs typeface="Times New Roman" panose="02020603050405020304" pitchFamily="18" charset="0"/>
              </a:rPr>
              <a:t>Electrical </a:t>
            </a:r>
            <a:r>
              <a:rPr lang="en-IN" b="0" i="0" dirty="0" err="1">
                <a:effectLst/>
                <a:latin typeface="Times New Roman" panose="02020603050405020304" pitchFamily="18" charset="0"/>
                <a:cs typeface="Times New Roman" panose="02020603050405020304" pitchFamily="18" charset="0"/>
              </a:rPr>
              <a:t>Dyssynchrony</a:t>
            </a:r>
            <a:r>
              <a:rPr lang="en-IN" b="0" i="0" dirty="0">
                <a:effectLst/>
                <a:latin typeface="Times New Roman" panose="02020603050405020304" pitchFamily="18" charset="0"/>
                <a:cs typeface="Times New Roman" panose="02020603050405020304" pitchFamily="18" charset="0"/>
              </a:rPr>
              <a:t> refers to a prolonged conduction time in the ventricles resulting in a prolonged QRS duration.</a:t>
            </a:r>
          </a:p>
          <a:p>
            <a:r>
              <a:rPr lang="en-IN" b="0" i="0" dirty="0">
                <a:effectLst/>
                <a:latin typeface="Times New Roman" panose="02020603050405020304" pitchFamily="18" charset="0"/>
                <a:cs typeface="Times New Roman" panose="02020603050405020304" pitchFamily="18" charset="0"/>
              </a:rPr>
              <a:t>Mechanical </a:t>
            </a:r>
            <a:r>
              <a:rPr lang="en-IN" b="0" i="0" dirty="0" err="1">
                <a:effectLst/>
                <a:latin typeface="Times New Roman" panose="02020603050405020304" pitchFamily="18" charset="0"/>
                <a:cs typeface="Times New Roman" panose="02020603050405020304" pitchFamily="18" charset="0"/>
              </a:rPr>
              <a:t>Dyssynchrony</a:t>
            </a:r>
            <a:endParaRPr lang="en-IN" b="0" i="0" dirty="0">
              <a:effectLst/>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A</a:t>
            </a:r>
            <a:r>
              <a:rPr lang="en-IN" b="0" i="0" dirty="0">
                <a:effectLst/>
                <a:latin typeface="Times New Roman" panose="02020603050405020304" pitchFamily="18" charset="0"/>
                <a:cs typeface="Times New Roman" panose="02020603050405020304" pitchFamily="18" charset="0"/>
              </a:rPr>
              <a:t>ssociated with simultaneous contraction and stretch in different regions of the LV as well as delays in the time to peak contraction from one segment to another.</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55970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135"/>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lt1"/>
              </a:buClr>
              <a:buSzPts val="4400"/>
            </a:pPr>
            <a:r>
              <a:rPr lang="en-US"/>
              <a:t>ESC guidelines</a:t>
            </a:r>
            <a:endParaRPr/>
          </a:p>
        </p:txBody>
      </p:sp>
      <p:pic>
        <p:nvPicPr>
          <p:cNvPr id="973" name="Google Shape;973;p135"/>
          <p:cNvPicPr preferRelativeResize="0">
            <a:picLocks noGrp="1"/>
          </p:cNvPicPr>
          <p:nvPr>
            <p:ph idx="1"/>
          </p:nvPr>
        </p:nvPicPr>
        <p:blipFill rotWithShape="1">
          <a:blip r:embed="rId3">
            <a:alphaModFix/>
          </a:blip>
          <a:stretch/>
        </p:blipFill>
        <p:spPr>
          <a:xfrm>
            <a:off x="609600" y="1732869"/>
            <a:ext cx="10972800" cy="4260625"/>
          </a:xfrm>
          <a:prstGeom prst="rect">
            <a:avLst/>
          </a:prstGeom>
          <a:noFill/>
          <a:ln>
            <a:noFill/>
          </a:ln>
        </p:spPr>
      </p:pic>
    </p:spTree>
    <p:extLst>
      <p:ext uri="{BB962C8B-B14F-4D97-AF65-F5344CB8AC3E}">
        <p14:creationId xmlns:p14="http://schemas.microsoft.com/office/powerpoint/2010/main" val="21916760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136"/>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lt1"/>
              </a:buClr>
              <a:buSzPts val="4400"/>
            </a:pPr>
            <a:r>
              <a:rPr lang="en-US"/>
              <a:t>CRT in AF</a:t>
            </a:r>
            <a:endParaRPr/>
          </a:p>
        </p:txBody>
      </p:sp>
      <p:sp>
        <p:nvSpPr>
          <p:cNvPr id="979" name="Google Shape;979;p136"/>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chemeClr val="tx1"/>
              </a:buClr>
              <a:buSzPts val="3200"/>
              <a:buFont typeface="Wingdings" pitchFamily="2" charset="2"/>
              <a:buChar char="§"/>
            </a:pPr>
            <a:r>
              <a:rPr lang="en-US" dirty="0"/>
              <a:t>Prevalence of AF in patients with HF-5% in NYHA I as compared with 25–50% in NYHA III/IV </a:t>
            </a:r>
          </a:p>
          <a:p>
            <a:pPr marL="342900" indent="-342900">
              <a:spcBef>
                <a:spcPts val="0"/>
              </a:spcBef>
              <a:buClr>
                <a:schemeClr val="tx1"/>
              </a:buClr>
              <a:buSzPts val="3200"/>
              <a:buFont typeface="Wingdings" pitchFamily="2" charset="2"/>
              <a:buChar char="§"/>
            </a:pPr>
            <a:r>
              <a:rPr lang="en-US" dirty="0"/>
              <a:t>Intrinsic AF rhythm reduces the percentage of effectively biventricular paced captured beats (BVP%).</a:t>
            </a:r>
          </a:p>
          <a:p>
            <a:pPr marL="342900" indent="-342900">
              <a:spcBef>
                <a:spcPts val="0"/>
              </a:spcBef>
              <a:buClr>
                <a:schemeClr val="tx1"/>
              </a:buClr>
              <a:buSzPts val="3200"/>
              <a:buFont typeface="Wingdings" pitchFamily="2" charset="2"/>
              <a:buChar char="§"/>
            </a:pPr>
            <a:r>
              <a:rPr lang="en-US" dirty="0"/>
              <a:t>Effective ‘CRT-dose’ may be reduced compared to </a:t>
            </a:r>
            <a:r>
              <a:rPr lang="en-US" dirty="0" err="1"/>
              <a:t>atrial</a:t>
            </a:r>
            <a:r>
              <a:rPr lang="en-US" dirty="0"/>
              <a:t>-synchronous rhythm with a short AV interval (as in SR)</a:t>
            </a:r>
            <a:endParaRPr/>
          </a:p>
        </p:txBody>
      </p:sp>
    </p:spTree>
    <p:extLst>
      <p:ext uri="{BB962C8B-B14F-4D97-AF65-F5344CB8AC3E}">
        <p14:creationId xmlns:p14="http://schemas.microsoft.com/office/powerpoint/2010/main" val="1387294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2" name="Title 1">
            <a:extLst>
              <a:ext uri="{FF2B5EF4-FFF2-40B4-BE49-F238E27FC236}">
                <a16:creationId xmlns:a16="http://schemas.microsoft.com/office/drawing/2014/main" id="{CBA02D0A-C4EA-4296-BCB8-0743DAAA4C73}"/>
              </a:ext>
            </a:extLst>
          </p:cNvPr>
          <p:cNvSpPr>
            <a:spLocks noGrp="1"/>
          </p:cNvSpPr>
          <p:nvPr>
            <p:ph type="title"/>
          </p:nvPr>
        </p:nvSpPr>
        <p:spPr/>
        <p:txBody>
          <a:bodyPr/>
          <a:lstStyle/>
          <a:p>
            <a:endParaRPr lang="en-US"/>
          </a:p>
        </p:txBody>
      </p:sp>
      <p:pic>
        <p:nvPicPr>
          <p:cNvPr id="985" name="Google Shape;985;p137"/>
          <p:cNvPicPr preferRelativeResize="0">
            <a:picLocks noGrp="1"/>
          </p:cNvPicPr>
          <p:nvPr>
            <p:ph idx="1"/>
          </p:nvPr>
        </p:nvPicPr>
        <p:blipFill rotWithShape="1">
          <a:blip r:embed="rId3">
            <a:alphaModFix/>
          </a:blip>
          <a:stretch/>
        </p:blipFill>
        <p:spPr>
          <a:xfrm>
            <a:off x="3228975" y="1896269"/>
            <a:ext cx="5734050" cy="3933825"/>
          </a:xfrm>
          <a:prstGeom prst="rect">
            <a:avLst/>
          </a:prstGeom>
          <a:noFill/>
          <a:ln>
            <a:noFill/>
          </a:ln>
        </p:spPr>
      </p:pic>
    </p:spTree>
    <p:extLst>
      <p:ext uri="{BB962C8B-B14F-4D97-AF65-F5344CB8AC3E}">
        <p14:creationId xmlns:p14="http://schemas.microsoft.com/office/powerpoint/2010/main" val="28021188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2" name="Title 1">
            <a:extLst>
              <a:ext uri="{FF2B5EF4-FFF2-40B4-BE49-F238E27FC236}">
                <a16:creationId xmlns:a16="http://schemas.microsoft.com/office/drawing/2014/main" id="{DC17F4F8-A88C-41AC-BBBA-09FD30BF97BA}"/>
              </a:ext>
            </a:extLst>
          </p:cNvPr>
          <p:cNvSpPr>
            <a:spLocks noGrp="1"/>
          </p:cNvSpPr>
          <p:nvPr>
            <p:ph type="title"/>
          </p:nvPr>
        </p:nvSpPr>
        <p:spPr/>
        <p:txBody>
          <a:bodyPr/>
          <a:lstStyle/>
          <a:p>
            <a:endParaRPr lang="en-US"/>
          </a:p>
        </p:txBody>
      </p:sp>
      <p:sp>
        <p:nvSpPr>
          <p:cNvPr id="991" name="Google Shape;991;p138"/>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2720"/>
              <a:buFont typeface="Wingdings" pitchFamily="2" charset="2"/>
              <a:buChar char="§"/>
            </a:pPr>
            <a:r>
              <a:rPr lang="en-US" sz="2720" dirty="0"/>
              <a:t>     MUSTIC AF first randomized trial demonstrating possible benefits of CRT in HF in pts with permanent AF</a:t>
            </a:r>
          </a:p>
          <a:p>
            <a:pPr marL="342900" indent="-342900">
              <a:spcBef>
                <a:spcPts val="0"/>
              </a:spcBef>
              <a:buSzPts val="2720"/>
              <a:buFont typeface="Wingdings" pitchFamily="2" charset="2"/>
              <a:buChar char="§"/>
            </a:pPr>
            <a:r>
              <a:rPr lang="en-US" sz="2720" dirty="0"/>
              <a:t>Two trials comparing CRT in SR Vs AF-comparable but benefit more in SR-</a:t>
            </a:r>
            <a:r>
              <a:rPr lang="en-US" sz="2720" dirty="0" err="1"/>
              <a:t>Leclercq</a:t>
            </a:r>
            <a:r>
              <a:rPr lang="en-US" sz="2720" dirty="0"/>
              <a:t> et al (AJC 2000),</a:t>
            </a:r>
            <a:r>
              <a:rPr lang="en-US" sz="2720" dirty="0" err="1"/>
              <a:t>Molhoek</a:t>
            </a:r>
            <a:r>
              <a:rPr lang="en-US" sz="2720" dirty="0"/>
              <a:t> et al (AJC 2004)</a:t>
            </a:r>
            <a:endParaRPr/>
          </a:p>
          <a:p>
            <a:pPr marL="342900" indent="-342900">
              <a:spcBef>
                <a:spcPts val="544"/>
              </a:spcBef>
              <a:buSzPts val="2720"/>
              <a:buFont typeface="Wingdings" pitchFamily="2" charset="2"/>
              <a:buChar char="§"/>
            </a:pPr>
            <a:r>
              <a:rPr lang="en-US" sz="2720" b="1" dirty="0"/>
              <a:t>OPSITE trial- </a:t>
            </a:r>
            <a:r>
              <a:rPr lang="en-US" sz="2720" dirty="0"/>
              <a:t>‘rate control’ by  AVJ ablation significantly improved symptoms &amp;functional status</a:t>
            </a:r>
            <a:endParaRPr/>
          </a:p>
          <a:p>
            <a:pPr marL="342900" indent="-342900">
              <a:spcBef>
                <a:spcPts val="544"/>
              </a:spcBef>
              <a:buSzPts val="2720"/>
              <a:buFont typeface="Wingdings" pitchFamily="2" charset="2"/>
              <a:buChar char="§"/>
            </a:pPr>
            <a:r>
              <a:rPr lang="en-US" sz="2720" b="1" dirty="0"/>
              <a:t>PAVE trial-</a:t>
            </a:r>
            <a:r>
              <a:rPr lang="en-US" sz="2720" dirty="0"/>
              <a:t>‘ablate and pace’ approach-greater benefit of the BVP mode in patients with depressed LVEF (45%) and/or in NYHA functional class III</a:t>
            </a:r>
            <a:endParaRPr sz="2720"/>
          </a:p>
        </p:txBody>
      </p:sp>
    </p:spTree>
    <p:extLst>
      <p:ext uri="{BB962C8B-B14F-4D97-AF65-F5344CB8AC3E}">
        <p14:creationId xmlns:p14="http://schemas.microsoft.com/office/powerpoint/2010/main" val="24997068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141"/>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lt1"/>
              </a:buClr>
              <a:buSzPts val="4400"/>
            </a:pPr>
            <a:r>
              <a:rPr lang="en-US"/>
              <a:t>ESC guidelines</a:t>
            </a:r>
            <a:endParaRPr/>
          </a:p>
        </p:txBody>
      </p:sp>
      <p:pic>
        <p:nvPicPr>
          <p:cNvPr id="1009" name="Google Shape;1009;p141"/>
          <p:cNvPicPr preferRelativeResize="0">
            <a:picLocks noGrp="1"/>
          </p:cNvPicPr>
          <p:nvPr>
            <p:ph idx="1"/>
          </p:nvPr>
        </p:nvPicPr>
        <p:blipFill rotWithShape="1">
          <a:blip r:embed="rId3">
            <a:alphaModFix/>
          </a:blip>
          <a:stretch/>
        </p:blipFill>
        <p:spPr>
          <a:xfrm>
            <a:off x="2014252" y="1600200"/>
            <a:ext cx="8163496" cy="4525963"/>
          </a:xfrm>
          <a:prstGeom prst="rect">
            <a:avLst/>
          </a:prstGeom>
          <a:noFill/>
          <a:ln>
            <a:noFill/>
          </a:ln>
        </p:spPr>
      </p:pic>
    </p:spTree>
    <p:extLst>
      <p:ext uri="{BB962C8B-B14F-4D97-AF65-F5344CB8AC3E}">
        <p14:creationId xmlns:p14="http://schemas.microsoft.com/office/powerpoint/2010/main" val="26463943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45"/>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lt1"/>
              </a:buClr>
              <a:buSzPts val="4400"/>
            </a:pPr>
            <a:r>
              <a:rPr lang="en-US"/>
              <a:t>CRT  in narrow QRS</a:t>
            </a:r>
            <a:endParaRPr/>
          </a:p>
        </p:txBody>
      </p:sp>
      <p:sp>
        <p:nvSpPr>
          <p:cNvPr id="1033" name="Google Shape;1033;p145"/>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342900" indent="-342900">
              <a:lnSpc>
                <a:spcPct val="80000"/>
              </a:lnSpc>
              <a:spcBef>
                <a:spcPts val="0"/>
              </a:spcBef>
              <a:buSzPts val="2720"/>
              <a:buFont typeface="Wingdings" pitchFamily="2" charset="2"/>
              <a:buChar char="§"/>
            </a:pPr>
            <a:r>
              <a:rPr lang="en-US" sz="2720" b="1" dirty="0" err="1">
                <a:solidFill>
                  <a:srgbClr val="00B050"/>
                </a:solidFill>
                <a:effectLst>
                  <a:outerShdw blurRad="38100" dist="38100" dir="2700000" algn="tl">
                    <a:srgbClr val="000000">
                      <a:alpha val="43137"/>
                    </a:srgbClr>
                  </a:outerShdw>
                </a:effectLst>
              </a:rPr>
              <a:t>RethinQ</a:t>
            </a:r>
            <a:r>
              <a:rPr lang="en-US" sz="2720" b="1" dirty="0">
                <a:solidFill>
                  <a:srgbClr val="00B050"/>
                </a:solidFill>
                <a:effectLst>
                  <a:outerShdw blurRad="38100" dist="38100" dir="2700000" algn="tl">
                    <a:srgbClr val="000000">
                      <a:alpha val="43137"/>
                    </a:srgbClr>
                  </a:outerShdw>
                </a:effectLst>
              </a:rPr>
              <a:t> study</a:t>
            </a:r>
            <a:endParaRPr b="1">
              <a:solidFill>
                <a:srgbClr val="00B050"/>
              </a:solidFill>
              <a:effectLst>
                <a:outerShdw blurRad="38100" dist="38100" dir="2700000" algn="tl">
                  <a:srgbClr val="000000">
                    <a:alpha val="43137"/>
                  </a:srgbClr>
                </a:outerShdw>
              </a:effectLst>
            </a:endParaRPr>
          </a:p>
          <a:p>
            <a:pPr marL="342900" indent="-342900">
              <a:lnSpc>
                <a:spcPct val="80000"/>
              </a:lnSpc>
              <a:spcBef>
                <a:spcPts val="544"/>
              </a:spcBef>
              <a:buSzPts val="2720"/>
              <a:buFont typeface="Wingdings" pitchFamily="2" charset="2"/>
              <a:buChar char="§"/>
            </a:pPr>
            <a:r>
              <a:rPr lang="en-US" sz="2720" dirty="0"/>
              <a:t>Patients with a indication for ICD,LVEF&lt;35%, NHYA class III heart failure , </a:t>
            </a:r>
            <a:r>
              <a:rPr lang="en-US" sz="2720" b="1" dirty="0"/>
              <a:t>QRS&lt;130 ms </a:t>
            </a:r>
            <a:r>
              <a:rPr lang="en-US" sz="2720" dirty="0"/>
              <a:t>,echo evidence of </a:t>
            </a:r>
            <a:r>
              <a:rPr lang="en-US" sz="2720" dirty="0" err="1"/>
              <a:t>dyssynchrony</a:t>
            </a:r>
            <a:endParaRPr sz="2720"/>
          </a:p>
          <a:p>
            <a:pPr marL="342900" indent="-342900">
              <a:lnSpc>
                <a:spcPct val="80000"/>
              </a:lnSpc>
              <a:spcBef>
                <a:spcPts val="544"/>
              </a:spcBef>
              <a:buSzPts val="2720"/>
              <a:buFont typeface="Wingdings" pitchFamily="2" charset="2"/>
              <a:buChar char="§"/>
            </a:pPr>
            <a:r>
              <a:rPr lang="en-US" sz="2720" dirty="0"/>
              <a:t>172 patients,6 months follow up</a:t>
            </a:r>
            <a:endParaRPr/>
          </a:p>
          <a:p>
            <a:pPr marL="342900" indent="-342900">
              <a:lnSpc>
                <a:spcPct val="80000"/>
              </a:lnSpc>
              <a:spcBef>
                <a:spcPts val="544"/>
              </a:spcBef>
              <a:buSzPts val="2720"/>
              <a:buFont typeface="Wingdings" pitchFamily="2" charset="2"/>
              <a:buChar char="§"/>
            </a:pPr>
            <a:r>
              <a:rPr lang="en-US" sz="2720" dirty="0"/>
              <a:t>Primary end point was the proportion of patients with an increase in peak oxygen consumption</a:t>
            </a:r>
            <a:endParaRPr/>
          </a:p>
          <a:p>
            <a:pPr marL="342900" indent="-342900">
              <a:lnSpc>
                <a:spcPct val="80000"/>
              </a:lnSpc>
              <a:spcBef>
                <a:spcPts val="544"/>
              </a:spcBef>
              <a:buSzPts val="2720"/>
              <a:buFont typeface="Wingdings" pitchFamily="2" charset="2"/>
              <a:buChar char="§"/>
            </a:pPr>
            <a:r>
              <a:rPr lang="en-US" sz="2720" dirty="0"/>
              <a:t>CRT group and the control group did not differ significantly in proportion of patients with the primary end point (46%  Vs 41%)</a:t>
            </a:r>
            <a:endParaRPr/>
          </a:p>
          <a:p>
            <a:pPr marL="342900" indent="-342900">
              <a:lnSpc>
                <a:spcPct val="80000"/>
              </a:lnSpc>
              <a:spcBef>
                <a:spcPts val="544"/>
              </a:spcBef>
              <a:buSzPts val="2720"/>
              <a:buFont typeface="Wingdings" pitchFamily="2" charset="2"/>
              <a:buChar char="§"/>
            </a:pPr>
            <a:r>
              <a:rPr lang="en-US" sz="2720" b="1" dirty="0"/>
              <a:t>No significant difference in HF events</a:t>
            </a:r>
            <a:endParaRPr sz="2720" b="1"/>
          </a:p>
        </p:txBody>
      </p:sp>
    </p:spTree>
    <p:extLst>
      <p:ext uri="{BB962C8B-B14F-4D97-AF65-F5344CB8AC3E}">
        <p14:creationId xmlns:p14="http://schemas.microsoft.com/office/powerpoint/2010/main" val="7490813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152"/>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lt1"/>
              </a:buClr>
              <a:buSzPts val="4400"/>
            </a:pPr>
            <a:endParaRPr/>
          </a:p>
        </p:txBody>
      </p:sp>
      <p:pic>
        <p:nvPicPr>
          <p:cNvPr id="1075" name="Google Shape;1075;p152"/>
          <p:cNvPicPr preferRelativeResize="0">
            <a:picLocks noGrp="1"/>
          </p:cNvPicPr>
          <p:nvPr>
            <p:ph idx="1"/>
          </p:nvPr>
        </p:nvPicPr>
        <p:blipFill rotWithShape="1">
          <a:blip r:embed="rId3">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4851030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9B81-68C7-4133-A07F-D244271F93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53F14C6-2CE9-41AE-A01F-BBF4944D053D}"/>
              </a:ext>
            </a:extLst>
          </p:cNvPr>
          <p:cNvSpPr>
            <a:spLocks noGrp="1"/>
          </p:cNvSpPr>
          <p:nvPr>
            <p:ph idx="1"/>
          </p:nvPr>
        </p:nvSpPr>
        <p:spPr/>
        <p:txBody>
          <a:bodyPr>
            <a:normAutofit lnSpcReduction="10000"/>
          </a:bodyPr>
          <a:lstStyle/>
          <a:p>
            <a:r>
              <a:rPr lang="en-US" dirty="0">
                <a:latin typeface="Times New Roman" panose="02020603050405020304" pitchFamily="18" charset="0"/>
                <a:cs typeface="Times New Roman" panose="02020603050405020304" pitchFamily="18" charset="0"/>
              </a:rPr>
              <a:t>INTRODUCTION </a:t>
            </a:r>
          </a:p>
          <a:p>
            <a:r>
              <a:rPr lang="en-US" dirty="0">
                <a:latin typeface="Times New Roman" panose="02020603050405020304" pitchFamily="18" charset="0"/>
                <a:cs typeface="Times New Roman" panose="02020603050405020304" pitchFamily="18" charset="0"/>
              </a:rPr>
              <a:t>HF VENTRICULAR DYSYNCHRONY </a:t>
            </a:r>
          </a:p>
          <a:p>
            <a:r>
              <a:rPr lang="en-US" dirty="0">
                <a:latin typeface="Times New Roman" panose="02020603050405020304" pitchFamily="18" charset="0"/>
                <a:cs typeface="Times New Roman" panose="02020603050405020304" pitchFamily="18" charset="0"/>
              </a:rPr>
              <a:t>ASSESSMENT OF DYSSYNCHRONY </a:t>
            </a:r>
          </a:p>
          <a:p>
            <a:r>
              <a:rPr lang="en-US" dirty="0">
                <a:latin typeface="Times New Roman" panose="02020603050405020304" pitchFamily="18" charset="0"/>
                <a:cs typeface="Times New Roman" panose="02020603050405020304" pitchFamily="18" charset="0"/>
              </a:rPr>
              <a:t>RATIONALE/ MECHANISM OF CRT</a:t>
            </a:r>
          </a:p>
          <a:p>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TRIALS</a:t>
            </a:r>
            <a:endParaRPr lang="en-US" dirty="0">
              <a:latin typeface="Times New Roman" panose="02020603050405020304" pitchFamily="18" charset="0"/>
              <a:cs typeface="Times New Roman" panose="02020603050405020304" pitchFamily="18" charset="0"/>
            </a:endParaRPr>
          </a:p>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INDICATIONS </a:t>
            </a:r>
          </a:p>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PROCEDURE </a:t>
            </a:r>
          </a:p>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RESPONSE  </a:t>
            </a:r>
          </a:p>
          <a:p>
            <a:pPr marL="0" indent="0">
              <a:buNone/>
            </a:pPr>
            <a:endPar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63058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D7FB7-D87A-4658-88F3-96F3F36269D8}"/>
              </a:ext>
            </a:extLst>
          </p:cNvPr>
          <p:cNvSpPr>
            <a:spLocks noGrp="1"/>
          </p:cNvSpPr>
          <p:nvPr>
            <p:ph type="title"/>
          </p:nvPr>
        </p:nvSpPr>
        <p:spPr/>
        <p:txBody>
          <a:bodyPr/>
          <a:lstStyle/>
          <a:p>
            <a:r>
              <a:rPr lang="en-US" u="sng" dirty="0">
                <a:latin typeface="Times New Roman" panose="02020603050405020304" pitchFamily="18" charset="0"/>
                <a:cs typeface="Times New Roman" panose="02020603050405020304" pitchFamily="18" charset="0"/>
              </a:rPr>
              <a:t>INDICATONS FOR CRT </a:t>
            </a:r>
          </a:p>
        </p:txBody>
      </p:sp>
      <p:sp>
        <p:nvSpPr>
          <p:cNvPr id="3" name="Content Placeholder 2">
            <a:extLst>
              <a:ext uri="{FF2B5EF4-FFF2-40B4-BE49-F238E27FC236}">
                <a16:creationId xmlns:a16="http://schemas.microsoft.com/office/drawing/2014/main" id="{FBB8CE46-9ECF-47B5-B65F-EDDC6B435A0C}"/>
              </a:ext>
            </a:extLst>
          </p:cNvPr>
          <p:cNvSpPr>
            <a:spLocks noGrp="1"/>
          </p:cNvSpPr>
          <p:nvPr>
            <p:ph idx="1"/>
          </p:nvPr>
        </p:nvSpPr>
        <p:spPr/>
        <p:txBody>
          <a:bodyPr/>
          <a:lstStyle/>
          <a:p>
            <a:r>
              <a:rPr lang="en-IN" b="0" i="0" dirty="0">
                <a:solidFill>
                  <a:srgbClr val="333333"/>
                </a:solidFill>
                <a:effectLst/>
                <a:latin typeface="Times New Roman" panose="02020603050405020304" pitchFamily="18" charset="0"/>
                <a:cs typeface="Times New Roman" panose="02020603050405020304" pitchFamily="18" charset="0"/>
              </a:rPr>
              <a:t>2021 ESC Guidelines on cardiac pacing and cardiac resynchronization therapy</a:t>
            </a:r>
          </a:p>
          <a:p>
            <a:endParaRPr lang="en-US" dirty="0">
              <a:latin typeface="Times New Roman" panose="02020603050405020304" pitchFamily="18" charset="0"/>
              <a:cs typeface="Times New Roman" panose="02020603050405020304" pitchFamily="18" charset="0"/>
            </a:endParaRPr>
          </a:p>
        </p:txBody>
      </p:sp>
      <p:pic>
        <p:nvPicPr>
          <p:cNvPr id="1026" name="Picture 2" descr="graphic">
            <a:extLst>
              <a:ext uri="{FF2B5EF4-FFF2-40B4-BE49-F238E27FC236}">
                <a16:creationId xmlns:a16="http://schemas.microsoft.com/office/drawing/2014/main" id="{4C977B92-ACE0-45B4-B351-F5886211B6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667"/>
          <a:stretch/>
        </p:blipFill>
        <p:spPr bwMode="auto">
          <a:xfrm>
            <a:off x="1044575" y="2628900"/>
            <a:ext cx="10515600"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9549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64315-DD53-4CF3-90C8-95A2FB455A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6C04D0B-CF3E-4D75-9F44-65BBB9CB5FB2}"/>
              </a:ext>
            </a:extLst>
          </p:cNvPr>
          <p:cNvSpPr>
            <a:spLocks noGrp="1"/>
          </p:cNvSpPr>
          <p:nvPr>
            <p:ph idx="1"/>
          </p:nvPr>
        </p:nvSpPr>
        <p:spPr/>
        <p:txBody>
          <a:bodyPr/>
          <a:lstStyle/>
          <a:p>
            <a:endParaRPr lang="en-US"/>
          </a:p>
        </p:txBody>
      </p:sp>
      <p:pic>
        <p:nvPicPr>
          <p:cNvPr id="21506" name="Picture 2" descr="graphic">
            <a:extLst>
              <a:ext uri="{FF2B5EF4-FFF2-40B4-BE49-F238E27FC236}">
                <a16:creationId xmlns:a16="http://schemas.microsoft.com/office/drawing/2014/main" id="{72AF6342-C299-40FA-9905-0AE6EC862A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917"/>
          <a:stretch/>
        </p:blipFill>
        <p:spPr bwMode="auto">
          <a:xfrm>
            <a:off x="838199" y="429419"/>
            <a:ext cx="10677525" cy="581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915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7EEC3-52EF-479B-80A2-ADCD2E5FA0F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22E791-194D-4C1A-AD2A-012FC5A062F0}"/>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Dyssynchrony results in </a:t>
            </a:r>
          </a:p>
          <a:p>
            <a:r>
              <a:rPr lang="en-US" dirty="0">
                <a:solidFill>
                  <a:schemeClr val="accent1">
                    <a:lumMod val="50000"/>
                  </a:schemeClr>
                </a:solidFill>
                <a:latin typeface="Times New Roman" panose="02020603050405020304" pitchFamily="18" charset="0"/>
                <a:cs typeface="Times New Roman" panose="02020603050405020304" pitchFamily="18" charset="0"/>
              </a:rPr>
              <a:t>Inefficient LV systolic performance </a:t>
            </a:r>
          </a:p>
          <a:p>
            <a:r>
              <a:rPr lang="en-US" dirty="0">
                <a:solidFill>
                  <a:schemeClr val="accent1">
                    <a:lumMod val="50000"/>
                  </a:schemeClr>
                </a:solidFill>
                <a:latin typeface="Times New Roman" panose="02020603050405020304" pitchFamily="18" charset="0"/>
                <a:cs typeface="Times New Roman" panose="02020603050405020304" pitchFamily="18" charset="0"/>
              </a:rPr>
              <a:t>Increased wall stress</a:t>
            </a:r>
          </a:p>
          <a:p>
            <a:r>
              <a:rPr lang="en-US" dirty="0">
                <a:solidFill>
                  <a:schemeClr val="accent1">
                    <a:lumMod val="50000"/>
                  </a:schemeClr>
                </a:solidFill>
                <a:latin typeface="Times New Roman" panose="02020603050405020304" pitchFamily="18" charset="0"/>
                <a:cs typeface="Times New Roman" panose="02020603050405020304" pitchFamily="18" charset="0"/>
              </a:rPr>
              <a:t>Increased end systolic volume </a:t>
            </a:r>
          </a:p>
          <a:p>
            <a:r>
              <a:rPr lang="en-US" dirty="0">
                <a:solidFill>
                  <a:schemeClr val="accent1">
                    <a:lumMod val="50000"/>
                  </a:schemeClr>
                </a:solidFill>
                <a:latin typeface="Times New Roman" panose="02020603050405020304" pitchFamily="18" charset="0"/>
                <a:cs typeface="Times New Roman" panose="02020603050405020304" pitchFamily="18" charset="0"/>
              </a:rPr>
              <a:t>Delayed relaxation– IMPAIRED FILLING </a:t>
            </a:r>
          </a:p>
          <a:p>
            <a:r>
              <a:rPr lang="en-US" dirty="0">
                <a:solidFill>
                  <a:schemeClr val="accent1">
                    <a:lumMod val="50000"/>
                  </a:schemeClr>
                </a:solidFill>
                <a:latin typeface="Times New Roman" panose="02020603050405020304" pitchFamily="18" charset="0"/>
                <a:cs typeface="Times New Roman" panose="02020603050405020304" pitchFamily="18" charset="0"/>
              </a:rPr>
              <a:t>MR </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2687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B3394-0B8C-41B6-9E66-7237D91E20C4}"/>
              </a:ext>
            </a:extLst>
          </p:cNvPr>
          <p:cNvSpPr>
            <a:spLocks noGrp="1"/>
          </p:cNvSpPr>
          <p:nvPr>
            <p:ph type="title"/>
          </p:nvPr>
        </p:nvSpPr>
        <p:spPr/>
        <p:txBody>
          <a:bodyPr>
            <a:noAutofit/>
          </a:bodyPr>
          <a:lstStyle/>
          <a:p>
            <a:r>
              <a:rPr lang="en-IN" sz="3200" b="1" i="0" dirty="0">
                <a:solidFill>
                  <a:srgbClr val="2A2A2A"/>
                </a:solidFill>
                <a:effectLst/>
                <a:latin typeface="Times New Roman" panose="02020603050405020304" pitchFamily="18" charset="0"/>
                <a:ea typeface="Tahoma" panose="020B0604030504040204" pitchFamily="34" charset="0"/>
                <a:cs typeface="Times New Roman" panose="02020603050405020304" pitchFamily="18" charset="0"/>
              </a:rPr>
              <a:t>Patients with </a:t>
            </a:r>
            <a:r>
              <a:rPr lang="en-IN" sz="3200" b="1" i="0" dirty="0" err="1">
                <a:solidFill>
                  <a:srgbClr val="2A2A2A"/>
                </a:solidFill>
                <a:effectLst/>
                <a:latin typeface="Times New Roman" panose="02020603050405020304" pitchFamily="18" charset="0"/>
                <a:ea typeface="Tahoma" panose="020B0604030504040204" pitchFamily="34" charset="0"/>
                <a:cs typeface="Times New Roman" panose="02020603050405020304" pitchFamily="18" charset="0"/>
              </a:rPr>
              <a:t>Afib</a:t>
            </a:r>
            <a:r>
              <a:rPr lang="en-IN" sz="3200" b="1" i="0" dirty="0">
                <a:solidFill>
                  <a:srgbClr val="2A2A2A"/>
                </a:solidFill>
                <a:effectLst/>
                <a:latin typeface="Times New Roman" panose="02020603050405020304" pitchFamily="18" charset="0"/>
                <a:ea typeface="Tahoma" panose="020B0604030504040204" pitchFamily="34" charset="0"/>
                <a:cs typeface="Times New Roman" panose="02020603050405020304" pitchFamily="18" charset="0"/>
              </a:rPr>
              <a:t> and heart failure who are candidates for CRT</a:t>
            </a:r>
            <a:endParaRPr lang="en-US" sz="32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F22139B-FF8E-4EBE-9BD7-F5536355F4F7}"/>
              </a:ext>
            </a:extLst>
          </p:cNvPr>
          <p:cNvSpPr>
            <a:spLocks noGrp="1"/>
          </p:cNvSpPr>
          <p:nvPr>
            <p:ph idx="1"/>
          </p:nvPr>
        </p:nvSpPr>
        <p:spPr/>
        <p:txBody>
          <a:bodyPr>
            <a:normAutofit/>
          </a:bodyPr>
          <a:lstStyle/>
          <a:p>
            <a:r>
              <a:rPr lang="en-IN" b="0" i="0" dirty="0">
                <a:solidFill>
                  <a:srgbClr val="2A2A2A"/>
                </a:solidFill>
                <a:effectLst/>
                <a:latin typeface="Times New Roman" panose="02020603050405020304" pitchFamily="18" charset="0"/>
                <a:cs typeface="Times New Roman" panose="02020603050405020304" pitchFamily="18" charset="0"/>
              </a:rPr>
              <a:t>AF reduces the rate of effective biventricular capture</a:t>
            </a:r>
          </a:p>
          <a:p>
            <a:r>
              <a:rPr lang="en-US" b="0" i="0" dirty="0">
                <a:solidFill>
                  <a:srgbClr val="2A2A2A"/>
                </a:solidFill>
                <a:effectLst/>
                <a:latin typeface="Times New Roman" panose="02020603050405020304" pitchFamily="18" charset="0"/>
                <a:cs typeface="Times New Roman" panose="02020603050405020304" pitchFamily="18" charset="0"/>
              </a:rPr>
              <a:t>AF patients undergoing CRT </a:t>
            </a:r>
            <a:r>
              <a:rPr lang="en-US" b="0" i="0" dirty="0">
                <a:solidFill>
                  <a:srgbClr val="2A2A2A"/>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b="0" i="0" dirty="0">
                <a:solidFill>
                  <a:srgbClr val="2A2A2A"/>
                </a:solidFill>
                <a:effectLst/>
                <a:latin typeface="Times New Roman" panose="02020603050405020304" pitchFamily="18" charset="0"/>
                <a:cs typeface="Times New Roman" panose="02020603050405020304" pitchFamily="18" charset="0"/>
              </a:rPr>
              <a:t>increased risk of mortality</a:t>
            </a:r>
          </a:p>
          <a:p>
            <a:r>
              <a:rPr lang="en-IN" b="0" i="0" dirty="0">
                <a:solidFill>
                  <a:srgbClr val="2A2A2A"/>
                </a:solidFill>
                <a:effectLst/>
                <a:latin typeface="Times New Roman" panose="02020603050405020304" pitchFamily="18" charset="0"/>
                <a:cs typeface="Times New Roman" panose="02020603050405020304" pitchFamily="18" charset="0"/>
              </a:rPr>
              <a:t>A </a:t>
            </a:r>
            <a:r>
              <a:rPr lang="en-IN" b="0" i="0" dirty="0" err="1">
                <a:solidFill>
                  <a:srgbClr val="2A2A2A"/>
                </a:solidFill>
                <a:effectLst/>
                <a:latin typeface="Times New Roman" panose="02020603050405020304" pitchFamily="18" charset="0"/>
                <a:cs typeface="Times New Roman" panose="02020603050405020304" pitchFamily="18" charset="0"/>
              </a:rPr>
              <a:t>substudy</a:t>
            </a:r>
            <a:r>
              <a:rPr lang="en-IN" b="0" i="0" dirty="0">
                <a:solidFill>
                  <a:srgbClr val="2A2A2A"/>
                </a:solidFill>
                <a:effectLst/>
                <a:latin typeface="Times New Roman" panose="02020603050405020304" pitchFamily="18" charset="0"/>
                <a:cs typeface="Times New Roman" panose="02020603050405020304" pitchFamily="18" charset="0"/>
              </a:rPr>
              <a:t> of the </a:t>
            </a:r>
            <a:r>
              <a:rPr lang="en-IN" b="1" i="0" dirty="0">
                <a:solidFill>
                  <a:srgbClr val="2A2A2A"/>
                </a:solidFill>
                <a:effectLst/>
                <a:latin typeface="Times New Roman" panose="02020603050405020304" pitchFamily="18" charset="0"/>
                <a:cs typeface="Times New Roman" panose="02020603050405020304" pitchFamily="18" charset="0"/>
              </a:rPr>
              <a:t>RAFT </a:t>
            </a:r>
            <a:r>
              <a:rPr lang="en-IN" b="1" i="0" dirty="0" err="1">
                <a:solidFill>
                  <a:srgbClr val="2A2A2A"/>
                </a:solidFill>
                <a:effectLst/>
                <a:latin typeface="Times New Roman" panose="02020603050405020304" pitchFamily="18" charset="0"/>
                <a:cs typeface="Times New Roman" panose="02020603050405020304" pitchFamily="18" charset="0"/>
              </a:rPr>
              <a:t>tria</a:t>
            </a:r>
            <a:r>
              <a:rPr lang="en-US" b="1" i="0" dirty="0">
                <a:solidFill>
                  <a:srgbClr val="2A2A2A"/>
                </a:solidFill>
                <a:effectLst/>
                <a:latin typeface="Times New Roman" panose="02020603050405020304" pitchFamily="18" charset="0"/>
                <a:cs typeface="Times New Roman" panose="02020603050405020304" pitchFamily="18" charset="0"/>
              </a:rPr>
              <a:t>l</a:t>
            </a:r>
            <a:r>
              <a:rPr lang="en-US" b="0" i="0" dirty="0">
                <a:solidFill>
                  <a:srgbClr val="2A2A2A"/>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b="0" i="0" dirty="0">
                <a:solidFill>
                  <a:srgbClr val="2A2A2A"/>
                </a:solidFill>
                <a:effectLst/>
                <a:latin typeface="Times New Roman" panose="02020603050405020304" pitchFamily="18" charset="0"/>
                <a:cs typeface="Times New Roman" panose="02020603050405020304" pitchFamily="18" charset="0"/>
              </a:rPr>
              <a:t> </a:t>
            </a:r>
            <a:r>
              <a:rPr lang="en-US" dirty="0">
                <a:solidFill>
                  <a:srgbClr val="2A2A2A"/>
                </a:solidFill>
                <a:latin typeface="Times New Roman" panose="02020603050405020304" pitchFamily="18" charset="0"/>
                <a:cs typeface="Times New Roman" panose="02020603050405020304" pitchFamily="18" charset="0"/>
              </a:rPr>
              <a:t>N</a:t>
            </a:r>
            <a:r>
              <a:rPr lang="en-US" b="0" i="0" dirty="0">
                <a:solidFill>
                  <a:srgbClr val="2A2A2A"/>
                </a:solidFill>
                <a:effectLst/>
                <a:latin typeface="Times New Roman" panose="02020603050405020304" pitchFamily="18" charset="0"/>
                <a:cs typeface="Times New Roman" panose="02020603050405020304" pitchFamily="18" charset="0"/>
              </a:rPr>
              <a:t>o </a:t>
            </a:r>
            <a:r>
              <a:rPr lang="en-IN" b="0" i="0" dirty="0">
                <a:solidFill>
                  <a:srgbClr val="2A2A2A"/>
                </a:solidFill>
                <a:effectLst/>
                <a:latin typeface="Times New Roman" panose="02020603050405020304" pitchFamily="18" charset="0"/>
                <a:cs typeface="Times New Roman" panose="02020603050405020304" pitchFamily="18" charset="0"/>
              </a:rPr>
              <a:t>benefit of CRT without AVJ ablation</a:t>
            </a:r>
          </a:p>
          <a:p>
            <a:r>
              <a:rPr lang="en-IN" b="0" i="0" dirty="0">
                <a:solidFill>
                  <a:srgbClr val="2A2A2A"/>
                </a:solidFill>
                <a:effectLst/>
                <a:latin typeface="Times New Roman" panose="02020603050405020304" pitchFamily="18" charset="0"/>
                <a:cs typeface="Times New Roman" panose="02020603050405020304" pitchFamily="18" charset="0"/>
              </a:rPr>
              <a:t>The decision to perform AVJ ablation is still a matter of debate</a:t>
            </a:r>
          </a:p>
          <a:p>
            <a:r>
              <a:rPr lang="en-IN" dirty="0">
                <a:solidFill>
                  <a:srgbClr val="2A2A2A"/>
                </a:solidFill>
                <a:latin typeface="Times New Roman" panose="02020603050405020304" pitchFamily="18" charset="0"/>
                <a:cs typeface="Times New Roman" panose="02020603050405020304" pitchFamily="18" charset="0"/>
              </a:rPr>
              <a:t>But majority are of the opinion favouring CRT </a:t>
            </a:r>
            <a:r>
              <a:rPr lang="en-IN" dirty="0" err="1">
                <a:solidFill>
                  <a:srgbClr val="2A2A2A"/>
                </a:solidFill>
                <a:latin typeface="Times New Roman" panose="02020603050405020304" pitchFamily="18" charset="0"/>
                <a:cs typeface="Times New Roman" panose="02020603050405020304" pitchFamily="18" charset="0"/>
              </a:rPr>
              <a:t>inplantation</a:t>
            </a:r>
            <a:r>
              <a:rPr lang="en-IN" dirty="0">
                <a:solidFill>
                  <a:srgbClr val="2A2A2A"/>
                </a:solidFill>
                <a:latin typeface="Times New Roman" panose="02020603050405020304" pitchFamily="18" charset="0"/>
                <a:cs typeface="Times New Roman" panose="02020603050405020304" pitchFamily="18" charset="0"/>
              </a:rPr>
              <a:t> for patients with permanent AF and NYHA FC III/IV as with similar indication as in SR </a:t>
            </a:r>
            <a:endParaRPr lang="en-US" b="0" i="0" dirty="0">
              <a:solidFill>
                <a:srgbClr val="2A2A2A"/>
              </a:solidFill>
              <a:effectLst/>
              <a:latin typeface="Times New Roman" panose="02020603050405020304" pitchFamily="18" charset="0"/>
              <a:cs typeface="Times New Roman" panose="02020603050405020304" pitchFamily="18" charset="0"/>
            </a:endParaRPr>
          </a:p>
          <a:p>
            <a:endParaRPr lang="en-IN" dirty="0">
              <a:solidFill>
                <a:srgbClr val="2A2A2A"/>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74999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8B832-CAEA-444C-AB0A-B34BAD5ECF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B5478F-ACCB-4878-9052-7AC5BB3497B2}"/>
              </a:ext>
            </a:extLst>
          </p:cNvPr>
          <p:cNvSpPr>
            <a:spLocks noGrp="1"/>
          </p:cNvSpPr>
          <p:nvPr>
            <p:ph idx="1"/>
          </p:nvPr>
        </p:nvSpPr>
        <p:spPr/>
        <p:txBody>
          <a:bodyPr/>
          <a:lstStyle/>
          <a:p>
            <a:endParaRPr lang="en-US" dirty="0"/>
          </a:p>
        </p:txBody>
      </p:sp>
      <p:pic>
        <p:nvPicPr>
          <p:cNvPr id="3074" name="Picture 2" descr="graphic">
            <a:extLst>
              <a:ext uri="{FF2B5EF4-FFF2-40B4-BE49-F238E27FC236}">
                <a16:creationId xmlns:a16="http://schemas.microsoft.com/office/drawing/2014/main" id="{56F62555-CA20-4FF1-AD8E-EB8072A0D2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5679"/>
          <a:stretch/>
        </p:blipFill>
        <p:spPr bwMode="auto">
          <a:xfrm>
            <a:off x="1343027" y="365125"/>
            <a:ext cx="9172575" cy="6209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0938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4338" name="Picture 2"/>
          <p:cNvPicPr>
            <a:picLocks noGrp="1" noChangeAspect="1" noChangeArrowheads="1"/>
          </p:cNvPicPr>
          <p:nvPr>
            <p:ph idx="1"/>
          </p:nvPr>
        </p:nvPicPr>
        <p:blipFill>
          <a:blip r:embed="rId2"/>
          <a:srcRect/>
          <a:stretch>
            <a:fillRect/>
          </a:stretch>
        </p:blipFill>
        <p:spPr bwMode="auto">
          <a:xfrm>
            <a:off x="1057835" y="0"/>
            <a:ext cx="9897036" cy="6463120"/>
          </a:xfrm>
          <a:prstGeom prst="rect">
            <a:avLst/>
          </a:prstGeom>
          <a:noFill/>
          <a:ln w="9525">
            <a:noFill/>
            <a:miter lim="800000"/>
            <a:headEnd/>
            <a:tailEnd/>
          </a:ln>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Timing of CRT</a:t>
            </a:r>
          </a:p>
        </p:txBody>
      </p:sp>
      <p:sp>
        <p:nvSpPr>
          <p:cNvPr id="3" name="Content Placeholder 2"/>
          <p:cNvSpPr>
            <a:spLocks noGrp="1"/>
          </p:cNvSpPr>
          <p:nvPr>
            <p:ph idx="1"/>
          </p:nvPr>
        </p:nvSpPr>
        <p:spPr/>
        <p:txBody>
          <a:bodyPr/>
          <a:lstStyle/>
          <a:p>
            <a:r>
              <a:rPr lang="en-US" dirty="0"/>
              <a:t>Not indicated in pts with non-ischemic </a:t>
            </a:r>
            <a:r>
              <a:rPr lang="en-US" dirty="0" err="1"/>
              <a:t>cardiomyopathy</a:t>
            </a:r>
            <a:r>
              <a:rPr lang="en-US" dirty="0"/>
              <a:t> improving with medical management</a:t>
            </a:r>
          </a:p>
          <a:p>
            <a:r>
              <a:rPr lang="en-US" dirty="0"/>
              <a:t>In post MI-min 12 weeks post MI if pt is </a:t>
            </a:r>
            <a:r>
              <a:rPr lang="en-US" dirty="0" err="1"/>
              <a:t>stabe</a:t>
            </a:r>
            <a:r>
              <a:rPr lang="en-US" dirty="0"/>
              <a:t> with OMT</a:t>
            </a:r>
          </a:p>
          <a:p>
            <a:r>
              <a:rPr lang="en-US" dirty="0"/>
              <a:t>In post CABG- min 12 weeks post op</a:t>
            </a:r>
          </a:p>
          <a:p>
            <a:r>
              <a:rPr lang="en-US" dirty="0"/>
              <a:t>Only consider CRT if HF medication has been titrated </a:t>
            </a:r>
            <a:r>
              <a:rPr lang="en-US" dirty="0" err="1"/>
              <a:t>upto</a:t>
            </a:r>
            <a:r>
              <a:rPr lang="en-US" dirty="0"/>
              <a:t> maximum tolerated dose</a:t>
            </a:r>
          </a:p>
          <a:p>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588" y="0"/>
            <a:ext cx="10972800" cy="1143000"/>
          </a:xfrm>
        </p:spPr>
        <p:txBody>
          <a:bodyPr/>
          <a:lstStyle/>
          <a:p>
            <a:r>
              <a:rPr lang="en-US" dirty="0"/>
              <a:t>ICD or PACEMAKER</a:t>
            </a:r>
          </a:p>
        </p:txBody>
      </p:sp>
      <p:sp>
        <p:nvSpPr>
          <p:cNvPr id="3" name="Content Placeholder 2"/>
          <p:cNvSpPr>
            <a:spLocks noGrp="1"/>
          </p:cNvSpPr>
          <p:nvPr>
            <p:ph idx="1"/>
          </p:nvPr>
        </p:nvSpPr>
        <p:spPr>
          <a:xfrm>
            <a:off x="412375" y="1075766"/>
            <a:ext cx="11564471" cy="5504328"/>
          </a:xfrm>
        </p:spPr>
        <p:txBody>
          <a:bodyPr>
            <a:normAutofit fontScale="92500" lnSpcReduction="10000"/>
          </a:bodyPr>
          <a:lstStyle/>
          <a:p>
            <a:r>
              <a:rPr lang="en-US" dirty="0"/>
              <a:t> A significant proportion of patients suitable for CRT will </a:t>
            </a:r>
            <a:r>
              <a:rPr lang="en-US" dirty="0" err="1"/>
              <a:t>fulfil</a:t>
            </a:r>
            <a:r>
              <a:rPr lang="en-US" dirty="0"/>
              <a:t> indications for an ICD</a:t>
            </a:r>
          </a:p>
          <a:p>
            <a:r>
              <a:rPr lang="en-US" dirty="0"/>
              <a:t>If the patient fulfils the indications for ICD therapy then a CRT-D device should be considered.</a:t>
            </a:r>
          </a:p>
          <a:p>
            <a:r>
              <a:rPr lang="en-US" dirty="0"/>
              <a:t>CRT-P should be considered in those patients ineligible for ICD therapy or those who decline an ICD. </a:t>
            </a:r>
          </a:p>
          <a:p>
            <a:r>
              <a:rPr lang="en-US" dirty="0"/>
              <a:t>The evidence base to support the use of ICDs in patients in NYHA class IV is less compelling than for those in classes II and III.</a:t>
            </a:r>
          </a:p>
          <a:p>
            <a:r>
              <a:rPr lang="en-US" dirty="0"/>
              <a:t> It is therefore conceivable that </a:t>
            </a:r>
            <a:r>
              <a:rPr lang="en-US" b="1" dirty="0"/>
              <a:t>CRT-P</a:t>
            </a:r>
            <a:r>
              <a:rPr lang="en-US" dirty="0"/>
              <a:t> may be considered for those with more severe heart failure (</a:t>
            </a:r>
            <a:r>
              <a:rPr lang="en-US" b="1" dirty="0"/>
              <a:t>NYHA class IV</a:t>
            </a:r>
            <a:r>
              <a:rPr lang="en-US" dirty="0"/>
              <a:t>) and </a:t>
            </a:r>
            <a:r>
              <a:rPr lang="en-US" b="1" dirty="0"/>
              <a:t>CRT-D</a:t>
            </a:r>
            <a:r>
              <a:rPr lang="en-US" dirty="0"/>
              <a:t> for those in classes II and III who are more likely to die </a:t>
            </a:r>
            <a:r>
              <a:rPr lang="en-US" b="1" dirty="0"/>
              <a:t>from arrhythmias </a:t>
            </a:r>
            <a:r>
              <a:rPr lang="en-US" dirty="0"/>
              <a:t>than pump failure.</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27BB3-13A2-4B65-BA5E-66308895581B}"/>
              </a:ext>
            </a:extLst>
          </p:cNvPr>
          <p:cNvSpPr>
            <a:spLocks noGrp="1"/>
          </p:cNvSpPr>
          <p:nvPr>
            <p:ph type="ctrTitle"/>
          </p:nvPr>
        </p:nvSpPr>
        <p:spPr/>
        <p:txBody>
          <a:bodyPr/>
          <a:lstStyle/>
          <a:p>
            <a:r>
              <a:rPr lang="en-US" dirty="0"/>
              <a:t>CRT IMPLATATION PROCEDURE </a:t>
            </a:r>
          </a:p>
        </p:txBody>
      </p:sp>
      <p:sp>
        <p:nvSpPr>
          <p:cNvPr id="4" name="Subtitle 3">
            <a:extLst>
              <a:ext uri="{FF2B5EF4-FFF2-40B4-BE49-F238E27FC236}">
                <a16:creationId xmlns:a16="http://schemas.microsoft.com/office/drawing/2014/main" id="{94014F67-5AED-443A-A923-F30A2075883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424789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820025" y="304800"/>
            <a:ext cx="3657600" cy="1143000"/>
          </a:xfrm>
        </p:spPr>
        <p:txBody>
          <a:bodyPr>
            <a:normAutofit fontScale="90000"/>
          </a:bodyPr>
          <a:lstStyle/>
          <a:p>
            <a:r>
              <a:rPr lang="en-US" dirty="0"/>
              <a:t>3 Lead positions</a:t>
            </a:r>
          </a:p>
        </p:txBody>
      </p:sp>
      <p:pic>
        <p:nvPicPr>
          <p:cNvPr id="11266" name="Picture 2"/>
          <p:cNvPicPr>
            <a:picLocks noGrp="1" noChangeAspect="1" noChangeArrowheads="1"/>
          </p:cNvPicPr>
          <p:nvPr>
            <p:ph idx="1"/>
          </p:nvPr>
        </p:nvPicPr>
        <p:blipFill>
          <a:blip r:embed="rId2"/>
          <a:srcRect/>
          <a:stretch>
            <a:fillRect/>
          </a:stretch>
        </p:blipFill>
        <p:spPr bwMode="auto">
          <a:xfrm>
            <a:off x="-2" y="84851"/>
            <a:ext cx="7334251" cy="6774021"/>
          </a:xfrm>
          <a:prstGeom prst="rect">
            <a:avLst/>
          </a:prstGeom>
          <a:noFill/>
          <a:ln w="9525">
            <a:noFill/>
            <a:miter lim="800000"/>
            <a:headEnd/>
            <a:tailEnd/>
          </a:ln>
          <a:effectLst/>
        </p:spPr>
      </p:pic>
      <p:pic>
        <p:nvPicPr>
          <p:cNvPr id="1026" name="Picture 2" descr="Illustration of heart with CRT-P">
            <a:extLst>
              <a:ext uri="{FF2B5EF4-FFF2-40B4-BE49-F238E27FC236}">
                <a16:creationId xmlns:a16="http://schemas.microsoft.com/office/drawing/2014/main" id="{C1702DAC-8217-4EEB-B7A3-63FD95976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6507" y="2524128"/>
            <a:ext cx="6785495" cy="433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322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A01591A-1D1C-4CAE-88EE-A3BFC99B52EE}"/>
              </a:ext>
            </a:extLst>
          </p:cNvPr>
          <p:cNvSpPr>
            <a:spLocks noGrp="1"/>
          </p:cNvSpPr>
          <p:nvPr>
            <p:ph type="body" idx="1"/>
          </p:nvPr>
        </p:nvSpPr>
        <p:spPr/>
        <p:txBody>
          <a:bodyPr>
            <a:normAutofit/>
          </a:bodyPr>
          <a:lstStyle/>
          <a:p>
            <a:r>
              <a:rPr lang="en-US" sz="3200" dirty="0">
                <a:latin typeface="Times New Roman" panose="02020603050405020304" pitchFamily="18" charset="0"/>
                <a:cs typeface="Times New Roman" panose="02020603050405020304" pitchFamily="18" charset="0"/>
              </a:rPr>
              <a:t>Preparation </a:t>
            </a:r>
          </a:p>
        </p:txBody>
      </p:sp>
      <p:sp>
        <p:nvSpPr>
          <p:cNvPr id="4" name="Content Placeholder 3">
            <a:extLst>
              <a:ext uri="{FF2B5EF4-FFF2-40B4-BE49-F238E27FC236}">
                <a16:creationId xmlns:a16="http://schemas.microsoft.com/office/drawing/2014/main" id="{3DE73FA3-BA9C-4701-89B4-00BBC2CCE011}"/>
              </a:ext>
            </a:extLst>
          </p:cNvPr>
          <p:cNvSpPr>
            <a:spLocks noGrp="1"/>
          </p:cNvSpPr>
          <p:nvPr>
            <p:ph sz="half" idx="2"/>
          </p:nvPr>
        </p:nvSpPr>
        <p:spPr/>
        <p:txBody>
          <a:bodyPr>
            <a:normAutofit/>
          </a:bodyPr>
          <a:lstStyle/>
          <a:p>
            <a:r>
              <a:rPr lang="en-US" sz="3600" dirty="0">
                <a:latin typeface="Times New Roman" panose="02020603050405020304" pitchFamily="18" charset="0"/>
                <a:cs typeface="Times New Roman" panose="02020603050405020304" pitchFamily="18" charset="0"/>
              </a:rPr>
              <a:t>Attach the monitors</a:t>
            </a:r>
          </a:p>
          <a:p>
            <a:r>
              <a:rPr lang="en-US" sz="3600" dirty="0">
                <a:latin typeface="Times New Roman" panose="02020603050405020304" pitchFamily="18" charset="0"/>
                <a:cs typeface="Times New Roman" panose="02020603050405020304" pitchFamily="18" charset="0"/>
              </a:rPr>
              <a:t>Skin </a:t>
            </a:r>
            <a:r>
              <a:rPr lang="en-US" sz="3600" dirty="0" err="1">
                <a:latin typeface="Times New Roman" panose="02020603050405020304" pitchFamily="18" charset="0"/>
                <a:cs typeface="Times New Roman" panose="02020603050405020304" pitchFamily="18" charset="0"/>
              </a:rPr>
              <a:t>prepp</a:t>
            </a:r>
            <a:endParaRPr lang="en-US" sz="3600" dirty="0">
              <a:latin typeface="Times New Roman" panose="02020603050405020304" pitchFamily="18" charset="0"/>
              <a:cs typeface="Times New Roman" panose="02020603050405020304" pitchFamily="18" charset="0"/>
            </a:endParaRPr>
          </a:p>
        </p:txBody>
      </p:sp>
      <p:sp>
        <p:nvSpPr>
          <p:cNvPr id="5" name="Text Placeholder 4">
            <a:extLst>
              <a:ext uri="{FF2B5EF4-FFF2-40B4-BE49-F238E27FC236}">
                <a16:creationId xmlns:a16="http://schemas.microsoft.com/office/drawing/2014/main" id="{95BFEBAA-88FC-4151-867A-A098AA28732E}"/>
              </a:ext>
            </a:extLst>
          </p:cNvPr>
          <p:cNvSpPr>
            <a:spLocks noGrp="1"/>
          </p:cNvSpPr>
          <p:nvPr>
            <p:ph type="body" sz="quarter" idx="3"/>
          </p:nvPr>
        </p:nvSpPr>
        <p:spPr/>
        <p:txBody>
          <a:bodyPr>
            <a:normAutofit/>
          </a:bodyPr>
          <a:lstStyle/>
          <a:p>
            <a:endParaRPr lang="en-US" sz="320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424B366E-5365-47C9-89A2-5D06414BCFF7}"/>
              </a:ext>
            </a:extLst>
          </p:cNvPr>
          <p:cNvSpPr>
            <a:spLocks noGrp="1"/>
          </p:cNvSpPr>
          <p:nvPr>
            <p:ph sz="quarter" idx="4"/>
          </p:nvPr>
        </p:nvSpPr>
        <p:spPr/>
        <p:txBody>
          <a:bodyPr>
            <a:normAutofit/>
          </a:bodyPr>
          <a:lstStyle/>
          <a:p>
            <a:endParaRPr lang="en-US" sz="3600">
              <a:latin typeface="Times New Roman" panose="02020603050405020304" pitchFamily="18" charset="0"/>
              <a:cs typeface="Times New Roman" panose="02020603050405020304" pitchFamily="18" charset="0"/>
            </a:endParaRPr>
          </a:p>
        </p:txBody>
      </p:sp>
      <p:pic>
        <p:nvPicPr>
          <p:cNvPr id="2097189" name="Picture 2097188"/>
          <p:cNvPicPr>
            <a:picLocks/>
          </p:cNvPicPr>
          <p:nvPr/>
        </p:nvPicPr>
        <p:blipFill rotWithShape="1">
          <a:blip r:embed="rId2"/>
          <a:srcRect l="45069" t="15574" r="4855" b="11232"/>
          <a:stretch/>
        </p:blipFill>
        <p:spPr>
          <a:xfrm>
            <a:off x="5267327" y="476252"/>
            <a:ext cx="6084887" cy="5629275"/>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379AA-E6B3-4342-91AB-C2CEFCA73B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E7A1F5-BCB9-4858-B8E0-99B7893FBDAC}"/>
              </a:ext>
            </a:extLst>
          </p:cNvPr>
          <p:cNvSpPr>
            <a:spLocks noGrp="1"/>
          </p:cNvSpPr>
          <p:nvPr>
            <p:ph sz="half" idx="1"/>
          </p:nvPr>
        </p:nvSpPr>
        <p:spPr/>
        <p:txBody>
          <a:bodyPr/>
          <a:lstStyle/>
          <a:p>
            <a:r>
              <a:rPr lang="en-US" dirty="0">
                <a:latin typeface="Times New Roman" panose="02020603050405020304" pitchFamily="18" charset="0"/>
                <a:cs typeface="Times New Roman" panose="02020603050405020304" pitchFamily="18" charset="0"/>
              </a:rPr>
              <a:t>Pocket formation </a:t>
            </a:r>
          </a:p>
          <a:p>
            <a:r>
              <a:rPr lang="en-US" dirty="0">
                <a:latin typeface="Times New Roman" panose="02020603050405020304" pitchFamily="18" charset="0"/>
                <a:cs typeface="Times New Roman" panose="02020603050405020304" pitchFamily="18" charset="0"/>
              </a:rPr>
              <a:t>Incision </a:t>
            </a:r>
            <a:r>
              <a:rPr lang="en-US" dirty="0" err="1">
                <a:latin typeface="Times New Roman" panose="02020603050405020304" pitchFamily="18" charset="0"/>
                <a:cs typeface="Times New Roman" panose="02020603050405020304" pitchFamily="18" charset="0"/>
              </a:rPr>
              <a:t>approx</a:t>
            </a:r>
            <a:r>
              <a:rPr lang="en-US" dirty="0">
                <a:latin typeface="Times New Roman" panose="02020603050405020304" pitchFamily="18" charset="0"/>
                <a:cs typeface="Times New Roman" panose="02020603050405020304" pitchFamily="18" charset="0"/>
              </a:rPr>
              <a:t> 2 inches long </a:t>
            </a:r>
          </a:p>
          <a:p>
            <a:r>
              <a:rPr lang="en-US" dirty="0">
                <a:latin typeface="Times New Roman" panose="02020603050405020304" pitchFamily="18" charset="0"/>
                <a:cs typeface="Times New Roman" panose="02020603050405020304" pitchFamily="18" charset="0"/>
              </a:rPr>
              <a:t>Blunt dissection </a:t>
            </a:r>
          </a:p>
          <a:p>
            <a:r>
              <a:rPr lang="en-US" dirty="0">
                <a:latin typeface="Times New Roman" panose="02020603050405020304" pitchFamily="18" charset="0"/>
                <a:cs typeface="Times New Roman" panose="02020603050405020304" pitchFamily="18" charset="0"/>
              </a:rPr>
              <a:t>Pocket is made by blunt dissection large enough to accommodate the pacemakers  </a:t>
            </a:r>
          </a:p>
        </p:txBody>
      </p:sp>
      <p:sp>
        <p:nvSpPr>
          <p:cNvPr id="4" name="Content Placeholder 3">
            <a:extLst>
              <a:ext uri="{FF2B5EF4-FFF2-40B4-BE49-F238E27FC236}">
                <a16:creationId xmlns:a16="http://schemas.microsoft.com/office/drawing/2014/main" id="{B744F7A6-5822-4829-A71B-E9676140EAC3}"/>
              </a:ext>
            </a:extLst>
          </p:cNvPr>
          <p:cNvSpPr>
            <a:spLocks noGrp="1"/>
          </p:cNvSpPr>
          <p:nvPr>
            <p:ph sz="half" idx="2"/>
          </p:nvPr>
        </p:nvSpPr>
        <p:spPr/>
        <p:txBody>
          <a:bodyPr/>
          <a:lstStyle/>
          <a:p>
            <a:endParaRPr lang="en-US"/>
          </a:p>
        </p:txBody>
      </p:sp>
      <p:pic>
        <p:nvPicPr>
          <p:cNvPr id="2097191" name="Picture 2097190"/>
          <p:cNvPicPr>
            <a:picLocks/>
          </p:cNvPicPr>
          <p:nvPr/>
        </p:nvPicPr>
        <p:blipFill rotWithShape="1">
          <a:blip r:embed="rId2"/>
          <a:srcRect l="50677" t="10290" r="7820" b="77"/>
          <a:stretch/>
        </p:blipFill>
        <p:spPr>
          <a:xfrm>
            <a:off x="6172201" y="365124"/>
            <a:ext cx="5095875" cy="5635625"/>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7147-6B8F-4103-96A4-5E03D053C54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Lead insertion </a:t>
            </a:r>
          </a:p>
        </p:txBody>
      </p:sp>
      <p:sp>
        <p:nvSpPr>
          <p:cNvPr id="3" name="Content Placeholder 2">
            <a:extLst>
              <a:ext uri="{FF2B5EF4-FFF2-40B4-BE49-F238E27FC236}">
                <a16:creationId xmlns:a16="http://schemas.microsoft.com/office/drawing/2014/main" id="{DF3E64C7-91D1-4ED8-A37C-25134BFAC2D5}"/>
              </a:ext>
            </a:extLst>
          </p:cNvPr>
          <p:cNvSpPr>
            <a:spLocks noGrp="1"/>
          </p:cNvSpPr>
          <p:nvPr>
            <p:ph sz="half" idx="1"/>
          </p:nvPr>
        </p:nvSpPr>
        <p:spPr/>
        <p:txBody>
          <a:bodyPr/>
          <a:lstStyle/>
          <a:p>
            <a:r>
              <a:rPr lang="en-US" dirty="0">
                <a:latin typeface="Times New Roman" panose="02020603050405020304" pitchFamily="18" charset="0"/>
                <a:cs typeface="Times New Roman" panose="02020603050405020304" pitchFamily="18" charset="0"/>
              </a:rPr>
              <a:t>Needle is inserted into subclavian vein</a:t>
            </a:r>
          </a:p>
          <a:p>
            <a:r>
              <a:rPr lang="en-US" dirty="0">
                <a:latin typeface="Times New Roman" panose="02020603050405020304" pitchFamily="18" charset="0"/>
                <a:cs typeface="Times New Roman" panose="02020603050405020304" pitchFamily="18" charset="0"/>
              </a:rPr>
              <a:t>J wire inserted through needle</a:t>
            </a:r>
          </a:p>
          <a:p>
            <a:r>
              <a:rPr lang="en-US" dirty="0">
                <a:latin typeface="Times New Roman" panose="02020603050405020304" pitchFamily="18" charset="0"/>
                <a:cs typeface="Times New Roman" panose="02020603050405020304" pitchFamily="18" charset="0"/>
              </a:rPr>
              <a:t>Needle is removed and the introducer is advanced over the wire  </a:t>
            </a:r>
          </a:p>
        </p:txBody>
      </p:sp>
      <p:sp>
        <p:nvSpPr>
          <p:cNvPr id="4" name="Content Placeholder 3">
            <a:extLst>
              <a:ext uri="{FF2B5EF4-FFF2-40B4-BE49-F238E27FC236}">
                <a16:creationId xmlns:a16="http://schemas.microsoft.com/office/drawing/2014/main" id="{12586BB3-5CC0-4F9E-BD6F-4D56AD41F789}"/>
              </a:ext>
            </a:extLst>
          </p:cNvPr>
          <p:cNvSpPr>
            <a:spLocks noGrp="1"/>
          </p:cNvSpPr>
          <p:nvPr>
            <p:ph sz="half" idx="2"/>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2097193" name="Picture 2097192"/>
          <p:cNvPicPr>
            <a:picLocks/>
          </p:cNvPicPr>
          <p:nvPr/>
        </p:nvPicPr>
        <p:blipFill rotWithShape="1">
          <a:blip r:embed="rId2"/>
          <a:srcRect l="35742" t="11667" r="6102" b="18126"/>
          <a:stretch/>
        </p:blipFill>
        <p:spPr>
          <a:xfrm>
            <a:off x="6172200" y="1223418"/>
            <a:ext cx="6019800" cy="492918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31475</TotalTime>
  <Words>5522</Words>
  <Application>Microsoft Office PowerPoint</Application>
  <PresentationFormat>Widescreen</PresentationFormat>
  <Paragraphs>571</Paragraphs>
  <Slides>188</Slides>
  <Notes>55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188</vt:i4>
      </vt:variant>
    </vt:vector>
  </HeadingPairs>
  <TitlesOfParts>
    <vt:vector size="195" baseType="lpstr">
      <vt:lpstr>Arial</vt:lpstr>
      <vt:lpstr>Calibri</vt:lpstr>
      <vt:lpstr>HelveticaNeue-Light</vt:lpstr>
      <vt:lpstr>interstatebold</vt:lpstr>
      <vt:lpstr>Times New Roman</vt:lpstr>
      <vt:lpstr>Wingdings</vt:lpstr>
      <vt:lpstr>Office Theme</vt:lpstr>
      <vt:lpstr>CRT </vt:lpstr>
      <vt:lpstr>PowerPoint Presentation</vt:lpstr>
      <vt:lpstr>Introduction</vt:lpstr>
      <vt:lpstr>PowerPoint Presentation</vt:lpstr>
      <vt:lpstr>HF mortality reduction from pharmacological treatment </vt:lpstr>
      <vt:lpstr>Cardiac Resynchronization Therapy (CRT)</vt:lpstr>
      <vt:lpstr>Dyssynchrony </vt:lpstr>
      <vt:lpstr>DEFINITIONS OF DYSSYNCHRONY </vt:lpstr>
      <vt:lpstr>PowerPoint Presentation</vt:lpstr>
      <vt:lpstr>PowerPoint Presentation</vt:lpstr>
      <vt:lpstr>Intra ventricular dyssynchrony </vt:lpstr>
      <vt:lpstr>PowerPoint Presentation</vt:lpstr>
      <vt:lpstr>AV Dyssynchrony </vt:lpstr>
      <vt:lpstr>Atrioventricular dyssynchrony </vt:lpstr>
      <vt:lpstr>PowerPoint Presentation</vt:lpstr>
      <vt:lpstr>VENTRICULAR  DYSSYNCHRONY- ECHO ASSESSMENT  </vt:lpstr>
      <vt:lpstr>Interventricular Dyssynchrony</vt:lpstr>
      <vt:lpstr>PowerPoint Presentation</vt:lpstr>
      <vt:lpstr>PowerPoint Presentation</vt:lpstr>
      <vt:lpstr>Intra-ventricular mechanical dyssynchrony</vt:lpstr>
      <vt:lpstr>M-MODE</vt:lpstr>
      <vt:lpstr>PowerPoint Presentation</vt:lpstr>
      <vt:lpstr>PowerPoint Presentation</vt:lpstr>
      <vt:lpstr>Limitations</vt:lpstr>
      <vt:lpstr>COLOR TD M-MODE</vt:lpstr>
      <vt:lpstr>PowerPoint Presentation</vt:lpstr>
      <vt:lpstr>LATERAL WALL POST-SYSTOLIC DISPLACEMENT</vt:lpstr>
      <vt:lpstr>PowerPoint Presentation</vt:lpstr>
      <vt:lpstr> Lateral wall post-systolic displacement</vt:lpstr>
      <vt:lpstr>PowerPoint Presentation</vt:lpstr>
      <vt:lpstr>PowerPoint Presentation</vt:lpstr>
      <vt:lpstr>TDI FOR ASSESSMENT OF INTRAVENTRICULAR DYSSYNCHRONY</vt:lpstr>
      <vt:lpstr>MEASUREMENT OF TIME TO PEAK- SYSTOLIC LONGITUDINAL VELOCITY</vt:lpstr>
      <vt:lpstr>PowerPoint Presentation</vt:lpstr>
      <vt:lpstr>PowerPoint Presentation</vt:lpstr>
      <vt:lpstr>Speckle tracking</vt:lpstr>
      <vt:lpstr>SPECKLE TRACKING </vt:lpstr>
      <vt:lpstr>PowerPoint Presentation</vt:lpstr>
      <vt:lpstr>PowerPoint Presentation</vt:lpstr>
      <vt:lpstr>Apical rocking and septal flash</vt:lpstr>
      <vt:lpstr>PowerPoint Presentation</vt:lpstr>
      <vt:lpstr>PowerPoint Presentation</vt:lpstr>
      <vt:lpstr>3-D Echocardiography</vt:lpstr>
      <vt:lpstr>PowerPoint Presentation</vt:lpstr>
      <vt:lpstr>PowerPoint Presentation</vt:lpstr>
      <vt:lpstr>PowerPoint Presentation</vt:lpstr>
      <vt:lpstr>PowerPoint Presentation</vt:lpstr>
      <vt:lpstr>PowerPoint Presentation</vt:lpstr>
      <vt:lpstr>PowerPoint Presentation</vt:lpstr>
      <vt:lpstr>Atrioventricular dyssynchrony </vt:lpstr>
      <vt:lpstr>PowerPoint Presentation</vt:lpstr>
      <vt:lpstr>PowerPoint Presentation</vt:lpstr>
      <vt:lpstr>PowerPoint Presentation</vt:lpstr>
      <vt:lpstr>PowerPoint Presentation</vt:lpstr>
      <vt:lpstr>Echocardiographic assessment of dyssynchrony</vt:lpstr>
      <vt:lpstr>Why CRT Rationale </vt:lpstr>
      <vt:lpstr>Mechanisms of Cardiac Resynchronization Therapy (CRT)</vt:lpstr>
      <vt:lpstr>PowerPoint Presentation</vt:lpstr>
      <vt:lpstr>PATH-CHF</vt:lpstr>
      <vt:lpstr>MUSTIC-SR</vt:lpstr>
      <vt:lpstr>PowerPoint Presentation</vt:lpstr>
      <vt:lpstr>MIRACLE</vt:lpstr>
      <vt:lpstr>PowerPoint Presentation</vt:lpstr>
      <vt:lpstr>PowerPoint Presentation</vt:lpstr>
      <vt:lpstr>MIRACLE ICD</vt:lpstr>
      <vt:lpstr>PowerPoint Presentation</vt:lpstr>
      <vt:lpstr>COMPANION</vt:lpstr>
      <vt:lpstr>PowerPoint Presentation</vt:lpstr>
      <vt:lpstr>PowerPoint Presentation</vt:lpstr>
      <vt:lpstr>CARE-HF</vt:lpstr>
      <vt:lpstr>PowerPoint Presentation</vt:lpstr>
      <vt:lpstr>PowerPoint Presentation</vt:lpstr>
      <vt:lpstr>ESC guidelines</vt:lpstr>
      <vt:lpstr>CRT in NYHA I/II</vt:lpstr>
      <vt:lpstr>PowerPoint Presentation</vt:lpstr>
      <vt:lpstr>PowerPoint Presentation</vt:lpstr>
      <vt:lpstr>PowerPoint Presentation</vt:lpstr>
      <vt:lpstr>PowerPoint Presentation</vt:lpstr>
      <vt:lpstr>PowerPoint Presentation</vt:lpstr>
      <vt:lpstr>ESC guidelines</vt:lpstr>
      <vt:lpstr>CRT in AF</vt:lpstr>
      <vt:lpstr>PowerPoint Presentation</vt:lpstr>
      <vt:lpstr>PowerPoint Presentation</vt:lpstr>
      <vt:lpstr>ESC guidelines</vt:lpstr>
      <vt:lpstr>CRT  in narrow QRS</vt:lpstr>
      <vt:lpstr>PowerPoint Presentation</vt:lpstr>
      <vt:lpstr>PowerPoint Presentation</vt:lpstr>
      <vt:lpstr>INDICATONS FOR CRT </vt:lpstr>
      <vt:lpstr>PowerPoint Presentation</vt:lpstr>
      <vt:lpstr>Patients with Afib and heart failure who are candidates for CRT</vt:lpstr>
      <vt:lpstr>PowerPoint Presentation</vt:lpstr>
      <vt:lpstr>PowerPoint Presentation</vt:lpstr>
      <vt:lpstr>Timing of CRT</vt:lpstr>
      <vt:lpstr>ICD or PACEMAKER</vt:lpstr>
      <vt:lpstr>CRT IMPLATATION PROCEDURE </vt:lpstr>
      <vt:lpstr>3 Lead positions</vt:lpstr>
      <vt:lpstr>PowerPoint Presentation</vt:lpstr>
      <vt:lpstr>PowerPoint Presentation</vt:lpstr>
      <vt:lpstr>Lead insertion </vt:lpstr>
      <vt:lpstr>Lead insertion overview</vt:lpstr>
      <vt:lpstr>PowerPoint Presentation</vt:lpstr>
      <vt:lpstr>Implant Procedure</vt:lpstr>
      <vt:lpstr>Flouroscopic lead position </vt:lpstr>
      <vt:lpstr>Coronary sinus lead positioning</vt:lpstr>
      <vt:lpstr>Implant Procedure     Six-Step Implant Process </vt:lpstr>
      <vt:lpstr>Step 1: Cannulate the Coronary Sinus</vt:lpstr>
      <vt:lpstr>PowerPoint Presentation</vt:lpstr>
      <vt:lpstr>Coronary sinus </vt:lpstr>
      <vt:lpstr>Right Atrial Anatomical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Schematic illustration of the coronary sinus and tributaries in an RAO view to show nomenclature used </vt:lpstr>
      <vt:lpstr>PowerPoint Presentation</vt:lpstr>
      <vt:lpstr>Methods </vt:lpstr>
      <vt:lpstr>PowerPoint Presentation</vt:lpstr>
      <vt:lpstr>PowerPoint Presentation</vt:lpstr>
      <vt:lpstr>CS Cannulation Catheters</vt:lpstr>
      <vt:lpstr>Step 1: CS Cannulation with Fixed Shape Catheters</vt:lpstr>
      <vt:lpstr>Step 1: Cannulate Coronary Sinus</vt:lpstr>
      <vt:lpstr>Step 2: Perform Venogram</vt:lpstr>
      <vt:lpstr>Step 2: Perform Venogram</vt:lpstr>
      <vt:lpstr>Invasive coronary venography </vt:lpstr>
      <vt:lpstr>Goal: Place left-heart lead in the target branch vein</vt:lpstr>
      <vt:lpstr>PowerPoint Presentation</vt:lpstr>
      <vt:lpstr>PowerPoint Presentation</vt:lpstr>
      <vt:lpstr>PowerPoint Presentation</vt:lpstr>
      <vt:lpstr>Lead in Lateral Cardiac Vein</vt:lpstr>
      <vt:lpstr>Step 3: Select Target Vein and Left Ventricular Lead</vt:lpstr>
      <vt:lpstr>Selecting Vein for LV Lead Placement</vt:lpstr>
      <vt:lpstr>Step 4: Place Left-Heart Lead</vt:lpstr>
      <vt:lpstr>PowerPoint Presentation</vt:lpstr>
      <vt:lpstr>PowerPoint Presentation</vt:lpstr>
      <vt:lpstr>PowerPoint Presentation</vt:lpstr>
      <vt:lpstr>PowerPoint Presentation</vt:lpstr>
      <vt:lpstr>Step 5: Remove Implant Tools  </vt:lpstr>
      <vt:lpstr>Step 6: Measure Final Electricals </vt:lpstr>
      <vt:lpstr>Measure Final Electricals</vt:lpstr>
      <vt:lpstr>PowerPoint Presentation</vt:lpstr>
      <vt:lpstr>Alternative left ventricular pacing sites</vt:lpstr>
      <vt:lpstr>CRT device programming </vt:lpstr>
      <vt:lpstr>PowerPoint Presentation</vt:lpstr>
      <vt:lpstr>A-V Delay optimization</vt:lpstr>
      <vt:lpstr>Optimization of VV delay</vt:lpstr>
      <vt:lpstr>CRT response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Tailoring CRT Programming Methods to Guarantee Ventricular Electromechanical Resynchronization</vt:lpstr>
      <vt:lpstr>Randomized Controlled Trials of Cardiac Resynchronization Therapy</vt:lpstr>
      <vt:lpstr>CRT Devices </vt:lpstr>
      <vt:lpstr>Leads </vt:lpstr>
      <vt:lpstr>LEADS</vt:lpstr>
      <vt:lpstr>MCQs</vt:lpstr>
      <vt:lpstr>QN 1)False among the options</vt:lpstr>
      <vt:lpstr> QN 1)False among the options</vt:lpstr>
      <vt:lpstr>Qn 2) False about coronary venous drainage </vt:lpstr>
      <vt:lpstr>Qn 2)False about coronary venous drainage </vt:lpstr>
      <vt:lpstr>Qn3) CRT response more likely seen in </vt:lpstr>
      <vt:lpstr>Qn4) CRT response more likely seen in  </vt:lpstr>
      <vt:lpstr>Qn 5) Class Ia Indications for CRT in a pt with LBBB includes </vt:lpstr>
      <vt:lpstr>Qn 5)Class Ia Indications for CRT in a pt with LBBB includes all except </vt:lpstr>
      <vt:lpstr>Qn 6) % of pts responding to CRT</vt:lpstr>
      <vt:lpstr>% of pts responding to CRT</vt:lpstr>
      <vt:lpstr>Qn 7) Target for LV lead placement</vt:lpstr>
      <vt:lpstr>Qn 7) Target for LV lead placement</vt:lpstr>
      <vt:lpstr>Qn 8) Trial that studied CRT in pts with NARROW QRS</vt:lpstr>
      <vt:lpstr>Qn 8) Trial that studied CRT in pts with NARROW QRS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CRT</dc:title>
  <dc:creator>aju ajay</dc:creator>
  <cp:lastModifiedBy>ADMIN</cp:lastModifiedBy>
  <cp:revision>298</cp:revision>
  <dcterms:created xsi:type="dcterms:W3CDTF">2021-10-07T18:43:33Z</dcterms:created>
  <dcterms:modified xsi:type="dcterms:W3CDTF">2023-07-05T04:07:45Z</dcterms:modified>
</cp:coreProperties>
</file>