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8"/>
  </p:notesMasterIdLst>
  <p:sldIdLst>
    <p:sldId id="256" r:id="rId2"/>
    <p:sldId id="257" r:id="rId3"/>
    <p:sldId id="346" r:id="rId4"/>
    <p:sldId id="261" r:id="rId5"/>
    <p:sldId id="285" r:id="rId6"/>
    <p:sldId id="350" r:id="rId7"/>
    <p:sldId id="375" r:id="rId8"/>
    <p:sldId id="353" r:id="rId9"/>
    <p:sldId id="299" r:id="rId10"/>
    <p:sldId id="371" r:id="rId11"/>
    <p:sldId id="343" r:id="rId12"/>
    <p:sldId id="258" r:id="rId13"/>
    <p:sldId id="263" r:id="rId14"/>
    <p:sldId id="262" r:id="rId15"/>
    <p:sldId id="266" r:id="rId16"/>
    <p:sldId id="264" r:id="rId17"/>
    <p:sldId id="267" r:id="rId18"/>
    <p:sldId id="268" r:id="rId19"/>
    <p:sldId id="275" r:id="rId20"/>
    <p:sldId id="270" r:id="rId21"/>
    <p:sldId id="271" r:id="rId22"/>
    <p:sldId id="272" r:id="rId23"/>
    <p:sldId id="274" r:id="rId24"/>
    <p:sldId id="276" r:id="rId25"/>
    <p:sldId id="277" r:id="rId26"/>
    <p:sldId id="278" r:id="rId27"/>
    <p:sldId id="280" r:id="rId28"/>
    <p:sldId id="279" r:id="rId29"/>
    <p:sldId id="281" r:id="rId30"/>
    <p:sldId id="282" r:id="rId31"/>
    <p:sldId id="287" r:id="rId32"/>
    <p:sldId id="288" r:id="rId33"/>
    <p:sldId id="290" r:id="rId34"/>
    <p:sldId id="289" r:id="rId35"/>
    <p:sldId id="293" r:id="rId36"/>
    <p:sldId id="302" r:id="rId37"/>
    <p:sldId id="303" r:id="rId38"/>
    <p:sldId id="305" r:id="rId39"/>
    <p:sldId id="306" r:id="rId40"/>
    <p:sldId id="304" r:id="rId41"/>
    <p:sldId id="311" r:id="rId42"/>
    <p:sldId id="308" r:id="rId43"/>
    <p:sldId id="319" r:id="rId44"/>
    <p:sldId id="317" r:id="rId45"/>
    <p:sldId id="321" r:id="rId46"/>
    <p:sldId id="320" r:id="rId47"/>
    <p:sldId id="373" r:id="rId48"/>
    <p:sldId id="322" r:id="rId49"/>
    <p:sldId id="324" r:id="rId50"/>
    <p:sldId id="325" r:id="rId51"/>
    <p:sldId id="328" r:id="rId52"/>
    <p:sldId id="327" r:id="rId53"/>
    <p:sldId id="329" r:id="rId54"/>
    <p:sldId id="307" r:id="rId55"/>
    <p:sldId id="334" r:id="rId56"/>
    <p:sldId id="374" r:id="rId57"/>
    <p:sldId id="284" r:id="rId58"/>
    <p:sldId id="301" r:id="rId59"/>
    <p:sldId id="298" r:id="rId60"/>
    <p:sldId id="314" r:id="rId61"/>
    <p:sldId id="345" r:id="rId62"/>
    <p:sldId id="356" r:id="rId63"/>
    <p:sldId id="376" r:id="rId64"/>
    <p:sldId id="372" r:id="rId65"/>
    <p:sldId id="316" r:id="rId66"/>
    <p:sldId id="34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F8F88-2B1B-40AE-AA1C-E04355619CBC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894F-249A-4BD2-BCCB-EA25A9B04F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369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894F-249A-4BD2-BCCB-EA25A9B04F8C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894F-249A-4BD2-BCCB-EA25A9B04F8C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 of severe shock---to build a decent blood </a:t>
            </a:r>
            <a:r>
              <a:rPr lang="en-US" dirty="0" err="1" smtClean="0"/>
              <a:t>prssure</a:t>
            </a:r>
            <a:r>
              <a:rPr lang="en-US" dirty="0" smtClean="0"/>
              <a:t> to support vital organs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894F-249A-4BD2-BCCB-EA25A9B04F8C}" type="slidenum">
              <a:rPr lang="en-IN" smtClean="0"/>
              <a:pPr/>
              <a:t>64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4262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4713F1-D57F-4928-8441-BA97D8C48020}" type="datetimeFigureOut">
              <a:rPr lang="en-US" smtClean="0"/>
              <a:pPr/>
              <a:t>8/16/2022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1CDF4F-9AC0-4D32-8DF9-20E4757963A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CARDIAC  INOTROPES</a:t>
            </a:r>
            <a:endParaRPr lang="en-IN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5000636"/>
            <a:ext cx="5143536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 </a:t>
            </a:r>
            <a:r>
              <a:rPr lang="en-US" b="1" dirty="0" err="1" smtClean="0">
                <a:solidFill>
                  <a:schemeClr val="tx1"/>
                </a:solidFill>
              </a:rPr>
              <a:t>Arun</a:t>
            </a:r>
            <a:r>
              <a:rPr lang="en-US" b="1" dirty="0" smtClean="0">
                <a:solidFill>
                  <a:schemeClr val="tx1"/>
                </a:solidFill>
              </a:rPr>
              <a:t> Jude Alphonse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Govt</a:t>
            </a:r>
            <a:r>
              <a:rPr lang="en-US" b="1" dirty="0" smtClean="0">
                <a:solidFill>
                  <a:schemeClr val="tx1"/>
                </a:solidFill>
              </a:rPr>
              <a:t> TDMC </a:t>
            </a:r>
            <a:r>
              <a:rPr lang="en-US" b="1" dirty="0" err="1" smtClean="0">
                <a:solidFill>
                  <a:schemeClr val="tx1"/>
                </a:solidFill>
              </a:rPr>
              <a:t>Alappuzha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IN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648" y="3714752"/>
            <a:ext cx="2183026" cy="271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4"/>
            <a:ext cx="8929717" cy="528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6572272"/>
          </a:xfrm>
        </p:spPr>
        <p:txBody>
          <a:bodyPr>
            <a:normAutofit/>
          </a:bodyPr>
          <a:lstStyle/>
          <a:p>
            <a:endParaRPr lang="en-US" sz="2800" u="sng" dirty="0" smtClean="0"/>
          </a:p>
          <a:p>
            <a:r>
              <a:rPr lang="en-US" sz="2800" u="sng" dirty="0" err="1" smtClean="0"/>
              <a:t>Digoxin</a:t>
            </a:r>
            <a:r>
              <a:rPr lang="en-US" sz="2800" u="sng" dirty="0" smtClean="0"/>
              <a:t>: </a:t>
            </a:r>
            <a:r>
              <a:rPr lang="en-US" sz="2400" dirty="0" smtClean="0"/>
              <a:t> CHF , AF</a:t>
            </a:r>
            <a:endParaRPr lang="en-US" sz="2800" dirty="0" smtClean="0"/>
          </a:p>
          <a:p>
            <a:r>
              <a:rPr lang="en-US" sz="2800" u="sng" dirty="0" smtClean="0"/>
              <a:t>I.V. </a:t>
            </a:r>
            <a:r>
              <a:rPr lang="en-US" sz="2800" u="sng" dirty="0" err="1" smtClean="0"/>
              <a:t>Inotropes</a:t>
            </a:r>
            <a:r>
              <a:rPr lang="en-US" sz="2800" u="sng" dirty="0" smtClean="0"/>
              <a:t>: </a:t>
            </a:r>
            <a:r>
              <a:rPr lang="en-US" sz="2400" dirty="0" smtClean="0"/>
              <a:t> Currently used in the clinical setting of </a:t>
            </a:r>
            <a:r>
              <a:rPr lang="en-US" sz="2400" b="1" dirty="0" smtClean="0">
                <a:solidFill>
                  <a:srgbClr val="C00000"/>
                </a:solidFill>
              </a:rPr>
              <a:t>SHOCK </a:t>
            </a:r>
            <a:r>
              <a:rPr lang="en-US" sz="2400" dirty="0" smtClean="0"/>
              <a:t>to preserve end-organ perfusion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SHOCK: The state of inadequate perfusion where oxygen delivery fails to meet tissue oxygen demands.</a:t>
            </a:r>
          </a:p>
          <a:p>
            <a:pPr>
              <a:buNone/>
            </a:pPr>
            <a:endParaRPr lang="en-US" sz="2400" b="1" dirty="0" smtClean="0"/>
          </a:p>
          <a:p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357562"/>
            <a:ext cx="8358246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u="sng" dirty="0" smtClean="0"/>
              <a:t>SHOCK:</a:t>
            </a:r>
          </a:p>
          <a:p>
            <a:pPr>
              <a:buNone/>
            </a:pPr>
            <a:endParaRPr lang="en-US" sz="2400" u="sng" dirty="0" smtClean="0"/>
          </a:p>
          <a:p>
            <a:r>
              <a:rPr lang="en-US" sz="2400" dirty="0" smtClean="0"/>
              <a:t>- Urine output </a:t>
            </a:r>
            <a:r>
              <a:rPr lang="en-US" sz="2400" dirty="0" smtClean="0">
                <a:solidFill>
                  <a:srgbClr val="C00000"/>
                </a:solidFill>
              </a:rPr>
              <a:t>&lt; 0.5ml/kg/hr</a:t>
            </a:r>
          </a:p>
          <a:p>
            <a:r>
              <a:rPr lang="en-US" sz="2400" dirty="0" smtClean="0"/>
              <a:t>- Cold peripheries</a:t>
            </a:r>
          </a:p>
          <a:p>
            <a:r>
              <a:rPr lang="en-US" sz="2400" dirty="0" smtClean="0"/>
              <a:t>- Capillary filling time </a:t>
            </a:r>
            <a:r>
              <a:rPr lang="en-US" sz="2400" dirty="0" smtClean="0">
                <a:solidFill>
                  <a:srgbClr val="C00000"/>
                </a:solidFill>
              </a:rPr>
              <a:t>&gt;2s</a:t>
            </a:r>
          </a:p>
          <a:p>
            <a:r>
              <a:rPr lang="en-US" sz="2400" dirty="0" smtClean="0"/>
              <a:t>- Confusion</a:t>
            </a:r>
          </a:p>
          <a:p>
            <a:pPr>
              <a:buFontTx/>
              <a:buChar char="-"/>
            </a:pPr>
            <a:r>
              <a:rPr lang="en-US" sz="2400" dirty="0" smtClean="0"/>
              <a:t>SBP </a:t>
            </a:r>
            <a:r>
              <a:rPr lang="en-US" sz="2400" dirty="0" smtClean="0">
                <a:solidFill>
                  <a:srgbClr val="C00000"/>
                </a:solidFill>
              </a:rPr>
              <a:t>&lt;80-90mmHg, MBP &lt;30mmHg of baseline(&lt;60-70mmHg)</a:t>
            </a:r>
          </a:p>
          <a:p>
            <a:r>
              <a:rPr lang="en-US" sz="2400" dirty="0" smtClean="0"/>
              <a:t>- CI </a:t>
            </a:r>
            <a:r>
              <a:rPr lang="en-US" sz="2400" dirty="0" smtClean="0">
                <a:solidFill>
                  <a:srgbClr val="C00000"/>
                </a:solidFill>
              </a:rPr>
              <a:t>&lt;1.8 l/min/m</a:t>
            </a:r>
            <a:r>
              <a:rPr lang="en-US" sz="2400" baseline="30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 ; LVEDP </a:t>
            </a:r>
            <a:r>
              <a:rPr lang="en-US" sz="2400" dirty="0" smtClean="0">
                <a:solidFill>
                  <a:srgbClr val="C00000"/>
                </a:solidFill>
              </a:rPr>
              <a:t>&gt;18mmHg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429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CLASSIFICATION OF INOTROPES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858280" cy="5054617"/>
          </a:xfrm>
        </p:spPr>
        <p:txBody>
          <a:bodyPr>
            <a:normAutofit/>
          </a:bodyPr>
          <a:lstStyle/>
          <a:p>
            <a:r>
              <a:rPr lang="en-US" b="1" dirty="0" smtClean="0"/>
              <a:t>By mechanism of action: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Class I : Increase intracellular </a:t>
            </a:r>
            <a:r>
              <a:rPr lang="en-US" sz="2800" dirty="0" err="1" smtClean="0">
                <a:solidFill>
                  <a:srgbClr val="002060"/>
                </a:solidFill>
              </a:rPr>
              <a:t>cAMP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(Beta adrenergic agonists, PDE inhibitors)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Class II: Affect </a:t>
            </a:r>
            <a:r>
              <a:rPr lang="en-US" sz="2800" dirty="0" err="1" smtClean="0">
                <a:solidFill>
                  <a:srgbClr val="002060"/>
                </a:solidFill>
              </a:rPr>
              <a:t>sarcolemmal</a:t>
            </a:r>
            <a:r>
              <a:rPr lang="en-US" sz="2800" dirty="0" smtClean="0">
                <a:solidFill>
                  <a:srgbClr val="002060"/>
                </a:solidFill>
              </a:rPr>
              <a:t> ion pumps/channels </a:t>
            </a:r>
            <a:r>
              <a:rPr lang="en-US" sz="2400" i="1" dirty="0" smtClean="0">
                <a:solidFill>
                  <a:srgbClr val="C00000"/>
                </a:solidFill>
              </a:rPr>
              <a:t>(</a:t>
            </a:r>
            <a:r>
              <a:rPr lang="en-US" sz="2400" i="1" dirty="0" err="1" smtClean="0">
                <a:solidFill>
                  <a:srgbClr val="C00000"/>
                </a:solidFill>
              </a:rPr>
              <a:t>Digoxin</a:t>
            </a:r>
            <a:r>
              <a:rPr lang="en-US" sz="2400" i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US" sz="28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Class III: Modulate intracellular Ca mechanism-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         1) Release/Uptake of </a:t>
            </a:r>
            <a:r>
              <a:rPr lang="en-US" sz="2400" dirty="0" err="1" smtClean="0">
                <a:solidFill>
                  <a:srgbClr val="002060"/>
                </a:solidFill>
              </a:rPr>
              <a:t>sarcoplasmic</a:t>
            </a:r>
            <a:r>
              <a:rPr lang="en-US" sz="2400" dirty="0" smtClean="0">
                <a:solidFill>
                  <a:srgbClr val="002060"/>
                </a:solidFill>
              </a:rPr>
              <a:t> Ca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         2) Increase sensitization of proteins to Ca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BETA ADRENERGIC AGONISTS</a:t>
            </a:r>
            <a:endParaRPr lang="en-IN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71934" y="2857496"/>
            <a:ext cx="4600594" cy="3637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314" y="2786058"/>
            <a:ext cx="3714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DOBUTAMINE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DOPAMINE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ISOPRENALINE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NORADRENALINE</a:t>
            </a:r>
          </a:p>
          <a:p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550069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Beta Adrenergic agonists</a:t>
            </a:r>
            <a:br>
              <a:rPr lang="en-US" b="1" dirty="0" smtClean="0"/>
            </a:br>
            <a:r>
              <a:rPr lang="en-US" b="1" dirty="0" smtClean="0"/>
              <a:t>-DOBUTAMINE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Directly stimulate </a:t>
            </a:r>
            <a:r>
              <a:rPr lang="el-GR" sz="2600" dirty="0" smtClean="0"/>
              <a:t>β</a:t>
            </a:r>
            <a:r>
              <a:rPr lang="en-US" sz="2600" dirty="0" smtClean="0"/>
              <a:t> receptors</a:t>
            </a:r>
          </a:p>
          <a:p>
            <a:endParaRPr lang="en-US" sz="2600" dirty="0" smtClean="0"/>
          </a:p>
          <a:p>
            <a:r>
              <a:rPr lang="en-US" sz="2600" dirty="0" smtClean="0"/>
              <a:t>β1 &gt;&gt;&gt;</a:t>
            </a:r>
            <a:r>
              <a:rPr lang="el-GR" sz="2600" dirty="0" smtClean="0"/>
              <a:t>β</a:t>
            </a:r>
            <a:r>
              <a:rPr lang="en-US" sz="2600" dirty="0" smtClean="0"/>
              <a:t>2&gt;&gt;</a:t>
            </a:r>
            <a:r>
              <a:rPr lang="el-GR" sz="2600" dirty="0" smtClean="0"/>
              <a:t>α</a:t>
            </a:r>
            <a:r>
              <a:rPr lang="en-US" sz="2600" dirty="0" smtClean="0"/>
              <a:t>1    </a:t>
            </a:r>
            <a:r>
              <a:rPr lang="en-US" sz="2600" dirty="0" smtClean="0">
                <a:solidFill>
                  <a:srgbClr val="C00000"/>
                </a:solidFill>
              </a:rPr>
              <a:t>(β1: β2 = 3:1)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Developed by Eli Lilly company as a structural analogue of </a:t>
            </a:r>
            <a:r>
              <a:rPr lang="en-US" sz="2600" dirty="0" err="1" smtClean="0"/>
              <a:t>isoprenaline</a:t>
            </a:r>
            <a:r>
              <a:rPr lang="en-US" sz="2600" dirty="0" smtClean="0"/>
              <a:t> in 1975</a:t>
            </a:r>
          </a:p>
          <a:p>
            <a:endParaRPr lang="en-US" sz="2600" dirty="0" smtClean="0"/>
          </a:p>
          <a:p>
            <a:r>
              <a:rPr lang="en-US" sz="2600" dirty="0" smtClean="0"/>
              <a:t>Potent </a:t>
            </a:r>
            <a:r>
              <a:rPr lang="en-US" sz="2600" dirty="0" err="1" smtClean="0"/>
              <a:t>inotrope</a:t>
            </a:r>
            <a:r>
              <a:rPr lang="en-US" sz="2600" dirty="0" smtClean="0"/>
              <a:t> , mild </a:t>
            </a:r>
            <a:r>
              <a:rPr lang="en-US" sz="2600" dirty="0" err="1" smtClean="0"/>
              <a:t>chronotropic</a:t>
            </a:r>
            <a:r>
              <a:rPr lang="en-US" sz="2600" dirty="0" smtClean="0"/>
              <a:t> and peripheral vascular effects</a:t>
            </a:r>
          </a:p>
          <a:p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-Pharmacology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6434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Onset of action: 1-2 </a:t>
            </a:r>
            <a:r>
              <a:rPr lang="en-US" sz="2800" dirty="0" err="1" smtClean="0"/>
              <a:t>mins</a:t>
            </a:r>
            <a:endParaRPr lang="en-US" sz="2800" dirty="0" smtClean="0"/>
          </a:p>
          <a:p>
            <a:r>
              <a:rPr lang="en-US" sz="2800" dirty="0" smtClean="0"/>
              <a:t>Peak effect : ~ 10 </a:t>
            </a:r>
            <a:r>
              <a:rPr lang="en-US" sz="2800" dirty="0" err="1" smtClean="0"/>
              <a:t>mins</a:t>
            </a:r>
            <a:endParaRPr lang="en-US" sz="2800" dirty="0" smtClean="0"/>
          </a:p>
          <a:p>
            <a:r>
              <a:rPr lang="en-US" sz="2800" dirty="0" smtClean="0"/>
              <a:t>Half-life : 1-2mins</a:t>
            </a:r>
          </a:p>
          <a:p>
            <a:r>
              <a:rPr lang="en-US" sz="2800" dirty="0" smtClean="0"/>
              <a:t>Metabolism :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&amp; conjugation --- Urine</a:t>
            </a:r>
          </a:p>
          <a:p>
            <a:r>
              <a:rPr lang="en-US" sz="2800" dirty="0" smtClean="0"/>
              <a:t>250mg/20 ml vials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2-20micg/kg/min( max 40micg/kg/min</a:t>
            </a:r>
            <a:r>
              <a:rPr lang="en-US" sz="2800" baseline="30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Sodabicarb</a:t>
            </a:r>
            <a:r>
              <a:rPr lang="en-US" sz="2800" dirty="0" smtClean="0"/>
              <a:t> should not be given in the same </a:t>
            </a:r>
            <a:r>
              <a:rPr lang="en-US" sz="2800" dirty="0" err="1" smtClean="0"/>
              <a:t>i.v</a:t>
            </a:r>
            <a:r>
              <a:rPr lang="en-US" sz="2800" dirty="0" smtClean="0"/>
              <a:t> line    (inactivation at alkaline pH)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9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- Clinical application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en-US" sz="2400" dirty="0" smtClean="0"/>
              <a:t>Mild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: &lt;5micg/kg/min</a:t>
            </a:r>
          </a:p>
          <a:p>
            <a:pPr>
              <a:buNone/>
            </a:pPr>
            <a:r>
              <a:rPr lang="en-US" sz="2000" b="1" dirty="0" smtClean="0"/>
              <a:t>(At higher doses &gt;15, peripheral effect becomes vasoconstriction)</a:t>
            </a:r>
          </a:p>
          <a:p>
            <a:endParaRPr lang="en-US" sz="2400" dirty="0" smtClean="0"/>
          </a:p>
          <a:p>
            <a:r>
              <a:rPr lang="en-US" sz="2400" dirty="0" smtClean="0"/>
              <a:t>Used mainly for primary low COP states</a:t>
            </a:r>
          </a:p>
          <a:p>
            <a:endParaRPr lang="en-US" sz="2400" dirty="0" smtClean="0"/>
          </a:p>
          <a:p>
            <a:r>
              <a:rPr lang="en-US" sz="2400" dirty="0" smtClean="0"/>
              <a:t>Better not used as single </a:t>
            </a:r>
            <a:r>
              <a:rPr lang="en-US" sz="2400" dirty="0" err="1" smtClean="0"/>
              <a:t>inotrope</a:t>
            </a:r>
            <a:r>
              <a:rPr lang="en-US" sz="2400" dirty="0" smtClean="0"/>
              <a:t> for </a:t>
            </a:r>
            <a:r>
              <a:rPr lang="en-US" sz="2400" dirty="0" err="1" smtClean="0"/>
              <a:t>cardiogenic</a:t>
            </a:r>
            <a:r>
              <a:rPr lang="en-US" sz="2400" dirty="0" smtClean="0"/>
              <a:t> shock</a:t>
            </a:r>
          </a:p>
          <a:p>
            <a:endParaRPr lang="en-US" sz="2400" dirty="0" smtClean="0"/>
          </a:p>
          <a:p>
            <a:r>
              <a:rPr lang="en-US" sz="2400" dirty="0" smtClean="0"/>
              <a:t>Dose titration required due to variable sensitivity (especially elderly)</a:t>
            </a:r>
          </a:p>
          <a:p>
            <a:endParaRPr lang="en-US" sz="2400" dirty="0" smtClean="0"/>
          </a:p>
          <a:p>
            <a:r>
              <a:rPr lang="en-US" sz="2400" dirty="0" smtClean="0"/>
              <a:t>? Loss of efficacy in patients on chronic beta blocker therapy/acidosis/hypoxia</a:t>
            </a:r>
          </a:p>
          <a:p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648866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 –Adverse effects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71678"/>
            <a:ext cx="8786874" cy="457203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Hypotension</a:t>
            </a:r>
          </a:p>
          <a:p>
            <a:r>
              <a:rPr lang="en-US" sz="2400" dirty="0" smtClean="0"/>
              <a:t>Hypertension and Tachycardia – especially for those with chronic beta blocker therapy </a:t>
            </a:r>
          </a:p>
          <a:p>
            <a:r>
              <a:rPr lang="en-US" sz="2400" dirty="0" smtClean="0"/>
              <a:t>AF with increased ventricular rate</a:t>
            </a:r>
          </a:p>
          <a:p>
            <a:r>
              <a:rPr lang="en-US" sz="2400" dirty="0" smtClean="0"/>
              <a:t>Ventricular </a:t>
            </a:r>
            <a:r>
              <a:rPr lang="en-US" sz="2400" dirty="0" err="1" smtClean="0"/>
              <a:t>arhhythmias</a:t>
            </a:r>
            <a:r>
              <a:rPr lang="en-US" sz="2400" dirty="0" smtClean="0"/>
              <a:t> (rare)</a:t>
            </a:r>
          </a:p>
          <a:p>
            <a:r>
              <a:rPr lang="en-US" sz="2400" dirty="0" smtClean="0"/>
              <a:t>Worsening ischemia</a:t>
            </a:r>
          </a:p>
          <a:p>
            <a:r>
              <a:rPr lang="en-US" sz="2400" dirty="0" smtClean="0"/>
              <a:t>Phlebitis (rarely)</a:t>
            </a:r>
          </a:p>
          <a:p>
            <a:r>
              <a:rPr lang="en-US" sz="2400" dirty="0" smtClean="0"/>
              <a:t>Nausea, headache, chest discomfort, </a:t>
            </a:r>
            <a:r>
              <a:rPr lang="en-US" sz="2400" dirty="0" err="1" smtClean="0"/>
              <a:t>hypokalemia</a:t>
            </a:r>
            <a:r>
              <a:rPr lang="en-US" sz="2400" dirty="0" smtClean="0"/>
              <a:t>, hypersensitivity (</a:t>
            </a:r>
            <a:r>
              <a:rPr lang="en-US" sz="2400" dirty="0" err="1" smtClean="0"/>
              <a:t>eosinophilic</a:t>
            </a:r>
            <a:r>
              <a:rPr lang="en-US" sz="2400" dirty="0" smtClean="0"/>
              <a:t> </a:t>
            </a:r>
            <a:r>
              <a:rPr lang="en-US" sz="2400" dirty="0" err="1" smtClean="0"/>
              <a:t>myocarditis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No significant drug interactions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Contraindicated in HCM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 – Evidence base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14554"/>
            <a:ext cx="8686800" cy="46434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Experience from controlled trials do not extend beyond 48 hours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Found superior to </a:t>
            </a:r>
            <a:r>
              <a:rPr lang="en-US" sz="2800" dirty="0" err="1" smtClean="0">
                <a:solidFill>
                  <a:srgbClr val="002060"/>
                </a:solidFill>
              </a:rPr>
              <a:t>isoproterenol</a:t>
            </a:r>
            <a:r>
              <a:rPr lang="en-US" sz="2800" dirty="0" smtClean="0">
                <a:solidFill>
                  <a:srgbClr val="002060"/>
                </a:solidFill>
              </a:rPr>
              <a:t> for increasing COP</a:t>
            </a:r>
            <a:endParaRPr lang="en-US" baseline="300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Found equivalent to Dopamine in increasing COP however at lower peak heart rates and LVEDP</a:t>
            </a:r>
            <a:r>
              <a:rPr lang="en-US" sz="2800" baseline="30000" dirty="0" smtClean="0">
                <a:solidFill>
                  <a:srgbClr val="002060"/>
                </a:solidFill>
              </a:rPr>
              <a:t> </a:t>
            </a:r>
            <a:endParaRPr lang="en-IN" sz="2800" b="1" i="1" baseline="300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pPr fontAlgn="base"/>
            <a:r>
              <a:rPr lang="en-US" sz="2800" dirty="0" err="1" smtClean="0">
                <a:solidFill>
                  <a:srgbClr val="002060"/>
                </a:solidFill>
              </a:rPr>
              <a:t>Dobutamine</a:t>
            </a:r>
            <a:r>
              <a:rPr lang="en-US" sz="2800" dirty="0" smtClean="0">
                <a:solidFill>
                  <a:srgbClr val="002060"/>
                </a:solidFill>
              </a:rPr>
              <a:t> has no survival benefit and may even increase mortality in severe heart failure</a:t>
            </a:r>
            <a:endParaRPr lang="en-US" sz="2800" b="1" i="1" baseline="30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I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Dobutamine</a:t>
            </a:r>
            <a:r>
              <a:rPr lang="en-US" b="1" dirty="0" smtClean="0"/>
              <a:t>- Guidelines for HF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6868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the setting of hypotension (SBP&lt;85-90mmHg) and/or </a:t>
            </a:r>
            <a:r>
              <a:rPr lang="en-US" dirty="0" err="1" smtClean="0"/>
              <a:t>hypoperfusion</a:t>
            </a:r>
            <a:r>
              <a:rPr lang="en-US" dirty="0" smtClean="0"/>
              <a:t>:</a:t>
            </a:r>
          </a:p>
          <a:p>
            <a:endParaRPr lang="en-US" i="1" dirty="0" smtClean="0"/>
          </a:p>
          <a:p>
            <a:r>
              <a:rPr lang="en-US" i="1" dirty="0" smtClean="0"/>
              <a:t>ESC </a:t>
            </a:r>
            <a:r>
              <a:rPr lang="en-US" i="1" dirty="0" smtClean="0"/>
              <a:t>--- </a:t>
            </a:r>
            <a:r>
              <a:rPr lang="en-US" i="1" dirty="0" err="1" smtClean="0"/>
              <a:t>IIa</a:t>
            </a:r>
            <a:r>
              <a:rPr lang="en-US" i="1" dirty="0" smtClean="0"/>
              <a:t>, B  </a:t>
            </a:r>
          </a:p>
          <a:p>
            <a:endParaRPr lang="en-US" i="1" dirty="0" smtClean="0"/>
          </a:p>
          <a:p>
            <a:r>
              <a:rPr lang="en-US" i="1" dirty="0" smtClean="0"/>
              <a:t> ACC/AHA </a:t>
            </a:r>
            <a:r>
              <a:rPr lang="en-US" i="1" dirty="0" smtClean="0"/>
              <a:t> </a:t>
            </a:r>
            <a:r>
              <a:rPr lang="en-US" i="1" dirty="0" smtClean="0"/>
              <a:t>-- </a:t>
            </a:r>
            <a:r>
              <a:rPr lang="en-US" i="1" dirty="0" err="1" smtClean="0"/>
              <a:t>IIb</a:t>
            </a:r>
            <a:r>
              <a:rPr lang="en-US" i="1" dirty="0" smtClean="0"/>
              <a:t>, </a:t>
            </a:r>
            <a:r>
              <a:rPr lang="en-US" i="1" dirty="0" smtClean="0"/>
              <a:t>C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Introduction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Application &amp; indications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Classification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Current cardiac </a:t>
            </a:r>
            <a:r>
              <a:rPr lang="en-US" b="1" i="1" dirty="0" err="1" smtClean="0">
                <a:solidFill>
                  <a:srgbClr val="002060"/>
                </a:solidFill>
              </a:rPr>
              <a:t>inotropic</a:t>
            </a:r>
            <a:r>
              <a:rPr lang="en-US" b="1" i="1" dirty="0" smtClean="0">
                <a:solidFill>
                  <a:srgbClr val="002060"/>
                </a:solidFill>
              </a:rPr>
              <a:t> drugs in use</a:t>
            </a:r>
          </a:p>
          <a:p>
            <a:pPr>
              <a:buFontTx/>
              <a:buChar char="-"/>
            </a:pPr>
            <a:r>
              <a:rPr lang="en-US" sz="2400" b="1" i="1" dirty="0" smtClean="0">
                <a:solidFill>
                  <a:srgbClr val="002060"/>
                </a:solidFill>
              </a:rPr>
              <a:t>Action</a:t>
            </a:r>
          </a:p>
          <a:p>
            <a:pPr>
              <a:buFontTx/>
              <a:buChar char="-"/>
            </a:pPr>
            <a:r>
              <a:rPr lang="en-US" sz="2400" b="1" i="1" dirty="0" smtClean="0">
                <a:solidFill>
                  <a:srgbClr val="002060"/>
                </a:solidFill>
              </a:rPr>
              <a:t>Pharmacology</a:t>
            </a:r>
          </a:p>
          <a:p>
            <a:pPr>
              <a:buFontTx/>
              <a:buChar char="-"/>
            </a:pPr>
            <a:r>
              <a:rPr lang="en-US" sz="2400" b="1" i="1" dirty="0" smtClean="0">
                <a:solidFill>
                  <a:srgbClr val="002060"/>
                </a:solidFill>
              </a:rPr>
              <a:t>Clinical application</a:t>
            </a:r>
          </a:p>
          <a:p>
            <a:pPr>
              <a:buFontTx/>
              <a:buChar char="-"/>
            </a:pPr>
            <a:r>
              <a:rPr lang="en-US" sz="2400" b="1" i="1" dirty="0" smtClean="0">
                <a:solidFill>
                  <a:srgbClr val="002060"/>
                </a:solidFill>
              </a:rPr>
              <a:t>Side effects</a:t>
            </a:r>
          </a:p>
          <a:p>
            <a:pPr>
              <a:buFontTx/>
              <a:buChar char="-"/>
            </a:pPr>
            <a:r>
              <a:rPr lang="en-US" sz="2400" b="1" i="1" dirty="0" smtClean="0">
                <a:solidFill>
                  <a:srgbClr val="002060"/>
                </a:solidFill>
              </a:rPr>
              <a:t>Evidence &amp; guidelines</a:t>
            </a:r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Newer cardiac </a:t>
            </a:r>
            <a:r>
              <a:rPr lang="en-US" b="1" i="1" dirty="0" err="1" smtClean="0">
                <a:solidFill>
                  <a:srgbClr val="002060"/>
                </a:solidFill>
              </a:rPr>
              <a:t>inotropes</a:t>
            </a:r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General practice guidelines</a:t>
            </a:r>
          </a:p>
          <a:p>
            <a:endParaRPr lang="en-IN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708662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Beta Adrenergic agonists</a:t>
            </a:r>
            <a:br>
              <a:rPr lang="en-US" b="1" dirty="0" smtClean="0"/>
            </a:br>
            <a:r>
              <a:rPr lang="en-US" b="1" dirty="0" smtClean="0"/>
              <a:t>-DOPAMINE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61"/>
            <a:ext cx="7143768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Sympathomimetic</a:t>
            </a:r>
            <a:r>
              <a:rPr lang="en-US" sz="2800" dirty="0" smtClean="0"/>
              <a:t> &amp; neurotransmitter</a:t>
            </a:r>
          </a:p>
          <a:p>
            <a:endParaRPr lang="en-US" sz="2800" i="1" dirty="0" smtClean="0"/>
          </a:p>
          <a:p>
            <a:r>
              <a:rPr lang="en-US" sz="2800" b="1" i="1" dirty="0" err="1" smtClean="0"/>
              <a:t>Arvid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Carlsson</a:t>
            </a:r>
            <a:r>
              <a:rPr lang="en-US" sz="2800" b="1" i="1" dirty="0" smtClean="0"/>
              <a:t> </a:t>
            </a:r>
            <a:r>
              <a:rPr lang="en-US" sz="2800" i="1" dirty="0" smtClean="0"/>
              <a:t>in 1957 (Sweden)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(Nobel Prize in 2000)</a:t>
            </a:r>
          </a:p>
          <a:p>
            <a:endParaRPr lang="en-US" sz="2800" i="1" dirty="0" smtClean="0"/>
          </a:p>
          <a:p>
            <a:r>
              <a:rPr lang="en-US" sz="2800" b="1" i="1" dirty="0" smtClean="0"/>
              <a:t>D &gt; </a:t>
            </a:r>
            <a:r>
              <a:rPr lang="el-GR" sz="2800" b="1" dirty="0" smtClean="0"/>
              <a:t>β</a:t>
            </a:r>
            <a:r>
              <a:rPr lang="en-US" sz="2800" b="1" dirty="0" smtClean="0"/>
              <a:t>1&gt; </a:t>
            </a:r>
            <a:r>
              <a:rPr lang="el-GR" sz="2800" b="1" dirty="0" smtClean="0"/>
              <a:t>α</a:t>
            </a:r>
            <a:r>
              <a:rPr lang="en-US" sz="2800" b="1" dirty="0" smtClean="0"/>
              <a:t>1&gt;&gt;</a:t>
            </a:r>
            <a:r>
              <a:rPr lang="el-GR" sz="2800" b="1" dirty="0" smtClean="0"/>
              <a:t> β</a:t>
            </a:r>
            <a:r>
              <a:rPr lang="en-US" sz="2800" b="1" dirty="0" smtClean="0"/>
              <a:t>2</a:t>
            </a:r>
            <a:endParaRPr lang="en-US" sz="2800" b="1" i="1" dirty="0" smtClean="0"/>
          </a:p>
          <a:p>
            <a:endParaRPr lang="en-US" sz="2800" i="1" dirty="0" smtClean="0"/>
          </a:p>
          <a:p>
            <a:r>
              <a:rPr lang="en-US" sz="2800" dirty="0" smtClean="0"/>
              <a:t>Dose dependent receptor action</a:t>
            </a:r>
          </a:p>
          <a:p>
            <a:pPr>
              <a:buNone/>
            </a:pPr>
            <a:endParaRPr lang="en-IN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1" y="890572"/>
            <a:ext cx="2357455" cy="5643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72"/>
          </a:xfrm>
        </p:spPr>
        <p:txBody>
          <a:bodyPr>
            <a:normAutofit/>
          </a:bodyPr>
          <a:lstStyle/>
          <a:p>
            <a:r>
              <a:rPr lang="en-US" b="1" dirty="0" smtClean="0"/>
              <a:t>Dopamine- Pharmacology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46217"/>
            <a:ext cx="8929718" cy="541178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Low dose (0.5-2µg/kg/min): (</a:t>
            </a:r>
            <a:r>
              <a:rPr lang="en-US" sz="2600" b="1" dirty="0" err="1" smtClean="0">
                <a:solidFill>
                  <a:srgbClr val="002060"/>
                </a:solidFill>
              </a:rPr>
              <a:t>Vasodilation</a:t>
            </a:r>
            <a:r>
              <a:rPr lang="en-US" sz="26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D1 post-</a:t>
            </a:r>
            <a:r>
              <a:rPr lang="en-US" sz="2600" dirty="0" err="1" smtClean="0">
                <a:solidFill>
                  <a:srgbClr val="002060"/>
                </a:solidFill>
              </a:rPr>
              <a:t>syn</a:t>
            </a:r>
            <a:r>
              <a:rPr lang="en-US" sz="2600" dirty="0" smtClean="0">
                <a:solidFill>
                  <a:srgbClr val="002060"/>
                </a:solidFill>
              </a:rPr>
              <a:t> receptors -- </a:t>
            </a:r>
            <a:r>
              <a:rPr lang="en-US" sz="2600" dirty="0" err="1" smtClean="0">
                <a:solidFill>
                  <a:srgbClr val="002060"/>
                </a:solidFill>
              </a:rPr>
              <a:t>Cor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ren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mes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cereb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D2 </a:t>
            </a:r>
            <a:r>
              <a:rPr lang="en-US" sz="2600" dirty="0" err="1" smtClean="0">
                <a:solidFill>
                  <a:srgbClr val="002060"/>
                </a:solidFill>
              </a:rPr>
              <a:t>presyn</a:t>
            </a:r>
            <a:r>
              <a:rPr lang="en-US" sz="2600" dirty="0" smtClean="0">
                <a:solidFill>
                  <a:srgbClr val="002060"/>
                </a:solidFill>
              </a:rPr>
              <a:t> receptors – Renal tissue and vasculature</a:t>
            </a:r>
          </a:p>
          <a:p>
            <a:endParaRPr lang="en-US" sz="2600" b="1" dirty="0" smtClean="0">
              <a:solidFill>
                <a:srgbClr val="002060"/>
              </a:solidFill>
            </a:endParaRPr>
          </a:p>
          <a:p>
            <a:r>
              <a:rPr lang="en-US" sz="2600" b="1" dirty="0" smtClean="0">
                <a:solidFill>
                  <a:srgbClr val="002060"/>
                </a:solidFill>
              </a:rPr>
              <a:t>Intermediate dose (2-10 µg/kg/min): (</a:t>
            </a:r>
            <a:r>
              <a:rPr lang="en-US" sz="2600" b="1" dirty="0" err="1" smtClean="0">
                <a:solidFill>
                  <a:srgbClr val="002060"/>
                </a:solidFill>
              </a:rPr>
              <a:t>Inotropic</a:t>
            </a:r>
            <a:r>
              <a:rPr lang="en-IN" sz="26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l-GR" sz="2600" dirty="0" smtClean="0">
                <a:solidFill>
                  <a:srgbClr val="002060"/>
                </a:solidFill>
              </a:rPr>
              <a:t>β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IN" sz="2600" dirty="0" smtClean="0">
                <a:solidFill>
                  <a:srgbClr val="002060"/>
                </a:solidFill>
              </a:rPr>
              <a:t>1 receptors of heart</a:t>
            </a:r>
          </a:p>
          <a:p>
            <a:endParaRPr lang="en-US" sz="2600" b="1" dirty="0" smtClean="0">
              <a:solidFill>
                <a:srgbClr val="002060"/>
              </a:solidFill>
            </a:endParaRPr>
          </a:p>
          <a:p>
            <a:r>
              <a:rPr lang="en-US" sz="2600" b="1" dirty="0" smtClean="0">
                <a:solidFill>
                  <a:srgbClr val="002060"/>
                </a:solidFill>
              </a:rPr>
              <a:t>High dose (10-20 µg/kg/min) : (Vasoconstriction)</a:t>
            </a:r>
          </a:p>
          <a:p>
            <a:pPr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α 1 receptors of vessels</a:t>
            </a: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/>
              <a:t>200-400mg/5ml vial</a:t>
            </a:r>
          </a:p>
          <a:p>
            <a:r>
              <a:rPr lang="en-US" sz="2000" dirty="0" smtClean="0"/>
              <a:t>Onset of action – 5 </a:t>
            </a:r>
            <a:r>
              <a:rPr lang="en-US" sz="2000" dirty="0" err="1" smtClean="0"/>
              <a:t>mins</a:t>
            </a:r>
            <a:endParaRPr lang="en-US" sz="2000" dirty="0" smtClean="0"/>
          </a:p>
          <a:p>
            <a:r>
              <a:rPr lang="en-US" sz="2000" dirty="0" smtClean="0"/>
              <a:t>T-half – 2 </a:t>
            </a:r>
            <a:r>
              <a:rPr lang="en-US" sz="2000" dirty="0" err="1" smtClean="0"/>
              <a:t>mins</a:t>
            </a:r>
            <a:endParaRPr lang="en-US" sz="2000" dirty="0" smtClean="0"/>
          </a:p>
          <a:p>
            <a:r>
              <a:rPr lang="en-US" sz="2000" dirty="0" smtClean="0"/>
              <a:t>Primarily renal excretion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b="1" dirty="0" smtClean="0"/>
              <a:t>Dopamine- Side effects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Hypotension at low doses</a:t>
            </a:r>
          </a:p>
          <a:p>
            <a:r>
              <a:rPr lang="en-US" sz="4400" dirty="0" smtClean="0"/>
              <a:t>Hypertension and Tachycardia</a:t>
            </a:r>
          </a:p>
          <a:p>
            <a:r>
              <a:rPr lang="en-US" sz="4400" dirty="0" err="1" smtClean="0"/>
              <a:t>Tachyarrythmias</a:t>
            </a:r>
            <a:endParaRPr lang="en-US" sz="4400" dirty="0" smtClean="0"/>
          </a:p>
          <a:p>
            <a:r>
              <a:rPr lang="en-US" sz="4400" dirty="0" smtClean="0"/>
              <a:t>Worsening ischemia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>
                <a:solidFill>
                  <a:srgbClr val="C00000"/>
                </a:solidFill>
              </a:rPr>
              <a:t>Phlebitis , necrosis and gangrene (rarely)  </a:t>
            </a:r>
            <a:r>
              <a:rPr lang="en-US" sz="4400" b="1" dirty="0" smtClean="0">
                <a:solidFill>
                  <a:srgbClr val="C00000"/>
                </a:solidFill>
              </a:rPr>
              <a:t>( </a:t>
            </a:r>
            <a:r>
              <a:rPr lang="en-US" sz="4400" b="1" dirty="0" err="1" smtClean="0">
                <a:solidFill>
                  <a:srgbClr val="C00000"/>
                </a:solidFill>
              </a:rPr>
              <a:t>Phentolamine</a:t>
            </a:r>
            <a:r>
              <a:rPr lang="en-US" sz="4400" b="1" dirty="0" smtClean="0">
                <a:solidFill>
                  <a:srgbClr val="C00000"/>
                </a:solidFill>
              </a:rPr>
              <a:t> to be infiltrated when </a:t>
            </a:r>
            <a:r>
              <a:rPr lang="en-US" sz="4400" b="1" dirty="0" err="1" smtClean="0">
                <a:solidFill>
                  <a:srgbClr val="C00000"/>
                </a:solidFill>
              </a:rPr>
              <a:t>extravasation</a:t>
            </a:r>
            <a:r>
              <a:rPr lang="en-US" sz="4400" b="1" dirty="0" smtClean="0">
                <a:solidFill>
                  <a:srgbClr val="C00000"/>
                </a:solidFill>
              </a:rPr>
              <a:t> is noted)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Nausea, vomiting, </a:t>
            </a:r>
            <a:r>
              <a:rPr lang="en-US" sz="4400" dirty="0" err="1" smtClean="0">
                <a:solidFill>
                  <a:srgbClr val="C00000"/>
                </a:solidFill>
              </a:rPr>
              <a:t>azotemia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smtClean="0"/>
              <a:t>headache, </a:t>
            </a:r>
            <a:r>
              <a:rPr lang="en-US" sz="4400" dirty="0" err="1" smtClean="0"/>
              <a:t>piloerection</a:t>
            </a:r>
            <a:r>
              <a:rPr lang="en-US" sz="4400" dirty="0" smtClean="0"/>
              <a:t>, </a:t>
            </a:r>
            <a:r>
              <a:rPr lang="en-US" sz="4400" dirty="0" err="1" smtClean="0"/>
              <a:t>dyspnoea</a:t>
            </a:r>
            <a:r>
              <a:rPr lang="en-US" sz="4400" dirty="0" smtClean="0"/>
              <a:t>, hypersensitivity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May worsen </a:t>
            </a:r>
            <a:r>
              <a:rPr lang="en-US" sz="4400" b="1" dirty="0" err="1" smtClean="0">
                <a:solidFill>
                  <a:srgbClr val="C00000"/>
                </a:solidFill>
              </a:rPr>
              <a:t>ventilatory</a:t>
            </a:r>
            <a:r>
              <a:rPr lang="en-US" sz="4400" b="1" dirty="0" smtClean="0">
                <a:solidFill>
                  <a:srgbClr val="C00000"/>
                </a:solidFill>
              </a:rPr>
              <a:t> requirements in hypoxic patients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400" u="sng" dirty="0" smtClean="0"/>
              <a:t>Drug interaction</a:t>
            </a:r>
            <a:r>
              <a:rPr lang="en-US" sz="4400" dirty="0" smtClean="0"/>
              <a:t>:</a:t>
            </a:r>
          </a:p>
          <a:p>
            <a:pPr>
              <a:buNone/>
            </a:pPr>
            <a:r>
              <a:rPr lang="en-US" b="1" dirty="0" smtClean="0"/>
              <a:t>                              -   Halogenated </a:t>
            </a:r>
            <a:r>
              <a:rPr lang="en-US" b="1" dirty="0" err="1" smtClean="0"/>
              <a:t>anaesthetics</a:t>
            </a:r>
            <a:r>
              <a:rPr lang="en-US" b="1" dirty="0" smtClean="0"/>
              <a:t> </a:t>
            </a:r>
            <a:r>
              <a:rPr lang="en-US" dirty="0" smtClean="0"/>
              <a:t>– ventricular arrhythmias</a:t>
            </a:r>
          </a:p>
          <a:p>
            <a:pPr>
              <a:buNone/>
            </a:pPr>
            <a:r>
              <a:rPr lang="en-US" dirty="0" smtClean="0"/>
              <a:t>                              -   </a:t>
            </a:r>
            <a:r>
              <a:rPr lang="en-US" b="1" dirty="0" err="1" smtClean="0"/>
              <a:t>Phenytoin</a:t>
            </a:r>
            <a:r>
              <a:rPr lang="en-US" dirty="0" smtClean="0"/>
              <a:t> – increased chance for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                   -   MAO inhibitors and TCA s </a:t>
            </a:r>
            <a:r>
              <a:rPr lang="en-US" dirty="0" smtClean="0"/>
              <a:t>– potentiate dopamine effects</a:t>
            </a:r>
          </a:p>
          <a:p>
            <a:endParaRPr lang="en-US" sz="4400" dirty="0" smtClean="0"/>
          </a:p>
          <a:p>
            <a:r>
              <a:rPr lang="en-US" sz="4400" dirty="0" smtClean="0"/>
              <a:t>Contraindicated in </a:t>
            </a:r>
            <a:r>
              <a:rPr lang="en-US" sz="4400" dirty="0" err="1" smtClean="0"/>
              <a:t>pheochromocytoma</a:t>
            </a:r>
            <a:r>
              <a:rPr lang="en-US" sz="4400" dirty="0" smtClean="0"/>
              <a:t> &amp;  </a:t>
            </a:r>
            <a:r>
              <a:rPr lang="en-US" sz="4400" dirty="0" err="1" smtClean="0"/>
              <a:t>tachyarhythmias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48"/>
          </a:xfrm>
        </p:spPr>
        <p:txBody>
          <a:bodyPr/>
          <a:lstStyle/>
          <a:p>
            <a:r>
              <a:rPr lang="en-US" b="1" dirty="0" smtClean="0"/>
              <a:t>Dopamine- Evidence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Increased mortality in  heart failure. 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002060"/>
                </a:solidFill>
              </a:rPr>
              <a:t>  </a:t>
            </a:r>
            <a:endParaRPr lang="en-IN" sz="1400" b="1" i="1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Enthusiasm of low dose Dopamine and renal </a:t>
            </a:r>
            <a:r>
              <a:rPr lang="en-US" sz="2400" dirty="0" err="1" smtClean="0">
                <a:solidFill>
                  <a:srgbClr val="002060"/>
                </a:solidFill>
              </a:rPr>
              <a:t>vasodilation</a:t>
            </a:r>
            <a:r>
              <a:rPr lang="en-US" sz="2400" dirty="0" smtClean="0">
                <a:solidFill>
                  <a:srgbClr val="002060"/>
                </a:solidFill>
              </a:rPr>
              <a:t>  - </a:t>
            </a:r>
          </a:p>
          <a:p>
            <a:pPr>
              <a:buNone/>
            </a:pPr>
            <a:r>
              <a:rPr lang="en-US" sz="1400" dirty="0" smtClean="0"/>
              <a:t>    </a:t>
            </a:r>
            <a:endParaRPr lang="en-IN" sz="1500" b="1" i="1" dirty="0" smtClean="0"/>
          </a:p>
          <a:p>
            <a:pPr>
              <a:buNone/>
            </a:pPr>
            <a:r>
              <a:rPr lang="en-US" sz="1500" b="1" i="1" dirty="0" smtClean="0"/>
              <a:t>     </a:t>
            </a:r>
            <a:endParaRPr lang="en-IN" sz="1500" b="1" i="1" dirty="0" smtClean="0"/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Wide variations in dose-dependent renal effects, </a:t>
            </a:r>
            <a:r>
              <a:rPr lang="en-US" sz="2400" dirty="0" err="1" smtClean="0">
                <a:solidFill>
                  <a:srgbClr val="002060"/>
                </a:solidFill>
              </a:rPr>
              <a:t>esp</a:t>
            </a:r>
            <a:r>
              <a:rPr lang="en-US" sz="2400" dirty="0" smtClean="0">
                <a:solidFill>
                  <a:srgbClr val="002060"/>
                </a:solidFill>
              </a:rPr>
              <a:t> when associated with renal disease/septic shock, and no clinically relevant renal benefits. </a:t>
            </a:r>
          </a:p>
          <a:p>
            <a:pPr>
              <a:buNone/>
            </a:pPr>
            <a:endParaRPr lang="en-US" sz="1500" b="1" i="1" dirty="0" smtClean="0"/>
          </a:p>
          <a:p>
            <a:r>
              <a:rPr lang="en-US" sz="2500" i="1" dirty="0" smtClean="0">
                <a:solidFill>
                  <a:srgbClr val="002060"/>
                </a:solidFill>
              </a:rPr>
              <a:t>However clinical benefit in improving renal function has been reported when used along with diuretics for congestive heart failure</a:t>
            </a:r>
          </a:p>
          <a:p>
            <a:pPr fontAlgn="base">
              <a:buNone/>
            </a:pPr>
            <a:r>
              <a:rPr lang="en-US" sz="1600" b="1" i="1" dirty="0" smtClean="0"/>
              <a:t>      </a:t>
            </a:r>
            <a:endParaRPr lang="en-IN" sz="1500" b="1" i="1" dirty="0" smtClean="0"/>
          </a:p>
          <a:p>
            <a:endParaRPr lang="en-US" sz="1400" b="1" i="1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Dopamine – Guidelines for HF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n-US" dirty="0" smtClean="0"/>
              <a:t>In patients with shock, despite already treatment with an </a:t>
            </a:r>
            <a:r>
              <a:rPr lang="en-US" dirty="0" err="1" smtClean="0"/>
              <a:t>inotrope</a:t>
            </a:r>
            <a:endParaRPr lang="en-US" dirty="0" smtClean="0"/>
          </a:p>
          <a:p>
            <a:pPr>
              <a:buNone/>
            </a:pPr>
            <a:endParaRPr lang="en-US" b="1" i="1" dirty="0" smtClean="0"/>
          </a:p>
          <a:p>
            <a:pPr>
              <a:buFontTx/>
              <a:buChar char="-"/>
            </a:pPr>
            <a:r>
              <a:rPr lang="en-US" b="1" i="1" dirty="0" smtClean="0"/>
              <a:t>ESC  --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  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 - ACC/AHA -- </a:t>
            </a:r>
            <a:r>
              <a:rPr lang="en-US" b="1" i="1" dirty="0" err="1" smtClean="0"/>
              <a:t>IIb</a:t>
            </a:r>
            <a:r>
              <a:rPr lang="en-US" b="1" i="1" dirty="0" smtClean="0"/>
              <a:t>, C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Beta </a:t>
            </a:r>
            <a:r>
              <a:rPr lang="en-US" b="1" dirty="0" err="1" smtClean="0"/>
              <a:t>adrenergics</a:t>
            </a:r>
            <a:r>
              <a:rPr lang="en-US" b="1" dirty="0" smtClean="0"/>
              <a:t>- ISOPROTERENOL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 nonselective pure </a:t>
            </a:r>
            <a:r>
              <a:rPr lang="el-GR" dirty="0" smtClean="0"/>
              <a:t>β</a:t>
            </a:r>
            <a:r>
              <a:rPr lang="en-US" dirty="0" smtClean="0"/>
              <a:t> agonist</a:t>
            </a:r>
          </a:p>
          <a:p>
            <a:r>
              <a:rPr lang="en-US" dirty="0" smtClean="0"/>
              <a:t>Powerful </a:t>
            </a:r>
            <a:r>
              <a:rPr lang="en-US" dirty="0" err="1" smtClean="0"/>
              <a:t>chronotrope</a:t>
            </a:r>
            <a:r>
              <a:rPr lang="en-US" dirty="0" smtClean="0"/>
              <a:t>, </a:t>
            </a:r>
            <a:r>
              <a:rPr lang="en-US" dirty="0" err="1" smtClean="0"/>
              <a:t>inotrope</a:t>
            </a:r>
            <a:r>
              <a:rPr lang="en-US" dirty="0" smtClean="0"/>
              <a:t> and peripheral vasodilator</a:t>
            </a:r>
          </a:p>
          <a:p>
            <a:r>
              <a:rPr lang="en-US" dirty="0" smtClean="0"/>
              <a:t>Net neutral impact on COP.</a:t>
            </a:r>
          </a:p>
          <a:p>
            <a:r>
              <a:rPr lang="en-US" dirty="0" smtClean="0"/>
              <a:t>Used clinically as a positive </a:t>
            </a:r>
            <a:r>
              <a:rPr lang="en-US" dirty="0" err="1" smtClean="0"/>
              <a:t>chronotrope</a:t>
            </a:r>
            <a:r>
              <a:rPr lang="en-US" dirty="0" smtClean="0"/>
              <a:t> rather than as an </a:t>
            </a:r>
            <a:r>
              <a:rPr lang="en-US" dirty="0" err="1" smtClean="0"/>
              <a:t>inotrope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used for </a:t>
            </a:r>
            <a:r>
              <a:rPr lang="en-US" dirty="0" err="1" smtClean="0"/>
              <a:t>cardiogenic</a:t>
            </a:r>
            <a:r>
              <a:rPr lang="en-US" dirty="0" smtClean="0"/>
              <a:t> (pump-failure) shock management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NOREPINEPHRINE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5114932" cy="4525963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α</a:t>
            </a:r>
            <a:r>
              <a:rPr lang="en-US" sz="2600" dirty="0" smtClean="0"/>
              <a:t>1&gt;&gt;</a:t>
            </a:r>
            <a:r>
              <a:rPr lang="el-GR" sz="2600" dirty="0" smtClean="0"/>
              <a:t>β</a:t>
            </a:r>
            <a:r>
              <a:rPr lang="en-US" sz="2600" dirty="0" smtClean="0"/>
              <a:t>1&gt; </a:t>
            </a:r>
            <a:r>
              <a:rPr lang="el-GR" sz="2600" dirty="0" smtClean="0"/>
              <a:t>β</a:t>
            </a:r>
            <a:r>
              <a:rPr lang="en-US" sz="2600" dirty="0" smtClean="0"/>
              <a:t>2</a:t>
            </a:r>
          </a:p>
          <a:p>
            <a:r>
              <a:rPr lang="en-US" sz="2600" dirty="0" smtClean="0"/>
              <a:t>Powerful </a:t>
            </a:r>
            <a:r>
              <a:rPr lang="en-US" sz="2600" dirty="0" err="1" smtClean="0"/>
              <a:t>vasopressor</a:t>
            </a:r>
            <a:r>
              <a:rPr lang="en-US" sz="2600" dirty="0" smtClean="0"/>
              <a:t>, modest </a:t>
            </a:r>
            <a:r>
              <a:rPr lang="en-US" sz="2600" dirty="0" err="1" smtClean="0"/>
              <a:t>inotropic</a:t>
            </a:r>
            <a:r>
              <a:rPr lang="en-US" sz="2600" dirty="0" smtClean="0"/>
              <a:t> effects</a:t>
            </a:r>
          </a:p>
          <a:p>
            <a:endParaRPr lang="en-US" sz="2600" dirty="0" smtClean="0"/>
          </a:p>
          <a:p>
            <a:r>
              <a:rPr lang="en-US" sz="2600" dirty="0" smtClean="0"/>
              <a:t>Less </a:t>
            </a:r>
            <a:r>
              <a:rPr lang="en-US" sz="2600" dirty="0" err="1" smtClean="0"/>
              <a:t>chronotropic</a:t>
            </a:r>
            <a:r>
              <a:rPr lang="en-US" sz="2600" dirty="0" smtClean="0"/>
              <a:t> effect than Dob and </a:t>
            </a:r>
            <a:r>
              <a:rPr lang="en-US" sz="2600" dirty="0" err="1" smtClean="0"/>
              <a:t>Dop</a:t>
            </a:r>
            <a:endParaRPr lang="en-US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916" y="2243148"/>
            <a:ext cx="3867084" cy="4186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Norepinephrine</a:t>
            </a:r>
            <a:r>
              <a:rPr lang="en-US" b="1" dirty="0" smtClean="0"/>
              <a:t> – Clinical applications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better studied and applied for septic shock than </a:t>
            </a:r>
            <a:r>
              <a:rPr lang="en-US" dirty="0" err="1" smtClean="0"/>
              <a:t>cardiogenic</a:t>
            </a:r>
            <a:r>
              <a:rPr lang="en-US" dirty="0" smtClean="0"/>
              <a:t> shock</a:t>
            </a:r>
          </a:p>
          <a:p>
            <a:r>
              <a:rPr lang="en-US" dirty="0" err="1" smtClean="0"/>
              <a:t>Cardiotoxic</a:t>
            </a:r>
            <a:r>
              <a:rPr lang="en-US" dirty="0" smtClean="0"/>
              <a:t> at high doses due to apoptosis in experimental models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--Side effect profile similar to Dopamine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Dopamine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Norepinephrine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t-BR" sz="1600" b="1" i="1" dirty="0" smtClean="0"/>
          </a:p>
          <a:p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3400" b="1" dirty="0" smtClean="0">
                <a:solidFill>
                  <a:srgbClr val="002060"/>
                </a:solidFill>
              </a:rPr>
              <a:t>Shock due to any cause –   NE = Dop</a:t>
            </a:r>
          </a:p>
          <a:p>
            <a:pPr>
              <a:buNone/>
            </a:pPr>
            <a:r>
              <a:rPr lang="pt-BR" sz="2000" b="1" i="1" dirty="0" smtClean="0"/>
              <a:t>          </a:t>
            </a:r>
          </a:p>
          <a:p>
            <a:endParaRPr lang="en-US" sz="3400" b="1" dirty="0" smtClean="0">
              <a:solidFill>
                <a:srgbClr val="002060"/>
              </a:solidFill>
            </a:endParaRPr>
          </a:p>
          <a:p>
            <a:r>
              <a:rPr lang="en-US" sz="3400" b="1" dirty="0" smtClean="0">
                <a:solidFill>
                  <a:srgbClr val="002060"/>
                </a:solidFill>
              </a:rPr>
              <a:t>Septic shock – NE &gt; </a:t>
            </a:r>
            <a:r>
              <a:rPr lang="en-US" sz="3400" b="1" dirty="0" err="1" smtClean="0">
                <a:solidFill>
                  <a:srgbClr val="002060"/>
                </a:solidFill>
              </a:rPr>
              <a:t>Dop</a:t>
            </a:r>
            <a:endParaRPr lang="en-US" sz="3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400" dirty="0" smtClean="0"/>
              <a:t>No significant mortality difference, Greater adverse effects due to Dopamine.</a:t>
            </a:r>
            <a:endParaRPr lang="en-US" sz="1700" dirty="0" smtClean="0"/>
          </a:p>
          <a:p>
            <a:pPr>
              <a:buFontTx/>
              <a:buChar char="-"/>
            </a:pPr>
            <a:r>
              <a:rPr lang="pt-BR" sz="3400" dirty="0" smtClean="0"/>
              <a:t>Mortality higher for dopamine</a:t>
            </a:r>
          </a:p>
          <a:p>
            <a:pPr>
              <a:buNone/>
            </a:pPr>
            <a:r>
              <a:rPr lang="pt-BR" sz="2000" b="1" i="1" dirty="0" smtClean="0"/>
              <a:t>      </a:t>
            </a:r>
          </a:p>
          <a:p>
            <a:r>
              <a:rPr lang="pt-BR" sz="3400" dirty="0" smtClean="0"/>
              <a:t> </a:t>
            </a:r>
            <a:r>
              <a:rPr lang="pt-BR" sz="3400" b="1" dirty="0" smtClean="0">
                <a:solidFill>
                  <a:srgbClr val="002060"/>
                </a:solidFill>
              </a:rPr>
              <a:t>Cardiogenic shock – NE &gt; Dop </a:t>
            </a:r>
          </a:p>
          <a:p>
            <a:pPr>
              <a:buFontTx/>
              <a:buChar char="-"/>
            </a:pPr>
            <a:r>
              <a:rPr lang="pt-BR" sz="3400" dirty="0" smtClean="0"/>
              <a:t>Mortality as well as arrhythmias higher for Dopamine </a:t>
            </a:r>
            <a:endParaRPr lang="pt-BR" sz="2000" b="1" i="1" dirty="0" smtClean="0"/>
          </a:p>
          <a:p>
            <a:pPr>
              <a:buNone/>
            </a:pPr>
            <a:endParaRPr lang="pt-BR" sz="1800" b="1" i="1" dirty="0" smtClean="0">
              <a:solidFill>
                <a:srgbClr val="002060"/>
              </a:solidFill>
            </a:endParaRPr>
          </a:p>
          <a:p>
            <a:endParaRPr lang="pt-BR" sz="16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/>
              <a:t>AHA /ESC  guidelines do not comment on superiority/ priority of any single </a:t>
            </a:r>
            <a:r>
              <a:rPr lang="en-US" sz="2800" b="1" i="1" dirty="0" err="1" smtClean="0"/>
              <a:t>inotrope</a:t>
            </a:r>
            <a:r>
              <a:rPr lang="en-US" sz="2800" b="1" i="1" dirty="0" smtClean="0"/>
              <a:t>…. </a:t>
            </a:r>
            <a:r>
              <a:rPr lang="en-US" sz="2800" b="1" i="1" dirty="0" err="1" smtClean="0"/>
              <a:t>Dobutamine</a:t>
            </a:r>
            <a:r>
              <a:rPr lang="en-US" sz="2800" b="1" i="1" dirty="0" smtClean="0"/>
              <a:t> generally accepted as 1</a:t>
            </a:r>
            <a:r>
              <a:rPr lang="en-US" sz="2800" b="1" i="1" baseline="30000" dirty="0" smtClean="0"/>
              <a:t>st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inotrope</a:t>
            </a:r>
            <a:r>
              <a:rPr lang="en-US" sz="2800" b="1" i="1" dirty="0" smtClean="0"/>
              <a:t> of choice for heart failure.</a:t>
            </a:r>
          </a:p>
          <a:p>
            <a:pPr>
              <a:buNone/>
            </a:pPr>
            <a:r>
              <a:rPr lang="en-US" sz="2800" b="1" i="1" dirty="0" smtClean="0"/>
              <a:t> </a:t>
            </a:r>
          </a:p>
          <a:p>
            <a:r>
              <a:rPr lang="en-US" sz="2800" b="1" i="1" dirty="0" smtClean="0"/>
              <a:t>Additional support with ?</a:t>
            </a:r>
            <a:r>
              <a:rPr lang="en-US" sz="2800" b="1" i="1" dirty="0" err="1" smtClean="0"/>
              <a:t>Dop</a:t>
            </a:r>
            <a:r>
              <a:rPr lang="en-US" sz="2800" b="1" i="1" dirty="0" smtClean="0"/>
              <a:t>&gt; NE </a:t>
            </a:r>
            <a:r>
              <a:rPr lang="en-US" sz="2800" b="1" i="1" dirty="0" err="1" smtClean="0"/>
              <a:t>inspite</a:t>
            </a:r>
            <a:r>
              <a:rPr lang="en-US" sz="2800" b="1" i="1" dirty="0" smtClean="0"/>
              <a:t> of contrary evidence....AHA guidelines.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PHOSPHODIESTERASE-3 INHIBITORS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Inodilators</a:t>
            </a:r>
            <a:r>
              <a:rPr lang="en-US" b="1" dirty="0" smtClean="0"/>
              <a:t>)</a:t>
            </a:r>
            <a:endParaRPr lang="en-IN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868" y="2643182"/>
            <a:ext cx="481965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786058"/>
            <a:ext cx="2714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MILRINONE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AMRINONE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ENOXIMONE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VESNARINONE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85736"/>
            <a:ext cx="5286412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CASE SCENARIO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512"/>
            <a:ext cx="9144000" cy="514348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56 year old gentleman, HTN ,DM-2, CAD, severe LV dysfunction</a:t>
            </a:r>
          </a:p>
          <a:p>
            <a:r>
              <a:rPr lang="en-US" sz="2400" dirty="0" smtClean="0"/>
              <a:t>On proper evidence based CAD &amp; HF medications </a:t>
            </a:r>
          </a:p>
          <a:p>
            <a:r>
              <a:rPr lang="en-US" sz="2400" dirty="0" smtClean="0"/>
              <a:t>Presentation with progressive </a:t>
            </a:r>
            <a:r>
              <a:rPr lang="en-US" sz="2400" dirty="0" err="1" smtClean="0"/>
              <a:t>dyspnoea</a:t>
            </a:r>
            <a:r>
              <a:rPr lang="en-US" sz="2400" dirty="0" smtClean="0"/>
              <a:t> (NYHA IV), decreased urine output and drowsiness</a:t>
            </a:r>
          </a:p>
          <a:p>
            <a:r>
              <a:rPr lang="en-US" sz="2400" dirty="0" smtClean="0"/>
              <a:t>BP – 96/70 mmHg, JVP elevated, </a:t>
            </a:r>
            <a:r>
              <a:rPr lang="en-US" sz="2400" dirty="0" err="1" smtClean="0"/>
              <a:t>ascites</a:t>
            </a:r>
            <a:r>
              <a:rPr lang="en-US" sz="2400" dirty="0" smtClean="0"/>
              <a:t>, pedal edema</a:t>
            </a:r>
          </a:p>
          <a:p>
            <a:r>
              <a:rPr lang="en-US" sz="2400" dirty="0" smtClean="0"/>
              <a:t>RFT- 106/2.1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Diagnosis:</a:t>
            </a:r>
            <a:r>
              <a:rPr lang="en-US" sz="24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ADCHF with Type 1 </a:t>
            </a:r>
            <a:r>
              <a:rPr lang="en-US" sz="2000" b="1" dirty="0" err="1" smtClean="0">
                <a:solidFill>
                  <a:srgbClr val="C00000"/>
                </a:solidFill>
              </a:rPr>
              <a:t>cardiorenal</a:t>
            </a:r>
            <a:r>
              <a:rPr lang="en-US" sz="2000" b="1" dirty="0" smtClean="0">
                <a:solidFill>
                  <a:srgbClr val="C00000"/>
                </a:solidFill>
              </a:rPr>
              <a:t> syndrome, </a:t>
            </a:r>
            <a:r>
              <a:rPr lang="en-US" sz="2000" b="1" dirty="0" err="1" smtClean="0">
                <a:solidFill>
                  <a:srgbClr val="C00000"/>
                </a:solidFill>
              </a:rPr>
              <a:t>hemodynamically</a:t>
            </a:r>
            <a:r>
              <a:rPr lang="en-US" sz="2000" b="1" dirty="0" smtClean="0">
                <a:solidFill>
                  <a:srgbClr val="C00000"/>
                </a:solidFill>
              </a:rPr>
              <a:t> stable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Treatment: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Diuresis</a:t>
            </a:r>
            <a:r>
              <a:rPr lang="en-US" sz="2400" dirty="0" smtClean="0">
                <a:solidFill>
                  <a:srgbClr val="002060"/>
                </a:solidFill>
              </a:rPr>
              <a:t>, Vasodilators ….</a:t>
            </a:r>
            <a:r>
              <a:rPr lang="en-US" sz="2400" b="1" dirty="0" smtClean="0">
                <a:solidFill>
                  <a:srgbClr val="002060"/>
                </a:solidFill>
              </a:rPr>
              <a:t>Should an </a:t>
            </a:r>
            <a:r>
              <a:rPr lang="en-US" sz="2400" b="1" dirty="0" err="1" smtClean="0">
                <a:solidFill>
                  <a:srgbClr val="002060"/>
                </a:solidFill>
              </a:rPr>
              <a:t>inotrope</a:t>
            </a:r>
            <a:r>
              <a:rPr lang="en-US" sz="2400" b="1" dirty="0" smtClean="0">
                <a:solidFill>
                  <a:srgbClr val="002060"/>
                </a:solidFill>
              </a:rPr>
              <a:t> be added?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Course :</a:t>
            </a:r>
            <a:r>
              <a:rPr lang="en-US" sz="2400" dirty="0" smtClean="0"/>
              <a:t> Worsening renal function and </a:t>
            </a:r>
            <a:r>
              <a:rPr lang="en-US" sz="2400" dirty="0" err="1" smtClean="0"/>
              <a:t>mentation</a:t>
            </a:r>
            <a:r>
              <a:rPr lang="en-US" sz="2400" dirty="0" smtClean="0"/>
              <a:t>....BP 100/72….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3000" dirty="0" smtClean="0"/>
              <a:t>……..</a:t>
            </a:r>
            <a:r>
              <a:rPr lang="en-US" sz="3000" b="1" dirty="0" smtClean="0">
                <a:solidFill>
                  <a:srgbClr val="002060"/>
                </a:solidFill>
              </a:rPr>
              <a:t>Should an </a:t>
            </a:r>
            <a:r>
              <a:rPr lang="en-US" sz="3000" b="1" dirty="0" err="1" smtClean="0">
                <a:solidFill>
                  <a:srgbClr val="002060"/>
                </a:solidFill>
              </a:rPr>
              <a:t>inotrope</a:t>
            </a:r>
            <a:r>
              <a:rPr lang="en-US" sz="3000" b="1" dirty="0" smtClean="0">
                <a:solidFill>
                  <a:srgbClr val="002060"/>
                </a:solidFill>
              </a:rPr>
              <a:t> be added? If yes which one?………..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3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219" y="-2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b="1" dirty="0" smtClean="0"/>
              <a:t>PDIs - MILRINONE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5000628" cy="242889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Vasodilation</a:t>
            </a:r>
            <a:r>
              <a:rPr lang="en-US" sz="2400" dirty="0" smtClean="0"/>
              <a:t> </a:t>
            </a:r>
            <a:r>
              <a:rPr lang="en-US" sz="2400" dirty="0" smtClean="0"/>
              <a:t>&gt; </a:t>
            </a:r>
            <a:r>
              <a:rPr lang="en-US" sz="2400" dirty="0" smtClean="0"/>
              <a:t>positive </a:t>
            </a:r>
            <a:r>
              <a:rPr lang="en-US" sz="2400" dirty="0" err="1" smtClean="0"/>
              <a:t>inotropy</a:t>
            </a:r>
            <a:endParaRPr lang="en-US" sz="2400" dirty="0" smtClean="0"/>
          </a:p>
          <a:p>
            <a:r>
              <a:rPr lang="en-US" sz="2400" dirty="0" err="1" smtClean="0"/>
              <a:t>Inotropic</a:t>
            </a:r>
            <a:r>
              <a:rPr lang="en-US" sz="2400" dirty="0" smtClean="0"/>
              <a:t>,  </a:t>
            </a:r>
            <a:r>
              <a:rPr lang="en-US" sz="2400" dirty="0" err="1" smtClean="0"/>
              <a:t>Chronotropic</a:t>
            </a:r>
            <a:r>
              <a:rPr lang="en-US" sz="2400" dirty="0" smtClean="0"/>
              <a:t>, </a:t>
            </a:r>
            <a:r>
              <a:rPr lang="en-US" sz="2400" dirty="0" err="1" smtClean="0"/>
              <a:t>Lusitropic</a:t>
            </a:r>
            <a:endParaRPr lang="en-US" sz="2400" dirty="0" smtClean="0"/>
          </a:p>
          <a:p>
            <a:endParaRPr lang="en-US" sz="2000" b="1" dirty="0" smtClean="0"/>
          </a:p>
          <a:p>
            <a:pPr>
              <a:buNone/>
            </a:pPr>
            <a:r>
              <a:rPr lang="en-IN" sz="1600" b="1" u="sng" dirty="0" smtClean="0"/>
              <a:t>Systemic circulation effects:</a:t>
            </a:r>
          </a:p>
          <a:p>
            <a:pPr>
              <a:buNone/>
            </a:pPr>
            <a:r>
              <a:rPr lang="en-IN" sz="1600" dirty="0" smtClean="0"/>
              <a:t>  -  </a:t>
            </a:r>
            <a:r>
              <a:rPr lang="en-IN" sz="1600" dirty="0" err="1" smtClean="0"/>
              <a:t>Vasodilation</a:t>
            </a:r>
            <a:endParaRPr lang="en-IN" sz="1600" dirty="0" smtClean="0"/>
          </a:p>
          <a:p>
            <a:pPr>
              <a:buNone/>
            </a:pPr>
            <a:r>
              <a:rPr lang="en-IN" sz="1600" dirty="0" smtClean="0"/>
              <a:t>  -  Increased organ perfusion</a:t>
            </a:r>
          </a:p>
          <a:p>
            <a:pPr>
              <a:buNone/>
            </a:pPr>
            <a:r>
              <a:rPr lang="en-IN" sz="1600" dirty="0" smtClean="0"/>
              <a:t>  -  Decreased systemic vascular resistance</a:t>
            </a:r>
          </a:p>
          <a:p>
            <a:pPr>
              <a:buNone/>
            </a:pPr>
            <a:r>
              <a:rPr lang="en-IN" sz="1600" dirty="0" smtClean="0"/>
              <a:t>  -  Decreased arterial pressure</a:t>
            </a:r>
          </a:p>
          <a:p>
            <a:pPr>
              <a:buNone/>
            </a:pPr>
            <a:r>
              <a:rPr lang="en-IN" sz="1600" b="1" u="sng" dirty="0" smtClean="0"/>
              <a:t>Cardiopulmonary effects:</a:t>
            </a:r>
          </a:p>
          <a:p>
            <a:pPr>
              <a:buNone/>
            </a:pPr>
            <a:r>
              <a:rPr lang="en-IN" sz="1600" dirty="0" smtClean="0"/>
              <a:t>  -  Increased contractility and heart rate</a:t>
            </a:r>
          </a:p>
          <a:p>
            <a:pPr>
              <a:buNone/>
            </a:pPr>
            <a:r>
              <a:rPr lang="en-IN" sz="1600" dirty="0" smtClean="0"/>
              <a:t>  -  Increased stroke volume and ejection fraction</a:t>
            </a:r>
          </a:p>
          <a:p>
            <a:pPr>
              <a:buNone/>
            </a:pPr>
            <a:r>
              <a:rPr lang="en-IN" sz="1600" dirty="0" smtClean="0"/>
              <a:t>  -  Decreased ventricular preload</a:t>
            </a:r>
          </a:p>
          <a:p>
            <a:pPr>
              <a:buNone/>
            </a:pPr>
            <a:r>
              <a:rPr lang="en-IN" sz="1600" dirty="0" smtClean="0"/>
              <a:t>  -  Decreased pulmonary capillary wedge pressure</a:t>
            </a:r>
          </a:p>
          <a:p>
            <a:endParaRPr lang="en-US" sz="2000" b="1" dirty="0" smtClean="0"/>
          </a:p>
          <a:p>
            <a:endParaRPr lang="en-IN" sz="2000" dirty="0"/>
          </a:p>
        </p:txBody>
      </p:sp>
      <p:pic>
        <p:nvPicPr>
          <p:cNvPr id="4" name="Picture 5" descr="how_it_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28628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Milrinone</a:t>
            </a:r>
            <a:r>
              <a:rPr lang="en-US" b="1" dirty="0" smtClean="0"/>
              <a:t> - Pharmacology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3554419"/>
          </a:xfrm>
        </p:spPr>
        <p:txBody>
          <a:bodyPr>
            <a:normAutofit fontScale="92500" lnSpcReduction="10000"/>
          </a:bodyPr>
          <a:lstStyle/>
          <a:p>
            <a:r>
              <a:rPr lang="en-IN" sz="2600" dirty="0" smtClean="0"/>
              <a:t>Bolus: 50µg/kg bolus over 10 to 30 min (preferably avoided)</a:t>
            </a:r>
          </a:p>
          <a:p>
            <a:endParaRPr lang="en-IN" sz="2600" dirty="0" smtClean="0"/>
          </a:p>
          <a:p>
            <a:r>
              <a:rPr lang="en-IN" sz="2600" dirty="0" smtClean="0"/>
              <a:t>Infusion: 0.375 to 0.75µg/kg/min </a:t>
            </a:r>
          </a:p>
          <a:p>
            <a:pPr>
              <a:buNone/>
            </a:pPr>
            <a:r>
              <a:rPr lang="en-US" sz="2600" dirty="0" smtClean="0"/>
              <a:t>(Dose adjustment required for GFR&lt;30ml/min)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Half life : 2.5 hours</a:t>
            </a:r>
          </a:p>
          <a:p>
            <a:r>
              <a:rPr lang="en-US" sz="2600" dirty="0" smtClean="0"/>
              <a:t>Renal clearance – prolonged action if renal dysfunction develops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IN" sz="2600" dirty="0" smtClean="0"/>
          </a:p>
          <a:p>
            <a:pPr>
              <a:buNone/>
            </a:pPr>
            <a:endParaRPr lang="en-IN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Milrinone</a:t>
            </a:r>
            <a:r>
              <a:rPr lang="en-US" b="1" dirty="0" smtClean="0"/>
              <a:t>- Side effects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577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Ventricular </a:t>
            </a:r>
            <a:r>
              <a:rPr lang="en-US" dirty="0" err="1" smtClean="0">
                <a:solidFill>
                  <a:srgbClr val="C00000"/>
                </a:solidFill>
              </a:rPr>
              <a:t>arhythmias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~ 12% ( serious ~ 1.2%)</a:t>
            </a:r>
          </a:p>
          <a:p>
            <a:r>
              <a:rPr lang="en-US" dirty="0" smtClean="0"/>
              <a:t>SVT ~3.8%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Hypotension</a:t>
            </a:r>
            <a:r>
              <a:rPr lang="en-US" dirty="0" smtClean="0"/>
              <a:t>, angina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Torsade</a:t>
            </a:r>
            <a:r>
              <a:rPr lang="en-US" dirty="0" smtClean="0">
                <a:solidFill>
                  <a:srgbClr val="C00000"/>
                </a:solidFill>
              </a:rPr>
              <a:t> de pointes</a:t>
            </a:r>
            <a:endParaRPr lang="en-US" dirty="0" smtClean="0"/>
          </a:p>
          <a:p>
            <a:r>
              <a:rPr lang="en-US" dirty="0" smtClean="0"/>
              <a:t>Headaches ~ 2.9%</a:t>
            </a:r>
          </a:p>
          <a:p>
            <a:r>
              <a:rPr lang="en-US" dirty="0" err="1" smtClean="0"/>
              <a:t>Hypokalemia</a:t>
            </a:r>
            <a:r>
              <a:rPr lang="en-US" dirty="0" smtClean="0"/>
              <a:t>, tremor, thrombocytopenia (rare ~ 0.4%)</a:t>
            </a:r>
          </a:p>
          <a:p>
            <a:r>
              <a:rPr lang="en-US" dirty="0" err="1" smtClean="0"/>
              <a:t>Transaminitis</a:t>
            </a:r>
            <a:r>
              <a:rPr lang="en-US" dirty="0" smtClean="0"/>
              <a:t>, hypersensitivity</a:t>
            </a:r>
          </a:p>
          <a:p>
            <a:endParaRPr lang="en-US" dirty="0" smtClean="0"/>
          </a:p>
          <a:p>
            <a:r>
              <a:rPr lang="en-US" dirty="0" smtClean="0"/>
              <a:t> No significant drug interactions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Should not be injected in same line as </a:t>
            </a:r>
            <a:r>
              <a:rPr lang="en-US" dirty="0" err="1" smtClean="0">
                <a:solidFill>
                  <a:srgbClr val="C00000"/>
                </a:solidFill>
              </a:rPr>
              <a:t>furosemide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Milrinone</a:t>
            </a:r>
            <a:r>
              <a:rPr lang="en-US" b="1" dirty="0" smtClean="0"/>
              <a:t>- Clinical application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Acute heart failure</a:t>
            </a:r>
          </a:p>
          <a:p>
            <a:endParaRPr lang="en-US" sz="2800" dirty="0" smtClean="0"/>
          </a:p>
          <a:p>
            <a:r>
              <a:rPr lang="en-US" sz="2800" b="1" dirty="0" smtClean="0"/>
              <a:t>Theoretical advantages compared to </a:t>
            </a:r>
            <a:r>
              <a:rPr lang="el-GR" sz="2800" b="1" dirty="0" smtClean="0"/>
              <a:t>β</a:t>
            </a:r>
            <a:r>
              <a:rPr lang="en-US" sz="2800" b="1" dirty="0" smtClean="0"/>
              <a:t> agonists </a:t>
            </a:r>
            <a:r>
              <a:rPr lang="en-US" sz="2800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</a:rPr>
              <a:t>Chronotropic</a:t>
            </a:r>
            <a:r>
              <a:rPr lang="en-US" sz="2800" dirty="0" smtClean="0">
                <a:solidFill>
                  <a:srgbClr val="002060"/>
                </a:solidFill>
              </a:rPr>
              <a:t> effect is less than </a:t>
            </a:r>
            <a:r>
              <a:rPr lang="el-GR" sz="2800" dirty="0" smtClean="0">
                <a:solidFill>
                  <a:srgbClr val="002060"/>
                </a:solidFill>
              </a:rPr>
              <a:t>β</a:t>
            </a:r>
            <a:r>
              <a:rPr lang="en-US" sz="2800" dirty="0" smtClean="0">
                <a:solidFill>
                  <a:srgbClr val="002060"/>
                </a:solidFill>
              </a:rPr>
              <a:t> agonists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Less tachycardia for AF patients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</a:rPr>
              <a:t>Better efficacy for those on chronic BB therapy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</a:rPr>
              <a:t>Lusitropic</a:t>
            </a:r>
            <a:r>
              <a:rPr lang="en-US" sz="2800" dirty="0" smtClean="0">
                <a:solidFill>
                  <a:srgbClr val="002060"/>
                </a:solidFill>
              </a:rPr>
              <a:t> and </a:t>
            </a:r>
            <a:r>
              <a:rPr lang="en-US" sz="2800" dirty="0" err="1" smtClean="0">
                <a:solidFill>
                  <a:srgbClr val="002060"/>
                </a:solidFill>
              </a:rPr>
              <a:t>vasodilatory</a:t>
            </a:r>
            <a:r>
              <a:rPr lang="en-US" sz="2800" dirty="0" smtClean="0">
                <a:solidFill>
                  <a:srgbClr val="002060"/>
                </a:solidFill>
              </a:rPr>
              <a:t> effects ( decrease </a:t>
            </a:r>
            <a:r>
              <a:rPr lang="en-US" sz="2800" dirty="0" err="1" smtClean="0">
                <a:solidFill>
                  <a:srgbClr val="002060"/>
                </a:solidFill>
              </a:rPr>
              <a:t>afterload</a:t>
            </a:r>
            <a:r>
              <a:rPr lang="en-US" sz="2800" dirty="0" smtClean="0">
                <a:solidFill>
                  <a:srgbClr val="002060"/>
                </a:solidFill>
              </a:rPr>
              <a:t> and preload)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Milrinone</a:t>
            </a:r>
            <a:r>
              <a:rPr lang="en-US" b="1" dirty="0" smtClean="0"/>
              <a:t>- Evidence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58204" cy="4500594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Increases heart failure and SCD mortality when given for long term treatment iv/ oral for CHF</a:t>
            </a:r>
          </a:p>
          <a:p>
            <a:endParaRPr lang="en-US" sz="2800" dirty="0" smtClean="0"/>
          </a:p>
          <a:p>
            <a:r>
              <a:rPr lang="en-US" sz="2800" dirty="0" smtClean="0"/>
              <a:t>It causes a higher post discharge 60-day mortality in CAD patients</a:t>
            </a:r>
            <a:endParaRPr lang="en-US" sz="1400" b="1" i="1" dirty="0" smtClean="0"/>
          </a:p>
          <a:p>
            <a:endParaRPr lang="en-US" sz="1400" b="1" i="1" dirty="0" smtClean="0"/>
          </a:p>
          <a:p>
            <a:pPr>
              <a:buNone/>
            </a:pPr>
            <a:r>
              <a:rPr lang="en-US" sz="2800" b="1" dirty="0" smtClean="0"/>
              <a:t>Present guidelines for HF in acute setting: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i="1" dirty="0" smtClean="0"/>
              <a:t>ESC  --- </a:t>
            </a:r>
            <a:r>
              <a:rPr lang="en-US" sz="2800" b="1" i="1" dirty="0" err="1" smtClean="0"/>
              <a:t>IIb</a:t>
            </a:r>
            <a:r>
              <a:rPr lang="en-US" sz="2800" b="1" i="1" dirty="0" smtClean="0"/>
              <a:t>, C  </a:t>
            </a:r>
          </a:p>
          <a:p>
            <a:r>
              <a:rPr lang="en-US" sz="2800" b="1" i="1" dirty="0" smtClean="0"/>
              <a:t>ACC/AHA  --- </a:t>
            </a:r>
            <a:r>
              <a:rPr lang="en-US" sz="2800" b="1" i="1" dirty="0" err="1" smtClean="0"/>
              <a:t>IIb</a:t>
            </a:r>
            <a:r>
              <a:rPr lang="en-US" sz="2800" b="1" i="1" dirty="0" smtClean="0"/>
              <a:t>, C</a:t>
            </a:r>
          </a:p>
          <a:p>
            <a:endParaRPr lang="en-US" sz="1400" b="1" i="1" dirty="0" smtClean="0"/>
          </a:p>
          <a:p>
            <a:endParaRPr lang="en-US" sz="1400" b="1" i="1" dirty="0" smtClean="0"/>
          </a:p>
          <a:p>
            <a:endParaRPr lang="en-US" sz="2800" b="1" i="1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CALCIUM SENSITIZERS- LEVOSIMENDAN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14554"/>
            <a:ext cx="8858280" cy="391160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Pyridazone-dinitrile</a:t>
            </a:r>
            <a:r>
              <a:rPr lang="en-US" sz="2800" dirty="0" smtClean="0"/>
              <a:t> derivative</a:t>
            </a:r>
          </a:p>
          <a:p>
            <a:r>
              <a:rPr lang="en-US" sz="2800" u="sng" dirty="0" smtClean="0"/>
              <a:t>Dual mechanism of action: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1) Binds to Ca binding site of </a:t>
            </a:r>
            <a:r>
              <a:rPr lang="en-US" sz="2800" dirty="0" err="1" smtClean="0">
                <a:solidFill>
                  <a:srgbClr val="002060"/>
                </a:solidFill>
              </a:rPr>
              <a:t>TnC</a:t>
            </a:r>
            <a:r>
              <a:rPr lang="en-US" sz="2800" dirty="0" smtClean="0">
                <a:solidFill>
                  <a:srgbClr val="002060"/>
                </a:solidFill>
              </a:rPr>
              <a:t> in </a:t>
            </a:r>
            <a:r>
              <a:rPr lang="en-US" sz="2800" dirty="0" err="1" smtClean="0">
                <a:solidFill>
                  <a:srgbClr val="002060"/>
                </a:solidFill>
              </a:rPr>
              <a:t>sarcomere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IN" sz="2800" dirty="0" smtClean="0">
                <a:solidFill>
                  <a:srgbClr val="002060"/>
                </a:solidFill>
              </a:rPr>
              <a:t>2) K</a:t>
            </a:r>
            <a:r>
              <a:rPr lang="en-IN" sz="2800" baseline="-25000" dirty="0" smtClean="0">
                <a:solidFill>
                  <a:srgbClr val="002060"/>
                </a:solidFill>
              </a:rPr>
              <a:t>ATP</a:t>
            </a:r>
            <a:r>
              <a:rPr lang="en-IN" sz="2800" dirty="0" smtClean="0">
                <a:solidFill>
                  <a:srgbClr val="002060"/>
                </a:solidFill>
              </a:rPr>
              <a:t> channel opener in smooth muscles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7643866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– Actions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14554"/>
            <a:ext cx="8929718" cy="3911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Binds to Ca binding site (N-terminus) of </a:t>
            </a:r>
            <a:r>
              <a:rPr lang="en-US" dirty="0" err="1" smtClean="0"/>
              <a:t>TnC</a:t>
            </a:r>
            <a:endParaRPr lang="en-US" dirty="0" smtClean="0"/>
          </a:p>
          <a:p>
            <a:r>
              <a:rPr lang="en-US" dirty="0" smtClean="0"/>
              <a:t>Stabilizes the Ca-</a:t>
            </a:r>
            <a:r>
              <a:rPr lang="en-US" dirty="0" err="1" smtClean="0"/>
              <a:t>TnC</a:t>
            </a:r>
            <a:r>
              <a:rPr lang="en-US" dirty="0" smtClean="0"/>
              <a:t> complex  and inhibits </a:t>
            </a:r>
            <a:r>
              <a:rPr lang="en-US" dirty="0" err="1" smtClean="0"/>
              <a:t>TnI</a:t>
            </a:r>
            <a:r>
              <a:rPr lang="en-US" dirty="0" smtClean="0"/>
              <a:t> -- </a:t>
            </a:r>
            <a:r>
              <a:rPr lang="en-US" sz="2800" b="1" i="1" dirty="0" smtClean="0">
                <a:solidFill>
                  <a:srgbClr val="C00000"/>
                </a:solidFill>
              </a:rPr>
              <a:t>prolongs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actin</a:t>
            </a:r>
            <a:r>
              <a:rPr lang="en-US" sz="2800" b="1" i="1" dirty="0" smtClean="0">
                <a:solidFill>
                  <a:srgbClr val="C00000"/>
                </a:solidFill>
              </a:rPr>
              <a:t>-myosin cross bridge association rate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The binding affinity depends on the </a:t>
            </a:r>
            <a:r>
              <a:rPr lang="en-US" dirty="0" err="1" smtClean="0">
                <a:solidFill>
                  <a:srgbClr val="002060"/>
                </a:solidFill>
              </a:rPr>
              <a:t>i.c</a:t>
            </a:r>
            <a:r>
              <a:rPr lang="en-US" dirty="0" smtClean="0">
                <a:solidFill>
                  <a:srgbClr val="002060"/>
                </a:solidFill>
              </a:rPr>
              <a:t> Ca concentration</a:t>
            </a:r>
            <a:endParaRPr lang="en-US" dirty="0" smtClean="0"/>
          </a:p>
          <a:p>
            <a:r>
              <a:rPr lang="en-US" dirty="0" smtClean="0"/>
              <a:t>Hence, </a:t>
            </a:r>
            <a:r>
              <a:rPr lang="en-US" dirty="0" err="1" smtClean="0"/>
              <a:t>inotropic</a:t>
            </a:r>
            <a:r>
              <a:rPr lang="en-US" dirty="0" smtClean="0"/>
              <a:t> action only during systole </a:t>
            </a:r>
            <a:r>
              <a:rPr lang="en-US" sz="2800" b="1" dirty="0" smtClean="0">
                <a:solidFill>
                  <a:srgbClr val="FF0000"/>
                </a:solidFill>
              </a:rPr>
              <a:t>(On-off action)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PDI like action at higher concentrations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- Pharmacology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686800" cy="4572032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 : 12-24µg/kg over 10 min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Infusion: 0.05-0.2µg/kg/min</a:t>
            </a:r>
          </a:p>
          <a:p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/>
              <a:t>Can be given orally also (Bioavailability ~85%)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T-half – 0.5-1.4 hours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Hepatic + intestinal metabolism (no renal modification)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Dose dependent action (linear pharmacokinetics)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Active metabolite –(half life of 80 hours) – </a:t>
            </a:r>
            <a:r>
              <a:rPr lang="en-US" sz="2200" b="1" dirty="0" smtClean="0"/>
              <a:t>responsible for prolonged action </a:t>
            </a:r>
            <a:r>
              <a:rPr lang="en-US" sz="2200" b="1" dirty="0" err="1" smtClean="0"/>
              <a:t>upto</a:t>
            </a:r>
            <a:r>
              <a:rPr lang="en-US" sz="2200" b="1" dirty="0" smtClean="0"/>
              <a:t> several days after stopping infusion</a:t>
            </a:r>
            <a:endParaRPr lang="en-US" sz="2800" b="1" dirty="0" smtClean="0"/>
          </a:p>
          <a:p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– Side effects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Hypotension (15- 50%)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Arrhythmias</a:t>
            </a:r>
          </a:p>
          <a:p>
            <a:endParaRPr lang="en-US" dirty="0" smtClean="0"/>
          </a:p>
          <a:p>
            <a:r>
              <a:rPr lang="en-US" dirty="0" smtClean="0"/>
              <a:t>No significant drug interactions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571504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Levosimendan</a:t>
            </a:r>
            <a:r>
              <a:rPr lang="en-US" sz="3200" b="1" dirty="0" smtClean="0"/>
              <a:t> – theoretical advantages over </a:t>
            </a:r>
            <a:r>
              <a:rPr lang="en-US" sz="3200" b="1" dirty="0" err="1" smtClean="0"/>
              <a:t>Dobutamine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Vasodilatory</a:t>
            </a:r>
            <a:r>
              <a:rPr lang="en-US" sz="2400" b="1" dirty="0" smtClean="0">
                <a:solidFill>
                  <a:srgbClr val="C00000"/>
                </a:solidFill>
              </a:rPr>
              <a:t> action</a:t>
            </a:r>
            <a:r>
              <a:rPr lang="en-US" sz="2400" b="1" dirty="0" smtClean="0"/>
              <a:t>– decrease preload, after load and improves coronary blood flow.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Does not increase intracellular Ca/ oxygen demand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Does not impair diastolic relaxation </a:t>
            </a:r>
            <a:r>
              <a:rPr lang="en-US" sz="2400" b="1" dirty="0" smtClean="0">
                <a:solidFill>
                  <a:srgbClr val="C00000"/>
                </a:solidFill>
              </a:rPr>
              <a:t>(Positive </a:t>
            </a:r>
            <a:r>
              <a:rPr lang="en-US" sz="2400" b="1" dirty="0" err="1" smtClean="0">
                <a:solidFill>
                  <a:srgbClr val="C00000"/>
                </a:solidFill>
              </a:rPr>
              <a:t>lusitropy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Decreases LVEDP </a:t>
            </a:r>
            <a:r>
              <a:rPr lang="en-US" sz="2400" b="1" dirty="0" smtClean="0"/>
              <a:t>during coronary ischemia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By action on mitochondrial K</a:t>
            </a:r>
            <a:r>
              <a:rPr lang="en-US" sz="2400" b="1" baseline="-25000" dirty="0" smtClean="0"/>
              <a:t>ATP</a:t>
            </a:r>
            <a:r>
              <a:rPr lang="en-US" sz="2400" b="1" dirty="0" smtClean="0"/>
              <a:t> channels </a:t>
            </a:r>
            <a:r>
              <a:rPr lang="en-US" sz="2400" b="1" dirty="0" smtClean="0">
                <a:solidFill>
                  <a:srgbClr val="C00000"/>
                </a:solidFill>
              </a:rPr>
              <a:t>– decrease apoptosis</a:t>
            </a:r>
            <a:r>
              <a:rPr lang="en-US" sz="2400" b="1" dirty="0" smtClean="0"/>
              <a:t>– in vitro beneficial effects on </a:t>
            </a:r>
            <a:r>
              <a:rPr lang="en-US" sz="2400" b="1" dirty="0" err="1" smtClean="0"/>
              <a:t>remodelling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Beneficial in </a:t>
            </a:r>
            <a:r>
              <a:rPr lang="en-US" sz="2400" b="1" dirty="0" smtClean="0">
                <a:solidFill>
                  <a:srgbClr val="C00000"/>
                </a:solidFill>
              </a:rPr>
              <a:t>CAD, sepsis, </a:t>
            </a:r>
            <a:r>
              <a:rPr lang="en-US" sz="2400" b="1" dirty="0" err="1" smtClean="0">
                <a:solidFill>
                  <a:srgbClr val="C00000"/>
                </a:solidFill>
              </a:rPr>
              <a:t>paediatric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sub groups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Antioxidant and anti-inflammatory</a:t>
            </a:r>
            <a:r>
              <a:rPr lang="en-US" sz="2400" b="1" dirty="0" smtClean="0"/>
              <a:t> effects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Beneficial renal and gastrointestinal effects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b="1" dirty="0" smtClean="0"/>
              <a:t>INOTROPE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4351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Inotrope</a:t>
            </a:r>
            <a:r>
              <a:rPr lang="en-US" sz="2800" dirty="0" smtClean="0"/>
              <a:t>: A drug that alters the force or energy of myocardial contraction</a:t>
            </a:r>
          </a:p>
          <a:p>
            <a:endParaRPr lang="en-US" sz="2800" dirty="0" smtClean="0"/>
          </a:p>
          <a:p>
            <a:r>
              <a:rPr lang="en-US" sz="2800" dirty="0" smtClean="0"/>
              <a:t>Greek origin : </a:t>
            </a:r>
            <a:r>
              <a:rPr lang="en-US" sz="2800" dirty="0" err="1" smtClean="0"/>
              <a:t>Ino</a:t>
            </a:r>
            <a:r>
              <a:rPr lang="en-US" sz="2800" dirty="0" smtClean="0"/>
              <a:t> = </a:t>
            </a:r>
            <a:r>
              <a:rPr lang="en-US" sz="2800" dirty="0" err="1" smtClean="0"/>
              <a:t>fibre</a:t>
            </a:r>
            <a:r>
              <a:rPr lang="en-US" sz="2800" dirty="0" smtClean="0"/>
              <a:t>, Tropic= relating to</a:t>
            </a:r>
          </a:p>
          <a:p>
            <a:endParaRPr lang="en-US" sz="2800" dirty="0" smtClean="0"/>
          </a:p>
          <a:p>
            <a:r>
              <a:rPr lang="en-US" sz="2800" b="1" dirty="0" smtClean="0"/>
              <a:t>Positive </a:t>
            </a:r>
            <a:r>
              <a:rPr lang="en-US" sz="2800" b="1" dirty="0" err="1" smtClean="0"/>
              <a:t>inotropes</a:t>
            </a:r>
            <a:r>
              <a:rPr lang="en-US" sz="2800" dirty="0" smtClean="0"/>
              <a:t>: Increases myocardial contractility</a:t>
            </a:r>
          </a:p>
          <a:p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</a:rPr>
              <a:t>Cardiac contractile failure (HEART FAILURE)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, Acute myocardial infarction,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, </a:t>
            </a:r>
            <a:r>
              <a:rPr lang="en-US" sz="2800" dirty="0" err="1" smtClean="0"/>
              <a:t>Cardiogenic</a:t>
            </a:r>
            <a:r>
              <a:rPr lang="en-US" sz="2800" dirty="0" smtClean="0"/>
              <a:t>/septic chock)</a:t>
            </a:r>
          </a:p>
          <a:p>
            <a:pPr>
              <a:buNone/>
            </a:pPr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0"/>
          </a:xfrm>
        </p:spPr>
        <p:txBody>
          <a:bodyPr/>
          <a:lstStyle/>
          <a:p>
            <a:r>
              <a:rPr lang="en-US" b="1" dirty="0" err="1" smtClean="0"/>
              <a:t>Levosimendan</a:t>
            </a:r>
            <a:r>
              <a:rPr lang="en-US" b="1" dirty="0" smtClean="0"/>
              <a:t> - Evidence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52864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Credited with the largest available evidence among iv </a:t>
            </a:r>
            <a:r>
              <a:rPr lang="en-US" sz="2400" dirty="0" err="1" smtClean="0"/>
              <a:t>inotropes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A 24 hour infusion increased COP ~40%,  reduced PCWP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( -8.9mmHg) , 30% reduction in SVR &amp; increased HR (~6bpm)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Significant mortality benefit for critically ill patients with heart failure and patients undergoing cardiac surgery </a:t>
            </a:r>
          </a:p>
          <a:p>
            <a:pPr>
              <a:buNone/>
            </a:pPr>
            <a:endParaRPr lang="en-US" sz="2400" b="1" i="1" dirty="0" smtClean="0">
              <a:solidFill>
                <a:srgbClr val="002060"/>
              </a:solidFill>
            </a:endParaRP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Improves mortality after coronary </a:t>
            </a:r>
            <a:r>
              <a:rPr lang="en-US" sz="2400" b="1" dirty="0" err="1" smtClean="0">
                <a:solidFill>
                  <a:srgbClr val="002060"/>
                </a:solidFill>
              </a:rPr>
              <a:t>revascularisation</a:t>
            </a:r>
            <a:r>
              <a:rPr lang="en-US" sz="2400" b="1" dirty="0" smtClean="0">
                <a:solidFill>
                  <a:srgbClr val="002060"/>
                </a:solidFill>
              </a:rPr>
              <a:t> compared to standard therapy</a:t>
            </a: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Improves survival as well as </a:t>
            </a:r>
            <a:r>
              <a:rPr lang="en-US" sz="2400" b="1" dirty="0" err="1" smtClean="0">
                <a:solidFill>
                  <a:srgbClr val="002060"/>
                </a:solidFill>
              </a:rPr>
              <a:t>hemodynamics</a:t>
            </a:r>
            <a:r>
              <a:rPr lang="en-US" sz="2400" b="1" dirty="0" smtClean="0">
                <a:solidFill>
                  <a:srgbClr val="002060"/>
                </a:solidFill>
              </a:rPr>
              <a:t> compared to </a:t>
            </a:r>
            <a:r>
              <a:rPr lang="en-US" sz="2400" b="1" dirty="0" err="1" smtClean="0">
                <a:solidFill>
                  <a:srgbClr val="002060"/>
                </a:solidFill>
              </a:rPr>
              <a:t>dobutamine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en-US" sz="2800" b="1" i="1" dirty="0" smtClean="0"/>
          </a:p>
          <a:p>
            <a:endParaRPr lang="en-US" sz="2800" b="1" i="1" dirty="0" smtClean="0">
              <a:solidFill>
                <a:srgbClr val="C00000"/>
              </a:solidFill>
            </a:endParaRPr>
          </a:p>
          <a:p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Final word on </a:t>
            </a:r>
            <a:r>
              <a:rPr lang="en-US" b="1" dirty="0" err="1" smtClean="0"/>
              <a:t>Levosimendan</a:t>
            </a:r>
            <a:r>
              <a:rPr lang="en-US" b="1" dirty="0" smtClean="0"/>
              <a:t>?- guidelines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2000240"/>
            <a:ext cx="9001188" cy="48577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Only intravenous positive </a:t>
            </a:r>
            <a:r>
              <a:rPr lang="en-US" sz="2800" dirty="0" err="1" smtClean="0"/>
              <a:t>inotrope</a:t>
            </a:r>
            <a:r>
              <a:rPr lang="en-US" sz="2800" dirty="0" smtClean="0"/>
              <a:t> that has had a mortality benefit consistently.</a:t>
            </a:r>
          </a:p>
          <a:p>
            <a:endParaRPr lang="en-US" sz="2800" dirty="0" smtClean="0"/>
          </a:p>
          <a:p>
            <a:r>
              <a:rPr lang="en-US" sz="2800" dirty="0" smtClean="0"/>
              <a:t>Plenty of theoretical advantages over standard </a:t>
            </a:r>
            <a:r>
              <a:rPr lang="en-US" sz="2800" dirty="0" err="1" smtClean="0"/>
              <a:t>inotropes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Uniform physiological benefits for coronary, renal and </a:t>
            </a:r>
            <a:r>
              <a:rPr lang="en-US" sz="2800" dirty="0" err="1" smtClean="0"/>
              <a:t>g.i</a:t>
            </a:r>
            <a:r>
              <a:rPr lang="en-US" sz="2800" dirty="0" smtClean="0"/>
              <a:t> systems</a:t>
            </a:r>
          </a:p>
          <a:p>
            <a:endParaRPr lang="en-US" sz="2800" dirty="0" smtClean="0"/>
          </a:p>
          <a:p>
            <a:r>
              <a:rPr lang="en-US" sz="2800" dirty="0" smtClean="0"/>
              <a:t>Hypotension may be the main reason negating its efficacy</a:t>
            </a:r>
          </a:p>
          <a:p>
            <a:endParaRPr lang="en-US" sz="2800" dirty="0" smtClean="0"/>
          </a:p>
          <a:p>
            <a:r>
              <a:rPr lang="en-US" sz="2800" i="1" dirty="0" smtClean="0">
                <a:solidFill>
                  <a:srgbClr val="C00000"/>
                </a:solidFill>
              </a:rPr>
              <a:t>ESC: Recommended as second line </a:t>
            </a:r>
            <a:r>
              <a:rPr lang="en-US" sz="2800" i="1" dirty="0" err="1" smtClean="0">
                <a:solidFill>
                  <a:srgbClr val="C00000"/>
                </a:solidFill>
              </a:rPr>
              <a:t>inotrope</a:t>
            </a:r>
            <a:r>
              <a:rPr lang="en-US" sz="2800" i="1" dirty="0" smtClean="0">
                <a:solidFill>
                  <a:srgbClr val="C00000"/>
                </a:solidFill>
              </a:rPr>
              <a:t> (</a:t>
            </a:r>
            <a:r>
              <a:rPr lang="en-US" sz="2800" i="1" dirty="0" err="1" smtClean="0">
                <a:solidFill>
                  <a:srgbClr val="C00000"/>
                </a:solidFill>
              </a:rPr>
              <a:t>IIa,B</a:t>
            </a:r>
            <a:r>
              <a:rPr lang="en-US" sz="2800" i="1" dirty="0" smtClean="0">
                <a:solidFill>
                  <a:srgbClr val="C00000"/>
                </a:solidFill>
              </a:rPr>
              <a:t>) for AHFS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7372312" cy="1143000"/>
          </a:xfrm>
        </p:spPr>
        <p:txBody>
          <a:bodyPr/>
          <a:lstStyle/>
          <a:p>
            <a:r>
              <a:rPr lang="en-US" b="1" dirty="0" smtClean="0"/>
              <a:t>DIGOXIN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29256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purified glycoside extracted from foxglove plant </a:t>
            </a:r>
            <a:r>
              <a:rPr lang="en-US" sz="2800" smtClean="0"/>
              <a:t>(Digitalis </a:t>
            </a:r>
            <a:r>
              <a:rPr lang="en-US" sz="2800" dirty="0" err="1" smtClean="0"/>
              <a:t>lanata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Discovered &amp; described by </a:t>
            </a:r>
            <a:r>
              <a:rPr lang="en-US" sz="2800" dirty="0" smtClean="0">
                <a:solidFill>
                  <a:srgbClr val="FF0000"/>
                </a:solidFill>
              </a:rPr>
              <a:t>William Withering in 1785</a:t>
            </a:r>
          </a:p>
          <a:p>
            <a:pPr>
              <a:buNone/>
            </a:pPr>
            <a:r>
              <a:rPr lang="en-US" sz="2800" dirty="0" smtClean="0"/>
              <a:t>-</a:t>
            </a:r>
            <a:r>
              <a:rPr lang="en-US" sz="2000" dirty="0" smtClean="0"/>
              <a:t>English botanist, geologist, chemist &amp; physician</a:t>
            </a:r>
          </a:p>
          <a:p>
            <a:endParaRPr lang="en-US" sz="2800" dirty="0" smtClean="0"/>
          </a:p>
          <a:p>
            <a:r>
              <a:rPr lang="en-US" sz="2800" dirty="0" smtClean="0"/>
              <a:t>Initially a routine drug for ‘dropsy’ (edema)</a:t>
            </a:r>
          </a:p>
          <a:p>
            <a:endParaRPr lang="en-US" sz="2800" dirty="0" smtClean="0"/>
          </a:p>
          <a:p>
            <a:r>
              <a:rPr lang="en-US" sz="2800" dirty="0" smtClean="0"/>
              <a:t>Oldest CVS drug that is still being used (&gt;200years)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3643338" cy="59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71414"/>
            <a:ext cx="3000396" cy="351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861" y="3714752"/>
            <a:ext cx="274298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48"/>
          </a:xfrm>
        </p:spPr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- Action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971676"/>
          </a:xfrm>
        </p:spPr>
        <p:txBody>
          <a:bodyPr>
            <a:noAutofit/>
          </a:bodyPr>
          <a:lstStyle/>
          <a:p>
            <a:r>
              <a:rPr lang="en-US" sz="2400" dirty="0" smtClean="0"/>
              <a:t>Potent inhibitor of cellular Na-K ATP-</a:t>
            </a:r>
            <a:r>
              <a:rPr lang="en-US" sz="2400" dirty="0" err="1" smtClean="0"/>
              <a:t>ase</a:t>
            </a:r>
            <a:r>
              <a:rPr lang="en-US" sz="2400" dirty="0" smtClean="0"/>
              <a:t> -- blunts Ca extrusion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Positive </a:t>
            </a:r>
            <a:r>
              <a:rPr lang="en-US" sz="2400" dirty="0" err="1" smtClean="0">
                <a:solidFill>
                  <a:srgbClr val="FF0000"/>
                </a:solidFill>
              </a:rPr>
              <a:t>inotropy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      LVEDP, LVEDV &amp;LVESV 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Negative </a:t>
            </a:r>
            <a:r>
              <a:rPr lang="en-US" sz="2400" dirty="0" err="1" smtClean="0">
                <a:solidFill>
                  <a:srgbClr val="FF0000"/>
                </a:solidFill>
              </a:rPr>
              <a:t>chronotropy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dromotropy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 </a:t>
            </a:r>
            <a:r>
              <a:rPr lang="en-US" sz="2400" dirty="0" err="1" smtClean="0"/>
              <a:t>vagal</a:t>
            </a:r>
            <a:r>
              <a:rPr lang="en-US" sz="2400" dirty="0" smtClean="0"/>
              <a:t> action)</a:t>
            </a:r>
          </a:p>
          <a:p>
            <a:r>
              <a:rPr lang="en-US" sz="2400" dirty="0" smtClean="0"/>
              <a:t>Increased </a:t>
            </a:r>
            <a:r>
              <a:rPr lang="en-US" sz="2400" dirty="0" err="1" smtClean="0"/>
              <a:t>baroreceptor</a:t>
            </a:r>
            <a:r>
              <a:rPr lang="en-US" sz="2400" dirty="0" smtClean="0"/>
              <a:t> sensitization--withdrawal of sympathetic stimulation-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</a:rPr>
              <a:t>vasodilation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Decreases </a:t>
            </a:r>
            <a:r>
              <a:rPr lang="en-US" sz="2400" dirty="0" err="1" smtClean="0"/>
              <a:t>neurohormonal</a:t>
            </a:r>
            <a:r>
              <a:rPr lang="en-US" sz="2400" dirty="0" smtClean="0"/>
              <a:t> activation</a:t>
            </a:r>
          </a:p>
          <a:p>
            <a:r>
              <a:rPr lang="en-US" sz="2400" dirty="0" smtClean="0"/>
              <a:t>Induces </a:t>
            </a:r>
            <a:r>
              <a:rPr lang="en-US" sz="2400" dirty="0" err="1" smtClean="0">
                <a:solidFill>
                  <a:srgbClr val="FF0000"/>
                </a:solidFill>
              </a:rPr>
              <a:t>diuresis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84296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3214678" y="1785132"/>
            <a:ext cx="285752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- Pharmacology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u="sng" dirty="0" smtClean="0"/>
              <a:t>Oral administration</a:t>
            </a:r>
          </a:p>
          <a:p>
            <a:r>
              <a:rPr lang="en-US" sz="2800" dirty="0" smtClean="0"/>
              <a:t>T-half = 40 hours ( So steady state in around a week)</a:t>
            </a:r>
          </a:p>
          <a:p>
            <a:pPr>
              <a:buNone/>
            </a:pPr>
            <a:r>
              <a:rPr lang="en-US" sz="2800" dirty="0" smtClean="0"/>
              <a:t>                                          -----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Digitalization</a:t>
            </a:r>
          </a:p>
          <a:p>
            <a:r>
              <a:rPr lang="en-US" sz="2800" dirty="0" smtClean="0"/>
              <a:t>Bioavailability : 60-80%</a:t>
            </a:r>
          </a:p>
          <a:p>
            <a:r>
              <a:rPr lang="en-US" sz="2800" dirty="0" smtClean="0"/>
              <a:t>Onset ~ 2hours ; Peak effect ~ 2-6 hours</a:t>
            </a:r>
          </a:p>
          <a:p>
            <a:r>
              <a:rPr lang="en-US" sz="2800" dirty="0" smtClean="0"/>
              <a:t>Better taken in empty stomach</a:t>
            </a:r>
          </a:p>
          <a:p>
            <a:r>
              <a:rPr lang="en-US" sz="2800" dirty="0" smtClean="0"/>
              <a:t>Intestinal absorption is inhibited by P-glycoprotein on </a:t>
            </a:r>
            <a:r>
              <a:rPr lang="en-US" sz="2800" dirty="0" err="1" smtClean="0"/>
              <a:t>enterocytes</a:t>
            </a:r>
            <a:r>
              <a:rPr lang="en-US" sz="2800" dirty="0" smtClean="0"/>
              <a:t> (an efflux protein)</a:t>
            </a:r>
          </a:p>
          <a:p>
            <a:r>
              <a:rPr lang="en-US" sz="2800" dirty="0" smtClean="0"/>
              <a:t>Large volume of distribution (500litres)</a:t>
            </a:r>
          </a:p>
          <a:p>
            <a:r>
              <a:rPr lang="en-US" sz="2800" dirty="0" smtClean="0"/>
              <a:t>Crosses BBB and placenta</a:t>
            </a:r>
          </a:p>
          <a:p>
            <a:r>
              <a:rPr lang="en-US" sz="2800" dirty="0" smtClean="0"/>
              <a:t>25% bound to plasma proteins</a:t>
            </a:r>
          </a:p>
          <a:p>
            <a:r>
              <a:rPr lang="en-US" sz="2800" dirty="0" smtClean="0"/>
              <a:t>Excretion – 70-80% unchanged by </a:t>
            </a:r>
            <a:r>
              <a:rPr lang="en-US" sz="2800" dirty="0" smtClean="0"/>
              <a:t>renal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IN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Oral </a:t>
            </a:r>
            <a:r>
              <a:rPr lang="en-US" b="1" dirty="0" err="1" smtClean="0"/>
              <a:t>digoxin</a:t>
            </a:r>
            <a:r>
              <a:rPr lang="en-US" b="1" dirty="0" smtClean="0"/>
              <a:t> administration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14554"/>
            <a:ext cx="8929718" cy="4643446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sz="2800" dirty="0" smtClean="0"/>
              <a:t>Narrow therapeutic levels (0.5-1.5ng/ml)</a:t>
            </a:r>
          </a:p>
          <a:p>
            <a:pPr>
              <a:buFontTx/>
              <a:buChar char="-"/>
            </a:pPr>
            <a:r>
              <a:rPr lang="en-US" sz="2800" b="1" dirty="0" smtClean="0"/>
              <a:t>Body weight, age, renal function</a:t>
            </a:r>
          </a:p>
          <a:p>
            <a:pPr>
              <a:buFontTx/>
              <a:buChar char="-"/>
            </a:pPr>
            <a:r>
              <a:rPr lang="en-US" sz="2800" dirty="0" smtClean="0"/>
              <a:t>For sick patients – loading dose(rapid digitalization)</a:t>
            </a:r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Loading dose: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C00000"/>
                </a:solidFill>
              </a:rPr>
              <a:t>~20- 45 µg/kg (</a:t>
            </a:r>
            <a:r>
              <a:rPr lang="en-US" sz="2800" dirty="0" err="1" smtClean="0">
                <a:solidFill>
                  <a:srgbClr val="C00000"/>
                </a:solidFill>
              </a:rPr>
              <a:t>paed</a:t>
            </a:r>
            <a:r>
              <a:rPr lang="en-US" sz="2800" dirty="0" smtClean="0">
                <a:solidFill>
                  <a:srgbClr val="C00000"/>
                </a:solidFill>
              </a:rPr>
              <a:t>) / 10-15 µg/kg (adults)</a:t>
            </a:r>
          </a:p>
          <a:p>
            <a:pPr>
              <a:buNone/>
            </a:pPr>
            <a:r>
              <a:rPr lang="en-US" sz="2400" dirty="0" smtClean="0"/>
              <a:t>1/2 total dose initially--1/4 dose every 4-6 hours twice</a:t>
            </a:r>
          </a:p>
          <a:p>
            <a:pPr>
              <a:buNone/>
            </a:pPr>
            <a:r>
              <a:rPr lang="en-US" sz="2400" b="1" dirty="0" smtClean="0"/>
              <a:t>(Presently recommended only for AF rate control)</a:t>
            </a:r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Maintenance dose: 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~10µg/kg (</a:t>
            </a:r>
            <a:r>
              <a:rPr lang="en-US" sz="2800" dirty="0" err="1" smtClean="0">
                <a:solidFill>
                  <a:srgbClr val="C00000"/>
                </a:solidFill>
              </a:rPr>
              <a:t>paed</a:t>
            </a:r>
            <a:r>
              <a:rPr lang="en-US" sz="2800" dirty="0" smtClean="0">
                <a:solidFill>
                  <a:srgbClr val="C00000"/>
                </a:solidFill>
              </a:rPr>
              <a:t>) &amp; ~5 µg/kg (adult)</a:t>
            </a:r>
            <a:r>
              <a:rPr lang="en-US" sz="2800" dirty="0" smtClean="0"/>
              <a:t>                    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                                                   </a:t>
            </a:r>
            <a:r>
              <a:rPr lang="en-US" sz="2400" dirty="0" smtClean="0">
                <a:solidFill>
                  <a:srgbClr val="C00000"/>
                </a:solidFill>
              </a:rPr>
              <a:t>(~ 1/4</a:t>
            </a:r>
            <a:r>
              <a:rPr lang="en-US" sz="2400" baseline="30000" dirty="0" smtClean="0">
                <a:solidFill>
                  <a:srgbClr val="C00000"/>
                </a:solidFill>
              </a:rPr>
              <a:t>th</a:t>
            </a:r>
            <a:r>
              <a:rPr lang="en-US" sz="2400" dirty="0" smtClean="0">
                <a:solidFill>
                  <a:srgbClr val="C00000"/>
                </a:solidFill>
              </a:rPr>
              <a:t> of loading dose)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~ 0.125- 0.25mg for an adult male with HF and normal renal function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IN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–  </a:t>
            </a:r>
            <a:r>
              <a:rPr lang="en-US" b="1" dirty="0" err="1" smtClean="0"/>
              <a:t>i.v</a:t>
            </a:r>
            <a:r>
              <a:rPr lang="en-US" b="1" dirty="0" smtClean="0"/>
              <a:t>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357718"/>
          </a:xfrm>
        </p:spPr>
        <p:txBody>
          <a:bodyPr/>
          <a:lstStyle/>
          <a:p>
            <a:r>
              <a:rPr lang="en-US" dirty="0" smtClean="0"/>
              <a:t>Can cause systemic as well as coronary vasoconstriction (avoided by administration over 20-30mins)</a:t>
            </a:r>
          </a:p>
          <a:p>
            <a:r>
              <a:rPr lang="en-US" dirty="0" smtClean="0"/>
              <a:t>When carefully used is </a:t>
            </a:r>
            <a:r>
              <a:rPr lang="en-US" dirty="0" err="1" smtClean="0"/>
              <a:t>hemodynamically</a:t>
            </a:r>
            <a:r>
              <a:rPr lang="en-US" dirty="0" smtClean="0"/>
              <a:t> beneficial for AHFS.</a:t>
            </a:r>
          </a:p>
          <a:p>
            <a:r>
              <a:rPr lang="en-US" dirty="0" smtClean="0"/>
              <a:t>Effects see within an hour.</a:t>
            </a:r>
          </a:p>
          <a:p>
            <a:r>
              <a:rPr lang="en-US" dirty="0" smtClean="0"/>
              <a:t>However not recommended by international guidelines due to lack of evidence.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Digoxin</a:t>
            </a:r>
            <a:r>
              <a:rPr lang="en-US" sz="3200" b="1" dirty="0" smtClean="0"/>
              <a:t> – Drug interactions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689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CYP related interaction</a:t>
            </a:r>
          </a:p>
          <a:p>
            <a:r>
              <a:rPr lang="en-US" sz="2000" dirty="0" smtClean="0"/>
              <a:t>Substrate of P-glycoprotein (Pharmacokinetic interaction</a:t>
            </a:r>
            <a:r>
              <a:rPr lang="en-US" sz="2400" dirty="0" smtClean="0"/>
              <a:t>)</a:t>
            </a:r>
          </a:p>
          <a:p>
            <a:endParaRPr lang="en-I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52" y="1643050"/>
          <a:ext cx="6096000" cy="530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14710"/>
                <a:gridCol w="2881290"/>
              </a:tblGrid>
              <a:tr h="613130"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</a:t>
                      </a:r>
                      <a:r>
                        <a:rPr lang="en-US" baseline="0" dirty="0" smtClean="0"/>
                        <a:t> increase in </a:t>
                      </a:r>
                      <a:r>
                        <a:rPr lang="en-US" baseline="0" dirty="0" err="1" smtClean="0"/>
                        <a:t>S.Digoxin</a:t>
                      </a:r>
                      <a:r>
                        <a:rPr lang="en-US" baseline="0" dirty="0" smtClean="0"/>
                        <a:t>  concentrations (&gt;50%)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Digoxin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conc</a:t>
                      </a:r>
                      <a:r>
                        <a:rPr lang="en-US" baseline="0" dirty="0" smtClean="0"/>
                        <a:t> increased (&lt;50%)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Amiodarone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Atorvastatin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Dronedarone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Carvedilol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Captopril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Diltiazem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Clarithromycin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Indomethazine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Gentamicin</a:t>
                      </a:r>
                      <a:endParaRPr lang="en-IN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Nifedipine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smtClean="0"/>
                        <a:t>Erythromycin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Tolvaptan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Propafenone</a:t>
                      </a:r>
                      <a:r>
                        <a:rPr lang="en-US" dirty="0" smtClean="0"/>
                        <a:t> , </a:t>
                      </a:r>
                      <a:r>
                        <a:rPr lang="en-US" dirty="0" err="1" smtClean="0"/>
                        <a:t>Quinidine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Trimethoprim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Ranolazine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Telmisartan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Ritonavir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Spironolactone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smtClean="0"/>
                        <a:t>Tetracycline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Quinine</a:t>
                      </a:r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Verapamil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552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Itraconazole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1538" y="1643050"/>
          <a:ext cx="6715172" cy="5110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1227"/>
                <a:gridCol w="3173945"/>
              </a:tblGrid>
              <a:tr h="8892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Pharmacodynamic</a:t>
                      </a:r>
                      <a:r>
                        <a:rPr lang="en-US" baseline="0" dirty="0" smtClean="0"/>
                        <a:t> interactions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IN" dirty="0"/>
                    </a:p>
                  </a:txBody>
                  <a:tcPr/>
                </a:tc>
              </a:tr>
              <a:tr h="530500">
                <a:tc>
                  <a:txBody>
                    <a:bodyPr/>
                    <a:lstStyle/>
                    <a:p>
                      <a:r>
                        <a:rPr lang="en-US" dirty="0" smtClean="0"/>
                        <a:t>NSAIDS, ACE inhibitors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Decreasing renal clearance</a:t>
                      </a:r>
                      <a:endParaRPr lang="en-IN" dirty="0"/>
                    </a:p>
                  </a:txBody>
                  <a:tcPr/>
                </a:tc>
              </a:tr>
              <a:tr h="530500">
                <a:tc>
                  <a:txBody>
                    <a:bodyPr/>
                    <a:lstStyle/>
                    <a:p>
                      <a:r>
                        <a:rPr lang="en-US" dirty="0" smtClean="0"/>
                        <a:t>Diuretics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Hypokalemia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hypomagnesemia</a:t>
                      </a:r>
                      <a:endParaRPr lang="en-IN" dirty="0"/>
                    </a:p>
                  </a:txBody>
                  <a:tcPr/>
                </a:tc>
              </a:tr>
              <a:tr h="92837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Dofetilide</a:t>
                      </a:r>
                      <a:r>
                        <a:rPr lang="en-US" dirty="0" smtClean="0"/>
                        <a:t> , </a:t>
                      </a:r>
                      <a:r>
                        <a:rPr lang="en-US" dirty="0" err="1" smtClean="0"/>
                        <a:t>Sotalol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Dronedarone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Proarrhythmia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sudden death</a:t>
                      </a:r>
                      <a:endParaRPr lang="en-IN" dirty="0"/>
                    </a:p>
                  </a:txBody>
                  <a:tcPr/>
                </a:tc>
              </a:tr>
              <a:tr h="5305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Teriparatide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Hypercalcemia</a:t>
                      </a:r>
                      <a:r>
                        <a:rPr lang="en-US" dirty="0" smtClean="0"/>
                        <a:t>—dig</a:t>
                      </a:r>
                      <a:r>
                        <a:rPr lang="en-US" baseline="0" dirty="0" smtClean="0"/>
                        <a:t> toxicity</a:t>
                      </a:r>
                      <a:endParaRPr lang="en-IN" dirty="0"/>
                    </a:p>
                  </a:txBody>
                  <a:tcPr/>
                </a:tc>
              </a:tr>
              <a:tr h="5305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Thyroxine</a:t>
                      </a:r>
                      <a:r>
                        <a:rPr lang="en-US" dirty="0" smtClean="0"/>
                        <a:t> (decrease </a:t>
                      </a:r>
                      <a:r>
                        <a:rPr lang="en-US" dirty="0" err="1" smtClean="0"/>
                        <a:t>S.digoxin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clearance</a:t>
                      </a:r>
                      <a:endParaRPr lang="en-IN" dirty="0"/>
                    </a:p>
                  </a:txBody>
                  <a:tcPr/>
                </a:tc>
              </a:tr>
              <a:tr h="530500">
                <a:tc>
                  <a:txBody>
                    <a:bodyPr/>
                    <a:lstStyle/>
                    <a:p>
                      <a:r>
                        <a:rPr lang="en-US" dirty="0" smtClean="0"/>
                        <a:t> Other </a:t>
                      </a:r>
                      <a:r>
                        <a:rPr lang="en-US" dirty="0" err="1" smtClean="0"/>
                        <a:t>Inotropic</a:t>
                      </a:r>
                      <a:r>
                        <a:rPr lang="en-US" dirty="0" smtClean="0"/>
                        <a:t> agents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Tachyarrhythmias</a:t>
                      </a:r>
                      <a:endParaRPr lang="en-IN" dirty="0"/>
                    </a:p>
                  </a:txBody>
                  <a:tcPr/>
                </a:tc>
              </a:tr>
              <a:tr h="530500">
                <a:tc>
                  <a:txBody>
                    <a:bodyPr/>
                    <a:lstStyle/>
                    <a:p>
                      <a:r>
                        <a:rPr lang="en-US" dirty="0" smtClean="0"/>
                        <a:t>BBs</a:t>
                      </a:r>
                      <a:r>
                        <a:rPr lang="en-US" baseline="0" dirty="0" smtClean="0"/>
                        <a:t> &amp; CCBs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Bradyarrhythmias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- side effects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398304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Dose dependent</a:t>
            </a:r>
          </a:p>
          <a:p>
            <a:r>
              <a:rPr lang="en-US" sz="2800" dirty="0" smtClean="0"/>
              <a:t>~ 5-20% </a:t>
            </a:r>
          </a:p>
          <a:p>
            <a:pPr>
              <a:buNone/>
            </a:pPr>
            <a:r>
              <a:rPr lang="en-US" sz="2000" dirty="0" smtClean="0"/>
              <a:t>( 15-20% serious side effects)</a:t>
            </a:r>
          </a:p>
          <a:p>
            <a:pPr>
              <a:buNone/>
            </a:pPr>
            <a:r>
              <a:rPr lang="en-US" sz="2000" dirty="0" smtClean="0"/>
              <a:t>(~ 50% is cardiac toxicity)</a:t>
            </a:r>
          </a:p>
          <a:p>
            <a:r>
              <a:rPr lang="en-US" sz="2800" dirty="0" smtClean="0"/>
              <a:t>GI: nausea, vomiting, intestinal pain, hemorrhagic necrosis</a:t>
            </a:r>
          </a:p>
          <a:p>
            <a:r>
              <a:rPr lang="en-US" sz="2800" dirty="0" smtClean="0"/>
              <a:t>CVS: Almost any </a:t>
            </a:r>
            <a:r>
              <a:rPr lang="en-US" sz="2800" dirty="0" err="1" smtClean="0"/>
              <a:t>arrythmias</a:t>
            </a:r>
            <a:endParaRPr lang="en-US" sz="2800" dirty="0" smtClean="0"/>
          </a:p>
          <a:p>
            <a:r>
              <a:rPr lang="en-US" sz="2800" dirty="0" smtClean="0"/>
              <a:t>CNS: blurring/yellow vision, delirium, headache, confusion, depression, hallucination</a:t>
            </a:r>
          </a:p>
          <a:p>
            <a:r>
              <a:rPr lang="en-US" sz="2800" dirty="0" err="1" smtClean="0"/>
              <a:t>Thromobocytopenia</a:t>
            </a:r>
            <a:r>
              <a:rPr lang="en-US" sz="2800" dirty="0" smtClean="0"/>
              <a:t>, </a:t>
            </a:r>
            <a:r>
              <a:rPr lang="en-US" sz="2800" dirty="0" err="1" smtClean="0"/>
              <a:t>gynaecomastia</a:t>
            </a:r>
            <a:r>
              <a:rPr lang="en-US" sz="2800" dirty="0" smtClean="0"/>
              <a:t>, skin reaction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effect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STD with inverted/biphasic T waves (‘Inverted tick-mark’)</a:t>
            </a:r>
          </a:p>
          <a:p>
            <a:r>
              <a:rPr lang="en-US" b="1" dirty="0" smtClean="0"/>
              <a:t>QT shortening</a:t>
            </a:r>
          </a:p>
          <a:p>
            <a:r>
              <a:rPr lang="en-US" b="1" dirty="0" smtClean="0"/>
              <a:t>Prominent U waves</a:t>
            </a:r>
          </a:p>
          <a:p>
            <a:r>
              <a:rPr lang="en-US" b="1" dirty="0" smtClean="0"/>
              <a:t>PR prolongation</a:t>
            </a:r>
          </a:p>
          <a:p>
            <a:r>
              <a:rPr lang="en-US" b="1" dirty="0" smtClean="0"/>
              <a:t>Peaking of T waves</a:t>
            </a:r>
            <a:endParaRPr lang="en-I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7" y="1357298"/>
            <a:ext cx="391477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810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2066" y="3929066"/>
            <a:ext cx="39290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Salvador- </a:t>
            </a:r>
            <a:r>
              <a:rPr lang="en-US" b="1" dirty="0" err="1" smtClean="0"/>
              <a:t>Dalis</a:t>
            </a:r>
            <a:r>
              <a:rPr lang="en-US" b="1" dirty="0" smtClean="0"/>
              <a:t> moustache sign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Inotropy</a:t>
            </a:r>
            <a:r>
              <a:rPr lang="en-US" b="1" dirty="0" smtClean="0"/>
              <a:t> --- No. of cross-bridges activated</a:t>
            </a:r>
            <a:r>
              <a:rPr lang="en-US" dirty="0" smtClean="0"/>
              <a:t>:</a:t>
            </a:r>
          </a:p>
          <a:p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800" dirty="0" smtClean="0"/>
              <a:t>Amount of Ca available to bind </a:t>
            </a:r>
            <a:r>
              <a:rPr lang="en-US" sz="2800" dirty="0" err="1" smtClean="0"/>
              <a:t>Troponin</a:t>
            </a:r>
            <a:r>
              <a:rPr lang="en-US" sz="2800" dirty="0" smtClean="0"/>
              <a:t> C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Ca affinity of </a:t>
            </a:r>
            <a:r>
              <a:rPr lang="en-US" sz="2800" dirty="0" err="1" smtClean="0"/>
              <a:t>Troponin</a:t>
            </a:r>
            <a:r>
              <a:rPr lang="en-US" sz="2800" dirty="0" smtClean="0"/>
              <a:t> C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Alterations at level of cross-bridging:</a:t>
            </a:r>
          </a:p>
          <a:p>
            <a:pPr marL="514350" indent="-514350">
              <a:buNone/>
            </a:pPr>
            <a:r>
              <a:rPr lang="en-US" sz="2400" dirty="0" smtClean="0"/>
              <a:t>-    promotion of cross-bridge state</a:t>
            </a:r>
          </a:p>
          <a:p>
            <a:pPr marL="514350" indent="-514350">
              <a:buFontTx/>
              <a:buChar char="-"/>
            </a:pPr>
            <a:r>
              <a:rPr lang="en-US" sz="2400" dirty="0" smtClean="0"/>
              <a:t>cross-bridge force production</a:t>
            </a:r>
          </a:p>
          <a:p>
            <a:pPr marL="514350" indent="-514350">
              <a:buFontTx/>
              <a:buChar char="-"/>
            </a:pPr>
            <a:r>
              <a:rPr lang="en-US" sz="2400" dirty="0" smtClean="0"/>
              <a:t>Duration of cross-bridged state</a:t>
            </a:r>
            <a:endParaRPr lang="en-US" sz="2800" dirty="0" smtClean="0"/>
          </a:p>
          <a:p>
            <a:pPr marL="514350" indent="-514350">
              <a:buAutoNum type="arabicParenR"/>
            </a:pPr>
            <a:endParaRPr lang="en-IN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143380"/>
            <a:ext cx="7358114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5718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toxicity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57216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Hospitalisation</a:t>
            </a:r>
            <a:r>
              <a:rPr lang="en-US" sz="2800" dirty="0" smtClean="0"/>
              <a:t> for suspected toxicity in DIG ~ 2%</a:t>
            </a:r>
          </a:p>
          <a:p>
            <a:r>
              <a:rPr lang="en-US" sz="2800" dirty="0" smtClean="0"/>
              <a:t>Dig-arrhythmia at 1.7ng/ml ~ 10% &amp; at 2.5ng/ml ~ 50%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Caution in elderly, females, CKD, drug interaction, cardiac </a:t>
            </a:r>
            <a:r>
              <a:rPr lang="en-US" sz="2800" dirty="0" err="1" smtClean="0">
                <a:solidFill>
                  <a:srgbClr val="C00000"/>
                </a:solidFill>
              </a:rPr>
              <a:t>amyloidosis</a:t>
            </a:r>
            <a:r>
              <a:rPr lang="en-US" sz="2800" dirty="0" smtClean="0">
                <a:solidFill>
                  <a:srgbClr val="C00000"/>
                </a:solidFill>
              </a:rPr>
              <a:t>, hypothyroidism, </a:t>
            </a:r>
            <a:r>
              <a:rPr lang="en-US" sz="2800" dirty="0" err="1" smtClean="0">
                <a:solidFill>
                  <a:srgbClr val="C00000"/>
                </a:solidFill>
              </a:rPr>
              <a:t>hypokalemia</a:t>
            </a:r>
            <a:r>
              <a:rPr lang="en-US" sz="2800" dirty="0" smtClean="0">
                <a:solidFill>
                  <a:srgbClr val="C00000"/>
                </a:solidFill>
              </a:rPr>
              <a:t>, hypoxia, severe acid-base imbalances</a:t>
            </a:r>
          </a:p>
          <a:p>
            <a:endParaRPr lang="en-US" sz="2800" dirty="0" smtClean="0"/>
          </a:p>
          <a:p>
            <a:r>
              <a:rPr lang="en-US" sz="2800" dirty="0" smtClean="0"/>
              <a:t>Ideal SDC  is </a:t>
            </a:r>
            <a:r>
              <a:rPr lang="en-US" sz="2800" dirty="0" smtClean="0">
                <a:solidFill>
                  <a:srgbClr val="C00000"/>
                </a:solidFill>
              </a:rPr>
              <a:t>0.7-1.3ng/ml</a:t>
            </a:r>
          </a:p>
          <a:p>
            <a:r>
              <a:rPr lang="en-US" sz="2600" b="1" i="1" dirty="0" smtClean="0"/>
              <a:t>SDC recommended for high risk patients ~ 14-21 days after initiation </a:t>
            </a:r>
            <a:r>
              <a:rPr lang="en-US" sz="2600" b="1" i="1" dirty="0" err="1" smtClean="0"/>
              <a:t>atleast</a:t>
            </a:r>
            <a:r>
              <a:rPr lang="en-US" sz="2600" b="1" i="1" dirty="0" smtClean="0"/>
              <a:t> 8hours after previous </a:t>
            </a:r>
            <a:r>
              <a:rPr lang="en-US" sz="2600" b="1" i="1" dirty="0" err="1" smtClean="0"/>
              <a:t>digoxin</a:t>
            </a:r>
            <a:r>
              <a:rPr lang="en-US" sz="2600" b="1" i="1" dirty="0" smtClean="0"/>
              <a:t> dose.</a:t>
            </a:r>
          </a:p>
          <a:p>
            <a:endParaRPr lang="en-US" sz="2800" i="1" dirty="0" smtClean="0"/>
          </a:p>
          <a:p>
            <a:r>
              <a:rPr lang="en-US" sz="2800" dirty="0" smtClean="0"/>
              <a:t>GI symptoms, CNS symptoms, various </a:t>
            </a:r>
            <a:r>
              <a:rPr lang="en-US" sz="2800" dirty="0" err="1" smtClean="0"/>
              <a:t>arhhythmias</a:t>
            </a:r>
            <a:r>
              <a:rPr lang="en-US" sz="2800" dirty="0" smtClean="0"/>
              <a:t>, </a:t>
            </a:r>
            <a:r>
              <a:rPr lang="en-US" sz="2800" dirty="0" err="1" smtClean="0"/>
              <a:t>hyperkalemia</a:t>
            </a:r>
            <a:r>
              <a:rPr lang="en-US" sz="2800" dirty="0" smtClean="0"/>
              <a:t> should provoke suspicion.</a:t>
            </a:r>
          </a:p>
          <a:p>
            <a:endParaRPr lang="en-US" sz="2800" dirty="0" smtClean="0"/>
          </a:p>
          <a:p>
            <a:r>
              <a:rPr lang="en-US" sz="2800" b="1" dirty="0" smtClean="0"/>
              <a:t>Stop </a:t>
            </a:r>
            <a:r>
              <a:rPr lang="en-US" sz="2800" b="1" dirty="0" err="1" smtClean="0"/>
              <a:t>digoxin</a:t>
            </a:r>
            <a:r>
              <a:rPr lang="en-US" sz="2800" b="1" dirty="0" smtClean="0"/>
              <a:t>, correction of precipitants, treatment of </a:t>
            </a:r>
            <a:r>
              <a:rPr lang="en-US" sz="2800" b="1" dirty="0" err="1" smtClean="0"/>
              <a:t>arhhythmias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Digibind</a:t>
            </a:r>
            <a:r>
              <a:rPr lang="en-US" sz="2800" b="1" dirty="0" smtClean="0"/>
              <a:t> Abs for </a:t>
            </a:r>
            <a:r>
              <a:rPr lang="en-US" sz="2800" b="1" dirty="0" err="1" smtClean="0"/>
              <a:t>lifethreatening</a:t>
            </a:r>
            <a:r>
              <a:rPr lang="en-US" sz="2800" b="1" dirty="0" smtClean="0"/>
              <a:t> arrhythmias and dialysis for </a:t>
            </a:r>
            <a:r>
              <a:rPr lang="en-US" sz="2800" b="1" dirty="0" err="1" smtClean="0"/>
              <a:t>hyperkalemia</a:t>
            </a:r>
            <a:r>
              <a:rPr lang="en-US" sz="2800" b="1" dirty="0" smtClean="0"/>
              <a:t>.</a:t>
            </a:r>
          </a:p>
          <a:p>
            <a:endParaRPr lang="en-US" sz="2800" i="1" dirty="0" smtClean="0"/>
          </a:p>
          <a:p>
            <a:pPr>
              <a:buNone/>
            </a:pPr>
            <a:endParaRPr lang="en-US" sz="2800" i="1" dirty="0" smtClean="0"/>
          </a:p>
          <a:p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4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/>
              <a:t>igitalis 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en-US" b="1" dirty="0" smtClean="0"/>
              <a:t>nvestigation </a:t>
            </a:r>
            <a:r>
              <a:rPr lang="en-US" b="1" dirty="0" smtClean="0">
                <a:solidFill>
                  <a:srgbClr val="C00000"/>
                </a:solidFill>
              </a:rPr>
              <a:t>G</a:t>
            </a:r>
            <a:r>
              <a:rPr lang="en-US" b="1" dirty="0" smtClean="0"/>
              <a:t>roup trial</a:t>
            </a:r>
            <a:br>
              <a:rPr lang="en-US" b="1" dirty="0" smtClean="0"/>
            </a:br>
            <a:r>
              <a:rPr lang="en-US" sz="2700" b="1" i="1" dirty="0" smtClean="0"/>
              <a:t>(NEJM 1997)</a:t>
            </a:r>
            <a:endParaRPr lang="en-IN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7150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Largest </a:t>
            </a:r>
            <a:r>
              <a:rPr lang="en-US" sz="2400" dirty="0" err="1" smtClean="0"/>
              <a:t>digoxin</a:t>
            </a:r>
            <a:r>
              <a:rPr lang="en-US" sz="2400" dirty="0" smtClean="0"/>
              <a:t> trial ~ 7800 patients</a:t>
            </a:r>
          </a:p>
          <a:p>
            <a:r>
              <a:rPr lang="en-US" sz="2400" dirty="0" smtClean="0"/>
              <a:t>LVEF&lt;/= 45%,  ischemic /</a:t>
            </a:r>
            <a:r>
              <a:rPr lang="en-US" sz="2400" dirty="0" err="1" smtClean="0"/>
              <a:t>nonischemic</a:t>
            </a:r>
            <a:endParaRPr lang="en-US" sz="2400" dirty="0" smtClean="0"/>
          </a:p>
          <a:p>
            <a:r>
              <a:rPr lang="en-US" sz="2400" dirty="0" smtClean="0"/>
              <a:t>Matched for </a:t>
            </a:r>
            <a:r>
              <a:rPr lang="en-US" sz="2400" dirty="0" err="1" smtClean="0"/>
              <a:t>ACEinhibitors</a:t>
            </a:r>
            <a:r>
              <a:rPr lang="en-US" sz="2400" dirty="0" smtClean="0"/>
              <a:t> and diuretics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C00000"/>
                </a:solidFill>
              </a:rPr>
              <a:t>No effect on overall mortality rates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C00000"/>
                </a:solidFill>
              </a:rPr>
              <a:t>Significantly reduced incidence of death/hospitalization caused by worsening HF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/>
              <a:t>Women had higher mortality at 5 years</a:t>
            </a:r>
          </a:p>
          <a:p>
            <a:pPr>
              <a:buNone/>
            </a:pPr>
            <a:r>
              <a:rPr lang="en-US" sz="1800" b="1" dirty="0" smtClean="0"/>
              <a:t>(However no gender difference for SDC&lt;1ng/ml)</a:t>
            </a:r>
          </a:p>
          <a:p>
            <a:endParaRPr lang="en-US" sz="2400" dirty="0" smtClean="0"/>
          </a:p>
          <a:p>
            <a:r>
              <a:rPr lang="en-US" sz="2400" dirty="0" smtClean="0"/>
              <a:t>Ancillary trial with 988 patients with LVEF &gt;45% --- Similar conclusions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For LVEF&lt;25%, CT ratio&gt;55%  or NYHA3/4 symptoms, </a:t>
            </a:r>
            <a:r>
              <a:rPr lang="en-US" sz="2400" b="1" dirty="0" smtClean="0"/>
              <a:t>total mortality benefit</a:t>
            </a:r>
            <a:r>
              <a:rPr lang="en-US" sz="2400" b="1" dirty="0" smtClean="0">
                <a:solidFill>
                  <a:srgbClr val="C00000"/>
                </a:solidFill>
              </a:rPr>
              <a:t>(RRR~ 39%) </a:t>
            </a:r>
            <a:r>
              <a:rPr lang="en-US" sz="2400" b="1" dirty="0" smtClean="0"/>
              <a:t> &amp; re-hospitalization seen at 2 years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dirty="0" smtClean="0"/>
          </a:p>
          <a:p>
            <a:endParaRPr lang="en-IN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572560" cy="456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Evidence based beneficial effects of </a:t>
            </a:r>
            <a:r>
              <a:rPr lang="en-US" sz="3200" b="1" dirty="0" err="1" smtClean="0"/>
              <a:t>Digoxin</a:t>
            </a:r>
            <a:r>
              <a:rPr lang="en-US" sz="3200" b="1" dirty="0" smtClean="0"/>
              <a:t> in HF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Stood the test of time (&gt;220 years)</a:t>
            </a:r>
          </a:p>
          <a:p>
            <a:r>
              <a:rPr lang="en-US" sz="2800" dirty="0" smtClean="0"/>
              <a:t>Orally once daily dosing</a:t>
            </a:r>
          </a:p>
          <a:p>
            <a:r>
              <a:rPr lang="en-US" sz="2800" dirty="0" smtClean="0"/>
              <a:t>Easily tolerated and less frequency of serious S/E</a:t>
            </a:r>
          </a:p>
          <a:p>
            <a:r>
              <a:rPr lang="en-US" sz="2800" dirty="0" smtClean="0"/>
              <a:t>Inexpensive</a:t>
            </a:r>
          </a:p>
          <a:p>
            <a:r>
              <a:rPr lang="en-US" sz="2800" dirty="0" smtClean="0"/>
              <a:t>Reduces costs of HF treatment</a:t>
            </a:r>
          </a:p>
          <a:p>
            <a:r>
              <a:rPr lang="en-US" sz="2800" dirty="0" smtClean="0"/>
              <a:t>Has multiple actions and hemodynamic benefits</a:t>
            </a:r>
          </a:p>
          <a:p>
            <a:r>
              <a:rPr lang="en-US" sz="2800" dirty="0" smtClean="0"/>
              <a:t>Only </a:t>
            </a:r>
            <a:r>
              <a:rPr lang="en-US" sz="2800" dirty="0" err="1" smtClean="0"/>
              <a:t>inotrope</a:t>
            </a:r>
            <a:r>
              <a:rPr lang="en-US" sz="2800" dirty="0" smtClean="0"/>
              <a:t> showing long term mortality benefits and fewer side effects in therapeutic range.</a:t>
            </a:r>
            <a:endParaRPr lang="en-IN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966" cy="4929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72"/>
          </a:xfrm>
        </p:spPr>
        <p:txBody>
          <a:bodyPr/>
          <a:lstStyle/>
          <a:p>
            <a:r>
              <a:rPr lang="en-US" b="1" dirty="0" err="1" smtClean="0"/>
              <a:t>Digoxin</a:t>
            </a:r>
            <a:r>
              <a:rPr lang="en-US" b="1" dirty="0" smtClean="0"/>
              <a:t> - Guidelines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57150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Approved by FDA for HF in 1998</a:t>
            </a:r>
          </a:p>
          <a:p>
            <a:r>
              <a:rPr lang="en-US" sz="2800" b="1" dirty="0" smtClean="0"/>
              <a:t>ACC/AHA 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IIA</a:t>
            </a:r>
            <a:r>
              <a:rPr lang="en-US" sz="2800" dirty="0" smtClean="0"/>
              <a:t> recommendation for clinical </a:t>
            </a:r>
            <a:r>
              <a:rPr lang="en-US" sz="2800" dirty="0" err="1" smtClean="0"/>
              <a:t>HFrEF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II B for </a:t>
            </a:r>
            <a:r>
              <a:rPr lang="en-US" sz="2800" dirty="0" err="1" smtClean="0">
                <a:solidFill>
                  <a:srgbClr val="C00000"/>
                </a:solidFill>
              </a:rPr>
              <a:t>HFpEF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 smtClean="0"/>
              <a:t>ESC  : </a:t>
            </a:r>
            <a:r>
              <a:rPr lang="en-US" sz="2800" dirty="0" err="1" smtClean="0">
                <a:solidFill>
                  <a:srgbClr val="C00000"/>
                </a:solidFill>
              </a:rPr>
              <a:t>IIb</a:t>
            </a:r>
            <a:r>
              <a:rPr lang="en-US" sz="2800" dirty="0" smtClean="0">
                <a:solidFill>
                  <a:srgbClr val="C00000"/>
                </a:solidFill>
              </a:rPr>
              <a:t> B </a:t>
            </a:r>
            <a:r>
              <a:rPr lang="en-US" sz="2800" dirty="0" smtClean="0"/>
              <a:t> for HF, sinus rhythm &amp; LVEF &lt;45%</a:t>
            </a:r>
          </a:p>
          <a:p>
            <a:endParaRPr lang="en-US" sz="2800" dirty="0" smtClean="0"/>
          </a:p>
          <a:p>
            <a:r>
              <a:rPr lang="en-US" sz="2800" dirty="0" smtClean="0"/>
              <a:t>Decreasing trend in </a:t>
            </a:r>
            <a:r>
              <a:rPr lang="en-US" sz="2800" dirty="0" err="1" smtClean="0"/>
              <a:t>digoxin</a:t>
            </a:r>
            <a:r>
              <a:rPr lang="en-US" sz="2800" dirty="0" smtClean="0"/>
              <a:t> prescription (80% to &lt;30%):</a:t>
            </a:r>
          </a:p>
          <a:p>
            <a:pPr>
              <a:buFontTx/>
              <a:buChar char="-"/>
            </a:pPr>
            <a:r>
              <a:rPr lang="en-US" sz="2400" dirty="0" smtClean="0"/>
              <a:t>Not promoted </a:t>
            </a:r>
          </a:p>
          <a:p>
            <a:pPr>
              <a:buFontTx/>
              <a:buChar char="-"/>
            </a:pPr>
            <a:r>
              <a:rPr lang="en-US" sz="2400" dirty="0" smtClean="0"/>
              <a:t>Fear of drug interaction &amp; toxicity</a:t>
            </a:r>
          </a:p>
          <a:p>
            <a:pPr>
              <a:buFontTx/>
              <a:buChar char="-"/>
            </a:pPr>
            <a:r>
              <a:rPr lang="en-US" sz="2400" dirty="0" smtClean="0"/>
              <a:t>? Higher mortality in women</a:t>
            </a:r>
          </a:p>
          <a:p>
            <a:r>
              <a:rPr lang="en-US" sz="2800" dirty="0" smtClean="0"/>
              <a:t>No evidence hence not recommended for AHFS/ ACS</a:t>
            </a:r>
          </a:p>
          <a:p>
            <a:pPr>
              <a:buFontTx/>
              <a:buChar char="-"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Newer </a:t>
            </a:r>
            <a:r>
              <a:rPr lang="en-US" b="1" dirty="0" err="1" smtClean="0"/>
              <a:t>inotropic</a:t>
            </a:r>
            <a:r>
              <a:rPr lang="en-US" b="1" dirty="0" smtClean="0"/>
              <a:t> agents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err="1" smtClean="0">
                <a:solidFill>
                  <a:srgbClr val="C00000"/>
                </a:solidFill>
              </a:rPr>
              <a:t>Omecamtiv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mecarbil</a:t>
            </a:r>
            <a:endParaRPr lang="en-US" b="1" i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SERCA gene </a:t>
            </a:r>
            <a:r>
              <a:rPr lang="en-US" b="1" dirty="0" smtClean="0">
                <a:solidFill>
                  <a:srgbClr val="002060"/>
                </a:solidFill>
              </a:rPr>
              <a:t>(gene transfer)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Ryanodine</a:t>
            </a:r>
            <a:r>
              <a:rPr lang="en-US" b="1" dirty="0" smtClean="0">
                <a:solidFill>
                  <a:srgbClr val="C00000"/>
                </a:solidFill>
              </a:rPr>
              <a:t> receptor </a:t>
            </a:r>
            <a:r>
              <a:rPr lang="en-US" b="1" dirty="0" err="1" smtClean="0">
                <a:solidFill>
                  <a:srgbClr val="C00000"/>
                </a:solidFill>
              </a:rPr>
              <a:t>stablilizer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(S44121 )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507206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OMECANTIV MECARBIL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4429124" cy="542928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Cardiac specific myosin activator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Stimulate myosin-</a:t>
            </a:r>
            <a:r>
              <a:rPr lang="en-US" sz="2800" b="1" dirty="0" err="1" smtClean="0">
                <a:solidFill>
                  <a:srgbClr val="C00000"/>
                </a:solidFill>
              </a:rPr>
              <a:t>ATPase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400" dirty="0" smtClean="0"/>
              <a:t>Accelerates the rate of </a:t>
            </a:r>
            <a:r>
              <a:rPr lang="en-US" sz="2400" dirty="0" err="1" smtClean="0"/>
              <a:t>actin</a:t>
            </a:r>
            <a:r>
              <a:rPr lang="en-US" sz="2400" dirty="0" smtClean="0"/>
              <a:t>-dependent phosphate release from the </a:t>
            </a:r>
            <a:r>
              <a:rPr lang="en-US" sz="2400" dirty="0" err="1" smtClean="0"/>
              <a:t>actin</a:t>
            </a:r>
            <a:r>
              <a:rPr lang="en-US" sz="2400" dirty="0" smtClean="0"/>
              <a:t>-myosin </a:t>
            </a:r>
            <a:r>
              <a:rPr lang="en-US" sz="2400" dirty="0" err="1" smtClean="0"/>
              <a:t>crossbridge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Promotes transition to the force producing on-state of the cross bridge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More cross-bridges activated per unit time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Increased contractile force  </a:t>
            </a:r>
            <a:endParaRPr lang="en-IN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643836" y="2713826"/>
            <a:ext cx="42862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1643836" y="3999710"/>
            <a:ext cx="42862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642248" y="5142718"/>
            <a:ext cx="42862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643836" y="6071412"/>
            <a:ext cx="42862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4857752" cy="5357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942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GENERAL PRACTICE PRINCIPLES – </a:t>
            </a:r>
            <a:br>
              <a:rPr lang="en-US" sz="4000" dirty="0" smtClean="0"/>
            </a:br>
            <a:r>
              <a:rPr lang="en-US" sz="4000" b="1" dirty="0" err="1" smtClean="0"/>
              <a:t>i.v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Inotropes</a:t>
            </a:r>
            <a:r>
              <a:rPr lang="en-US" sz="4000" b="1" dirty="0" smtClean="0"/>
              <a:t> for ADCHF 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0306"/>
            <a:ext cx="8858280" cy="4357694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Unlike the effect of CRT on HF which also improves myocardial function…. </a:t>
            </a:r>
            <a:r>
              <a:rPr lang="en-US" sz="2800" b="1" dirty="0" smtClean="0">
                <a:solidFill>
                  <a:srgbClr val="FF0000"/>
                </a:solidFill>
              </a:rPr>
              <a:t>Why no definite mortality benefit???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Use of </a:t>
            </a:r>
            <a:r>
              <a:rPr lang="en-US" sz="2800" dirty="0" err="1" smtClean="0"/>
              <a:t>inotropes</a:t>
            </a:r>
            <a:r>
              <a:rPr lang="en-US" sz="2800" dirty="0" smtClean="0"/>
              <a:t> for heart failure increased all-cause mortality</a:t>
            </a:r>
            <a:endParaRPr lang="en-IN" sz="2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6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600" i="1" dirty="0" smtClean="0">
                <a:solidFill>
                  <a:srgbClr val="002060"/>
                </a:solidFill>
              </a:rPr>
              <a:t>--</a:t>
            </a:r>
            <a:r>
              <a:rPr lang="en-US" sz="2600" i="1" dirty="0" err="1" smtClean="0">
                <a:solidFill>
                  <a:srgbClr val="002060"/>
                </a:solidFill>
              </a:rPr>
              <a:t>i.c</a:t>
            </a:r>
            <a:r>
              <a:rPr lang="en-US" sz="2600" i="1" dirty="0" smtClean="0">
                <a:solidFill>
                  <a:srgbClr val="002060"/>
                </a:solidFill>
              </a:rPr>
              <a:t>. Ca overloading, </a:t>
            </a:r>
            <a:r>
              <a:rPr lang="en-US" sz="2600" i="1" dirty="0" err="1" smtClean="0">
                <a:solidFill>
                  <a:srgbClr val="002060"/>
                </a:solidFill>
              </a:rPr>
              <a:t>neurohormonal</a:t>
            </a:r>
            <a:r>
              <a:rPr lang="en-US" sz="2600" i="1" dirty="0" smtClean="0">
                <a:solidFill>
                  <a:srgbClr val="002060"/>
                </a:solidFill>
              </a:rPr>
              <a:t> activation, adverse myocardial </a:t>
            </a:r>
            <a:r>
              <a:rPr lang="en-US" sz="2600" i="1" dirty="0" err="1" smtClean="0">
                <a:solidFill>
                  <a:srgbClr val="002060"/>
                </a:solidFill>
              </a:rPr>
              <a:t>energetics</a:t>
            </a:r>
            <a:r>
              <a:rPr lang="en-US" sz="2600" i="1" dirty="0" smtClean="0">
                <a:solidFill>
                  <a:srgbClr val="002060"/>
                </a:solidFill>
              </a:rPr>
              <a:t>, apoptosis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1"/>
            <a:ext cx="185738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0592"/>
            <a:ext cx="1500198" cy="1865532"/>
          </a:xfrm>
          <a:prstGeom prst="rect">
            <a:avLst/>
          </a:prstGeom>
          <a:noFill/>
          <a:ln w="730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3143240" y="2212966"/>
            <a:ext cx="1857388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Mortality data from the ADHERE registry</a:t>
            </a:r>
            <a:endParaRPr lang="en-IN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1116" y="1571612"/>
            <a:ext cx="75162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785918" y="571480"/>
            <a:ext cx="8286808" cy="6000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following acute hemodynamic collapse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71480"/>
            <a:ext cx="9144000" cy="627864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u="sng" dirty="0" smtClean="0"/>
              <a:t>Guidelines on </a:t>
            </a:r>
            <a:r>
              <a:rPr lang="en-US" sz="2100" b="1" u="sng" dirty="0" err="1" smtClean="0"/>
              <a:t>inotropes</a:t>
            </a:r>
            <a:r>
              <a:rPr lang="en-US" sz="2100" b="1" u="sng" dirty="0" smtClean="0"/>
              <a:t> in HF:</a:t>
            </a:r>
          </a:p>
          <a:p>
            <a:endParaRPr lang="en-US" sz="2100" b="1" u="sng" dirty="0" smtClean="0"/>
          </a:p>
          <a:p>
            <a:pPr>
              <a:buFontTx/>
              <a:buChar char="-"/>
            </a:pPr>
            <a:r>
              <a:rPr lang="en-US" sz="2100" b="1" dirty="0" smtClean="0"/>
              <a:t>ACC &amp; ESC do not recommend routine use of </a:t>
            </a:r>
            <a:r>
              <a:rPr lang="en-US" sz="2100" b="1" dirty="0" err="1" smtClean="0"/>
              <a:t>i.v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inotropes</a:t>
            </a:r>
            <a:r>
              <a:rPr lang="en-US" sz="2100" b="1" dirty="0" smtClean="0"/>
              <a:t> for the treatment of Stage D HF (Class III)</a:t>
            </a:r>
          </a:p>
          <a:p>
            <a:pPr>
              <a:buFontTx/>
              <a:buChar char="-"/>
            </a:pPr>
            <a:endParaRPr lang="en-US" sz="2100" b="1" dirty="0" smtClean="0"/>
          </a:p>
          <a:p>
            <a:pPr>
              <a:buFontTx/>
              <a:buChar char="-"/>
            </a:pPr>
            <a:r>
              <a:rPr lang="en-US" sz="2100" b="1" dirty="0" smtClean="0"/>
              <a:t>However they may be considered for symptom management as a palliative measure (Class </a:t>
            </a:r>
            <a:r>
              <a:rPr lang="en-US" sz="2100" b="1" dirty="0" err="1" smtClean="0"/>
              <a:t>IIb</a:t>
            </a:r>
            <a:r>
              <a:rPr lang="en-US" sz="2100" b="1" dirty="0" smtClean="0"/>
              <a:t>)</a:t>
            </a:r>
          </a:p>
          <a:p>
            <a:pPr>
              <a:buFontTx/>
              <a:buChar char="-"/>
            </a:pPr>
            <a:endParaRPr lang="en-US" sz="2100" b="1" dirty="0" smtClean="0"/>
          </a:p>
          <a:p>
            <a:pPr>
              <a:buFontTx/>
              <a:buChar char="-"/>
            </a:pPr>
            <a:r>
              <a:rPr lang="en-US" sz="2100" b="1" dirty="0" smtClean="0"/>
              <a:t> Both ACC &amp; ESC do recommend </a:t>
            </a:r>
            <a:r>
              <a:rPr lang="en-US" sz="2100" b="1" dirty="0" err="1" smtClean="0"/>
              <a:t>i.v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inotropes</a:t>
            </a:r>
            <a:r>
              <a:rPr lang="en-US" sz="2100" b="1" dirty="0" smtClean="0"/>
              <a:t> in an appropriate clinical setting of hypotension (SBP&lt;85mmhg) and </a:t>
            </a:r>
            <a:r>
              <a:rPr lang="en-US" sz="2100" b="1" dirty="0" err="1" smtClean="0"/>
              <a:t>hypoperfusion</a:t>
            </a:r>
            <a:r>
              <a:rPr lang="en-US" sz="2100" b="1" dirty="0" smtClean="0"/>
              <a:t> in Stage C HF (ACC Class 1C/ ESC </a:t>
            </a:r>
            <a:r>
              <a:rPr lang="en-US" sz="2100" b="1" dirty="0" err="1" smtClean="0"/>
              <a:t>IIa,C</a:t>
            </a:r>
            <a:r>
              <a:rPr lang="en-US" sz="2100" b="1" dirty="0" smtClean="0"/>
              <a:t>/ HFSA </a:t>
            </a:r>
            <a:r>
              <a:rPr lang="en-US" sz="2100" b="1" dirty="0" err="1" smtClean="0"/>
              <a:t>IIa,C</a:t>
            </a:r>
            <a:r>
              <a:rPr lang="en-US" sz="2100" b="1" dirty="0" smtClean="0"/>
              <a:t>)</a:t>
            </a:r>
          </a:p>
          <a:p>
            <a:pPr>
              <a:buFontTx/>
              <a:buChar char="-"/>
            </a:pPr>
            <a:endParaRPr lang="en-US" sz="2100" b="1" dirty="0" smtClean="0"/>
          </a:p>
          <a:p>
            <a:r>
              <a:rPr lang="en-US" sz="2100" b="1" dirty="0" smtClean="0">
                <a:solidFill>
                  <a:srgbClr val="C00000"/>
                </a:solidFill>
              </a:rPr>
              <a:t>- </a:t>
            </a:r>
            <a:r>
              <a:rPr lang="en-US" sz="2100" b="1" i="1" dirty="0" smtClean="0">
                <a:solidFill>
                  <a:srgbClr val="C00000"/>
                </a:solidFill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</a:rPr>
              <a:t>Dobutamine</a:t>
            </a:r>
            <a:r>
              <a:rPr lang="en-US" sz="2100" b="1" i="1" dirty="0" smtClean="0">
                <a:solidFill>
                  <a:srgbClr val="C00000"/>
                </a:solidFill>
              </a:rPr>
              <a:t> </a:t>
            </a:r>
            <a:r>
              <a:rPr lang="en-US" sz="2100" b="1" i="1" dirty="0" smtClean="0"/>
              <a:t>- ESC Class </a:t>
            </a:r>
            <a:r>
              <a:rPr lang="en-US" sz="2100" b="1" i="1" dirty="0" err="1" smtClean="0"/>
              <a:t>IIa</a:t>
            </a:r>
            <a:r>
              <a:rPr lang="en-US" sz="2100" b="1" i="1" dirty="0" smtClean="0"/>
              <a:t>, B  / ACC </a:t>
            </a:r>
            <a:r>
              <a:rPr lang="en-US" sz="2100" b="1" i="1" dirty="0" err="1" smtClean="0"/>
              <a:t>IIb</a:t>
            </a:r>
            <a:r>
              <a:rPr lang="en-US" sz="2100" b="1" i="1" dirty="0" smtClean="0"/>
              <a:t>, C/ HFSA </a:t>
            </a:r>
            <a:r>
              <a:rPr lang="en-US" sz="2100" b="1" i="1" dirty="0" err="1" smtClean="0"/>
              <a:t>IIb</a:t>
            </a:r>
            <a:r>
              <a:rPr lang="en-US" sz="2100" b="1" i="1" dirty="0" smtClean="0"/>
              <a:t>, C</a:t>
            </a:r>
          </a:p>
          <a:p>
            <a:r>
              <a:rPr lang="en-US" sz="2100" b="1" dirty="0" smtClean="0"/>
              <a:t>-  </a:t>
            </a:r>
            <a:r>
              <a:rPr lang="en-US" sz="2100" b="1" dirty="0" err="1" smtClean="0">
                <a:solidFill>
                  <a:srgbClr val="C00000"/>
                </a:solidFill>
              </a:rPr>
              <a:t>Levosimendan</a:t>
            </a:r>
            <a:r>
              <a:rPr lang="en-US" sz="2100" b="1" dirty="0" smtClean="0"/>
              <a:t>- </a:t>
            </a:r>
            <a:r>
              <a:rPr lang="en-US" sz="2100" b="1" i="1" dirty="0" smtClean="0"/>
              <a:t>ESC Class </a:t>
            </a:r>
            <a:r>
              <a:rPr lang="en-US" sz="2100" b="1" i="1" dirty="0" err="1" smtClean="0"/>
              <a:t>IIb</a:t>
            </a:r>
            <a:r>
              <a:rPr lang="en-US" sz="2100" b="1" i="1" dirty="0" smtClean="0"/>
              <a:t>, C  (especially for patients on c/c BB therapy) </a:t>
            </a:r>
          </a:p>
          <a:p>
            <a:pPr>
              <a:buFontTx/>
              <a:buChar char="-"/>
            </a:pPr>
            <a:r>
              <a:rPr lang="en-US" sz="2100" b="1" i="1" dirty="0" smtClean="0">
                <a:solidFill>
                  <a:srgbClr val="C00000"/>
                </a:solidFill>
              </a:rPr>
              <a:t>  </a:t>
            </a:r>
            <a:r>
              <a:rPr lang="en-US" sz="2100" b="1" dirty="0" err="1" smtClean="0">
                <a:solidFill>
                  <a:srgbClr val="C00000"/>
                </a:solidFill>
              </a:rPr>
              <a:t>Milrinone</a:t>
            </a:r>
            <a:r>
              <a:rPr lang="en-US" sz="2100" b="1" i="1" dirty="0" smtClean="0">
                <a:solidFill>
                  <a:srgbClr val="C00000"/>
                </a:solidFill>
              </a:rPr>
              <a:t> </a:t>
            </a:r>
            <a:r>
              <a:rPr lang="en-US" sz="2100" b="1" i="1" dirty="0" smtClean="0"/>
              <a:t>- ESC </a:t>
            </a:r>
            <a:r>
              <a:rPr lang="en-US" sz="2100" b="1" i="1" dirty="0" err="1" smtClean="0"/>
              <a:t>IIb</a:t>
            </a:r>
            <a:r>
              <a:rPr lang="en-US" sz="2100" b="1" i="1" dirty="0" smtClean="0"/>
              <a:t>, C  / ACC </a:t>
            </a:r>
            <a:r>
              <a:rPr lang="en-US" sz="2100" b="1" i="1" dirty="0" err="1" smtClean="0"/>
              <a:t>IIb</a:t>
            </a:r>
            <a:r>
              <a:rPr lang="en-US" sz="2100" b="1" i="1" dirty="0" smtClean="0"/>
              <a:t>, C/ HFSA </a:t>
            </a:r>
            <a:r>
              <a:rPr lang="en-US" sz="2100" b="1" i="1" dirty="0" err="1" smtClean="0"/>
              <a:t>IIb</a:t>
            </a:r>
            <a:r>
              <a:rPr lang="en-US" sz="2100" b="1" i="1" dirty="0" smtClean="0"/>
              <a:t>, C</a:t>
            </a:r>
          </a:p>
          <a:p>
            <a:pPr>
              <a:buFontTx/>
              <a:buChar char="-"/>
            </a:pPr>
            <a:r>
              <a:rPr lang="en-US" sz="2100" b="1" i="1" dirty="0" smtClean="0"/>
              <a:t>  </a:t>
            </a:r>
            <a:r>
              <a:rPr lang="en-US" sz="2100" b="1" dirty="0" smtClean="0">
                <a:solidFill>
                  <a:srgbClr val="C00000"/>
                </a:solidFill>
              </a:rPr>
              <a:t>Dopamine</a:t>
            </a:r>
            <a:r>
              <a:rPr lang="en-US" sz="2100" b="1" i="1" dirty="0" smtClean="0"/>
              <a:t> – ESC </a:t>
            </a:r>
            <a:r>
              <a:rPr lang="en-US" sz="2100" b="1" i="1" dirty="0" err="1" smtClean="0"/>
              <a:t>IIb</a:t>
            </a:r>
            <a:r>
              <a:rPr lang="en-US" sz="2100" b="1" i="1" dirty="0" smtClean="0"/>
              <a:t>, C  / ACC </a:t>
            </a:r>
            <a:r>
              <a:rPr lang="en-US" sz="2100" b="1" i="1" dirty="0" err="1" smtClean="0"/>
              <a:t>IIb</a:t>
            </a:r>
            <a:r>
              <a:rPr lang="en-US" sz="2100" b="1" i="1" dirty="0" smtClean="0"/>
              <a:t>, C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Clinical application of </a:t>
            </a:r>
            <a:r>
              <a:rPr lang="en-US" b="1" dirty="0" err="1" smtClean="0"/>
              <a:t>Inotropes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Cardiogenic</a:t>
            </a:r>
            <a:r>
              <a:rPr lang="en-US" sz="2800" dirty="0" smtClean="0"/>
              <a:t> shock : When SBP &lt;90mmHg </a:t>
            </a:r>
          </a:p>
          <a:p>
            <a:endParaRPr lang="en-US" sz="2800" dirty="0" smtClean="0"/>
          </a:p>
          <a:p>
            <a:r>
              <a:rPr lang="en-US" sz="2800" dirty="0" smtClean="0"/>
              <a:t>AHFS without shock with evidence of vital organ </a:t>
            </a:r>
            <a:r>
              <a:rPr lang="en-US" sz="2800" dirty="0" err="1" smtClean="0"/>
              <a:t>hypoperfusion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Intermittent outpatient infusions</a:t>
            </a:r>
          </a:p>
          <a:p>
            <a:endParaRPr lang="en-US" sz="2800" dirty="0" smtClean="0"/>
          </a:p>
          <a:p>
            <a:r>
              <a:rPr lang="en-US" sz="2800" dirty="0" smtClean="0"/>
              <a:t>Bridge until transplantation</a:t>
            </a:r>
          </a:p>
          <a:p>
            <a:endParaRPr lang="en-US" sz="2800" dirty="0" smtClean="0"/>
          </a:p>
          <a:p>
            <a:r>
              <a:rPr lang="en-US" sz="2800" dirty="0" smtClean="0"/>
              <a:t>Destination therapy for end-of-life care</a:t>
            </a:r>
          </a:p>
          <a:p>
            <a:endParaRPr lang="en-US" sz="2800" dirty="0" smtClean="0"/>
          </a:p>
          <a:p>
            <a:r>
              <a:rPr lang="en-US" sz="2800" dirty="0" smtClean="0"/>
              <a:t>Cardiopulmonary resuscitation</a:t>
            </a:r>
          </a:p>
          <a:p>
            <a:endParaRPr lang="en-US" sz="2800" dirty="0" smtClean="0"/>
          </a:p>
          <a:p>
            <a:r>
              <a:rPr lang="en-US" sz="2800" dirty="0" smtClean="0"/>
              <a:t>CHF routine therapy</a:t>
            </a:r>
            <a:endParaRPr lang="en-US" sz="2800" b="1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Inotropes</a:t>
            </a:r>
            <a:r>
              <a:rPr lang="en-US" b="1" dirty="0" smtClean="0"/>
              <a:t> in </a:t>
            </a:r>
            <a:r>
              <a:rPr lang="en-US" b="1" dirty="0" err="1" smtClean="0"/>
              <a:t>cardiogenic</a:t>
            </a:r>
            <a:r>
              <a:rPr lang="en-US" b="1" dirty="0" smtClean="0"/>
              <a:t> shock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Goal of positive </a:t>
            </a:r>
            <a:r>
              <a:rPr lang="en-US" sz="2400" u="sng" dirty="0" err="1" smtClean="0"/>
              <a:t>inotropes</a:t>
            </a:r>
            <a:r>
              <a:rPr lang="en-US" sz="2400" dirty="0" smtClean="0"/>
              <a:t>: </a:t>
            </a:r>
          </a:p>
          <a:p>
            <a:pPr marL="514350" indent="-514350">
              <a:buAutoNum type="arabicParenR"/>
            </a:pP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Increase in BP (COP) -- thus vital organ perfusion-- </a:t>
            </a:r>
            <a:r>
              <a:rPr lang="en-US" sz="2400" dirty="0" err="1" smtClean="0"/>
              <a:t>diuresis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Decrease in LVEDP to unload the heart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r>
              <a:rPr lang="en-US" sz="2400" dirty="0" smtClean="0"/>
              <a:t>Usually Dopamine as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choice -- Increases BP without dangerous hypotension</a:t>
            </a:r>
          </a:p>
          <a:p>
            <a:pPr marL="514350" indent="-514350"/>
            <a:r>
              <a:rPr lang="en-US" sz="2400" dirty="0" smtClean="0"/>
              <a:t>If hypotension is not immediately life-threatening– </a:t>
            </a:r>
            <a:r>
              <a:rPr lang="en-US" sz="2400" b="1" dirty="0" err="1" smtClean="0"/>
              <a:t>Dobutamine</a:t>
            </a:r>
            <a:r>
              <a:rPr lang="en-US" sz="2400" b="1" dirty="0" smtClean="0"/>
              <a:t>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choice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choice – </a:t>
            </a:r>
            <a:r>
              <a:rPr lang="en-US" sz="2400" dirty="0" err="1" smtClean="0"/>
              <a:t>Vasopressor</a:t>
            </a:r>
            <a:r>
              <a:rPr lang="en-US" sz="2400" dirty="0" smtClean="0"/>
              <a:t> ( </a:t>
            </a:r>
            <a:r>
              <a:rPr lang="en-US" sz="2400" dirty="0" err="1" smtClean="0"/>
              <a:t>Noradrenaline</a:t>
            </a:r>
            <a:r>
              <a:rPr lang="en-US" sz="2400" dirty="0" smtClean="0"/>
              <a:t>/ Dopamine)</a:t>
            </a:r>
          </a:p>
          <a:p>
            <a:pPr marL="514350" indent="-514350"/>
            <a:r>
              <a:rPr lang="en-US" sz="2400" dirty="0" smtClean="0"/>
              <a:t>In ADCHF patients if COP persistently low, </a:t>
            </a:r>
            <a:r>
              <a:rPr lang="en-US" sz="2400" dirty="0" err="1" smtClean="0"/>
              <a:t>Milrinone</a:t>
            </a:r>
            <a:r>
              <a:rPr lang="en-US" sz="2400" dirty="0" smtClean="0"/>
              <a:t> may be added to </a:t>
            </a:r>
            <a:r>
              <a:rPr lang="en-US" sz="2400" dirty="0" err="1" smtClean="0"/>
              <a:t>Dobutamine</a:t>
            </a:r>
            <a:r>
              <a:rPr lang="en-US" sz="2400" dirty="0" smtClean="0"/>
              <a:t> </a:t>
            </a:r>
            <a:r>
              <a:rPr lang="en-US" sz="1800" b="1" dirty="0" smtClean="0"/>
              <a:t>(bypasses </a:t>
            </a:r>
            <a:r>
              <a:rPr lang="el-GR" sz="1800" b="1" dirty="0" smtClean="0"/>
              <a:t>β</a:t>
            </a:r>
            <a:r>
              <a:rPr lang="en-US" sz="1800" b="1" dirty="0" smtClean="0"/>
              <a:t>-</a:t>
            </a:r>
            <a:r>
              <a:rPr lang="en-US" sz="1800" b="1" dirty="0" err="1" smtClean="0"/>
              <a:t>downregulation</a:t>
            </a:r>
            <a:r>
              <a:rPr lang="en-US" sz="1800" b="1" dirty="0" smtClean="0"/>
              <a:t>)</a:t>
            </a:r>
          </a:p>
          <a:p>
            <a:pPr marL="514350" indent="-514350"/>
            <a:endParaRPr lang="en-US" sz="1800" b="1" dirty="0" smtClean="0"/>
          </a:p>
          <a:p>
            <a:pPr marL="514350" indent="-514350"/>
            <a:r>
              <a:rPr lang="en-US" sz="2400" dirty="0" smtClean="0"/>
              <a:t>Vasodilators to be added once BP has been stabilized as hypotension does not imply low SVR</a:t>
            </a:r>
          </a:p>
          <a:p>
            <a:pPr marL="514350" indent="-514350"/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Inotropes</a:t>
            </a:r>
            <a:r>
              <a:rPr lang="en-US" b="1" dirty="0" smtClean="0"/>
              <a:t> in ACS with heart failure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Already excessive </a:t>
            </a:r>
            <a:r>
              <a:rPr lang="en-US" sz="2400" dirty="0" err="1" smtClean="0"/>
              <a:t>i.c</a:t>
            </a:r>
            <a:r>
              <a:rPr lang="en-US" sz="2400" dirty="0" smtClean="0"/>
              <a:t> Ca overloading and </a:t>
            </a:r>
            <a:r>
              <a:rPr lang="en-US" sz="2400" dirty="0" err="1" smtClean="0"/>
              <a:t>inotropes</a:t>
            </a:r>
            <a:r>
              <a:rPr lang="en-US" sz="2400" dirty="0" smtClean="0"/>
              <a:t> may further worsen ischemia, cause </a:t>
            </a:r>
            <a:r>
              <a:rPr lang="en-US" sz="2400" dirty="0" err="1" smtClean="0"/>
              <a:t>arhhythmias</a:t>
            </a:r>
            <a:r>
              <a:rPr lang="en-US" sz="2400" dirty="0" smtClean="0"/>
              <a:t> and cell necrosis.</a:t>
            </a:r>
          </a:p>
          <a:p>
            <a:r>
              <a:rPr lang="en-US" sz="2400" dirty="0" smtClean="0"/>
              <a:t>However, recovery of poor hemodynamic parameter may outweigh these complications.</a:t>
            </a:r>
          </a:p>
          <a:p>
            <a:endParaRPr lang="en-US" sz="2400" dirty="0" smtClean="0"/>
          </a:p>
          <a:p>
            <a:r>
              <a:rPr lang="en-US" sz="2400" dirty="0" smtClean="0"/>
              <a:t>ACC recommends </a:t>
            </a:r>
            <a:r>
              <a:rPr lang="en-US" sz="2400" dirty="0" err="1" smtClean="0"/>
              <a:t>Dobutamine</a:t>
            </a:r>
            <a:r>
              <a:rPr lang="en-US" sz="2400" dirty="0" smtClean="0"/>
              <a:t> as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line agent when SBP is between 70-100mmHg in the absence of shock. </a:t>
            </a:r>
          </a:p>
          <a:p>
            <a:r>
              <a:rPr lang="en-US" sz="2400" dirty="0" smtClean="0"/>
              <a:t>If shock is present ACC recommends Dopamine (??</a:t>
            </a:r>
            <a:r>
              <a:rPr lang="en-US" sz="2400" dirty="0" err="1" smtClean="0"/>
              <a:t>Norepinephrine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Combination of </a:t>
            </a:r>
            <a:r>
              <a:rPr lang="en-US" sz="2400" dirty="0" err="1" smtClean="0"/>
              <a:t>Dobutamine</a:t>
            </a:r>
            <a:r>
              <a:rPr lang="en-US" sz="2400" dirty="0" smtClean="0"/>
              <a:t> +Dopamine at 7.5µg/kg/min had been found better than individually </a:t>
            </a:r>
            <a:r>
              <a:rPr lang="en-US" sz="2400" dirty="0" err="1" smtClean="0"/>
              <a:t>uptitrating</a:t>
            </a:r>
            <a:r>
              <a:rPr lang="en-US" sz="2400" dirty="0" smtClean="0"/>
              <a:t> a single </a:t>
            </a:r>
            <a:r>
              <a:rPr lang="en-US" sz="2400" dirty="0" err="1" smtClean="0"/>
              <a:t>inotrope</a:t>
            </a:r>
            <a:endParaRPr lang="en-US" sz="2400" dirty="0" smtClean="0"/>
          </a:p>
          <a:p>
            <a:endParaRPr lang="en-US" sz="2400" b="1" i="1" dirty="0" smtClean="0"/>
          </a:p>
          <a:p>
            <a:r>
              <a:rPr lang="en-US" sz="2400" dirty="0" smtClean="0"/>
              <a:t>If persistent &lt;70mmHg </a:t>
            </a:r>
            <a:r>
              <a:rPr lang="en-US" sz="2400" dirty="0" err="1" smtClean="0"/>
              <a:t>Norepinephrine</a:t>
            </a:r>
            <a:r>
              <a:rPr lang="en-US" sz="2400" dirty="0" smtClean="0"/>
              <a:t> may be added</a:t>
            </a:r>
            <a:endParaRPr lang="en-US" sz="1800" b="1" i="1" dirty="0" smtClean="0"/>
          </a:p>
          <a:p>
            <a:endParaRPr lang="en-US" sz="1800" b="1" i="1" dirty="0" smtClean="0"/>
          </a:p>
          <a:p>
            <a:r>
              <a:rPr lang="en-US" sz="2400" dirty="0" smtClean="0"/>
              <a:t>For HF </a:t>
            </a:r>
            <a:r>
              <a:rPr lang="en-US" sz="2400" dirty="0" err="1" smtClean="0"/>
              <a:t>a/w</a:t>
            </a:r>
            <a:r>
              <a:rPr lang="en-US" sz="2400" dirty="0" smtClean="0"/>
              <a:t> RVMI, hypotension even after adequate hydration to an RAP~15mmHg---</a:t>
            </a:r>
            <a:r>
              <a:rPr lang="en-US" sz="2400" dirty="0" err="1" smtClean="0"/>
              <a:t>Dobutamine</a:t>
            </a:r>
            <a:r>
              <a:rPr lang="en-US" sz="2400" dirty="0" smtClean="0"/>
              <a:t> improves outcomes</a:t>
            </a:r>
            <a:endParaRPr lang="en-US" sz="2400" b="1" i="1" dirty="0" smtClean="0"/>
          </a:p>
          <a:p>
            <a:endParaRPr lang="en-IN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Intravenous </a:t>
            </a:r>
            <a:r>
              <a:rPr lang="en-US" dirty="0" err="1" smtClean="0"/>
              <a:t>inotrope</a:t>
            </a:r>
            <a:r>
              <a:rPr lang="en-US" dirty="0" smtClean="0"/>
              <a:t> titration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686800" cy="478632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- SBP-</a:t>
            </a:r>
            <a:r>
              <a:rPr lang="en-US" dirty="0" smtClean="0"/>
              <a:t>-- invasive arterial BP monitoring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smtClean="0"/>
              <a:t>Urine output </a:t>
            </a:r>
            <a:r>
              <a:rPr lang="en-US" dirty="0" smtClean="0"/>
              <a:t>– Hourly monitoring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err="1" smtClean="0"/>
              <a:t>Ectopics</a:t>
            </a:r>
            <a:r>
              <a:rPr lang="en-US" b="1" dirty="0" smtClean="0"/>
              <a:t>/</a:t>
            </a:r>
            <a:r>
              <a:rPr lang="en-US" b="1" dirty="0" err="1" smtClean="0"/>
              <a:t>arrythmias</a:t>
            </a:r>
            <a:r>
              <a:rPr lang="en-US" dirty="0" smtClean="0"/>
              <a:t> – ECG monitoring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smtClean="0"/>
              <a:t>CVP/PAP monitoring </a:t>
            </a:r>
            <a:r>
              <a:rPr lang="en-US" dirty="0" smtClean="0"/>
              <a:t>– However </a:t>
            </a:r>
            <a:r>
              <a:rPr lang="en-US" b="1" i="1" dirty="0" smtClean="0"/>
              <a:t>ESCAPE trial </a:t>
            </a:r>
            <a:r>
              <a:rPr lang="en-US" dirty="0" smtClean="0"/>
              <a:t>did not show much clinical benefit 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smtClean="0"/>
              <a:t>Heart rate </a:t>
            </a:r>
            <a:r>
              <a:rPr lang="en-US" dirty="0" smtClean="0"/>
              <a:t>to be monitored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Should be tapered at steps of 2micg/kg/min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Decision on </a:t>
            </a:r>
            <a:r>
              <a:rPr lang="en-US" sz="3600" b="1" dirty="0" err="1" smtClean="0"/>
              <a:t>inotropic</a:t>
            </a:r>
            <a:r>
              <a:rPr lang="en-US" sz="3600" b="1" dirty="0" smtClean="0"/>
              <a:t> therapy for AHFS</a:t>
            </a:r>
            <a:endParaRPr lang="en-IN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292" y="857233"/>
            <a:ext cx="8511988" cy="5643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785786" y="2643182"/>
            <a:ext cx="3857652" cy="857256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6500834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ACC/AHA Heart Failure guidelines</a:t>
            </a:r>
            <a:endParaRPr lang="en-IN" b="1" i="1" dirty="0"/>
          </a:p>
        </p:txBody>
      </p:sp>
      <p:sp>
        <p:nvSpPr>
          <p:cNvPr id="8" name="Frame 7"/>
          <p:cNvSpPr/>
          <p:nvPr/>
        </p:nvSpPr>
        <p:spPr>
          <a:xfrm>
            <a:off x="3357554" y="4929198"/>
            <a:ext cx="1295408" cy="857256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Theoretically best </a:t>
            </a:r>
            <a:r>
              <a:rPr lang="en-US" dirty="0" err="1" smtClean="0"/>
              <a:t>inotropes</a:t>
            </a:r>
            <a:r>
              <a:rPr lang="en-US" dirty="0" smtClean="0"/>
              <a:t> to use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1116435"/>
          <a:ext cx="7686758" cy="5667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479"/>
                <a:gridCol w="2864361"/>
                <a:gridCol w="1941918"/>
              </a:tblGrid>
              <a:tr h="9124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Situation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agent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2nd agent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</a:tr>
              <a:tr h="17830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Severe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persistent shock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(any cause)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Noradrenaline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(NA)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2) Dopamine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Dop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2) NA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3)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Levosimendan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esp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</a:rPr>
                        <a:t>cardiogenic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 shock after PCI &amp; cardiac surgery)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4) Dob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</a:tr>
              <a:tr h="19613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Heart failure with borderline hypotension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Levosimendan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(Lev)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Dobutamine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(Dob)                 (If SBP&gt;70)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Dop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Milrinone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(Mil)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Lev&gt; Dob&gt; Mil  &gt; NA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Dop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</a:tr>
              <a:tr h="9124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Heart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failure with SBP &gt;90mmHg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Lev</a:t>
                      </a:r>
                    </a:p>
                    <a:p>
                      <a:pPr marL="342900" indent="-342900">
                        <a:buAutoNum type="arabicParenR" startAt="2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Dob</a:t>
                      </a:r>
                    </a:p>
                    <a:p>
                      <a:pPr marL="342900" indent="-342900">
                        <a:buAutoNum type="arabicParenR" startAt="2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Dop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Dob&gt;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Dop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Lev&gt;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Dop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Lev&gt;Dob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90033" marR="900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000240"/>
            <a:ext cx="8686800" cy="4143404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Inotropic</a:t>
            </a:r>
            <a:r>
              <a:rPr lang="en-US" sz="2400" dirty="0" smtClean="0"/>
              <a:t> therapy relieves symptoms but does not affect prognosis, which is more dependent on LV structural improvement.</a:t>
            </a:r>
          </a:p>
          <a:p>
            <a:r>
              <a:rPr lang="en-US" sz="2400" dirty="0" err="1" smtClean="0"/>
              <a:t>Inotropes</a:t>
            </a:r>
            <a:r>
              <a:rPr lang="en-US" sz="2400" dirty="0" smtClean="0"/>
              <a:t> in general causes </a:t>
            </a:r>
            <a:r>
              <a:rPr lang="en-US" sz="2400" dirty="0" err="1" smtClean="0"/>
              <a:t>proarrythmia</a:t>
            </a:r>
            <a:r>
              <a:rPr lang="en-US" sz="2400" dirty="0" smtClean="0"/>
              <a:t> and </a:t>
            </a:r>
            <a:r>
              <a:rPr lang="en-US" sz="2400" dirty="0" err="1" smtClean="0"/>
              <a:t>maladaptation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They should be used as short in duration &amp; low in dose as possible.</a:t>
            </a:r>
          </a:p>
          <a:p>
            <a:r>
              <a:rPr lang="en-US" sz="2400" dirty="0" smtClean="0"/>
              <a:t>Moderate doses of </a:t>
            </a:r>
            <a:r>
              <a:rPr lang="en-US" sz="2400" dirty="0" err="1" smtClean="0"/>
              <a:t>inotrope</a:t>
            </a:r>
            <a:r>
              <a:rPr lang="en-US" sz="2400" dirty="0" smtClean="0"/>
              <a:t> combinations is recommended over high doses of single </a:t>
            </a:r>
            <a:r>
              <a:rPr lang="en-US" sz="2400" dirty="0" err="1" smtClean="0"/>
              <a:t>inotrope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The ultimate aim of </a:t>
            </a:r>
            <a:r>
              <a:rPr lang="en-US" sz="2000" b="1" dirty="0" err="1" smtClean="0">
                <a:solidFill>
                  <a:srgbClr val="C00000"/>
                </a:solidFill>
              </a:rPr>
              <a:t>inotrope</a:t>
            </a:r>
            <a:r>
              <a:rPr lang="en-US" sz="2000" b="1" dirty="0" smtClean="0">
                <a:solidFill>
                  <a:srgbClr val="C00000"/>
                </a:solidFill>
              </a:rPr>
              <a:t> use should be to tide the ‘crisis’ until definite evidence based therapy is initiated, and </a:t>
            </a:r>
            <a:r>
              <a:rPr lang="en-US" sz="2000" b="1" dirty="0" err="1" smtClean="0">
                <a:solidFill>
                  <a:srgbClr val="C00000"/>
                </a:solidFill>
              </a:rPr>
              <a:t>hemodynamics</a:t>
            </a:r>
            <a:r>
              <a:rPr lang="en-US" sz="2000" b="1" dirty="0" smtClean="0">
                <a:solidFill>
                  <a:srgbClr val="C00000"/>
                </a:solidFill>
              </a:rPr>
              <a:t> &amp; symptoms return to baseline.  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 Sandeep Mohanan\Pictures\DSC02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35831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3312383"/>
            <a:ext cx="479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 Rounded MT Bold" pitchFamily="34" charset="0"/>
              </a:rPr>
              <a:t>THANK YOU</a:t>
            </a:r>
            <a:endParaRPr lang="en-IN" sz="4800" b="1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6722" y="6400800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lackadder ITC" pitchFamily="82" charset="0"/>
                <a:cs typeface="Arabic Typesetting" pitchFamily="66" charset="-78"/>
              </a:rPr>
              <a:t>Sky is the limit………………..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</p:cSld>
  <p:clrMapOvr>
    <a:masterClrMapping/>
  </p:clrMapOvr>
  <p:transition advTm="6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68346"/>
          </a:xfrm>
        </p:spPr>
        <p:txBody>
          <a:bodyPr/>
          <a:lstStyle/>
          <a:p>
            <a:r>
              <a:rPr lang="en-US" dirty="0" smtClean="0"/>
              <a:t>At what WHO stage to start?</a:t>
            </a:r>
            <a:endParaRPr lang="en-IN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2968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ame 8"/>
          <p:cNvSpPr/>
          <p:nvPr/>
        </p:nvSpPr>
        <p:spPr>
          <a:xfrm>
            <a:off x="6357950" y="3500438"/>
            <a:ext cx="785818" cy="35719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010284" y="4786322"/>
            <a:ext cx="561980" cy="28575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1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what NYHA class to start?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3857620" y="5572140"/>
            <a:ext cx="1285884" cy="35719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072066" y="6000768"/>
            <a:ext cx="1571636" cy="35719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Heart failure is a </a:t>
            </a:r>
            <a:r>
              <a:rPr lang="en-US" dirty="0" err="1" smtClean="0"/>
              <a:t>heterogenous</a:t>
            </a:r>
            <a:r>
              <a:rPr lang="en-US" dirty="0" smtClean="0"/>
              <a:t> syndrome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43087" y="2801938"/>
            <a:ext cx="5457825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9144000" y="6000768"/>
            <a:ext cx="785850" cy="571504"/>
          </a:xfrm>
          <a:prstGeom prst="frame">
            <a:avLst>
              <a:gd name="adj1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</TotalTime>
  <Words>3328</Words>
  <Application>Microsoft Office PowerPoint</Application>
  <PresentationFormat>On-screen Show (4:3)</PresentationFormat>
  <Paragraphs>650</Paragraphs>
  <Slides>66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Urban</vt:lpstr>
      <vt:lpstr>CARDIAC  INOTROPES</vt:lpstr>
      <vt:lpstr>OUTLINE</vt:lpstr>
      <vt:lpstr>CASE SCENARIO</vt:lpstr>
      <vt:lpstr>INOTROPE</vt:lpstr>
      <vt:lpstr>Slide 5</vt:lpstr>
      <vt:lpstr>Clinical application of Inotropes</vt:lpstr>
      <vt:lpstr>At what WHO stage to start?</vt:lpstr>
      <vt:lpstr>At what NYHA class to start?</vt:lpstr>
      <vt:lpstr>Acute Heart failure is a heterogenous syndrome</vt:lpstr>
      <vt:lpstr>Slide 10</vt:lpstr>
      <vt:lpstr>Slide 11</vt:lpstr>
      <vt:lpstr>CLASSIFICATION OF INOTROPES</vt:lpstr>
      <vt:lpstr>BETA ADRENERGIC AGONISTS</vt:lpstr>
      <vt:lpstr>Beta Adrenergic agonists -DOBUTAMINE</vt:lpstr>
      <vt:lpstr>Dobutamine-Pharmacology</vt:lpstr>
      <vt:lpstr>Dobutamine- Clinical application</vt:lpstr>
      <vt:lpstr>Dobutamine –Adverse effects</vt:lpstr>
      <vt:lpstr>Dobutamine – Evidence base</vt:lpstr>
      <vt:lpstr>Dobutamine- Guidelines for HF</vt:lpstr>
      <vt:lpstr>Beta Adrenergic agonists -DOPAMINE</vt:lpstr>
      <vt:lpstr>Dopamine- Pharmacology </vt:lpstr>
      <vt:lpstr>Dopamine- Side effects</vt:lpstr>
      <vt:lpstr>Dopamine- Evidence </vt:lpstr>
      <vt:lpstr>Dopamine – Guidelines for HF</vt:lpstr>
      <vt:lpstr>Beta adrenergics- ISOPROTERENOL</vt:lpstr>
      <vt:lpstr>NOREPINEPHRINE </vt:lpstr>
      <vt:lpstr>Norepinephrine – Clinical applications</vt:lpstr>
      <vt:lpstr>Dopamine vs Norepinephrine</vt:lpstr>
      <vt:lpstr>PHOSPHODIESTERASE-3 INHIBITORS (Inodilators)</vt:lpstr>
      <vt:lpstr>PDIs - MILRINONE</vt:lpstr>
      <vt:lpstr>Milrinone - Pharmacology</vt:lpstr>
      <vt:lpstr>Milrinone- Side effects</vt:lpstr>
      <vt:lpstr>Milrinone- Clinical application</vt:lpstr>
      <vt:lpstr>Milrinone- Evidence</vt:lpstr>
      <vt:lpstr>CALCIUM SENSITIZERS- LEVOSIMENDAN </vt:lpstr>
      <vt:lpstr>Levosimendan – Actions</vt:lpstr>
      <vt:lpstr>Levosimendan - Pharmacology</vt:lpstr>
      <vt:lpstr>Levosimendan – Side effects</vt:lpstr>
      <vt:lpstr>Levosimendan – theoretical advantages over Dobutamine</vt:lpstr>
      <vt:lpstr>Levosimendan - Evidence</vt:lpstr>
      <vt:lpstr>Final word on Levosimendan?- guidelines</vt:lpstr>
      <vt:lpstr>DIGOXIN</vt:lpstr>
      <vt:lpstr>Digoxin - Action</vt:lpstr>
      <vt:lpstr>Digoxin- Pharmacology</vt:lpstr>
      <vt:lpstr>Oral digoxin administration</vt:lpstr>
      <vt:lpstr>Digoxin –  i.v </vt:lpstr>
      <vt:lpstr>Digoxin – Drug interactions</vt:lpstr>
      <vt:lpstr>Digoxin- side effects</vt:lpstr>
      <vt:lpstr>Digoxin effect</vt:lpstr>
      <vt:lpstr>Digoxin toxicity</vt:lpstr>
      <vt:lpstr>Digitalis Investigation Group trial (NEJM 1997)</vt:lpstr>
      <vt:lpstr>Evidence based beneficial effects of Digoxin in HF</vt:lpstr>
      <vt:lpstr>Digoxin - Guidelines</vt:lpstr>
      <vt:lpstr>Newer inotropic agents </vt:lpstr>
      <vt:lpstr>OMECANTIV MECARBIL</vt:lpstr>
      <vt:lpstr>Slide 56</vt:lpstr>
      <vt:lpstr>GENERAL PRACTICE PRINCIPLES –  i.v Inotropes for ADCHF </vt:lpstr>
      <vt:lpstr>Mortality data from the ADHERE registry</vt:lpstr>
      <vt:lpstr>Slide 59</vt:lpstr>
      <vt:lpstr>Inotropes in cardiogenic shock</vt:lpstr>
      <vt:lpstr>Inotropes in ACS with heart failure</vt:lpstr>
      <vt:lpstr>Intravenous inotrope titration</vt:lpstr>
      <vt:lpstr>Decision on inotropic therapy for AHFS</vt:lpstr>
      <vt:lpstr>Theoretically best inotropes to use</vt:lpstr>
      <vt:lpstr>Conclusion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 INOTROPES</dc:title>
  <dc:creator>user</dc:creator>
  <cp:lastModifiedBy>user</cp:lastModifiedBy>
  <cp:revision>4</cp:revision>
  <dcterms:created xsi:type="dcterms:W3CDTF">2022-08-15T15:43:37Z</dcterms:created>
  <dcterms:modified xsi:type="dcterms:W3CDTF">2022-08-15T19:47:17Z</dcterms:modified>
</cp:coreProperties>
</file>