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64" r:id="rId3"/>
    <p:sldId id="333" r:id="rId4"/>
    <p:sldId id="336" r:id="rId5"/>
    <p:sldId id="337" r:id="rId6"/>
    <p:sldId id="338" r:id="rId7"/>
    <p:sldId id="339" r:id="rId8"/>
    <p:sldId id="340" r:id="rId9"/>
    <p:sldId id="341" r:id="rId10"/>
    <p:sldId id="342" r:id="rId11"/>
    <p:sldId id="343" r:id="rId12"/>
    <p:sldId id="354" r:id="rId13"/>
    <p:sldId id="355" r:id="rId14"/>
    <p:sldId id="344" r:id="rId15"/>
    <p:sldId id="345" r:id="rId16"/>
    <p:sldId id="346" r:id="rId17"/>
    <p:sldId id="347" r:id="rId18"/>
    <p:sldId id="348" r:id="rId19"/>
    <p:sldId id="259" r:id="rId20"/>
    <p:sldId id="271" r:id="rId21"/>
    <p:sldId id="258" r:id="rId22"/>
    <p:sldId id="260" r:id="rId23"/>
    <p:sldId id="261" r:id="rId24"/>
    <p:sldId id="319" r:id="rId25"/>
    <p:sldId id="365" r:id="rId26"/>
    <p:sldId id="366" r:id="rId27"/>
    <p:sldId id="367" r:id="rId28"/>
    <p:sldId id="356" r:id="rId29"/>
    <p:sldId id="357" r:id="rId30"/>
    <p:sldId id="360" r:id="rId31"/>
    <p:sldId id="361" r:id="rId32"/>
    <p:sldId id="323" r:id="rId33"/>
    <p:sldId id="322" r:id="rId34"/>
    <p:sldId id="362" r:id="rId35"/>
    <p:sldId id="3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C35FDC-F8F0-4771-B86F-4B66B25F8A87}" type="datetimeFigureOut">
              <a:rPr lang="en-US" smtClean="0"/>
              <a:pPr/>
              <a:t>8/28/2022</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0DBE495-5EB9-4664-A2C2-0C3B0A09F02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C35FDC-F8F0-4771-B86F-4B66B25F8A87}" type="datetimeFigureOut">
              <a:rPr lang="en-US" smtClean="0"/>
              <a:pPr/>
              <a:t>8/28/2022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DBE495-5EB9-4664-A2C2-0C3B0A09F02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C35FDC-F8F0-4771-B86F-4B66B25F8A87}" type="datetimeFigureOut">
              <a:rPr lang="en-US" smtClean="0"/>
              <a:pPr/>
              <a:t>8/28/2022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DBE495-5EB9-4664-A2C2-0C3B0A09F02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C35FDC-F8F0-4771-B86F-4B66B25F8A87}" type="datetimeFigureOut">
              <a:rPr lang="en-US" smtClean="0"/>
              <a:pPr/>
              <a:t>8/28/2022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DBE495-5EB9-4664-A2C2-0C3B0A09F024}" type="slidenum">
              <a:rPr lang="en-IN" smtClean="0"/>
              <a:pPr/>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C35FDC-F8F0-4771-B86F-4B66B25F8A87}" type="datetimeFigureOut">
              <a:rPr lang="en-US" smtClean="0"/>
              <a:pPr/>
              <a:t>8/28/2022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DBE495-5EB9-4664-A2C2-0C3B0A09F024}"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C35FDC-F8F0-4771-B86F-4B66B25F8A87}" type="datetimeFigureOut">
              <a:rPr lang="en-US" smtClean="0"/>
              <a:pPr/>
              <a:t>8/28/2022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DBE495-5EB9-4664-A2C2-0C3B0A09F024}" type="slidenum">
              <a:rPr lang="en-IN" smtClean="0"/>
              <a:pPr/>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C35FDC-F8F0-4771-B86F-4B66B25F8A87}" type="datetimeFigureOut">
              <a:rPr lang="en-US" smtClean="0"/>
              <a:pPr/>
              <a:t>8/28/2022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0DBE495-5EB9-4664-A2C2-0C3B0A09F02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C35FDC-F8F0-4771-B86F-4B66B25F8A87}" type="datetimeFigureOut">
              <a:rPr lang="en-US" smtClean="0"/>
              <a:pPr/>
              <a:t>8/28/2022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0DBE495-5EB9-4664-A2C2-0C3B0A09F024}" type="slidenum">
              <a:rPr lang="en-IN" smtClean="0"/>
              <a:pPr/>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35FDC-F8F0-4771-B86F-4B66B25F8A87}" type="datetimeFigureOut">
              <a:rPr lang="en-US" smtClean="0"/>
              <a:pPr/>
              <a:t>8/28/2022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0DBE495-5EB9-4664-A2C2-0C3B0A09F02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AC35FDC-F8F0-4771-B86F-4B66B25F8A87}" type="datetimeFigureOut">
              <a:rPr lang="en-US" smtClean="0"/>
              <a:pPr/>
              <a:t>8/28/2022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DBE495-5EB9-4664-A2C2-0C3B0A09F02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C35FDC-F8F0-4771-B86F-4B66B25F8A87}" type="datetimeFigureOut">
              <a:rPr lang="en-US" smtClean="0"/>
              <a:pPr/>
              <a:t>8/28/2022</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0DBE495-5EB9-4664-A2C2-0C3B0A09F024}"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C35FDC-F8F0-4771-B86F-4B66B25F8A87}" type="datetimeFigureOut">
              <a:rPr lang="en-US" smtClean="0"/>
              <a:pPr/>
              <a:t>8/28/2022</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0DBE495-5EB9-4664-A2C2-0C3B0A09F02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1200"/>
            <a:ext cx="7772400" cy="1829761"/>
          </a:xfrm>
        </p:spPr>
        <p:txBody>
          <a:bodyPr>
            <a:normAutofit fontScale="90000"/>
          </a:bodyPr>
          <a:lstStyle/>
          <a:p>
            <a:r>
              <a:rPr lang="en-IN" sz="3600" dirty="0"/>
              <a:t>PREOPERATIVE CARDIAC EVALUATION </a:t>
            </a:r>
            <a:br>
              <a:rPr lang="en-IN" sz="3600" dirty="0"/>
            </a:br>
            <a:r>
              <a:rPr lang="en-IN" sz="3600" dirty="0"/>
              <a:t>FOR NON CARDIAC SURGERY  </a:t>
            </a:r>
            <a:br>
              <a:rPr lang="en-IN" dirty="0"/>
            </a:br>
            <a:br>
              <a:rPr lang="en-IN" sz="4400" dirty="0"/>
            </a:br>
            <a:endParaRPr lang="en-IN" sz="1600" b="1" dirty="0"/>
          </a:p>
        </p:txBody>
      </p:sp>
      <p:sp>
        <p:nvSpPr>
          <p:cNvPr id="4" name="Subtitle 3"/>
          <p:cNvSpPr>
            <a:spLocks noGrp="1"/>
          </p:cNvSpPr>
          <p:nvPr>
            <p:ph type="subTitle" idx="1"/>
          </p:nvPr>
        </p:nvSpPr>
        <p:spPr>
          <a:xfrm>
            <a:off x="4953000" y="4267201"/>
            <a:ext cx="4038600" cy="685799"/>
          </a:xfrm>
        </p:spPr>
        <p:txBody>
          <a:bodyPr>
            <a:normAutofit fontScale="47500" lnSpcReduction="20000"/>
          </a:bodyPr>
          <a:lstStyle/>
          <a:p>
            <a:r>
              <a:rPr lang="en-US" b="1" dirty="0"/>
              <a:t>Dr </a:t>
            </a:r>
            <a:r>
              <a:rPr lang="en-US" b="1" dirty="0" err="1"/>
              <a:t>Arun</a:t>
            </a:r>
            <a:r>
              <a:rPr lang="en-US" b="1" dirty="0"/>
              <a:t> Jude Alphonse</a:t>
            </a:r>
          </a:p>
          <a:p>
            <a:r>
              <a:rPr lang="en-US" b="1" dirty="0"/>
              <a:t>Dept of Cardiology</a:t>
            </a:r>
          </a:p>
          <a:p>
            <a:r>
              <a:rPr lang="en-US" b="1" dirty="0" err="1"/>
              <a:t>Govt</a:t>
            </a:r>
            <a:r>
              <a:rPr lang="en-US" b="1" dirty="0"/>
              <a:t> Medical College, </a:t>
            </a:r>
            <a:r>
              <a:rPr lang="en-US" b="1" dirty="0" err="1"/>
              <a:t>Alappuzha</a:t>
            </a:r>
            <a:endParaRPr lang="en-US" b="1"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descr="C:\Users\alphonse\Desktop\New folder\Screenshot_20220626-222236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194" name="Picture 2" descr="C:\Users\alphonse\Desktop\New folder\Screenshot_20220626-222302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28736"/>
            <a:ext cx="4189254" cy="4438664"/>
          </a:xfrm>
        </p:spPr>
        <p:txBody>
          <a:bodyPr>
            <a:normAutofit lnSpcReduction="10000"/>
          </a:bodyPr>
          <a:lstStyle/>
          <a:p>
            <a:endParaRPr lang="en-US" sz="1700" b="1" dirty="0"/>
          </a:p>
          <a:p>
            <a:r>
              <a:rPr lang="en-US" sz="1700" b="1" dirty="0"/>
              <a:t>1. High-risk surgical procedures</a:t>
            </a:r>
          </a:p>
          <a:p>
            <a:r>
              <a:rPr lang="en-US" sz="1700" dirty="0"/>
              <a:t>• </a:t>
            </a:r>
            <a:r>
              <a:rPr lang="en-US" sz="1700" dirty="0" err="1"/>
              <a:t>Intraperitoneal</a:t>
            </a:r>
            <a:endParaRPr lang="en-US" sz="1700" dirty="0"/>
          </a:p>
          <a:p>
            <a:r>
              <a:rPr lang="en-US" sz="1700" dirty="0"/>
              <a:t>• </a:t>
            </a:r>
            <a:r>
              <a:rPr lang="en-US" sz="1700" dirty="0" err="1"/>
              <a:t>Intrathoracic</a:t>
            </a:r>
            <a:endParaRPr lang="en-US" sz="1700" dirty="0"/>
          </a:p>
          <a:p>
            <a:r>
              <a:rPr lang="en-US" sz="1700" dirty="0"/>
              <a:t>• </a:t>
            </a:r>
            <a:r>
              <a:rPr lang="en-US" sz="1700" dirty="0" err="1"/>
              <a:t>Suprainguinal</a:t>
            </a:r>
            <a:r>
              <a:rPr lang="en-US" sz="1700" dirty="0"/>
              <a:t> vascular</a:t>
            </a:r>
          </a:p>
          <a:p>
            <a:endParaRPr lang="en-US" sz="1700" dirty="0"/>
          </a:p>
          <a:p>
            <a:r>
              <a:rPr lang="en-US" sz="1700" b="1" dirty="0"/>
              <a:t>2. History of ischemic heart disease</a:t>
            </a:r>
          </a:p>
          <a:p>
            <a:r>
              <a:rPr lang="en-US" sz="1700" dirty="0"/>
              <a:t>• History of myocardial infarction</a:t>
            </a:r>
          </a:p>
          <a:p>
            <a:r>
              <a:rPr lang="en-US" sz="1700" dirty="0"/>
              <a:t>• History of positive exercise test</a:t>
            </a:r>
          </a:p>
          <a:p>
            <a:r>
              <a:rPr lang="en-US" sz="1700" dirty="0"/>
              <a:t>• Current complain of chest pain considered secondary to myocardial ischemia</a:t>
            </a:r>
          </a:p>
          <a:p>
            <a:r>
              <a:rPr lang="en-US" sz="1700" dirty="0"/>
              <a:t>• Use of nitrate therapy</a:t>
            </a:r>
          </a:p>
          <a:p>
            <a:r>
              <a:rPr lang="en-US" sz="1700" dirty="0"/>
              <a:t>• ECG with pathological Q waves</a:t>
            </a:r>
          </a:p>
          <a:p>
            <a:endParaRPr lang="en-US" sz="1700" dirty="0"/>
          </a:p>
        </p:txBody>
      </p:sp>
      <p:sp>
        <p:nvSpPr>
          <p:cNvPr id="2" name="Title 1"/>
          <p:cNvSpPr>
            <a:spLocks noGrp="1"/>
          </p:cNvSpPr>
          <p:nvPr>
            <p:ph type="title"/>
          </p:nvPr>
        </p:nvSpPr>
        <p:spPr>
          <a:xfrm>
            <a:off x="285720" y="428604"/>
            <a:ext cx="8534400" cy="758952"/>
          </a:xfrm>
        </p:spPr>
        <p:txBody>
          <a:bodyPr>
            <a:normAutofit fontScale="90000"/>
          </a:bodyPr>
          <a:lstStyle/>
          <a:p>
            <a:r>
              <a:rPr lang="en-US" b="1" dirty="0"/>
              <a:t>REVISED CARDIAC RISK INDEX</a:t>
            </a:r>
            <a:br>
              <a:rPr lang="en-US" b="1" dirty="0"/>
            </a:br>
            <a:r>
              <a:rPr lang="en-US" dirty="0"/>
              <a:t>(</a:t>
            </a:r>
            <a:r>
              <a:rPr lang="en-US" sz="2200" dirty="0"/>
              <a:t>Lee. Circulation 1999; 100:1043-1049</a:t>
            </a:r>
            <a:r>
              <a:rPr lang="en-US" dirty="0"/>
              <a:t>)</a:t>
            </a:r>
          </a:p>
        </p:txBody>
      </p:sp>
      <p:sp>
        <p:nvSpPr>
          <p:cNvPr id="4" name="Rectangle 3"/>
          <p:cNvSpPr/>
          <p:nvPr/>
        </p:nvSpPr>
        <p:spPr>
          <a:xfrm>
            <a:off x="4714876" y="1785927"/>
            <a:ext cx="4143404" cy="4278094"/>
          </a:xfrm>
          <a:prstGeom prst="rect">
            <a:avLst/>
          </a:prstGeom>
        </p:spPr>
        <p:txBody>
          <a:bodyPr wrap="square">
            <a:spAutoFit/>
          </a:bodyPr>
          <a:lstStyle/>
          <a:p>
            <a:r>
              <a:rPr lang="en-US" sz="1600" b="1" dirty="0"/>
              <a:t>3. History of congestive heart failure</a:t>
            </a:r>
          </a:p>
          <a:p>
            <a:r>
              <a:rPr lang="en-US" sz="1600" dirty="0"/>
              <a:t>• History of congestive heart failure</a:t>
            </a:r>
          </a:p>
          <a:p>
            <a:r>
              <a:rPr lang="en-US" sz="1600" dirty="0"/>
              <a:t>• Pulmonary edema</a:t>
            </a:r>
          </a:p>
          <a:p>
            <a:r>
              <a:rPr lang="en-US" sz="1600" dirty="0"/>
              <a:t>• Paroxysmal nocturnal </a:t>
            </a:r>
            <a:r>
              <a:rPr lang="en-US" sz="1600" dirty="0" err="1"/>
              <a:t>dyspnea</a:t>
            </a:r>
            <a:endParaRPr lang="en-US" sz="1600" dirty="0"/>
          </a:p>
          <a:p>
            <a:r>
              <a:rPr lang="en-US" sz="1600" dirty="0"/>
              <a:t>• Bilateral </a:t>
            </a:r>
            <a:r>
              <a:rPr lang="en-US" sz="1600" dirty="0" err="1"/>
              <a:t>rales</a:t>
            </a:r>
            <a:r>
              <a:rPr lang="en-US" sz="1600" dirty="0"/>
              <a:t> or S3 gallop</a:t>
            </a:r>
          </a:p>
          <a:p>
            <a:r>
              <a:rPr lang="en-US" sz="1600" dirty="0"/>
              <a:t>• Chest radiograph showing pulmonary vascular redistribution</a:t>
            </a:r>
          </a:p>
          <a:p>
            <a:endParaRPr lang="en-US" sz="1600" dirty="0"/>
          </a:p>
          <a:p>
            <a:r>
              <a:rPr lang="en-US" sz="1600" b="1" dirty="0"/>
              <a:t>4. History of </a:t>
            </a:r>
            <a:r>
              <a:rPr lang="en-US" sz="1600" b="1" dirty="0" err="1"/>
              <a:t>cerebrovascular</a:t>
            </a:r>
            <a:r>
              <a:rPr lang="en-US" sz="1600" b="1" dirty="0"/>
              <a:t> disease</a:t>
            </a:r>
          </a:p>
          <a:p>
            <a:r>
              <a:rPr lang="en-US" sz="1600" dirty="0"/>
              <a:t>• History of transient ischemic attack or stroke</a:t>
            </a:r>
          </a:p>
          <a:p>
            <a:endParaRPr lang="en-US" sz="1600" dirty="0"/>
          </a:p>
          <a:p>
            <a:r>
              <a:rPr lang="en-US" sz="1600" b="1" dirty="0"/>
              <a:t>5. Preoperative treatment with insulin</a:t>
            </a:r>
          </a:p>
          <a:p>
            <a:endParaRPr lang="en-US" sz="1600" b="1" dirty="0"/>
          </a:p>
          <a:p>
            <a:r>
              <a:rPr lang="it-IT" sz="1600" b="1" dirty="0"/>
              <a:t>6. Preoperative serum creatinine &gt; 2.0 mg/dL </a:t>
            </a:r>
            <a:r>
              <a:rPr lang="en-US" sz="1600" b="1" dirty="0"/>
              <a:t>(177 </a:t>
            </a:r>
            <a:r>
              <a:rPr lang="en-US" sz="1600" b="1" dirty="0" err="1"/>
              <a:t>umol</a:t>
            </a:r>
            <a:r>
              <a:rPr lang="en-US" sz="1600" b="1" dirty="0"/>
              <a:t>/L)</a:t>
            </a:r>
          </a:p>
          <a:p>
            <a:endParaRPr lang="it-IT" sz="1600" b="1" dirty="0"/>
          </a:p>
        </p:txBody>
      </p:sp>
      <p:sp>
        <p:nvSpPr>
          <p:cNvPr id="5" name="Rectangle 4"/>
          <p:cNvSpPr/>
          <p:nvPr/>
        </p:nvSpPr>
        <p:spPr>
          <a:xfrm>
            <a:off x="2428860" y="1357298"/>
            <a:ext cx="4500626" cy="369332"/>
          </a:xfrm>
          <a:prstGeom prst="rect">
            <a:avLst/>
          </a:prstGeom>
        </p:spPr>
        <p:txBody>
          <a:bodyPr wrap="square">
            <a:spAutoFit/>
          </a:bodyPr>
          <a:lstStyle/>
          <a:p>
            <a:r>
              <a:rPr lang="en-US" dirty="0"/>
              <a:t>Each risk factor is assigned one point.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4645152"/>
          </a:xfrm>
        </p:spPr>
        <p:txBody>
          <a:bodyPr>
            <a:normAutofit/>
          </a:bodyPr>
          <a:lstStyle/>
          <a:p>
            <a:r>
              <a:rPr lang="en-US" dirty="0"/>
              <a:t>Points Class Risk</a:t>
            </a:r>
          </a:p>
          <a:p>
            <a:endParaRPr lang="en-US" dirty="0"/>
          </a:p>
          <a:p>
            <a:endParaRPr lang="en-US" dirty="0"/>
          </a:p>
          <a:p>
            <a:endParaRPr lang="en-US" dirty="0"/>
          </a:p>
          <a:p>
            <a:endParaRPr lang="en-US" dirty="0"/>
          </a:p>
          <a:p>
            <a:endParaRPr lang="en-US" dirty="0"/>
          </a:p>
          <a:p>
            <a:pPr>
              <a:buNone/>
            </a:pPr>
            <a:endParaRPr lang="en-US" dirty="0"/>
          </a:p>
        </p:txBody>
      </p:sp>
      <p:sp>
        <p:nvSpPr>
          <p:cNvPr id="2" name="Title 1"/>
          <p:cNvSpPr>
            <a:spLocks noGrp="1"/>
          </p:cNvSpPr>
          <p:nvPr>
            <p:ph type="title"/>
          </p:nvPr>
        </p:nvSpPr>
        <p:spPr/>
        <p:txBody>
          <a:bodyPr>
            <a:normAutofit fontScale="90000"/>
          </a:bodyPr>
          <a:lstStyle/>
          <a:p>
            <a:r>
              <a:rPr lang="en-US" b="1" dirty="0"/>
              <a:t>RISK OF MAJOR CARDIAC EVENT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71538" y="2071678"/>
            <a:ext cx="4714908" cy="206878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218" name="Picture 2" descr="C:\Users\alphonse\Desktop\New folder\Screenshot_20220626-222354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42" name="Picture 2" descr="C:\Users\alphonse\Desktop\New folder\Screenshot_20220626-222433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266" name="Picture 2" descr="C:\Users\alphonse\Desktop\New folder\Screenshot_20220626-222509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2290" name="Picture 2" descr="C:\Users\alphonse\Desktop\New folder\Screenshot_20220626-222559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3314" name="Picture 2" descr="C:\Users\alphonse\Desktop\New folder\Screenshot_20220626-222617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66800"/>
            <a:ext cx="8503920" cy="3581400"/>
          </a:xfrm>
        </p:spPr>
        <p:txBody>
          <a:bodyPr>
            <a:noAutofit/>
          </a:bodyPr>
          <a:lstStyle/>
          <a:p>
            <a:r>
              <a:rPr lang="en-US" sz="2100" dirty="0"/>
              <a:t>CLASS I</a:t>
            </a:r>
          </a:p>
          <a:p>
            <a:r>
              <a:rPr lang="en-US" sz="2100" dirty="0"/>
              <a:t>1. In patients with at least 1 clinical risk factor who are undergoing vascular surgical procedures. </a:t>
            </a:r>
            <a:r>
              <a:rPr lang="en-US" sz="2100" i="1" dirty="0"/>
              <a:t>(LOE : B)</a:t>
            </a:r>
          </a:p>
          <a:p>
            <a:r>
              <a:rPr lang="en-US" sz="2100" dirty="0"/>
              <a:t>2. In patients with known coronary heart disease, peripheral arterial disease, or </a:t>
            </a:r>
            <a:r>
              <a:rPr lang="en-US" sz="2100" dirty="0" err="1"/>
              <a:t>cerebrovascular</a:t>
            </a:r>
            <a:r>
              <a:rPr lang="en-US" sz="2100" dirty="0"/>
              <a:t> disease who are undergoing intermediate-risk surgical procedures. </a:t>
            </a:r>
            <a:r>
              <a:rPr lang="en-US" sz="2100" i="1" dirty="0"/>
              <a:t>(LOE : C)</a:t>
            </a:r>
          </a:p>
          <a:p>
            <a:pPr>
              <a:buNone/>
            </a:pPr>
            <a:endParaRPr lang="en-US" sz="2100" i="1" dirty="0"/>
          </a:p>
          <a:p>
            <a:r>
              <a:rPr lang="en-US" sz="2100" dirty="0"/>
              <a:t>CLASS </a:t>
            </a:r>
            <a:r>
              <a:rPr lang="en-US" sz="2100" dirty="0" err="1"/>
              <a:t>IIa</a:t>
            </a:r>
            <a:endParaRPr lang="en-US" sz="2100" dirty="0"/>
          </a:p>
          <a:p>
            <a:r>
              <a:rPr lang="en-US" sz="2100" dirty="0"/>
              <a:t>1. Reasonable in persons with no clinical risk factors who are under-going vascular surgical procedures. </a:t>
            </a:r>
            <a:r>
              <a:rPr lang="en-US" sz="2100" i="1" dirty="0"/>
              <a:t>(LOE : B)</a:t>
            </a:r>
          </a:p>
          <a:p>
            <a:pPr>
              <a:buNone/>
            </a:pPr>
            <a:endParaRPr lang="en-US" sz="2100" i="1" dirty="0"/>
          </a:p>
          <a:p>
            <a:r>
              <a:rPr lang="en-US" sz="2100" dirty="0"/>
              <a:t>CLASS </a:t>
            </a:r>
            <a:r>
              <a:rPr lang="en-US" sz="2100" dirty="0" err="1"/>
              <a:t>IIb</a:t>
            </a:r>
            <a:endParaRPr lang="en-US" sz="2100" dirty="0"/>
          </a:p>
          <a:p>
            <a:r>
              <a:rPr lang="en-US" sz="2100" dirty="0"/>
              <a:t>1. May be reasonable in patients with at least 1 clinical risk factor, undergoing intermediate-risk operative procedures. </a:t>
            </a:r>
            <a:endParaRPr lang="en-US" sz="2100" i="1" dirty="0"/>
          </a:p>
          <a:p>
            <a:pPr>
              <a:buNone/>
            </a:pPr>
            <a:endParaRPr lang="en-US" sz="2100" i="1" dirty="0"/>
          </a:p>
          <a:p>
            <a:endParaRPr lang="en-IN" sz="2100" dirty="0"/>
          </a:p>
        </p:txBody>
      </p:sp>
      <p:sp>
        <p:nvSpPr>
          <p:cNvPr id="2" name="Title 1"/>
          <p:cNvSpPr>
            <a:spLocks noGrp="1"/>
          </p:cNvSpPr>
          <p:nvPr>
            <p:ph type="title"/>
          </p:nvPr>
        </p:nvSpPr>
        <p:spPr>
          <a:xfrm>
            <a:off x="301752" y="228600"/>
            <a:ext cx="8534400" cy="842946"/>
          </a:xfrm>
        </p:spPr>
        <p:txBody>
          <a:bodyPr>
            <a:noAutofit/>
          </a:bodyPr>
          <a:lstStyle/>
          <a:p>
            <a:r>
              <a:rPr lang="en-US" sz="2800" dirty="0"/>
              <a:t>Recommendations for Preoperative Resting 12-Lead ECG</a:t>
            </a:r>
            <a:endParaRPr lang="en-I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stepwise approach for </a:t>
            </a:r>
            <a:r>
              <a:rPr lang="en-US" dirty="0" err="1"/>
              <a:t>preop</a:t>
            </a:r>
            <a:r>
              <a:rPr lang="en-US" dirty="0"/>
              <a:t> evaluation</a:t>
            </a:r>
          </a:p>
          <a:p>
            <a:r>
              <a:rPr lang="en-US" dirty="0" err="1"/>
              <a:t>Perioperative</a:t>
            </a:r>
            <a:r>
              <a:rPr lang="en-US" dirty="0"/>
              <a:t> beta blocker ,aspirin use</a:t>
            </a:r>
          </a:p>
          <a:p>
            <a:r>
              <a:rPr lang="en-US" dirty="0" err="1"/>
              <a:t>Perioperative</a:t>
            </a:r>
            <a:r>
              <a:rPr lang="en-US" dirty="0"/>
              <a:t> Cardiovascular investigations</a:t>
            </a:r>
          </a:p>
          <a:p>
            <a:r>
              <a:rPr lang="en-US" dirty="0"/>
              <a:t>Special scenarios</a:t>
            </a:r>
          </a:p>
        </p:txBody>
      </p:sp>
      <p:sp>
        <p:nvSpPr>
          <p:cNvPr id="3" name="Title 2"/>
          <p:cNvSpPr>
            <a:spLocks noGrp="1"/>
          </p:cNvSpPr>
          <p:nvPr>
            <p:ph type="title"/>
          </p:nvPr>
        </p:nvSpPr>
        <p:spPr/>
        <p:txBody>
          <a:bodyPr/>
          <a:lstStyle/>
          <a:p>
            <a:r>
              <a:rPr lang="en-US" dirty="0"/>
              <a:t>Discussion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100" dirty="0"/>
              <a:t>CLASS III</a:t>
            </a:r>
          </a:p>
          <a:p>
            <a:r>
              <a:rPr lang="en-US" sz="2100" dirty="0"/>
              <a:t>1. Preoperative and postoperative resting 12-lead ECGs are not indicated in asymptomatic persons undergoing low-risk surgical procedures. </a:t>
            </a:r>
            <a:r>
              <a:rPr lang="en-US" sz="2100" i="1" dirty="0"/>
              <a:t>(LOE : B)</a:t>
            </a:r>
          </a:p>
        </p:txBody>
      </p:sp>
      <p:sp>
        <p:nvSpPr>
          <p:cNvPr id="2" name="Title 1"/>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50"/>
            <a:ext cx="9144000" cy="4443450"/>
          </a:xfrm>
        </p:spPr>
        <p:txBody>
          <a:bodyPr>
            <a:normAutofit fontScale="77500" lnSpcReduction="20000"/>
          </a:bodyPr>
          <a:lstStyle/>
          <a:p>
            <a:r>
              <a:rPr lang="en-US" dirty="0"/>
              <a:t>No CLASS I indication</a:t>
            </a:r>
          </a:p>
          <a:p>
            <a:pPr>
              <a:buNone/>
            </a:pPr>
            <a:endParaRPr lang="en-US" dirty="0"/>
          </a:p>
          <a:p>
            <a:r>
              <a:rPr lang="en-US" dirty="0"/>
              <a:t>CLASS </a:t>
            </a:r>
            <a:r>
              <a:rPr lang="en-US" dirty="0" err="1"/>
              <a:t>IIa</a:t>
            </a:r>
            <a:endParaRPr lang="en-US" dirty="0"/>
          </a:p>
          <a:p>
            <a:r>
              <a:rPr lang="en-US" dirty="0"/>
              <a:t>1. Reasonable in Patients with </a:t>
            </a:r>
            <a:r>
              <a:rPr lang="en-US" dirty="0" err="1"/>
              <a:t>dyspnea</a:t>
            </a:r>
            <a:r>
              <a:rPr lang="en-US" dirty="0"/>
              <a:t> of unknown origin. </a:t>
            </a:r>
            <a:r>
              <a:rPr lang="en-US" i="1" dirty="0"/>
              <a:t>(LOE:C)</a:t>
            </a:r>
          </a:p>
          <a:p>
            <a:r>
              <a:rPr lang="en-US" dirty="0"/>
              <a:t>2. In patients with current or prior heart failure with worsening </a:t>
            </a:r>
            <a:r>
              <a:rPr lang="en-US" dirty="0" err="1"/>
              <a:t>dyspnea</a:t>
            </a:r>
            <a:r>
              <a:rPr lang="en-US" dirty="0"/>
              <a:t> or other change in clinical status , if evaluation not performed within 12 months. </a:t>
            </a:r>
            <a:endParaRPr lang="en-US" i="1" dirty="0"/>
          </a:p>
          <a:p>
            <a:pPr>
              <a:buNone/>
            </a:pPr>
            <a:endParaRPr lang="en-US" i="1" dirty="0"/>
          </a:p>
          <a:p>
            <a:r>
              <a:rPr lang="en-US" dirty="0"/>
              <a:t>CLASS </a:t>
            </a:r>
            <a:r>
              <a:rPr lang="en-US" dirty="0" err="1"/>
              <a:t>IIb</a:t>
            </a:r>
            <a:endParaRPr lang="en-US" dirty="0"/>
          </a:p>
          <a:p>
            <a:r>
              <a:rPr lang="en-US" dirty="0"/>
              <a:t>1. Reassessment of LV function in clinically stable patients with previously documented </a:t>
            </a:r>
            <a:r>
              <a:rPr lang="en-US" dirty="0" err="1"/>
              <a:t>cardiomyopathy</a:t>
            </a:r>
            <a:r>
              <a:rPr lang="en-US" dirty="0"/>
              <a:t> </a:t>
            </a:r>
            <a:endParaRPr lang="en-US" i="1" dirty="0"/>
          </a:p>
          <a:p>
            <a:r>
              <a:rPr lang="en-US" dirty="0"/>
              <a:t>CLASS III</a:t>
            </a:r>
          </a:p>
          <a:p>
            <a:r>
              <a:rPr lang="en-US" dirty="0"/>
              <a:t>1. Routine </a:t>
            </a:r>
            <a:r>
              <a:rPr lang="en-US" dirty="0" err="1"/>
              <a:t>perioperative</a:t>
            </a:r>
            <a:r>
              <a:rPr lang="en-US" dirty="0"/>
              <a:t> evaluation of LV function in patients is not recommended.</a:t>
            </a:r>
            <a:endParaRPr lang="en-US" i="1" dirty="0"/>
          </a:p>
          <a:p>
            <a:endParaRPr lang="en-IN" dirty="0"/>
          </a:p>
        </p:txBody>
      </p:sp>
      <p:sp>
        <p:nvSpPr>
          <p:cNvPr id="2" name="Title 1"/>
          <p:cNvSpPr>
            <a:spLocks noGrp="1"/>
          </p:cNvSpPr>
          <p:nvPr>
            <p:ph type="title"/>
          </p:nvPr>
        </p:nvSpPr>
        <p:spPr/>
        <p:txBody>
          <a:bodyPr>
            <a:noAutofit/>
          </a:bodyPr>
          <a:lstStyle/>
          <a:p>
            <a:r>
              <a:rPr lang="en-US" sz="2400" i="1" dirty="0"/>
              <a:t>Recommendations for Preoperative Noninvasive</a:t>
            </a:r>
            <a:br>
              <a:rPr lang="en-US" sz="2400" i="1" dirty="0"/>
            </a:br>
            <a:r>
              <a:rPr lang="en-US" sz="2400" i="1" dirty="0"/>
              <a:t>Evaluation of Left Ventricular Function</a:t>
            </a:r>
            <a:endParaRPr lang="en-IN" sz="28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714488"/>
            <a:ext cx="8643998" cy="4973786"/>
          </a:xfrm>
        </p:spPr>
        <p:txBody>
          <a:bodyPr>
            <a:normAutofit/>
          </a:bodyPr>
          <a:lstStyle/>
          <a:p>
            <a:r>
              <a:rPr lang="en-US" sz="2100" dirty="0"/>
              <a:t>CLASS I</a:t>
            </a:r>
          </a:p>
          <a:p>
            <a:endParaRPr lang="en-US" sz="2100" dirty="0"/>
          </a:p>
          <a:p>
            <a:r>
              <a:rPr lang="en-US" sz="2100" dirty="0"/>
              <a:t>1. Patients with active cardiac conditions in whom </a:t>
            </a:r>
            <a:r>
              <a:rPr lang="en-US" sz="2100" dirty="0" err="1"/>
              <a:t>noncardiac</a:t>
            </a:r>
            <a:r>
              <a:rPr lang="en-US" sz="2100" dirty="0"/>
              <a:t> surgery is planned should be evaluated and treated per ACC/AHA guidelines before </a:t>
            </a:r>
            <a:r>
              <a:rPr lang="en-US" sz="2100" dirty="0" err="1"/>
              <a:t>noncardiac</a:t>
            </a:r>
            <a:r>
              <a:rPr lang="en-US" sz="2100" dirty="0"/>
              <a:t> surgery</a:t>
            </a:r>
            <a:endParaRPr lang="en-US" sz="2100" i="1" dirty="0"/>
          </a:p>
          <a:p>
            <a:endParaRPr lang="en-US" sz="2100" i="1" dirty="0"/>
          </a:p>
          <a:p>
            <a:r>
              <a:rPr lang="en-US" sz="2100" dirty="0"/>
              <a:t>CLASS </a:t>
            </a:r>
            <a:r>
              <a:rPr lang="en-US" sz="2100" dirty="0" err="1"/>
              <a:t>IIa</a:t>
            </a:r>
            <a:endParaRPr lang="en-US" sz="2100" dirty="0"/>
          </a:p>
          <a:p>
            <a:endParaRPr lang="en-US" sz="2100" dirty="0"/>
          </a:p>
          <a:p>
            <a:r>
              <a:rPr lang="en-US" sz="2100" dirty="0"/>
              <a:t>1. Noninvasive stress testing of patients with 3 or more clinical risk factors and poor functional capacity (less than 4 METs who require vascular surgery is reasonable if it will change management. </a:t>
            </a:r>
            <a:r>
              <a:rPr lang="en-US" sz="2100" i="1" dirty="0"/>
              <a:t>(LOE:B)</a:t>
            </a:r>
          </a:p>
          <a:p>
            <a:endParaRPr lang="en-US" sz="2100" i="1" dirty="0"/>
          </a:p>
          <a:p>
            <a:endParaRPr lang="en-US" sz="2100" dirty="0"/>
          </a:p>
        </p:txBody>
      </p:sp>
      <p:sp>
        <p:nvSpPr>
          <p:cNvPr id="2" name="Title 1"/>
          <p:cNvSpPr>
            <a:spLocks noGrp="1"/>
          </p:cNvSpPr>
          <p:nvPr>
            <p:ph type="title"/>
          </p:nvPr>
        </p:nvSpPr>
        <p:spPr/>
        <p:txBody>
          <a:bodyPr>
            <a:noAutofit/>
          </a:bodyPr>
          <a:lstStyle/>
          <a:p>
            <a:r>
              <a:rPr lang="en-US" sz="2400" dirty="0"/>
              <a:t>Recommendations for Noninvasive Stress</a:t>
            </a:r>
            <a:br>
              <a:rPr lang="en-US" sz="2400" dirty="0"/>
            </a:br>
            <a:r>
              <a:rPr lang="en-US" sz="2400" dirty="0"/>
              <a:t>Testing Before </a:t>
            </a:r>
            <a:r>
              <a:rPr lang="en-US" sz="2400" dirty="0" err="1"/>
              <a:t>Noncardiac</a:t>
            </a:r>
            <a:r>
              <a:rPr lang="en-US" sz="2400" dirty="0"/>
              <a:t> Surgery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09600"/>
            <a:ext cx="8503920" cy="5638800"/>
          </a:xfrm>
        </p:spPr>
        <p:txBody>
          <a:bodyPr>
            <a:normAutofit fontScale="77500" lnSpcReduction="20000"/>
          </a:bodyPr>
          <a:lstStyle/>
          <a:p>
            <a:r>
              <a:rPr lang="en-US" dirty="0"/>
              <a:t>CLASS </a:t>
            </a:r>
            <a:r>
              <a:rPr lang="en-US" dirty="0" err="1"/>
              <a:t>IIb</a:t>
            </a:r>
            <a:endParaRPr lang="en-US" dirty="0"/>
          </a:p>
          <a:p>
            <a:r>
              <a:rPr lang="en-US" dirty="0"/>
              <a:t>1. Noninvasive stress testing may be considered for patients with at least 1 to 2 clinical risk factors and poor functional capacity (&lt; 4 METs) who require intermediate-risk </a:t>
            </a:r>
            <a:r>
              <a:rPr lang="en-US" dirty="0" err="1"/>
              <a:t>noncardiac</a:t>
            </a:r>
            <a:r>
              <a:rPr lang="en-US" dirty="0"/>
              <a:t> surgery if it will change management.</a:t>
            </a:r>
            <a:endParaRPr lang="en-US" i="1" dirty="0"/>
          </a:p>
          <a:p>
            <a:endParaRPr lang="en-US" i="1" dirty="0"/>
          </a:p>
          <a:p>
            <a:r>
              <a:rPr lang="en-US" dirty="0"/>
              <a:t>2. Noninvasive stress testing may be considered for patients with at least 1 to 2 clinical risk factors and good functional capacity (</a:t>
            </a:r>
            <a:r>
              <a:rPr lang="en-US" u="sng" dirty="0"/>
              <a:t>&gt;</a:t>
            </a:r>
            <a:r>
              <a:rPr lang="en-US" dirty="0"/>
              <a:t> 4 METs) who are undergoing vascular surgery. </a:t>
            </a:r>
            <a:r>
              <a:rPr lang="en-US" i="1" dirty="0"/>
              <a:t>\</a:t>
            </a:r>
          </a:p>
          <a:p>
            <a:endParaRPr lang="en-US" i="1" dirty="0"/>
          </a:p>
          <a:p>
            <a:endParaRPr lang="en-US" i="1" dirty="0"/>
          </a:p>
          <a:p>
            <a:r>
              <a:rPr lang="en-US" dirty="0"/>
              <a:t>CLASS III</a:t>
            </a:r>
          </a:p>
          <a:p>
            <a:r>
              <a:rPr lang="en-US" dirty="0"/>
              <a:t>1. Noninvasive testing is not useful for patients with no clinical risk factors undergoing intermediate-risk </a:t>
            </a:r>
            <a:r>
              <a:rPr lang="en-US" dirty="0" err="1"/>
              <a:t>noncardiac</a:t>
            </a:r>
            <a:r>
              <a:rPr lang="en-US" dirty="0"/>
              <a:t> surgery.</a:t>
            </a:r>
            <a:endParaRPr lang="en-US" i="1" dirty="0"/>
          </a:p>
          <a:p>
            <a:endParaRPr lang="en-US" i="1" dirty="0"/>
          </a:p>
          <a:p>
            <a:r>
              <a:rPr lang="en-US" dirty="0"/>
              <a:t>2. Noninvasive testing is not useful for patients undergoing low-risk </a:t>
            </a:r>
            <a:r>
              <a:rPr lang="en-US" dirty="0" err="1"/>
              <a:t>noncardiac</a:t>
            </a:r>
            <a:r>
              <a:rPr lang="en-US" dirty="0"/>
              <a:t> surgery</a:t>
            </a:r>
            <a:endParaRPr lang="en-US" i="1" dirty="0"/>
          </a:p>
          <a:p>
            <a:endParaRPr lang="en-US" dirty="0"/>
          </a:p>
        </p:txBody>
      </p:sp>
      <p:sp>
        <p:nvSpPr>
          <p:cNvPr id="2" name="Title 1"/>
          <p:cNvSpPr>
            <a:spLocks noGrp="1"/>
          </p:cNvSpPr>
          <p:nvPr>
            <p:ph type="title"/>
          </p:nvPr>
        </p:nvSpPr>
        <p:spPr>
          <a:xfrm flipH="1">
            <a:off x="9601200" y="274638"/>
            <a:ext cx="228600" cy="1173162"/>
          </a:xfrm>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cstate="print"/>
          <a:srcRect l="1918" t="14423" r="4091" b="19871"/>
          <a:stretch>
            <a:fillRect/>
          </a:stretch>
        </p:blipFill>
        <p:spPr bwMode="auto">
          <a:xfrm>
            <a:off x="0" y="1500174"/>
            <a:ext cx="9144000" cy="52003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cstate="print"/>
          <a:srcRect r="16883" b="88462"/>
          <a:stretch>
            <a:fillRect/>
          </a:stretch>
        </p:blipFill>
        <p:spPr bwMode="auto">
          <a:xfrm>
            <a:off x="0" y="0"/>
            <a:ext cx="9144000" cy="1447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600200"/>
            <a:ext cx="8503920" cy="4343400"/>
          </a:xfrm>
        </p:spPr>
        <p:txBody>
          <a:bodyPr>
            <a:normAutofit fontScale="62500" lnSpcReduction="20000"/>
          </a:bodyPr>
          <a:lstStyle/>
          <a:p>
            <a:r>
              <a:rPr lang="en-US" dirty="0"/>
              <a:t>CLASS I</a:t>
            </a:r>
          </a:p>
          <a:p>
            <a:r>
              <a:rPr lang="en-US" dirty="0"/>
              <a:t>1. Useful in patients with stable angina who have significant left main coronary artery </a:t>
            </a:r>
            <a:r>
              <a:rPr lang="en-US" dirty="0" err="1"/>
              <a:t>stenosis</a:t>
            </a:r>
            <a:r>
              <a:rPr lang="en-US" dirty="0"/>
              <a:t>. </a:t>
            </a:r>
            <a:endParaRPr lang="en-US" i="1" dirty="0"/>
          </a:p>
          <a:p>
            <a:endParaRPr lang="en-US" i="1" dirty="0"/>
          </a:p>
          <a:p>
            <a:r>
              <a:rPr lang="en-US" dirty="0"/>
              <a:t>2. Useful in patients with stable angina who have 3-vessel disease. (Survival benefit is greater when left ventricular ejection fraction is less than 0.50.)</a:t>
            </a:r>
            <a:endParaRPr lang="en-US" i="1" dirty="0"/>
          </a:p>
          <a:p>
            <a:endParaRPr lang="en-US" i="1" dirty="0"/>
          </a:p>
          <a:p>
            <a:r>
              <a:rPr lang="en-US" dirty="0"/>
              <a:t>3. Useful in patients with stable angina who have 2-vessel disease with significant proximal left anterior descending </a:t>
            </a:r>
            <a:r>
              <a:rPr lang="en-US" dirty="0" err="1"/>
              <a:t>stenosis</a:t>
            </a:r>
            <a:r>
              <a:rPr lang="en-US" dirty="0"/>
              <a:t> and either ejection fraction less than 0.50 or demonstrable ischemia on noninvasive testing. </a:t>
            </a:r>
            <a:endParaRPr lang="en-US" i="1" dirty="0"/>
          </a:p>
          <a:p>
            <a:endParaRPr lang="en-US" i="1" dirty="0"/>
          </a:p>
          <a:p>
            <a:r>
              <a:rPr lang="en-US" dirty="0"/>
              <a:t>4. Is recommended for patients with high-risk unstable angina or non–</a:t>
            </a:r>
            <a:r>
              <a:rPr lang="en-US" dirty="0" err="1"/>
              <a:t>Stsegment</a:t>
            </a:r>
            <a:r>
              <a:rPr lang="en-US" dirty="0"/>
              <a:t> elevation myocardial infarction (MI)</a:t>
            </a:r>
            <a:endParaRPr lang="en-US" i="1" dirty="0"/>
          </a:p>
          <a:p>
            <a:endParaRPr lang="en-US" i="1" dirty="0"/>
          </a:p>
          <a:p>
            <a:r>
              <a:rPr lang="en-US" dirty="0"/>
              <a:t>5. Is recommended in patients with acute ST-elevation MI. </a:t>
            </a:r>
            <a:r>
              <a:rPr lang="en-US" i="1" dirty="0"/>
              <a:t>(LOE:A)</a:t>
            </a:r>
          </a:p>
          <a:p>
            <a:endParaRPr lang="en-US" dirty="0"/>
          </a:p>
        </p:txBody>
      </p:sp>
      <p:sp>
        <p:nvSpPr>
          <p:cNvPr id="2" name="Title 1"/>
          <p:cNvSpPr>
            <a:spLocks noGrp="1"/>
          </p:cNvSpPr>
          <p:nvPr>
            <p:ph type="title"/>
          </p:nvPr>
        </p:nvSpPr>
        <p:spPr/>
        <p:txBody>
          <a:bodyPr>
            <a:noAutofit/>
          </a:bodyPr>
          <a:lstStyle/>
          <a:p>
            <a:r>
              <a:rPr lang="en-US" sz="2400" b="1" dirty="0"/>
              <a:t>Recommendations for Preoperative Coronary</a:t>
            </a:r>
            <a:br>
              <a:rPr lang="en-US" sz="2400" b="1" dirty="0"/>
            </a:br>
            <a:r>
              <a:rPr lang="en-US" sz="2400" b="1" dirty="0"/>
              <a:t>Revascularization With CABG or PCI</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4525963"/>
          </a:xfrm>
        </p:spPr>
        <p:txBody>
          <a:bodyPr/>
          <a:lstStyle/>
          <a:p>
            <a:r>
              <a:rPr lang="en-US" b="1" dirty="0"/>
              <a:t>What should we do in a patient with prior PCI ? </a:t>
            </a:r>
          </a:p>
          <a:p>
            <a:pPr>
              <a:buNone/>
            </a:pPr>
            <a:endParaRPr lang="en-US" dirty="0"/>
          </a:p>
          <a:p>
            <a:r>
              <a:rPr lang="en-US" dirty="0"/>
              <a:t>Should we continue with Surgery after stopping </a:t>
            </a:r>
            <a:r>
              <a:rPr lang="en-US" dirty="0" err="1"/>
              <a:t>antiplatelets</a:t>
            </a:r>
            <a:r>
              <a:rPr lang="en-US" dirty="0"/>
              <a:t> or wait for a while ?</a:t>
            </a:r>
          </a:p>
        </p:txBody>
      </p:sp>
      <p:sp>
        <p:nvSpPr>
          <p:cNvPr id="2" name="Title 1"/>
          <p:cNvSpPr>
            <a:spLocks noGrp="1"/>
          </p:cNvSpPr>
          <p:nvPr>
            <p:ph type="title"/>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What should be done in case of Patients who require PCI in whom </a:t>
            </a:r>
            <a:r>
              <a:rPr lang="en-US" b="1" dirty="0" err="1"/>
              <a:t>noncardiac</a:t>
            </a:r>
            <a:r>
              <a:rPr lang="en-US" b="1" dirty="0"/>
              <a:t> surgery is necessary in near future ?</a:t>
            </a:r>
          </a:p>
          <a:p>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a:t>Solution</a:t>
            </a:r>
          </a:p>
        </p:txBody>
      </p:sp>
      <p:pic>
        <p:nvPicPr>
          <p:cNvPr id="8194" name="Picture 2"/>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915400" cy="4525963"/>
          </a:xfrm>
        </p:spPr>
        <p:txBody>
          <a:bodyPr/>
          <a:lstStyle/>
          <a:p>
            <a:r>
              <a:rPr lang="en-IN" dirty="0">
                <a:latin typeface="Calibri" pitchFamily="34" charset="0"/>
                <a:cs typeface="Calibri" pitchFamily="34" charset="0"/>
              </a:rPr>
              <a:t>The purpose of preoperative evaluation is </a:t>
            </a:r>
            <a:r>
              <a:rPr lang="en-IN" sz="2800" b="1" dirty="0">
                <a:latin typeface="Calibri" pitchFamily="34" charset="0"/>
                <a:cs typeface="Calibri" pitchFamily="34" charset="0"/>
              </a:rPr>
              <a:t>not to give medical clearance</a:t>
            </a:r>
            <a:r>
              <a:rPr lang="en-IN" b="1" dirty="0">
                <a:latin typeface="Calibri" pitchFamily="34" charset="0"/>
                <a:cs typeface="Calibri" pitchFamily="34" charset="0"/>
              </a:rPr>
              <a:t> </a:t>
            </a:r>
            <a:r>
              <a:rPr lang="en-IN" dirty="0">
                <a:latin typeface="Calibri" pitchFamily="34" charset="0"/>
                <a:cs typeface="Calibri" pitchFamily="34" charset="0"/>
              </a:rPr>
              <a:t>but rather to </a:t>
            </a:r>
          </a:p>
          <a:p>
            <a:pPr>
              <a:buNone/>
            </a:pPr>
            <a:r>
              <a:rPr lang="en-IN" sz="2300" dirty="0">
                <a:latin typeface="Calibri" pitchFamily="34" charset="0"/>
                <a:cs typeface="Calibri" pitchFamily="34" charset="0"/>
              </a:rPr>
              <a:t>      </a:t>
            </a:r>
            <a:r>
              <a:rPr lang="en-IN" sz="2300" b="1" dirty="0">
                <a:latin typeface="Calibri" pitchFamily="34" charset="0"/>
                <a:cs typeface="Calibri" pitchFamily="34" charset="0"/>
              </a:rPr>
              <a:t>“Perform an evaluation of the patient’s current medical status; </a:t>
            </a:r>
          </a:p>
          <a:p>
            <a:pPr lvl="1"/>
            <a:r>
              <a:rPr lang="en-IN" sz="2300" b="1" dirty="0">
                <a:latin typeface="Calibri" pitchFamily="34" charset="0"/>
                <a:cs typeface="Calibri" pitchFamily="34" charset="0"/>
              </a:rPr>
              <a:t>make recommendations concerning the evaluation, management, and risk of cardiac problems over the entire perioperative period”.</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747841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b="1" dirty="0"/>
              <a:t>What about a patient with Pacemaker/ICD implanted, who undergoes a non-cardiac surgery ?</a:t>
            </a:r>
          </a:p>
        </p:txBody>
      </p:sp>
      <p:sp>
        <p:nvSpPr>
          <p:cNvPr id="2" name="Title 1"/>
          <p:cNvSpPr>
            <a:spLocks noGrp="1"/>
          </p:cNvSpPr>
          <p:nvPr>
            <p:ph type="title"/>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861078" cy="5105400"/>
          </a:xfrm>
        </p:spPr>
        <p:txBody>
          <a:bodyPr>
            <a:noAutofit/>
          </a:bodyPr>
          <a:lstStyle/>
          <a:p>
            <a:r>
              <a:rPr lang="en-US" sz="2100" dirty="0"/>
              <a:t>The electrical stimulus from </a:t>
            </a:r>
            <a:r>
              <a:rPr lang="en-US" sz="2100" dirty="0" err="1"/>
              <a:t>electrocautery</a:t>
            </a:r>
            <a:r>
              <a:rPr lang="en-US" sz="2100" dirty="0"/>
              <a:t> may inhibit demand pacemakers or may </a:t>
            </a:r>
            <a:r>
              <a:rPr lang="en-US" sz="2100" dirty="0" err="1"/>
              <a:t>reprogramme</a:t>
            </a:r>
            <a:r>
              <a:rPr lang="en-US" sz="2100" dirty="0"/>
              <a:t> the pacemaker.</a:t>
            </a:r>
          </a:p>
          <a:p>
            <a:endParaRPr lang="en-US" sz="2100" dirty="0"/>
          </a:p>
          <a:p>
            <a:r>
              <a:rPr lang="en-US" sz="2100" b="1" dirty="0"/>
              <a:t>Keeping the </a:t>
            </a:r>
            <a:r>
              <a:rPr lang="en-US" sz="2100" b="1" dirty="0" err="1"/>
              <a:t>electrocautery</a:t>
            </a:r>
            <a:r>
              <a:rPr lang="en-US" sz="2100" b="1" dirty="0"/>
              <a:t> device away from the pacemaker, giving only brief, bursts and using the lowest possible amplitude may decrease the interference</a:t>
            </a:r>
            <a:r>
              <a:rPr lang="en-US" sz="2100" dirty="0"/>
              <a:t>.</a:t>
            </a:r>
          </a:p>
          <a:p>
            <a:endParaRPr lang="en-US" sz="2100" dirty="0"/>
          </a:p>
          <a:p>
            <a:r>
              <a:rPr lang="en-US" sz="2100" dirty="0"/>
              <a:t>If a patient is pacemaker dependent, the device should be </a:t>
            </a:r>
            <a:r>
              <a:rPr lang="en-US" sz="2100" b="1" dirty="0"/>
              <a:t>reprogrammed to an asynchronous mode during surgery (VOO or DOO), or a magnet should be placed over the device </a:t>
            </a:r>
            <a:r>
              <a:rPr lang="en-US" sz="2100" dirty="0"/>
              <a:t>during surgery.</a:t>
            </a:r>
          </a:p>
          <a:p>
            <a:endParaRPr lang="en-US" sz="2100" dirty="0"/>
          </a:p>
          <a:p>
            <a:r>
              <a:rPr lang="en-US" sz="2100" b="1" dirty="0"/>
              <a:t>ICD devices should have their tachyarrhythmia treatment algorithms programmed off before surgery and turned on after surgery to prevent unwanted shocks due to spurious signals that the device might interpret as VT/VF.</a:t>
            </a:r>
          </a:p>
          <a:p>
            <a:endParaRPr lang="en-US" sz="2100" dirty="0"/>
          </a:p>
        </p:txBody>
      </p:sp>
      <p:sp>
        <p:nvSpPr>
          <p:cNvPr id="2" name="Title 1"/>
          <p:cNvSpPr>
            <a:spLocks noGrp="1"/>
          </p:cNvSpPr>
          <p:nvPr>
            <p:ph type="title"/>
          </p:nvPr>
        </p:nvSpPr>
        <p:spPr>
          <a:xfrm>
            <a:off x="9296400" y="274638"/>
            <a:ext cx="381000" cy="1020762"/>
          </a:xfrm>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7048"/>
            <a:ext cx="8805672" cy="4568952"/>
          </a:xfrm>
        </p:spPr>
        <p:txBody>
          <a:bodyPr>
            <a:normAutofit lnSpcReduction="10000"/>
          </a:bodyPr>
          <a:lstStyle/>
          <a:p>
            <a:r>
              <a:rPr lang="en-US" sz="2100" b="1" dirty="0"/>
              <a:t>Should anticoagulation be stopped prior to surgery ?</a:t>
            </a:r>
          </a:p>
          <a:p>
            <a:endParaRPr lang="en-US" sz="2100" dirty="0"/>
          </a:p>
          <a:p>
            <a:endParaRPr lang="en-US" sz="2100" dirty="0"/>
          </a:p>
          <a:p>
            <a:endParaRPr lang="en-US" sz="2100" dirty="0"/>
          </a:p>
          <a:p>
            <a:endParaRPr lang="en-US" sz="2100" dirty="0"/>
          </a:p>
          <a:p>
            <a:endParaRPr lang="en-US" sz="2100" dirty="0"/>
          </a:p>
          <a:p>
            <a:r>
              <a:rPr lang="en-US" sz="2100" dirty="0"/>
              <a:t>Its decided based on thromboembolic risk and bleeding risk.</a:t>
            </a:r>
          </a:p>
          <a:p>
            <a:endParaRPr lang="en-US" sz="2100" dirty="0"/>
          </a:p>
          <a:p>
            <a:r>
              <a:rPr lang="en-US" sz="2100" dirty="0"/>
              <a:t>In those with high risk of </a:t>
            </a:r>
            <a:r>
              <a:rPr lang="en-US" sz="2100" dirty="0" err="1"/>
              <a:t>thromboembolism</a:t>
            </a:r>
            <a:r>
              <a:rPr lang="en-US" sz="2100" dirty="0"/>
              <a:t> (</a:t>
            </a:r>
            <a:r>
              <a:rPr lang="en-US" sz="2100" dirty="0" err="1"/>
              <a:t>eg</a:t>
            </a:r>
            <a:r>
              <a:rPr lang="en-US" sz="2100" dirty="0"/>
              <a:t>:- AF, Prosthetic mechanical heart valves, recent venous </a:t>
            </a:r>
            <a:r>
              <a:rPr lang="en-US" sz="2100" dirty="0" err="1"/>
              <a:t>thromboembolism</a:t>
            </a:r>
            <a:r>
              <a:rPr lang="en-US" sz="2100" dirty="0"/>
              <a:t> (&lt;3 months) plus </a:t>
            </a:r>
            <a:r>
              <a:rPr lang="en-US" sz="2100" dirty="0" err="1"/>
              <a:t>thrombophilia</a:t>
            </a:r>
            <a:r>
              <a:rPr lang="en-US" sz="2100" dirty="0"/>
              <a:t>), Bridging therapy with therapeutic dose of LMWH/UFH is now most often performed.</a:t>
            </a:r>
          </a:p>
          <a:p>
            <a:endParaRPr lang="en-US" sz="2100"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ox(in)">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301752" y="228600"/>
            <a:ext cx="8534400" cy="628632"/>
          </a:xfrm>
        </p:spPr>
        <p:txBody>
          <a:bodyPr>
            <a:noAutofit/>
          </a:bodyPr>
          <a:lstStyle/>
          <a:p>
            <a:r>
              <a:rPr lang="en-US" sz="2400" dirty="0"/>
              <a:t>Bridging therapy of VKA with UFH or LMWH in high- and low-risk patients/procedures</a:t>
            </a:r>
          </a:p>
        </p:txBody>
      </p:sp>
      <p:pic>
        <p:nvPicPr>
          <p:cNvPr id="4098" name="Picture 2"/>
          <p:cNvPicPr>
            <a:picLocks noChangeAspect="1" noChangeArrowheads="1"/>
          </p:cNvPicPr>
          <p:nvPr/>
        </p:nvPicPr>
        <p:blipFill>
          <a:blip r:embed="rId2" cstate="print"/>
          <a:srcRect/>
          <a:stretch>
            <a:fillRect/>
          </a:stretch>
        </p:blipFill>
        <p:spPr bwMode="auto">
          <a:xfrm>
            <a:off x="0" y="857250"/>
            <a:ext cx="9144000" cy="60007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6386" name="Picture 2" descr="C:\Users\alphonse\Desktop\New folder\Screenshot_20220626-222803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            </a:t>
            </a:r>
          </a:p>
          <a:p>
            <a:pPr>
              <a:buNone/>
            </a:pPr>
            <a:endParaRPr lang="en-US" dirty="0"/>
          </a:p>
          <a:p>
            <a:pPr>
              <a:buNone/>
            </a:pPr>
            <a:endParaRPr lang="en-US" dirty="0"/>
          </a:p>
          <a:p>
            <a:pPr>
              <a:buNone/>
            </a:pPr>
            <a:r>
              <a:rPr lang="en-US" dirty="0"/>
              <a:t>                   </a:t>
            </a:r>
            <a:endParaRPr lang="en-US" sz="3600" b="1" dirty="0"/>
          </a:p>
        </p:txBody>
      </p:sp>
      <p:sp>
        <p:nvSpPr>
          <p:cNvPr id="3" name="Title 2"/>
          <p:cNvSpPr>
            <a:spLocks noGrp="1"/>
          </p:cNvSpPr>
          <p:nvPr>
            <p:ph type="title"/>
          </p:nvPr>
        </p:nvSpPr>
        <p:spPr/>
        <p:txBody>
          <a:bodyPr/>
          <a:lstStyle/>
          <a:p>
            <a:r>
              <a:rPr lang="en-US" dirty="0"/>
              <a:t>            THANK YOU</a:t>
            </a:r>
          </a:p>
        </p:txBody>
      </p:sp>
      <p:pic>
        <p:nvPicPr>
          <p:cNvPr id="17410" name="Picture 2" descr="C:\Users\alphonse\Desktop\slide_2.jpg"/>
          <p:cNvPicPr>
            <a:picLocks noChangeAspect="1" noChangeArrowheads="1"/>
          </p:cNvPicPr>
          <p:nvPr/>
        </p:nvPicPr>
        <p:blipFill>
          <a:blip r:embed="rId2"/>
          <a:srcRect/>
          <a:stretch>
            <a:fillRect/>
          </a:stretch>
        </p:blipFill>
        <p:spPr bwMode="auto">
          <a:xfrm>
            <a:off x="0" y="1219200"/>
            <a:ext cx="9143999" cy="56387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C:\Users\alphonse\Desktop\New folder\Screenshot_20220626-221833_PowerPoint.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C:\Users\alphonse\Desktop\New folder\Screenshot_20220626-221855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C:\Users\alphonse\Desktop\New folder\Screenshot_20220626-221951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descr="C:\Users\alphonse\Desktop\New folder\Screenshot_20220626-222026_PowerPoint.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3" name="Picture 3" descr="C:\Users\alphonse\Desktop\New folder\Screenshot_20220626-222113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146" name="Picture 2" descr="C:\Users\alphonse\Desktop\New folder\Screenshot_20220626-222146_PowerPoin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1696</TotalTime>
  <Words>970</Words>
  <Application>Microsoft Office PowerPoint</Application>
  <PresentationFormat>On-screen Show (4:3)</PresentationFormat>
  <Paragraphs>126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PREOPERATIVE CARDIAC EVALUATION  FOR NON CARDIAC SURGERY    </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REVISED CARDIAC RISK INDEX (Lee. Circulation 1999; 100:1043-1049)</vt:lpstr>
      <vt:lpstr>RISK OF MAJOR CARDIAC EVENT</vt:lpstr>
      <vt:lpstr>PowerPoint Presentation</vt:lpstr>
      <vt:lpstr>PowerPoint Presentation</vt:lpstr>
      <vt:lpstr>PowerPoint Presentation</vt:lpstr>
      <vt:lpstr>PowerPoint Presentation</vt:lpstr>
      <vt:lpstr>PowerPoint Presentation</vt:lpstr>
      <vt:lpstr>Recommendations for Preoperative Resting 12-Lead ECG</vt:lpstr>
      <vt:lpstr>PowerPoint Presentation</vt:lpstr>
      <vt:lpstr>Recommendations for Preoperative Noninvasive Evaluation of Left Ventricular Function</vt:lpstr>
      <vt:lpstr>Recommendations for Noninvasive Stress Testing Before Noncardiac Surgery</vt:lpstr>
      <vt:lpstr>PowerPoint Presentation</vt:lpstr>
      <vt:lpstr>PowerPoint Presentation</vt:lpstr>
      <vt:lpstr>Recommendations for Preoperative Coronary Revascularization With CABG or PCI</vt:lpstr>
      <vt:lpstr>PowerPoint Presentation</vt:lpstr>
      <vt:lpstr>PowerPoint Presentation</vt:lpstr>
      <vt:lpstr>PowerPoint Presentation</vt:lpstr>
      <vt:lpstr>Solution</vt:lpstr>
      <vt:lpstr>PowerPoint Presentation</vt:lpstr>
      <vt:lpstr>PowerPoint Presentation</vt:lpstr>
      <vt:lpstr>PowerPoint Presentation</vt:lpstr>
      <vt:lpstr>Bridging therapy of VKA with UFH or LMWH in high- and low-risk patients/procedures</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Drsgn</dc:creator>
  <cp:lastModifiedBy>drarunjudealphonse@gmail.com</cp:lastModifiedBy>
  <cp:revision>206</cp:revision>
  <dcterms:created xsi:type="dcterms:W3CDTF">2012-04-27T12:46:16Z</dcterms:created>
  <dcterms:modified xsi:type="dcterms:W3CDTF">2022-08-28T12:07:24Z</dcterms:modified>
</cp:coreProperties>
</file>