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444" r:id="rId2"/>
    <p:sldId id="523" r:id="rId3"/>
    <p:sldId id="524" r:id="rId4"/>
    <p:sldId id="265" r:id="rId5"/>
    <p:sldId id="375" r:id="rId6"/>
    <p:sldId id="376" r:id="rId7"/>
    <p:sldId id="533" r:id="rId8"/>
    <p:sldId id="511" r:id="rId9"/>
    <p:sldId id="378" r:id="rId10"/>
    <p:sldId id="374" r:id="rId11"/>
    <p:sldId id="543" r:id="rId12"/>
    <p:sldId id="372" r:id="rId13"/>
    <p:sldId id="367" r:id="rId14"/>
    <p:sldId id="530" r:id="rId15"/>
    <p:sldId id="531" r:id="rId16"/>
    <p:sldId id="577" r:id="rId17"/>
    <p:sldId id="546" r:id="rId18"/>
    <p:sldId id="547" r:id="rId19"/>
    <p:sldId id="548" r:id="rId20"/>
    <p:sldId id="549" r:id="rId21"/>
    <p:sldId id="562" r:id="rId22"/>
    <p:sldId id="564" r:id="rId23"/>
    <p:sldId id="578" r:id="rId24"/>
    <p:sldId id="579" r:id="rId25"/>
    <p:sldId id="323" r:id="rId26"/>
    <p:sldId id="550" r:id="rId27"/>
    <p:sldId id="581" r:id="rId28"/>
    <p:sldId id="517" r:id="rId29"/>
    <p:sldId id="580" r:id="rId30"/>
    <p:sldId id="510" r:id="rId31"/>
    <p:sldId id="498" r:id="rId32"/>
    <p:sldId id="513" r:id="rId33"/>
    <p:sldId id="514" r:id="rId34"/>
    <p:sldId id="437" r:id="rId35"/>
    <p:sldId id="438" r:id="rId36"/>
    <p:sldId id="439" r:id="rId37"/>
    <p:sldId id="436" r:id="rId38"/>
    <p:sldId id="486" r:id="rId39"/>
    <p:sldId id="525" r:id="rId40"/>
    <p:sldId id="484" r:id="rId41"/>
    <p:sldId id="592" r:id="rId42"/>
    <p:sldId id="412" r:id="rId43"/>
    <p:sldId id="489" r:id="rId44"/>
    <p:sldId id="490" r:id="rId45"/>
    <p:sldId id="553" r:id="rId46"/>
    <p:sldId id="552" r:id="rId47"/>
    <p:sldId id="566" r:id="rId48"/>
    <p:sldId id="567" r:id="rId49"/>
    <p:sldId id="573" r:id="rId50"/>
    <p:sldId id="572" r:id="rId51"/>
    <p:sldId id="554" r:id="rId52"/>
    <p:sldId id="495" r:id="rId53"/>
    <p:sldId id="494" r:id="rId54"/>
    <p:sldId id="493" r:id="rId55"/>
    <p:sldId id="428" r:id="rId56"/>
    <p:sldId id="575" r:id="rId57"/>
    <p:sldId id="526" r:id="rId58"/>
    <p:sldId id="569" r:id="rId59"/>
    <p:sldId id="568" r:id="rId60"/>
    <p:sldId id="576" r:id="rId61"/>
    <p:sldId id="446" r:id="rId62"/>
    <p:sldId id="492" r:id="rId63"/>
    <p:sldId id="455" r:id="rId64"/>
    <p:sldId id="447" r:id="rId65"/>
    <p:sldId id="457" r:id="rId66"/>
    <p:sldId id="448" r:id="rId67"/>
    <p:sldId id="285" r:id="rId68"/>
    <p:sldId id="556" r:id="rId69"/>
    <p:sldId id="403" r:id="rId70"/>
    <p:sldId id="565" r:id="rId71"/>
    <p:sldId id="587" r:id="rId72"/>
    <p:sldId id="588" r:id="rId73"/>
    <p:sldId id="590" r:id="rId74"/>
    <p:sldId id="589" r:id="rId75"/>
    <p:sldId id="333" r:id="rId76"/>
    <p:sldId id="348" r:id="rId77"/>
    <p:sldId id="350" r:id="rId78"/>
    <p:sldId id="385" r:id="rId79"/>
    <p:sldId id="582" r:id="rId80"/>
    <p:sldId id="583" r:id="rId81"/>
    <p:sldId id="559" r:id="rId82"/>
    <p:sldId id="584" r:id="rId83"/>
    <p:sldId id="585" r:id="rId84"/>
    <p:sldId id="586" r:id="rId85"/>
    <p:sldId id="591" r:id="rId86"/>
    <p:sldId id="560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slide" Target="slides/slide62.xml" /><Relationship Id="rId68" Type="http://schemas.openxmlformats.org/officeDocument/2006/relationships/slide" Target="slides/slide67.xml" /><Relationship Id="rId76" Type="http://schemas.openxmlformats.org/officeDocument/2006/relationships/slide" Target="slides/slide75.xml" /><Relationship Id="rId84" Type="http://schemas.openxmlformats.org/officeDocument/2006/relationships/slide" Target="slides/slide83.xml" /><Relationship Id="rId89" Type="http://schemas.openxmlformats.org/officeDocument/2006/relationships/presProps" Target="presProps.xml" /><Relationship Id="rId7" Type="http://schemas.openxmlformats.org/officeDocument/2006/relationships/slide" Target="slides/slide6.xml" /><Relationship Id="rId71" Type="http://schemas.openxmlformats.org/officeDocument/2006/relationships/slide" Target="slides/slide70.xml" /><Relationship Id="rId92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slide" Target="slides/slide65.xml" /><Relationship Id="rId74" Type="http://schemas.openxmlformats.org/officeDocument/2006/relationships/slide" Target="slides/slide73.xml" /><Relationship Id="rId79" Type="http://schemas.openxmlformats.org/officeDocument/2006/relationships/slide" Target="slides/slide78.xml" /><Relationship Id="rId87" Type="http://schemas.openxmlformats.org/officeDocument/2006/relationships/slide" Target="slides/slide86.xml" /><Relationship Id="rId5" Type="http://schemas.openxmlformats.org/officeDocument/2006/relationships/slide" Target="slides/slide4.xml" /><Relationship Id="rId61" Type="http://schemas.openxmlformats.org/officeDocument/2006/relationships/slide" Target="slides/slide60.xml" /><Relationship Id="rId82" Type="http://schemas.openxmlformats.org/officeDocument/2006/relationships/slide" Target="slides/slide81.xml" /><Relationship Id="rId90" Type="http://schemas.openxmlformats.org/officeDocument/2006/relationships/viewProps" Target="viewProps.xml" /><Relationship Id="rId19" Type="http://schemas.openxmlformats.org/officeDocument/2006/relationships/slide" Target="slides/slide1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69" Type="http://schemas.openxmlformats.org/officeDocument/2006/relationships/slide" Target="slides/slide68.xml" /><Relationship Id="rId77" Type="http://schemas.openxmlformats.org/officeDocument/2006/relationships/slide" Target="slides/slide76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72" Type="http://schemas.openxmlformats.org/officeDocument/2006/relationships/slide" Target="slides/slide71.xml" /><Relationship Id="rId80" Type="http://schemas.openxmlformats.org/officeDocument/2006/relationships/slide" Target="slides/slide79.xml" /><Relationship Id="rId85" Type="http://schemas.openxmlformats.org/officeDocument/2006/relationships/slide" Target="slides/slide84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slide" Target="slides/slide66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70" Type="http://schemas.openxmlformats.org/officeDocument/2006/relationships/slide" Target="slides/slide69.xml" /><Relationship Id="rId75" Type="http://schemas.openxmlformats.org/officeDocument/2006/relationships/slide" Target="slides/slide74.xml" /><Relationship Id="rId83" Type="http://schemas.openxmlformats.org/officeDocument/2006/relationships/slide" Target="slides/slide82.xml" /><Relationship Id="rId88" Type="http://schemas.openxmlformats.org/officeDocument/2006/relationships/notesMaster" Target="notesMasters/notesMaster1.xml" /><Relationship Id="rId91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10" Type="http://schemas.openxmlformats.org/officeDocument/2006/relationships/slide" Target="slides/slide9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73" Type="http://schemas.openxmlformats.org/officeDocument/2006/relationships/slide" Target="slides/slide72.xml" /><Relationship Id="rId78" Type="http://schemas.openxmlformats.org/officeDocument/2006/relationships/slide" Target="slides/slide77.xml" /><Relationship Id="rId81" Type="http://schemas.openxmlformats.org/officeDocument/2006/relationships/slide" Target="slides/slide80.xml" /><Relationship Id="rId86" Type="http://schemas.openxmlformats.org/officeDocument/2006/relationships/slide" Target="slides/slide85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28B4EF-D955-4110-A01A-324A3578890C}" type="doc">
      <dgm:prSet loTypeId="urn:microsoft.com/office/officeart/2005/8/layout/venn2#2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DCFAB20-8A1F-4E4E-9926-99A96122A954}">
      <dgm:prSet phldrT="[Text]" custT="1"/>
      <dgm:spPr/>
      <dgm:t>
        <a:bodyPr/>
        <a:lstStyle/>
        <a:p>
          <a:r>
            <a:rPr lang="en-US" sz="2400" b="1" dirty="0" err="1"/>
            <a:t>Valvular</a:t>
          </a:r>
          <a:r>
            <a:rPr lang="en-US" sz="2400" b="1" dirty="0"/>
            <a:t> </a:t>
          </a:r>
        </a:p>
      </dgm:t>
    </dgm:pt>
    <dgm:pt modelId="{539F282C-31F3-47C8-B92B-219E14B159C1}" type="parTrans" cxnId="{003CCA96-3258-44F4-BF1E-03A8A5BEC541}">
      <dgm:prSet/>
      <dgm:spPr/>
      <dgm:t>
        <a:bodyPr/>
        <a:lstStyle/>
        <a:p>
          <a:endParaRPr lang="en-US"/>
        </a:p>
      </dgm:t>
    </dgm:pt>
    <dgm:pt modelId="{E50C7AB0-56A3-485F-8912-EB9140BA7931}" type="sibTrans" cxnId="{003CCA96-3258-44F4-BF1E-03A8A5BEC541}">
      <dgm:prSet/>
      <dgm:spPr/>
      <dgm:t>
        <a:bodyPr/>
        <a:lstStyle/>
        <a:p>
          <a:endParaRPr lang="en-US"/>
        </a:p>
      </dgm:t>
    </dgm:pt>
    <dgm:pt modelId="{31958803-5651-4B58-929F-BBC5B38C6F12}">
      <dgm:prSet phldrT="[Text]" custT="1"/>
      <dgm:spPr/>
      <dgm:t>
        <a:bodyPr/>
        <a:lstStyle/>
        <a:p>
          <a:r>
            <a:rPr lang="en-US" sz="2000" b="1" dirty="0"/>
            <a:t>Myocardial </a:t>
          </a:r>
        </a:p>
      </dgm:t>
    </dgm:pt>
    <dgm:pt modelId="{9428F3E4-74DD-49A1-8625-D940EAFF3582}" type="parTrans" cxnId="{AF63D382-1FA1-4908-9721-C6665C6158AD}">
      <dgm:prSet/>
      <dgm:spPr/>
      <dgm:t>
        <a:bodyPr/>
        <a:lstStyle/>
        <a:p>
          <a:endParaRPr lang="en-US"/>
        </a:p>
      </dgm:t>
    </dgm:pt>
    <dgm:pt modelId="{90030B05-6824-411C-8C0B-0667DB0D31A5}" type="sibTrans" cxnId="{AF63D382-1FA1-4908-9721-C6665C6158AD}">
      <dgm:prSet/>
      <dgm:spPr/>
      <dgm:t>
        <a:bodyPr/>
        <a:lstStyle/>
        <a:p>
          <a:endParaRPr lang="en-US"/>
        </a:p>
      </dgm:t>
    </dgm:pt>
    <dgm:pt modelId="{EC7A034F-7FA4-49E4-AAAC-FC4BF7282933}">
      <dgm:prSet phldrT="[Text]"/>
      <dgm:spPr/>
      <dgm:t>
        <a:bodyPr/>
        <a:lstStyle/>
        <a:p>
          <a:r>
            <a:rPr lang="en-US" b="1" dirty="0"/>
            <a:t>Pericardial</a:t>
          </a:r>
        </a:p>
      </dgm:t>
    </dgm:pt>
    <dgm:pt modelId="{12212600-C665-44CB-8214-74D69BE49CBD}" type="parTrans" cxnId="{EAB566DA-4B1A-48DD-BA56-3D077F6B7034}">
      <dgm:prSet/>
      <dgm:spPr/>
      <dgm:t>
        <a:bodyPr/>
        <a:lstStyle/>
        <a:p>
          <a:endParaRPr lang="en-US"/>
        </a:p>
      </dgm:t>
    </dgm:pt>
    <dgm:pt modelId="{DB91B069-EC43-4C92-93FD-70838E97ADA8}" type="sibTrans" cxnId="{EAB566DA-4B1A-48DD-BA56-3D077F6B7034}">
      <dgm:prSet/>
      <dgm:spPr/>
      <dgm:t>
        <a:bodyPr/>
        <a:lstStyle/>
        <a:p>
          <a:endParaRPr lang="en-US"/>
        </a:p>
      </dgm:t>
    </dgm:pt>
    <dgm:pt modelId="{B47EC354-A7A3-4D0D-8D31-FCC3D7B82C35}">
      <dgm:prSet/>
      <dgm:spPr>
        <a:solidFill>
          <a:schemeClr val="accent3">
            <a:lumMod val="20000"/>
            <a:lumOff val="80000"/>
            <a:alpha val="65000"/>
          </a:schemeClr>
        </a:solidFill>
      </dgm:spPr>
      <dgm:t>
        <a:bodyPr/>
        <a:lstStyle/>
        <a:p>
          <a:r>
            <a:rPr lang="en-US" b="1" dirty="0">
              <a:solidFill>
                <a:schemeClr val="accent2">
                  <a:lumMod val="75000"/>
                </a:schemeClr>
              </a:solidFill>
            </a:rPr>
            <a:t>Non cardiac </a:t>
          </a:r>
        </a:p>
        <a:p>
          <a:r>
            <a:rPr lang="en-US" b="1" dirty="0">
              <a:solidFill>
                <a:schemeClr val="accent2">
                  <a:lumMod val="75000"/>
                </a:schemeClr>
              </a:solidFill>
            </a:rPr>
            <a:t>Systemic </a:t>
          </a:r>
        </a:p>
      </dgm:t>
    </dgm:pt>
    <dgm:pt modelId="{4A04D545-0C70-4DB5-A4E7-ABD9F7242EA3}" type="parTrans" cxnId="{77F2BC11-A77D-4BA8-9F22-299FB03746ED}">
      <dgm:prSet/>
      <dgm:spPr/>
      <dgm:t>
        <a:bodyPr/>
        <a:lstStyle/>
        <a:p>
          <a:endParaRPr lang="en-US"/>
        </a:p>
      </dgm:t>
    </dgm:pt>
    <dgm:pt modelId="{D15DB385-C874-474D-A3B1-05568AC8493B}" type="sibTrans" cxnId="{77F2BC11-A77D-4BA8-9F22-299FB03746ED}">
      <dgm:prSet/>
      <dgm:spPr/>
      <dgm:t>
        <a:bodyPr/>
        <a:lstStyle/>
        <a:p>
          <a:endParaRPr lang="en-US"/>
        </a:p>
      </dgm:t>
    </dgm:pt>
    <dgm:pt modelId="{9C1794C5-9494-471F-ADAC-D22EAF45A066}" type="pres">
      <dgm:prSet presAssocID="{A028B4EF-D955-4110-A01A-324A3578890C}" presName="Name0" presStyleCnt="0">
        <dgm:presLayoutVars>
          <dgm:chMax val="7"/>
          <dgm:resizeHandles val="exact"/>
        </dgm:presLayoutVars>
      </dgm:prSet>
      <dgm:spPr/>
    </dgm:pt>
    <dgm:pt modelId="{F7C2792C-572B-4F18-B61A-4CCC51EBA696}" type="pres">
      <dgm:prSet presAssocID="{A028B4EF-D955-4110-A01A-324A3578890C}" presName="comp1" presStyleCnt="0"/>
      <dgm:spPr/>
    </dgm:pt>
    <dgm:pt modelId="{2261BDF9-8E5F-4A45-900C-EDA49396B1A4}" type="pres">
      <dgm:prSet presAssocID="{A028B4EF-D955-4110-A01A-324A3578890C}" presName="circle1" presStyleLbl="node1" presStyleIdx="0" presStyleCnt="4"/>
      <dgm:spPr/>
    </dgm:pt>
    <dgm:pt modelId="{C56754E9-9507-432B-8744-4E4CDCDBC44C}" type="pres">
      <dgm:prSet presAssocID="{A028B4EF-D955-4110-A01A-324A3578890C}" presName="c1text" presStyleLbl="node1" presStyleIdx="0" presStyleCnt="4">
        <dgm:presLayoutVars>
          <dgm:bulletEnabled val="1"/>
        </dgm:presLayoutVars>
      </dgm:prSet>
      <dgm:spPr/>
    </dgm:pt>
    <dgm:pt modelId="{8D9979C1-99B5-4B9C-A5C4-AE707A9B434B}" type="pres">
      <dgm:prSet presAssocID="{A028B4EF-D955-4110-A01A-324A3578890C}" presName="comp2" presStyleCnt="0"/>
      <dgm:spPr/>
    </dgm:pt>
    <dgm:pt modelId="{AB6F97FC-FAA0-466C-87D0-8AE42F5AAED0}" type="pres">
      <dgm:prSet presAssocID="{A028B4EF-D955-4110-A01A-324A3578890C}" presName="circle2" presStyleLbl="node1" presStyleIdx="1" presStyleCnt="4"/>
      <dgm:spPr/>
    </dgm:pt>
    <dgm:pt modelId="{0E721CB1-616F-4975-9FE4-8680D60428CB}" type="pres">
      <dgm:prSet presAssocID="{A028B4EF-D955-4110-A01A-324A3578890C}" presName="c2text" presStyleLbl="node1" presStyleIdx="1" presStyleCnt="4">
        <dgm:presLayoutVars>
          <dgm:bulletEnabled val="1"/>
        </dgm:presLayoutVars>
      </dgm:prSet>
      <dgm:spPr/>
    </dgm:pt>
    <dgm:pt modelId="{F0E9915A-5DBE-40DB-B8E7-64A8DDA8A449}" type="pres">
      <dgm:prSet presAssocID="{A028B4EF-D955-4110-A01A-324A3578890C}" presName="comp3" presStyleCnt="0"/>
      <dgm:spPr/>
    </dgm:pt>
    <dgm:pt modelId="{8F575F84-1CD6-4C7A-87D7-0E53DCB0E4D0}" type="pres">
      <dgm:prSet presAssocID="{A028B4EF-D955-4110-A01A-324A3578890C}" presName="circle3" presStyleLbl="node1" presStyleIdx="2" presStyleCnt="4"/>
      <dgm:spPr/>
    </dgm:pt>
    <dgm:pt modelId="{B4BEA6DD-B89B-40BC-9281-59E3135943F5}" type="pres">
      <dgm:prSet presAssocID="{A028B4EF-D955-4110-A01A-324A3578890C}" presName="c3text" presStyleLbl="node1" presStyleIdx="2" presStyleCnt="4">
        <dgm:presLayoutVars>
          <dgm:bulletEnabled val="1"/>
        </dgm:presLayoutVars>
      </dgm:prSet>
      <dgm:spPr/>
    </dgm:pt>
    <dgm:pt modelId="{6936B934-2739-40F4-9348-E28414A84551}" type="pres">
      <dgm:prSet presAssocID="{A028B4EF-D955-4110-A01A-324A3578890C}" presName="comp4" presStyleCnt="0"/>
      <dgm:spPr/>
    </dgm:pt>
    <dgm:pt modelId="{A8F8516E-B7F9-411C-AF0F-4CBEE761EE37}" type="pres">
      <dgm:prSet presAssocID="{A028B4EF-D955-4110-A01A-324A3578890C}" presName="circle4" presStyleLbl="node1" presStyleIdx="3" presStyleCnt="4"/>
      <dgm:spPr/>
    </dgm:pt>
    <dgm:pt modelId="{C315E515-812F-4CF1-948E-22935040E6A5}" type="pres">
      <dgm:prSet presAssocID="{A028B4EF-D955-4110-A01A-324A3578890C}" presName="c4text" presStyleLbl="node1" presStyleIdx="3" presStyleCnt="4">
        <dgm:presLayoutVars>
          <dgm:bulletEnabled val="1"/>
        </dgm:presLayoutVars>
      </dgm:prSet>
      <dgm:spPr/>
    </dgm:pt>
  </dgm:ptLst>
  <dgm:cxnLst>
    <dgm:cxn modelId="{77F2BC11-A77D-4BA8-9F22-299FB03746ED}" srcId="{A028B4EF-D955-4110-A01A-324A3578890C}" destId="{B47EC354-A7A3-4D0D-8D31-FCC3D7B82C35}" srcOrd="3" destOrd="0" parTransId="{4A04D545-0C70-4DB5-A4E7-ABD9F7242EA3}" sibTransId="{D15DB385-C874-474D-A3B1-05568AC8493B}"/>
    <dgm:cxn modelId="{4E0A0016-5BDE-43DA-915F-875184B0A343}" type="presOf" srcId="{EC7A034F-7FA4-49E4-AAAC-FC4BF7282933}" destId="{B4BEA6DD-B89B-40BC-9281-59E3135943F5}" srcOrd="1" destOrd="0" presId="urn:microsoft.com/office/officeart/2005/8/layout/venn2#2"/>
    <dgm:cxn modelId="{A33C9F1C-E424-46B3-B35C-7F4C00B215B0}" type="presOf" srcId="{A028B4EF-D955-4110-A01A-324A3578890C}" destId="{9C1794C5-9494-471F-ADAC-D22EAF45A066}" srcOrd="0" destOrd="0" presId="urn:microsoft.com/office/officeart/2005/8/layout/venn2#2"/>
    <dgm:cxn modelId="{33407439-612C-4AFB-A9B7-2D16D71E555D}" type="presOf" srcId="{31958803-5651-4B58-929F-BBC5B38C6F12}" destId="{AB6F97FC-FAA0-466C-87D0-8AE42F5AAED0}" srcOrd="0" destOrd="0" presId="urn:microsoft.com/office/officeart/2005/8/layout/venn2#2"/>
    <dgm:cxn modelId="{A90B8B4E-1663-45D9-92DA-6BC2E0D554FD}" type="presOf" srcId="{31958803-5651-4B58-929F-BBC5B38C6F12}" destId="{0E721CB1-616F-4975-9FE4-8680D60428CB}" srcOrd="1" destOrd="0" presId="urn:microsoft.com/office/officeart/2005/8/layout/venn2#2"/>
    <dgm:cxn modelId="{AF63D382-1FA1-4908-9721-C6665C6158AD}" srcId="{A028B4EF-D955-4110-A01A-324A3578890C}" destId="{31958803-5651-4B58-929F-BBC5B38C6F12}" srcOrd="1" destOrd="0" parTransId="{9428F3E4-74DD-49A1-8625-D940EAFF3582}" sibTransId="{90030B05-6824-411C-8C0B-0667DB0D31A5}"/>
    <dgm:cxn modelId="{003CCA96-3258-44F4-BF1E-03A8A5BEC541}" srcId="{A028B4EF-D955-4110-A01A-324A3578890C}" destId="{BDCFAB20-8A1F-4E4E-9926-99A96122A954}" srcOrd="0" destOrd="0" parTransId="{539F282C-31F3-47C8-B92B-219E14B159C1}" sibTransId="{E50C7AB0-56A3-485F-8912-EB9140BA7931}"/>
    <dgm:cxn modelId="{F593E5B6-176E-4CD7-BED1-675A63A8DC60}" type="presOf" srcId="{EC7A034F-7FA4-49E4-AAAC-FC4BF7282933}" destId="{8F575F84-1CD6-4C7A-87D7-0E53DCB0E4D0}" srcOrd="0" destOrd="0" presId="urn:microsoft.com/office/officeart/2005/8/layout/venn2#2"/>
    <dgm:cxn modelId="{CEB2B5BF-F5AF-44F0-AC3A-B0970716E03C}" type="presOf" srcId="{B47EC354-A7A3-4D0D-8D31-FCC3D7B82C35}" destId="{C315E515-812F-4CF1-948E-22935040E6A5}" srcOrd="1" destOrd="0" presId="urn:microsoft.com/office/officeart/2005/8/layout/venn2#2"/>
    <dgm:cxn modelId="{30FBABC0-3857-4089-BB1F-868A40E7CEE4}" type="presOf" srcId="{BDCFAB20-8A1F-4E4E-9926-99A96122A954}" destId="{2261BDF9-8E5F-4A45-900C-EDA49396B1A4}" srcOrd="0" destOrd="0" presId="urn:microsoft.com/office/officeart/2005/8/layout/venn2#2"/>
    <dgm:cxn modelId="{C94BD8D8-2A52-4ED9-A678-703CD56DF48C}" type="presOf" srcId="{B47EC354-A7A3-4D0D-8D31-FCC3D7B82C35}" destId="{A8F8516E-B7F9-411C-AF0F-4CBEE761EE37}" srcOrd="0" destOrd="0" presId="urn:microsoft.com/office/officeart/2005/8/layout/venn2#2"/>
    <dgm:cxn modelId="{EAB566DA-4B1A-48DD-BA56-3D077F6B7034}" srcId="{A028B4EF-D955-4110-A01A-324A3578890C}" destId="{EC7A034F-7FA4-49E4-AAAC-FC4BF7282933}" srcOrd="2" destOrd="0" parTransId="{12212600-C665-44CB-8214-74D69BE49CBD}" sibTransId="{DB91B069-EC43-4C92-93FD-70838E97ADA8}"/>
    <dgm:cxn modelId="{D84938E2-5CF8-4A67-A96E-873F08297001}" type="presOf" srcId="{BDCFAB20-8A1F-4E4E-9926-99A96122A954}" destId="{C56754E9-9507-432B-8744-4E4CDCDBC44C}" srcOrd="1" destOrd="0" presId="urn:microsoft.com/office/officeart/2005/8/layout/venn2#2"/>
    <dgm:cxn modelId="{8C8595CB-6A9D-4C70-92A6-95E377A1F4F8}" type="presParOf" srcId="{9C1794C5-9494-471F-ADAC-D22EAF45A066}" destId="{F7C2792C-572B-4F18-B61A-4CCC51EBA696}" srcOrd="0" destOrd="0" presId="urn:microsoft.com/office/officeart/2005/8/layout/venn2#2"/>
    <dgm:cxn modelId="{90BFFE57-F0AF-48BD-9C59-FA462093AB81}" type="presParOf" srcId="{F7C2792C-572B-4F18-B61A-4CCC51EBA696}" destId="{2261BDF9-8E5F-4A45-900C-EDA49396B1A4}" srcOrd="0" destOrd="0" presId="urn:microsoft.com/office/officeart/2005/8/layout/venn2#2"/>
    <dgm:cxn modelId="{97291E14-EA8B-4BF7-8FFE-671A7AD4D410}" type="presParOf" srcId="{F7C2792C-572B-4F18-B61A-4CCC51EBA696}" destId="{C56754E9-9507-432B-8744-4E4CDCDBC44C}" srcOrd="1" destOrd="0" presId="urn:microsoft.com/office/officeart/2005/8/layout/venn2#2"/>
    <dgm:cxn modelId="{D07AFA15-821B-4160-9F68-36F3E7BB7DC7}" type="presParOf" srcId="{9C1794C5-9494-471F-ADAC-D22EAF45A066}" destId="{8D9979C1-99B5-4B9C-A5C4-AE707A9B434B}" srcOrd="1" destOrd="0" presId="urn:microsoft.com/office/officeart/2005/8/layout/venn2#2"/>
    <dgm:cxn modelId="{BCF10663-06DF-4B90-9179-D8C972A33D29}" type="presParOf" srcId="{8D9979C1-99B5-4B9C-A5C4-AE707A9B434B}" destId="{AB6F97FC-FAA0-466C-87D0-8AE42F5AAED0}" srcOrd="0" destOrd="0" presId="urn:microsoft.com/office/officeart/2005/8/layout/venn2#2"/>
    <dgm:cxn modelId="{C34E0650-9013-4D21-9F8D-848258C9EE6F}" type="presParOf" srcId="{8D9979C1-99B5-4B9C-A5C4-AE707A9B434B}" destId="{0E721CB1-616F-4975-9FE4-8680D60428CB}" srcOrd="1" destOrd="0" presId="urn:microsoft.com/office/officeart/2005/8/layout/venn2#2"/>
    <dgm:cxn modelId="{688CCABD-2847-4A4F-A1AB-A79BC5344E76}" type="presParOf" srcId="{9C1794C5-9494-471F-ADAC-D22EAF45A066}" destId="{F0E9915A-5DBE-40DB-B8E7-64A8DDA8A449}" srcOrd="2" destOrd="0" presId="urn:microsoft.com/office/officeart/2005/8/layout/venn2#2"/>
    <dgm:cxn modelId="{F409C0BE-3C8D-414F-8759-BC84BFA99157}" type="presParOf" srcId="{F0E9915A-5DBE-40DB-B8E7-64A8DDA8A449}" destId="{8F575F84-1CD6-4C7A-87D7-0E53DCB0E4D0}" srcOrd="0" destOrd="0" presId="urn:microsoft.com/office/officeart/2005/8/layout/venn2#2"/>
    <dgm:cxn modelId="{C80650C7-061A-4EAF-BCF2-644760F9C70A}" type="presParOf" srcId="{F0E9915A-5DBE-40DB-B8E7-64A8DDA8A449}" destId="{B4BEA6DD-B89B-40BC-9281-59E3135943F5}" srcOrd="1" destOrd="0" presId="urn:microsoft.com/office/officeart/2005/8/layout/venn2#2"/>
    <dgm:cxn modelId="{3CA48BA9-14A2-489C-8B57-7FF4B4F1C63E}" type="presParOf" srcId="{9C1794C5-9494-471F-ADAC-D22EAF45A066}" destId="{6936B934-2739-40F4-9348-E28414A84551}" srcOrd="3" destOrd="0" presId="urn:microsoft.com/office/officeart/2005/8/layout/venn2#2"/>
    <dgm:cxn modelId="{FD342F83-7DDB-4E92-8744-C04122DA524F}" type="presParOf" srcId="{6936B934-2739-40F4-9348-E28414A84551}" destId="{A8F8516E-B7F9-411C-AF0F-4CBEE761EE37}" srcOrd="0" destOrd="0" presId="urn:microsoft.com/office/officeart/2005/8/layout/venn2#2"/>
    <dgm:cxn modelId="{914ACEA7-81EF-40EC-BD43-CACA43D4C4FD}" type="presParOf" srcId="{6936B934-2739-40F4-9348-E28414A84551}" destId="{C315E515-812F-4CF1-948E-22935040E6A5}" srcOrd="1" destOrd="0" presId="urn:microsoft.com/office/officeart/2005/8/layout/venn2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CCDABE-2343-489F-9FD5-64829286A7C2}" type="doc">
      <dgm:prSet loTypeId="urn:microsoft.com/office/officeart/2005/8/layout/orgChart1" loCatId="hierarchy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61D2BD8F-34EB-4D58-9CCF-46CA4D9197F8}">
      <dgm:prSet phldrT="[Text]"/>
      <dgm:spPr/>
      <dgm:t>
        <a:bodyPr/>
        <a:lstStyle/>
        <a:p>
          <a:r>
            <a:rPr lang="en-US" dirty="0"/>
            <a:t>Chest pain </a:t>
          </a:r>
        </a:p>
      </dgm:t>
    </dgm:pt>
    <dgm:pt modelId="{38952C21-F6CF-4660-A5C6-F45F0719457E}" type="parTrans" cxnId="{7E95AF84-3AE0-4252-89D5-FD8D5AFB7E16}">
      <dgm:prSet/>
      <dgm:spPr/>
      <dgm:t>
        <a:bodyPr/>
        <a:lstStyle/>
        <a:p>
          <a:endParaRPr lang="en-US"/>
        </a:p>
      </dgm:t>
    </dgm:pt>
    <dgm:pt modelId="{D1680476-516A-4D5D-B6C3-3B9366CA990F}" type="sibTrans" cxnId="{7E95AF84-3AE0-4252-89D5-FD8D5AFB7E16}">
      <dgm:prSet/>
      <dgm:spPr/>
      <dgm:t>
        <a:bodyPr/>
        <a:lstStyle/>
        <a:p>
          <a:endParaRPr lang="en-US"/>
        </a:p>
      </dgm:t>
    </dgm:pt>
    <dgm:pt modelId="{431B45DB-4A4E-4E2E-B050-B96BEA5C1C64}">
      <dgm:prSet phldrT="[Text]"/>
      <dgm:spPr/>
      <dgm:t>
        <a:bodyPr/>
        <a:lstStyle/>
        <a:p>
          <a:r>
            <a:rPr lang="en-US" dirty="0" err="1"/>
            <a:t>Anginal</a:t>
          </a:r>
          <a:r>
            <a:rPr lang="en-US" dirty="0"/>
            <a:t> </a:t>
          </a:r>
        </a:p>
      </dgm:t>
    </dgm:pt>
    <dgm:pt modelId="{C68714D4-101E-4BD8-BE10-15B0A2FC5944}" type="parTrans" cxnId="{B5FF947D-4595-4BC2-AFE7-A3378C4D97D3}">
      <dgm:prSet/>
      <dgm:spPr/>
      <dgm:t>
        <a:bodyPr/>
        <a:lstStyle/>
        <a:p>
          <a:endParaRPr lang="en-US"/>
        </a:p>
      </dgm:t>
    </dgm:pt>
    <dgm:pt modelId="{1F0E2394-A65D-48B9-8431-DBEF9F9D4049}" type="sibTrans" cxnId="{B5FF947D-4595-4BC2-AFE7-A3378C4D97D3}">
      <dgm:prSet/>
      <dgm:spPr/>
      <dgm:t>
        <a:bodyPr/>
        <a:lstStyle/>
        <a:p>
          <a:endParaRPr lang="en-US"/>
        </a:p>
      </dgm:t>
    </dgm:pt>
    <dgm:pt modelId="{67A579A0-5B95-4B6F-BD93-BBCBD48D207F}">
      <dgm:prSet phldrT="[Text]"/>
      <dgm:spPr/>
      <dgm:t>
        <a:bodyPr/>
        <a:lstStyle/>
        <a:p>
          <a:r>
            <a:rPr lang="en-US" dirty="0"/>
            <a:t>Non </a:t>
          </a:r>
          <a:r>
            <a:rPr lang="en-US" dirty="0" err="1"/>
            <a:t>Anginal</a:t>
          </a:r>
          <a:r>
            <a:rPr lang="en-US" dirty="0"/>
            <a:t> </a:t>
          </a:r>
        </a:p>
      </dgm:t>
    </dgm:pt>
    <dgm:pt modelId="{18BA6638-BFA8-4998-9106-8631638CEFE6}" type="parTrans" cxnId="{F272A522-5E63-46AB-8BCB-A5AAD2618565}">
      <dgm:prSet/>
      <dgm:spPr/>
      <dgm:t>
        <a:bodyPr/>
        <a:lstStyle/>
        <a:p>
          <a:endParaRPr lang="en-US"/>
        </a:p>
      </dgm:t>
    </dgm:pt>
    <dgm:pt modelId="{3D23C8F5-EE99-4C5D-9657-627D4CE40B1E}" type="sibTrans" cxnId="{F272A522-5E63-46AB-8BCB-A5AAD2618565}">
      <dgm:prSet/>
      <dgm:spPr/>
      <dgm:t>
        <a:bodyPr/>
        <a:lstStyle/>
        <a:p>
          <a:endParaRPr lang="en-US"/>
        </a:p>
      </dgm:t>
    </dgm:pt>
    <dgm:pt modelId="{D464F7B2-3715-41AA-9258-317FB84F9992}">
      <dgm:prSet phldrT="[Text]"/>
      <dgm:spPr/>
      <dgm:t>
        <a:bodyPr/>
        <a:lstStyle/>
        <a:p>
          <a:r>
            <a:rPr lang="en-US" dirty="0"/>
            <a:t>Non Cardiac </a:t>
          </a:r>
        </a:p>
      </dgm:t>
    </dgm:pt>
    <dgm:pt modelId="{DFF03ADF-8181-488C-85F7-D5655F44A925}" type="parTrans" cxnId="{B45B7585-3A7F-4282-BA77-196CA2FBC9B0}">
      <dgm:prSet/>
      <dgm:spPr/>
      <dgm:t>
        <a:bodyPr/>
        <a:lstStyle/>
        <a:p>
          <a:endParaRPr lang="en-US"/>
        </a:p>
      </dgm:t>
    </dgm:pt>
    <dgm:pt modelId="{FA4A675D-009B-46FF-B1C2-0D3D1C94676B}" type="sibTrans" cxnId="{B45B7585-3A7F-4282-BA77-196CA2FBC9B0}">
      <dgm:prSet/>
      <dgm:spPr/>
      <dgm:t>
        <a:bodyPr/>
        <a:lstStyle/>
        <a:p>
          <a:endParaRPr lang="en-US"/>
        </a:p>
      </dgm:t>
    </dgm:pt>
    <dgm:pt modelId="{A085F97B-1CD3-4EF0-BEC9-0F1E0466C8FA}" type="asst">
      <dgm:prSet/>
      <dgm:spPr/>
      <dgm:t>
        <a:bodyPr/>
        <a:lstStyle/>
        <a:p>
          <a:r>
            <a:rPr lang="en-US" dirty="0"/>
            <a:t>Typical</a:t>
          </a:r>
        </a:p>
      </dgm:t>
    </dgm:pt>
    <dgm:pt modelId="{37BCD63A-AF2F-4E7C-876D-6057E0F1EA27}" type="parTrans" cxnId="{ECCFD25B-5FE5-426A-BB87-08AF2C7BC16D}">
      <dgm:prSet/>
      <dgm:spPr/>
      <dgm:t>
        <a:bodyPr/>
        <a:lstStyle/>
        <a:p>
          <a:endParaRPr lang="en-US"/>
        </a:p>
      </dgm:t>
    </dgm:pt>
    <dgm:pt modelId="{CF06A980-ABC9-46B6-86B6-5E4086674D67}" type="sibTrans" cxnId="{ECCFD25B-5FE5-426A-BB87-08AF2C7BC16D}">
      <dgm:prSet/>
      <dgm:spPr/>
      <dgm:t>
        <a:bodyPr/>
        <a:lstStyle/>
        <a:p>
          <a:endParaRPr lang="en-US"/>
        </a:p>
      </dgm:t>
    </dgm:pt>
    <dgm:pt modelId="{83A031A6-106E-47B4-B799-DF14EA0045AC}" type="asst">
      <dgm:prSet/>
      <dgm:spPr/>
      <dgm:t>
        <a:bodyPr/>
        <a:lstStyle/>
        <a:p>
          <a:r>
            <a:rPr lang="en-US" dirty="0"/>
            <a:t>Atypical</a:t>
          </a:r>
        </a:p>
      </dgm:t>
    </dgm:pt>
    <dgm:pt modelId="{0BD5F2DE-8F6F-45E3-99A1-A336C72CD105}" type="parTrans" cxnId="{2EE73D9F-2F9D-4462-BF4F-E7CCD1EEC2D7}">
      <dgm:prSet/>
      <dgm:spPr/>
      <dgm:t>
        <a:bodyPr/>
        <a:lstStyle/>
        <a:p>
          <a:endParaRPr lang="en-US"/>
        </a:p>
      </dgm:t>
    </dgm:pt>
    <dgm:pt modelId="{95E29F26-0896-4A0C-A361-7C422571050B}" type="sibTrans" cxnId="{2EE73D9F-2F9D-4462-BF4F-E7CCD1EEC2D7}">
      <dgm:prSet/>
      <dgm:spPr/>
      <dgm:t>
        <a:bodyPr/>
        <a:lstStyle/>
        <a:p>
          <a:endParaRPr lang="en-US"/>
        </a:p>
      </dgm:t>
    </dgm:pt>
    <dgm:pt modelId="{8C2AC5EA-E19F-4E91-A766-B517CD36514D}" type="pres">
      <dgm:prSet presAssocID="{BFCCDABE-2343-489F-9FD5-64829286A7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903A6D2-BBD5-4987-AAFC-5D69A8FE68A8}" type="pres">
      <dgm:prSet presAssocID="{61D2BD8F-34EB-4D58-9CCF-46CA4D9197F8}" presName="hierRoot1" presStyleCnt="0">
        <dgm:presLayoutVars>
          <dgm:hierBranch val="init"/>
        </dgm:presLayoutVars>
      </dgm:prSet>
      <dgm:spPr/>
    </dgm:pt>
    <dgm:pt modelId="{94D74BC7-2253-48CC-BA15-542CCA2A5ED4}" type="pres">
      <dgm:prSet presAssocID="{61D2BD8F-34EB-4D58-9CCF-46CA4D9197F8}" presName="rootComposite1" presStyleCnt="0"/>
      <dgm:spPr/>
    </dgm:pt>
    <dgm:pt modelId="{5F793C3C-1E40-43CF-A0F1-F6D07E17EF2E}" type="pres">
      <dgm:prSet presAssocID="{61D2BD8F-34EB-4D58-9CCF-46CA4D9197F8}" presName="rootText1" presStyleLbl="node0" presStyleIdx="0" presStyleCnt="1">
        <dgm:presLayoutVars>
          <dgm:chPref val="3"/>
        </dgm:presLayoutVars>
      </dgm:prSet>
      <dgm:spPr/>
    </dgm:pt>
    <dgm:pt modelId="{61BB78DC-BB82-492B-97F1-04E5FCE42C9C}" type="pres">
      <dgm:prSet presAssocID="{61D2BD8F-34EB-4D58-9CCF-46CA4D9197F8}" presName="rootConnector1" presStyleLbl="node1" presStyleIdx="0" presStyleCnt="0"/>
      <dgm:spPr/>
    </dgm:pt>
    <dgm:pt modelId="{24A83A64-4E77-4905-A802-0C2CA5ECD07F}" type="pres">
      <dgm:prSet presAssocID="{61D2BD8F-34EB-4D58-9CCF-46CA4D9197F8}" presName="hierChild2" presStyleCnt="0"/>
      <dgm:spPr/>
    </dgm:pt>
    <dgm:pt modelId="{A469B56F-687F-41D2-8C30-E03A9EC0DDDD}" type="pres">
      <dgm:prSet presAssocID="{C68714D4-101E-4BD8-BE10-15B0A2FC5944}" presName="Name37" presStyleLbl="parChTrans1D2" presStyleIdx="0" presStyleCnt="3"/>
      <dgm:spPr/>
    </dgm:pt>
    <dgm:pt modelId="{8380B88A-774A-4FB5-9F2B-1FE05197E105}" type="pres">
      <dgm:prSet presAssocID="{431B45DB-4A4E-4E2E-B050-B96BEA5C1C64}" presName="hierRoot2" presStyleCnt="0">
        <dgm:presLayoutVars>
          <dgm:hierBranch val="init"/>
        </dgm:presLayoutVars>
      </dgm:prSet>
      <dgm:spPr/>
    </dgm:pt>
    <dgm:pt modelId="{4BFD5E83-5ACE-41E8-90BA-FA9358C2E843}" type="pres">
      <dgm:prSet presAssocID="{431B45DB-4A4E-4E2E-B050-B96BEA5C1C64}" presName="rootComposite" presStyleCnt="0"/>
      <dgm:spPr/>
    </dgm:pt>
    <dgm:pt modelId="{DB3645F5-6DA5-4889-886A-2B3EECB9B76D}" type="pres">
      <dgm:prSet presAssocID="{431B45DB-4A4E-4E2E-B050-B96BEA5C1C64}" presName="rootText" presStyleLbl="node2" presStyleIdx="0" presStyleCnt="3">
        <dgm:presLayoutVars>
          <dgm:chPref val="3"/>
        </dgm:presLayoutVars>
      </dgm:prSet>
      <dgm:spPr/>
    </dgm:pt>
    <dgm:pt modelId="{992A627A-DED9-4D6A-8E6B-9E28F3E1849C}" type="pres">
      <dgm:prSet presAssocID="{431B45DB-4A4E-4E2E-B050-B96BEA5C1C64}" presName="rootConnector" presStyleLbl="node2" presStyleIdx="0" presStyleCnt="3"/>
      <dgm:spPr/>
    </dgm:pt>
    <dgm:pt modelId="{F84BE9D2-AF9B-4635-9B2B-52240B34DDF9}" type="pres">
      <dgm:prSet presAssocID="{431B45DB-4A4E-4E2E-B050-B96BEA5C1C64}" presName="hierChild4" presStyleCnt="0"/>
      <dgm:spPr/>
    </dgm:pt>
    <dgm:pt modelId="{28FE8BF9-4C17-47EC-8801-860B0701AB3F}" type="pres">
      <dgm:prSet presAssocID="{431B45DB-4A4E-4E2E-B050-B96BEA5C1C64}" presName="hierChild5" presStyleCnt="0"/>
      <dgm:spPr/>
    </dgm:pt>
    <dgm:pt modelId="{EFA231E9-1C87-4A8E-9FE2-1D91D4898AFA}" type="pres">
      <dgm:prSet presAssocID="{37BCD63A-AF2F-4E7C-876D-6057E0F1EA27}" presName="Name111" presStyleLbl="parChTrans1D3" presStyleIdx="0" presStyleCnt="2"/>
      <dgm:spPr/>
    </dgm:pt>
    <dgm:pt modelId="{631C66C8-53E1-4864-B54C-73FD1D85D521}" type="pres">
      <dgm:prSet presAssocID="{A085F97B-1CD3-4EF0-BEC9-0F1E0466C8FA}" presName="hierRoot3" presStyleCnt="0">
        <dgm:presLayoutVars>
          <dgm:hierBranch val="init"/>
        </dgm:presLayoutVars>
      </dgm:prSet>
      <dgm:spPr/>
    </dgm:pt>
    <dgm:pt modelId="{78B2671E-C7A2-47A8-B765-31396DC9D396}" type="pres">
      <dgm:prSet presAssocID="{A085F97B-1CD3-4EF0-BEC9-0F1E0466C8FA}" presName="rootComposite3" presStyleCnt="0"/>
      <dgm:spPr/>
    </dgm:pt>
    <dgm:pt modelId="{7EC3476F-7230-4601-BCDC-8F79E2BBD56E}" type="pres">
      <dgm:prSet presAssocID="{A085F97B-1CD3-4EF0-BEC9-0F1E0466C8FA}" presName="rootText3" presStyleLbl="asst2" presStyleIdx="0" presStyleCnt="2" custScaleX="85120" custScaleY="58569">
        <dgm:presLayoutVars>
          <dgm:chPref val="3"/>
        </dgm:presLayoutVars>
      </dgm:prSet>
      <dgm:spPr/>
    </dgm:pt>
    <dgm:pt modelId="{9E1790F1-E85C-410C-85D8-228C23C3268A}" type="pres">
      <dgm:prSet presAssocID="{A085F97B-1CD3-4EF0-BEC9-0F1E0466C8FA}" presName="rootConnector3" presStyleLbl="asst2" presStyleIdx="0" presStyleCnt="2"/>
      <dgm:spPr/>
    </dgm:pt>
    <dgm:pt modelId="{481760EB-0A9A-49EE-A0D3-5BFF1D981202}" type="pres">
      <dgm:prSet presAssocID="{A085F97B-1CD3-4EF0-BEC9-0F1E0466C8FA}" presName="hierChild6" presStyleCnt="0"/>
      <dgm:spPr/>
    </dgm:pt>
    <dgm:pt modelId="{94727ABF-5EDB-423B-837A-A53E1F8C2E49}" type="pres">
      <dgm:prSet presAssocID="{A085F97B-1CD3-4EF0-BEC9-0F1E0466C8FA}" presName="hierChild7" presStyleCnt="0"/>
      <dgm:spPr/>
    </dgm:pt>
    <dgm:pt modelId="{D943E954-544F-4ABD-827E-ADAC46FA6DBA}" type="pres">
      <dgm:prSet presAssocID="{0BD5F2DE-8F6F-45E3-99A1-A336C72CD105}" presName="Name111" presStyleLbl="parChTrans1D3" presStyleIdx="1" presStyleCnt="2"/>
      <dgm:spPr/>
    </dgm:pt>
    <dgm:pt modelId="{E5933335-A666-4A8D-A77E-F1EFB89830E6}" type="pres">
      <dgm:prSet presAssocID="{83A031A6-106E-47B4-B799-DF14EA0045AC}" presName="hierRoot3" presStyleCnt="0">
        <dgm:presLayoutVars>
          <dgm:hierBranch val="init"/>
        </dgm:presLayoutVars>
      </dgm:prSet>
      <dgm:spPr/>
    </dgm:pt>
    <dgm:pt modelId="{70C43C22-3AC8-4BC1-937F-312C401D5957}" type="pres">
      <dgm:prSet presAssocID="{83A031A6-106E-47B4-B799-DF14EA0045AC}" presName="rootComposite3" presStyleCnt="0"/>
      <dgm:spPr/>
    </dgm:pt>
    <dgm:pt modelId="{A62DD574-55E0-487F-B3F0-7A28F48904BC}" type="pres">
      <dgm:prSet presAssocID="{83A031A6-106E-47B4-B799-DF14EA0045AC}" presName="rootText3" presStyleLbl="asst2" presStyleIdx="1" presStyleCnt="2" custScaleX="105979" custScaleY="62648">
        <dgm:presLayoutVars>
          <dgm:chPref val="3"/>
        </dgm:presLayoutVars>
      </dgm:prSet>
      <dgm:spPr/>
    </dgm:pt>
    <dgm:pt modelId="{EE096652-C8DE-4947-A01D-5649CD9FF121}" type="pres">
      <dgm:prSet presAssocID="{83A031A6-106E-47B4-B799-DF14EA0045AC}" presName="rootConnector3" presStyleLbl="asst2" presStyleIdx="1" presStyleCnt="2"/>
      <dgm:spPr/>
    </dgm:pt>
    <dgm:pt modelId="{E323F2B7-49B8-476C-8FDF-40473043A91F}" type="pres">
      <dgm:prSet presAssocID="{83A031A6-106E-47B4-B799-DF14EA0045AC}" presName="hierChild6" presStyleCnt="0"/>
      <dgm:spPr/>
    </dgm:pt>
    <dgm:pt modelId="{B946DAF8-668E-446F-86B5-D0D06B4D0269}" type="pres">
      <dgm:prSet presAssocID="{83A031A6-106E-47B4-B799-DF14EA0045AC}" presName="hierChild7" presStyleCnt="0"/>
      <dgm:spPr/>
    </dgm:pt>
    <dgm:pt modelId="{24796A63-0709-4B24-BF7E-463A537F460A}" type="pres">
      <dgm:prSet presAssocID="{18BA6638-BFA8-4998-9106-8631638CEFE6}" presName="Name37" presStyleLbl="parChTrans1D2" presStyleIdx="1" presStyleCnt="3"/>
      <dgm:spPr/>
    </dgm:pt>
    <dgm:pt modelId="{E1D225D9-24A6-4874-A876-FCD1A9443514}" type="pres">
      <dgm:prSet presAssocID="{67A579A0-5B95-4B6F-BD93-BBCBD48D207F}" presName="hierRoot2" presStyleCnt="0">
        <dgm:presLayoutVars>
          <dgm:hierBranch val="init"/>
        </dgm:presLayoutVars>
      </dgm:prSet>
      <dgm:spPr/>
    </dgm:pt>
    <dgm:pt modelId="{0334B26F-E5AA-4B09-A55A-20626FE6D519}" type="pres">
      <dgm:prSet presAssocID="{67A579A0-5B95-4B6F-BD93-BBCBD48D207F}" presName="rootComposite" presStyleCnt="0"/>
      <dgm:spPr/>
    </dgm:pt>
    <dgm:pt modelId="{83BDBBFA-8F19-4A1A-AB78-27E1F8248AC5}" type="pres">
      <dgm:prSet presAssocID="{67A579A0-5B95-4B6F-BD93-BBCBD48D207F}" presName="rootText" presStyleLbl="node2" presStyleIdx="1" presStyleCnt="3">
        <dgm:presLayoutVars>
          <dgm:chPref val="3"/>
        </dgm:presLayoutVars>
      </dgm:prSet>
      <dgm:spPr/>
    </dgm:pt>
    <dgm:pt modelId="{21F5FC09-124E-4D91-89F8-4C66BDAE6B02}" type="pres">
      <dgm:prSet presAssocID="{67A579A0-5B95-4B6F-BD93-BBCBD48D207F}" presName="rootConnector" presStyleLbl="node2" presStyleIdx="1" presStyleCnt="3"/>
      <dgm:spPr/>
    </dgm:pt>
    <dgm:pt modelId="{759DEC69-A8F4-47EB-87A4-850A224F3FB0}" type="pres">
      <dgm:prSet presAssocID="{67A579A0-5B95-4B6F-BD93-BBCBD48D207F}" presName="hierChild4" presStyleCnt="0"/>
      <dgm:spPr/>
    </dgm:pt>
    <dgm:pt modelId="{060ECE9F-35A0-4BB4-B5DB-9C91EA63FA17}" type="pres">
      <dgm:prSet presAssocID="{67A579A0-5B95-4B6F-BD93-BBCBD48D207F}" presName="hierChild5" presStyleCnt="0"/>
      <dgm:spPr/>
    </dgm:pt>
    <dgm:pt modelId="{EB64773A-905B-4F52-85FD-1830E534B2E4}" type="pres">
      <dgm:prSet presAssocID="{DFF03ADF-8181-488C-85F7-D5655F44A925}" presName="Name37" presStyleLbl="parChTrans1D2" presStyleIdx="2" presStyleCnt="3"/>
      <dgm:spPr/>
    </dgm:pt>
    <dgm:pt modelId="{33D9B1D9-0EAB-4B8F-84DF-EAECD5D7871D}" type="pres">
      <dgm:prSet presAssocID="{D464F7B2-3715-41AA-9258-317FB84F9992}" presName="hierRoot2" presStyleCnt="0">
        <dgm:presLayoutVars>
          <dgm:hierBranch val="init"/>
        </dgm:presLayoutVars>
      </dgm:prSet>
      <dgm:spPr/>
    </dgm:pt>
    <dgm:pt modelId="{0A99F14F-F920-4562-B622-59AC7E2CADEC}" type="pres">
      <dgm:prSet presAssocID="{D464F7B2-3715-41AA-9258-317FB84F9992}" presName="rootComposite" presStyleCnt="0"/>
      <dgm:spPr/>
    </dgm:pt>
    <dgm:pt modelId="{AAA61812-56EA-4D3E-AF47-2FF48CCD89BB}" type="pres">
      <dgm:prSet presAssocID="{D464F7B2-3715-41AA-9258-317FB84F9992}" presName="rootText" presStyleLbl="node2" presStyleIdx="2" presStyleCnt="3">
        <dgm:presLayoutVars>
          <dgm:chPref val="3"/>
        </dgm:presLayoutVars>
      </dgm:prSet>
      <dgm:spPr/>
    </dgm:pt>
    <dgm:pt modelId="{73A026DB-E345-48AF-B4C5-FFC4A7A0016B}" type="pres">
      <dgm:prSet presAssocID="{D464F7B2-3715-41AA-9258-317FB84F9992}" presName="rootConnector" presStyleLbl="node2" presStyleIdx="2" presStyleCnt="3"/>
      <dgm:spPr/>
    </dgm:pt>
    <dgm:pt modelId="{6A63804B-4185-407F-A87D-33E1851168DD}" type="pres">
      <dgm:prSet presAssocID="{D464F7B2-3715-41AA-9258-317FB84F9992}" presName="hierChild4" presStyleCnt="0"/>
      <dgm:spPr/>
    </dgm:pt>
    <dgm:pt modelId="{1AB795D3-C7E4-4920-BF11-FBC53F3E78DE}" type="pres">
      <dgm:prSet presAssocID="{D464F7B2-3715-41AA-9258-317FB84F9992}" presName="hierChild5" presStyleCnt="0"/>
      <dgm:spPr/>
    </dgm:pt>
    <dgm:pt modelId="{EE6677EE-B705-419E-8385-784DBFE956A2}" type="pres">
      <dgm:prSet presAssocID="{61D2BD8F-34EB-4D58-9CCF-46CA4D9197F8}" presName="hierChild3" presStyleCnt="0"/>
      <dgm:spPr/>
    </dgm:pt>
  </dgm:ptLst>
  <dgm:cxnLst>
    <dgm:cxn modelId="{6B19D107-25C9-4891-BED2-8515F24BEE56}" type="presOf" srcId="{18BA6638-BFA8-4998-9106-8631638CEFE6}" destId="{24796A63-0709-4B24-BF7E-463A537F460A}" srcOrd="0" destOrd="0" presId="urn:microsoft.com/office/officeart/2005/8/layout/orgChart1"/>
    <dgm:cxn modelId="{9121470A-8B3A-4268-8A39-CB259382BFC5}" type="presOf" srcId="{DFF03ADF-8181-488C-85F7-D5655F44A925}" destId="{EB64773A-905B-4F52-85FD-1830E534B2E4}" srcOrd="0" destOrd="0" presId="urn:microsoft.com/office/officeart/2005/8/layout/orgChart1"/>
    <dgm:cxn modelId="{A93DF40A-D0F1-455B-A71D-FD8B13F07553}" type="presOf" srcId="{D464F7B2-3715-41AA-9258-317FB84F9992}" destId="{73A026DB-E345-48AF-B4C5-FFC4A7A0016B}" srcOrd="1" destOrd="0" presId="urn:microsoft.com/office/officeart/2005/8/layout/orgChart1"/>
    <dgm:cxn modelId="{53483511-2F24-430F-A604-B44055B34515}" type="presOf" srcId="{C68714D4-101E-4BD8-BE10-15B0A2FC5944}" destId="{A469B56F-687F-41D2-8C30-E03A9EC0DDDD}" srcOrd="0" destOrd="0" presId="urn:microsoft.com/office/officeart/2005/8/layout/orgChart1"/>
    <dgm:cxn modelId="{F272A522-5E63-46AB-8BCB-A5AAD2618565}" srcId="{61D2BD8F-34EB-4D58-9CCF-46CA4D9197F8}" destId="{67A579A0-5B95-4B6F-BD93-BBCBD48D207F}" srcOrd="1" destOrd="0" parTransId="{18BA6638-BFA8-4998-9106-8631638CEFE6}" sibTransId="{3D23C8F5-EE99-4C5D-9657-627D4CE40B1E}"/>
    <dgm:cxn modelId="{24F79F28-6D81-469D-A48D-38CB4C231754}" type="presOf" srcId="{61D2BD8F-34EB-4D58-9CCF-46CA4D9197F8}" destId="{61BB78DC-BB82-492B-97F1-04E5FCE42C9C}" srcOrd="1" destOrd="0" presId="urn:microsoft.com/office/officeart/2005/8/layout/orgChart1"/>
    <dgm:cxn modelId="{A1B8D52B-749B-46DB-9F86-718E22E4FA36}" type="presOf" srcId="{BFCCDABE-2343-489F-9FD5-64829286A7C2}" destId="{8C2AC5EA-E19F-4E91-A766-B517CD36514D}" srcOrd="0" destOrd="0" presId="urn:microsoft.com/office/officeart/2005/8/layout/orgChart1"/>
    <dgm:cxn modelId="{12C9CB34-7C6E-4862-B0BD-01A2033F62E2}" type="presOf" srcId="{431B45DB-4A4E-4E2E-B050-B96BEA5C1C64}" destId="{DB3645F5-6DA5-4889-886A-2B3EECB9B76D}" srcOrd="0" destOrd="0" presId="urn:microsoft.com/office/officeart/2005/8/layout/orgChart1"/>
    <dgm:cxn modelId="{ECCFD25B-5FE5-426A-BB87-08AF2C7BC16D}" srcId="{431B45DB-4A4E-4E2E-B050-B96BEA5C1C64}" destId="{A085F97B-1CD3-4EF0-BEC9-0F1E0466C8FA}" srcOrd="0" destOrd="0" parTransId="{37BCD63A-AF2F-4E7C-876D-6057E0F1EA27}" sibTransId="{CF06A980-ABC9-46B6-86B6-5E4086674D67}"/>
    <dgm:cxn modelId="{A73B1453-7DAC-4521-A044-243E1FAFF4A5}" type="presOf" srcId="{83A031A6-106E-47B4-B799-DF14EA0045AC}" destId="{EE096652-C8DE-4947-A01D-5649CD9FF121}" srcOrd="1" destOrd="0" presId="urn:microsoft.com/office/officeart/2005/8/layout/orgChart1"/>
    <dgm:cxn modelId="{54D2E774-A4CE-4530-AF88-56F5031BEE9F}" type="presOf" srcId="{67A579A0-5B95-4B6F-BD93-BBCBD48D207F}" destId="{21F5FC09-124E-4D91-89F8-4C66BDAE6B02}" srcOrd="1" destOrd="0" presId="urn:microsoft.com/office/officeart/2005/8/layout/orgChart1"/>
    <dgm:cxn modelId="{49450577-55ED-4332-85C0-81595B9BFF56}" type="presOf" srcId="{37BCD63A-AF2F-4E7C-876D-6057E0F1EA27}" destId="{EFA231E9-1C87-4A8E-9FE2-1D91D4898AFA}" srcOrd="0" destOrd="0" presId="urn:microsoft.com/office/officeart/2005/8/layout/orgChart1"/>
    <dgm:cxn modelId="{870F177B-17C1-41E3-A112-FA99AA9DF7A8}" type="presOf" srcId="{67A579A0-5B95-4B6F-BD93-BBCBD48D207F}" destId="{83BDBBFA-8F19-4A1A-AB78-27E1F8248AC5}" srcOrd="0" destOrd="0" presId="urn:microsoft.com/office/officeart/2005/8/layout/orgChart1"/>
    <dgm:cxn modelId="{B5FF947D-4595-4BC2-AFE7-A3378C4D97D3}" srcId="{61D2BD8F-34EB-4D58-9CCF-46CA4D9197F8}" destId="{431B45DB-4A4E-4E2E-B050-B96BEA5C1C64}" srcOrd="0" destOrd="0" parTransId="{C68714D4-101E-4BD8-BE10-15B0A2FC5944}" sibTransId="{1F0E2394-A65D-48B9-8431-DBEF9F9D4049}"/>
    <dgm:cxn modelId="{7E95AF84-3AE0-4252-89D5-FD8D5AFB7E16}" srcId="{BFCCDABE-2343-489F-9FD5-64829286A7C2}" destId="{61D2BD8F-34EB-4D58-9CCF-46CA4D9197F8}" srcOrd="0" destOrd="0" parTransId="{38952C21-F6CF-4660-A5C6-F45F0719457E}" sibTransId="{D1680476-516A-4D5D-B6C3-3B9366CA990F}"/>
    <dgm:cxn modelId="{B45B7585-3A7F-4282-BA77-196CA2FBC9B0}" srcId="{61D2BD8F-34EB-4D58-9CCF-46CA4D9197F8}" destId="{D464F7B2-3715-41AA-9258-317FB84F9992}" srcOrd="2" destOrd="0" parTransId="{DFF03ADF-8181-488C-85F7-D5655F44A925}" sibTransId="{FA4A675D-009B-46FF-B1C2-0D3D1C94676B}"/>
    <dgm:cxn modelId="{B476E196-24BA-435B-B967-18F989FAF263}" type="presOf" srcId="{A085F97B-1CD3-4EF0-BEC9-0F1E0466C8FA}" destId="{7EC3476F-7230-4601-BCDC-8F79E2BBD56E}" srcOrd="0" destOrd="0" presId="urn:microsoft.com/office/officeart/2005/8/layout/orgChart1"/>
    <dgm:cxn modelId="{2EE73D9F-2F9D-4462-BF4F-E7CCD1EEC2D7}" srcId="{431B45DB-4A4E-4E2E-B050-B96BEA5C1C64}" destId="{83A031A6-106E-47B4-B799-DF14EA0045AC}" srcOrd="1" destOrd="0" parTransId="{0BD5F2DE-8F6F-45E3-99A1-A336C72CD105}" sibTransId="{95E29F26-0896-4A0C-A361-7C422571050B}"/>
    <dgm:cxn modelId="{DC0497B2-8941-47FB-BF31-BD3B7BE613CD}" type="presOf" srcId="{431B45DB-4A4E-4E2E-B050-B96BEA5C1C64}" destId="{992A627A-DED9-4D6A-8E6B-9E28F3E1849C}" srcOrd="1" destOrd="0" presId="urn:microsoft.com/office/officeart/2005/8/layout/orgChart1"/>
    <dgm:cxn modelId="{64F95AC0-8DEB-4BCB-8272-85B434E2478C}" type="presOf" srcId="{0BD5F2DE-8F6F-45E3-99A1-A336C72CD105}" destId="{D943E954-544F-4ABD-827E-ADAC46FA6DBA}" srcOrd="0" destOrd="0" presId="urn:microsoft.com/office/officeart/2005/8/layout/orgChart1"/>
    <dgm:cxn modelId="{3A6794C4-5D50-4A30-AA87-3B3DE2DEE59F}" type="presOf" srcId="{83A031A6-106E-47B4-B799-DF14EA0045AC}" destId="{A62DD574-55E0-487F-B3F0-7A28F48904BC}" srcOrd="0" destOrd="0" presId="urn:microsoft.com/office/officeart/2005/8/layout/orgChart1"/>
    <dgm:cxn modelId="{2D7174CF-9445-49E5-BE56-1F4FBF9C8520}" type="presOf" srcId="{A085F97B-1CD3-4EF0-BEC9-0F1E0466C8FA}" destId="{9E1790F1-E85C-410C-85D8-228C23C3268A}" srcOrd="1" destOrd="0" presId="urn:microsoft.com/office/officeart/2005/8/layout/orgChart1"/>
    <dgm:cxn modelId="{09A96CDC-8079-4314-B228-1CA773B86BB2}" type="presOf" srcId="{61D2BD8F-34EB-4D58-9CCF-46CA4D9197F8}" destId="{5F793C3C-1E40-43CF-A0F1-F6D07E17EF2E}" srcOrd="0" destOrd="0" presId="urn:microsoft.com/office/officeart/2005/8/layout/orgChart1"/>
    <dgm:cxn modelId="{D17134E1-DE93-4DC2-91DB-5721A58A8778}" type="presOf" srcId="{D464F7B2-3715-41AA-9258-317FB84F9992}" destId="{AAA61812-56EA-4D3E-AF47-2FF48CCD89BB}" srcOrd="0" destOrd="0" presId="urn:microsoft.com/office/officeart/2005/8/layout/orgChart1"/>
    <dgm:cxn modelId="{53198422-F5B9-47F8-9056-149E95662F19}" type="presParOf" srcId="{8C2AC5EA-E19F-4E91-A766-B517CD36514D}" destId="{D903A6D2-BBD5-4987-AAFC-5D69A8FE68A8}" srcOrd="0" destOrd="0" presId="urn:microsoft.com/office/officeart/2005/8/layout/orgChart1"/>
    <dgm:cxn modelId="{B4727F4E-3B70-42AE-897A-A2C7F9B488B0}" type="presParOf" srcId="{D903A6D2-BBD5-4987-AAFC-5D69A8FE68A8}" destId="{94D74BC7-2253-48CC-BA15-542CCA2A5ED4}" srcOrd="0" destOrd="0" presId="urn:microsoft.com/office/officeart/2005/8/layout/orgChart1"/>
    <dgm:cxn modelId="{EEAC4E12-2B9C-48B2-9652-FACB9F8A7F05}" type="presParOf" srcId="{94D74BC7-2253-48CC-BA15-542CCA2A5ED4}" destId="{5F793C3C-1E40-43CF-A0F1-F6D07E17EF2E}" srcOrd="0" destOrd="0" presId="urn:microsoft.com/office/officeart/2005/8/layout/orgChart1"/>
    <dgm:cxn modelId="{B336F2BA-2345-47BA-B7D2-12AD4C09CC9B}" type="presParOf" srcId="{94D74BC7-2253-48CC-BA15-542CCA2A5ED4}" destId="{61BB78DC-BB82-492B-97F1-04E5FCE42C9C}" srcOrd="1" destOrd="0" presId="urn:microsoft.com/office/officeart/2005/8/layout/orgChart1"/>
    <dgm:cxn modelId="{D5063EAE-03A0-42E2-8731-191D921D7DE8}" type="presParOf" srcId="{D903A6D2-BBD5-4987-AAFC-5D69A8FE68A8}" destId="{24A83A64-4E77-4905-A802-0C2CA5ECD07F}" srcOrd="1" destOrd="0" presId="urn:microsoft.com/office/officeart/2005/8/layout/orgChart1"/>
    <dgm:cxn modelId="{2D1FDE10-4684-4502-ADBA-53C8C3BDA8C9}" type="presParOf" srcId="{24A83A64-4E77-4905-A802-0C2CA5ECD07F}" destId="{A469B56F-687F-41D2-8C30-E03A9EC0DDDD}" srcOrd="0" destOrd="0" presId="urn:microsoft.com/office/officeart/2005/8/layout/orgChart1"/>
    <dgm:cxn modelId="{0436F81D-3505-4269-BBF9-EA138B091113}" type="presParOf" srcId="{24A83A64-4E77-4905-A802-0C2CA5ECD07F}" destId="{8380B88A-774A-4FB5-9F2B-1FE05197E105}" srcOrd="1" destOrd="0" presId="urn:microsoft.com/office/officeart/2005/8/layout/orgChart1"/>
    <dgm:cxn modelId="{9B916271-32E9-40EE-BA46-0A15523D8834}" type="presParOf" srcId="{8380B88A-774A-4FB5-9F2B-1FE05197E105}" destId="{4BFD5E83-5ACE-41E8-90BA-FA9358C2E843}" srcOrd="0" destOrd="0" presId="urn:microsoft.com/office/officeart/2005/8/layout/orgChart1"/>
    <dgm:cxn modelId="{B6E36CE2-38EE-4FF8-A09C-976E61BD4E37}" type="presParOf" srcId="{4BFD5E83-5ACE-41E8-90BA-FA9358C2E843}" destId="{DB3645F5-6DA5-4889-886A-2B3EECB9B76D}" srcOrd="0" destOrd="0" presId="urn:microsoft.com/office/officeart/2005/8/layout/orgChart1"/>
    <dgm:cxn modelId="{AE2008DD-AB89-48F1-BB0E-D88673B7A509}" type="presParOf" srcId="{4BFD5E83-5ACE-41E8-90BA-FA9358C2E843}" destId="{992A627A-DED9-4D6A-8E6B-9E28F3E1849C}" srcOrd="1" destOrd="0" presId="urn:microsoft.com/office/officeart/2005/8/layout/orgChart1"/>
    <dgm:cxn modelId="{BF0F2FEF-E46F-4A82-8518-EC24C9FC35FF}" type="presParOf" srcId="{8380B88A-774A-4FB5-9F2B-1FE05197E105}" destId="{F84BE9D2-AF9B-4635-9B2B-52240B34DDF9}" srcOrd="1" destOrd="0" presId="urn:microsoft.com/office/officeart/2005/8/layout/orgChart1"/>
    <dgm:cxn modelId="{34DE2B7B-5565-4F35-A172-A7121695BAC2}" type="presParOf" srcId="{8380B88A-774A-4FB5-9F2B-1FE05197E105}" destId="{28FE8BF9-4C17-47EC-8801-860B0701AB3F}" srcOrd="2" destOrd="0" presId="urn:microsoft.com/office/officeart/2005/8/layout/orgChart1"/>
    <dgm:cxn modelId="{9F729F87-BE0D-4055-9404-D20AF0A06764}" type="presParOf" srcId="{28FE8BF9-4C17-47EC-8801-860B0701AB3F}" destId="{EFA231E9-1C87-4A8E-9FE2-1D91D4898AFA}" srcOrd="0" destOrd="0" presId="urn:microsoft.com/office/officeart/2005/8/layout/orgChart1"/>
    <dgm:cxn modelId="{29415183-D93A-48D0-8EB8-7D5AD3C441B9}" type="presParOf" srcId="{28FE8BF9-4C17-47EC-8801-860B0701AB3F}" destId="{631C66C8-53E1-4864-B54C-73FD1D85D521}" srcOrd="1" destOrd="0" presId="urn:microsoft.com/office/officeart/2005/8/layout/orgChart1"/>
    <dgm:cxn modelId="{561BE6A0-091D-4026-8C3C-052FE956ABF3}" type="presParOf" srcId="{631C66C8-53E1-4864-B54C-73FD1D85D521}" destId="{78B2671E-C7A2-47A8-B765-31396DC9D396}" srcOrd="0" destOrd="0" presId="urn:microsoft.com/office/officeart/2005/8/layout/orgChart1"/>
    <dgm:cxn modelId="{27C65E42-8EA1-4EDD-84D9-7FC9EE4FADB3}" type="presParOf" srcId="{78B2671E-C7A2-47A8-B765-31396DC9D396}" destId="{7EC3476F-7230-4601-BCDC-8F79E2BBD56E}" srcOrd="0" destOrd="0" presId="urn:microsoft.com/office/officeart/2005/8/layout/orgChart1"/>
    <dgm:cxn modelId="{4547AC8A-A523-4698-A011-56EB71589A66}" type="presParOf" srcId="{78B2671E-C7A2-47A8-B765-31396DC9D396}" destId="{9E1790F1-E85C-410C-85D8-228C23C3268A}" srcOrd="1" destOrd="0" presId="urn:microsoft.com/office/officeart/2005/8/layout/orgChart1"/>
    <dgm:cxn modelId="{369CA745-1E9C-4254-A8D2-DD9919DECAE9}" type="presParOf" srcId="{631C66C8-53E1-4864-B54C-73FD1D85D521}" destId="{481760EB-0A9A-49EE-A0D3-5BFF1D981202}" srcOrd="1" destOrd="0" presId="urn:microsoft.com/office/officeart/2005/8/layout/orgChart1"/>
    <dgm:cxn modelId="{3A0EA35D-7E69-4E7B-870A-94B9E9801DB8}" type="presParOf" srcId="{631C66C8-53E1-4864-B54C-73FD1D85D521}" destId="{94727ABF-5EDB-423B-837A-A53E1F8C2E49}" srcOrd="2" destOrd="0" presId="urn:microsoft.com/office/officeart/2005/8/layout/orgChart1"/>
    <dgm:cxn modelId="{07401CAF-4CC9-4219-8B1F-9EC899B9349E}" type="presParOf" srcId="{28FE8BF9-4C17-47EC-8801-860B0701AB3F}" destId="{D943E954-544F-4ABD-827E-ADAC46FA6DBA}" srcOrd="2" destOrd="0" presId="urn:microsoft.com/office/officeart/2005/8/layout/orgChart1"/>
    <dgm:cxn modelId="{66912A56-90B2-4249-8ACC-22ECF234E61D}" type="presParOf" srcId="{28FE8BF9-4C17-47EC-8801-860B0701AB3F}" destId="{E5933335-A666-4A8D-A77E-F1EFB89830E6}" srcOrd="3" destOrd="0" presId="urn:microsoft.com/office/officeart/2005/8/layout/orgChart1"/>
    <dgm:cxn modelId="{1A8F62D0-17AD-4F7B-8246-F620D1D83740}" type="presParOf" srcId="{E5933335-A666-4A8D-A77E-F1EFB89830E6}" destId="{70C43C22-3AC8-4BC1-937F-312C401D5957}" srcOrd="0" destOrd="0" presId="urn:microsoft.com/office/officeart/2005/8/layout/orgChart1"/>
    <dgm:cxn modelId="{770AB9CA-391A-4FAC-BA51-ACE45748B4ED}" type="presParOf" srcId="{70C43C22-3AC8-4BC1-937F-312C401D5957}" destId="{A62DD574-55E0-487F-B3F0-7A28F48904BC}" srcOrd="0" destOrd="0" presId="urn:microsoft.com/office/officeart/2005/8/layout/orgChart1"/>
    <dgm:cxn modelId="{83E919A2-30E7-4365-8D9A-13A3DD49321A}" type="presParOf" srcId="{70C43C22-3AC8-4BC1-937F-312C401D5957}" destId="{EE096652-C8DE-4947-A01D-5649CD9FF121}" srcOrd="1" destOrd="0" presId="urn:microsoft.com/office/officeart/2005/8/layout/orgChart1"/>
    <dgm:cxn modelId="{A48A0846-872B-4D57-8271-6F0B51AAC3CB}" type="presParOf" srcId="{E5933335-A666-4A8D-A77E-F1EFB89830E6}" destId="{E323F2B7-49B8-476C-8FDF-40473043A91F}" srcOrd="1" destOrd="0" presId="urn:microsoft.com/office/officeart/2005/8/layout/orgChart1"/>
    <dgm:cxn modelId="{DB3B4A41-7C04-409C-966B-296F27B27B23}" type="presParOf" srcId="{E5933335-A666-4A8D-A77E-F1EFB89830E6}" destId="{B946DAF8-668E-446F-86B5-D0D06B4D0269}" srcOrd="2" destOrd="0" presId="urn:microsoft.com/office/officeart/2005/8/layout/orgChart1"/>
    <dgm:cxn modelId="{5D4DAFC9-7318-4ED5-A9AF-2B2BE5AA0C79}" type="presParOf" srcId="{24A83A64-4E77-4905-A802-0C2CA5ECD07F}" destId="{24796A63-0709-4B24-BF7E-463A537F460A}" srcOrd="2" destOrd="0" presId="urn:microsoft.com/office/officeart/2005/8/layout/orgChart1"/>
    <dgm:cxn modelId="{F689B746-BCC1-4D00-908E-5CE42555DC44}" type="presParOf" srcId="{24A83A64-4E77-4905-A802-0C2CA5ECD07F}" destId="{E1D225D9-24A6-4874-A876-FCD1A9443514}" srcOrd="3" destOrd="0" presId="urn:microsoft.com/office/officeart/2005/8/layout/orgChart1"/>
    <dgm:cxn modelId="{8AFEF1B4-DD6C-4D7A-83D2-83451984DEFD}" type="presParOf" srcId="{E1D225D9-24A6-4874-A876-FCD1A9443514}" destId="{0334B26F-E5AA-4B09-A55A-20626FE6D519}" srcOrd="0" destOrd="0" presId="urn:microsoft.com/office/officeart/2005/8/layout/orgChart1"/>
    <dgm:cxn modelId="{A08865DE-B1C2-4499-BE94-AFEF0748699A}" type="presParOf" srcId="{0334B26F-E5AA-4B09-A55A-20626FE6D519}" destId="{83BDBBFA-8F19-4A1A-AB78-27E1F8248AC5}" srcOrd="0" destOrd="0" presId="urn:microsoft.com/office/officeart/2005/8/layout/orgChart1"/>
    <dgm:cxn modelId="{C30213FE-1316-4F3F-BB1E-CBB0818DCF11}" type="presParOf" srcId="{0334B26F-E5AA-4B09-A55A-20626FE6D519}" destId="{21F5FC09-124E-4D91-89F8-4C66BDAE6B02}" srcOrd="1" destOrd="0" presId="urn:microsoft.com/office/officeart/2005/8/layout/orgChart1"/>
    <dgm:cxn modelId="{FBFAB303-1968-4EA6-A724-6B2E11471115}" type="presParOf" srcId="{E1D225D9-24A6-4874-A876-FCD1A9443514}" destId="{759DEC69-A8F4-47EB-87A4-850A224F3FB0}" srcOrd="1" destOrd="0" presId="urn:microsoft.com/office/officeart/2005/8/layout/orgChart1"/>
    <dgm:cxn modelId="{F35B888E-982C-48DF-95C2-EC71E9CBED21}" type="presParOf" srcId="{E1D225D9-24A6-4874-A876-FCD1A9443514}" destId="{060ECE9F-35A0-4BB4-B5DB-9C91EA63FA17}" srcOrd="2" destOrd="0" presId="urn:microsoft.com/office/officeart/2005/8/layout/orgChart1"/>
    <dgm:cxn modelId="{0E800356-1F5B-4AFB-97C6-7F82C9457967}" type="presParOf" srcId="{24A83A64-4E77-4905-A802-0C2CA5ECD07F}" destId="{EB64773A-905B-4F52-85FD-1830E534B2E4}" srcOrd="4" destOrd="0" presId="urn:microsoft.com/office/officeart/2005/8/layout/orgChart1"/>
    <dgm:cxn modelId="{945AF836-3AA8-42B8-9821-5C9163D2C2D5}" type="presParOf" srcId="{24A83A64-4E77-4905-A802-0C2CA5ECD07F}" destId="{33D9B1D9-0EAB-4B8F-84DF-EAECD5D7871D}" srcOrd="5" destOrd="0" presId="urn:microsoft.com/office/officeart/2005/8/layout/orgChart1"/>
    <dgm:cxn modelId="{03004CF1-D858-4FFF-A560-91E5FE98F196}" type="presParOf" srcId="{33D9B1D9-0EAB-4B8F-84DF-EAECD5D7871D}" destId="{0A99F14F-F920-4562-B622-59AC7E2CADEC}" srcOrd="0" destOrd="0" presId="urn:microsoft.com/office/officeart/2005/8/layout/orgChart1"/>
    <dgm:cxn modelId="{CD515D8B-4988-44EA-9617-E0815573358F}" type="presParOf" srcId="{0A99F14F-F920-4562-B622-59AC7E2CADEC}" destId="{AAA61812-56EA-4D3E-AF47-2FF48CCD89BB}" srcOrd="0" destOrd="0" presId="urn:microsoft.com/office/officeart/2005/8/layout/orgChart1"/>
    <dgm:cxn modelId="{05E833CE-A3F6-43D5-ABD4-016A96DF2DA9}" type="presParOf" srcId="{0A99F14F-F920-4562-B622-59AC7E2CADEC}" destId="{73A026DB-E345-48AF-B4C5-FFC4A7A0016B}" srcOrd="1" destOrd="0" presId="urn:microsoft.com/office/officeart/2005/8/layout/orgChart1"/>
    <dgm:cxn modelId="{D8968EDF-D63C-4E30-AD53-BA2BC38087DD}" type="presParOf" srcId="{33D9B1D9-0EAB-4B8F-84DF-EAECD5D7871D}" destId="{6A63804B-4185-407F-A87D-33E1851168DD}" srcOrd="1" destOrd="0" presId="urn:microsoft.com/office/officeart/2005/8/layout/orgChart1"/>
    <dgm:cxn modelId="{CCF3FE5D-D0B5-4CA8-A5EB-0A85EA5E79C3}" type="presParOf" srcId="{33D9B1D9-0EAB-4B8F-84DF-EAECD5D7871D}" destId="{1AB795D3-C7E4-4920-BF11-FBC53F3E78DE}" srcOrd="2" destOrd="0" presId="urn:microsoft.com/office/officeart/2005/8/layout/orgChart1"/>
    <dgm:cxn modelId="{A4B68291-FEEC-4C8A-ACF9-8D3CDB20859E}" type="presParOf" srcId="{D903A6D2-BBD5-4987-AAFC-5D69A8FE68A8}" destId="{EE6677EE-B705-419E-8385-784DBFE956A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1BDF9-8E5F-4A45-900C-EDA49396B1A4}">
      <dsp:nvSpPr>
        <dsp:cNvPr id="0" name=""/>
        <dsp:cNvSpPr/>
      </dsp:nvSpPr>
      <dsp:spPr>
        <a:xfrm>
          <a:off x="876299" y="0"/>
          <a:ext cx="5257800" cy="52578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Valvular</a:t>
          </a:r>
          <a:r>
            <a:rPr lang="en-US" sz="2400" b="1" kern="1200" dirty="0"/>
            <a:t> </a:t>
          </a:r>
        </a:p>
      </dsp:txBody>
      <dsp:txXfrm>
        <a:off x="2770159" y="262889"/>
        <a:ext cx="1470080" cy="788670"/>
      </dsp:txXfrm>
    </dsp:sp>
    <dsp:sp modelId="{AB6F97FC-FAA0-466C-87D0-8AE42F5AAED0}">
      <dsp:nvSpPr>
        <dsp:cNvPr id="0" name=""/>
        <dsp:cNvSpPr/>
      </dsp:nvSpPr>
      <dsp:spPr>
        <a:xfrm>
          <a:off x="1402079" y="1051559"/>
          <a:ext cx="4206240" cy="42062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Myocardial </a:t>
          </a:r>
        </a:p>
      </dsp:txBody>
      <dsp:txXfrm>
        <a:off x="2770159" y="1303934"/>
        <a:ext cx="1470080" cy="757123"/>
      </dsp:txXfrm>
    </dsp:sp>
    <dsp:sp modelId="{8F575F84-1CD6-4C7A-87D7-0E53DCB0E4D0}">
      <dsp:nvSpPr>
        <dsp:cNvPr id="0" name=""/>
        <dsp:cNvSpPr/>
      </dsp:nvSpPr>
      <dsp:spPr>
        <a:xfrm>
          <a:off x="1927859" y="2103119"/>
          <a:ext cx="3154680" cy="31546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Pericardial</a:t>
          </a:r>
        </a:p>
      </dsp:txBody>
      <dsp:txXfrm>
        <a:off x="2770159" y="2339720"/>
        <a:ext cx="1470080" cy="709803"/>
      </dsp:txXfrm>
    </dsp:sp>
    <dsp:sp modelId="{A8F8516E-B7F9-411C-AF0F-4CBEE761EE37}">
      <dsp:nvSpPr>
        <dsp:cNvPr id="0" name=""/>
        <dsp:cNvSpPr/>
      </dsp:nvSpPr>
      <dsp:spPr>
        <a:xfrm>
          <a:off x="2453639" y="3154680"/>
          <a:ext cx="2103120" cy="2103120"/>
        </a:xfrm>
        <a:prstGeom prst="ellipse">
          <a:avLst/>
        </a:prstGeom>
        <a:solidFill>
          <a:schemeClr val="accent3">
            <a:lumMod val="20000"/>
            <a:lumOff val="80000"/>
            <a:alpha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accent2">
                  <a:lumMod val="75000"/>
                </a:schemeClr>
              </a:solidFill>
            </a:rPr>
            <a:t>Non cardiac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accent2">
                  <a:lumMod val="75000"/>
                </a:schemeClr>
              </a:solidFill>
            </a:rPr>
            <a:t>Systemic </a:t>
          </a:r>
        </a:p>
      </dsp:txBody>
      <dsp:txXfrm>
        <a:off x="2761634" y="3680460"/>
        <a:ext cx="1487130" cy="1051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4773A-905B-4F52-85FD-1830E534B2E4}">
      <dsp:nvSpPr>
        <dsp:cNvPr id="0" name=""/>
        <dsp:cNvSpPr/>
      </dsp:nvSpPr>
      <dsp:spPr>
        <a:xfrm>
          <a:off x="4321442" y="1780216"/>
          <a:ext cx="2332625" cy="404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417"/>
              </a:lnTo>
              <a:lnTo>
                <a:pt x="2332625" y="202417"/>
              </a:lnTo>
              <a:lnTo>
                <a:pt x="2332625" y="404835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96A63-0709-4B24-BF7E-463A537F460A}">
      <dsp:nvSpPr>
        <dsp:cNvPr id="0" name=""/>
        <dsp:cNvSpPr/>
      </dsp:nvSpPr>
      <dsp:spPr>
        <a:xfrm>
          <a:off x="4275722" y="1780216"/>
          <a:ext cx="91440" cy="4048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4835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43E954-544F-4ABD-827E-ADAC46FA6DBA}">
      <dsp:nvSpPr>
        <dsp:cNvPr id="0" name=""/>
        <dsp:cNvSpPr/>
      </dsp:nvSpPr>
      <dsp:spPr>
        <a:xfrm>
          <a:off x="1988817" y="3148947"/>
          <a:ext cx="202417" cy="88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6783"/>
              </a:lnTo>
              <a:lnTo>
                <a:pt x="202417" y="886783"/>
              </a:lnTo>
            </a:path>
          </a:pathLst>
        </a:custGeom>
        <a:noFill/>
        <a:ln w="254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A231E9-1C87-4A8E-9FE2-1D91D4898AFA}">
      <dsp:nvSpPr>
        <dsp:cNvPr id="0" name=""/>
        <dsp:cNvSpPr/>
      </dsp:nvSpPr>
      <dsp:spPr>
        <a:xfrm>
          <a:off x="1786399" y="3148947"/>
          <a:ext cx="202417" cy="886783"/>
        </a:xfrm>
        <a:custGeom>
          <a:avLst/>
          <a:gdLst/>
          <a:ahLst/>
          <a:cxnLst/>
          <a:rect l="0" t="0" r="0" b="0"/>
          <a:pathLst>
            <a:path>
              <a:moveTo>
                <a:pt x="202417" y="0"/>
              </a:moveTo>
              <a:lnTo>
                <a:pt x="202417" y="886783"/>
              </a:lnTo>
              <a:lnTo>
                <a:pt x="0" y="886783"/>
              </a:lnTo>
            </a:path>
          </a:pathLst>
        </a:custGeom>
        <a:noFill/>
        <a:ln w="254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69B56F-687F-41D2-8C30-E03A9EC0DDDD}">
      <dsp:nvSpPr>
        <dsp:cNvPr id="0" name=""/>
        <dsp:cNvSpPr/>
      </dsp:nvSpPr>
      <dsp:spPr>
        <a:xfrm>
          <a:off x="1988817" y="1780216"/>
          <a:ext cx="2332625" cy="404835"/>
        </a:xfrm>
        <a:custGeom>
          <a:avLst/>
          <a:gdLst/>
          <a:ahLst/>
          <a:cxnLst/>
          <a:rect l="0" t="0" r="0" b="0"/>
          <a:pathLst>
            <a:path>
              <a:moveTo>
                <a:pt x="2332625" y="0"/>
              </a:moveTo>
              <a:lnTo>
                <a:pt x="2332625" y="202417"/>
              </a:lnTo>
              <a:lnTo>
                <a:pt x="0" y="202417"/>
              </a:lnTo>
              <a:lnTo>
                <a:pt x="0" y="404835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793C3C-1E40-43CF-A0F1-F6D07E17EF2E}">
      <dsp:nvSpPr>
        <dsp:cNvPr id="0" name=""/>
        <dsp:cNvSpPr/>
      </dsp:nvSpPr>
      <dsp:spPr>
        <a:xfrm>
          <a:off x="3357547" y="816322"/>
          <a:ext cx="1927789" cy="963894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Chest pain </a:t>
          </a:r>
        </a:p>
      </dsp:txBody>
      <dsp:txXfrm>
        <a:off x="3357547" y="816322"/>
        <a:ext cx="1927789" cy="963894"/>
      </dsp:txXfrm>
    </dsp:sp>
    <dsp:sp modelId="{DB3645F5-6DA5-4889-886A-2B3EECB9B76D}">
      <dsp:nvSpPr>
        <dsp:cNvPr id="0" name=""/>
        <dsp:cNvSpPr/>
      </dsp:nvSpPr>
      <dsp:spPr>
        <a:xfrm>
          <a:off x="1024922" y="2185052"/>
          <a:ext cx="1927789" cy="963894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Anginal</a:t>
          </a:r>
          <a:r>
            <a:rPr lang="en-US" sz="3300" kern="1200" dirty="0"/>
            <a:t> </a:t>
          </a:r>
        </a:p>
      </dsp:txBody>
      <dsp:txXfrm>
        <a:off x="1024922" y="2185052"/>
        <a:ext cx="1927789" cy="963894"/>
      </dsp:txXfrm>
    </dsp:sp>
    <dsp:sp modelId="{7EC3476F-7230-4601-BCDC-8F79E2BBD56E}">
      <dsp:nvSpPr>
        <dsp:cNvPr id="0" name=""/>
        <dsp:cNvSpPr/>
      </dsp:nvSpPr>
      <dsp:spPr>
        <a:xfrm>
          <a:off x="145465" y="3753458"/>
          <a:ext cx="1640934" cy="564543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Typical</a:t>
          </a:r>
        </a:p>
      </dsp:txBody>
      <dsp:txXfrm>
        <a:off x="145465" y="3753458"/>
        <a:ext cx="1640934" cy="564543"/>
      </dsp:txXfrm>
    </dsp:sp>
    <dsp:sp modelId="{A62DD574-55E0-487F-B3F0-7A28F48904BC}">
      <dsp:nvSpPr>
        <dsp:cNvPr id="0" name=""/>
        <dsp:cNvSpPr/>
      </dsp:nvSpPr>
      <dsp:spPr>
        <a:xfrm>
          <a:off x="2191235" y="3733800"/>
          <a:ext cx="2043051" cy="603860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Atypical</a:t>
          </a:r>
        </a:p>
      </dsp:txBody>
      <dsp:txXfrm>
        <a:off x="2191235" y="3733800"/>
        <a:ext cx="2043051" cy="603860"/>
      </dsp:txXfrm>
    </dsp:sp>
    <dsp:sp modelId="{83BDBBFA-8F19-4A1A-AB78-27E1F8248AC5}">
      <dsp:nvSpPr>
        <dsp:cNvPr id="0" name=""/>
        <dsp:cNvSpPr/>
      </dsp:nvSpPr>
      <dsp:spPr>
        <a:xfrm>
          <a:off x="3357547" y="2185052"/>
          <a:ext cx="1927789" cy="963894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Non </a:t>
          </a:r>
          <a:r>
            <a:rPr lang="en-US" sz="3300" kern="1200" dirty="0" err="1"/>
            <a:t>Anginal</a:t>
          </a:r>
          <a:r>
            <a:rPr lang="en-US" sz="3300" kern="1200" dirty="0"/>
            <a:t> </a:t>
          </a:r>
        </a:p>
      </dsp:txBody>
      <dsp:txXfrm>
        <a:off x="3357547" y="2185052"/>
        <a:ext cx="1927789" cy="963894"/>
      </dsp:txXfrm>
    </dsp:sp>
    <dsp:sp modelId="{AAA61812-56EA-4D3E-AF47-2FF48CCD89BB}">
      <dsp:nvSpPr>
        <dsp:cNvPr id="0" name=""/>
        <dsp:cNvSpPr/>
      </dsp:nvSpPr>
      <dsp:spPr>
        <a:xfrm>
          <a:off x="5690172" y="2185052"/>
          <a:ext cx="1927789" cy="963894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Non Cardiac </a:t>
          </a:r>
        </a:p>
      </dsp:txBody>
      <dsp:txXfrm>
        <a:off x="5690172" y="2185052"/>
        <a:ext cx="1927789" cy="963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#2">
  <dgm:title val=""/>
  <dgm:desc val=""/>
  <dgm:catLst>
    <dgm:cat type="relationship" pri="11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FF997-9060-4296-8ED9-8B28AAE400A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F0FCD-6DD4-4D83-A716-11DBA67F0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 /><Relationship Id="rId1" Type="http://schemas.openxmlformats.org/officeDocument/2006/relationships/notesMaster" Target="../notesMasters/notesMaster1.xml" 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 /><Relationship Id="rId1" Type="http://schemas.openxmlformats.org/officeDocument/2006/relationships/notesMaster" Target="../notesMasters/notesMaster1.xml" 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 /><Relationship Id="rId1" Type="http://schemas.openxmlformats.org/officeDocument/2006/relationships/notesMaster" Target="../notesMasters/notesMaster1.xml" 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 /><Relationship Id="rId1" Type="http://schemas.openxmlformats.org/officeDocument/2006/relationships/notesMaster" Target="../notesMasters/notesMaster1.xml" 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 /><Relationship Id="rId1" Type="http://schemas.openxmlformats.org/officeDocument/2006/relationships/notesMaster" Target="../notesMasters/notesMaster1.xml" 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 /><Relationship Id="rId1" Type="http://schemas.openxmlformats.org/officeDocument/2006/relationships/notesMaster" Target="../notesMasters/notesMaster1.xml" 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 /><Relationship Id="rId1" Type="http://schemas.openxmlformats.org/officeDocument/2006/relationships/notesMaster" Target="../notesMasters/notesMaster1.xml" 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 /><Relationship Id="rId1" Type="http://schemas.openxmlformats.org/officeDocument/2006/relationships/notesMaster" Target="../notesMasters/notesMaster1.xml" 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 /><Relationship Id="rId1" Type="http://schemas.openxmlformats.org/officeDocument/2006/relationships/notesMaster" Target="../notesMasters/notesMaster1.xml" 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 /><Relationship Id="rId1" Type="http://schemas.openxmlformats.org/officeDocument/2006/relationships/notesMaster" Target="../notesMasters/notesMaster1.xml" 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 /><Relationship Id="rId1" Type="http://schemas.openxmlformats.org/officeDocument/2006/relationships/notesMaster" Target="../notesMasters/notesMaster1.xml" 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 /><Relationship Id="rId1" Type="http://schemas.openxmlformats.org/officeDocument/2006/relationships/notesMaster" Target="../notesMasters/notesMaster1.xml" 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 /><Relationship Id="rId1" Type="http://schemas.openxmlformats.org/officeDocument/2006/relationships/notesMaster" Target="../notesMasters/notesMaster1.xml" 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 /><Relationship Id="rId1" Type="http://schemas.openxmlformats.org/officeDocument/2006/relationships/notesMaster" Target="../notesMasters/notesMaster1.xml" 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9A47F-0BF4-4280-AE55-8714B2CCCA8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9A47F-0BF4-4280-AE55-8714B2CCCA8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9A47F-0BF4-4280-AE55-8714B2CCCA8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9A47F-0BF4-4280-AE55-8714B2CCCA8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4C2F0-E949-4818-93AE-15FA2CE1E38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4C2F0-E949-4818-93AE-15FA2CE1E38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4C2F0-E949-4818-93AE-15FA2CE1E38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4C2F0-E949-4818-93AE-15FA2CE1E38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4C2F0-E949-4818-93AE-15FA2CE1E38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4C2F0-E949-4818-93AE-15FA2CE1E38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4C2F0-E949-4818-93AE-15FA2CE1E38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4C2F0-E949-4818-93AE-15FA2CE1E38C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9A47F-0BF4-4280-AE55-8714B2CCCA8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4C2F0-E949-4818-93AE-15FA2CE1E38C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4C2F0-E949-4818-93AE-15FA2CE1E38C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4C2F0-E949-4818-93AE-15FA2CE1E38C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4C2F0-E949-4818-93AE-15FA2CE1E38C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4C2F0-E949-4818-93AE-15FA2CE1E38C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4C2F0-E949-4818-93AE-15FA2CE1E38C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9A47F-0BF4-4280-AE55-8714B2CCCA8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725F-86F6-4CE0-82F5-F138F8D48BC4}" type="slidenum">
              <a:rPr lang="en-IN" smtClean="0"/>
              <a:pPr/>
              <a:t>76</a:t>
            </a:fld>
            <a:endParaRPr lang="en-IN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725F-86F6-4CE0-82F5-F138F8D48BC4}" type="slidenum">
              <a:rPr lang="en-IN" smtClean="0"/>
              <a:pPr/>
              <a:t>77</a:t>
            </a:fld>
            <a:endParaRPr lang="en-IN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A19-8DB6-4350-9595-6A5253C24C3D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AE9D-53CF-4919-9250-68DB3D6CD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A19-8DB6-4350-9595-6A5253C24C3D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AE9D-53CF-4919-9250-68DB3D6CD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A19-8DB6-4350-9595-6A5253C24C3D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AE9D-53CF-4919-9250-68DB3D6CD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A19-8DB6-4350-9595-6A5253C24C3D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AE9D-53CF-4919-9250-68DB3D6CD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A19-8DB6-4350-9595-6A5253C24C3D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AE9D-53CF-4919-9250-68DB3D6CD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A19-8DB6-4350-9595-6A5253C24C3D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AE9D-53CF-4919-9250-68DB3D6CD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A19-8DB6-4350-9595-6A5253C24C3D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AE9D-53CF-4919-9250-68DB3D6CD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A19-8DB6-4350-9595-6A5253C24C3D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AE9D-53CF-4919-9250-68DB3D6CD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A19-8DB6-4350-9595-6A5253C24C3D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AE9D-53CF-4919-9250-68DB3D6CD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A19-8DB6-4350-9595-6A5253C24C3D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AE9D-53CF-4919-9250-68DB3D6CD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A19-8DB6-4350-9595-6A5253C24C3D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AE9D-53CF-4919-9250-68DB3D6CD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D7A19-8DB6-4350-9595-6A5253C24C3D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DAE9D-53CF-4919-9250-68DB3D6CD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7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7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7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7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jpeg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 /><Relationship Id="rId7" Type="http://schemas.microsoft.com/office/2007/relationships/diagramDrawing" Target="../diagrams/drawing2.xml" /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2.xml" /><Relationship Id="rId5" Type="http://schemas.openxmlformats.org/officeDocument/2006/relationships/diagramQuickStyle" Target="../diagrams/quickStyle2.xml" /><Relationship Id="rId4" Type="http://schemas.openxmlformats.org/officeDocument/2006/relationships/diagramLayout" Target="../diagrams/layout2.xml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7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7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7.xml" 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7.xml" 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 /><Relationship Id="rId1" Type="http://schemas.openxmlformats.org/officeDocument/2006/relationships/slideLayout" Target="../slideLayouts/slideLayout7.xml" 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 /><Relationship Id="rId1" Type="http://schemas.openxmlformats.org/officeDocument/2006/relationships/slideLayout" Target="../slideLayouts/slideLayout7.xml" 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 /><Relationship Id="rId1" Type="http://schemas.openxmlformats.org/officeDocument/2006/relationships/slideLayout" Target="../slideLayouts/slideLayout7.xml" 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 /><Relationship Id="rId1" Type="http://schemas.openxmlformats.org/officeDocument/2006/relationships/slideLayout" Target="../slideLayouts/slideLayout7.xml" 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/?term=Edwards%20WD%5bAuthor%5d&amp;cauthor=true&amp;cauthor_uid=8350637" TargetMode="External" /><Relationship Id="rId3" Type="http://schemas.openxmlformats.org/officeDocument/2006/relationships/hyperlink" Target="http://www.ncbi.nlm.nih.gov/pubmed/8350637" TargetMode="External" /><Relationship Id="rId7" Type="http://schemas.openxmlformats.org/officeDocument/2006/relationships/hyperlink" Target="http://www.ncbi.nlm.nih.gov/pubmed/?term=Tajik%20AJ%5bAuthor%5d&amp;cauthor=true&amp;cauthor_uid=8350637" TargetMode="External" /><Relationship Id="rId12" Type="http://schemas.openxmlformats.org/officeDocument/2006/relationships/image" Target="../media/image28.jpeg" /><Relationship Id="rId2" Type="http://schemas.openxmlformats.org/officeDocument/2006/relationships/notesSlide" Target="../notesSlides/notesSlide36.xml" /><Relationship Id="rId1" Type="http://schemas.openxmlformats.org/officeDocument/2006/relationships/slideLayout" Target="../slideLayouts/slideLayout1.xml" /><Relationship Id="rId6" Type="http://schemas.openxmlformats.org/officeDocument/2006/relationships/hyperlink" Target="http://www.ncbi.nlm.nih.gov/pubmed/?term=Joyce%20JW%5bAuthor%5d&amp;cauthor=true&amp;cauthor_uid=8350637" TargetMode="External" /><Relationship Id="rId11" Type="http://schemas.openxmlformats.org/officeDocument/2006/relationships/image" Target="../media/image27.jpeg" /><Relationship Id="rId5" Type="http://schemas.openxmlformats.org/officeDocument/2006/relationships/hyperlink" Target="http://www.ncbi.nlm.nih.gov/pubmed/?term=Spittell%20JA%20Jr%5bAuthor%5d&amp;cauthor=true&amp;cauthor_uid=8350637" TargetMode="External" /><Relationship Id="rId10" Type="http://schemas.openxmlformats.org/officeDocument/2006/relationships/hyperlink" Target="http://www.ncbi.nlm.nih.gov/pubmed/?term=Stanson%20AW%5bAuthor%5d&amp;cauthor=true&amp;cauthor_uid=8350637" TargetMode="External" /><Relationship Id="rId4" Type="http://schemas.openxmlformats.org/officeDocument/2006/relationships/hyperlink" Target="http://www.ncbi.nlm.nih.gov/pubmed/?term=Spittell%20PC%5bAuthor%5d&amp;cauthor=true&amp;cauthor_uid=8350637" TargetMode="External" /><Relationship Id="rId9" Type="http://schemas.openxmlformats.org/officeDocument/2006/relationships/hyperlink" Target="http://www.ncbi.nlm.nih.gov/pubmed/?term=Schaff%20HV%5bAuthor%5d&amp;cauthor=true&amp;cauthor_uid=8350637" TargetMode="External" 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 /><Relationship Id="rId1" Type="http://schemas.openxmlformats.org/officeDocument/2006/relationships/slideLayout" Target="../slideLayouts/slideLayout7.xml" 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 /><Relationship Id="rId1" Type="http://schemas.openxmlformats.org/officeDocument/2006/relationships/slideLayout" Target="../slideLayouts/slideLayout1.xml" 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 /><Relationship Id="rId1" Type="http://schemas.openxmlformats.org/officeDocument/2006/relationships/slideLayout" Target="../slideLayouts/slideLayout7.xml" 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 /><Relationship Id="rId1" Type="http://schemas.openxmlformats.org/officeDocument/2006/relationships/slideLayout" Target="../slideLayouts/slideLayout7.xml" 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 /><Relationship Id="rId1" Type="http://schemas.openxmlformats.org/officeDocument/2006/relationships/slideLayout" Target="../slideLayouts/slideLayout2.xml" 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notesSlide" Target="../notesSlides/notesSlide43.xml" /><Relationship Id="rId1" Type="http://schemas.openxmlformats.org/officeDocument/2006/relationships/slideLayout" Target="../slideLayouts/slideLayout2.xml" 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 /><Relationship Id="rId1" Type="http://schemas.openxmlformats.org/officeDocument/2006/relationships/slideLayout" Target="../slideLayouts/slideLayout2.xml" 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notesSlide" Target="../notesSlides/notesSlide45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33400"/>
            <a:ext cx="94297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chemeClr val="accent2">
                    <a:lumMod val="75000"/>
                  </a:schemeClr>
                </a:solidFill>
              </a:rPr>
              <a:t>Cardinal manifestations of </a:t>
            </a:r>
          </a:p>
          <a:p>
            <a:r>
              <a:rPr lang="en-US" sz="4400" b="1" i="1" dirty="0">
                <a:solidFill>
                  <a:schemeClr val="accent2">
                    <a:lumMod val="75000"/>
                  </a:schemeClr>
                </a:solidFill>
              </a:rPr>
              <a:t>heart disease in adults</a:t>
            </a:r>
          </a:p>
          <a:p>
            <a:r>
              <a:rPr lang="en-US" sz="4400" b="1" i="1" dirty="0">
                <a:solidFill>
                  <a:schemeClr val="accent2">
                    <a:lumMod val="75000"/>
                  </a:schemeClr>
                </a:solidFill>
              </a:rPr>
              <a:t>. . . an analysis</a:t>
            </a:r>
            <a:r>
              <a:rPr lang="en-US" sz="4400" b="1" i="1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6248" y="5214950"/>
            <a:ext cx="4429156" cy="156966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Dr </a:t>
            </a:r>
            <a:r>
              <a:rPr lang="en-US" sz="32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Arun</a:t>
            </a: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Jude Alphonse</a:t>
            </a:r>
          </a:p>
          <a:p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DM Cardiology Resident</a:t>
            </a:r>
          </a:p>
          <a:p>
            <a:r>
              <a:rPr lang="en-US" sz="32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Govt</a:t>
            </a: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TDMC </a:t>
            </a:r>
            <a:r>
              <a:rPr lang="en-US" sz="32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Alappuzha</a:t>
            </a:r>
            <a:endParaRPr lang="en-US" sz="3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1" name="Picture 3" descr="C:\Users\user\Desktop\downloa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914400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New folder (2)\Screenshot_20220904-163203_Dri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8501122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NYHA classification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1)Doesn’t include </a:t>
            </a:r>
            <a:r>
              <a:rPr lang="en-US" dirty="0" err="1"/>
              <a:t>orthopnea</a:t>
            </a:r>
            <a:r>
              <a:rPr lang="en-US" dirty="0"/>
              <a:t> ,PND</a:t>
            </a:r>
          </a:p>
          <a:p>
            <a:pPr>
              <a:buNone/>
            </a:pPr>
            <a:r>
              <a:rPr lang="en-US" dirty="0"/>
              <a:t>2)Doesn’t consider treatment like diuretics given</a:t>
            </a:r>
          </a:p>
          <a:p>
            <a:pPr>
              <a:buNone/>
            </a:pPr>
            <a:r>
              <a:rPr lang="en-US" dirty="0"/>
              <a:t>3)Doesn’t consider </a:t>
            </a:r>
            <a:r>
              <a:rPr lang="en-US" dirty="0" err="1"/>
              <a:t>aggravting</a:t>
            </a:r>
            <a:r>
              <a:rPr lang="en-US" dirty="0"/>
              <a:t> or relieving factors</a:t>
            </a:r>
          </a:p>
          <a:p>
            <a:pPr>
              <a:buNone/>
            </a:pPr>
            <a:r>
              <a:rPr lang="en-US" dirty="0"/>
              <a:t>4)Inter and </a:t>
            </a:r>
            <a:r>
              <a:rPr lang="en-US" dirty="0" err="1"/>
              <a:t>intraobserver</a:t>
            </a:r>
            <a:r>
              <a:rPr lang="en-US" dirty="0"/>
              <a:t> variability</a:t>
            </a: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Figure_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54025"/>
            <a:ext cx="8715436" cy="6046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914400" y="838200"/>
          <a:ext cx="7010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762000"/>
            <a:ext cx="769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Does  </a:t>
            </a:r>
            <a:r>
              <a:rPr lang="en-US" sz="4400" b="1" dirty="0" err="1"/>
              <a:t>dyspnea</a:t>
            </a:r>
            <a:r>
              <a:rPr lang="en-US" sz="4400" b="1" dirty="0"/>
              <a:t>  has </a:t>
            </a:r>
            <a:r>
              <a:rPr lang="en-US" sz="4400" b="1" dirty="0" err="1"/>
              <a:t>localising</a:t>
            </a:r>
            <a:r>
              <a:rPr lang="en-US" sz="4400" b="1" dirty="0"/>
              <a:t>  value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590800"/>
            <a:ext cx="502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/>
          </a:p>
          <a:p>
            <a:r>
              <a:rPr lang="en-US" sz="3600" b="1" dirty="0"/>
              <a:t>Left heart</a:t>
            </a:r>
          </a:p>
          <a:p>
            <a:endParaRPr lang="en-US" sz="3600" b="1" dirty="0"/>
          </a:p>
          <a:p>
            <a:r>
              <a:rPr lang="en-US" sz="3600" b="1" dirty="0"/>
              <a:t> </a:t>
            </a:r>
          </a:p>
          <a:p>
            <a:endParaRPr lang="en-US" sz="3600" b="1" dirty="0"/>
          </a:p>
          <a:p>
            <a:r>
              <a:rPr lang="en-US" sz="3600" b="1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4038600"/>
            <a:ext cx="2171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Right heart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/>
          <a:lstStyle/>
          <a:p>
            <a:r>
              <a:rPr lang="en-US" dirty="0"/>
              <a:t>MECHANISMS OF DYSPNEA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of cardiac </a:t>
            </a:r>
            <a:r>
              <a:rPr lang="en-US" dirty="0" err="1"/>
              <a:t>dyspnea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Increase mechanical workload of breathing</a:t>
            </a:r>
          </a:p>
          <a:p>
            <a:pPr>
              <a:buNone/>
            </a:pPr>
            <a:r>
              <a:rPr lang="en-US" dirty="0"/>
              <a:t>  Reduced lung compliance/Increased pulmonary interstitial pressure/Increased pulmonary vascular pressure/Airway edema/Increased airway resistance/Bronchiolar </a:t>
            </a:r>
            <a:r>
              <a:rPr lang="en-US" dirty="0" err="1"/>
              <a:t>cpmpression</a:t>
            </a:r>
            <a:endParaRPr lang="en-US" dirty="0"/>
          </a:p>
          <a:p>
            <a:r>
              <a:rPr lang="en-US" b="1" dirty="0"/>
              <a:t>Increased ventilator drive</a:t>
            </a:r>
          </a:p>
          <a:p>
            <a:pPr>
              <a:buNone/>
            </a:pPr>
            <a:r>
              <a:rPr lang="en-US" dirty="0" err="1"/>
              <a:t>Hypoxaemia</a:t>
            </a:r>
            <a:r>
              <a:rPr lang="en-US" dirty="0"/>
              <a:t>/VQ mismatch/Increased lactic acid/Increased PaC02</a:t>
            </a:r>
          </a:p>
          <a:p>
            <a:r>
              <a:rPr lang="en-US" b="1" dirty="0"/>
              <a:t>Fatigue of respiratory muscles</a:t>
            </a:r>
          </a:p>
          <a:p>
            <a:r>
              <a:rPr lang="en-US" b="1" dirty="0"/>
              <a:t>Decreased cardiac output</a:t>
            </a:r>
          </a:p>
          <a:p>
            <a:pPr>
              <a:buNone/>
            </a:pPr>
            <a:r>
              <a:rPr lang="en-US" dirty="0"/>
              <a:t> </a:t>
            </a:r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4346" y="274638"/>
            <a:ext cx="9358346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Mechanisms of </a:t>
            </a:r>
            <a:r>
              <a:rPr lang="en-US" sz="3600" b="1" dirty="0" err="1"/>
              <a:t>dyspnea</a:t>
            </a:r>
            <a:r>
              <a:rPr lang="en-US" sz="3600" b="1" dirty="0"/>
              <a:t> in Left heart disease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Juxtapulmonary</a:t>
            </a:r>
            <a:r>
              <a:rPr lang="en-US" dirty="0"/>
              <a:t> capillary /J receptors…</a:t>
            </a:r>
          </a:p>
          <a:p>
            <a:pPr>
              <a:buNone/>
            </a:pPr>
            <a:r>
              <a:rPr lang="en-US" dirty="0"/>
              <a:t>Prime physiological stimulus –PCWP increase</a:t>
            </a:r>
          </a:p>
          <a:p>
            <a:pPr>
              <a:buNone/>
            </a:pPr>
            <a:r>
              <a:rPr lang="en-US" dirty="0"/>
              <a:t>Response –Rapid shallow breathing</a:t>
            </a:r>
          </a:p>
          <a:p>
            <a:pPr>
              <a:buNone/>
            </a:pPr>
            <a:endParaRPr lang="en-US" dirty="0"/>
          </a:p>
          <a:p>
            <a:r>
              <a:rPr lang="en-US" dirty="0" err="1"/>
              <a:t>Campell</a:t>
            </a:r>
            <a:r>
              <a:rPr lang="en-US" dirty="0"/>
              <a:t> &amp; </a:t>
            </a:r>
            <a:r>
              <a:rPr lang="en-US" dirty="0" err="1"/>
              <a:t>Howel</a:t>
            </a:r>
            <a:r>
              <a:rPr lang="en-US" dirty="0"/>
              <a:t> theory of length tension inappropriateness– Mismatch between tension generated in respiratory muscles and change in tidal volume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Bernheim</a:t>
            </a:r>
            <a:r>
              <a:rPr lang="en-US" dirty="0"/>
              <a:t> effect</a:t>
            </a:r>
          </a:p>
          <a:p>
            <a:endParaRPr lang="en-US" dirty="0"/>
          </a:p>
          <a:p>
            <a:r>
              <a:rPr lang="en-US" dirty="0"/>
              <a:t>Pulmonary hypertension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r>
              <a:rPr lang="en-US" dirty="0"/>
              <a:t>Mechanoreceptors in </a:t>
            </a:r>
            <a:r>
              <a:rPr lang="en-US" dirty="0" err="1"/>
              <a:t>respirtory</a:t>
            </a:r>
            <a:r>
              <a:rPr lang="en-US" dirty="0"/>
              <a:t> muscles and the thoracic cage</a:t>
            </a:r>
          </a:p>
          <a:p>
            <a:r>
              <a:rPr lang="en-US" dirty="0"/>
              <a:t>Respiratory muscle receptors</a:t>
            </a:r>
          </a:p>
          <a:p>
            <a:r>
              <a:rPr lang="en-US" dirty="0" err="1"/>
              <a:t>Chemoreceptors</a:t>
            </a:r>
            <a:r>
              <a:rPr lang="en-US" dirty="0"/>
              <a:t> in carotid artery ,aorta</a:t>
            </a:r>
            <a:endParaRPr lang="en-IN" dirty="0"/>
          </a:p>
        </p:txBody>
      </p:sp>
      <p:pic>
        <p:nvPicPr>
          <p:cNvPr id="4" name="Picture 2" descr="C:\Users\user\Desktop\Screenshot_20220510-230902_Dri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14686"/>
            <a:ext cx="8929718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Decreased tidal reserve</a:t>
            </a:r>
          </a:p>
          <a:p>
            <a:r>
              <a:rPr lang="en-US" dirty="0"/>
              <a:t>Increased </a:t>
            </a:r>
            <a:r>
              <a:rPr lang="en-US" dirty="0" err="1"/>
              <a:t>transpulmonary</a:t>
            </a:r>
            <a:r>
              <a:rPr lang="en-US" dirty="0"/>
              <a:t> pressure</a:t>
            </a:r>
          </a:p>
          <a:p>
            <a:r>
              <a:rPr lang="en-US" dirty="0"/>
              <a:t>Increased </a:t>
            </a:r>
            <a:r>
              <a:rPr lang="en-US" dirty="0" err="1"/>
              <a:t>transpulmonary</a:t>
            </a:r>
            <a:r>
              <a:rPr lang="en-US" dirty="0"/>
              <a:t> gradient</a:t>
            </a:r>
          </a:p>
          <a:p>
            <a:r>
              <a:rPr lang="en-US" dirty="0" err="1"/>
              <a:t>Dyssynergy</a:t>
            </a:r>
            <a:r>
              <a:rPr lang="en-US" dirty="0"/>
              <a:t> of </a:t>
            </a:r>
            <a:r>
              <a:rPr lang="en-US" dirty="0" err="1"/>
              <a:t>intercostal</a:t>
            </a:r>
            <a:r>
              <a:rPr lang="en-US" dirty="0"/>
              <a:t> muscles</a:t>
            </a:r>
          </a:p>
          <a:p>
            <a:r>
              <a:rPr lang="en-US" dirty="0" err="1"/>
              <a:t>Imapaired</a:t>
            </a:r>
            <a:r>
              <a:rPr lang="en-US" dirty="0"/>
              <a:t> respiratory drive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At the end of a good history analysis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4525963"/>
          </a:xfrm>
        </p:spPr>
        <p:txBody>
          <a:bodyPr/>
          <a:lstStyle/>
          <a:p>
            <a:r>
              <a:rPr lang="en-US" b="1" dirty="0"/>
              <a:t>Which system is affected </a:t>
            </a:r>
            <a:r>
              <a:rPr lang="en-US" dirty="0"/>
              <a:t>...Cardiac/Respiratory/Both/Not both?</a:t>
            </a:r>
          </a:p>
          <a:p>
            <a:endParaRPr lang="en-US" dirty="0"/>
          </a:p>
          <a:p>
            <a:r>
              <a:rPr lang="en-US" b="1" dirty="0"/>
              <a:t>If Cardiac then which side is affected predominantly</a:t>
            </a:r>
            <a:r>
              <a:rPr lang="en-US" dirty="0"/>
              <a:t>..Left or Right?</a:t>
            </a:r>
          </a:p>
          <a:p>
            <a:endParaRPr lang="en-US" dirty="0"/>
          </a:p>
          <a:p>
            <a:r>
              <a:rPr lang="en-US" b="1" dirty="0"/>
              <a:t>Mechanism of disease </a:t>
            </a:r>
            <a:r>
              <a:rPr lang="en-US" dirty="0"/>
              <a:t>(</a:t>
            </a:r>
            <a:r>
              <a:rPr lang="en-US" dirty="0" err="1"/>
              <a:t>Haemodynamics</a:t>
            </a:r>
            <a:r>
              <a:rPr lang="en-US" dirty="0"/>
              <a:t>)</a:t>
            </a:r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4346" y="274638"/>
            <a:ext cx="9358346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Mechanisms of </a:t>
            </a:r>
            <a:r>
              <a:rPr lang="en-US" sz="3600" b="1" dirty="0" err="1"/>
              <a:t>dyspnea</a:t>
            </a:r>
            <a:r>
              <a:rPr lang="en-US" sz="3600" b="1" dirty="0"/>
              <a:t> in Right heart disease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Pulmonary Hypertension</a:t>
            </a:r>
          </a:p>
          <a:p>
            <a:r>
              <a:rPr lang="en-US" dirty="0"/>
              <a:t>Reverse </a:t>
            </a:r>
            <a:r>
              <a:rPr lang="en-US" dirty="0" err="1"/>
              <a:t>Bernheim</a:t>
            </a:r>
            <a:r>
              <a:rPr lang="en-US" dirty="0"/>
              <a:t> effect</a:t>
            </a:r>
          </a:p>
          <a:p>
            <a:r>
              <a:rPr lang="en-US" dirty="0"/>
              <a:t>Coronary vascular </a:t>
            </a:r>
            <a:r>
              <a:rPr lang="en-US" dirty="0" err="1"/>
              <a:t>turgor</a:t>
            </a:r>
            <a:r>
              <a:rPr lang="en-US" dirty="0"/>
              <a:t> effect</a:t>
            </a:r>
          </a:p>
          <a:p>
            <a:r>
              <a:rPr lang="en-US" dirty="0"/>
              <a:t>RV hypertrophy –RV </a:t>
            </a:r>
            <a:r>
              <a:rPr lang="en-US" dirty="0" err="1"/>
              <a:t>Ischaemia</a:t>
            </a:r>
            <a:endParaRPr lang="en-US" dirty="0"/>
          </a:p>
          <a:p>
            <a:r>
              <a:rPr lang="en-US" dirty="0"/>
              <a:t>Cardiac </a:t>
            </a:r>
            <a:r>
              <a:rPr lang="en-US" dirty="0" err="1"/>
              <a:t>synctium</a:t>
            </a:r>
            <a:endParaRPr lang="en-US" dirty="0"/>
          </a:p>
          <a:p>
            <a:r>
              <a:rPr lang="en-US" dirty="0"/>
              <a:t>Pulmonary Artery stretch receptors</a:t>
            </a:r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An-illustration-of-the-spectrum-of-ventricular-interdependence-Depicting-the-norma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357166"/>
            <a:ext cx="8715436" cy="6215106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97" y="1"/>
            <a:ext cx="8915401" cy="574765"/>
          </a:xfrm>
        </p:spPr>
        <p:txBody>
          <a:bodyPr>
            <a:normAutofit/>
          </a:bodyPr>
          <a:lstStyle/>
          <a:p>
            <a:pPr algn="ctr"/>
            <a:r>
              <a:rPr lang="en-GB" sz="1800" b="1" dirty="0">
                <a:solidFill>
                  <a:srgbClr val="0070C0"/>
                </a:solidFill>
                <a:latin typeface="Arial Narrow" panose="020B0606020202030204" pitchFamily="34" charset="0"/>
              </a:rPr>
              <a:t>EXERTIONAL</a:t>
            </a:r>
            <a:r>
              <a:rPr lang="en-GB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 DYSPNEA  &amp; CFR</a:t>
            </a:r>
            <a:endParaRPr lang="en-IN" sz="2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444" y="574766"/>
            <a:ext cx="6081782" cy="5984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428867"/>
            <a:ext cx="30718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CFR – </a:t>
            </a:r>
            <a:r>
              <a:rPr lang="en-GB" dirty="0" err="1">
                <a:latin typeface="Arial Narrow" panose="020B0606020202030204" pitchFamily="34" charset="0"/>
              </a:rPr>
              <a:t>Vd</a:t>
            </a:r>
            <a:r>
              <a:rPr lang="en-GB" dirty="0">
                <a:latin typeface="Arial Narrow" panose="020B0606020202030204" pitchFamily="34" charset="0"/>
              </a:rPr>
              <a:t> flow/ resting flow</a:t>
            </a:r>
            <a:endParaRPr lang="en-GB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latin typeface="Arial Narrow" panose="020B0606020202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latin typeface="Arial Narrow" panose="020B0606020202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Effort intolerance primarily due to respiratory &amp; skeletal muscle fatigue</a:t>
            </a:r>
            <a:endParaRPr lang="en-IN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64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simulating </a:t>
            </a:r>
            <a:r>
              <a:rPr lang="en-US" dirty="0" err="1"/>
              <a:t>dyspnea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 descr="C:\Users\user\Downloads\Screenshot_20220904-172904_Dri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001156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of </a:t>
            </a:r>
            <a:r>
              <a:rPr lang="en-US" dirty="0" err="1"/>
              <a:t>dyspnea</a:t>
            </a:r>
            <a:endParaRPr lang="en-IN" dirty="0"/>
          </a:p>
        </p:txBody>
      </p:sp>
      <p:pic>
        <p:nvPicPr>
          <p:cNvPr id="4" name="Content Placeholder 3" descr="Grading of dyspne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85926"/>
            <a:ext cx="8229600" cy="364333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000" i="1" dirty="0"/>
              <a:t>Mechanisms of </a:t>
            </a:r>
            <a:r>
              <a:rPr lang="en-US" sz="3000" b="1" i="1" dirty="0"/>
              <a:t>PAROXYSMAL NOCTURNAL DYSPNEA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472518" cy="5715016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lang="en-US" sz="3200" dirty="0"/>
              <a:t>1)Fluid shift  –</a:t>
            </a:r>
            <a:r>
              <a:rPr lang="en-US" sz="3200" dirty="0" err="1"/>
              <a:t>Extravascular</a:t>
            </a:r>
            <a:r>
              <a:rPr lang="en-US" sz="3200" dirty="0"/>
              <a:t> to intravascular Augmented venous return from lower limbs-pulmonary and capillary pressure increases –increase  interstitial edema(Slow redistribution) ….</a:t>
            </a:r>
            <a:r>
              <a:rPr lang="en-US" sz="3200" b="1" dirty="0"/>
              <a:t>(PND only in the background of pedal edema)</a:t>
            </a:r>
          </a:p>
          <a:p>
            <a:pPr lvl="1">
              <a:buNone/>
            </a:pPr>
            <a:r>
              <a:rPr lang="en-US" sz="3200" b="1" dirty="0"/>
              <a:t>RV output&gt; LV Emptying</a:t>
            </a:r>
          </a:p>
          <a:p>
            <a:pPr lvl="1"/>
            <a:endParaRPr lang="en-US" sz="3200" dirty="0"/>
          </a:p>
          <a:p>
            <a:pPr lvl="1">
              <a:buNone/>
            </a:pPr>
            <a:r>
              <a:rPr lang="en-US" sz="3200" dirty="0"/>
              <a:t>2)Reduced sympathetic/increased parasympathetic activity during sleep..Reduced LV </a:t>
            </a:r>
            <a:r>
              <a:rPr lang="en-US" sz="3200" dirty="0" err="1"/>
              <a:t>contractibilty</a:t>
            </a:r>
            <a:endParaRPr lang="en-US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3)Depression of respiratory drive</a:t>
            </a:r>
          </a:p>
          <a:p>
            <a:pPr>
              <a:buNone/>
            </a:pPr>
            <a:r>
              <a:rPr lang="en-US" dirty="0"/>
              <a:t>4)Nocturnal Arrhythmia(REM sleep)</a:t>
            </a:r>
          </a:p>
          <a:p>
            <a:pPr>
              <a:buNone/>
            </a:pPr>
            <a:r>
              <a:rPr lang="en-US" dirty="0"/>
              <a:t>5)Night mare(REM sleep) with increase emotional activity-Increased myocardial oxygen demand</a:t>
            </a:r>
          </a:p>
          <a:p>
            <a:pPr>
              <a:buNone/>
            </a:pPr>
            <a:r>
              <a:rPr lang="en-US" dirty="0"/>
              <a:t>6)Reduced </a:t>
            </a:r>
            <a:r>
              <a:rPr lang="en-US" dirty="0" err="1"/>
              <a:t>Natriuretic</a:t>
            </a:r>
            <a:r>
              <a:rPr lang="en-US" dirty="0"/>
              <a:t> </a:t>
            </a:r>
            <a:r>
              <a:rPr lang="en-US" dirty="0" err="1"/>
              <a:t>peptide,Increased</a:t>
            </a:r>
            <a:r>
              <a:rPr lang="en-US" dirty="0"/>
              <a:t> AVP</a:t>
            </a:r>
          </a:p>
          <a:p>
            <a:pPr>
              <a:buNone/>
            </a:pPr>
            <a:r>
              <a:rPr lang="en-US" dirty="0"/>
              <a:t>7)Diaphragm in a  position of mechanical disadvantage</a:t>
            </a:r>
            <a:endParaRPr lang="en-IN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 descr="C:\Users\user\Downloads\Screenshot_20220904-174123_Driv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42918"/>
            <a:ext cx="8472518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Mechanism in </a:t>
            </a:r>
            <a:r>
              <a:rPr lang="en-US" dirty="0" err="1"/>
              <a:t>Orthopnea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 lvl="1"/>
            <a:r>
              <a:rPr lang="en-US" dirty="0"/>
              <a:t>Augmented venous return</a:t>
            </a:r>
          </a:p>
          <a:p>
            <a:pPr lvl="1"/>
            <a:r>
              <a:rPr lang="en-US" dirty="0"/>
              <a:t>pulmonary and capillary pressure increases </a:t>
            </a:r>
          </a:p>
          <a:p>
            <a:pPr lvl="1"/>
            <a:r>
              <a:rPr lang="en-US" dirty="0"/>
              <a:t>interstitial edema (fast Redistribution)-400 ml</a:t>
            </a:r>
          </a:p>
          <a:p>
            <a:pPr lvl="1"/>
            <a:r>
              <a:rPr lang="en-US" dirty="0"/>
              <a:t>Elevation of diaphragm</a:t>
            </a:r>
          </a:p>
          <a:p>
            <a:r>
              <a:rPr lang="en-US" dirty="0"/>
              <a:t>Occur 1-2 min of </a:t>
            </a:r>
            <a:r>
              <a:rPr lang="en-US" dirty="0" err="1"/>
              <a:t>recumbency</a:t>
            </a:r>
            <a:endParaRPr lang="en-US" dirty="0"/>
          </a:p>
          <a:p>
            <a:r>
              <a:rPr lang="en-US" dirty="0"/>
              <a:t>Improves on sitting up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Left heart failure</a:t>
            </a:r>
          </a:p>
          <a:p>
            <a:r>
              <a:rPr lang="en-US" dirty="0"/>
              <a:t>COPD</a:t>
            </a:r>
          </a:p>
          <a:p>
            <a:r>
              <a:rPr lang="en-US" dirty="0"/>
              <a:t>Significant </a:t>
            </a:r>
            <a:r>
              <a:rPr lang="en-US" dirty="0" err="1"/>
              <a:t>Ascites</a:t>
            </a:r>
            <a:r>
              <a:rPr lang="en-US" dirty="0"/>
              <a:t>/Obesity/Diaphragmatic paralysis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Complications?</a:t>
            </a:r>
          </a:p>
          <a:p>
            <a:endParaRPr lang="en-US" dirty="0"/>
          </a:p>
          <a:p>
            <a:r>
              <a:rPr lang="en-US" b="1" dirty="0"/>
              <a:t>How severe is the problem?</a:t>
            </a:r>
          </a:p>
          <a:p>
            <a:endParaRPr lang="en-US" dirty="0"/>
          </a:p>
          <a:p>
            <a:r>
              <a:rPr lang="en-US" b="1" dirty="0"/>
              <a:t>Etiology?</a:t>
            </a:r>
            <a:endParaRPr lang="en-IN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286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/>
              <a:t>Grading PND and </a:t>
            </a:r>
            <a:r>
              <a:rPr lang="en-IN" sz="3600" b="1" dirty="0" err="1"/>
              <a:t>orthopnea</a:t>
            </a:r>
            <a:r>
              <a:rPr lang="en-IN" sz="3600" b="1" dirty="0"/>
              <a:t> :Where does it fit in NYHA ?</a:t>
            </a:r>
            <a:endParaRPr lang="en-US" sz="3600" b="1" dirty="0"/>
          </a:p>
        </p:txBody>
      </p:sp>
      <p:pic>
        <p:nvPicPr>
          <p:cNvPr id="2050" name="Picture 2" descr="C:\Users\user\Desktop\New folder (2)\Screenshot_20220904-163203_Dri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14488"/>
            <a:ext cx="8572560" cy="4572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7467600" cy="477053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PND –New observations</a:t>
            </a:r>
          </a:p>
          <a:p>
            <a:endParaRPr lang="en-US" sz="2000" dirty="0"/>
          </a:p>
          <a:p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3200" dirty="0"/>
              <a:t> Acute diastolic dysfunction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 Reversible episodes of  Pulmonary edema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 PCWP variable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 Hidden CAD commoner than expected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 Some events may precipitate an ACS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Other forms of </a:t>
            </a:r>
            <a:r>
              <a:rPr lang="en-US" dirty="0" err="1"/>
              <a:t>dyspnea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Platypnea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  <a:p>
            <a:r>
              <a:rPr lang="en-US" b="1" dirty="0" err="1">
                <a:solidFill>
                  <a:srgbClr val="FF0000"/>
                </a:solidFill>
              </a:rPr>
              <a:t>Trepopnea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  <a:p>
            <a:r>
              <a:rPr lang="en-US" b="1" dirty="0" err="1">
                <a:solidFill>
                  <a:srgbClr val="FF0000"/>
                </a:solidFill>
              </a:rPr>
              <a:t>Bendopnea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8020080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</a:rPr>
              <a:t>Dyspnea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  equivalent ?</a:t>
            </a:r>
          </a:p>
          <a:p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400" b="1" dirty="0"/>
          </a:p>
          <a:p>
            <a:pPr>
              <a:buFont typeface="Arial" pitchFamily="34" charset="0"/>
              <a:buChar char="•"/>
            </a:pPr>
            <a:r>
              <a:rPr lang="en-US" sz="3600" b="1" dirty="0"/>
              <a:t> Nocturnal Cough 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/>
              <a:t> Extreme fatigue</a:t>
            </a:r>
          </a:p>
          <a:p>
            <a:pPr>
              <a:buFont typeface="Arial" pitchFamily="34" charset="0"/>
              <a:buChar char="•"/>
            </a:pPr>
            <a:endParaRPr lang="en-US" sz="3600" b="1" dirty="0"/>
          </a:p>
          <a:p>
            <a:r>
              <a:rPr lang="en-US" sz="3600" dirty="0"/>
              <a:t> ?Is activity limitation masking the culprit</a:t>
            </a:r>
          </a:p>
          <a:p>
            <a:endParaRPr lang="en-US" sz="3600" b="1" dirty="0"/>
          </a:p>
          <a:p>
            <a:r>
              <a:rPr lang="en-US" sz="3600" b="1" dirty="0"/>
              <a:t>ACITIVITY LIMITING DYSPNEA-ANGINAL EQUIVALENT</a:t>
            </a:r>
          </a:p>
          <a:p>
            <a:pPr>
              <a:buFont typeface="Arial" pitchFamily="34" charset="0"/>
              <a:buChar char="•"/>
            </a:pP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7432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   Fatigue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cahamilton.com/wp-content/uploads/nyha-classes1-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45" y="1219200"/>
            <a:ext cx="9162473" cy="4876800"/>
          </a:xfrm>
          <a:prstGeom prst="rect">
            <a:avLst/>
          </a:prstGeom>
          <a:noFill/>
        </p:spPr>
      </p:pic>
      <p:cxnSp>
        <p:nvCxnSpPr>
          <p:cNvPr id="4" name="Straight Connector 3"/>
          <p:cNvCxnSpPr/>
          <p:nvPr/>
        </p:nvCxnSpPr>
        <p:spPr>
          <a:xfrm>
            <a:off x="4267200" y="2667000"/>
            <a:ext cx="1524000" cy="1588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214423"/>
            <a:ext cx="6858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sz="2400" dirty="0"/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b="1" dirty="0"/>
              <a:t> Efficacy of the </a:t>
            </a:r>
            <a:r>
              <a:rPr lang="en-US" sz="2400" b="1" dirty="0" err="1"/>
              <a:t>effector</a:t>
            </a:r>
            <a:r>
              <a:rPr lang="en-US" sz="2400" b="1" dirty="0"/>
              <a:t> muscle</a:t>
            </a:r>
          </a:p>
          <a:p>
            <a:pPr>
              <a:buFont typeface="Arial" pitchFamily="34" charset="0"/>
              <a:buChar char="•"/>
            </a:pPr>
            <a:endParaRPr lang="en-US" sz="2400" b="1" dirty="0"/>
          </a:p>
          <a:p>
            <a:pPr>
              <a:buFont typeface="Arial" pitchFamily="34" charset="0"/>
              <a:buChar char="•"/>
            </a:pPr>
            <a:r>
              <a:rPr lang="en-US" sz="2400" b="1" dirty="0"/>
              <a:t> Mismatch of cardiac output during exercise, </a:t>
            </a:r>
          </a:p>
          <a:p>
            <a:pPr>
              <a:buFont typeface="Arial" pitchFamily="34" charset="0"/>
              <a:buChar char="•"/>
            </a:pPr>
            <a:endParaRPr lang="en-US" sz="2400" b="1" dirty="0"/>
          </a:p>
          <a:p>
            <a:pPr>
              <a:buFont typeface="Arial" pitchFamily="34" charset="0"/>
              <a:buChar char="•"/>
            </a:pPr>
            <a:r>
              <a:rPr lang="en-US" sz="2400" b="1" dirty="0"/>
              <a:t> Muscle and microcirculatory </a:t>
            </a:r>
            <a:r>
              <a:rPr lang="en-US" sz="2400" b="1" dirty="0" err="1"/>
              <a:t>deconditioning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/>
          </a:p>
          <a:p>
            <a:pPr>
              <a:buFont typeface="Arial" pitchFamily="34" charset="0"/>
              <a:buChar char="•"/>
            </a:pPr>
            <a:r>
              <a:rPr lang="en-US" sz="2400" b="1" dirty="0"/>
              <a:t> Associated metabolic disorders</a:t>
            </a:r>
          </a:p>
          <a:p>
            <a:endParaRPr lang="en-US" sz="2800" b="1" dirty="0"/>
          </a:p>
          <a:p>
            <a:r>
              <a:rPr lang="en-US" sz="2800" b="1" dirty="0"/>
              <a:t>UNDUE FATIGUE (Inappropriately severe) not reduced with appropriate measures -?Cardiac cause</a:t>
            </a:r>
          </a:p>
          <a:p>
            <a:endParaRPr lang="en-US" sz="2800" b="1" dirty="0"/>
          </a:p>
          <a:p>
            <a:pPr>
              <a:buFont typeface="Arial" pitchFamily="34" charset="0"/>
              <a:buChar char="•"/>
            </a:pPr>
            <a:endParaRPr lang="en-US" sz="2800" b="1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28601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Fatigue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5146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 Chest pain 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upload.wikimedia.org/wikipedia/commons/thumb/7/70/William_Heberden_b1710.jpg/230px-William_Heberden_b17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14400"/>
            <a:ext cx="3772957" cy="4724400"/>
          </a:xfrm>
          <a:prstGeom prst="rect">
            <a:avLst/>
          </a:prstGeom>
          <a:noFill/>
        </p:spPr>
      </p:pic>
      <p:pic>
        <p:nvPicPr>
          <p:cNvPr id="66566" name="Picture 6" descr="http://exhibits.hsl.virginia.edu/hist-images/classics/bk_Heberd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986343"/>
            <a:ext cx="2667000" cy="446983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33400" y="5943600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“Dolor pectoris" to the Royal College of Physicians in 1768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Screenshot_20220509-214608_Galler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64371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752600"/>
            <a:ext cx="716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Dyspnea</a:t>
            </a:r>
            <a:endParaRPr lang="en-US" sz="4800" b="1" dirty="0"/>
          </a:p>
          <a:p>
            <a:r>
              <a:rPr lang="en-US" sz="4800" b="1" dirty="0"/>
              <a:t>Chest pain </a:t>
            </a:r>
          </a:p>
          <a:p>
            <a:r>
              <a:rPr lang="en-US" sz="4800" b="1" dirty="0"/>
              <a:t>Palpitation </a:t>
            </a:r>
          </a:p>
          <a:p>
            <a:r>
              <a:rPr lang="en-US" sz="4800" b="1" dirty="0"/>
              <a:t>Syncope </a:t>
            </a:r>
          </a:p>
          <a:p>
            <a:r>
              <a:rPr lang="en-US" sz="4800" b="1" dirty="0"/>
              <a:t>Fatigue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3048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Cardinal symptoms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upload.wikimedia.org/wikipedia/commons/c/c3/Angina_pectori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90600"/>
            <a:ext cx="4362450" cy="45539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53000" y="1676400"/>
            <a:ext cx="3200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Compressing</a:t>
            </a:r>
          </a:p>
          <a:p>
            <a:r>
              <a:rPr lang="en-US" sz="4000" b="1" dirty="0"/>
              <a:t>Constricting </a:t>
            </a:r>
          </a:p>
          <a:p>
            <a:r>
              <a:rPr lang="en-US" sz="4000" b="1" dirty="0"/>
              <a:t>Squeezing</a:t>
            </a:r>
          </a:p>
          <a:p>
            <a:r>
              <a:rPr lang="en-US" sz="4000" b="1" dirty="0"/>
              <a:t>Strangling </a:t>
            </a:r>
          </a:p>
          <a:p>
            <a:r>
              <a:rPr lang="en-US" sz="4000" b="1" dirty="0"/>
              <a:t>Band like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60960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Non cardiac :  Pricking / Lightening /Catching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0D085-A1A8-7841-8C3D-695C8D5D7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E221942-2EDA-5C48-8F51-245CBB45E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4805"/>
            <a:ext cx="8229600" cy="6088557"/>
          </a:xfrm>
        </p:spPr>
      </p:pic>
    </p:spTree>
    <p:extLst>
      <p:ext uri="{BB962C8B-B14F-4D97-AF65-F5344CB8AC3E}">
        <p14:creationId xmlns:p14="http://schemas.microsoft.com/office/powerpoint/2010/main" val="34690944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40000"/>
          </a:blip>
          <a:srcRect t="14731" r="-4159" b="25779"/>
          <a:stretch>
            <a:fillRect/>
          </a:stretch>
        </p:blipFill>
        <p:spPr bwMode="auto">
          <a:xfrm rot="16200000">
            <a:off x="1720326" y="-196325"/>
            <a:ext cx="5715000" cy="580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90600" y="5791200"/>
            <a:ext cx="75438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T1 - T5 segments ( Range C3 -T10)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81000" y="533400"/>
          <a:ext cx="7620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ictur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9144000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066800"/>
            <a:ext cx="7848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Diamond and Forrester  NEJM 1979  Prediction rule 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2667000"/>
          <a:ext cx="73914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/>
                        <a:t>Typical Angina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/>
                        <a:t>Atypical Angina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/>
                        <a:t>Non Cardiac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/>
                        <a:t>Asymptomatic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3-4%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LOCATION</a:t>
            </a:r>
          </a:p>
          <a:p>
            <a:r>
              <a:rPr lang="en-US" dirty="0"/>
              <a:t>CHARACTER</a:t>
            </a:r>
          </a:p>
          <a:p>
            <a:r>
              <a:rPr lang="en-US" dirty="0"/>
              <a:t>RADIATION</a:t>
            </a:r>
          </a:p>
          <a:p>
            <a:r>
              <a:rPr lang="en-US" dirty="0"/>
              <a:t>ASSOCIATED SYMPATHETIC/PARASYMPATHETIC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All 4 – Angina</a:t>
            </a:r>
          </a:p>
          <a:p>
            <a:pPr>
              <a:buNone/>
            </a:pPr>
            <a:r>
              <a:rPr lang="en-US" dirty="0"/>
              <a:t>2-3  - Likely to be angina</a:t>
            </a:r>
          </a:p>
          <a:p>
            <a:pPr>
              <a:buNone/>
            </a:pPr>
            <a:r>
              <a:rPr lang="en-US" dirty="0"/>
              <a:t>1-       Angina unlikely</a:t>
            </a:r>
            <a:endParaRPr lang="en-IN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user\Desktop\New folder (2)\Screenshot_20220904-163934_Driv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358246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Associated  phenomenon </a:t>
            </a:r>
          </a:p>
        </p:txBody>
      </p:sp>
      <p:pic>
        <p:nvPicPr>
          <p:cNvPr id="4098" name="Picture 2" descr="C:\Users\user\Desktop\New folder (2)\Screenshot_20220904-163910_Dri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00174"/>
            <a:ext cx="7000924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dirty="0"/>
              <a:t>Aggravating factors and mechanism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C:\Users\user\Downloads\Screenshot_20220904-163821_Dri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90600"/>
            <a:ext cx="7772400" cy="4267199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Dyspnea</a:t>
            </a:r>
            <a:r>
              <a:rPr lang="en-US" b="1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 </a:t>
            </a:r>
            <a:br>
              <a:rPr lang="en-US" b="1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</a:br>
            <a:r>
              <a:rPr lang="en-US" b="1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and </a:t>
            </a:r>
            <a:br>
              <a:rPr lang="en-US" b="1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</a:br>
            <a:r>
              <a:rPr lang="en-US" b="1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Mechanism of </a:t>
            </a:r>
            <a:r>
              <a:rPr lang="en-US" b="1" dirty="0" err="1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Dyspnea</a:t>
            </a:r>
            <a:r>
              <a:rPr lang="en-US" b="1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Relieving factors and mechanism</a:t>
            </a:r>
            <a:endParaRPr lang="en-IN" dirty="0"/>
          </a:p>
        </p:txBody>
      </p:sp>
      <p:pic>
        <p:nvPicPr>
          <p:cNvPr id="7170" name="Picture 2" descr="C:\Users\user\Downloads\Screenshot_20220904-135010_Driv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33298" y="1600200"/>
            <a:ext cx="587740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Atypical features in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 standing Diabetes mellitus</a:t>
            </a:r>
          </a:p>
          <a:p>
            <a:r>
              <a:rPr lang="en-US" dirty="0"/>
              <a:t>Elderly with autonomic dysfunction</a:t>
            </a:r>
          </a:p>
          <a:p>
            <a:r>
              <a:rPr lang="en-US" dirty="0"/>
              <a:t>On </a:t>
            </a:r>
            <a:r>
              <a:rPr lang="en-US" dirty="0" err="1"/>
              <a:t>betablockers</a:t>
            </a:r>
            <a:r>
              <a:rPr lang="en-US" dirty="0"/>
              <a:t> and </a:t>
            </a:r>
            <a:r>
              <a:rPr lang="en-US" dirty="0" err="1"/>
              <a:t>antianginals</a:t>
            </a:r>
            <a:endParaRPr lang="en-US" dirty="0"/>
          </a:p>
          <a:p>
            <a:r>
              <a:rPr lang="en-US" dirty="0"/>
              <a:t>Post CABG(</a:t>
            </a:r>
            <a:r>
              <a:rPr lang="en-US" dirty="0" err="1"/>
              <a:t>Denervation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09800"/>
            <a:ext cx="83343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57200" y="3810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</a:rPr>
              <a:t>Localising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 value of Angina </a:t>
            </a:r>
          </a:p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RCA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</a:rPr>
              <a:t>vs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 LAD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7912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Epigastric</a:t>
            </a:r>
            <a:r>
              <a:rPr lang="en-US" sz="2800" dirty="0"/>
              <a:t> –Jaw-neck –  90% RCA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36220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Chest pain :Clinical  </a:t>
            </a:r>
            <a:r>
              <a:rPr lang="en-US" sz="4800" b="1" dirty="0" err="1"/>
              <a:t>vs</a:t>
            </a:r>
            <a:r>
              <a:rPr lang="en-US" sz="4800" b="1" dirty="0"/>
              <a:t> Physiological  discrepancy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6704B40-1D04-1443-AA80-265FF03AD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75" y="278891"/>
            <a:ext cx="8409139" cy="6378488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643050"/>
            <a:ext cx="84915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800" b="1" dirty="0"/>
              <a:t> </a:t>
            </a:r>
            <a:r>
              <a:rPr lang="en-US" sz="4400" b="1" dirty="0"/>
              <a:t>Rest angina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/>
              <a:t> Nocturnal Angina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/>
              <a:t>Post </a:t>
            </a:r>
            <a:r>
              <a:rPr lang="en-US" sz="4400" b="1" dirty="0" err="1"/>
              <a:t>prandial</a:t>
            </a:r>
            <a:r>
              <a:rPr lang="en-US" sz="4400" b="1" dirty="0"/>
              <a:t> angina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/>
              <a:t>Second wind phenomenon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/>
              <a:t>Variable threshold angina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3048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Special Types  of Angina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of rest pain</a:t>
            </a:r>
            <a:endParaRPr lang="en-IN" dirty="0"/>
          </a:p>
        </p:txBody>
      </p:sp>
      <p:pic>
        <p:nvPicPr>
          <p:cNvPr id="9218" name="Picture 2" descr="C:\Users\user\Downloads\Screenshot_20220904-171453_Driv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CCS </a:t>
            </a:r>
            <a:r>
              <a:rPr lang="en-US" b="1" dirty="0" err="1"/>
              <a:t>vs</a:t>
            </a:r>
            <a:r>
              <a:rPr lang="en-US" b="1" dirty="0"/>
              <a:t> ACS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?Frequency</a:t>
            </a:r>
          </a:p>
          <a:p>
            <a:r>
              <a:rPr lang="en-US" dirty="0"/>
              <a:t>?Duration</a:t>
            </a:r>
          </a:p>
          <a:p>
            <a:r>
              <a:rPr lang="en-US" dirty="0"/>
              <a:t>?Threshold of walking before angina occurs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In last month..Any increase ?</a:t>
            </a:r>
            <a:endParaRPr lang="en-IN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Unstable Angina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Absence of ECG and enzymatic evidence of acute MI</a:t>
            </a:r>
          </a:p>
          <a:p>
            <a:r>
              <a:rPr lang="en-US" dirty="0"/>
              <a:t>Either one of </a:t>
            </a:r>
          </a:p>
          <a:p>
            <a:pPr>
              <a:buNone/>
            </a:pPr>
            <a:r>
              <a:rPr lang="en-US" dirty="0"/>
              <a:t>1)Crescendo angina on a preexisting chronic stable angina</a:t>
            </a:r>
          </a:p>
          <a:p>
            <a:pPr>
              <a:buNone/>
            </a:pPr>
            <a:r>
              <a:rPr lang="en-US" dirty="0"/>
              <a:t>2)Angina at rest or minimal </a:t>
            </a:r>
            <a:r>
              <a:rPr lang="en-US" dirty="0" err="1"/>
              <a:t>excertion</a:t>
            </a:r>
            <a:endParaRPr lang="en-US" dirty="0"/>
          </a:p>
          <a:p>
            <a:pPr>
              <a:buNone/>
            </a:pPr>
            <a:r>
              <a:rPr lang="en-US" dirty="0"/>
              <a:t>3)Angina of new onset(&lt;1 MONTH)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/>
              <a:t>Heterogenous</a:t>
            </a:r>
            <a:r>
              <a:rPr lang="en-US" dirty="0"/>
              <a:t> subset of syndromes</a:t>
            </a:r>
          </a:p>
          <a:p>
            <a:pPr>
              <a:buNone/>
            </a:pPr>
            <a:r>
              <a:rPr lang="en-US" b="1" dirty="0" err="1"/>
              <a:t>Preinfarction</a:t>
            </a:r>
            <a:r>
              <a:rPr lang="en-US" b="1" dirty="0"/>
              <a:t> Angina/Crescendo angina/Acute coronary </a:t>
            </a:r>
            <a:r>
              <a:rPr lang="en-US" b="1" dirty="0" err="1"/>
              <a:t>insufficicency</a:t>
            </a:r>
            <a:r>
              <a:rPr lang="en-US" b="1" dirty="0"/>
              <a:t>/Intermediate coronary syndrome</a:t>
            </a:r>
            <a:endParaRPr lang="en-IN" b="1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C:\Users\user\Desktop\New folder (2)\Screenshot_20220904-164048_Driv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9001156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DEFINITIONS OF DYSPNEA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conscious </a:t>
            </a:r>
            <a:r>
              <a:rPr lang="en-US" dirty="0">
                <a:solidFill>
                  <a:srgbClr val="FF0000"/>
                </a:solidFill>
              </a:rPr>
              <a:t>sensation</a:t>
            </a:r>
            <a:r>
              <a:rPr lang="en-US" dirty="0"/>
              <a:t> that results from an unusual perception of discomfort during breathing.</a:t>
            </a:r>
          </a:p>
          <a:p>
            <a:pPr lvl="2"/>
            <a:r>
              <a:rPr lang="en-US" i="1" dirty="0">
                <a:latin typeface="Brush Script MT" pitchFamily="66" charset="0"/>
              </a:rPr>
              <a:t>Heart Failure- A Companion to </a:t>
            </a:r>
            <a:r>
              <a:rPr lang="en-US" i="1" dirty="0" err="1">
                <a:latin typeface="Brush Script MT" pitchFamily="66" charset="0"/>
              </a:rPr>
              <a:t>Braunwald</a:t>
            </a:r>
            <a:endParaRPr lang="en-US" i="1" dirty="0">
              <a:latin typeface="Brush Script MT" pitchFamily="66" charset="0"/>
            </a:endParaRPr>
          </a:p>
          <a:p>
            <a:pPr>
              <a:buNone/>
            </a:pPr>
            <a:endParaRPr lang="en-US" i="1" dirty="0"/>
          </a:p>
          <a:p>
            <a:r>
              <a:rPr lang="en-US" dirty="0"/>
              <a:t> </a:t>
            </a:r>
            <a:r>
              <a:rPr lang="en-IN" dirty="0"/>
              <a:t>subjective </a:t>
            </a:r>
            <a:r>
              <a:rPr lang="en-IN" dirty="0">
                <a:solidFill>
                  <a:srgbClr val="FF0000"/>
                </a:solidFill>
              </a:rPr>
              <a:t>experience</a:t>
            </a:r>
            <a:r>
              <a:rPr lang="en-IN" dirty="0"/>
              <a:t> of breathing discomfort that comprises qualitatively distinct sensations that vary in intensity.</a:t>
            </a:r>
            <a:endParaRPr lang="en-US" i="1" dirty="0"/>
          </a:p>
          <a:p>
            <a:pPr lvl="2"/>
            <a:r>
              <a:rPr lang="en-US" dirty="0">
                <a:latin typeface="Brush Script MT" pitchFamily="66" charset="0"/>
              </a:rPr>
              <a:t>American Thoracic Society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Circadian periodicity for</a:t>
            </a:r>
            <a:br>
              <a:rPr lang="en-US" dirty="0"/>
            </a:br>
            <a:r>
              <a:rPr lang="en-US" dirty="0"/>
              <a:t> Acute coronary syndromes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plasma </a:t>
            </a:r>
            <a:r>
              <a:rPr lang="en-US" dirty="0" err="1"/>
              <a:t>catecholamines</a:t>
            </a:r>
            <a:endParaRPr lang="en-US" dirty="0"/>
          </a:p>
          <a:p>
            <a:r>
              <a:rPr lang="en-US" dirty="0"/>
              <a:t>Increase </a:t>
            </a:r>
            <a:r>
              <a:rPr lang="en-US" dirty="0" err="1"/>
              <a:t>cortisol</a:t>
            </a:r>
            <a:endParaRPr lang="en-US" dirty="0"/>
          </a:p>
          <a:p>
            <a:r>
              <a:rPr lang="en-US" dirty="0"/>
              <a:t>Increase blood pressure and heart rate</a:t>
            </a:r>
          </a:p>
          <a:p>
            <a:r>
              <a:rPr lang="en-US" dirty="0"/>
              <a:t>Increased platelet aggregation</a:t>
            </a:r>
          </a:p>
          <a:p>
            <a:r>
              <a:rPr lang="en-US" dirty="0"/>
              <a:t>Increased tissue </a:t>
            </a:r>
            <a:r>
              <a:rPr lang="en-US" dirty="0" err="1"/>
              <a:t>plasminogen</a:t>
            </a:r>
            <a:r>
              <a:rPr lang="en-US" dirty="0"/>
              <a:t> activity</a:t>
            </a:r>
          </a:p>
          <a:p>
            <a:r>
              <a:rPr lang="en-US" dirty="0"/>
              <a:t>Increased </a:t>
            </a:r>
            <a:r>
              <a:rPr lang="en-US" dirty="0" err="1"/>
              <a:t>fibrinolytic</a:t>
            </a:r>
            <a:r>
              <a:rPr lang="en-US" dirty="0"/>
              <a:t> inhibitor(PAI-I)</a:t>
            </a:r>
            <a:endParaRPr lang="en-IN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6670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Non Ischemic cardiac pain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75247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b="1" dirty="0"/>
              <a:t> </a:t>
            </a:r>
            <a:r>
              <a:rPr lang="en-US" sz="4000" b="1" dirty="0" err="1"/>
              <a:t>Pericarditis</a:t>
            </a:r>
            <a:endParaRPr lang="en-US" sz="4000" b="1" dirty="0"/>
          </a:p>
          <a:p>
            <a:pPr>
              <a:buFont typeface="Arial" pitchFamily="34" charset="0"/>
              <a:buChar char="•"/>
            </a:pPr>
            <a:r>
              <a:rPr lang="en-US" sz="4000" b="1" dirty="0"/>
              <a:t> Aortic Dissection </a:t>
            </a:r>
          </a:p>
          <a:p>
            <a:pPr>
              <a:buFont typeface="Arial" pitchFamily="34" charset="0"/>
              <a:buChar char="•"/>
            </a:pPr>
            <a:r>
              <a:rPr lang="en-US" sz="4000" b="1" dirty="0"/>
              <a:t> Acute pulmonary hypertension</a:t>
            </a:r>
          </a:p>
          <a:p>
            <a:pPr>
              <a:buFont typeface="Arial" pitchFamily="34" charset="0"/>
              <a:buChar char="•"/>
            </a:pPr>
            <a:r>
              <a:rPr lang="en-US" sz="4000" b="1" dirty="0"/>
              <a:t> Infective </a:t>
            </a:r>
            <a:r>
              <a:rPr lang="en-US" sz="4000" b="1" dirty="0" err="1"/>
              <a:t>endocarditis</a:t>
            </a:r>
            <a:endParaRPr lang="en-US" sz="4000" b="1" dirty="0"/>
          </a:p>
          <a:p>
            <a:pPr>
              <a:buFont typeface="Arial" pitchFamily="34" charset="0"/>
              <a:buChar char="•"/>
            </a:pPr>
            <a:r>
              <a:rPr lang="en-US" sz="4000" b="1" dirty="0"/>
              <a:t>Mitral valve </a:t>
            </a:r>
            <a:r>
              <a:rPr lang="en-US" sz="4000" b="1" dirty="0" err="1"/>
              <a:t>prolapse</a:t>
            </a:r>
            <a:endParaRPr lang="en-US" sz="4000" b="1" dirty="0"/>
          </a:p>
          <a:p>
            <a:pPr>
              <a:buFont typeface="Arial" pitchFamily="34" charset="0"/>
              <a:buChar char="•"/>
            </a:pPr>
            <a:endParaRPr lang="en-US" sz="4000" b="1" dirty="0"/>
          </a:p>
          <a:p>
            <a:endParaRPr lang="en-US" dirty="0"/>
          </a:p>
          <a:p>
            <a:r>
              <a:rPr lang="en-US" dirty="0"/>
              <a:t> 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Pericardial pain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2286000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/>
              <a:t>  </a:t>
            </a:r>
            <a:r>
              <a:rPr lang="en-US" sz="3600" b="1" dirty="0"/>
              <a:t>Sharp 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/>
              <a:t> Postural 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/>
              <a:t> </a:t>
            </a:r>
            <a:r>
              <a:rPr lang="en-US" sz="3600" b="1" dirty="0" err="1"/>
              <a:t>Pleuritic</a:t>
            </a:r>
            <a:r>
              <a:rPr lang="en-US" sz="3600" b="1" dirty="0"/>
              <a:t> component 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/>
              <a:t> Very rare to radiate to hand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81600"/>
            <a:ext cx="891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 tooltip="Mayo Clinic proceedings."/>
              </a:rPr>
              <a:t>Mayo </a:t>
            </a:r>
            <a:r>
              <a:rPr lang="en-US" dirty="0" err="1">
                <a:hlinkClick r:id="rId3" tooltip="Mayo Clinic proceedings."/>
              </a:rPr>
              <a:t>Clin</a:t>
            </a:r>
            <a:r>
              <a:rPr lang="en-US" dirty="0">
                <a:hlinkClick r:id="rId3" tooltip="Mayo Clinic proceedings."/>
              </a:rPr>
              <a:t> Proc.</a:t>
            </a:r>
            <a:r>
              <a:rPr lang="en-US" dirty="0"/>
              <a:t> 1993 Jul;68(7):642-51.</a:t>
            </a:r>
            <a:r>
              <a:rPr lang="en-US" b="1" dirty="0"/>
              <a:t>Clinical features and differential diagnosis of aortic dissection: experience with 236 cases (1980 through 1990).</a:t>
            </a:r>
          </a:p>
          <a:p>
            <a:r>
              <a:rPr lang="en-US" dirty="0" err="1">
                <a:hlinkClick r:id="rId4"/>
              </a:rPr>
              <a:t>Spittell</a:t>
            </a:r>
            <a:r>
              <a:rPr lang="en-US" dirty="0">
                <a:hlinkClick r:id="rId4"/>
              </a:rPr>
              <a:t> PC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err="1">
                <a:hlinkClick r:id="rId5"/>
              </a:rPr>
              <a:t>Spittell</a:t>
            </a:r>
            <a:r>
              <a:rPr lang="en-US" dirty="0">
                <a:hlinkClick r:id="rId5"/>
              </a:rPr>
              <a:t> JA </a:t>
            </a:r>
            <a:r>
              <a:rPr lang="en-US" dirty="0" err="1">
                <a:hlinkClick r:id="rId5"/>
              </a:rPr>
              <a:t>Jr</a:t>
            </a:r>
            <a:r>
              <a:rPr lang="en-US" dirty="0"/>
              <a:t>, </a:t>
            </a:r>
            <a:r>
              <a:rPr lang="en-US" dirty="0">
                <a:hlinkClick r:id="rId6"/>
              </a:rPr>
              <a:t>Joyce JW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Tajik AJ</a:t>
            </a:r>
            <a:r>
              <a:rPr lang="en-US" dirty="0"/>
              <a:t>, </a:t>
            </a:r>
            <a:r>
              <a:rPr lang="en-US" dirty="0">
                <a:hlinkClick r:id="rId8"/>
              </a:rPr>
              <a:t>Edwards WD</a:t>
            </a:r>
            <a:r>
              <a:rPr lang="en-US" dirty="0"/>
              <a:t>, </a:t>
            </a:r>
            <a:r>
              <a:rPr lang="en-US" dirty="0" err="1">
                <a:hlinkClick r:id="rId9"/>
              </a:rPr>
              <a:t>Schaff</a:t>
            </a:r>
            <a:r>
              <a:rPr lang="en-US" dirty="0">
                <a:hlinkClick r:id="rId9"/>
              </a:rPr>
              <a:t> HV</a:t>
            </a:r>
            <a:r>
              <a:rPr lang="en-US" dirty="0"/>
              <a:t>, </a:t>
            </a:r>
            <a:r>
              <a:rPr lang="en-US" dirty="0" err="1">
                <a:hlinkClick r:id="rId10"/>
              </a:rPr>
              <a:t>Stanson</a:t>
            </a:r>
            <a:r>
              <a:rPr lang="en-US" dirty="0">
                <a:hlinkClick r:id="rId10"/>
              </a:rPr>
              <a:t> AW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096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Chest pain of dissection </a:t>
            </a:r>
          </a:p>
        </p:txBody>
      </p:sp>
      <p:pic>
        <p:nvPicPr>
          <p:cNvPr id="6" name="Picture 2" descr="http://heart.bmj.com/content/86/2/227/F1.large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00600" y="1600200"/>
            <a:ext cx="2514316" cy="3200400"/>
          </a:xfrm>
          <a:prstGeom prst="rect">
            <a:avLst/>
          </a:prstGeom>
          <a:noFill/>
        </p:spPr>
      </p:pic>
      <p:pic>
        <p:nvPicPr>
          <p:cNvPr id="7" name="Picture 2" descr="https://encrypted-tbn3.gstatic.com/images?q=tbn:ANd9GcQEB0OTKBHoejzJYSu79ctPLVxumO_bcACaqp0g15pEBKxK-UpA"/>
          <p:cNvPicPr>
            <a:picLocks noChangeAspect="1" noChangeArrowheads="1"/>
          </p:cNvPicPr>
          <p:nvPr/>
        </p:nvPicPr>
        <p:blipFill>
          <a:blip r:embed="rId12">
            <a:grayscl/>
          </a:blip>
          <a:srcRect l="5861" r="50183"/>
          <a:stretch>
            <a:fillRect/>
          </a:stretch>
        </p:blipFill>
        <p:spPr bwMode="auto">
          <a:xfrm>
            <a:off x="990600" y="1752600"/>
            <a:ext cx="2286000" cy="3248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Anginal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equivalents</a:t>
            </a:r>
          </a:p>
        </p:txBody>
      </p:sp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285720" y="1828800"/>
            <a:ext cx="916308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Diabetics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In elderly with autonomic dysfunction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Patients with chronic beta blocker and other anti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anginal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drugs.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Post CABG patients -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Denerved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heart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2800" dirty="0"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800" b="1" dirty="0">
                <a:latin typeface="Arial" charset="0"/>
              </a:rPr>
              <a:t>ACTIVITY LIMITING DYSPNEA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800" b="1" dirty="0">
                <a:latin typeface="Arial" charset="0"/>
              </a:rPr>
              <a:t>FLASH PULMONARY EDEMA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800" b="1" dirty="0">
                <a:latin typeface="Arial" charset="0"/>
              </a:rPr>
              <a:t>SYNCOPE ON EFFORT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754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Chest pain evaluation – Summary  </a:t>
            </a:r>
          </a:p>
          <a:p>
            <a:endParaRPr lang="en-US" dirty="0"/>
          </a:p>
          <a:p>
            <a:r>
              <a:rPr lang="en-US" sz="2800" b="1" dirty="0"/>
              <a:t>Most important symptom </a:t>
            </a:r>
          </a:p>
          <a:p>
            <a:r>
              <a:rPr lang="en-US" sz="2800" b="1" dirty="0"/>
              <a:t>Quiet challenging in triaging </a:t>
            </a:r>
          </a:p>
          <a:p>
            <a:r>
              <a:rPr lang="en-US" sz="2800" b="1" dirty="0"/>
              <a:t>Combination of cardiac /Non cardiac rampant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5105400"/>
            <a:ext cx="857256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Even an Instant  CAG is not  going to the answer your  suspicion 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43434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Be meticulous and listen . . .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590800"/>
            <a:ext cx="693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     Palpitation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Abnormal awareness or normal awareness of ones heart beat</a:t>
            </a:r>
          </a:p>
          <a:p>
            <a:endParaRPr lang="en-US" dirty="0"/>
          </a:p>
          <a:p>
            <a:r>
              <a:rPr lang="en-US" dirty="0"/>
              <a:t>?Onset/Offset</a:t>
            </a:r>
          </a:p>
          <a:p>
            <a:r>
              <a:rPr lang="en-US" dirty="0"/>
              <a:t>?Skipping/Gap</a:t>
            </a:r>
          </a:p>
          <a:p>
            <a:r>
              <a:rPr lang="en-US" dirty="0"/>
              <a:t>?</a:t>
            </a:r>
            <a:r>
              <a:rPr lang="en-US" dirty="0" err="1"/>
              <a:t>Excertional</a:t>
            </a:r>
            <a:r>
              <a:rPr lang="en-US" dirty="0"/>
              <a:t>/Rest</a:t>
            </a:r>
          </a:p>
          <a:p>
            <a:r>
              <a:rPr lang="en-US" dirty="0"/>
              <a:t>?Lasting how long</a:t>
            </a:r>
          </a:p>
          <a:p>
            <a:r>
              <a:rPr lang="en-US" dirty="0"/>
              <a:t>?Clinical status during the episode</a:t>
            </a:r>
          </a:p>
          <a:p>
            <a:r>
              <a:rPr lang="en-US" dirty="0"/>
              <a:t>?Previous history of similar episode</a:t>
            </a:r>
          </a:p>
          <a:p>
            <a:endParaRPr lang="en-US" dirty="0"/>
          </a:p>
          <a:p>
            <a:endParaRPr lang="en-US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371600"/>
            <a:ext cx="685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 </a:t>
            </a:r>
          </a:p>
          <a:p>
            <a:r>
              <a:rPr lang="en-US" sz="4000" b="1" dirty="0"/>
              <a:t>Non Cardiac</a:t>
            </a:r>
          </a:p>
          <a:p>
            <a:r>
              <a:rPr lang="en-US" sz="4000" dirty="0" err="1"/>
              <a:t>Valvular</a:t>
            </a:r>
            <a:r>
              <a:rPr lang="en-US" sz="4000" dirty="0"/>
              <a:t> (</a:t>
            </a:r>
            <a:r>
              <a:rPr lang="en-US" sz="4000" dirty="0" err="1"/>
              <a:t>Stenotic</a:t>
            </a:r>
            <a:r>
              <a:rPr lang="en-US" sz="4000" dirty="0"/>
              <a:t> </a:t>
            </a:r>
            <a:r>
              <a:rPr lang="en-US" sz="4000" dirty="0" err="1"/>
              <a:t>vs</a:t>
            </a:r>
            <a:r>
              <a:rPr lang="en-US" sz="4000" dirty="0"/>
              <a:t> </a:t>
            </a:r>
            <a:r>
              <a:rPr lang="en-US" sz="4000" dirty="0" err="1"/>
              <a:t>Regurg</a:t>
            </a:r>
            <a:r>
              <a:rPr lang="en-US" sz="4000" dirty="0"/>
              <a:t>)</a:t>
            </a:r>
          </a:p>
          <a:p>
            <a:r>
              <a:rPr lang="en-US" sz="4000" dirty="0"/>
              <a:t>Arrhythmic  </a:t>
            </a:r>
          </a:p>
          <a:p>
            <a:r>
              <a:rPr lang="en-US" sz="4000" dirty="0"/>
              <a:t>Combined</a:t>
            </a:r>
          </a:p>
          <a:p>
            <a:r>
              <a:rPr lang="en-US" sz="4000" dirty="0" err="1"/>
              <a:t>Hyperdynamic</a:t>
            </a:r>
            <a:r>
              <a:rPr lang="en-US" sz="4000" dirty="0"/>
              <a:t> states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4572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Palpitation –Etiological basis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5562600"/>
            <a:ext cx="75438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Primary myocardial cause rare  :  Generally  for palpitation to occur there should be well  preserved LV function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user\Desktop\20220509_214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 flipV="1">
            <a:off x="8686800" y="0"/>
            <a:ext cx="1385926" cy="274638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714356"/>
            <a:ext cx="8786874" cy="5411807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Aware of heart activity/Predominantly in </a:t>
            </a:r>
            <a:r>
              <a:rPr lang="en-US" b="1" dirty="0" err="1"/>
              <a:t>excertion</a:t>
            </a:r>
            <a:r>
              <a:rPr lang="en-US" b="1" dirty="0"/>
              <a:t> </a:t>
            </a:r>
            <a:r>
              <a:rPr lang="en-US" dirty="0"/>
              <a:t>– Volume overload ventricle(AR/MR/TR/Shunts/</a:t>
            </a:r>
            <a:r>
              <a:rPr lang="en-US" dirty="0" err="1"/>
              <a:t>Anaemia</a:t>
            </a:r>
            <a:r>
              <a:rPr lang="en-US" dirty="0"/>
              <a:t>/Hyperthyroid/Physiologic –</a:t>
            </a:r>
            <a:r>
              <a:rPr lang="en-US" dirty="0" err="1"/>
              <a:t>Excertion</a:t>
            </a:r>
            <a:r>
              <a:rPr lang="en-US" dirty="0"/>
              <a:t>/Stress)</a:t>
            </a:r>
          </a:p>
          <a:p>
            <a:endParaRPr lang="en-US" b="1" dirty="0"/>
          </a:p>
          <a:p>
            <a:r>
              <a:rPr lang="en-US" b="1" dirty="0"/>
              <a:t>Rapid heart activity- </a:t>
            </a:r>
            <a:r>
              <a:rPr lang="en-US" dirty="0"/>
              <a:t>Hints at </a:t>
            </a:r>
            <a:r>
              <a:rPr lang="en-US" dirty="0" err="1"/>
              <a:t>dysarthymia</a:t>
            </a:r>
            <a:endParaRPr lang="en-US" dirty="0"/>
          </a:p>
          <a:p>
            <a:pPr>
              <a:buNone/>
            </a:pPr>
            <a:r>
              <a:rPr lang="en-US" dirty="0"/>
              <a:t>?is it skipping –regular or irregular</a:t>
            </a:r>
          </a:p>
          <a:p>
            <a:pPr>
              <a:buNone/>
            </a:pPr>
            <a:r>
              <a:rPr lang="en-US" dirty="0"/>
              <a:t>?</a:t>
            </a:r>
            <a:r>
              <a:rPr lang="en-US" dirty="0" err="1"/>
              <a:t>onest</a:t>
            </a:r>
            <a:r>
              <a:rPr lang="en-US" dirty="0"/>
              <a:t>-sudden/gradual</a:t>
            </a:r>
          </a:p>
          <a:p>
            <a:pPr>
              <a:buNone/>
            </a:pPr>
            <a:r>
              <a:rPr lang="en-US" dirty="0"/>
              <a:t>?lasting-</a:t>
            </a:r>
            <a:r>
              <a:rPr lang="en-US" dirty="0" err="1"/>
              <a:t>mins</a:t>
            </a:r>
            <a:r>
              <a:rPr lang="en-US" dirty="0"/>
              <a:t>/hrs</a:t>
            </a:r>
          </a:p>
          <a:p>
            <a:pPr>
              <a:buNone/>
            </a:pPr>
            <a:r>
              <a:rPr lang="en-US" dirty="0"/>
              <a:t>?clinical status during episode-giddiness/</a:t>
            </a:r>
            <a:r>
              <a:rPr lang="en-US" dirty="0" err="1"/>
              <a:t>dyspnea</a:t>
            </a:r>
            <a:r>
              <a:rPr lang="en-US" dirty="0"/>
              <a:t>/blackout</a:t>
            </a:r>
          </a:p>
          <a:p>
            <a:pPr>
              <a:buNone/>
            </a:pPr>
            <a:r>
              <a:rPr lang="en-US" dirty="0"/>
              <a:t>?Drug induced(</a:t>
            </a:r>
            <a:r>
              <a:rPr lang="en-US" dirty="0" err="1"/>
              <a:t>Eg-Prokinetics</a:t>
            </a:r>
            <a:r>
              <a:rPr lang="en-US" dirty="0"/>
              <a:t>/</a:t>
            </a:r>
            <a:r>
              <a:rPr lang="en-US" dirty="0" err="1"/>
              <a:t>Macrolides</a:t>
            </a:r>
            <a:r>
              <a:rPr lang="en-US" dirty="0"/>
              <a:t>-QT prolongation)</a:t>
            </a:r>
            <a:endParaRPr lang="en-IN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 descr="C:\Users\user\Downloads\Screenshot_20220904-180222_Driv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4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Associated symptoms </a:t>
            </a:r>
            <a:endParaRPr lang="en-IN" dirty="0"/>
          </a:p>
        </p:txBody>
      </p:sp>
      <p:pic>
        <p:nvPicPr>
          <p:cNvPr id="15362" name="Picture 2" descr="C:\Users\user\Downloads\Screenshot_20220904-180228_Driv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858280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Palpitation in Systemic Hypertension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Pheochromocytoma</a:t>
            </a:r>
            <a:endParaRPr lang="en-US" dirty="0"/>
          </a:p>
          <a:p>
            <a:r>
              <a:rPr lang="en-US" dirty="0"/>
              <a:t>Isolated use of vasodilators</a:t>
            </a:r>
          </a:p>
          <a:p>
            <a:r>
              <a:rPr lang="en-US" dirty="0"/>
              <a:t>Associated CAD –</a:t>
            </a:r>
            <a:r>
              <a:rPr lang="en-US" dirty="0" err="1"/>
              <a:t>Angina,Arrhythmia</a:t>
            </a:r>
            <a:endParaRPr lang="en-US" dirty="0"/>
          </a:p>
          <a:p>
            <a:r>
              <a:rPr lang="en-US" dirty="0" err="1"/>
              <a:t>Hypokalemia</a:t>
            </a:r>
            <a:r>
              <a:rPr lang="en-US" dirty="0"/>
              <a:t> –Diuretic </a:t>
            </a:r>
            <a:r>
              <a:rPr lang="en-US" dirty="0" err="1"/>
              <a:t>induced,primary</a:t>
            </a:r>
            <a:r>
              <a:rPr lang="en-US" dirty="0"/>
              <a:t> </a:t>
            </a:r>
            <a:r>
              <a:rPr lang="en-US" dirty="0" err="1"/>
              <a:t>aldosteronism</a:t>
            </a:r>
            <a:endParaRPr lang="en-US" dirty="0"/>
          </a:p>
          <a:p>
            <a:r>
              <a:rPr lang="en-US" dirty="0"/>
              <a:t>Psychogenic-After knowledge of hypertension</a:t>
            </a:r>
            <a:endParaRPr lang="en-IN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Palpitation may be an </a:t>
            </a:r>
            <a:r>
              <a:rPr lang="en-US" b="1" dirty="0" err="1"/>
              <a:t>anginal</a:t>
            </a:r>
            <a:r>
              <a:rPr lang="en-US" b="1" dirty="0"/>
              <a:t> equivalent in high risk patients</a:t>
            </a:r>
          </a:p>
          <a:p>
            <a:endParaRPr lang="en-US" dirty="0"/>
          </a:p>
          <a:p>
            <a:r>
              <a:rPr lang="en-US" b="1" dirty="0"/>
              <a:t>ALL PALPITATIONS ARE NOT ARRHYTHMIAS AND MANY ARRHYTHMIAS DO NOT PALPITATE</a:t>
            </a:r>
          </a:p>
          <a:p>
            <a:endParaRPr lang="en-US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362200"/>
            <a:ext cx="601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  Syncope  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Syncope is- transient loss of consciousness (LOC) </a:t>
            </a:r>
          </a:p>
          <a:p>
            <a:pPr>
              <a:buNone/>
            </a:pPr>
            <a:endParaRPr lang="en-IN" dirty="0"/>
          </a:p>
          <a:p>
            <a:r>
              <a:rPr lang="en-IN" dirty="0"/>
              <a:t>caused by transient global cerebral </a:t>
            </a:r>
            <a:r>
              <a:rPr lang="en-IN" dirty="0" err="1"/>
              <a:t>hypoperfusion</a:t>
            </a:r>
            <a:endParaRPr lang="en-IN" dirty="0"/>
          </a:p>
          <a:p>
            <a:pPr>
              <a:buNone/>
            </a:pPr>
            <a:endParaRPr lang="en-IN" dirty="0"/>
          </a:p>
          <a:p>
            <a:r>
              <a:rPr lang="en-IN" dirty="0"/>
              <a:t>Characterized by rapid </a:t>
            </a:r>
            <a:r>
              <a:rPr lang="en-IN" dirty="0" err="1"/>
              <a:t>onset,short</a:t>
            </a:r>
            <a:r>
              <a:rPr lang="en-IN" dirty="0"/>
              <a:t> duration, and spontaneous recovery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  <a:endParaRPr lang="en-IN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0" dirty="0"/>
              <a:t>Conditions incorrectly diagnosed as syncope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8"/>
            <a:ext cx="850112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42853"/>
            <a:ext cx="7672414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Syncope</a:t>
            </a:r>
            <a:r>
              <a:rPr lang="en-US" sz="4800" b="1" dirty="0"/>
              <a:t>  </a:t>
            </a:r>
          </a:p>
          <a:p>
            <a:endParaRPr lang="en-US" dirty="0"/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sz="3600" b="1" dirty="0"/>
              <a:t> </a:t>
            </a:r>
            <a:r>
              <a:rPr lang="en-US" sz="3600" b="1" dirty="0" err="1"/>
              <a:t>Prodrome</a:t>
            </a:r>
            <a:r>
              <a:rPr lang="en-US" sz="3600" b="1" dirty="0"/>
              <a:t> ?</a:t>
            </a:r>
          </a:p>
          <a:p>
            <a:pPr>
              <a:buFont typeface="Arial" pitchFamily="34" charset="0"/>
              <a:buChar char="•"/>
            </a:pPr>
            <a:endParaRPr lang="en-US" sz="3600" b="1" dirty="0"/>
          </a:p>
          <a:p>
            <a:pPr>
              <a:buFont typeface="Arial" pitchFamily="34" charset="0"/>
              <a:buChar char="•"/>
            </a:pPr>
            <a:r>
              <a:rPr lang="en-US" sz="3600" b="1" dirty="0"/>
              <a:t> </a:t>
            </a:r>
            <a:r>
              <a:rPr lang="en-US" sz="3600" b="1" dirty="0" err="1"/>
              <a:t>Exertional</a:t>
            </a:r>
            <a:r>
              <a:rPr lang="en-US" sz="3600" b="1" dirty="0"/>
              <a:t> /Non </a:t>
            </a:r>
            <a:r>
              <a:rPr lang="en-US" sz="3600" b="1" dirty="0" err="1"/>
              <a:t>exertional</a:t>
            </a:r>
            <a:r>
              <a:rPr lang="en-US" sz="3600" b="1" dirty="0"/>
              <a:t> ?</a:t>
            </a:r>
          </a:p>
          <a:p>
            <a:pPr>
              <a:buFont typeface="Arial" pitchFamily="34" charset="0"/>
              <a:buChar char="•"/>
            </a:pPr>
            <a:endParaRPr lang="en-US" sz="3600" b="1" dirty="0"/>
          </a:p>
          <a:p>
            <a:pPr>
              <a:buFont typeface="Arial" pitchFamily="34" charset="0"/>
              <a:buChar char="•"/>
            </a:pPr>
            <a:r>
              <a:rPr lang="en-US" sz="3600" b="1" dirty="0"/>
              <a:t>Prolonged  standing?</a:t>
            </a:r>
          </a:p>
          <a:p>
            <a:pPr>
              <a:buFont typeface="Arial" pitchFamily="34" charset="0"/>
              <a:buChar char="•"/>
            </a:pPr>
            <a:endParaRPr lang="en-US" sz="3600" b="1" dirty="0"/>
          </a:p>
          <a:p>
            <a:pPr>
              <a:buFont typeface="Arial" pitchFamily="34" charset="0"/>
              <a:buChar char="•"/>
            </a:pPr>
            <a:r>
              <a:rPr lang="en-US" sz="3600" b="1" dirty="0"/>
              <a:t>Activity-?Situational/prolonged cough/</a:t>
            </a:r>
            <a:r>
              <a:rPr lang="en-US" sz="3600" b="1" dirty="0" err="1"/>
              <a:t>micturation</a:t>
            </a:r>
            <a:r>
              <a:rPr lang="en-US" sz="3600" b="1" dirty="0"/>
              <a:t>/deglutination/prolonged standing </a:t>
            </a:r>
          </a:p>
          <a:p>
            <a:pPr>
              <a:buFont typeface="Arial" pitchFamily="34" charset="0"/>
              <a:buChar char="•"/>
            </a:pPr>
            <a:endParaRPr lang="en-US" sz="3600" b="1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circuits : </a:t>
            </a:r>
            <a:r>
              <a:rPr lang="en-US" dirty="0" err="1"/>
              <a:t>Neuro</a:t>
            </a:r>
            <a:r>
              <a:rPr lang="en-US" dirty="0"/>
              <a:t> </a:t>
            </a:r>
            <a:r>
              <a:rPr lang="en-US" dirty="0" err="1"/>
              <a:t>cardiogenic</a:t>
            </a:r>
            <a:r>
              <a:rPr lang="en-US" dirty="0"/>
              <a:t> syncope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2438400"/>
            <a:ext cx="8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/>
              <a:t>    Heightened Sympathetic tone</a:t>
            </a:r>
          </a:p>
          <a:p>
            <a:endParaRPr lang="en-IN" sz="3600" b="1" dirty="0"/>
          </a:p>
          <a:p>
            <a:r>
              <a:rPr lang="en-IN" sz="3600" b="1" dirty="0"/>
              <a:t>                     Cardiac (stretch )</a:t>
            </a:r>
          </a:p>
          <a:p>
            <a:endParaRPr lang="en-IN" sz="3600" b="1" dirty="0"/>
          </a:p>
          <a:p>
            <a:r>
              <a:rPr lang="en-IN" sz="3600" b="1" dirty="0"/>
              <a:t>         Reflex parasympathetic  overshoot</a:t>
            </a:r>
          </a:p>
          <a:p>
            <a:r>
              <a:rPr lang="en-IN" sz="3600" b="1" dirty="0"/>
              <a:t>         (Cardio Inhibitory/</a:t>
            </a:r>
            <a:r>
              <a:rPr lang="en-IN" sz="3600" b="1" dirty="0" err="1"/>
              <a:t>Vasodepressive</a:t>
            </a:r>
            <a:r>
              <a:rPr lang="en-IN" sz="3600" b="1" dirty="0"/>
              <a:t>)</a:t>
            </a:r>
          </a:p>
          <a:p>
            <a:r>
              <a:rPr lang="en-IN" sz="3600" b="1" dirty="0"/>
              <a:t>           </a:t>
            </a:r>
            <a:endParaRPr lang="en-US" sz="3600" b="1" dirty="0"/>
          </a:p>
        </p:txBody>
      </p:sp>
      <p:sp>
        <p:nvSpPr>
          <p:cNvPr id="4" name="Down Arrow 3"/>
          <p:cNvSpPr/>
          <p:nvPr/>
        </p:nvSpPr>
        <p:spPr>
          <a:xfrm>
            <a:off x="4114800" y="30480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114800" y="4114800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alphonse\Downloads\20220619_213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1643050"/>
            <a:ext cx="8839200" cy="5086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 </a:t>
            </a:r>
            <a:r>
              <a:rPr lang="en-US" sz="5400" b="1" dirty="0" err="1"/>
              <a:t>Dyspnea</a:t>
            </a:r>
            <a:r>
              <a:rPr lang="en-US" sz="54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447800"/>
            <a:ext cx="5562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Heart </a:t>
            </a:r>
            <a:r>
              <a:rPr lang="en-US" sz="3600" b="1" dirty="0" err="1"/>
              <a:t>vs</a:t>
            </a:r>
            <a:r>
              <a:rPr lang="en-US" sz="3600" b="1" dirty="0"/>
              <a:t> Lung</a:t>
            </a:r>
          </a:p>
          <a:p>
            <a:endParaRPr lang="en-US" sz="3600" b="1" dirty="0"/>
          </a:p>
          <a:p>
            <a:r>
              <a:rPr lang="en-US" sz="3600" b="1" dirty="0"/>
              <a:t>Grading</a:t>
            </a:r>
          </a:p>
          <a:p>
            <a:endParaRPr lang="en-US" sz="3600" b="1" dirty="0"/>
          </a:p>
          <a:p>
            <a:r>
              <a:rPr lang="en-US" sz="3600" b="1" dirty="0"/>
              <a:t>Localizing value</a:t>
            </a:r>
          </a:p>
          <a:p>
            <a:endParaRPr lang="en-US" sz="3600" b="1" dirty="0"/>
          </a:p>
          <a:p>
            <a:r>
              <a:rPr lang="en-US" sz="3600" b="1" dirty="0"/>
              <a:t>Mechanism</a:t>
            </a:r>
          </a:p>
          <a:p>
            <a:r>
              <a:rPr lang="en-US" sz="3600" b="1" dirty="0"/>
              <a:t> </a:t>
            </a:r>
          </a:p>
          <a:p>
            <a:r>
              <a:rPr lang="en-US" sz="3600" b="1" dirty="0"/>
              <a:t>Systemic causes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Vasovagal</a:t>
            </a:r>
            <a:r>
              <a:rPr lang="en-US" dirty="0"/>
              <a:t> syncope-Profile</a:t>
            </a:r>
            <a:endParaRPr lang="en-IN" dirty="0"/>
          </a:p>
        </p:txBody>
      </p:sp>
      <p:pic>
        <p:nvPicPr>
          <p:cNvPr id="12290" name="Picture 2" descr="C:\Users\user\Desktop\New folder (2)\Screenshot_20220904-174714_Driv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9001156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Suggestive of cardiac syncope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Severe structural heart disease</a:t>
            </a:r>
          </a:p>
          <a:p>
            <a:r>
              <a:rPr lang="en-US" dirty="0"/>
              <a:t>Syncope during </a:t>
            </a:r>
            <a:r>
              <a:rPr lang="en-US" dirty="0" err="1"/>
              <a:t>excertion</a:t>
            </a:r>
            <a:r>
              <a:rPr lang="en-US" dirty="0"/>
              <a:t> or while supine</a:t>
            </a:r>
          </a:p>
          <a:p>
            <a:r>
              <a:rPr lang="en-US" dirty="0"/>
              <a:t>Palpitation/Chest pain at time of syncope</a:t>
            </a:r>
          </a:p>
          <a:p>
            <a:r>
              <a:rPr lang="en-US" dirty="0"/>
              <a:t>F/H/O SCD</a:t>
            </a:r>
          </a:p>
          <a:p>
            <a:r>
              <a:rPr lang="en-US" dirty="0" err="1"/>
              <a:t>Bifascicular</a:t>
            </a:r>
            <a:r>
              <a:rPr lang="en-US" dirty="0"/>
              <a:t> block/QRS&gt;120ms</a:t>
            </a:r>
          </a:p>
          <a:p>
            <a:r>
              <a:rPr lang="en-US" dirty="0"/>
              <a:t>Severe sinus </a:t>
            </a:r>
            <a:r>
              <a:rPr lang="en-US" dirty="0" err="1"/>
              <a:t>bradycardia</a:t>
            </a:r>
            <a:r>
              <a:rPr lang="en-US" dirty="0"/>
              <a:t> in absence of medicines or physical training</a:t>
            </a:r>
          </a:p>
          <a:p>
            <a:r>
              <a:rPr lang="en-US" dirty="0" err="1"/>
              <a:t>Preexcitation</a:t>
            </a:r>
            <a:r>
              <a:rPr lang="en-US" dirty="0"/>
              <a:t>/Prolonged or short QT</a:t>
            </a:r>
          </a:p>
          <a:p>
            <a:r>
              <a:rPr lang="en-US" dirty="0"/>
              <a:t>ECG pattern suggestive of HCM/</a:t>
            </a:r>
            <a:r>
              <a:rPr lang="en-US" dirty="0" err="1"/>
              <a:t>Brugada</a:t>
            </a:r>
            <a:r>
              <a:rPr lang="en-US" dirty="0"/>
              <a:t>/ARVD</a:t>
            </a:r>
          </a:p>
          <a:p>
            <a:r>
              <a:rPr lang="en-US" dirty="0"/>
              <a:t>Clinical evidence of </a:t>
            </a:r>
            <a:r>
              <a:rPr lang="en-US" dirty="0" err="1"/>
              <a:t>Pul</a:t>
            </a:r>
            <a:r>
              <a:rPr lang="en-US" dirty="0"/>
              <a:t> Embolism</a:t>
            </a:r>
          </a:p>
          <a:p>
            <a:r>
              <a:rPr lang="en-US" dirty="0"/>
              <a:t>Male &gt;35 years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n-US" dirty="0"/>
              <a:t>Causes of cardiac syncope</a:t>
            </a:r>
            <a:endParaRPr lang="en-IN" dirty="0"/>
          </a:p>
        </p:txBody>
      </p:sp>
      <p:pic>
        <p:nvPicPr>
          <p:cNvPr id="4" name="Content Placeholder 3" descr="Screenshot_20220904-174750_Dri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00108"/>
            <a:ext cx="8929718" cy="5715040"/>
          </a:xfr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Nitrate syncope</a:t>
            </a:r>
            <a:endParaRPr lang="en-IN" dirty="0"/>
          </a:p>
        </p:txBody>
      </p:sp>
      <p:pic>
        <p:nvPicPr>
          <p:cNvPr id="4" name="Content Placeholder 3" descr="Screenshot_20220904-174825_Dri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9" y="1714488"/>
            <a:ext cx="8286808" cy="4929222"/>
          </a:xfr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2594"/>
          </a:xfrm>
        </p:spPr>
        <p:txBody>
          <a:bodyPr>
            <a:normAutofit fontScale="90000"/>
          </a:bodyPr>
          <a:lstStyle/>
          <a:p>
            <a:r>
              <a:rPr lang="en-US" dirty="0"/>
              <a:t>Important aspects in the history of a</a:t>
            </a:r>
            <a:br>
              <a:rPr lang="en-US" dirty="0"/>
            </a:br>
            <a:r>
              <a:rPr lang="en-US" dirty="0"/>
              <a:t> patient with syncope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 descr="C:\Users\user\Downloads\Screenshot_20220904-175836_Dri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Refferences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IN" b="1" dirty="0" err="1"/>
              <a:t>Braunwald’s</a:t>
            </a:r>
            <a:r>
              <a:rPr lang="en-IN" b="1" dirty="0"/>
              <a:t> Heart Disease :A text book on cardiovascular medicine(12th edition)</a:t>
            </a:r>
          </a:p>
          <a:p>
            <a:r>
              <a:rPr lang="en-US" b="1" dirty="0"/>
              <a:t>Hurst’s the heart: 14</a:t>
            </a:r>
            <a:r>
              <a:rPr lang="en-US" b="1" baseline="30000" dirty="0"/>
              <a:t>th</a:t>
            </a:r>
            <a:r>
              <a:rPr lang="en-US" b="1" dirty="0"/>
              <a:t> edition</a:t>
            </a:r>
            <a:endParaRPr lang="en-IN" b="1" dirty="0"/>
          </a:p>
          <a:p>
            <a:r>
              <a:rPr lang="en-IN" b="1" dirty="0"/>
              <a:t>Clinical methods in Cardiology –B </a:t>
            </a:r>
            <a:r>
              <a:rPr lang="en-IN" b="1" dirty="0" err="1"/>
              <a:t>Somaraju</a:t>
            </a:r>
            <a:endParaRPr lang="en-IN" b="1" dirty="0"/>
          </a:p>
          <a:p>
            <a:r>
              <a:rPr lang="en-US" b="1" dirty="0"/>
              <a:t>Kerala Journal of Cardiology</a:t>
            </a:r>
          </a:p>
          <a:p>
            <a:endParaRPr lang="en-IN" b="1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794" y="2786059"/>
            <a:ext cx="5715040" cy="20717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7200" dirty="0"/>
              <a:t>                                          </a:t>
            </a:r>
          </a:p>
          <a:p>
            <a:pPr>
              <a:buNone/>
            </a:pPr>
            <a:endParaRPr lang="en-US" sz="7200" dirty="0"/>
          </a:p>
          <a:p>
            <a:pPr>
              <a:buNone/>
            </a:pPr>
            <a:r>
              <a:rPr lang="en-US" sz="7200" dirty="0"/>
              <a:t>  THANK YOU</a:t>
            </a:r>
            <a:endParaRPr lang="en-IN" sz="7200" dirty="0"/>
          </a:p>
        </p:txBody>
      </p:sp>
      <p:pic>
        <p:nvPicPr>
          <p:cNvPr id="1026" name="Picture 2" descr="C:\Users\user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429684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Grading of </a:t>
            </a:r>
            <a:r>
              <a:rPr lang="en-US" sz="5400" b="1" dirty="0" err="1"/>
              <a:t>dyspnea</a:t>
            </a:r>
            <a:r>
              <a:rPr lang="en-US" sz="5400" b="1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357299"/>
            <a:ext cx="82439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NYHA </a:t>
            </a:r>
          </a:p>
          <a:p>
            <a:r>
              <a:rPr lang="en-US" sz="3600" i="1" dirty="0" err="1"/>
              <a:t>Perloff’s</a:t>
            </a:r>
            <a:r>
              <a:rPr lang="en-US" sz="3600" i="1" dirty="0"/>
              <a:t> functional classification(CHD)</a:t>
            </a:r>
          </a:p>
          <a:p>
            <a:r>
              <a:rPr lang="en-US" sz="3600" i="1" dirty="0" err="1"/>
              <a:t>Goldmans</a:t>
            </a:r>
            <a:r>
              <a:rPr lang="en-US" sz="3600" i="1" dirty="0"/>
              <a:t> specific activity scale</a:t>
            </a:r>
          </a:p>
          <a:p>
            <a:r>
              <a:rPr lang="en-US" sz="3600" i="1" dirty="0"/>
              <a:t>WHO Classification(PAH)</a:t>
            </a:r>
          </a:p>
          <a:p>
            <a:r>
              <a:rPr lang="en-US" sz="3600" i="1" dirty="0"/>
              <a:t>Visual Analogue Scale</a:t>
            </a:r>
          </a:p>
          <a:p>
            <a:r>
              <a:rPr lang="en-US" sz="3600" i="1" dirty="0"/>
              <a:t>MRC</a:t>
            </a:r>
          </a:p>
          <a:p>
            <a:r>
              <a:rPr lang="en-US" sz="3600" b="1" i="1" dirty="0" err="1"/>
              <a:t>mMRC</a:t>
            </a:r>
            <a:endParaRPr lang="en-US" sz="3600" b="1" i="1" dirty="0"/>
          </a:p>
          <a:p>
            <a:r>
              <a:rPr lang="en-IN" sz="3600" i="1" dirty="0"/>
              <a:t>ATS</a:t>
            </a:r>
            <a:endParaRPr lang="en-US" sz="3600" i="1" dirty="0"/>
          </a:p>
          <a:p>
            <a:r>
              <a:rPr lang="en-US" sz="3600" i="1" dirty="0"/>
              <a:t>Sherwood Jones index</a:t>
            </a:r>
          </a:p>
          <a:p>
            <a:r>
              <a:rPr lang="en-US" sz="3600" i="1" dirty="0"/>
              <a:t>Borg scale</a:t>
            </a:r>
          </a:p>
          <a:p>
            <a:endParaRPr lang="en-US" sz="3600" i="1" dirty="0"/>
          </a:p>
          <a:p>
            <a:endParaRPr lang="en-US" sz="36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4306</TotalTime>
  <Words>1402</Words>
  <Application>Microsoft Office PowerPoint</Application>
  <PresentationFormat>On-screen Show (4:3)</PresentationFormat>
  <Paragraphs>419</Paragraphs>
  <Slides>86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Office Theme</vt:lpstr>
      <vt:lpstr>PowerPoint Presentation</vt:lpstr>
      <vt:lpstr>At the end of a good history analysis</vt:lpstr>
      <vt:lpstr>PowerPoint Presentation</vt:lpstr>
      <vt:lpstr>PowerPoint Presentation</vt:lpstr>
      <vt:lpstr>Dyspnea  and  Mechanism of Dyspnea </vt:lpstr>
      <vt:lpstr>DEFINITIONS OF DYSPNEA</vt:lpstr>
      <vt:lpstr>PowerPoint Presentation</vt:lpstr>
      <vt:lpstr>PowerPoint Presentation</vt:lpstr>
      <vt:lpstr>PowerPoint Presentation</vt:lpstr>
      <vt:lpstr>PowerPoint Presentation</vt:lpstr>
      <vt:lpstr>Limitations of NYHA classification</vt:lpstr>
      <vt:lpstr>PowerPoint Presentation</vt:lpstr>
      <vt:lpstr>PowerPoint Presentation</vt:lpstr>
      <vt:lpstr>PowerPoint Presentation</vt:lpstr>
      <vt:lpstr>MECHANISMS OF DYSPNEA</vt:lpstr>
      <vt:lpstr>Mechanisms of cardiac dyspnea</vt:lpstr>
      <vt:lpstr>Mechanisms of dyspnea in Left heart disease</vt:lpstr>
      <vt:lpstr>PowerPoint Presentation</vt:lpstr>
      <vt:lpstr>PowerPoint Presentation</vt:lpstr>
      <vt:lpstr>Mechanisms of dyspnea in Right heart disease</vt:lpstr>
      <vt:lpstr>PowerPoint Presentation</vt:lpstr>
      <vt:lpstr>EXERTIONAL DYSPNEA  &amp; CFR</vt:lpstr>
      <vt:lpstr>Conditions simulating dyspnea</vt:lpstr>
      <vt:lpstr>Grading of dyspnea</vt:lpstr>
      <vt:lpstr>Mechanisms of PAROXYSMAL NOCTURNAL DYSPNEA</vt:lpstr>
      <vt:lpstr>PowerPoint Presentation</vt:lpstr>
      <vt:lpstr>PowerPoint Presentation</vt:lpstr>
      <vt:lpstr>Mechanism in Orthopnea</vt:lpstr>
      <vt:lpstr>Causes</vt:lpstr>
      <vt:lpstr>PowerPoint Presentation</vt:lpstr>
      <vt:lpstr>PowerPoint Presentation</vt:lpstr>
      <vt:lpstr>Other forms of dyspnea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Aggravating factors and mechanism</vt:lpstr>
      <vt:lpstr>Relieving factors and mechanism</vt:lpstr>
      <vt:lpstr>Atypical features in</vt:lpstr>
      <vt:lpstr>PowerPoint Presentation</vt:lpstr>
      <vt:lpstr>PowerPoint Presentation</vt:lpstr>
      <vt:lpstr>PowerPoint Presentation</vt:lpstr>
      <vt:lpstr>PowerPoint Presentation</vt:lpstr>
      <vt:lpstr>Mechanism of rest pain</vt:lpstr>
      <vt:lpstr>CCS vs ACS</vt:lpstr>
      <vt:lpstr>Unstable Angina</vt:lpstr>
      <vt:lpstr>PowerPoint Presentation</vt:lpstr>
      <vt:lpstr>Circadian periodicity for  Acute coronary syndromes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Associated symptoms </vt:lpstr>
      <vt:lpstr>Palpitation in Systemic Hypertension</vt:lpstr>
      <vt:lpstr>PowerPoint Presentation</vt:lpstr>
      <vt:lpstr>PowerPoint Presentation</vt:lpstr>
      <vt:lpstr>DEFINITION</vt:lpstr>
      <vt:lpstr>Conditions incorrectly diagnosed as syncope</vt:lpstr>
      <vt:lpstr>PowerPoint Presentation</vt:lpstr>
      <vt:lpstr>Neural circuits : Neuro cardiogenic syncope </vt:lpstr>
      <vt:lpstr>Vasovagal syncope-Profile</vt:lpstr>
      <vt:lpstr>Suggestive of cardiac syncope</vt:lpstr>
      <vt:lpstr>Causes of cardiac syncope</vt:lpstr>
      <vt:lpstr>Nitrate syncope</vt:lpstr>
      <vt:lpstr>Important aspects in the history of a  patient with syncope</vt:lpstr>
      <vt:lpstr>Refferences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venkat</dc:creator>
  <cp:lastModifiedBy>drarunjudealphonse@gmail.com</cp:lastModifiedBy>
  <cp:revision>195</cp:revision>
  <dcterms:created xsi:type="dcterms:W3CDTF">2014-11-25T03:06:34Z</dcterms:created>
  <dcterms:modified xsi:type="dcterms:W3CDTF">2022-09-04T22:29:06Z</dcterms:modified>
</cp:coreProperties>
</file>