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</p:sldMasterIdLst>
  <p:notesMasterIdLst>
    <p:notesMasterId r:id="rId183"/>
  </p:notesMasterIdLst>
  <p:sldIdLst>
    <p:sldId id="44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400" r:id="rId11"/>
    <p:sldId id="265" r:id="rId12"/>
    <p:sldId id="401" r:id="rId13"/>
    <p:sldId id="402" r:id="rId14"/>
    <p:sldId id="403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404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434" r:id="rId38"/>
    <p:sldId id="289" r:id="rId39"/>
    <p:sldId id="290" r:id="rId40"/>
    <p:sldId id="406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405" r:id="rId50"/>
    <p:sldId id="300" r:id="rId51"/>
    <p:sldId id="407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408" r:id="rId63"/>
    <p:sldId id="409" r:id="rId64"/>
    <p:sldId id="414" r:id="rId65"/>
    <p:sldId id="415" r:id="rId66"/>
    <p:sldId id="311" r:id="rId67"/>
    <p:sldId id="312" r:id="rId68"/>
    <p:sldId id="410" r:id="rId69"/>
    <p:sldId id="411" r:id="rId70"/>
    <p:sldId id="412" r:id="rId71"/>
    <p:sldId id="413" r:id="rId72"/>
    <p:sldId id="431" r:id="rId73"/>
    <p:sldId id="432" r:id="rId74"/>
    <p:sldId id="435" r:id="rId75"/>
    <p:sldId id="436" r:id="rId76"/>
    <p:sldId id="433" r:id="rId77"/>
    <p:sldId id="437" r:id="rId78"/>
    <p:sldId id="438" r:id="rId79"/>
    <p:sldId id="316" r:id="rId80"/>
    <p:sldId id="317" r:id="rId81"/>
    <p:sldId id="318" r:id="rId82"/>
    <p:sldId id="319" r:id="rId83"/>
    <p:sldId id="320" r:id="rId84"/>
    <p:sldId id="416" r:id="rId85"/>
    <p:sldId id="417" r:id="rId86"/>
    <p:sldId id="418" r:id="rId87"/>
    <p:sldId id="322" r:id="rId88"/>
    <p:sldId id="323" r:id="rId89"/>
    <p:sldId id="324" r:id="rId90"/>
    <p:sldId id="419" r:id="rId91"/>
    <p:sldId id="420" r:id="rId92"/>
    <p:sldId id="444" r:id="rId93"/>
    <p:sldId id="325" r:id="rId94"/>
    <p:sldId id="326" r:id="rId95"/>
    <p:sldId id="327" r:id="rId96"/>
    <p:sldId id="422" r:id="rId97"/>
    <p:sldId id="328" r:id="rId98"/>
    <p:sldId id="329" r:id="rId99"/>
    <p:sldId id="330" r:id="rId100"/>
    <p:sldId id="331" r:id="rId101"/>
    <p:sldId id="423" r:id="rId102"/>
    <p:sldId id="424" r:id="rId103"/>
    <p:sldId id="332" r:id="rId104"/>
    <p:sldId id="425" r:id="rId105"/>
    <p:sldId id="426" r:id="rId106"/>
    <p:sldId id="427" r:id="rId107"/>
    <p:sldId id="428" r:id="rId108"/>
    <p:sldId id="333" r:id="rId109"/>
    <p:sldId id="334" r:id="rId110"/>
    <p:sldId id="335" r:id="rId111"/>
    <p:sldId id="336" r:id="rId112"/>
    <p:sldId id="337" r:id="rId113"/>
    <p:sldId id="338" r:id="rId114"/>
    <p:sldId id="339" r:id="rId115"/>
    <p:sldId id="340" r:id="rId116"/>
    <p:sldId id="341" r:id="rId117"/>
    <p:sldId id="342" r:id="rId118"/>
    <p:sldId id="343" r:id="rId119"/>
    <p:sldId id="344" r:id="rId120"/>
    <p:sldId id="345" r:id="rId121"/>
    <p:sldId id="346" r:id="rId122"/>
    <p:sldId id="347" r:id="rId123"/>
    <p:sldId id="348" r:id="rId124"/>
    <p:sldId id="349" r:id="rId125"/>
    <p:sldId id="350" r:id="rId126"/>
    <p:sldId id="351" r:id="rId127"/>
    <p:sldId id="352" r:id="rId128"/>
    <p:sldId id="353" r:id="rId129"/>
    <p:sldId id="354" r:id="rId130"/>
    <p:sldId id="355" r:id="rId131"/>
    <p:sldId id="356" r:id="rId132"/>
    <p:sldId id="357" r:id="rId133"/>
    <p:sldId id="358" r:id="rId134"/>
    <p:sldId id="445" r:id="rId135"/>
    <p:sldId id="359" r:id="rId136"/>
    <p:sldId id="360" r:id="rId137"/>
    <p:sldId id="361" r:id="rId138"/>
    <p:sldId id="362" r:id="rId139"/>
    <p:sldId id="363" r:id="rId140"/>
    <p:sldId id="446" r:id="rId141"/>
    <p:sldId id="365" r:id="rId142"/>
    <p:sldId id="366" r:id="rId143"/>
    <p:sldId id="367" r:id="rId144"/>
    <p:sldId id="368" r:id="rId145"/>
    <p:sldId id="369" r:id="rId146"/>
    <p:sldId id="370" r:id="rId147"/>
    <p:sldId id="371" r:id="rId148"/>
    <p:sldId id="372" r:id="rId149"/>
    <p:sldId id="373" r:id="rId150"/>
    <p:sldId id="374" r:id="rId151"/>
    <p:sldId id="375" r:id="rId152"/>
    <p:sldId id="376" r:id="rId153"/>
    <p:sldId id="377" r:id="rId154"/>
    <p:sldId id="378" r:id="rId155"/>
    <p:sldId id="379" r:id="rId156"/>
    <p:sldId id="380" r:id="rId157"/>
    <p:sldId id="381" r:id="rId158"/>
    <p:sldId id="382" r:id="rId159"/>
    <p:sldId id="383" r:id="rId160"/>
    <p:sldId id="384" r:id="rId161"/>
    <p:sldId id="385" r:id="rId162"/>
    <p:sldId id="386" r:id="rId163"/>
    <p:sldId id="387" r:id="rId164"/>
    <p:sldId id="388" r:id="rId165"/>
    <p:sldId id="389" r:id="rId166"/>
    <p:sldId id="390" r:id="rId167"/>
    <p:sldId id="391" r:id="rId168"/>
    <p:sldId id="392" r:id="rId169"/>
    <p:sldId id="393" r:id="rId170"/>
    <p:sldId id="394" r:id="rId171"/>
    <p:sldId id="395" r:id="rId172"/>
    <p:sldId id="396" r:id="rId173"/>
    <p:sldId id="397" r:id="rId174"/>
    <p:sldId id="398" r:id="rId175"/>
    <p:sldId id="399" r:id="rId176"/>
    <p:sldId id="449" r:id="rId177"/>
    <p:sldId id="447" r:id="rId178"/>
    <p:sldId id="448" r:id="rId179"/>
    <p:sldId id="440" r:id="rId180"/>
    <p:sldId id="441" r:id="rId181"/>
    <p:sldId id="443" r:id="rId18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117" Type="http://schemas.openxmlformats.org/officeDocument/2006/relationships/slide" Target="slides/slide116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112" Type="http://schemas.openxmlformats.org/officeDocument/2006/relationships/slide" Target="slides/slide111.xml" /><Relationship Id="rId133" Type="http://schemas.openxmlformats.org/officeDocument/2006/relationships/slide" Target="slides/slide132.xml" /><Relationship Id="rId138" Type="http://schemas.openxmlformats.org/officeDocument/2006/relationships/slide" Target="slides/slide137.xml" /><Relationship Id="rId154" Type="http://schemas.openxmlformats.org/officeDocument/2006/relationships/slide" Target="slides/slide153.xml" /><Relationship Id="rId159" Type="http://schemas.openxmlformats.org/officeDocument/2006/relationships/slide" Target="slides/slide158.xml" /><Relationship Id="rId175" Type="http://schemas.openxmlformats.org/officeDocument/2006/relationships/slide" Target="slides/slide174.xml" /><Relationship Id="rId170" Type="http://schemas.openxmlformats.org/officeDocument/2006/relationships/slide" Target="slides/slide169.xml" /><Relationship Id="rId16" Type="http://schemas.openxmlformats.org/officeDocument/2006/relationships/slide" Target="slides/slide15.xml" /><Relationship Id="rId107" Type="http://schemas.openxmlformats.org/officeDocument/2006/relationships/slide" Target="slides/slide106.xml" /><Relationship Id="rId11" Type="http://schemas.openxmlformats.org/officeDocument/2006/relationships/slide" Target="slides/slide10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102" Type="http://schemas.openxmlformats.org/officeDocument/2006/relationships/slide" Target="slides/slide101.xml" /><Relationship Id="rId123" Type="http://schemas.openxmlformats.org/officeDocument/2006/relationships/slide" Target="slides/slide122.xml" /><Relationship Id="rId128" Type="http://schemas.openxmlformats.org/officeDocument/2006/relationships/slide" Target="slides/slide127.xml" /><Relationship Id="rId144" Type="http://schemas.openxmlformats.org/officeDocument/2006/relationships/slide" Target="slides/slide143.xml" /><Relationship Id="rId149" Type="http://schemas.openxmlformats.org/officeDocument/2006/relationships/slide" Target="slides/slide148.xml" /><Relationship Id="rId5" Type="http://schemas.openxmlformats.org/officeDocument/2006/relationships/slide" Target="slides/slide4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60" Type="http://schemas.openxmlformats.org/officeDocument/2006/relationships/slide" Target="slides/slide159.xml" /><Relationship Id="rId165" Type="http://schemas.openxmlformats.org/officeDocument/2006/relationships/slide" Target="slides/slide164.xml" /><Relationship Id="rId181" Type="http://schemas.openxmlformats.org/officeDocument/2006/relationships/slide" Target="slides/slide180.xml" /><Relationship Id="rId186" Type="http://schemas.openxmlformats.org/officeDocument/2006/relationships/theme" Target="theme/theme1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113" Type="http://schemas.openxmlformats.org/officeDocument/2006/relationships/slide" Target="slides/slide112.xml" /><Relationship Id="rId118" Type="http://schemas.openxmlformats.org/officeDocument/2006/relationships/slide" Target="slides/slide117.xml" /><Relationship Id="rId134" Type="http://schemas.openxmlformats.org/officeDocument/2006/relationships/slide" Target="slides/slide133.xml" /><Relationship Id="rId139" Type="http://schemas.openxmlformats.org/officeDocument/2006/relationships/slide" Target="slides/slide138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150" Type="http://schemas.openxmlformats.org/officeDocument/2006/relationships/slide" Target="slides/slide149.xml" /><Relationship Id="rId155" Type="http://schemas.openxmlformats.org/officeDocument/2006/relationships/slide" Target="slides/slide154.xml" /><Relationship Id="rId171" Type="http://schemas.openxmlformats.org/officeDocument/2006/relationships/slide" Target="slides/slide170.xml" /><Relationship Id="rId176" Type="http://schemas.openxmlformats.org/officeDocument/2006/relationships/slide" Target="slides/slide175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59" Type="http://schemas.openxmlformats.org/officeDocument/2006/relationships/slide" Target="slides/slide58.xml" /><Relationship Id="rId103" Type="http://schemas.openxmlformats.org/officeDocument/2006/relationships/slide" Target="slides/slide102.xml" /><Relationship Id="rId108" Type="http://schemas.openxmlformats.org/officeDocument/2006/relationships/slide" Target="slides/slide107.xml" /><Relationship Id="rId124" Type="http://schemas.openxmlformats.org/officeDocument/2006/relationships/slide" Target="slides/slide123.xml" /><Relationship Id="rId129" Type="http://schemas.openxmlformats.org/officeDocument/2006/relationships/slide" Target="slides/slide128.xml" /><Relationship Id="rId54" Type="http://schemas.openxmlformats.org/officeDocument/2006/relationships/slide" Target="slides/slide53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40" Type="http://schemas.openxmlformats.org/officeDocument/2006/relationships/slide" Target="slides/slide139.xml" /><Relationship Id="rId145" Type="http://schemas.openxmlformats.org/officeDocument/2006/relationships/slide" Target="slides/slide144.xml" /><Relationship Id="rId161" Type="http://schemas.openxmlformats.org/officeDocument/2006/relationships/slide" Target="slides/slide160.xml" /><Relationship Id="rId166" Type="http://schemas.openxmlformats.org/officeDocument/2006/relationships/slide" Target="slides/slide165.xml" /><Relationship Id="rId182" Type="http://schemas.openxmlformats.org/officeDocument/2006/relationships/slide" Target="slides/slide181.xml" /><Relationship Id="rId187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49" Type="http://schemas.openxmlformats.org/officeDocument/2006/relationships/slide" Target="slides/slide48.xml" /><Relationship Id="rId114" Type="http://schemas.openxmlformats.org/officeDocument/2006/relationships/slide" Target="slides/slide113.xml" /><Relationship Id="rId119" Type="http://schemas.openxmlformats.org/officeDocument/2006/relationships/slide" Target="slides/slide118.xml" /><Relationship Id="rId44" Type="http://schemas.openxmlformats.org/officeDocument/2006/relationships/slide" Target="slides/slide43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130" Type="http://schemas.openxmlformats.org/officeDocument/2006/relationships/slide" Target="slides/slide129.xml" /><Relationship Id="rId135" Type="http://schemas.openxmlformats.org/officeDocument/2006/relationships/slide" Target="slides/slide134.xml" /><Relationship Id="rId151" Type="http://schemas.openxmlformats.org/officeDocument/2006/relationships/slide" Target="slides/slide150.xml" /><Relationship Id="rId156" Type="http://schemas.openxmlformats.org/officeDocument/2006/relationships/slide" Target="slides/slide155.xml" /><Relationship Id="rId177" Type="http://schemas.openxmlformats.org/officeDocument/2006/relationships/slide" Target="slides/slide176.xml" /><Relationship Id="rId172" Type="http://schemas.openxmlformats.org/officeDocument/2006/relationships/slide" Target="slides/slide171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109" Type="http://schemas.openxmlformats.org/officeDocument/2006/relationships/slide" Target="slides/slide108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Relationship Id="rId104" Type="http://schemas.openxmlformats.org/officeDocument/2006/relationships/slide" Target="slides/slide103.xml" /><Relationship Id="rId120" Type="http://schemas.openxmlformats.org/officeDocument/2006/relationships/slide" Target="slides/slide119.xml" /><Relationship Id="rId125" Type="http://schemas.openxmlformats.org/officeDocument/2006/relationships/slide" Target="slides/slide124.xml" /><Relationship Id="rId141" Type="http://schemas.openxmlformats.org/officeDocument/2006/relationships/slide" Target="slides/slide140.xml" /><Relationship Id="rId146" Type="http://schemas.openxmlformats.org/officeDocument/2006/relationships/slide" Target="slides/slide145.xml" /><Relationship Id="rId167" Type="http://schemas.openxmlformats.org/officeDocument/2006/relationships/slide" Target="slides/slide166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162" Type="http://schemas.openxmlformats.org/officeDocument/2006/relationships/slide" Target="slides/slide161.xml" /><Relationship Id="rId183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29" Type="http://schemas.openxmlformats.org/officeDocument/2006/relationships/slide" Target="slides/slide28.xml" /><Relationship Id="rId24" Type="http://schemas.openxmlformats.org/officeDocument/2006/relationships/slide" Target="slides/slide23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66" Type="http://schemas.openxmlformats.org/officeDocument/2006/relationships/slide" Target="slides/slide65.xml" /><Relationship Id="rId87" Type="http://schemas.openxmlformats.org/officeDocument/2006/relationships/slide" Target="slides/slide86.xml" /><Relationship Id="rId110" Type="http://schemas.openxmlformats.org/officeDocument/2006/relationships/slide" Target="slides/slide109.xml" /><Relationship Id="rId115" Type="http://schemas.openxmlformats.org/officeDocument/2006/relationships/slide" Target="slides/slide114.xml" /><Relationship Id="rId131" Type="http://schemas.openxmlformats.org/officeDocument/2006/relationships/slide" Target="slides/slide130.xml" /><Relationship Id="rId136" Type="http://schemas.openxmlformats.org/officeDocument/2006/relationships/slide" Target="slides/slide135.xml" /><Relationship Id="rId157" Type="http://schemas.openxmlformats.org/officeDocument/2006/relationships/slide" Target="slides/slide156.xml" /><Relationship Id="rId178" Type="http://schemas.openxmlformats.org/officeDocument/2006/relationships/slide" Target="slides/slide177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152" Type="http://schemas.openxmlformats.org/officeDocument/2006/relationships/slide" Target="slides/slide151.xml" /><Relationship Id="rId173" Type="http://schemas.openxmlformats.org/officeDocument/2006/relationships/slide" Target="slides/slide172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56" Type="http://schemas.openxmlformats.org/officeDocument/2006/relationships/slide" Target="slides/slide55.xml" /><Relationship Id="rId77" Type="http://schemas.openxmlformats.org/officeDocument/2006/relationships/slide" Target="slides/slide76.xml" /><Relationship Id="rId100" Type="http://schemas.openxmlformats.org/officeDocument/2006/relationships/slide" Target="slides/slide99.xml" /><Relationship Id="rId105" Type="http://schemas.openxmlformats.org/officeDocument/2006/relationships/slide" Target="slides/slide104.xml" /><Relationship Id="rId126" Type="http://schemas.openxmlformats.org/officeDocument/2006/relationships/slide" Target="slides/slide125.xml" /><Relationship Id="rId147" Type="http://schemas.openxmlformats.org/officeDocument/2006/relationships/slide" Target="slides/slide146.xml" /><Relationship Id="rId168" Type="http://schemas.openxmlformats.org/officeDocument/2006/relationships/slide" Target="slides/slide167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121" Type="http://schemas.openxmlformats.org/officeDocument/2006/relationships/slide" Target="slides/slide120.xml" /><Relationship Id="rId142" Type="http://schemas.openxmlformats.org/officeDocument/2006/relationships/slide" Target="slides/slide141.xml" /><Relationship Id="rId163" Type="http://schemas.openxmlformats.org/officeDocument/2006/relationships/slide" Target="slides/slide162.xml" /><Relationship Id="rId184" Type="http://schemas.openxmlformats.org/officeDocument/2006/relationships/presProps" Target="presProps.xml" /><Relationship Id="rId3" Type="http://schemas.openxmlformats.org/officeDocument/2006/relationships/slide" Target="slides/slide2.xml" /><Relationship Id="rId25" Type="http://schemas.openxmlformats.org/officeDocument/2006/relationships/slide" Target="slides/slide24.xml" /><Relationship Id="rId46" Type="http://schemas.openxmlformats.org/officeDocument/2006/relationships/slide" Target="slides/slide45.xml" /><Relationship Id="rId67" Type="http://schemas.openxmlformats.org/officeDocument/2006/relationships/slide" Target="slides/slide66.xml" /><Relationship Id="rId116" Type="http://schemas.openxmlformats.org/officeDocument/2006/relationships/slide" Target="slides/slide115.xml" /><Relationship Id="rId137" Type="http://schemas.openxmlformats.org/officeDocument/2006/relationships/slide" Target="slides/slide136.xml" /><Relationship Id="rId158" Type="http://schemas.openxmlformats.org/officeDocument/2006/relationships/slide" Target="slides/slide157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62" Type="http://schemas.openxmlformats.org/officeDocument/2006/relationships/slide" Target="slides/slide61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111" Type="http://schemas.openxmlformats.org/officeDocument/2006/relationships/slide" Target="slides/slide110.xml" /><Relationship Id="rId132" Type="http://schemas.openxmlformats.org/officeDocument/2006/relationships/slide" Target="slides/slide131.xml" /><Relationship Id="rId153" Type="http://schemas.openxmlformats.org/officeDocument/2006/relationships/slide" Target="slides/slide152.xml" /><Relationship Id="rId174" Type="http://schemas.openxmlformats.org/officeDocument/2006/relationships/slide" Target="slides/slide173.xml" /><Relationship Id="rId179" Type="http://schemas.openxmlformats.org/officeDocument/2006/relationships/slide" Target="slides/slide178.xml" /><Relationship Id="rId15" Type="http://schemas.openxmlformats.org/officeDocument/2006/relationships/slide" Target="slides/slide14.xml" /><Relationship Id="rId36" Type="http://schemas.openxmlformats.org/officeDocument/2006/relationships/slide" Target="slides/slide35.xml" /><Relationship Id="rId57" Type="http://schemas.openxmlformats.org/officeDocument/2006/relationships/slide" Target="slides/slide56.xml" /><Relationship Id="rId106" Type="http://schemas.openxmlformats.org/officeDocument/2006/relationships/slide" Target="slides/slide105.xml" /><Relationship Id="rId127" Type="http://schemas.openxmlformats.org/officeDocument/2006/relationships/slide" Target="slides/slide12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52" Type="http://schemas.openxmlformats.org/officeDocument/2006/relationships/slide" Target="slides/slide51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slide" Target="slides/slide100.xml" /><Relationship Id="rId122" Type="http://schemas.openxmlformats.org/officeDocument/2006/relationships/slide" Target="slides/slide121.xml" /><Relationship Id="rId143" Type="http://schemas.openxmlformats.org/officeDocument/2006/relationships/slide" Target="slides/slide142.xml" /><Relationship Id="rId148" Type="http://schemas.openxmlformats.org/officeDocument/2006/relationships/slide" Target="slides/slide147.xml" /><Relationship Id="rId164" Type="http://schemas.openxmlformats.org/officeDocument/2006/relationships/slide" Target="slides/slide163.xml" /><Relationship Id="rId169" Type="http://schemas.openxmlformats.org/officeDocument/2006/relationships/slide" Target="slides/slide168.xml" /><Relationship Id="rId185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80" Type="http://schemas.openxmlformats.org/officeDocument/2006/relationships/slide" Target="slides/slide179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1BCFD-BBD3-4346-ABB1-CFC6E48B37A8}" type="datetimeFigureOut">
              <a:rPr lang="en-US" smtClean="0"/>
              <a:pPr/>
              <a:t>12/6/2022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FD215-0344-4535-9C38-A83CCFAF7870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5E50F6-9E2B-4E13-8191-60863254565E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226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27.jpeg" /><Relationship Id="rId4" Type="http://schemas.openxmlformats.org/officeDocument/2006/relationships/image" Target="../media/image53.png" 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 /><Relationship Id="rId1" Type="http://schemas.openxmlformats.org/officeDocument/2006/relationships/slideLayout" Target="../slideLayouts/slideLayout7.xml" 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 /><Relationship Id="rId1" Type="http://schemas.openxmlformats.org/officeDocument/2006/relationships/slideLayout" Target="../slideLayouts/slideLayout7.xml" 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 /><Relationship Id="rId3" Type="http://schemas.openxmlformats.org/officeDocument/2006/relationships/image" Target="../media/image213.png" /><Relationship Id="rId7" Type="http://schemas.openxmlformats.org/officeDocument/2006/relationships/image" Target="../media/image214.png" /><Relationship Id="rId2" Type="http://schemas.openxmlformats.org/officeDocument/2006/relationships/image" Target="../media/image23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146.png" /><Relationship Id="rId4" Type="http://schemas.openxmlformats.org/officeDocument/2006/relationships/image" Target="../media/image4.png" 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 /><Relationship Id="rId1" Type="http://schemas.openxmlformats.org/officeDocument/2006/relationships/slideLayout" Target="../slideLayouts/slideLayout4.xml" 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tiff" /><Relationship Id="rId1" Type="http://schemas.openxmlformats.org/officeDocument/2006/relationships/slideLayout" Target="../slideLayouts/slideLayout4.xml" 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 /><Relationship Id="rId1" Type="http://schemas.openxmlformats.org/officeDocument/2006/relationships/slideLayout" Target="../slideLayouts/slideLayout4.xml" 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 /><Relationship Id="rId2" Type="http://schemas.openxmlformats.org/officeDocument/2006/relationships/image" Target="../media/image23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24.jpeg" /><Relationship Id="rId4" Type="http://schemas.openxmlformats.org/officeDocument/2006/relationships/image" Target="../media/image62.png" 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4.jpeg" /><Relationship Id="rId5" Type="http://schemas.openxmlformats.org/officeDocument/2006/relationships/image" Target="../media/image4.png" /><Relationship Id="rId4" Type="http://schemas.openxmlformats.org/officeDocument/2006/relationships/image" Target="../media/image43.png" 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 /><Relationship Id="rId1" Type="http://schemas.openxmlformats.org/officeDocument/2006/relationships/slideLayout" Target="../slideLayouts/slideLayout2.xml" 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 /><Relationship Id="rId1" Type="http://schemas.openxmlformats.org/officeDocument/2006/relationships/slideLayout" Target="../slideLayouts/slideLayout1.xml" 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 /><Relationship Id="rId1" Type="http://schemas.openxmlformats.org/officeDocument/2006/relationships/slideLayout" Target="../slideLayouts/slideLayout2.xml" 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 /><Relationship Id="rId1" Type="http://schemas.openxmlformats.org/officeDocument/2006/relationships/slideLayout" Target="../slideLayouts/slideLayout6.xml" 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2" Type="http://schemas.openxmlformats.org/officeDocument/2006/relationships/image" Target="../media/image24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4.jpeg" /><Relationship Id="rId5" Type="http://schemas.openxmlformats.org/officeDocument/2006/relationships/image" Target="../media/image243.png" /><Relationship Id="rId4" Type="http://schemas.openxmlformats.org/officeDocument/2006/relationships/image" Target="../media/image53.png" 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 /><Relationship Id="rId3" Type="http://schemas.openxmlformats.org/officeDocument/2006/relationships/image" Target="../media/image133.png" /><Relationship Id="rId7" Type="http://schemas.openxmlformats.org/officeDocument/2006/relationships/image" Target="../media/image248.png" /><Relationship Id="rId2" Type="http://schemas.openxmlformats.org/officeDocument/2006/relationships/image" Target="../media/image24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7.png" /><Relationship Id="rId5" Type="http://schemas.openxmlformats.org/officeDocument/2006/relationships/image" Target="../media/image182.png" /><Relationship Id="rId10" Type="http://schemas.openxmlformats.org/officeDocument/2006/relationships/image" Target="../media/image29.png" /><Relationship Id="rId4" Type="http://schemas.openxmlformats.org/officeDocument/2006/relationships/image" Target="../media/image246.png" /><Relationship Id="rId9" Type="http://schemas.openxmlformats.org/officeDocument/2006/relationships/image" Target="../media/image250.png" 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 /><Relationship Id="rId1" Type="http://schemas.openxmlformats.org/officeDocument/2006/relationships/slideLayout" Target="../slideLayouts/slideLayout2.xml" 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 /><Relationship Id="rId1" Type="http://schemas.openxmlformats.org/officeDocument/2006/relationships/slideLayout" Target="../slideLayouts/slideLayout4.xml" 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 /><Relationship Id="rId1" Type="http://schemas.openxmlformats.org/officeDocument/2006/relationships/slideLayout" Target="../slideLayouts/slideLayout2.xml" 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 /><Relationship Id="rId3" Type="http://schemas.openxmlformats.org/officeDocument/2006/relationships/image" Target="../media/image255.png" /><Relationship Id="rId7" Type="http://schemas.openxmlformats.org/officeDocument/2006/relationships/image" Target="../media/image5.png" /><Relationship Id="rId2" Type="http://schemas.openxmlformats.org/officeDocument/2006/relationships/image" Target="../media/image25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3.png" /><Relationship Id="rId5" Type="http://schemas.openxmlformats.org/officeDocument/2006/relationships/image" Target="../media/image146.png" /><Relationship Id="rId4" Type="http://schemas.openxmlformats.org/officeDocument/2006/relationships/image" Target="../media/image256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7.xml" 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257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2.png" /><Relationship Id="rId4" Type="http://schemas.openxmlformats.org/officeDocument/2006/relationships/image" Target="../media/image258.png" 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2" Type="http://schemas.openxmlformats.org/officeDocument/2006/relationships/image" Target="../media/image259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60.jpeg" /><Relationship Id="rId4" Type="http://schemas.openxmlformats.org/officeDocument/2006/relationships/image" Target="../media/image5.png" 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 /><Relationship Id="rId1" Type="http://schemas.openxmlformats.org/officeDocument/2006/relationships/slideLayout" Target="../slideLayouts/slideLayout2.xml" 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 /><Relationship Id="rId1" Type="http://schemas.openxmlformats.org/officeDocument/2006/relationships/slideLayout" Target="../slideLayouts/slideLayout2.xml" 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 /><Relationship Id="rId1" Type="http://schemas.openxmlformats.org/officeDocument/2006/relationships/slideLayout" Target="../slideLayouts/slideLayout7.xml" 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 /><Relationship Id="rId1" Type="http://schemas.openxmlformats.org/officeDocument/2006/relationships/slideLayout" Target="../slideLayouts/slideLayout2.xml" 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 /><Relationship Id="rId1" Type="http://schemas.openxmlformats.org/officeDocument/2006/relationships/slideLayout" Target="../slideLayouts/slideLayout2.xml" 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 /><Relationship Id="rId1" Type="http://schemas.openxmlformats.org/officeDocument/2006/relationships/slideLayout" Target="../slideLayouts/slideLayout6.xml" 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266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67.jpeg" /><Relationship Id="rId4" Type="http://schemas.openxmlformats.org/officeDocument/2006/relationships/image" Target="../media/image53.png" 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 /><Relationship Id="rId3" Type="http://schemas.openxmlformats.org/officeDocument/2006/relationships/image" Target="../media/image269.png" /><Relationship Id="rId7" Type="http://schemas.openxmlformats.org/officeDocument/2006/relationships/image" Target="../media/image270.png" /><Relationship Id="rId2" Type="http://schemas.openxmlformats.org/officeDocument/2006/relationships/image" Target="../media/image26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0.png" /><Relationship Id="rId5" Type="http://schemas.openxmlformats.org/officeDocument/2006/relationships/image" Target="../media/image62.png" /><Relationship Id="rId4" Type="http://schemas.openxmlformats.org/officeDocument/2006/relationships/image" Target="../media/image59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6.xml" 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 /><Relationship Id="rId1" Type="http://schemas.openxmlformats.org/officeDocument/2006/relationships/slideLayout" Target="../slideLayouts/slideLayout7.xml" 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 /><Relationship Id="rId3" Type="http://schemas.openxmlformats.org/officeDocument/2006/relationships/image" Target="../media/image213.png" /><Relationship Id="rId7" Type="http://schemas.openxmlformats.org/officeDocument/2006/relationships/image" Target="../media/image5.png" /><Relationship Id="rId2" Type="http://schemas.openxmlformats.org/officeDocument/2006/relationships/image" Target="../media/image27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6.png" /><Relationship Id="rId5" Type="http://schemas.openxmlformats.org/officeDocument/2006/relationships/image" Target="../media/image53.png" /><Relationship Id="rId10" Type="http://schemas.openxmlformats.org/officeDocument/2006/relationships/image" Target="../media/image275.png" /><Relationship Id="rId4" Type="http://schemas.openxmlformats.org/officeDocument/2006/relationships/image" Target="../media/image43.png" /><Relationship Id="rId9" Type="http://schemas.openxmlformats.org/officeDocument/2006/relationships/image" Target="../media/image274.jpeg" 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 /><Relationship Id="rId2" Type="http://schemas.openxmlformats.org/officeDocument/2006/relationships/image" Target="../media/image276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78.jpeg" 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2" Type="http://schemas.openxmlformats.org/officeDocument/2006/relationships/image" Target="../media/image27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png" /><Relationship Id="rId4" Type="http://schemas.openxmlformats.org/officeDocument/2006/relationships/image" Target="../media/image53.png" 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 /><Relationship Id="rId2" Type="http://schemas.openxmlformats.org/officeDocument/2006/relationships/image" Target="../media/image280.png" /><Relationship Id="rId1" Type="http://schemas.openxmlformats.org/officeDocument/2006/relationships/slideLayout" Target="../slideLayouts/slideLayout4.xml" 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 /><Relationship Id="rId7" Type="http://schemas.openxmlformats.org/officeDocument/2006/relationships/image" Target="../media/image285.jpeg" /><Relationship Id="rId2" Type="http://schemas.openxmlformats.org/officeDocument/2006/relationships/image" Target="../media/image28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4.jpeg" /><Relationship Id="rId5" Type="http://schemas.openxmlformats.org/officeDocument/2006/relationships/image" Target="../media/image283.png" /><Relationship Id="rId4" Type="http://schemas.openxmlformats.org/officeDocument/2006/relationships/image" Target="../media/image62.png" 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 /><Relationship Id="rId2" Type="http://schemas.openxmlformats.org/officeDocument/2006/relationships/image" Target="../media/image28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7.jpeg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7" Type="http://schemas.openxmlformats.org/officeDocument/2006/relationships/image" Target="../media/image194.jpeg" /><Relationship Id="rId2" Type="http://schemas.openxmlformats.org/officeDocument/2006/relationships/image" Target="../media/image28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3.png" /><Relationship Id="rId5" Type="http://schemas.openxmlformats.org/officeDocument/2006/relationships/image" Target="../media/image53.png" /><Relationship Id="rId4" Type="http://schemas.openxmlformats.org/officeDocument/2006/relationships/image" Target="../media/image4.png" 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 /><Relationship Id="rId3" Type="http://schemas.openxmlformats.org/officeDocument/2006/relationships/image" Target="../media/image184.png" /><Relationship Id="rId7" Type="http://schemas.openxmlformats.org/officeDocument/2006/relationships/image" Target="../media/image292.png" /><Relationship Id="rId2" Type="http://schemas.openxmlformats.org/officeDocument/2006/relationships/image" Target="../media/image289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291.png" /><Relationship Id="rId5" Type="http://schemas.openxmlformats.org/officeDocument/2006/relationships/image" Target="../media/image31.png" /><Relationship Id="rId4" Type="http://schemas.openxmlformats.org/officeDocument/2006/relationships/image" Target="../media/image290.png" /><Relationship Id="rId9" Type="http://schemas.openxmlformats.org/officeDocument/2006/relationships/image" Target="../media/image32.png" 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51.jpeg" 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 /><Relationship Id="rId1" Type="http://schemas.openxmlformats.org/officeDocument/2006/relationships/slideLayout" Target="../slideLayouts/slideLayout4.xml" 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29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97.jpeg" /><Relationship Id="rId5" Type="http://schemas.openxmlformats.org/officeDocument/2006/relationships/image" Target="../media/image5.png" /><Relationship Id="rId4" Type="http://schemas.openxmlformats.org/officeDocument/2006/relationships/image" Target="../media/image53.png" 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2" Type="http://schemas.openxmlformats.org/officeDocument/2006/relationships/image" Target="../media/image29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99.jpeg" 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jpeg" /><Relationship Id="rId3" Type="http://schemas.openxmlformats.org/officeDocument/2006/relationships/image" Target="../media/image255.png" /><Relationship Id="rId7" Type="http://schemas.openxmlformats.org/officeDocument/2006/relationships/image" Target="../media/image214.png" /><Relationship Id="rId2" Type="http://schemas.openxmlformats.org/officeDocument/2006/relationships/image" Target="../media/image30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3.png" /><Relationship Id="rId5" Type="http://schemas.openxmlformats.org/officeDocument/2006/relationships/image" Target="../media/image301.png" /><Relationship Id="rId4" Type="http://schemas.openxmlformats.org/officeDocument/2006/relationships/image" Target="../media/image242.png" 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3" Type="http://schemas.openxmlformats.org/officeDocument/2006/relationships/image" Target="../media/image29.png" /><Relationship Id="rId7" Type="http://schemas.openxmlformats.org/officeDocument/2006/relationships/image" Target="../media/image31.png" /><Relationship Id="rId2" Type="http://schemas.openxmlformats.org/officeDocument/2006/relationships/image" Target="../media/image30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0.png" /><Relationship Id="rId5" Type="http://schemas.openxmlformats.org/officeDocument/2006/relationships/image" Target="../media/image179.png" /><Relationship Id="rId4" Type="http://schemas.openxmlformats.org/officeDocument/2006/relationships/image" Target="../media/image133.png" /><Relationship Id="rId9" Type="http://schemas.openxmlformats.org/officeDocument/2006/relationships/image" Target="../media/image304.jpeg" 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 /><Relationship Id="rId2" Type="http://schemas.openxmlformats.org/officeDocument/2006/relationships/image" Target="../media/image30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07.jpeg" /><Relationship Id="rId4" Type="http://schemas.openxmlformats.org/officeDocument/2006/relationships/image" Target="../media/image242.png" 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 /><Relationship Id="rId2" Type="http://schemas.openxmlformats.org/officeDocument/2006/relationships/image" Target="../media/image30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09.jpeg" /><Relationship Id="rId5" Type="http://schemas.openxmlformats.org/officeDocument/2006/relationships/image" Target="../media/image5.png" /><Relationship Id="rId4" Type="http://schemas.openxmlformats.org/officeDocument/2006/relationships/image" Target="../media/image53.png" 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7" Type="http://schemas.openxmlformats.org/officeDocument/2006/relationships/image" Target="../media/image312.jpeg" /><Relationship Id="rId2" Type="http://schemas.openxmlformats.org/officeDocument/2006/relationships/image" Target="../media/image31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3.png" /><Relationship Id="rId5" Type="http://schemas.openxmlformats.org/officeDocument/2006/relationships/image" Target="../media/image5.png" /><Relationship Id="rId4" Type="http://schemas.openxmlformats.org/officeDocument/2006/relationships/image" Target="../media/image311.png" 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7" Type="http://schemas.openxmlformats.org/officeDocument/2006/relationships/image" Target="../media/image315.jpeg" /><Relationship Id="rId2" Type="http://schemas.openxmlformats.org/officeDocument/2006/relationships/image" Target="../media/image31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8.png" /><Relationship Id="rId5" Type="http://schemas.openxmlformats.org/officeDocument/2006/relationships/image" Target="../media/image314.png" /><Relationship Id="rId4" Type="http://schemas.openxmlformats.org/officeDocument/2006/relationships/image" Target="../media/image38.png" 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image" Target="../media/image316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17.jpeg" /><Relationship Id="rId4" Type="http://schemas.openxmlformats.org/officeDocument/2006/relationships/image" Target="../media/image5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53.png" 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31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9.jpeg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 /><Relationship Id="rId2" Type="http://schemas.openxmlformats.org/officeDocument/2006/relationships/image" Target="../media/image32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21.jpeg" /><Relationship Id="rId5" Type="http://schemas.openxmlformats.org/officeDocument/2006/relationships/image" Target="../media/image5.png" /><Relationship Id="rId4" Type="http://schemas.openxmlformats.org/officeDocument/2006/relationships/image" Target="../media/image53.png" 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 /><Relationship Id="rId2" Type="http://schemas.openxmlformats.org/officeDocument/2006/relationships/image" Target="../media/image322.jpeg" /><Relationship Id="rId1" Type="http://schemas.openxmlformats.org/officeDocument/2006/relationships/slideLayout" Target="../slideLayouts/slideLayout7.xml" 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 /><Relationship Id="rId2" Type="http://schemas.openxmlformats.org/officeDocument/2006/relationships/image" Target="../media/image324.jpeg" /><Relationship Id="rId1" Type="http://schemas.openxmlformats.org/officeDocument/2006/relationships/slideLayout" Target="../slideLayouts/slideLayout7.xml" 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 /><Relationship Id="rId1" Type="http://schemas.openxmlformats.org/officeDocument/2006/relationships/slideLayout" Target="../slideLayouts/slideLayout6.xml" 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arningradiology.com/" TargetMode="External" /><Relationship Id="rId3" Type="http://schemas.openxmlformats.org/officeDocument/2006/relationships/image" Target="../media/image269.png" /><Relationship Id="rId7" Type="http://schemas.openxmlformats.org/officeDocument/2006/relationships/image" Target="../media/image329.png" /><Relationship Id="rId2" Type="http://schemas.openxmlformats.org/officeDocument/2006/relationships/image" Target="../media/image32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62.png" /><Relationship Id="rId4" Type="http://schemas.openxmlformats.org/officeDocument/2006/relationships/image" Target="../media/image328.png" 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 /><Relationship Id="rId2" Type="http://schemas.openxmlformats.org/officeDocument/2006/relationships/image" Target="../media/image33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32.jpeg" 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 /><Relationship Id="rId3" Type="http://schemas.openxmlformats.org/officeDocument/2006/relationships/image" Target="../media/image334.png" /><Relationship Id="rId7" Type="http://schemas.openxmlformats.org/officeDocument/2006/relationships/image" Target="../media/image335.png" /><Relationship Id="rId2" Type="http://schemas.openxmlformats.org/officeDocument/2006/relationships/image" Target="../media/image33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53.png" /><Relationship Id="rId4" Type="http://schemas.openxmlformats.org/officeDocument/2006/relationships/image" Target="../media/image242.png" 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7" Type="http://schemas.openxmlformats.org/officeDocument/2006/relationships/image" Target="../media/image56.pn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5.png" /><Relationship Id="rId5" Type="http://schemas.openxmlformats.org/officeDocument/2006/relationships/image" Target="../media/image18.png" /><Relationship Id="rId4" Type="http://schemas.openxmlformats.org/officeDocument/2006/relationships/image" Target="../media/image25.png" 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7" Type="http://schemas.openxmlformats.org/officeDocument/2006/relationships/image" Target="../media/image124.jpeg" /><Relationship Id="rId2" Type="http://schemas.openxmlformats.org/officeDocument/2006/relationships/image" Target="../media/image33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60.png" /><Relationship Id="rId4" Type="http://schemas.openxmlformats.org/officeDocument/2006/relationships/image" Target="../media/image129.png" 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 /><Relationship Id="rId3" Type="http://schemas.openxmlformats.org/officeDocument/2006/relationships/image" Target="../media/image338.png" /><Relationship Id="rId7" Type="http://schemas.openxmlformats.org/officeDocument/2006/relationships/image" Target="../media/image283.png" /><Relationship Id="rId2" Type="http://schemas.openxmlformats.org/officeDocument/2006/relationships/image" Target="../media/image33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2.png" /><Relationship Id="rId5" Type="http://schemas.openxmlformats.org/officeDocument/2006/relationships/image" Target="../media/image129.png" /><Relationship Id="rId4" Type="http://schemas.openxmlformats.org/officeDocument/2006/relationships/image" Target="../media/image59.png" 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2" Type="http://schemas.openxmlformats.org/officeDocument/2006/relationships/image" Target="../media/image33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40.jpeg" /><Relationship Id="rId5" Type="http://schemas.openxmlformats.org/officeDocument/2006/relationships/image" Target="../media/image5.png" /><Relationship Id="rId4" Type="http://schemas.openxmlformats.org/officeDocument/2006/relationships/image" Target="../media/image53.png" 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jpeg" /><Relationship Id="rId3" Type="http://schemas.openxmlformats.org/officeDocument/2006/relationships/image" Target="../media/image255.png" /><Relationship Id="rId7" Type="http://schemas.openxmlformats.org/officeDocument/2006/relationships/image" Target="../media/image214.png" /><Relationship Id="rId2" Type="http://schemas.openxmlformats.org/officeDocument/2006/relationships/image" Target="../media/image34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146.png" /><Relationship Id="rId4" Type="http://schemas.openxmlformats.org/officeDocument/2006/relationships/image" Target="../media/image256.png" 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jpeg" /><Relationship Id="rId3" Type="http://schemas.openxmlformats.org/officeDocument/2006/relationships/image" Target="../media/image255.png" /><Relationship Id="rId7" Type="http://schemas.openxmlformats.org/officeDocument/2006/relationships/image" Target="../media/image214.png" /><Relationship Id="rId2" Type="http://schemas.openxmlformats.org/officeDocument/2006/relationships/image" Target="../media/image34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146.png" /><Relationship Id="rId4" Type="http://schemas.openxmlformats.org/officeDocument/2006/relationships/image" Target="../media/image256.png" 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7.xml" 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2" Type="http://schemas.openxmlformats.org/officeDocument/2006/relationships/image" Target="../media/image34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44.jpeg" /><Relationship Id="rId4" Type="http://schemas.openxmlformats.org/officeDocument/2006/relationships/image" Target="../media/image5.png" 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 /><Relationship Id="rId2" Type="http://schemas.openxmlformats.org/officeDocument/2006/relationships/image" Target="../media/image34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46.jpeg" /><Relationship Id="rId4" Type="http://schemas.openxmlformats.org/officeDocument/2006/relationships/image" Target="../media/image5.png" 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 /><Relationship Id="rId3" Type="http://schemas.openxmlformats.org/officeDocument/2006/relationships/image" Target="../media/image334.png" /><Relationship Id="rId7" Type="http://schemas.openxmlformats.org/officeDocument/2006/relationships/image" Target="../media/image335.png" /><Relationship Id="rId2" Type="http://schemas.openxmlformats.org/officeDocument/2006/relationships/image" Target="../media/image33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53.png" /><Relationship Id="rId4" Type="http://schemas.openxmlformats.org/officeDocument/2006/relationships/image" Target="../media/image242.png" 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 /><Relationship Id="rId1" Type="http://schemas.openxmlformats.org/officeDocument/2006/relationships/slideLayout" Target="../slideLayouts/slideLayout7.xml" 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 /><Relationship Id="rId2" Type="http://schemas.openxmlformats.org/officeDocument/2006/relationships/image" Target="../media/image348.png" /><Relationship Id="rId1" Type="http://schemas.openxmlformats.org/officeDocument/2006/relationships/slideLayout" Target="../slideLayouts/slideLayout4.xml" 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 /><Relationship Id="rId2" Type="http://schemas.openxmlformats.org/officeDocument/2006/relationships/image" Target="../media/image348.png" /><Relationship Id="rId1" Type="http://schemas.openxmlformats.org/officeDocument/2006/relationships/slideLayout" Target="../slideLayouts/slideLayout4.xml" 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 /><Relationship Id="rId2" Type="http://schemas.openxmlformats.org/officeDocument/2006/relationships/image" Target="../media/image350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.png" /><Relationship Id="rId4" Type="http://schemas.openxmlformats.org/officeDocument/2006/relationships/image" Target="../media/image60.png" 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eg" /><Relationship Id="rId1" Type="http://schemas.openxmlformats.org/officeDocument/2006/relationships/slideLayout" Target="../slideLayouts/slideLayout2.xml" 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3.jpeg" /><Relationship Id="rId4" Type="http://schemas.openxmlformats.org/officeDocument/2006/relationships/image" Target="../media/image8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6.jpeg" /><Relationship Id="rId4" Type="http://schemas.openxmlformats.org/officeDocument/2006/relationships/image" Target="../media/image65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1.png" /><Relationship Id="rId5" Type="http://schemas.openxmlformats.org/officeDocument/2006/relationships/image" Target="../media/image70.png" /><Relationship Id="rId4" Type="http://schemas.openxmlformats.org/officeDocument/2006/relationships/image" Target="../media/image69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4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 /><Relationship Id="rId2" Type="http://schemas.openxmlformats.org/officeDocument/2006/relationships/image" Target="../media/image78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 /><Relationship Id="rId3" Type="http://schemas.openxmlformats.org/officeDocument/2006/relationships/image" Target="../media/image81.png" /><Relationship Id="rId7" Type="http://schemas.openxmlformats.org/officeDocument/2006/relationships/image" Target="../media/image83.png" /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png" /><Relationship Id="rId5" Type="http://schemas.openxmlformats.org/officeDocument/2006/relationships/image" Target="../media/image82.png" /><Relationship Id="rId4" Type="http://schemas.openxmlformats.org/officeDocument/2006/relationships/image" Target="../media/image25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7.png" /><Relationship Id="rId7" Type="http://schemas.openxmlformats.org/officeDocument/2006/relationships/image" Target="../media/image11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11" Type="http://schemas.openxmlformats.org/officeDocument/2006/relationships/image" Target="../media/image15.png" /><Relationship Id="rId5" Type="http://schemas.openxmlformats.org/officeDocument/2006/relationships/image" Target="../media/image9.png" /><Relationship Id="rId10" Type="http://schemas.openxmlformats.org/officeDocument/2006/relationships/image" Target="../media/image14.png" /><Relationship Id="rId4" Type="http://schemas.openxmlformats.org/officeDocument/2006/relationships/image" Target="../media/image8.png" /><Relationship Id="rId9" Type="http://schemas.openxmlformats.org/officeDocument/2006/relationships/image" Target="../media/image13.png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 /><Relationship Id="rId13" Type="http://schemas.openxmlformats.org/officeDocument/2006/relationships/image" Target="../media/image96.png" /><Relationship Id="rId18" Type="http://schemas.openxmlformats.org/officeDocument/2006/relationships/image" Target="../media/image101.png" /><Relationship Id="rId3" Type="http://schemas.openxmlformats.org/officeDocument/2006/relationships/image" Target="../media/image86.png" /><Relationship Id="rId21" Type="http://schemas.openxmlformats.org/officeDocument/2006/relationships/image" Target="../media/image104.png" /><Relationship Id="rId7" Type="http://schemas.openxmlformats.org/officeDocument/2006/relationships/image" Target="../media/image90.png" /><Relationship Id="rId12" Type="http://schemas.openxmlformats.org/officeDocument/2006/relationships/image" Target="../media/image95.png" /><Relationship Id="rId17" Type="http://schemas.openxmlformats.org/officeDocument/2006/relationships/image" Target="../media/image100.png" /><Relationship Id="rId2" Type="http://schemas.openxmlformats.org/officeDocument/2006/relationships/image" Target="../media/image85.png" /><Relationship Id="rId16" Type="http://schemas.openxmlformats.org/officeDocument/2006/relationships/image" Target="../media/image99.png" /><Relationship Id="rId20" Type="http://schemas.openxmlformats.org/officeDocument/2006/relationships/image" Target="../media/image10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9.png" /><Relationship Id="rId11" Type="http://schemas.openxmlformats.org/officeDocument/2006/relationships/image" Target="../media/image94.png" /><Relationship Id="rId5" Type="http://schemas.openxmlformats.org/officeDocument/2006/relationships/image" Target="../media/image88.png" /><Relationship Id="rId15" Type="http://schemas.openxmlformats.org/officeDocument/2006/relationships/image" Target="../media/image98.png" /><Relationship Id="rId10" Type="http://schemas.openxmlformats.org/officeDocument/2006/relationships/image" Target="../media/image93.png" /><Relationship Id="rId19" Type="http://schemas.openxmlformats.org/officeDocument/2006/relationships/image" Target="../media/image102.png" /><Relationship Id="rId4" Type="http://schemas.openxmlformats.org/officeDocument/2006/relationships/image" Target="../media/image87.png" /><Relationship Id="rId9" Type="http://schemas.openxmlformats.org/officeDocument/2006/relationships/image" Target="../media/image92.png" /><Relationship Id="rId14" Type="http://schemas.openxmlformats.org/officeDocument/2006/relationships/image" Target="../media/image97.png" /><Relationship Id="rId22" Type="http://schemas.openxmlformats.org/officeDocument/2006/relationships/image" Target="../media/image105.jpe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 /><Relationship Id="rId3" Type="http://schemas.openxmlformats.org/officeDocument/2006/relationships/image" Target="../media/image108.png" /><Relationship Id="rId7" Type="http://schemas.openxmlformats.org/officeDocument/2006/relationships/image" Target="../media/image43.png" /><Relationship Id="rId2" Type="http://schemas.openxmlformats.org/officeDocument/2006/relationships/image" Target="../media/image10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1.png" /><Relationship Id="rId5" Type="http://schemas.openxmlformats.org/officeDocument/2006/relationships/image" Target="../media/image110.png" /><Relationship Id="rId4" Type="http://schemas.openxmlformats.org/officeDocument/2006/relationships/image" Target="../media/image109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7" Type="http://schemas.openxmlformats.org/officeDocument/2006/relationships/image" Target="../media/image116.jpeg" /><Relationship Id="rId2" Type="http://schemas.openxmlformats.org/officeDocument/2006/relationships/image" Target="../media/image11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15.png" /><Relationship Id="rId5" Type="http://schemas.openxmlformats.org/officeDocument/2006/relationships/image" Target="../media/image5.png" /><Relationship Id="rId4" Type="http://schemas.openxmlformats.org/officeDocument/2006/relationships/image" Target="../media/image114.png" 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13" Type="http://schemas.openxmlformats.org/officeDocument/2006/relationships/image" Target="../media/image124.jpeg" /><Relationship Id="rId3" Type="http://schemas.openxmlformats.org/officeDocument/2006/relationships/image" Target="../media/image118.png" /><Relationship Id="rId7" Type="http://schemas.openxmlformats.org/officeDocument/2006/relationships/image" Target="../media/image122.png" /><Relationship Id="rId12" Type="http://schemas.openxmlformats.org/officeDocument/2006/relationships/image" Target="../media/image23.png" /><Relationship Id="rId2" Type="http://schemas.openxmlformats.org/officeDocument/2006/relationships/image" Target="../media/image1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1.png" /><Relationship Id="rId11" Type="http://schemas.openxmlformats.org/officeDocument/2006/relationships/image" Target="../media/image81.png" /><Relationship Id="rId5" Type="http://schemas.openxmlformats.org/officeDocument/2006/relationships/image" Target="../media/image120.png" /><Relationship Id="rId10" Type="http://schemas.openxmlformats.org/officeDocument/2006/relationships/image" Target="../media/image24.png" /><Relationship Id="rId4" Type="http://schemas.openxmlformats.org/officeDocument/2006/relationships/image" Target="../media/image119.png" /><Relationship Id="rId9" Type="http://schemas.openxmlformats.org/officeDocument/2006/relationships/image" Target="../media/image123.png" /><Relationship Id="rId14" Type="http://schemas.openxmlformats.org/officeDocument/2006/relationships/image" Target="../media/image125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26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7.jpe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 /><Relationship Id="rId2" Type="http://schemas.openxmlformats.org/officeDocument/2006/relationships/image" Target="../media/image12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0.jpeg" /><Relationship Id="rId5" Type="http://schemas.openxmlformats.org/officeDocument/2006/relationships/image" Target="../media/image8.png" /><Relationship Id="rId4" Type="http://schemas.openxmlformats.org/officeDocument/2006/relationships/image" Target="../media/image62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13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3.png" /><Relationship Id="rId5" Type="http://schemas.openxmlformats.org/officeDocument/2006/relationships/image" Target="../media/image132.png" /><Relationship Id="rId4" Type="http://schemas.openxmlformats.org/officeDocument/2006/relationships/image" Target="../media/image33.png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0.jpeg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 /><Relationship Id="rId2" Type="http://schemas.openxmlformats.org/officeDocument/2006/relationships/image" Target="../media/image13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37.png" /><Relationship Id="rId4" Type="http://schemas.openxmlformats.org/officeDocument/2006/relationships/image" Target="../media/image17.pn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7" Type="http://schemas.openxmlformats.org/officeDocument/2006/relationships/image" Target="../media/image141.png" /><Relationship Id="rId2" Type="http://schemas.openxmlformats.org/officeDocument/2006/relationships/image" Target="../media/image13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0.png" /><Relationship Id="rId5" Type="http://schemas.openxmlformats.org/officeDocument/2006/relationships/image" Target="../media/image18.png" /><Relationship Id="rId4" Type="http://schemas.openxmlformats.org/officeDocument/2006/relationships/image" Target="../media/image139.png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14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.png" /><Relationship Id="rId4" Type="http://schemas.openxmlformats.org/officeDocument/2006/relationships/image" Target="../media/image144.pn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 /><Relationship Id="rId2" Type="http://schemas.openxmlformats.org/officeDocument/2006/relationships/image" Target="../media/image14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4.jpe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47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49.jpeg" /><Relationship Id="rId4" Type="http://schemas.openxmlformats.org/officeDocument/2006/relationships/image" Target="../media/image148.png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 /><Relationship Id="rId2" Type="http://schemas.openxmlformats.org/officeDocument/2006/relationships/image" Target="../media/image152.pn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6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5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7.jpeg" /><Relationship Id="rId5" Type="http://schemas.openxmlformats.org/officeDocument/2006/relationships/image" Target="../media/image156.png" /><Relationship Id="rId4" Type="http://schemas.openxmlformats.org/officeDocument/2006/relationships/image" Target="../media/image155.png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59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62.jpeg" /><Relationship Id="rId5" Type="http://schemas.openxmlformats.org/officeDocument/2006/relationships/image" Target="../media/image161.png" /><Relationship Id="rId4" Type="http://schemas.openxmlformats.org/officeDocument/2006/relationships/image" Target="../media/image148.png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 /><Relationship Id="rId7" Type="http://schemas.openxmlformats.org/officeDocument/2006/relationships/image" Target="../media/image167.jpeg" /><Relationship Id="rId2" Type="http://schemas.openxmlformats.org/officeDocument/2006/relationships/image" Target="../media/image16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66.png" /><Relationship Id="rId5" Type="http://schemas.openxmlformats.org/officeDocument/2006/relationships/image" Target="../media/image5.png" /><Relationship Id="rId4" Type="http://schemas.openxmlformats.org/officeDocument/2006/relationships/image" Target="../media/image53.png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 /><Relationship Id="rId1" Type="http://schemas.openxmlformats.org/officeDocument/2006/relationships/slideLayout" Target="../slideLayouts/slideLayout7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7" Type="http://schemas.openxmlformats.org/officeDocument/2006/relationships/image" Target="../media/image19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png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 /><Relationship Id="rId2" Type="http://schemas.openxmlformats.org/officeDocument/2006/relationships/image" Target="../media/image17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72.jpeg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173.png" /><Relationship Id="rId1" Type="http://schemas.openxmlformats.org/officeDocument/2006/relationships/slideLayout" Target="../slideLayouts/slideLayout7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 /><Relationship Id="rId2" Type="http://schemas.openxmlformats.org/officeDocument/2006/relationships/image" Target="../media/image174.jpeg" /><Relationship Id="rId1" Type="http://schemas.openxmlformats.org/officeDocument/2006/relationships/slideLayout" Target="../slideLayouts/slideLayout7.xml" 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 /><Relationship Id="rId2" Type="http://schemas.openxmlformats.org/officeDocument/2006/relationships/image" Target="../media/image176.png" /><Relationship Id="rId1" Type="http://schemas.openxmlformats.org/officeDocument/2006/relationships/slideLayout" Target="../slideLayouts/slideLayout4.xml" 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 /><Relationship Id="rId3" Type="http://schemas.openxmlformats.org/officeDocument/2006/relationships/image" Target="../media/image179.png" /><Relationship Id="rId7" Type="http://schemas.openxmlformats.org/officeDocument/2006/relationships/image" Target="../media/image182.png" /><Relationship Id="rId2" Type="http://schemas.openxmlformats.org/officeDocument/2006/relationships/image" Target="../media/image17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1.png" /><Relationship Id="rId11" Type="http://schemas.openxmlformats.org/officeDocument/2006/relationships/image" Target="../media/image33.png" /><Relationship Id="rId5" Type="http://schemas.openxmlformats.org/officeDocument/2006/relationships/image" Target="../media/image180.png" /><Relationship Id="rId10" Type="http://schemas.openxmlformats.org/officeDocument/2006/relationships/image" Target="../media/image31.png" /><Relationship Id="rId4" Type="http://schemas.openxmlformats.org/officeDocument/2006/relationships/image" Target="../media/image28.png" /><Relationship Id="rId9" Type="http://schemas.openxmlformats.org/officeDocument/2006/relationships/image" Target="../media/image184.png" 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 /><Relationship Id="rId2" Type="http://schemas.openxmlformats.org/officeDocument/2006/relationships/image" Target="../media/image18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62.png" /><Relationship Id="rId4" Type="http://schemas.openxmlformats.org/officeDocument/2006/relationships/image" Target="../media/image59.png" 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 /><Relationship Id="rId2" Type="http://schemas.openxmlformats.org/officeDocument/2006/relationships/image" Target="../media/image186.jpeg" /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 /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 /><Relationship Id="rId2" Type="http://schemas.openxmlformats.org/officeDocument/2006/relationships/image" Target="../media/image189.jpeg" /><Relationship Id="rId1" Type="http://schemas.openxmlformats.org/officeDocument/2006/relationships/slideLayout" Target="../slideLayouts/slideLayout4.xml" 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 /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 /><Relationship Id="rId3" Type="http://schemas.openxmlformats.org/officeDocument/2006/relationships/image" Target="../media/image62.png" /><Relationship Id="rId7" Type="http://schemas.openxmlformats.org/officeDocument/2006/relationships/image" Target="../media/image60.png" /><Relationship Id="rId2" Type="http://schemas.openxmlformats.org/officeDocument/2006/relationships/image" Target="../media/image19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9.png" /><Relationship Id="rId5" Type="http://schemas.openxmlformats.org/officeDocument/2006/relationships/image" Target="../media/image193.png" /><Relationship Id="rId4" Type="http://schemas.openxmlformats.org/officeDocument/2006/relationships/image" Target="../media/image8.png" /><Relationship Id="rId9" Type="http://schemas.openxmlformats.org/officeDocument/2006/relationships/image" Target="../media/image194.jpeg" 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 /><Relationship Id="rId3" Type="http://schemas.openxmlformats.org/officeDocument/2006/relationships/image" Target="../media/image136.png" /><Relationship Id="rId7" Type="http://schemas.openxmlformats.org/officeDocument/2006/relationships/image" Target="../media/image18.png" /><Relationship Id="rId2" Type="http://schemas.openxmlformats.org/officeDocument/2006/relationships/image" Target="../media/image19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png" /><Relationship Id="rId5" Type="http://schemas.openxmlformats.org/officeDocument/2006/relationships/image" Target="../media/image37.png" /><Relationship Id="rId10" Type="http://schemas.openxmlformats.org/officeDocument/2006/relationships/image" Target="../media/image198.jpeg" /><Relationship Id="rId4" Type="http://schemas.openxmlformats.org/officeDocument/2006/relationships/image" Target="../media/image196.png" /><Relationship Id="rId9" Type="http://schemas.openxmlformats.org/officeDocument/2006/relationships/image" Target="../media/image137.png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 /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 /><Relationship Id="rId3" Type="http://schemas.openxmlformats.org/officeDocument/2006/relationships/image" Target="../media/image59.png" /><Relationship Id="rId7" Type="http://schemas.openxmlformats.org/officeDocument/2006/relationships/image" Target="../media/image201.jpeg" /><Relationship Id="rId2" Type="http://schemas.openxmlformats.org/officeDocument/2006/relationships/image" Target="../media/image20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62.png" /><Relationship Id="rId4" Type="http://schemas.openxmlformats.org/officeDocument/2006/relationships/image" Target="../media/image60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3" Type="http://schemas.openxmlformats.org/officeDocument/2006/relationships/image" Target="../media/image28.png" /><Relationship Id="rId7" Type="http://schemas.openxmlformats.org/officeDocument/2006/relationships/image" Target="../media/image32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10" Type="http://schemas.openxmlformats.org/officeDocument/2006/relationships/image" Target="../media/image35.jpeg" /><Relationship Id="rId4" Type="http://schemas.openxmlformats.org/officeDocument/2006/relationships/image" Target="../media/image29.png" /><Relationship Id="rId9" Type="http://schemas.openxmlformats.org/officeDocument/2006/relationships/image" Target="../media/image34.jpeg" 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 /><Relationship Id="rId1" Type="http://schemas.openxmlformats.org/officeDocument/2006/relationships/slideLayout" Target="../slideLayouts/slideLayout7.xml" 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7" Type="http://schemas.openxmlformats.org/officeDocument/2006/relationships/image" Target="../media/image206.jpeg" /><Relationship Id="rId2" Type="http://schemas.openxmlformats.org/officeDocument/2006/relationships/image" Target="../media/image20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5" Type="http://schemas.openxmlformats.org/officeDocument/2006/relationships/image" Target="../media/image31.png" /><Relationship Id="rId4" Type="http://schemas.openxmlformats.org/officeDocument/2006/relationships/image" Target="../media/image205.png" 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0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2.png" /><Relationship Id="rId5" Type="http://schemas.openxmlformats.org/officeDocument/2006/relationships/image" Target="../media/image31.png" /><Relationship Id="rId4" Type="http://schemas.openxmlformats.org/officeDocument/2006/relationships/image" Target="../media/image205.png" 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 /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 /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 /><Relationship Id="rId1" Type="http://schemas.openxmlformats.org/officeDocument/2006/relationships/slideLayout" Target="../slideLayouts/slideLayout2.xml" 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image" Target="../media/image2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1.jpeg" 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 /><Relationship Id="rId2" Type="http://schemas.openxmlformats.org/officeDocument/2006/relationships/image" Target="../media/image21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5.jpeg" /><Relationship Id="rId5" Type="http://schemas.openxmlformats.org/officeDocument/2006/relationships/image" Target="../media/image214.png" /><Relationship Id="rId4" Type="http://schemas.openxmlformats.org/officeDocument/2006/relationships/image" Target="../media/image53.png" 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 /><Relationship Id="rId3" Type="http://schemas.openxmlformats.org/officeDocument/2006/relationships/image" Target="../media/image37.png" /><Relationship Id="rId7" Type="http://schemas.openxmlformats.org/officeDocument/2006/relationships/image" Target="../media/image38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 /><Relationship Id="rId1" Type="http://schemas.openxmlformats.org/officeDocument/2006/relationships/slideLayout" Target="../slideLayouts/slideLayout2.xml" 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 /><Relationship Id="rId1" Type="http://schemas.openxmlformats.org/officeDocument/2006/relationships/slideLayout" Target="../slideLayouts/slideLayout2.xml" 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 /><Relationship Id="rId1" Type="http://schemas.openxmlformats.org/officeDocument/2006/relationships/slideLayout" Target="../slideLayouts/slideLayout2.xml" 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 /><Relationship Id="rId1" Type="http://schemas.openxmlformats.org/officeDocument/2006/relationships/slideLayout" Target="../slideLayouts/slideLayout7.xml" 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2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2.png" /><Relationship Id="rId4" Type="http://schemas.openxmlformats.org/officeDocument/2006/relationships/image" Target="../media/image31.png" 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22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2.jpeg" /><Relationship Id="rId5" Type="http://schemas.openxmlformats.org/officeDocument/2006/relationships/image" Target="../media/image5.png" /><Relationship Id="rId4" Type="http://schemas.openxmlformats.org/officeDocument/2006/relationships/image" Target="../media/image146.png" 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2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25.jpeg" /><Relationship Id="rId4" Type="http://schemas.openxmlformats.org/officeDocument/2006/relationships/image" Target="../media/image224.jpeg" 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76200" y="533400"/>
            <a:ext cx="91440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868" tIns="45243" rIns="92868" bIns="45243" anchor="ctr"/>
          <a:lstStyle/>
          <a:p>
            <a:pPr algn="ctr" defTabSz="857250">
              <a:lnSpc>
                <a:spcPct val="90000"/>
              </a:lnSpc>
              <a:defRPr/>
            </a:pP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Arial" charset="0"/>
            </a:endParaRPr>
          </a:p>
          <a:p>
            <a:pPr algn="ctr" defTabSz="857250">
              <a:lnSpc>
                <a:spcPct val="90000"/>
              </a:lnSpc>
              <a:defRPr/>
            </a:pP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Arial" charset="0"/>
            </a:endParaRPr>
          </a:p>
          <a:p>
            <a:pPr algn="ctr" defTabSz="857250">
              <a:lnSpc>
                <a:spcPct val="90000"/>
              </a:lnSpc>
              <a:defRPr/>
            </a:pPr>
            <a:endParaRPr lang="en-US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flipH="1" flipV="1">
            <a:off x="16565883" y="1295399"/>
            <a:ext cx="502917" cy="45719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defTabSz="857250">
              <a:lnSpc>
                <a:spcPct val="90000"/>
              </a:lnSpc>
              <a:defRPr/>
            </a:pPr>
            <a:endParaRPr lang="en-US" sz="44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-228600"/>
            <a:ext cx="8458200" cy="7086600"/>
          </a:xfrm>
        </p:spPr>
        <p:txBody>
          <a:bodyPr>
            <a:normAutofit/>
          </a:bodyPr>
          <a:lstStyle/>
          <a:p>
            <a:pPr algn="r">
              <a:buFont typeface="Wingdings" pitchFamily="2" charset="2"/>
              <a:buNone/>
              <a:defRPr/>
            </a:pPr>
            <a:endParaRPr lang="en-US" sz="3600" b="1" dirty="0">
              <a:latin typeface="Arial" pitchFamily="34" charset="0"/>
              <a:cs typeface="Arial" pitchFamily="34" charset="0"/>
            </a:endParaRPr>
          </a:p>
          <a:p>
            <a:pPr algn="r">
              <a:buFont typeface="Wingdings" pitchFamily="2" charset="2"/>
              <a:buNone/>
              <a:defRPr/>
            </a:pPr>
            <a:endParaRPr lang="en-US" sz="3600" b="1" dirty="0">
              <a:latin typeface="Arial" pitchFamily="34" charset="0"/>
              <a:cs typeface="Arial" pitchFamily="34" charset="0"/>
            </a:endParaRPr>
          </a:p>
          <a:p>
            <a:pPr algn="r">
              <a:buFont typeface="Wingdings" pitchFamily="2" charset="2"/>
              <a:buNone/>
              <a:defRPr/>
            </a:pPr>
            <a:endParaRPr lang="en-US" sz="3600" b="1" dirty="0">
              <a:latin typeface="Arial" pitchFamily="34" charset="0"/>
              <a:cs typeface="Arial" pitchFamily="34" charset="0"/>
            </a:endParaRPr>
          </a:p>
          <a:p>
            <a:pPr algn="r">
              <a:buFont typeface="Wingdings" pitchFamily="2" charset="2"/>
              <a:buNone/>
              <a:defRPr/>
            </a:pPr>
            <a:endParaRPr lang="en-US" sz="3600" b="1" dirty="0">
              <a:latin typeface="Arial" pitchFamily="34" charset="0"/>
              <a:cs typeface="Arial" pitchFamily="34" charset="0"/>
            </a:endParaRPr>
          </a:p>
          <a:p>
            <a:pPr algn="r">
              <a:buFont typeface="Wingdings" pitchFamily="2" charset="2"/>
              <a:buNone/>
              <a:defRPr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CHEST XRAY 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In CARDIOLOGY     </a:t>
            </a:r>
          </a:p>
          <a:p>
            <a:pPr algn="r">
              <a:buFont typeface="Wingdings" pitchFamily="2" charset="2"/>
              <a:buNone/>
              <a:defRPr/>
            </a:pPr>
            <a:endParaRPr lang="en-US" sz="6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</a:rPr>
              <a:t>                                                                                                  Dr </a:t>
            </a:r>
            <a:r>
              <a:rPr lang="en-US" sz="2000" b="1" dirty="0" err="1">
                <a:solidFill>
                  <a:schemeClr val="tx1"/>
                </a:solidFill>
              </a:rPr>
              <a:t>Arun</a:t>
            </a:r>
            <a:r>
              <a:rPr lang="en-US" sz="2000" b="1" dirty="0">
                <a:solidFill>
                  <a:schemeClr val="tx1"/>
                </a:solidFill>
              </a:rPr>
              <a:t> Jude Alphonse</a:t>
            </a:r>
          </a:p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</a:rPr>
              <a:t>                                                                                               DM Cardiology Resident</a:t>
            </a:r>
          </a:p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</a:rPr>
              <a:t>                                                                                                   </a:t>
            </a:r>
            <a:r>
              <a:rPr lang="en-US" sz="2000" b="1" dirty="0" err="1">
                <a:solidFill>
                  <a:schemeClr val="tx1"/>
                </a:solidFill>
              </a:rPr>
              <a:t>Govt</a:t>
            </a:r>
            <a:r>
              <a:rPr lang="en-US" sz="2000" b="1" dirty="0">
                <a:solidFill>
                  <a:schemeClr val="tx1"/>
                </a:solidFill>
              </a:rPr>
              <a:t> TDMC </a:t>
            </a:r>
            <a:r>
              <a:rPr lang="en-US" sz="2000" b="1" dirty="0" err="1">
                <a:solidFill>
                  <a:schemeClr val="tx1"/>
                </a:solidFill>
              </a:rPr>
              <a:t>Alappuzha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user\Desktop\pulmonologist-chest-x-ray-shows-a-patient-fun-cartoon-style-illustration-F1X4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4495800" cy="3352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0170810_2314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2347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20948" y="1000252"/>
            <a:ext cx="1957070" cy="357505"/>
            <a:chOff x="3020948" y="1000252"/>
            <a:chExt cx="195707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0948" y="1000252"/>
              <a:ext cx="1957070" cy="35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1400" y="1057402"/>
              <a:ext cx="106933" cy="11531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7151" y="1057275"/>
            <a:ext cx="101853" cy="10058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384928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51959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27728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00069" y="1006221"/>
            <a:ext cx="256540" cy="351790"/>
          </a:xfrm>
          <a:custGeom>
            <a:avLst/>
            <a:gdLst/>
            <a:ahLst/>
            <a:cxnLst/>
            <a:rect l="l" t="t" r="r" b="b"/>
            <a:pathLst>
              <a:path w="256539" h="351790">
                <a:moveTo>
                  <a:pt x="0" y="0"/>
                </a:moveTo>
                <a:lnTo>
                  <a:pt x="61340" y="0"/>
                </a:lnTo>
                <a:lnTo>
                  <a:pt x="61340" y="234187"/>
                </a:lnTo>
                <a:lnTo>
                  <a:pt x="62390" y="247451"/>
                </a:lnTo>
                <a:lnTo>
                  <a:pt x="87516" y="287174"/>
                </a:lnTo>
                <a:lnTo>
                  <a:pt x="124967" y="296925"/>
                </a:lnTo>
                <a:lnTo>
                  <a:pt x="140708" y="295856"/>
                </a:lnTo>
                <a:lnTo>
                  <a:pt x="176783" y="279907"/>
                </a:lnTo>
                <a:lnTo>
                  <a:pt x="195325" y="233044"/>
                </a:lnTo>
                <a:lnTo>
                  <a:pt x="195325" y="0"/>
                </a:lnTo>
                <a:lnTo>
                  <a:pt x="256539" y="0"/>
                </a:lnTo>
                <a:lnTo>
                  <a:pt x="256539" y="237743"/>
                </a:lnTo>
                <a:lnTo>
                  <a:pt x="254321" y="262963"/>
                </a:lnTo>
                <a:lnTo>
                  <a:pt x="236501" y="304734"/>
                </a:lnTo>
                <a:lnTo>
                  <a:pt x="201467" y="334478"/>
                </a:lnTo>
                <a:lnTo>
                  <a:pt x="153791" y="349527"/>
                </a:lnTo>
                <a:lnTo>
                  <a:pt x="125475" y="351408"/>
                </a:lnTo>
                <a:lnTo>
                  <a:pt x="97093" y="349573"/>
                </a:lnTo>
                <a:lnTo>
                  <a:pt x="50663" y="334853"/>
                </a:lnTo>
                <a:lnTo>
                  <a:pt x="18323" y="305605"/>
                </a:lnTo>
                <a:lnTo>
                  <a:pt x="2028" y="263401"/>
                </a:lnTo>
                <a:lnTo>
                  <a:pt x="0" y="2374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0948" y="100380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7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4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3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0" y="220852"/>
                </a:lnTo>
                <a:lnTo>
                  <a:pt x="6134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4413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91507" y="1000252"/>
            <a:ext cx="287020" cy="357505"/>
          </a:xfrm>
          <a:custGeom>
            <a:avLst/>
            <a:gdLst/>
            <a:ahLst/>
            <a:cxnLst/>
            <a:rect l="l" t="t" r="r" b="b"/>
            <a:pathLst>
              <a:path w="287020" h="357505">
                <a:moveTo>
                  <a:pt x="175005" y="0"/>
                </a:moveTo>
                <a:lnTo>
                  <a:pt x="202340" y="2139"/>
                </a:lnTo>
                <a:lnTo>
                  <a:pt x="227568" y="8540"/>
                </a:lnTo>
                <a:lnTo>
                  <a:pt x="250676" y="19180"/>
                </a:lnTo>
                <a:lnTo>
                  <a:pt x="271652" y="34036"/>
                </a:lnTo>
                <a:lnTo>
                  <a:pt x="245998" y="83312"/>
                </a:lnTo>
                <a:lnTo>
                  <a:pt x="239831" y="78476"/>
                </a:lnTo>
                <a:lnTo>
                  <a:pt x="232187" y="73675"/>
                </a:lnTo>
                <a:lnTo>
                  <a:pt x="191420" y="56991"/>
                </a:lnTo>
                <a:lnTo>
                  <a:pt x="173608" y="54610"/>
                </a:lnTo>
                <a:lnTo>
                  <a:pt x="149437" y="56757"/>
                </a:lnTo>
                <a:lnTo>
                  <a:pt x="109190" y="74005"/>
                </a:lnTo>
                <a:lnTo>
                  <a:pt x="80182" y="107870"/>
                </a:lnTo>
                <a:lnTo>
                  <a:pt x="65462" y="154162"/>
                </a:lnTo>
                <a:lnTo>
                  <a:pt x="63626" y="181737"/>
                </a:lnTo>
                <a:lnTo>
                  <a:pt x="65436" y="207902"/>
                </a:lnTo>
                <a:lnTo>
                  <a:pt x="79914" y="251995"/>
                </a:lnTo>
                <a:lnTo>
                  <a:pt x="108295" y="284356"/>
                </a:lnTo>
                <a:lnTo>
                  <a:pt x="147625" y="300843"/>
                </a:lnTo>
                <a:lnTo>
                  <a:pt x="171195" y="302895"/>
                </a:lnTo>
                <a:lnTo>
                  <a:pt x="186862" y="301775"/>
                </a:lnTo>
                <a:lnTo>
                  <a:pt x="225170" y="284988"/>
                </a:lnTo>
                <a:lnTo>
                  <a:pt x="225170" y="217043"/>
                </a:lnTo>
                <a:lnTo>
                  <a:pt x="177291" y="217043"/>
                </a:lnTo>
                <a:lnTo>
                  <a:pt x="177291" y="164719"/>
                </a:lnTo>
                <a:lnTo>
                  <a:pt x="286512" y="164719"/>
                </a:lnTo>
                <a:lnTo>
                  <a:pt x="286512" y="319405"/>
                </a:lnTo>
                <a:lnTo>
                  <a:pt x="246578" y="341872"/>
                </a:lnTo>
                <a:lnTo>
                  <a:pt x="195611" y="354885"/>
                </a:lnTo>
                <a:lnTo>
                  <a:pt x="161289" y="357377"/>
                </a:lnTo>
                <a:lnTo>
                  <a:pt x="126069" y="354349"/>
                </a:lnTo>
                <a:lnTo>
                  <a:pt x="67153" y="330053"/>
                </a:lnTo>
                <a:lnTo>
                  <a:pt x="24431" y="282402"/>
                </a:lnTo>
                <a:lnTo>
                  <a:pt x="2714" y="218064"/>
                </a:lnTo>
                <a:lnTo>
                  <a:pt x="0" y="180086"/>
                </a:lnTo>
                <a:lnTo>
                  <a:pt x="2954" y="141960"/>
                </a:lnTo>
                <a:lnTo>
                  <a:pt x="26628" y="76948"/>
                </a:lnTo>
                <a:lnTo>
                  <a:pt x="73136" y="28182"/>
                </a:lnTo>
                <a:lnTo>
                  <a:pt x="136953" y="3139"/>
                </a:lnTo>
                <a:lnTo>
                  <a:pt x="17500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6400" y="1778507"/>
            <a:ext cx="4775200" cy="45085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1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0957" y="603884"/>
            <a:ext cx="5133975" cy="357505"/>
            <a:chOff x="1560957" y="603884"/>
            <a:chExt cx="513397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0957" y="603884"/>
              <a:ext cx="5133467" cy="357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7089" y="788415"/>
              <a:ext cx="109982" cy="11823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536822" y="710945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4"/>
                </a:lnTo>
                <a:lnTo>
                  <a:pt x="83057" y="127634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1408" y="661162"/>
            <a:ext cx="106934" cy="1153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30446" y="661034"/>
            <a:ext cx="101853" cy="1005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0901" y="657479"/>
            <a:ext cx="176402" cy="25031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4673" y="657479"/>
            <a:ext cx="176402" cy="25031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57089" y="657225"/>
            <a:ext cx="91312" cy="8661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341490" y="609980"/>
            <a:ext cx="353060" cy="350520"/>
          </a:xfrm>
          <a:custGeom>
            <a:avLst/>
            <a:gdLst/>
            <a:ahLst/>
            <a:cxnLst/>
            <a:rect l="l" t="t" r="r" b="b"/>
            <a:pathLst>
              <a:path w="353059" h="350519">
                <a:moveTo>
                  <a:pt x="69596" y="0"/>
                </a:moveTo>
                <a:lnTo>
                  <a:pt x="102108" y="0"/>
                </a:lnTo>
                <a:lnTo>
                  <a:pt x="176911" y="232791"/>
                </a:lnTo>
                <a:lnTo>
                  <a:pt x="250062" y="0"/>
                </a:lnTo>
                <a:lnTo>
                  <a:pt x="282320" y="0"/>
                </a:lnTo>
                <a:lnTo>
                  <a:pt x="352933" y="345821"/>
                </a:lnTo>
                <a:lnTo>
                  <a:pt x="293497" y="345821"/>
                </a:lnTo>
                <a:lnTo>
                  <a:pt x="257556" y="159385"/>
                </a:lnTo>
                <a:lnTo>
                  <a:pt x="188087" y="350266"/>
                </a:lnTo>
                <a:lnTo>
                  <a:pt x="166115" y="350266"/>
                </a:lnTo>
                <a:lnTo>
                  <a:pt x="96520" y="159385"/>
                </a:lnTo>
                <a:lnTo>
                  <a:pt x="59182" y="345821"/>
                </a:lnTo>
                <a:lnTo>
                  <a:pt x="0" y="345821"/>
                </a:lnTo>
                <a:lnTo>
                  <a:pt x="6959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2367" y="609980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1" y="0"/>
                </a:lnTo>
                <a:lnTo>
                  <a:pt x="6134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4525" y="6099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4"/>
                </a:lnTo>
                <a:lnTo>
                  <a:pt x="217424" y="291084"/>
                </a:lnTo>
                <a:lnTo>
                  <a:pt x="217424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2653" y="609980"/>
            <a:ext cx="596900" cy="350520"/>
          </a:xfrm>
          <a:custGeom>
            <a:avLst/>
            <a:gdLst/>
            <a:ahLst/>
            <a:cxnLst/>
            <a:rect l="l" t="t" r="r" b="b"/>
            <a:pathLst>
              <a:path w="596900" h="350519">
                <a:moveTo>
                  <a:pt x="313182" y="0"/>
                </a:moveTo>
                <a:lnTo>
                  <a:pt x="345694" y="0"/>
                </a:lnTo>
                <a:lnTo>
                  <a:pt x="420497" y="232791"/>
                </a:lnTo>
                <a:lnTo>
                  <a:pt x="493649" y="0"/>
                </a:lnTo>
                <a:lnTo>
                  <a:pt x="525907" y="0"/>
                </a:lnTo>
                <a:lnTo>
                  <a:pt x="596519" y="345821"/>
                </a:lnTo>
                <a:lnTo>
                  <a:pt x="537083" y="345821"/>
                </a:lnTo>
                <a:lnTo>
                  <a:pt x="501142" y="159385"/>
                </a:lnTo>
                <a:lnTo>
                  <a:pt x="431673" y="350266"/>
                </a:lnTo>
                <a:lnTo>
                  <a:pt x="409701" y="350266"/>
                </a:lnTo>
                <a:lnTo>
                  <a:pt x="340106" y="159385"/>
                </a:lnTo>
                <a:lnTo>
                  <a:pt x="302768" y="345821"/>
                </a:lnTo>
                <a:lnTo>
                  <a:pt x="243586" y="345821"/>
                </a:lnTo>
                <a:lnTo>
                  <a:pt x="313182" y="0"/>
                </a:lnTo>
                <a:close/>
              </a:path>
              <a:path w="596900" h="350519">
                <a:moveTo>
                  <a:pt x="0" y="0"/>
                </a:moveTo>
                <a:lnTo>
                  <a:pt x="220472" y="0"/>
                </a:lnTo>
                <a:lnTo>
                  <a:pt x="220472" y="54483"/>
                </a:lnTo>
                <a:lnTo>
                  <a:pt x="61341" y="54483"/>
                </a:lnTo>
                <a:lnTo>
                  <a:pt x="61341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1" y="187579"/>
                </a:lnTo>
                <a:lnTo>
                  <a:pt x="61341" y="291084"/>
                </a:lnTo>
                <a:lnTo>
                  <a:pt x="217932" y="291084"/>
                </a:lnTo>
                <a:lnTo>
                  <a:pt x="217932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8595" y="609980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4" h="346075">
                <a:moveTo>
                  <a:pt x="0" y="0"/>
                </a:moveTo>
                <a:lnTo>
                  <a:pt x="65150" y="0"/>
                </a:lnTo>
                <a:lnTo>
                  <a:pt x="146938" y="147447"/>
                </a:lnTo>
                <a:lnTo>
                  <a:pt x="229107" y="0"/>
                </a:lnTo>
                <a:lnTo>
                  <a:pt x="294004" y="0"/>
                </a:lnTo>
                <a:lnTo>
                  <a:pt x="177926" y="203835"/>
                </a:lnTo>
                <a:lnTo>
                  <a:pt x="177926" y="345567"/>
                </a:lnTo>
                <a:lnTo>
                  <a:pt x="116585" y="345567"/>
                </a:lnTo>
                <a:lnTo>
                  <a:pt x="116585" y="2038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38297" y="609980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8" y="208534"/>
                </a:lnTo>
                <a:lnTo>
                  <a:pt x="192658" y="0"/>
                </a:lnTo>
                <a:lnTo>
                  <a:pt x="251587" y="0"/>
                </a:lnTo>
                <a:lnTo>
                  <a:pt x="251587" y="350266"/>
                </a:lnTo>
                <a:lnTo>
                  <a:pt x="226694" y="350266"/>
                </a:lnTo>
                <a:lnTo>
                  <a:pt x="58927" y="131572"/>
                </a:lnTo>
                <a:lnTo>
                  <a:pt x="58927" y="345821"/>
                </a:lnTo>
                <a:lnTo>
                  <a:pt x="0" y="3458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72080" y="609980"/>
            <a:ext cx="589280" cy="350520"/>
          </a:xfrm>
          <a:custGeom>
            <a:avLst/>
            <a:gdLst/>
            <a:ahLst/>
            <a:cxnLst/>
            <a:rect l="l" t="t" r="r" b="b"/>
            <a:pathLst>
              <a:path w="589280" h="350519">
                <a:moveTo>
                  <a:pt x="305562" y="0"/>
                </a:moveTo>
                <a:lnTo>
                  <a:pt x="338074" y="0"/>
                </a:lnTo>
                <a:lnTo>
                  <a:pt x="412876" y="232791"/>
                </a:lnTo>
                <a:lnTo>
                  <a:pt x="486029" y="0"/>
                </a:lnTo>
                <a:lnTo>
                  <a:pt x="518287" y="0"/>
                </a:lnTo>
                <a:lnTo>
                  <a:pt x="588899" y="345821"/>
                </a:lnTo>
                <a:lnTo>
                  <a:pt x="529463" y="345821"/>
                </a:lnTo>
                <a:lnTo>
                  <a:pt x="493521" y="159385"/>
                </a:lnTo>
                <a:lnTo>
                  <a:pt x="424052" y="350266"/>
                </a:lnTo>
                <a:lnTo>
                  <a:pt x="402081" y="350266"/>
                </a:lnTo>
                <a:lnTo>
                  <a:pt x="332486" y="159385"/>
                </a:lnTo>
                <a:lnTo>
                  <a:pt x="295148" y="345821"/>
                </a:lnTo>
                <a:lnTo>
                  <a:pt x="235966" y="345821"/>
                </a:lnTo>
                <a:lnTo>
                  <a:pt x="305562" y="0"/>
                </a:lnTo>
                <a:close/>
              </a:path>
              <a:path w="589280" h="350519">
                <a:moveTo>
                  <a:pt x="0" y="0"/>
                </a:moveTo>
                <a:lnTo>
                  <a:pt x="61341" y="0"/>
                </a:lnTo>
                <a:lnTo>
                  <a:pt x="61341" y="291084"/>
                </a:lnTo>
                <a:lnTo>
                  <a:pt x="217424" y="291084"/>
                </a:lnTo>
                <a:lnTo>
                  <a:pt x="217424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4420" y="609980"/>
            <a:ext cx="256540" cy="351790"/>
          </a:xfrm>
          <a:custGeom>
            <a:avLst/>
            <a:gdLst/>
            <a:ahLst/>
            <a:cxnLst/>
            <a:rect l="l" t="t" r="r" b="b"/>
            <a:pathLst>
              <a:path w="256539" h="351790">
                <a:moveTo>
                  <a:pt x="0" y="0"/>
                </a:moveTo>
                <a:lnTo>
                  <a:pt x="61341" y="0"/>
                </a:lnTo>
                <a:lnTo>
                  <a:pt x="61341" y="234188"/>
                </a:lnTo>
                <a:lnTo>
                  <a:pt x="62390" y="247451"/>
                </a:lnTo>
                <a:lnTo>
                  <a:pt x="87516" y="287174"/>
                </a:lnTo>
                <a:lnTo>
                  <a:pt x="124968" y="296926"/>
                </a:lnTo>
                <a:lnTo>
                  <a:pt x="140708" y="295856"/>
                </a:lnTo>
                <a:lnTo>
                  <a:pt x="176784" y="279908"/>
                </a:lnTo>
                <a:lnTo>
                  <a:pt x="195326" y="233045"/>
                </a:lnTo>
                <a:lnTo>
                  <a:pt x="195326" y="0"/>
                </a:lnTo>
                <a:lnTo>
                  <a:pt x="256540" y="0"/>
                </a:lnTo>
                <a:lnTo>
                  <a:pt x="256540" y="237744"/>
                </a:lnTo>
                <a:lnTo>
                  <a:pt x="254321" y="262963"/>
                </a:lnTo>
                <a:lnTo>
                  <a:pt x="236501" y="304734"/>
                </a:lnTo>
                <a:lnTo>
                  <a:pt x="201467" y="334478"/>
                </a:lnTo>
                <a:lnTo>
                  <a:pt x="153791" y="349527"/>
                </a:lnTo>
                <a:lnTo>
                  <a:pt x="125476" y="351409"/>
                </a:lnTo>
                <a:lnTo>
                  <a:pt x="97093" y="349573"/>
                </a:lnTo>
                <a:lnTo>
                  <a:pt x="50663" y="334853"/>
                </a:lnTo>
                <a:lnTo>
                  <a:pt x="18323" y="305605"/>
                </a:lnTo>
                <a:lnTo>
                  <a:pt x="2028" y="263401"/>
                </a:lnTo>
                <a:lnTo>
                  <a:pt x="0" y="2374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60957" y="60756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8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5" y="103632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4" y="222504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0" y="220853"/>
                </a:lnTo>
                <a:lnTo>
                  <a:pt x="61340" y="347980"/>
                </a:lnTo>
                <a:lnTo>
                  <a:pt x="0" y="347980"/>
                </a:lnTo>
                <a:lnTo>
                  <a:pt x="0" y="2667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96636" y="606933"/>
            <a:ext cx="233679" cy="348615"/>
          </a:xfrm>
          <a:custGeom>
            <a:avLst/>
            <a:gdLst/>
            <a:ahLst/>
            <a:cxnLst/>
            <a:rect l="l" t="t" r="r" b="b"/>
            <a:pathLst>
              <a:path w="233679" h="348615">
                <a:moveTo>
                  <a:pt x="97789" y="0"/>
                </a:moveTo>
                <a:lnTo>
                  <a:pt x="145748" y="5730"/>
                </a:lnTo>
                <a:lnTo>
                  <a:pt x="181990" y="22987"/>
                </a:lnTo>
                <a:lnTo>
                  <a:pt x="210333" y="68546"/>
                </a:lnTo>
                <a:lnTo>
                  <a:pt x="212216" y="88645"/>
                </a:lnTo>
                <a:lnTo>
                  <a:pt x="209504" y="108126"/>
                </a:lnTo>
                <a:lnTo>
                  <a:pt x="201374" y="125428"/>
                </a:lnTo>
                <a:lnTo>
                  <a:pt x="187838" y="140563"/>
                </a:lnTo>
                <a:lnTo>
                  <a:pt x="168910" y="153542"/>
                </a:lnTo>
                <a:lnTo>
                  <a:pt x="197080" y="167739"/>
                </a:lnTo>
                <a:lnTo>
                  <a:pt x="217201" y="187864"/>
                </a:lnTo>
                <a:lnTo>
                  <a:pt x="229274" y="213943"/>
                </a:lnTo>
                <a:lnTo>
                  <a:pt x="233299" y="245999"/>
                </a:lnTo>
                <a:lnTo>
                  <a:pt x="231062" y="268386"/>
                </a:lnTo>
                <a:lnTo>
                  <a:pt x="213207" y="305827"/>
                </a:lnTo>
                <a:lnTo>
                  <a:pt x="178512" y="333023"/>
                </a:lnTo>
                <a:lnTo>
                  <a:pt x="132550" y="346878"/>
                </a:lnTo>
                <a:lnTo>
                  <a:pt x="105663" y="348614"/>
                </a:lnTo>
                <a:lnTo>
                  <a:pt x="0" y="348614"/>
                </a:lnTo>
                <a:lnTo>
                  <a:pt x="0" y="3301"/>
                </a:lnTo>
                <a:lnTo>
                  <a:pt x="32263" y="1821"/>
                </a:lnTo>
                <a:lnTo>
                  <a:pt x="59324" y="793"/>
                </a:lnTo>
                <a:lnTo>
                  <a:pt x="81170" y="194"/>
                </a:lnTo>
                <a:lnTo>
                  <a:pt x="977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27095" y="605281"/>
            <a:ext cx="606425" cy="350520"/>
          </a:xfrm>
          <a:custGeom>
            <a:avLst/>
            <a:gdLst/>
            <a:ahLst/>
            <a:cxnLst/>
            <a:rect l="l" t="t" r="r" b="b"/>
            <a:pathLst>
              <a:path w="606425" h="350519">
                <a:moveTo>
                  <a:pt x="436371" y="1142"/>
                </a:moveTo>
                <a:lnTo>
                  <a:pt x="493952" y="7502"/>
                </a:lnTo>
                <a:lnTo>
                  <a:pt x="535066" y="26590"/>
                </a:lnTo>
                <a:lnTo>
                  <a:pt x="559726" y="58418"/>
                </a:lnTo>
                <a:lnTo>
                  <a:pt x="567943" y="102996"/>
                </a:lnTo>
                <a:lnTo>
                  <a:pt x="566802" y="117998"/>
                </a:lnTo>
                <a:lnTo>
                  <a:pt x="549782" y="159003"/>
                </a:lnTo>
                <a:lnTo>
                  <a:pt x="517278" y="188471"/>
                </a:lnTo>
                <a:lnTo>
                  <a:pt x="504063" y="194563"/>
                </a:lnTo>
                <a:lnTo>
                  <a:pt x="606170" y="350265"/>
                </a:lnTo>
                <a:lnTo>
                  <a:pt x="535431" y="350265"/>
                </a:lnTo>
                <a:lnTo>
                  <a:pt x="443229" y="207517"/>
                </a:lnTo>
                <a:lnTo>
                  <a:pt x="435566" y="207349"/>
                </a:lnTo>
                <a:lnTo>
                  <a:pt x="426497" y="207025"/>
                </a:lnTo>
                <a:lnTo>
                  <a:pt x="416048" y="206535"/>
                </a:lnTo>
                <a:lnTo>
                  <a:pt x="404240" y="205866"/>
                </a:lnTo>
                <a:lnTo>
                  <a:pt x="404240" y="350265"/>
                </a:lnTo>
                <a:lnTo>
                  <a:pt x="340613" y="350265"/>
                </a:lnTo>
                <a:lnTo>
                  <a:pt x="340613" y="4698"/>
                </a:lnTo>
                <a:lnTo>
                  <a:pt x="345023" y="4581"/>
                </a:lnTo>
                <a:lnTo>
                  <a:pt x="353123" y="4238"/>
                </a:lnTo>
                <a:lnTo>
                  <a:pt x="364938" y="3681"/>
                </a:lnTo>
                <a:lnTo>
                  <a:pt x="380491" y="2920"/>
                </a:lnTo>
                <a:lnTo>
                  <a:pt x="396974" y="2160"/>
                </a:lnTo>
                <a:lnTo>
                  <a:pt x="411765" y="1603"/>
                </a:lnTo>
                <a:lnTo>
                  <a:pt x="424890" y="1260"/>
                </a:lnTo>
                <a:lnTo>
                  <a:pt x="436371" y="1142"/>
                </a:lnTo>
                <a:close/>
              </a:path>
              <a:path w="606425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08827" y="60401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4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2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68163" y="603884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4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4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81935" y="603884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4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4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457200" y="1676400"/>
            <a:ext cx="3520440" cy="3733800"/>
            <a:chOff x="457200" y="1676400"/>
            <a:chExt cx="3520440" cy="373380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676400"/>
              <a:ext cx="3520440" cy="367741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58101" y="4871847"/>
              <a:ext cx="690245" cy="538480"/>
            </a:xfrm>
            <a:custGeom>
              <a:avLst/>
              <a:gdLst/>
              <a:ahLst/>
              <a:cxnLst/>
              <a:rect l="l" t="t" r="r" b="b"/>
              <a:pathLst>
                <a:path w="690244" h="538479">
                  <a:moveTo>
                    <a:pt x="589749" y="512190"/>
                  </a:moveTo>
                  <a:lnTo>
                    <a:pt x="586447" y="514603"/>
                  </a:lnTo>
                  <a:lnTo>
                    <a:pt x="586066" y="518032"/>
                  </a:lnTo>
                  <a:lnTo>
                    <a:pt x="585558" y="521588"/>
                  </a:lnTo>
                  <a:lnTo>
                    <a:pt x="587971" y="524763"/>
                  </a:lnTo>
                  <a:lnTo>
                    <a:pt x="689698" y="538352"/>
                  </a:lnTo>
                  <a:lnTo>
                    <a:pt x="688630" y="535685"/>
                  </a:lnTo>
                  <a:lnTo>
                    <a:pt x="675855" y="535685"/>
                  </a:lnTo>
                  <a:lnTo>
                    <a:pt x="657335" y="521278"/>
                  </a:lnTo>
                  <a:lnTo>
                    <a:pt x="593178" y="512698"/>
                  </a:lnTo>
                  <a:lnTo>
                    <a:pt x="589749" y="512190"/>
                  </a:lnTo>
                  <a:close/>
                </a:path>
                <a:path w="690244" h="538479">
                  <a:moveTo>
                    <a:pt x="657335" y="521278"/>
                  </a:moveTo>
                  <a:lnTo>
                    <a:pt x="675855" y="535685"/>
                  </a:lnTo>
                  <a:lnTo>
                    <a:pt x="677948" y="533018"/>
                  </a:lnTo>
                  <a:lnTo>
                    <a:pt x="673823" y="533018"/>
                  </a:lnTo>
                  <a:lnTo>
                    <a:pt x="669793" y="522944"/>
                  </a:lnTo>
                  <a:lnTo>
                    <a:pt x="657335" y="521278"/>
                  </a:lnTo>
                  <a:close/>
                </a:path>
                <a:path w="690244" h="538479">
                  <a:moveTo>
                    <a:pt x="647788" y="441578"/>
                  </a:moveTo>
                  <a:lnTo>
                    <a:pt x="644486" y="442848"/>
                  </a:lnTo>
                  <a:lnTo>
                    <a:pt x="641311" y="444118"/>
                  </a:lnTo>
                  <a:lnTo>
                    <a:pt x="639660" y="447928"/>
                  </a:lnTo>
                  <a:lnTo>
                    <a:pt x="641057" y="451103"/>
                  </a:lnTo>
                  <a:lnTo>
                    <a:pt x="665074" y="511145"/>
                  </a:lnTo>
                  <a:lnTo>
                    <a:pt x="683729" y="525652"/>
                  </a:lnTo>
                  <a:lnTo>
                    <a:pt x="675855" y="535685"/>
                  </a:lnTo>
                  <a:lnTo>
                    <a:pt x="688630" y="535685"/>
                  </a:lnTo>
                  <a:lnTo>
                    <a:pt x="652868" y="446404"/>
                  </a:lnTo>
                  <a:lnTo>
                    <a:pt x="651471" y="443102"/>
                  </a:lnTo>
                  <a:lnTo>
                    <a:pt x="647788" y="441578"/>
                  </a:lnTo>
                  <a:close/>
                </a:path>
                <a:path w="690244" h="538479">
                  <a:moveTo>
                    <a:pt x="669793" y="522944"/>
                  </a:moveTo>
                  <a:lnTo>
                    <a:pt x="673823" y="533018"/>
                  </a:lnTo>
                  <a:lnTo>
                    <a:pt x="680554" y="524382"/>
                  </a:lnTo>
                  <a:lnTo>
                    <a:pt x="669793" y="522944"/>
                  </a:lnTo>
                  <a:close/>
                </a:path>
                <a:path w="690244" h="538479">
                  <a:moveTo>
                    <a:pt x="665074" y="511145"/>
                  </a:moveTo>
                  <a:lnTo>
                    <a:pt x="669793" y="522944"/>
                  </a:lnTo>
                  <a:lnTo>
                    <a:pt x="680554" y="524382"/>
                  </a:lnTo>
                  <a:lnTo>
                    <a:pt x="673823" y="533018"/>
                  </a:lnTo>
                  <a:lnTo>
                    <a:pt x="677948" y="533018"/>
                  </a:lnTo>
                  <a:lnTo>
                    <a:pt x="683729" y="525652"/>
                  </a:lnTo>
                  <a:lnTo>
                    <a:pt x="665074" y="511145"/>
                  </a:lnTo>
                  <a:close/>
                </a:path>
                <a:path w="690244" h="538479">
                  <a:moveTo>
                    <a:pt x="7797" y="0"/>
                  </a:moveTo>
                  <a:lnTo>
                    <a:pt x="0" y="9905"/>
                  </a:lnTo>
                  <a:lnTo>
                    <a:pt x="657335" y="521278"/>
                  </a:lnTo>
                  <a:lnTo>
                    <a:pt x="669793" y="522944"/>
                  </a:lnTo>
                  <a:lnTo>
                    <a:pt x="665074" y="511145"/>
                  </a:lnTo>
                  <a:lnTo>
                    <a:pt x="7797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85800" y="4419600"/>
              <a:ext cx="381000" cy="76200"/>
            </a:xfrm>
            <a:custGeom>
              <a:avLst/>
              <a:gdLst/>
              <a:ahLst/>
              <a:cxnLst/>
              <a:rect l="l" t="t" r="r" b="b"/>
              <a:pathLst>
                <a:path w="381000" h="76200">
                  <a:moveTo>
                    <a:pt x="0" y="76200"/>
                  </a:moveTo>
                  <a:lnTo>
                    <a:pt x="38100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5800" y="449580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381000"/>
                  </a:moveTo>
                  <a:lnTo>
                    <a:pt x="38100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4258183" y="1625854"/>
            <a:ext cx="21736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9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15" dirty="0"/>
              <a:t>Westermark</a:t>
            </a:r>
            <a:r>
              <a:rPr sz="2000" spc="-50" dirty="0"/>
              <a:t> </a:t>
            </a:r>
            <a:r>
              <a:rPr sz="2000" dirty="0"/>
              <a:t>sign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58183" y="1930547"/>
            <a:ext cx="3623945" cy="277050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Hampton’s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hump</a:t>
            </a:r>
            <a:endParaRPr sz="2000">
              <a:latin typeface="Trebuchet MS"/>
              <a:cs typeface="Trebuchet MS"/>
            </a:endParaRPr>
          </a:p>
          <a:p>
            <a:pPr marL="286385" marR="125095" indent="-274320">
              <a:lnSpc>
                <a:spcPct val="100000"/>
              </a:lnSpc>
              <a:spcBef>
                <a:spcPts val="6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Fleischner’s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sign-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prominent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central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artery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Palla’s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sign-dilated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rt.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000" spc="-5" dirty="0">
                <a:latin typeface="Trebuchet MS"/>
                <a:cs typeface="Trebuchet MS"/>
              </a:rPr>
              <a:t>Descending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artery</a:t>
            </a:r>
            <a:endParaRPr sz="2000">
              <a:latin typeface="Trebuchet MS"/>
              <a:cs typeface="Trebuchet MS"/>
            </a:endParaRPr>
          </a:p>
          <a:p>
            <a:pPr marL="286385" marR="103505" indent="-274320">
              <a:lnSpc>
                <a:spcPct val="100000"/>
              </a:lnSpc>
              <a:spcBef>
                <a:spcPts val="6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Chang’s </a:t>
            </a:r>
            <a:r>
              <a:rPr sz="2000" dirty="0">
                <a:latin typeface="Trebuchet MS"/>
                <a:cs typeface="Trebuchet MS"/>
              </a:rPr>
              <a:t>sign – </a:t>
            </a:r>
            <a:r>
              <a:rPr sz="2000" spc="-5" dirty="0">
                <a:latin typeface="Trebuchet MS"/>
                <a:cs typeface="Trebuchet MS"/>
              </a:rPr>
              <a:t>dilatation and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abrupt change in </a:t>
            </a:r>
            <a:r>
              <a:rPr sz="2000" dirty="0">
                <a:latin typeface="Trebuchet MS"/>
                <a:cs typeface="Trebuchet MS"/>
              </a:rPr>
              <a:t>calibre of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rt.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Descending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14" dirty="0">
                <a:latin typeface="Trebuchet MS"/>
                <a:cs typeface="Trebuchet MS"/>
              </a:rPr>
              <a:t>PA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5940" y="5438343"/>
            <a:ext cx="1677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Hamptons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hump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Wedge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opacity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Chest x-ray signs of pulmonary embolism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Focal infiltrates</a:t>
            </a:r>
          </a:p>
          <a:p>
            <a:pPr marL="0" indent="0">
              <a:buNone/>
            </a:pPr>
            <a:r>
              <a:rPr lang="en-US" dirty="0"/>
              <a:t>Raised hemidiaghragm</a:t>
            </a:r>
          </a:p>
          <a:p>
            <a:pPr marL="0" indent="0">
              <a:buNone/>
            </a:pPr>
            <a:r>
              <a:rPr lang="en-US" dirty="0"/>
              <a:t>Small pleural effusion</a:t>
            </a:r>
          </a:p>
          <a:p>
            <a:pPr marL="0" indent="0">
              <a:buNone/>
            </a:pPr>
            <a:r>
              <a:rPr lang="en-US" dirty="0"/>
              <a:t>Atelectasis</a:t>
            </a:r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Rare 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Westermark’s sign</a:t>
            </a:r>
          </a:p>
          <a:p>
            <a:r>
              <a:rPr lang="en-US" dirty="0"/>
              <a:t>Hampton’s  hump</a:t>
            </a:r>
          </a:p>
          <a:p>
            <a:r>
              <a:rPr lang="en-US" dirty="0"/>
              <a:t>Palla’s sign</a:t>
            </a:r>
          </a:p>
          <a:p>
            <a:r>
              <a:rPr lang="en-US" dirty="0"/>
              <a:t>Cardiomegaly </a:t>
            </a: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3021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Hampton hump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Dome shaped pleural based opacification of the lung due to pulmonary embolism and lung infarction.</a:t>
            </a:r>
          </a:p>
          <a:p>
            <a:r>
              <a:rPr lang="en-US" dirty="0"/>
              <a:t>Circumscribed  sub pleural opacity with rounded or truncated convex medial border facing towards the pulmonary hilum.</a:t>
            </a:r>
            <a:endParaRPr lang="en-IN" dirty="0"/>
          </a:p>
        </p:txBody>
      </p:sp>
      <p:pic>
        <p:nvPicPr>
          <p:cNvPr id="4098" name="Picture 2" descr="C:\Users\Admin\Downloads\hampton hump,Rwe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3204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874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Palla’s Sign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Describes an enlarged Right descending pulmonary artery. It exhibits sausage like appearance on x-ray.</a:t>
            </a:r>
            <a:endParaRPr lang="en-IN" dirty="0"/>
          </a:p>
        </p:txBody>
      </p:sp>
      <p:pic>
        <p:nvPicPr>
          <p:cNvPr id="8194" name="Picture 2" descr="C:\Users\Admin\Downloads\AP_Chest_X-Ra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8" y="1556792"/>
            <a:ext cx="432415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8557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chest x-ray findings 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Bilateral </a:t>
            </a:r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Pleural effusion</a:t>
            </a:r>
          </a:p>
          <a:p>
            <a:r>
              <a:rPr lang="en-US" dirty="0"/>
              <a:t>Focal infiltrates</a:t>
            </a:r>
          </a:p>
          <a:p>
            <a:r>
              <a:rPr lang="en-US" dirty="0"/>
              <a:t>Raised hemi diaphragm</a:t>
            </a:r>
            <a:endParaRPr lang="en-IN" dirty="0"/>
          </a:p>
        </p:txBody>
      </p:sp>
      <p:pic>
        <p:nvPicPr>
          <p:cNvPr id="10242" name="Picture 2" descr="C:\Users\Admin\Downloads\pTE XRAY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6791"/>
            <a:ext cx="4248472" cy="46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410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4827" y="349122"/>
            <a:ext cx="5212715" cy="319405"/>
            <a:chOff x="1544827" y="349122"/>
            <a:chExt cx="521271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4827" y="349122"/>
              <a:ext cx="5212461" cy="3190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33973" y="444500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4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363084" y="4445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56076" y="4445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4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8964" y="4445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4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6403" y="400050"/>
            <a:ext cx="118872" cy="2151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4451" y="399922"/>
            <a:ext cx="91186" cy="899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17442" y="399922"/>
            <a:ext cx="91185" cy="8991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560439" y="3544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1"/>
                </a:lnTo>
                <a:lnTo>
                  <a:pt x="54736" y="48641"/>
                </a:lnTo>
                <a:lnTo>
                  <a:pt x="54736" y="120904"/>
                </a:lnTo>
                <a:lnTo>
                  <a:pt x="156590" y="120904"/>
                </a:lnTo>
                <a:lnTo>
                  <a:pt x="156590" y="167386"/>
                </a:lnTo>
                <a:lnTo>
                  <a:pt x="54736" y="167386"/>
                </a:lnTo>
                <a:lnTo>
                  <a:pt x="54736" y="259842"/>
                </a:lnTo>
                <a:lnTo>
                  <a:pt x="194563" y="259842"/>
                </a:lnTo>
                <a:lnTo>
                  <a:pt x="194563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21298" y="3544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1"/>
                </a:lnTo>
                <a:lnTo>
                  <a:pt x="54737" y="48641"/>
                </a:lnTo>
                <a:lnTo>
                  <a:pt x="54737" y="120904"/>
                </a:lnTo>
                <a:lnTo>
                  <a:pt x="156590" y="120904"/>
                </a:lnTo>
                <a:lnTo>
                  <a:pt x="156590" y="167386"/>
                </a:lnTo>
                <a:lnTo>
                  <a:pt x="54737" y="167386"/>
                </a:lnTo>
                <a:lnTo>
                  <a:pt x="54737" y="259842"/>
                </a:lnTo>
                <a:lnTo>
                  <a:pt x="194563" y="259842"/>
                </a:lnTo>
                <a:lnTo>
                  <a:pt x="194563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80939" y="3544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88027" y="354456"/>
            <a:ext cx="255904" cy="308610"/>
          </a:xfrm>
          <a:custGeom>
            <a:avLst/>
            <a:gdLst/>
            <a:ahLst/>
            <a:cxnLst/>
            <a:rect l="l" t="t" r="r" b="b"/>
            <a:pathLst>
              <a:path w="255904" h="308609">
                <a:moveTo>
                  <a:pt x="0" y="0"/>
                </a:moveTo>
                <a:lnTo>
                  <a:pt x="255524" y="0"/>
                </a:lnTo>
                <a:lnTo>
                  <a:pt x="255524" y="48641"/>
                </a:lnTo>
                <a:lnTo>
                  <a:pt x="152908" y="48641"/>
                </a:lnTo>
                <a:lnTo>
                  <a:pt x="152908" y="308483"/>
                </a:lnTo>
                <a:lnTo>
                  <a:pt x="98171" y="308483"/>
                </a:lnTo>
                <a:lnTo>
                  <a:pt x="98171" y="48641"/>
                </a:lnTo>
                <a:lnTo>
                  <a:pt x="0" y="486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50410" y="3544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1"/>
                </a:lnTo>
                <a:lnTo>
                  <a:pt x="54737" y="48641"/>
                </a:lnTo>
                <a:lnTo>
                  <a:pt x="54737" y="120904"/>
                </a:lnTo>
                <a:lnTo>
                  <a:pt x="156590" y="120904"/>
                </a:lnTo>
                <a:lnTo>
                  <a:pt x="156590" y="167386"/>
                </a:lnTo>
                <a:lnTo>
                  <a:pt x="54737" y="167386"/>
                </a:lnTo>
                <a:lnTo>
                  <a:pt x="54737" y="259842"/>
                </a:lnTo>
                <a:lnTo>
                  <a:pt x="194563" y="259842"/>
                </a:lnTo>
                <a:lnTo>
                  <a:pt x="194563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56278" y="354456"/>
            <a:ext cx="231775" cy="308610"/>
          </a:xfrm>
          <a:custGeom>
            <a:avLst/>
            <a:gdLst/>
            <a:ahLst/>
            <a:cxnLst/>
            <a:rect l="l" t="t" r="r" b="b"/>
            <a:pathLst>
              <a:path w="231775" h="308609">
                <a:moveTo>
                  <a:pt x="0" y="0"/>
                </a:moveTo>
                <a:lnTo>
                  <a:pt x="54737" y="0"/>
                </a:lnTo>
                <a:lnTo>
                  <a:pt x="54737" y="120904"/>
                </a:lnTo>
                <a:lnTo>
                  <a:pt x="177546" y="120904"/>
                </a:lnTo>
                <a:lnTo>
                  <a:pt x="177546" y="0"/>
                </a:lnTo>
                <a:lnTo>
                  <a:pt x="231648" y="0"/>
                </a:lnTo>
                <a:lnTo>
                  <a:pt x="231648" y="308483"/>
                </a:lnTo>
                <a:lnTo>
                  <a:pt x="177546" y="308483"/>
                </a:lnTo>
                <a:lnTo>
                  <a:pt x="177546" y="169545"/>
                </a:lnTo>
                <a:lnTo>
                  <a:pt x="54737" y="169545"/>
                </a:lnTo>
                <a:lnTo>
                  <a:pt x="54737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51023" y="3544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2"/>
                </a:lnTo>
                <a:lnTo>
                  <a:pt x="194182" y="259842"/>
                </a:lnTo>
                <a:lnTo>
                  <a:pt x="194182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84451" y="354456"/>
            <a:ext cx="703580" cy="313690"/>
          </a:xfrm>
          <a:custGeom>
            <a:avLst/>
            <a:gdLst/>
            <a:ahLst/>
            <a:cxnLst/>
            <a:rect l="l" t="t" r="r" b="b"/>
            <a:pathLst>
              <a:path w="703580" h="313690">
                <a:moveTo>
                  <a:pt x="473963" y="0"/>
                </a:moveTo>
                <a:lnTo>
                  <a:pt x="528701" y="0"/>
                </a:lnTo>
                <a:lnTo>
                  <a:pt x="528701" y="209042"/>
                </a:lnTo>
                <a:lnTo>
                  <a:pt x="529651" y="220926"/>
                </a:lnTo>
                <a:lnTo>
                  <a:pt x="552128" y="256369"/>
                </a:lnTo>
                <a:lnTo>
                  <a:pt x="585597" y="265049"/>
                </a:lnTo>
                <a:lnTo>
                  <a:pt x="599570" y="264096"/>
                </a:lnTo>
                <a:lnTo>
                  <a:pt x="639012" y="241476"/>
                </a:lnTo>
                <a:lnTo>
                  <a:pt x="648335" y="208026"/>
                </a:lnTo>
                <a:lnTo>
                  <a:pt x="648335" y="0"/>
                </a:lnTo>
                <a:lnTo>
                  <a:pt x="703072" y="0"/>
                </a:lnTo>
                <a:lnTo>
                  <a:pt x="703072" y="212217"/>
                </a:lnTo>
                <a:lnTo>
                  <a:pt x="701073" y="234741"/>
                </a:lnTo>
                <a:lnTo>
                  <a:pt x="685123" y="272028"/>
                </a:lnTo>
                <a:lnTo>
                  <a:pt x="653879" y="298580"/>
                </a:lnTo>
                <a:lnTo>
                  <a:pt x="611294" y="312019"/>
                </a:lnTo>
                <a:lnTo>
                  <a:pt x="585978" y="313690"/>
                </a:lnTo>
                <a:lnTo>
                  <a:pt x="560643" y="312046"/>
                </a:lnTo>
                <a:lnTo>
                  <a:pt x="519166" y="298902"/>
                </a:lnTo>
                <a:lnTo>
                  <a:pt x="490305" y="272829"/>
                </a:lnTo>
                <a:lnTo>
                  <a:pt x="475775" y="235162"/>
                </a:lnTo>
                <a:lnTo>
                  <a:pt x="473963" y="212090"/>
                </a:lnTo>
                <a:lnTo>
                  <a:pt x="473963" y="0"/>
                </a:lnTo>
                <a:close/>
              </a:path>
              <a:path w="703580" h="313690">
                <a:moveTo>
                  <a:pt x="175132" y="0"/>
                </a:moveTo>
                <a:lnTo>
                  <a:pt x="235457" y="0"/>
                </a:lnTo>
                <a:lnTo>
                  <a:pt x="306831" y="208407"/>
                </a:lnTo>
                <a:lnTo>
                  <a:pt x="382143" y="0"/>
                </a:lnTo>
                <a:lnTo>
                  <a:pt x="441198" y="0"/>
                </a:lnTo>
                <a:lnTo>
                  <a:pt x="320675" y="312674"/>
                </a:lnTo>
                <a:lnTo>
                  <a:pt x="290575" y="312674"/>
                </a:lnTo>
                <a:lnTo>
                  <a:pt x="175132" y="0"/>
                </a:lnTo>
                <a:close/>
              </a:path>
              <a:path w="703580" h="313690">
                <a:moveTo>
                  <a:pt x="0" y="0"/>
                </a:moveTo>
                <a:lnTo>
                  <a:pt x="54737" y="0"/>
                </a:lnTo>
                <a:lnTo>
                  <a:pt x="54737" y="259842"/>
                </a:lnTo>
                <a:lnTo>
                  <a:pt x="194182" y="259842"/>
                </a:lnTo>
                <a:lnTo>
                  <a:pt x="194182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44827" y="354456"/>
            <a:ext cx="266065" cy="313055"/>
          </a:xfrm>
          <a:custGeom>
            <a:avLst/>
            <a:gdLst/>
            <a:ahLst/>
            <a:cxnLst/>
            <a:rect l="l" t="t" r="r" b="b"/>
            <a:pathLst>
              <a:path w="266064" h="313055">
                <a:moveTo>
                  <a:pt x="0" y="0"/>
                </a:moveTo>
                <a:lnTo>
                  <a:pt x="60325" y="0"/>
                </a:lnTo>
                <a:lnTo>
                  <a:pt x="131698" y="208407"/>
                </a:lnTo>
                <a:lnTo>
                  <a:pt x="207009" y="0"/>
                </a:lnTo>
                <a:lnTo>
                  <a:pt x="266065" y="0"/>
                </a:lnTo>
                <a:lnTo>
                  <a:pt x="145541" y="312674"/>
                </a:lnTo>
                <a:lnTo>
                  <a:pt x="115442" y="3126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02554" y="352297"/>
            <a:ext cx="229235" cy="311150"/>
          </a:xfrm>
          <a:custGeom>
            <a:avLst/>
            <a:gdLst/>
            <a:ahLst/>
            <a:cxnLst/>
            <a:rect l="l" t="t" r="r" b="b"/>
            <a:pathLst>
              <a:path w="229235" h="311150">
                <a:moveTo>
                  <a:pt x="82296" y="0"/>
                </a:moveTo>
                <a:lnTo>
                  <a:pt x="142716" y="9890"/>
                </a:lnTo>
                <a:lnTo>
                  <a:pt x="189230" y="39497"/>
                </a:lnTo>
                <a:lnTo>
                  <a:pt x="218836" y="85407"/>
                </a:lnTo>
                <a:lnTo>
                  <a:pt x="228727" y="144272"/>
                </a:lnTo>
                <a:lnTo>
                  <a:pt x="224272" y="195092"/>
                </a:lnTo>
                <a:lnTo>
                  <a:pt x="210909" y="236680"/>
                </a:lnTo>
                <a:lnTo>
                  <a:pt x="188642" y="269033"/>
                </a:lnTo>
                <a:lnTo>
                  <a:pt x="157475" y="292147"/>
                </a:lnTo>
                <a:lnTo>
                  <a:pt x="117410" y="306017"/>
                </a:lnTo>
                <a:lnTo>
                  <a:pt x="68453" y="310641"/>
                </a:lnTo>
                <a:lnTo>
                  <a:pt x="0" y="310641"/>
                </a:lnTo>
                <a:lnTo>
                  <a:pt x="0" y="2285"/>
                </a:lnTo>
                <a:lnTo>
                  <a:pt x="29717" y="1285"/>
                </a:lnTo>
                <a:lnTo>
                  <a:pt x="53339" y="571"/>
                </a:lnTo>
                <a:lnTo>
                  <a:pt x="70865" y="142"/>
                </a:lnTo>
                <a:lnTo>
                  <a:pt x="8229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68571" y="3512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2"/>
                </a:lnTo>
                <a:lnTo>
                  <a:pt x="201943" y="104338"/>
                </a:lnTo>
                <a:lnTo>
                  <a:pt x="186816" y="140843"/>
                </a:lnTo>
                <a:lnTo>
                  <a:pt x="157688" y="167221"/>
                </a:lnTo>
                <a:lnTo>
                  <a:pt x="145923" y="172720"/>
                </a:lnTo>
                <a:lnTo>
                  <a:pt x="237108" y="311658"/>
                </a:lnTo>
                <a:lnTo>
                  <a:pt x="173862" y="311658"/>
                </a:lnTo>
                <a:lnTo>
                  <a:pt x="91566" y="184277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3"/>
                </a:lnTo>
                <a:lnTo>
                  <a:pt x="56768" y="311658"/>
                </a:lnTo>
                <a:lnTo>
                  <a:pt x="0" y="311658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61563" y="3512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2"/>
                </a:lnTo>
                <a:lnTo>
                  <a:pt x="201943" y="104338"/>
                </a:lnTo>
                <a:lnTo>
                  <a:pt x="186816" y="140843"/>
                </a:lnTo>
                <a:lnTo>
                  <a:pt x="157688" y="167221"/>
                </a:lnTo>
                <a:lnTo>
                  <a:pt x="145923" y="172720"/>
                </a:lnTo>
                <a:lnTo>
                  <a:pt x="237109" y="311658"/>
                </a:lnTo>
                <a:lnTo>
                  <a:pt x="173862" y="311658"/>
                </a:lnTo>
                <a:lnTo>
                  <a:pt x="91566" y="184277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9" y="182753"/>
                </a:lnTo>
                <a:lnTo>
                  <a:pt x="56769" y="311658"/>
                </a:lnTo>
                <a:lnTo>
                  <a:pt x="0" y="311658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36055" y="35026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3" y="0"/>
                </a:moveTo>
                <a:lnTo>
                  <a:pt x="147066" y="0"/>
                </a:lnTo>
                <a:lnTo>
                  <a:pt x="271018" y="312673"/>
                </a:lnTo>
                <a:lnTo>
                  <a:pt x="210566" y="312673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3"/>
                </a:lnTo>
                <a:lnTo>
                  <a:pt x="0" y="312673"/>
                </a:lnTo>
                <a:lnTo>
                  <a:pt x="12306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65167" y="35026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6" y="0"/>
                </a:lnTo>
                <a:lnTo>
                  <a:pt x="271018" y="312673"/>
                </a:lnTo>
                <a:lnTo>
                  <a:pt x="210566" y="312673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3"/>
                </a:lnTo>
                <a:lnTo>
                  <a:pt x="0" y="312673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58160" y="35026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3"/>
                </a:lnTo>
                <a:lnTo>
                  <a:pt x="210565" y="312673"/>
                </a:lnTo>
                <a:lnTo>
                  <a:pt x="188087" y="250189"/>
                </a:lnTo>
                <a:lnTo>
                  <a:pt x="82422" y="250189"/>
                </a:lnTo>
                <a:lnTo>
                  <a:pt x="60959" y="312673"/>
                </a:lnTo>
                <a:lnTo>
                  <a:pt x="0" y="312673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81048" y="35026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4" h="313055">
                <a:moveTo>
                  <a:pt x="123062" y="0"/>
                </a:moveTo>
                <a:lnTo>
                  <a:pt x="147065" y="0"/>
                </a:lnTo>
                <a:lnTo>
                  <a:pt x="271018" y="312673"/>
                </a:lnTo>
                <a:lnTo>
                  <a:pt x="210565" y="312673"/>
                </a:lnTo>
                <a:lnTo>
                  <a:pt x="188087" y="250189"/>
                </a:lnTo>
                <a:lnTo>
                  <a:pt x="82422" y="250189"/>
                </a:lnTo>
                <a:lnTo>
                  <a:pt x="60959" y="312673"/>
                </a:lnTo>
                <a:lnTo>
                  <a:pt x="0" y="312673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24727" y="349122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90" h="319405">
                <a:moveTo>
                  <a:pt x="94107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3" y="20065"/>
                </a:lnTo>
                <a:lnTo>
                  <a:pt x="155956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2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6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90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3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7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5" y="83057"/>
                </a:lnTo>
                <a:lnTo>
                  <a:pt x="2258" y="65912"/>
                </a:lnTo>
                <a:lnTo>
                  <a:pt x="26797" y="23622"/>
                </a:lnTo>
                <a:lnTo>
                  <a:pt x="74481" y="1476"/>
                </a:lnTo>
                <a:lnTo>
                  <a:pt x="9410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85586" y="349122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7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2" y="20065"/>
                </a:lnTo>
                <a:lnTo>
                  <a:pt x="155955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2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6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2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7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5" y="83057"/>
                </a:lnTo>
                <a:lnTo>
                  <a:pt x="2258" y="65912"/>
                </a:lnTo>
                <a:lnTo>
                  <a:pt x="26797" y="23622"/>
                </a:lnTo>
                <a:lnTo>
                  <a:pt x="74481" y="1476"/>
                </a:lnTo>
                <a:lnTo>
                  <a:pt x="9410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93444" y="1017778"/>
            <a:ext cx="1775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MITRAL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STENOSIS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4041775" y="1808429"/>
            <a:ext cx="3484245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/>
              <a:t>Small</a:t>
            </a:r>
            <a:r>
              <a:rPr sz="2200" spc="-15" dirty="0"/>
              <a:t> </a:t>
            </a:r>
            <a:r>
              <a:rPr sz="2200" spc="-5" dirty="0"/>
              <a:t>aortic</a:t>
            </a:r>
            <a:r>
              <a:rPr sz="2200" spc="-25" dirty="0"/>
              <a:t> </a:t>
            </a:r>
            <a:r>
              <a:rPr sz="2200" spc="-10" dirty="0"/>
              <a:t>knob</a:t>
            </a:r>
            <a:r>
              <a:rPr sz="2200" spc="-5" dirty="0"/>
              <a:t> from</a:t>
            </a:r>
            <a:endParaRPr sz="2200">
              <a:latin typeface="Cambria"/>
              <a:cs typeface="Cambria"/>
            </a:endParaRPr>
          </a:p>
          <a:p>
            <a:pPr marL="287020">
              <a:lnSpc>
                <a:spcPct val="100000"/>
              </a:lnSpc>
              <a:spcBef>
                <a:spcPts val="5"/>
              </a:spcBef>
            </a:pPr>
            <a:r>
              <a:rPr sz="2200" spc="-5" dirty="0"/>
              <a:t>decreased</a:t>
            </a:r>
            <a:r>
              <a:rPr sz="2200" spc="-20" dirty="0"/>
              <a:t> </a:t>
            </a:r>
            <a:r>
              <a:rPr sz="2200" spc="-10" dirty="0"/>
              <a:t>cardiac</a:t>
            </a:r>
            <a:r>
              <a:rPr sz="2200" spc="-35" dirty="0"/>
              <a:t> </a:t>
            </a:r>
            <a:r>
              <a:rPr sz="2200" spc="-5" dirty="0"/>
              <a:t>output</a:t>
            </a:r>
            <a:endParaRPr sz="2200"/>
          </a:p>
        </p:txBody>
      </p:sp>
      <p:sp>
        <p:nvSpPr>
          <p:cNvPr id="31" name="object 31"/>
          <p:cNvSpPr txBox="1"/>
          <p:nvPr/>
        </p:nvSpPr>
        <p:spPr>
          <a:xfrm>
            <a:off x="4041775" y="2555874"/>
            <a:ext cx="3733165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730250" indent="-274320">
              <a:lnSpc>
                <a:spcPct val="100000"/>
              </a:lnSpc>
              <a:spcBef>
                <a:spcPts val="95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Features of left </a:t>
            </a:r>
            <a:r>
              <a:rPr sz="2200" spc="-10" dirty="0">
                <a:latin typeface="Trebuchet MS"/>
                <a:cs typeface="Trebuchet MS"/>
              </a:rPr>
              <a:t>atrial </a:t>
            </a:r>
            <a:r>
              <a:rPr sz="2200" spc="-65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enlargement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Right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atrial</a:t>
            </a:r>
            <a:r>
              <a:rPr sz="2200" spc="-2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enlargement</a:t>
            </a:r>
            <a:endParaRPr sz="2200">
              <a:latin typeface="Trebuchet MS"/>
              <a:cs typeface="Trebuchet MS"/>
            </a:endParaRPr>
          </a:p>
          <a:p>
            <a:pPr marL="287020">
              <a:lnSpc>
                <a:spcPct val="100000"/>
              </a:lnSpc>
            </a:pPr>
            <a:r>
              <a:rPr sz="2200" spc="-5" dirty="0">
                <a:latin typeface="Trebuchet MS"/>
                <a:cs typeface="Trebuchet MS"/>
              </a:rPr>
              <a:t>from</a:t>
            </a:r>
            <a:r>
              <a:rPr sz="2200" spc="-3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tricuspid</a:t>
            </a:r>
            <a:r>
              <a:rPr sz="2200" spc="-3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insufficiency</a:t>
            </a:r>
            <a:endParaRPr sz="2200">
              <a:latin typeface="Trebuchet MS"/>
              <a:cs typeface="Trebuchet MS"/>
            </a:endParaRPr>
          </a:p>
          <a:p>
            <a:pPr marL="287020" marR="1180465" indent="-274320">
              <a:lnSpc>
                <a:spcPct val="100000"/>
              </a:lnSpc>
              <a:spcBef>
                <a:spcPts val="600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Pulmonary </a:t>
            </a:r>
            <a:r>
              <a:rPr sz="2200" spc="-10" dirty="0">
                <a:latin typeface="Trebuchet MS"/>
                <a:cs typeface="Trebuchet MS"/>
              </a:rPr>
              <a:t>venous </a:t>
            </a:r>
            <a:r>
              <a:rPr sz="2200" spc="-65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hypertension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1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Enlarged</a:t>
            </a:r>
            <a:r>
              <a:rPr sz="2200" spc="-30" dirty="0">
                <a:latin typeface="Trebuchet MS"/>
                <a:cs typeface="Trebuchet MS"/>
              </a:rPr>
              <a:t> </a:t>
            </a:r>
            <a:r>
              <a:rPr sz="2200" spc="-85" dirty="0">
                <a:latin typeface="Trebuchet MS"/>
                <a:cs typeface="Trebuchet MS"/>
              </a:rPr>
              <a:t>MPA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Calcified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mitral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valve</a:t>
            </a:r>
            <a:endParaRPr sz="22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600200"/>
            <a:ext cx="38100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79805"/>
            <a:ext cx="3404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0" dirty="0"/>
              <a:t>Mitra</a:t>
            </a:r>
            <a:r>
              <a:rPr sz="2800" spc="-5" dirty="0"/>
              <a:t>l</a:t>
            </a:r>
            <a:r>
              <a:rPr sz="2800" spc="5" dirty="0"/>
              <a:t> </a:t>
            </a:r>
            <a:r>
              <a:rPr sz="2800" spc="-5" dirty="0"/>
              <a:t>regu</a:t>
            </a:r>
            <a:r>
              <a:rPr sz="2800" dirty="0"/>
              <a:t>r</a:t>
            </a:r>
            <a:r>
              <a:rPr sz="2800" spc="-5" dirty="0"/>
              <a:t>git</a:t>
            </a:r>
            <a:r>
              <a:rPr sz="2800" spc="-20" dirty="0"/>
              <a:t>a</a:t>
            </a:r>
            <a:r>
              <a:rPr sz="2800" spc="-10" dirty="0"/>
              <a:t>ti</a:t>
            </a:r>
            <a:r>
              <a:rPr sz="2800" spc="-15" dirty="0"/>
              <a:t>o</a:t>
            </a:r>
            <a:r>
              <a:rPr sz="2800" spc="-5" dirty="0"/>
              <a:t>n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8183" y="1715465"/>
            <a:ext cx="2766060" cy="2526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LA</a:t>
            </a:r>
            <a:r>
              <a:rPr sz="2400" spc="-16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enlargement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 </a:t>
            </a:r>
            <a:r>
              <a:rPr sz="1750" spc="-1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340" dirty="0">
                <a:latin typeface="Trebuchet MS"/>
                <a:cs typeface="Trebuchet MS"/>
              </a:rPr>
              <a:t>L</a:t>
            </a:r>
            <a:r>
              <a:rPr sz="2400" dirty="0">
                <a:latin typeface="Trebuchet MS"/>
                <a:cs typeface="Trebuchet MS"/>
              </a:rPr>
              <a:t>V</a:t>
            </a:r>
            <a:r>
              <a:rPr sz="2400" spc="-5" dirty="0">
                <a:latin typeface="Trebuchet MS"/>
                <a:cs typeface="Trebuchet MS"/>
              </a:rPr>
              <a:t> enlargement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Pulmonary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venous</a:t>
            </a:r>
            <a:endParaRPr sz="24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Trebuchet MS"/>
                <a:cs typeface="Trebuchet MS"/>
              </a:rPr>
              <a:t>hypertension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914400"/>
            <a:ext cx="39624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4455" y="0"/>
            <a:ext cx="7789545" cy="6856095"/>
            <a:chOff x="1354455" y="0"/>
            <a:chExt cx="778954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5256" y="1524000"/>
              <a:ext cx="4428744" cy="4648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4455" y="1001522"/>
              <a:ext cx="6735572" cy="35496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6641210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4" h="127634">
                <a:moveTo>
                  <a:pt x="41529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64183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4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5520" y="1057402"/>
            <a:ext cx="106933" cy="1153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77813" y="1057402"/>
            <a:ext cx="106934" cy="11531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425308" y="1006221"/>
            <a:ext cx="664845" cy="350520"/>
          </a:xfrm>
          <a:custGeom>
            <a:avLst/>
            <a:gdLst/>
            <a:ahLst/>
            <a:cxnLst/>
            <a:rect l="l" t="t" r="r" b="b"/>
            <a:pathLst>
              <a:path w="664845" h="350519">
                <a:moveTo>
                  <a:pt x="240030" y="0"/>
                </a:moveTo>
                <a:lnTo>
                  <a:pt x="304038" y="0"/>
                </a:lnTo>
                <a:lnTo>
                  <a:pt x="368808" y="208533"/>
                </a:lnTo>
                <a:lnTo>
                  <a:pt x="438912" y="0"/>
                </a:lnTo>
                <a:lnTo>
                  <a:pt x="465836" y="0"/>
                </a:lnTo>
                <a:lnTo>
                  <a:pt x="536067" y="208533"/>
                </a:lnTo>
                <a:lnTo>
                  <a:pt x="600710" y="0"/>
                </a:lnTo>
                <a:lnTo>
                  <a:pt x="664718" y="0"/>
                </a:lnTo>
                <a:lnTo>
                  <a:pt x="552831" y="350265"/>
                </a:lnTo>
                <a:lnTo>
                  <a:pt x="527558" y="350265"/>
                </a:lnTo>
                <a:lnTo>
                  <a:pt x="452120" y="132333"/>
                </a:lnTo>
                <a:lnTo>
                  <a:pt x="378714" y="350265"/>
                </a:lnTo>
                <a:lnTo>
                  <a:pt x="353568" y="350265"/>
                </a:lnTo>
                <a:lnTo>
                  <a:pt x="240030" y="0"/>
                </a:lnTo>
                <a:close/>
              </a:path>
              <a:path w="664845" h="350519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4" y="135381"/>
                </a:lnTo>
                <a:lnTo>
                  <a:pt x="175514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56679" y="1006221"/>
            <a:ext cx="397510" cy="350520"/>
          </a:xfrm>
          <a:custGeom>
            <a:avLst/>
            <a:gdLst/>
            <a:ahLst/>
            <a:cxnLst/>
            <a:rect l="l" t="t" r="r" b="b"/>
            <a:pathLst>
              <a:path w="397509" h="350519">
                <a:moveTo>
                  <a:pt x="335661" y="0"/>
                </a:moveTo>
                <a:lnTo>
                  <a:pt x="397001" y="0"/>
                </a:lnTo>
                <a:lnTo>
                  <a:pt x="397001" y="345566"/>
                </a:lnTo>
                <a:lnTo>
                  <a:pt x="335661" y="345566"/>
                </a:lnTo>
                <a:lnTo>
                  <a:pt x="335661" y="0"/>
                </a:lnTo>
                <a:close/>
              </a:path>
              <a:path w="397509" h="350519">
                <a:moveTo>
                  <a:pt x="0" y="0"/>
                </a:moveTo>
                <a:lnTo>
                  <a:pt x="67564" y="0"/>
                </a:lnTo>
                <a:lnTo>
                  <a:pt x="147447" y="233552"/>
                </a:lnTo>
                <a:lnTo>
                  <a:pt x="231901" y="0"/>
                </a:lnTo>
                <a:lnTo>
                  <a:pt x="297942" y="0"/>
                </a:lnTo>
                <a:lnTo>
                  <a:pt x="163068" y="350265"/>
                </a:lnTo>
                <a:lnTo>
                  <a:pt x="129286" y="3502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48508" y="1006221"/>
            <a:ext cx="664845" cy="350520"/>
          </a:xfrm>
          <a:custGeom>
            <a:avLst/>
            <a:gdLst/>
            <a:ahLst/>
            <a:cxnLst/>
            <a:rect l="l" t="t" r="r" b="b"/>
            <a:pathLst>
              <a:path w="664844" h="350519">
                <a:moveTo>
                  <a:pt x="240030" y="0"/>
                </a:moveTo>
                <a:lnTo>
                  <a:pt x="304038" y="0"/>
                </a:lnTo>
                <a:lnTo>
                  <a:pt x="368808" y="208533"/>
                </a:lnTo>
                <a:lnTo>
                  <a:pt x="438912" y="0"/>
                </a:lnTo>
                <a:lnTo>
                  <a:pt x="465836" y="0"/>
                </a:lnTo>
                <a:lnTo>
                  <a:pt x="536067" y="208533"/>
                </a:lnTo>
                <a:lnTo>
                  <a:pt x="600710" y="0"/>
                </a:lnTo>
                <a:lnTo>
                  <a:pt x="664718" y="0"/>
                </a:lnTo>
                <a:lnTo>
                  <a:pt x="552831" y="350265"/>
                </a:lnTo>
                <a:lnTo>
                  <a:pt x="527558" y="350265"/>
                </a:lnTo>
                <a:lnTo>
                  <a:pt x="452120" y="132333"/>
                </a:lnTo>
                <a:lnTo>
                  <a:pt x="378714" y="350265"/>
                </a:lnTo>
                <a:lnTo>
                  <a:pt x="353568" y="350265"/>
                </a:lnTo>
                <a:lnTo>
                  <a:pt x="240030" y="0"/>
                </a:lnTo>
                <a:close/>
              </a:path>
              <a:path w="664844" h="350519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4" y="135381"/>
                </a:lnTo>
                <a:lnTo>
                  <a:pt x="175514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9879" y="1006221"/>
            <a:ext cx="397510" cy="350520"/>
          </a:xfrm>
          <a:custGeom>
            <a:avLst/>
            <a:gdLst/>
            <a:ahLst/>
            <a:cxnLst/>
            <a:rect l="l" t="t" r="r" b="b"/>
            <a:pathLst>
              <a:path w="397510" h="350519">
                <a:moveTo>
                  <a:pt x="335660" y="0"/>
                </a:moveTo>
                <a:lnTo>
                  <a:pt x="397001" y="0"/>
                </a:lnTo>
                <a:lnTo>
                  <a:pt x="397001" y="345566"/>
                </a:lnTo>
                <a:lnTo>
                  <a:pt x="335660" y="345566"/>
                </a:lnTo>
                <a:lnTo>
                  <a:pt x="335660" y="0"/>
                </a:lnTo>
                <a:close/>
              </a:path>
              <a:path w="397510" h="350519">
                <a:moveTo>
                  <a:pt x="0" y="0"/>
                </a:moveTo>
                <a:lnTo>
                  <a:pt x="67563" y="0"/>
                </a:lnTo>
                <a:lnTo>
                  <a:pt x="147446" y="233552"/>
                </a:lnTo>
                <a:lnTo>
                  <a:pt x="231901" y="0"/>
                </a:lnTo>
                <a:lnTo>
                  <a:pt x="297941" y="0"/>
                </a:lnTo>
                <a:lnTo>
                  <a:pt x="163068" y="350265"/>
                </a:lnTo>
                <a:lnTo>
                  <a:pt x="129285" y="3502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17360" y="100380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4" h="347980">
                <a:moveTo>
                  <a:pt x="71627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5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3"/>
                </a:lnTo>
                <a:lnTo>
                  <a:pt x="83486" y="222406"/>
                </a:lnTo>
                <a:lnTo>
                  <a:pt x="76961" y="222107"/>
                </a:lnTo>
                <a:lnTo>
                  <a:pt x="69580" y="221593"/>
                </a:lnTo>
                <a:lnTo>
                  <a:pt x="61340" y="220852"/>
                </a:lnTo>
                <a:lnTo>
                  <a:pt x="6134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95069" y="100380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8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5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4" y="222503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1" y="220852"/>
                </a:lnTo>
                <a:lnTo>
                  <a:pt x="6134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31482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5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54455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8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676400"/>
            <a:ext cx="4724399" cy="4276344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7980" marR="5080" indent="-274320">
              <a:lnSpc>
                <a:spcPct val="100000"/>
              </a:lnSpc>
              <a:spcBef>
                <a:spcPts val="100"/>
              </a:spcBef>
            </a:pPr>
            <a:endParaRPr sz="175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8182" y="2432430"/>
            <a:ext cx="4885818" cy="23442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1750" spc="-19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2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lang="en-US" sz="2400" spc="-20" dirty="0">
                <a:latin typeface="Cambria"/>
                <a:cs typeface="Cambria"/>
              </a:rPr>
              <a:t>Dilated  ascending aorta</a:t>
            </a:r>
          </a:p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endParaRPr lang="en-US" sz="2400" spc="-20" dirty="0">
              <a:latin typeface="Cambria"/>
              <a:cs typeface="Cambria"/>
            </a:endParaRPr>
          </a:p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2400" spc="-5">
                <a:latin typeface="Trebuchet MS"/>
                <a:cs typeface="Trebuchet MS"/>
              </a:rPr>
              <a:t>Left</a:t>
            </a:r>
            <a:r>
              <a:rPr sz="2400" spc="-55">
                <a:latin typeface="Trebuchet MS"/>
                <a:cs typeface="Trebuchet MS"/>
              </a:rPr>
              <a:t> </a:t>
            </a:r>
            <a:r>
              <a:rPr sz="2400">
                <a:latin typeface="Trebuchet MS"/>
                <a:cs typeface="Trebuchet MS"/>
              </a:rPr>
              <a:t>ventricular </a:t>
            </a:r>
            <a:r>
              <a:rPr sz="2400" spc="-710">
                <a:latin typeface="Trebuchet MS"/>
                <a:cs typeface="Trebuchet MS"/>
              </a:rPr>
              <a:t> </a:t>
            </a:r>
            <a:r>
              <a:rPr sz="2400" spc="-10">
                <a:latin typeface="Trebuchet MS"/>
                <a:cs typeface="Trebuchet MS"/>
              </a:rPr>
              <a:t>hypertrophy</a:t>
            </a:r>
            <a:endParaRPr lang="en-US" sz="2400" spc="-10" dirty="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Aortic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valve</a:t>
            </a:r>
            <a:endParaRPr sz="24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calcification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3520440" cy="4572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3444" y="838200"/>
            <a:ext cx="441675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latin typeface="Trebuchet MS"/>
                <a:cs typeface="Trebuchet MS"/>
              </a:rPr>
              <a:t>AORTIC</a:t>
            </a:r>
            <a:r>
              <a:rPr sz="3200" spc="-6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STENOSIS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590800" y="2130425"/>
            <a:ext cx="6553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2995" marR="5080" indent="-274320">
              <a:lnSpc>
                <a:spcPct val="100000"/>
              </a:lnSpc>
              <a:spcBef>
                <a:spcPts val="100"/>
              </a:spcBef>
            </a:pPr>
            <a:r>
              <a:rPr sz="280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80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5" dirty="0"/>
              <a:t>Dilated </a:t>
            </a:r>
            <a:r>
              <a:rPr sz="2800" spc="-10" dirty="0"/>
              <a:t>ascending </a:t>
            </a:r>
            <a:r>
              <a:rPr sz="2800" spc="-710" dirty="0"/>
              <a:t> </a:t>
            </a:r>
            <a:r>
              <a:rPr sz="2800" spc="-5" dirty="0"/>
              <a:t>aorta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8183" y="2874390"/>
            <a:ext cx="2407285" cy="20749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750" spc="-190" dirty="0">
              <a:solidFill>
                <a:srgbClr val="B03E9A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750" spc="-190" dirty="0">
              <a:solidFill>
                <a:srgbClr val="B03E9A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750" spc="-190" dirty="0">
              <a:solidFill>
                <a:srgbClr val="B03E9A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750" spc="-190" dirty="0">
              <a:solidFill>
                <a:srgbClr val="B03E9A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750" spc="-190" dirty="0">
              <a:solidFill>
                <a:srgbClr val="B03E9A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750" spc="-190" dirty="0">
              <a:solidFill>
                <a:srgbClr val="B03E9A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>
                <a:solidFill>
                  <a:srgbClr val="B03E9A"/>
                </a:solidFill>
                <a:latin typeface="Cambria"/>
                <a:cs typeface="Cambria"/>
              </a:rPr>
              <a:t>⦿ </a:t>
            </a:r>
            <a:r>
              <a:rPr sz="1750" spc="-175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340" dirty="0">
                <a:latin typeface="Trebuchet MS"/>
                <a:cs typeface="Trebuchet MS"/>
              </a:rPr>
              <a:t>L</a:t>
            </a:r>
            <a:r>
              <a:rPr sz="2400" dirty="0">
                <a:latin typeface="Trebuchet MS"/>
                <a:cs typeface="Trebuchet MS"/>
              </a:rPr>
              <a:t>V</a:t>
            </a:r>
            <a:r>
              <a:rPr sz="2400" spc="-5" dirty="0">
                <a:latin typeface="Trebuchet MS"/>
                <a:cs typeface="Trebuchet MS"/>
              </a:rPr>
              <a:t> enlargement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3520440" cy="4572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74394" y="865378"/>
            <a:ext cx="2464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Trebuchet MS"/>
                <a:cs typeface="Trebuchet MS"/>
              </a:rPr>
              <a:t>AORTIC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REGURGITATION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7980" marR="5080" indent="-27432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pc="-5" dirty="0"/>
              <a:t>No obvious </a:t>
            </a:r>
            <a:r>
              <a:rPr dirty="0"/>
              <a:t> </a:t>
            </a:r>
            <a:r>
              <a:rPr spc="-10" dirty="0"/>
              <a:t>cardiomegaly</a:t>
            </a:r>
            <a:endParaRPr sz="175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8183" y="2874390"/>
            <a:ext cx="3402965" cy="2449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Trebuchet MS"/>
                <a:cs typeface="Trebuchet MS"/>
              </a:rPr>
              <a:t>Enlarged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spc="-130" dirty="0">
                <a:latin typeface="Trebuchet MS"/>
                <a:cs typeface="Trebuchet MS"/>
              </a:rPr>
              <a:t>PA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286385" marR="14604" indent="-27432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Dilated </a:t>
            </a:r>
            <a:r>
              <a:rPr sz="2400" dirty="0">
                <a:latin typeface="Trebuchet MS"/>
                <a:cs typeface="Trebuchet MS"/>
              </a:rPr>
              <a:t>left </a:t>
            </a:r>
            <a:r>
              <a:rPr sz="2400" spc="-10" dirty="0">
                <a:latin typeface="Trebuchet MS"/>
                <a:cs typeface="Trebuchet MS"/>
              </a:rPr>
              <a:t>pulmonary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artery</a:t>
            </a:r>
            <a:endParaRPr sz="24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Normal to decreased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pulmonary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vasculature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748" y="1447800"/>
            <a:ext cx="3311652" cy="4953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54582" y="636778"/>
            <a:ext cx="1330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Trebuchet MS"/>
                <a:cs typeface="Trebuchet MS"/>
              </a:rPr>
              <a:t>VALVULAR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8183" y="1622501"/>
            <a:ext cx="2103755" cy="1382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0" dirty="0"/>
              <a:t>Co</a:t>
            </a:r>
            <a:r>
              <a:rPr sz="2800" spc="-20" dirty="0"/>
              <a:t>n</a:t>
            </a:r>
            <a:r>
              <a:rPr sz="2800" spc="-10" dirty="0"/>
              <a:t>c</a:t>
            </a:r>
            <a:r>
              <a:rPr sz="2800" spc="-20" dirty="0"/>
              <a:t>a</a:t>
            </a:r>
            <a:r>
              <a:rPr sz="2800" spc="-5" dirty="0"/>
              <a:t>ve</a:t>
            </a:r>
            <a:r>
              <a:rPr sz="2800" spc="25" dirty="0"/>
              <a:t> </a:t>
            </a:r>
            <a:r>
              <a:rPr sz="2800" spc="-320" dirty="0"/>
              <a:t>P</a:t>
            </a:r>
            <a:r>
              <a:rPr sz="2800" spc="-5" dirty="0"/>
              <a:t>A  </a:t>
            </a:r>
            <a:r>
              <a:rPr sz="2800" spc="-10" dirty="0"/>
              <a:t>segment</a:t>
            </a:r>
            <a:endParaRPr sz="28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35" dirty="0"/>
              <a:t>R</a:t>
            </a:r>
            <a:r>
              <a:rPr sz="2800" spc="-10" dirty="0"/>
              <a:t>VH</a:t>
            </a:r>
            <a:endParaRPr sz="28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3520440" cy="4114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69644" y="1322578"/>
            <a:ext cx="1819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INFUNDIBULAR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1792" y="1000125"/>
            <a:ext cx="6339205" cy="357505"/>
            <a:chOff x="521792" y="1000125"/>
            <a:chExt cx="633920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792" y="1000125"/>
              <a:ext cx="6339128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62675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182998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78454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472" y="1057402"/>
            <a:ext cx="132841" cy="2407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76622" y="1057275"/>
            <a:ext cx="101853" cy="1005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249" y="1053719"/>
            <a:ext cx="176339" cy="25031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640448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4" y="135381"/>
                </a:lnTo>
                <a:lnTo>
                  <a:pt x="175514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12916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33059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58995" y="1006221"/>
            <a:ext cx="286385" cy="346075"/>
          </a:xfrm>
          <a:custGeom>
            <a:avLst/>
            <a:gdLst/>
            <a:ahLst/>
            <a:cxnLst/>
            <a:rect l="l" t="t" r="r" b="b"/>
            <a:pathLst>
              <a:path w="286385" h="346075">
                <a:moveTo>
                  <a:pt x="0" y="0"/>
                </a:moveTo>
                <a:lnTo>
                  <a:pt x="286130" y="0"/>
                </a:lnTo>
                <a:lnTo>
                  <a:pt x="286130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33240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02533" y="1006221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4" h="346075">
                <a:moveTo>
                  <a:pt x="0" y="0"/>
                </a:moveTo>
                <a:lnTo>
                  <a:pt x="61340" y="0"/>
                </a:lnTo>
                <a:lnTo>
                  <a:pt x="61340" y="135381"/>
                </a:lnTo>
                <a:lnTo>
                  <a:pt x="198754" y="135381"/>
                </a:lnTo>
                <a:lnTo>
                  <a:pt x="198754" y="0"/>
                </a:lnTo>
                <a:lnTo>
                  <a:pt x="259461" y="0"/>
                </a:lnTo>
                <a:lnTo>
                  <a:pt x="259461" y="345566"/>
                </a:lnTo>
                <a:lnTo>
                  <a:pt x="198754" y="345566"/>
                </a:lnTo>
                <a:lnTo>
                  <a:pt x="198754" y="189864"/>
                </a:lnTo>
                <a:lnTo>
                  <a:pt x="61340" y="189864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09341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3" y="291083"/>
                </a:lnTo>
                <a:lnTo>
                  <a:pt x="217423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20111" y="1006221"/>
            <a:ext cx="388620" cy="346075"/>
          </a:xfrm>
          <a:custGeom>
            <a:avLst/>
            <a:gdLst/>
            <a:ahLst/>
            <a:cxnLst/>
            <a:rect l="l" t="t" r="r" b="b"/>
            <a:pathLst>
              <a:path w="388619" h="346075">
                <a:moveTo>
                  <a:pt x="102235" y="0"/>
                </a:moveTo>
                <a:lnTo>
                  <a:pt x="388365" y="0"/>
                </a:lnTo>
                <a:lnTo>
                  <a:pt x="388365" y="54482"/>
                </a:lnTo>
                <a:lnTo>
                  <a:pt x="273557" y="54482"/>
                </a:lnTo>
                <a:lnTo>
                  <a:pt x="273557" y="345566"/>
                </a:lnTo>
                <a:lnTo>
                  <a:pt x="212217" y="345566"/>
                </a:lnTo>
                <a:lnTo>
                  <a:pt x="212217" y="54482"/>
                </a:lnTo>
                <a:lnTo>
                  <a:pt x="102235" y="54482"/>
                </a:lnTo>
                <a:lnTo>
                  <a:pt x="102235" y="0"/>
                </a:lnTo>
                <a:close/>
              </a:path>
              <a:path w="388619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880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4" h="350519">
                <a:moveTo>
                  <a:pt x="0" y="0"/>
                </a:moveTo>
                <a:lnTo>
                  <a:pt x="29463" y="0"/>
                </a:lnTo>
                <a:lnTo>
                  <a:pt x="192658" y="208533"/>
                </a:lnTo>
                <a:lnTo>
                  <a:pt x="192658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4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1560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471" y="0"/>
                </a:lnTo>
                <a:lnTo>
                  <a:pt x="220471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810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4" h="350519">
                <a:moveTo>
                  <a:pt x="0" y="0"/>
                </a:moveTo>
                <a:lnTo>
                  <a:pt x="29489" y="0"/>
                </a:lnTo>
                <a:lnTo>
                  <a:pt x="192709" y="208533"/>
                </a:lnTo>
                <a:lnTo>
                  <a:pt x="192709" y="0"/>
                </a:lnTo>
                <a:lnTo>
                  <a:pt x="251637" y="0"/>
                </a:lnTo>
                <a:lnTo>
                  <a:pt x="251637" y="350265"/>
                </a:lnTo>
                <a:lnTo>
                  <a:pt x="226745" y="350265"/>
                </a:lnTo>
                <a:lnTo>
                  <a:pt x="58978" y="131571"/>
                </a:lnTo>
                <a:lnTo>
                  <a:pt x="5897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21021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09" y="95758"/>
                </a:lnTo>
                <a:lnTo>
                  <a:pt x="256158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13884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4"/>
                </a:lnTo>
                <a:lnTo>
                  <a:pt x="226188" y="116855"/>
                </a:lnTo>
                <a:lnTo>
                  <a:pt x="209168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52946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73271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68726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77051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49519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1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8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8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5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3"/>
                </a:lnTo>
                <a:lnTo>
                  <a:pt x="2468" y="73796"/>
                </a:lnTo>
                <a:lnTo>
                  <a:pt x="29971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80438" y="1000252"/>
            <a:ext cx="287020" cy="357505"/>
          </a:xfrm>
          <a:custGeom>
            <a:avLst/>
            <a:gdLst/>
            <a:ahLst/>
            <a:cxnLst/>
            <a:rect l="l" t="t" r="r" b="b"/>
            <a:pathLst>
              <a:path w="287019" h="357505">
                <a:moveTo>
                  <a:pt x="175006" y="0"/>
                </a:moveTo>
                <a:lnTo>
                  <a:pt x="202340" y="2139"/>
                </a:lnTo>
                <a:lnTo>
                  <a:pt x="227568" y="8540"/>
                </a:lnTo>
                <a:lnTo>
                  <a:pt x="250676" y="19180"/>
                </a:lnTo>
                <a:lnTo>
                  <a:pt x="271653" y="34036"/>
                </a:lnTo>
                <a:lnTo>
                  <a:pt x="245999" y="83312"/>
                </a:lnTo>
                <a:lnTo>
                  <a:pt x="239831" y="78476"/>
                </a:lnTo>
                <a:lnTo>
                  <a:pt x="232187" y="73675"/>
                </a:lnTo>
                <a:lnTo>
                  <a:pt x="191420" y="56991"/>
                </a:lnTo>
                <a:lnTo>
                  <a:pt x="173609" y="54610"/>
                </a:lnTo>
                <a:lnTo>
                  <a:pt x="149437" y="56757"/>
                </a:lnTo>
                <a:lnTo>
                  <a:pt x="109190" y="74005"/>
                </a:lnTo>
                <a:lnTo>
                  <a:pt x="80182" y="107870"/>
                </a:lnTo>
                <a:lnTo>
                  <a:pt x="65462" y="154162"/>
                </a:lnTo>
                <a:lnTo>
                  <a:pt x="63627" y="181737"/>
                </a:lnTo>
                <a:lnTo>
                  <a:pt x="65436" y="207902"/>
                </a:lnTo>
                <a:lnTo>
                  <a:pt x="79914" y="251995"/>
                </a:lnTo>
                <a:lnTo>
                  <a:pt x="108295" y="284356"/>
                </a:lnTo>
                <a:lnTo>
                  <a:pt x="147625" y="300843"/>
                </a:lnTo>
                <a:lnTo>
                  <a:pt x="171196" y="302895"/>
                </a:lnTo>
                <a:lnTo>
                  <a:pt x="186862" y="301775"/>
                </a:lnTo>
                <a:lnTo>
                  <a:pt x="225171" y="284988"/>
                </a:lnTo>
                <a:lnTo>
                  <a:pt x="225171" y="217043"/>
                </a:lnTo>
                <a:lnTo>
                  <a:pt x="177292" y="217043"/>
                </a:lnTo>
                <a:lnTo>
                  <a:pt x="177292" y="164719"/>
                </a:lnTo>
                <a:lnTo>
                  <a:pt x="286512" y="164719"/>
                </a:lnTo>
                <a:lnTo>
                  <a:pt x="286512" y="319405"/>
                </a:lnTo>
                <a:lnTo>
                  <a:pt x="246578" y="341872"/>
                </a:lnTo>
                <a:lnTo>
                  <a:pt x="195611" y="354885"/>
                </a:lnTo>
                <a:lnTo>
                  <a:pt x="161290" y="357377"/>
                </a:lnTo>
                <a:lnTo>
                  <a:pt x="126069" y="354349"/>
                </a:lnTo>
                <a:lnTo>
                  <a:pt x="67153" y="330053"/>
                </a:lnTo>
                <a:lnTo>
                  <a:pt x="24431" y="282402"/>
                </a:lnTo>
                <a:lnTo>
                  <a:pt x="2714" y="218064"/>
                </a:lnTo>
                <a:lnTo>
                  <a:pt x="0" y="180086"/>
                </a:lnTo>
                <a:lnTo>
                  <a:pt x="2954" y="141960"/>
                </a:lnTo>
                <a:lnTo>
                  <a:pt x="26628" y="76948"/>
                </a:lnTo>
                <a:lnTo>
                  <a:pt x="73136" y="28182"/>
                </a:lnTo>
                <a:lnTo>
                  <a:pt x="136953" y="3139"/>
                </a:lnTo>
                <a:lnTo>
                  <a:pt x="1750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1792" y="1000125"/>
            <a:ext cx="598170" cy="357505"/>
          </a:xfrm>
          <a:custGeom>
            <a:avLst/>
            <a:gdLst/>
            <a:ahLst/>
            <a:cxnLst/>
            <a:rect l="l" t="t" r="r" b="b"/>
            <a:pathLst>
              <a:path w="598169" h="357505">
                <a:moveTo>
                  <a:pt x="158280" y="126"/>
                </a:moveTo>
                <a:lnTo>
                  <a:pt x="186517" y="1650"/>
                </a:lnTo>
                <a:lnTo>
                  <a:pt x="211774" y="6223"/>
                </a:lnTo>
                <a:lnTo>
                  <a:pt x="234052" y="13843"/>
                </a:lnTo>
                <a:lnTo>
                  <a:pt x="253352" y="24511"/>
                </a:lnTo>
                <a:lnTo>
                  <a:pt x="228104" y="75184"/>
                </a:lnTo>
                <a:lnTo>
                  <a:pt x="216281" y="66202"/>
                </a:lnTo>
                <a:lnTo>
                  <a:pt x="201331" y="59816"/>
                </a:lnTo>
                <a:lnTo>
                  <a:pt x="183254" y="56003"/>
                </a:lnTo>
                <a:lnTo>
                  <a:pt x="162051" y="54737"/>
                </a:lnTo>
                <a:lnTo>
                  <a:pt x="141442" y="56999"/>
                </a:lnTo>
                <a:lnTo>
                  <a:pt x="106061" y="75096"/>
                </a:lnTo>
                <a:lnTo>
                  <a:pt x="79212" y="110222"/>
                </a:lnTo>
                <a:lnTo>
                  <a:pt x="65414" y="155993"/>
                </a:lnTo>
                <a:lnTo>
                  <a:pt x="63690" y="182499"/>
                </a:lnTo>
                <a:lnTo>
                  <a:pt x="65290" y="208787"/>
                </a:lnTo>
                <a:lnTo>
                  <a:pt x="78086" y="252793"/>
                </a:lnTo>
                <a:lnTo>
                  <a:pt x="103149" y="284751"/>
                </a:lnTo>
                <a:lnTo>
                  <a:pt x="157581" y="303022"/>
                </a:lnTo>
                <a:lnTo>
                  <a:pt x="180667" y="300851"/>
                </a:lnTo>
                <a:lnTo>
                  <a:pt x="201101" y="294322"/>
                </a:lnTo>
                <a:lnTo>
                  <a:pt x="218882" y="283412"/>
                </a:lnTo>
                <a:lnTo>
                  <a:pt x="234010" y="268097"/>
                </a:lnTo>
                <a:lnTo>
                  <a:pt x="262547" y="317753"/>
                </a:lnTo>
                <a:lnTo>
                  <a:pt x="241610" y="335162"/>
                </a:lnTo>
                <a:lnTo>
                  <a:pt x="216311" y="347583"/>
                </a:lnTo>
                <a:lnTo>
                  <a:pt x="186646" y="355026"/>
                </a:lnTo>
                <a:lnTo>
                  <a:pt x="152615" y="357504"/>
                </a:lnTo>
                <a:lnTo>
                  <a:pt x="118430" y="354528"/>
                </a:lnTo>
                <a:lnTo>
                  <a:pt x="62176" y="330715"/>
                </a:lnTo>
                <a:lnTo>
                  <a:pt x="22556" y="283900"/>
                </a:lnTo>
                <a:lnTo>
                  <a:pt x="2505" y="218940"/>
                </a:lnTo>
                <a:lnTo>
                  <a:pt x="0" y="179959"/>
                </a:lnTo>
                <a:lnTo>
                  <a:pt x="2778" y="143164"/>
                </a:lnTo>
                <a:lnTo>
                  <a:pt x="25010" y="79053"/>
                </a:lnTo>
                <a:lnTo>
                  <a:pt x="68250" y="29166"/>
                </a:lnTo>
                <a:lnTo>
                  <a:pt x="125162" y="3361"/>
                </a:lnTo>
                <a:lnTo>
                  <a:pt x="158280" y="126"/>
                </a:lnTo>
                <a:close/>
              </a:path>
              <a:path w="598169" h="357505">
                <a:moveTo>
                  <a:pt x="444271" y="0"/>
                </a:moveTo>
                <a:lnTo>
                  <a:pt x="510024" y="11541"/>
                </a:lnTo>
                <a:lnTo>
                  <a:pt x="558203" y="46227"/>
                </a:lnTo>
                <a:lnTo>
                  <a:pt x="587749" y="101726"/>
                </a:lnTo>
                <a:lnTo>
                  <a:pt x="597598" y="175895"/>
                </a:lnTo>
                <a:lnTo>
                  <a:pt x="595026" y="215542"/>
                </a:lnTo>
                <a:lnTo>
                  <a:pt x="574447" y="281836"/>
                </a:lnTo>
                <a:lnTo>
                  <a:pt x="533694" y="329965"/>
                </a:lnTo>
                <a:lnTo>
                  <a:pt x="475249" y="354453"/>
                </a:lnTo>
                <a:lnTo>
                  <a:pt x="439547" y="357504"/>
                </a:lnTo>
                <a:lnTo>
                  <a:pt x="406780" y="354478"/>
                </a:lnTo>
                <a:lnTo>
                  <a:pt x="353411" y="330233"/>
                </a:lnTo>
                <a:lnTo>
                  <a:pt x="316551" y="282461"/>
                </a:lnTo>
                <a:lnTo>
                  <a:pt x="297977" y="215925"/>
                </a:lnTo>
                <a:lnTo>
                  <a:pt x="295656" y="175895"/>
                </a:lnTo>
                <a:lnTo>
                  <a:pt x="298184" y="140440"/>
                </a:lnTo>
                <a:lnTo>
                  <a:pt x="318410" y="78007"/>
                </a:lnTo>
                <a:lnTo>
                  <a:pt x="358039" y="28717"/>
                </a:lnTo>
                <a:lnTo>
                  <a:pt x="412122" y="3190"/>
                </a:lnTo>
                <a:lnTo>
                  <a:pt x="4442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35940" y="1622501"/>
            <a:ext cx="898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5" dirty="0"/>
              <a:t>ASD</a:t>
            </a:r>
            <a:endParaRPr sz="2800">
              <a:latin typeface="Cambria"/>
              <a:cs typeface="Cambri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3124200" y="1993392"/>
            <a:ext cx="4575175" cy="3740150"/>
            <a:chOff x="3124200" y="1993392"/>
            <a:chExt cx="4575175" cy="3740150"/>
          </a:xfrm>
        </p:grpSpPr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8808" y="1993392"/>
              <a:ext cx="3520440" cy="373989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124200" y="2853943"/>
              <a:ext cx="3810635" cy="2258060"/>
            </a:xfrm>
            <a:custGeom>
              <a:avLst/>
              <a:gdLst/>
              <a:ahLst/>
              <a:cxnLst/>
              <a:rect l="l" t="t" r="r" b="b"/>
              <a:pathLst>
                <a:path w="3810634" h="2258060">
                  <a:moveTo>
                    <a:pt x="2515616" y="886079"/>
                  </a:moveTo>
                  <a:lnTo>
                    <a:pt x="2513584" y="873633"/>
                  </a:lnTo>
                  <a:lnTo>
                    <a:pt x="567994" y="1172972"/>
                  </a:lnTo>
                  <a:lnTo>
                    <a:pt x="558304" y="1180807"/>
                  </a:lnTo>
                  <a:lnTo>
                    <a:pt x="563270" y="1176782"/>
                  </a:lnTo>
                  <a:lnTo>
                    <a:pt x="621157" y="1129919"/>
                  </a:lnTo>
                  <a:lnTo>
                    <a:pt x="613156" y="1120140"/>
                  </a:lnTo>
                  <a:lnTo>
                    <a:pt x="610362" y="1122299"/>
                  </a:lnTo>
                  <a:lnTo>
                    <a:pt x="533400" y="1184656"/>
                  </a:lnTo>
                  <a:lnTo>
                    <a:pt x="628777" y="1222248"/>
                  </a:lnTo>
                  <a:lnTo>
                    <a:pt x="632460" y="1220724"/>
                  </a:lnTo>
                  <a:lnTo>
                    <a:pt x="633857" y="1217422"/>
                  </a:lnTo>
                  <a:lnTo>
                    <a:pt x="635127" y="1214120"/>
                  </a:lnTo>
                  <a:lnTo>
                    <a:pt x="633476" y="1210437"/>
                  </a:lnTo>
                  <a:lnTo>
                    <a:pt x="630174" y="1209167"/>
                  </a:lnTo>
                  <a:lnTo>
                    <a:pt x="579018" y="1188974"/>
                  </a:lnTo>
                  <a:lnTo>
                    <a:pt x="569963" y="1185405"/>
                  </a:lnTo>
                  <a:lnTo>
                    <a:pt x="2515616" y="886079"/>
                  </a:lnTo>
                  <a:close/>
                </a:path>
                <a:path w="3810634" h="2258060">
                  <a:moveTo>
                    <a:pt x="2591562" y="263906"/>
                  </a:moveTo>
                  <a:lnTo>
                    <a:pt x="570090" y="39319"/>
                  </a:lnTo>
                  <a:lnTo>
                    <a:pt x="575970" y="36703"/>
                  </a:lnTo>
                  <a:lnTo>
                    <a:pt x="632333" y="11684"/>
                  </a:lnTo>
                  <a:lnTo>
                    <a:pt x="633730" y="7874"/>
                  </a:lnTo>
                  <a:lnTo>
                    <a:pt x="630936" y="1524"/>
                  </a:lnTo>
                  <a:lnTo>
                    <a:pt x="627126" y="0"/>
                  </a:lnTo>
                  <a:lnTo>
                    <a:pt x="623951" y="1524"/>
                  </a:lnTo>
                  <a:lnTo>
                    <a:pt x="533400" y="41656"/>
                  </a:lnTo>
                  <a:lnTo>
                    <a:pt x="612902" y="100711"/>
                  </a:lnTo>
                  <a:lnTo>
                    <a:pt x="615696" y="102870"/>
                  </a:lnTo>
                  <a:lnTo>
                    <a:pt x="619760" y="102235"/>
                  </a:lnTo>
                  <a:lnTo>
                    <a:pt x="621792" y="99441"/>
                  </a:lnTo>
                  <a:lnTo>
                    <a:pt x="623951" y="96647"/>
                  </a:lnTo>
                  <a:lnTo>
                    <a:pt x="623316" y="92583"/>
                  </a:lnTo>
                  <a:lnTo>
                    <a:pt x="620522" y="90551"/>
                  </a:lnTo>
                  <a:lnTo>
                    <a:pt x="568553" y="52006"/>
                  </a:lnTo>
                  <a:lnTo>
                    <a:pt x="2590038" y="276606"/>
                  </a:lnTo>
                  <a:lnTo>
                    <a:pt x="2591562" y="263906"/>
                  </a:lnTo>
                  <a:close/>
                </a:path>
                <a:path w="3810634" h="2258060">
                  <a:moveTo>
                    <a:pt x="3505327" y="644906"/>
                  </a:moveTo>
                  <a:lnTo>
                    <a:pt x="493445" y="569556"/>
                  </a:lnTo>
                  <a:lnTo>
                    <a:pt x="482307" y="575691"/>
                  </a:lnTo>
                  <a:lnTo>
                    <a:pt x="492671" y="569976"/>
                  </a:lnTo>
                  <a:lnTo>
                    <a:pt x="493445" y="569556"/>
                  </a:lnTo>
                  <a:lnTo>
                    <a:pt x="494512" y="568960"/>
                  </a:lnTo>
                  <a:lnTo>
                    <a:pt x="553212" y="536702"/>
                  </a:lnTo>
                  <a:lnTo>
                    <a:pt x="554355" y="532892"/>
                  </a:lnTo>
                  <a:lnTo>
                    <a:pt x="552577" y="529717"/>
                  </a:lnTo>
                  <a:lnTo>
                    <a:pt x="550926" y="526669"/>
                  </a:lnTo>
                  <a:lnTo>
                    <a:pt x="547116" y="525526"/>
                  </a:lnTo>
                  <a:lnTo>
                    <a:pt x="457200" y="575056"/>
                  </a:lnTo>
                  <a:lnTo>
                    <a:pt x="544449" y="628904"/>
                  </a:lnTo>
                  <a:lnTo>
                    <a:pt x="548386" y="628015"/>
                  </a:lnTo>
                  <a:lnTo>
                    <a:pt x="550291" y="625094"/>
                  </a:lnTo>
                  <a:lnTo>
                    <a:pt x="552069" y="622046"/>
                  </a:lnTo>
                  <a:lnTo>
                    <a:pt x="551180" y="618109"/>
                  </a:lnTo>
                  <a:lnTo>
                    <a:pt x="548132" y="616331"/>
                  </a:lnTo>
                  <a:lnTo>
                    <a:pt x="492925" y="582244"/>
                  </a:lnTo>
                  <a:lnTo>
                    <a:pt x="3505073" y="657606"/>
                  </a:lnTo>
                  <a:lnTo>
                    <a:pt x="3505327" y="644906"/>
                  </a:lnTo>
                  <a:close/>
                </a:path>
                <a:path w="3810634" h="2258060">
                  <a:moveTo>
                    <a:pt x="3810254" y="2245106"/>
                  </a:moveTo>
                  <a:lnTo>
                    <a:pt x="36207" y="2094153"/>
                  </a:lnTo>
                  <a:lnTo>
                    <a:pt x="37973" y="2093214"/>
                  </a:lnTo>
                  <a:lnTo>
                    <a:pt x="93472" y="2063750"/>
                  </a:lnTo>
                  <a:lnTo>
                    <a:pt x="96520" y="2062099"/>
                  </a:lnTo>
                  <a:lnTo>
                    <a:pt x="97790" y="2058289"/>
                  </a:lnTo>
                  <a:lnTo>
                    <a:pt x="96139" y="2055241"/>
                  </a:lnTo>
                  <a:lnTo>
                    <a:pt x="94488" y="2052066"/>
                  </a:lnTo>
                  <a:lnTo>
                    <a:pt x="90551" y="2050923"/>
                  </a:lnTo>
                  <a:lnTo>
                    <a:pt x="87503" y="2052574"/>
                  </a:lnTo>
                  <a:lnTo>
                    <a:pt x="0" y="2099056"/>
                  </a:lnTo>
                  <a:lnTo>
                    <a:pt x="83566" y="2152396"/>
                  </a:lnTo>
                  <a:lnTo>
                    <a:pt x="86487" y="2154301"/>
                  </a:lnTo>
                  <a:lnTo>
                    <a:pt x="90424" y="2153412"/>
                  </a:lnTo>
                  <a:lnTo>
                    <a:pt x="92329" y="2150491"/>
                  </a:lnTo>
                  <a:lnTo>
                    <a:pt x="94107" y="2147443"/>
                  </a:lnTo>
                  <a:lnTo>
                    <a:pt x="93345" y="2143506"/>
                  </a:lnTo>
                  <a:lnTo>
                    <a:pt x="90297" y="2141728"/>
                  </a:lnTo>
                  <a:lnTo>
                    <a:pt x="35737" y="2106853"/>
                  </a:lnTo>
                  <a:lnTo>
                    <a:pt x="3809746" y="2257806"/>
                  </a:lnTo>
                  <a:lnTo>
                    <a:pt x="3810254" y="2245106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288794" y="2313559"/>
            <a:ext cx="1490345" cy="316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marR="5080" indent="-685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PULMONA</a:t>
            </a:r>
            <a:r>
              <a:rPr sz="1800" spc="-13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Y  </a:t>
            </a:r>
            <a:r>
              <a:rPr sz="1800" spc="-5" dirty="0">
                <a:latin typeface="Trebuchet MS"/>
                <a:cs typeface="Trebuchet MS"/>
              </a:rPr>
              <a:t>PLETHORA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Trebuchet MS"/>
                <a:cs typeface="Trebuchet MS"/>
              </a:rPr>
              <a:t>M</a:t>
            </a:r>
            <a:r>
              <a:rPr sz="1800" spc="-210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DIL</a:t>
            </a:r>
            <a:r>
              <a:rPr sz="1800" spc="-18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1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D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 marL="386080" marR="270510" indent="-68580">
              <a:lnSpc>
                <a:spcPct val="100000"/>
              </a:lnSpc>
              <a:spcBef>
                <a:spcPts val="1400"/>
              </a:spcBef>
            </a:pPr>
            <a:r>
              <a:rPr sz="1800" spc="-70" dirty="0">
                <a:latin typeface="Trebuchet MS"/>
                <a:cs typeface="Trebuchet MS"/>
              </a:rPr>
              <a:t>RPA 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DI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19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1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D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Trebuchet MS"/>
              <a:cs typeface="Trebuchet MS"/>
            </a:endParaRPr>
          </a:p>
          <a:p>
            <a:pPr marL="88900" marR="881380">
              <a:lnSpc>
                <a:spcPct val="100000"/>
              </a:lnSpc>
              <a:spcBef>
                <a:spcPts val="5"/>
              </a:spcBef>
            </a:pPr>
            <a:r>
              <a:rPr sz="1800" spc="-45" dirty="0">
                <a:latin typeface="Trebuchet MS"/>
                <a:cs typeface="Trebuchet MS"/>
              </a:rPr>
              <a:t>RV 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PEX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8947" y="666495"/>
            <a:ext cx="3952240" cy="262890"/>
            <a:chOff x="1988947" y="666495"/>
            <a:chExt cx="3952240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8947" y="666495"/>
              <a:ext cx="3952240" cy="2628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24677" y="745235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80">
                  <a:moveTo>
                    <a:pt x="30480" y="0"/>
                  </a:moveTo>
                  <a:lnTo>
                    <a:pt x="0" y="93852"/>
                  </a:lnTo>
                  <a:lnTo>
                    <a:pt x="60960" y="93852"/>
                  </a:lnTo>
                  <a:lnTo>
                    <a:pt x="3048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94659" y="708533"/>
            <a:ext cx="98170" cy="1774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1190" y="708279"/>
            <a:ext cx="75311" cy="744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27629" y="705738"/>
            <a:ext cx="130047" cy="18453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65045" y="705738"/>
            <a:ext cx="130048" cy="18453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538596" y="671068"/>
            <a:ext cx="402590" cy="254000"/>
          </a:xfrm>
          <a:custGeom>
            <a:avLst/>
            <a:gdLst/>
            <a:ahLst/>
            <a:cxnLst/>
            <a:rect l="l" t="t" r="r" b="b"/>
            <a:pathLst>
              <a:path w="402589" h="254000">
                <a:moveTo>
                  <a:pt x="240537" y="0"/>
                </a:moveTo>
                <a:lnTo>
                  <a:pt x="402589" y="0"/>
                </a:lnTo>
                <a:lnTo>
                  <a:pt x="402589" y="40005"/>
                </a:lnTo>
                <a:lnTo>
                  <a:pt x="285623" y="40005"/>
                </a:lnTo>
                <a:lnTo>
                  <a:pt x="285623" y="99568"/>
                </a:lnTo>
                <a:lnTo>
                  <a:pt x="369569" y="99568"/>
                </a:lnTo>
                <a:lnTo>
                  <a:pt x="369569" y="137795"/>
                </a:lnTo>
                <a:lnTo>
                  <a:pt x="285623" y="137795"/>
                </a:lnTo>
                <a:lnTo>
                  <a:pt x="285623" y="213995"/>
                </a:lnTo>
                <a:lnTo>
                  <a:pt x="400685" y="213995"/>
                </a:lnTo>
                <a:lnTo>
                  <a:pt x="400685" y="254000"/>
                </a:lnTo>
                <a:lnTo>
                  <a:pt x="240537" y="254000"/>
                </a:lnTo>
                <a:lnTo>
                  <a:pt x="240537" y="0"/>
                </a:lnTo>
                <a:close/>
              </a:path>
              <a:path w="402589" h="254000">
                <a:moveTo>
                  <a:pt x="0" y="0"/>
                </a:moveTo>
                <a:lnTo>
                  <a:pt x="210312" y="0"/>
                </a:lnTo>
                <a:lnTo>
                  <a:pt x="210312" y="40005"/>
                </a:lnTo>
                <a:lnTo>
                  <a:pt x="125856" y="40005"/>
                </a:lnTo>
                <a:lnTo>
                  <a:pt x="125856" y="254000"/>
                </a:lnTo>
                <a:lnTo>
                  <a:pt x="80899" y="254000"/>
                </a:lnTo>
                <a:lnTo>
                  <a:pt x="80899" y="40005"/>
                </a:lnTo>
                <a:lnTo>
                  <a:pt x="0" y="40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11751" y="671068"/>
            <a:ext cx="704850" cy="257810"/>
          </a:xfrm>
          <a:custGeom>
            <a:avLst/>
            <a:gdLst/>
            <a:ahLst/>
            <a:cxnLst/>
            <a:rect l="l" t="t" r="r" b="b"/>
            <a:pathLst>
              <a:path w="704850" h="257809">
                <a:moveTo>
                  <a:pt x="659257" y="0"/>
                </a:moveTo>
                <a:lnTo>
                  <a:pt x="704341" y="0"/>
                </a:lnTo>
                <a:lnTo>
                  <a:pt x="704341" y="254000"/>
                </a:lnTo>
                <a:lnTo>
                  <a:pt x="659257" y="254000"/>
                </a:lnTo>
                <a:lnTo>
                  <a:pt x="659257" y="0"/>
                </a:lnTo>
                <a:close/>
              </a:path>
              <a:path w="704850" h="257809">
                <a:moveTo>
                  <a:pt x="417829" y="0"/>
                </a:moveTo>
                <a:lnTo>
                  <a:pt x="628141" y="0"/>
                </a:lnTo>
                <a:lnTo>
                  <a:pt x="628141" y="40005"/>
                </a:lnTo>
                <a:lnTo>
                  <a:pt x="543687" y="40005"/>
                </a:lnTo>
                <a:lnTo>
                  <a:pt x="543687" y="254000"/>
                </a:lnTo>
                <a:lnTo>
                  <a:pt x="498728" y="254000"/>
                </a:lnTo>
                <a:lnTo>
                  <a:pt x="498728" y="40005"/>
                </a:lnTo>
                <a:lnTo>
                  <a:pt x="417829" y="40005"/>
                </a:lnTo>
                <a:lnTo>
                  <a:pt x="417829" y="0"/>
                </a:lnTo>
                <a:close/>
              </a:path>
              <a:path w="704850" h="257809">
                <a:moveTo>
                  <a:pt x="202691" y="0"/>
                </a:moveTo>
                <a:lnTo>
                  <a:pt x="224282" y="0"/>
                </a:lnTo>
                <a:lnTo>
                  <a:pt x="344297" y="153289"/>
                </a:lnTo>
                <a:lnTo>
                  <a:pt x="344297" y="0"/>
                </a:lnTo>
                <a:lnTo>
                  <a:pt x="387603" y="0"/>
                </a:lnTo>
                <a:lnTo>
                  <a:pt x="387603" y="257429"/>
                </a:lnTo>
                <a:lnTo>
                  <a:pt x="369315" y="257429"/>
                </a:lnTo>
                <a:lnTo>
                  <a:pt x="245999" y="96774"/>
                </a:lnTo>
                <a:lnTo>
                  <a:pt x="245999" y="254127"/>
                </a:lnTo>
                <a:lnTo>
                  <a:pt x="202691" y="254127"/>
                </a:lnTo>
                <a:lnTo>
                  <a:pt x="202691" y="0"/>
                </a:lnTo>
                <a:close/>
              </a:path>
              <a:path w="704850" h="257809">
                <a:moveTo>
                  <a:pt x="0" y="0"/>
                </a:moveTo>
                <a:lnTo>
                  <a:pt x="162051" y="0"/>
                </a:lnTo>
                <a:lnTo>
                  <a:pt x="162051" y="40005"/>
                </a:lnTo>
                <a:lnTo>
                  <a:pt x="45085" y="40005"/>
                </a:lnTo>
                <a:lnTo>
                  <a:pt x="45085" y="99568"/>
                </a:lnTo>
                <a:lnTo>
                  <a:pt x="129032" y="99568"/>
                </a:lnTo>
                <a:lnTo>
                  <a:pt x="129032" y="137795"/>
                </a:lnTo>
                <a:lnTo>
                  <a:pt x="45085" y="137795"/>
                </a:lnTo>
                <a:lnTo>
                  <a:pt x="45085" y="213995"/>
                </a:lnTo>
                <a:lnTo>
                  <a:pt x="160147" y="213995"/>
                </a:lnTo>
                <a:lnTo>
                  <a:pt x="160147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8122" y="671068"/>
            <a:ext cx="576580" cy="254000"/>
          </a:xfrm>
          <a:custGeom>
            <a:avLst/>
            <a:gdLst/>
            <a:ahLst/>
            <a:cxnLst/>
            <a:rect l="l" t="t" r="r" b="b"/>
            <a:pathLst>
              <a:path w="576579" h="254000">
                <a:moveTo>
                  <a:pt x="414527" y="0"/>
                </a:moveTo>
                <a:lnTo>
                  <a:pt x="576579" y="0"/>
                </a:lnTo>
                <a:lnTo>
                  <a:pt x="576579" y="40005"/>
                </a:lnTo>
                <a:lnTo>
                  <a:pt x="459613" y="40005"/>
                </a:lnTo>
                <a:lnTo>
                  <a:pt x="459613" y="99568"/>
                </a:lnTo>
                <a:lnTo>
                  <a:pt x="543560" y="99568"/>
                </a:lnTo>
                <a:lnTo>
                  <a:pt x="543560" y="137795"/>
                </a:lnTo>
                <a:lnTo>
                  <a:pt x="459613" y="137795"/>
                </a:lnTo>
                <a:lnTo>
                  <a:pt x="459613" y="213995"/>
                </a:lnTo>
                <a:lnTo>
                  <a:pt x="574675" y="213995"/>
                </a:lnTo>
                <a:lnTo>
                  <a:pt x="574675" y="254000"/>
                </a:lnTo>
                <a:lnTo>
                  <a:pt x="414527" y="254000"/>
                </a:lnTo>
                <a:lnTo>
                  <a:pt x="414527" y="0"/>
                </a:lnTo>
                <a:close/>
              </a:path>
              <a:path w="576579" h="254000">
                <a:moveTo>
                  <a:pt x="207263" y="0"/>
                </a:moveTo>
                <a:lnTo>
                  <a:pt x="374523" y="0"/>
                </a:lnTo>
                <a:lnTo>
                  <a:pt x="374523" y="40005"/>
                </a:lnTo>
                <a:lnTo>
                  <a:pt x="252349" y="40005"/>
                </a:lnTo>
                <a:lnTo>
                  <a:pt x="252349" y="99568"/>
                </a:lnTo>
                <a:lnTo>
                  <a:pt x="341629" y="99568"/>
                </a:lnTo>
                <a:lnTo>
                  <a:pt x="341629" y="137795"/>
                </a:lnTo>
                <a:lnTo>
                  <a:pt x="252349" y="137795"/>
                </a:lnTo>
                <a:lnTo>
                  <a:pt x="252349" y="254000"/>
                </a:lnTo>
                <a:lnTo>
                  <a:pt x="207263" y="254000"/>
                </a:lnTo>
                <a:lnTo>
                  <a:pt x="207263" y="0"/>
                </a:lnTo>
                <a:close/>
              </a:path>
              <a:path w="576579" h="254000">
                <a:moveTo>
                  <a:pt x="0" y="0"/>
                </a:moveTo>
                <a:lnTo>
                  <a:pt x="167259" y="0"/>
                </a:lnTo>
                <a:lnTo>
                  <a:pt x="167259" y="40005"/>
                </a:lnTo>
                <a:lnTo>
                  <a:pt x="45085" y="40005"/>
                </a:lnTo>
                <a:lnTo>
                  <a:pt x="45085" y="99568"/>
                </a:lnTo>
                <a:lnTo>
                  <a:pt x="134365" y="99568"/>
                </a:lnTo>
                <a:lnTo>
                  <a:pt x="134365" y="137795"/>
                </a:lnTo>
                <a:lnTo>
                  <a:pt x="45085" y="137795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79952" y="671068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5" h="254000">
                <a:moveTo>
                  <a:pt x="0" y="0"/>
                </a:moveTo>
                <a:lnTo>
                  <a:pt x="45085" y="0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74645" y="671068"/>
            <a:ext cx="210820" cy="254000"/>
          </a:xfrm>
          <a:custGeom>
            <a:avLst/>
            <a:gdLst/>
            <a:ahLst/>
            <a:cxnLst/>
            <a:rect l="l" t="t" r="r" b="b"/>
            <a:pathLst>
              <a:path w="210819" h="254000">
                <a:moveTo>
                  <a:pt x="0" y="0"/>
                </a:moveTo>
                <a:lnTo>
                  <a:pt x="210312" y="0"/>
                </a:lnTo>
                <a:lnTo>
                  <a:pt x="210312" y="40005"/>
                </a:lnTo>
                <a:lnTo>
                  <a:pt x="125856" y="40005"/>
                </a:lnTo>
                <a:lnTo>
                  <a:pt x="125856" y="254000"/>
                </a:lnTo>
                <a:lnTo>
                  <a:pt x="80899" y="254000"/>
                </a:lnTo>
                <a:lnTo>
                  <a:pt x="80899" y="40005"/>
                </a:lnTo>
                <a:lnTo>
                  <a:pt x="0" y="40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56052" y="671068"/>
            <a:ext cx="312420" cy="257810"/>
          </a:xfrm>
          <a:custGeom>
            <a:avLst/>
            <a:gdLst/>
            <a:ahLst/>
            <a:cxnLst/>
            <a:rect l="l" t="t" r="r" b="b"/>
            <a:pathLst>
              <a:path w="312419" h="257809">
                <a:moveTo>
                  <a:pt x="0" y="0"/>
                </a:moveTo>
                <a:lnTo>
                  <a:pt x="46990" y="0"/>
                </a:lnTo>
                <a:lnTo>
                  <a:pt x="94615" y="153289"/>
                </a:lnTo>
                <a:lnTo>
                  <a:pt x="146177" y="0"/>
                </a:lnTo>
                <a:lnTo>
                  <a:pt x="165862" y="0"/>
                </a:lnTo>
                <a:lnTo>
                  <a:pt x="217551" y="153289"/>
                </a:lnTo>
                <a:lnTo>
                  <a:pt x="265049" y="0"/>
                </a:lnTo>
                <a:lnTo>
                  <a:pt x="312039" y="0"/>
                </a:lnTo>
                <a:lnTo>
                  <a:pt x="229870" y="257429"/>
                </a:lnTo>
                <a:lnTo>
                  <a:pt x="211328" y="257429"/>
                </a:lnTo>
                <a:lnTo>
                  <a:pt x="155829" y="97282"/>
                </a:lnTo>
                <a:lnTo>
                  <a:pt x="101981" y="257429"/>
                </a:lnTo>
                <a:lnTo>
                  <a:pt x="83439" y="257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88947" y="671068"/>
            <a:ext cx="191135" cy="254000"/>
          </a:xfrm>
          <a:custGeom>
            <a:avLst/>
            <a:gdLst/>
            <a:ahLst/>
            <a:cxnLst/>
            <a:rect l="l" t="t" r="r" b="b"/>
            <a:pathLst>
              <a:path w="191135" h="254000">
                <a:moveTo>
                  <a:pt x="0" y="0"/>
                </a:moveTo>
                <a:lnTo>
                  <a:pt x="45084" y="0"/>
                </a:lnTo>
                <a:lnTo>
                  <a:pt x="45084" y="99568"/>
                </a:lnTo>
                <a:lnTo>
                  <a:pt x="146176" y="99568"/>
                </a:lnTo>
                <a:lnTo>
                  <a:pt x="146176" y="0"/>
                </a:lnTo>
                <a:lnTo>
                  <a:pt x="190753" y="0"/>
                </a:lnTo>
                <a:lnTo>
                  <a:pt x="190753" y="254000"/>
                </a:lnTo>
                <a:lnTo>
                  <a:pt x="146176" y="254000"/>
                </a:lnTo>
                <a:lnTo>
                  <a:pt x="146176" y="139573"/>
                </a:lnTo>
                <a:lnTo>
                  <a:pt x="45084" y="139573"/>
                </a:lnTo>
                <a:lnTo>
                  <a:pt x="4508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50463" y="669290"/>
            <a:ext cx="188595" cy="255904"/>
          </a:xfrm>
          <a:custGeom>
            <a:avLst/>
            <a:gdLst/>
            <a:ahLst/>
            <a:cxnLst/>
            <a:rect l="l" t="t" r="r" b="b"/>
            <a:pathLst>
              <a:path w="188595" h="255905">
                <a:moveTo>
                  <a:pt x="67817" y="0"/>
                </a:moveTo>
                <a:lnTo>
                  <a:pt x="117522" y="8159"/>
                </a:lnTo>
                <a:lnTo>
                  <a:pt x="155701" y="32512"/>
                </a:lnTo>
                <a:lnTo>
                  <a:pt x="180101" y="70342"/>
                </a:lnTo>
                <a:lnTo>
                  <a:pt x="188213" y="118745"/>
                </a:lnTo>
                <a:lnTo>
                  <a:pt x="182939" y="168060"/>
                </a:lnTo>
                <a:lnTo>
                  <a:pt x="167113" y="206427"/>
                </a:lnTo>
                <a:lnTo>
                  <a:pt x="140729" y="233840"/>
                </a:lnTo>
                <a:lnTo>
                  <a:pt x="103780" y="250292"/>
                </a:lnTo>
                <a:lnTo>
                  <a:pt x="56261" y="255777"/>
                </a:lnTo>
                <a:lnTo>
                  <a:pt x="0" y="255777"/>
                </a:lnTo>
                <a:lnTo>
                  <a:pt x="0" y="1905"/>
                </a:lnTo>
                <a:lnTo>
                  <a:pt x="24455" y="1071"/>
                </a:lnTo>
                <a:lnTo>
                  <a:pt x="43910" y="476"/>
                </a:lnTo>
                <a:lnTo>
                  <a:pt x="58364" y="119"/>
                </a:lnTo>
                <a:lnTo>
                  <a:pt x="6781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95342" y="668401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79" h="257175">
                <a:moveTo>
                  <a:pt x="70358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2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39"/>
                </a:lnTo>
                <a:lnTo>
                  <a:pt x="195199" y="256666"/>
                </a:lnTo>
                <a:lnTo>
                  <a:pt x="143129" y="256666"/>
                </a:lnTo>
                <a:lnTo>
                  <a:pt x="75437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44033" y="667638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20" h="257809">
                <a:moveTo>
                  <a:pt x="101218" y="0"/>
                </a:moveTo>
                <a:lnTo>
                  <a:pt x="121030" y="0"/>
                </a:lnTo>
                <a:lnTo>
                  <a:pt x="223138" y="257428"/>
                </a:lnTo>
                <a:lnTo>
                  <a:pt x="173354" y="257428"/>
                </a:lnTo>
                <a:lnTo>
                  <a:pt x="154812" y="205994"/>
                </a:lnTo>
                <a:lnTo>
                  <a:pt x="67817" y="205994"/>
                </a:lnTo>
                <a:lnTo>
                  <a:pt x="50037" y="257428"/>
                </a:lnTo>
                <a:lnTo>
                  <a:pt x="0" y="257428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81654" y="666495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19" y="0"/>
                </a:moveTo>
                <a:lnTo>
                  <a:pt x="157606" y="8540"/>
                </a:lnTo>
                <a:lnTo>
                  <a:pt x="193040" y="34036"/>
                </a:lnTo>
                <a:lnTo>
                  <a:pt x="214756" y="74866"/>
                </a:lnTo>
                <a:lnTo>
                  <a:pt x="221995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19070" y="666495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7" y="8540"/>
                </a:lnTo>
                <a:lnTo>
                  <a:pt x="193040" y="34036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2823972" y="1121536"/>
            <a:ext cx="622300" cy="264795"/>
            <a:chOff x="2823972" y="1121536"/>
            <a:chExt cx="622300" cy="26479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4861" y="1122425"/>
              <a:ext cx="620267" cy="26263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905506" y="1200911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80">
                  <a:moveTo>
                    <a:pt x="30480" y="0"/>
                  </a:moveTo>
                  <a:lnTo>
                    <a:pt x="0" y="93852"/>
                  </a:lnTo>
                  <a:lnTo>
                    <a:pt x="60960" y="93852"/>
                  </a:lnTo>
                  <a:lnTo>
                    <a:pt x="3048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01111" y="1164208"/>
              <a:ext cx="98170" cy="1774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824861" y="1122425"/>
              <a:ext cx="620395" cy="262890"/>
            </a:xfrm>
            <a:custGeom>
              <a:avLst/>
              <a:gdLst/>
              <a:ahLst/>
              <a:cxnLst/>
              <a:rect l="l" t="t" r="r" b="b"/>
              <a:pathLst>
                <a:path w="620395" h="262890">
                  <a:moveTo>
                    <a:pt x="499872" y="2539"/>
                  </a:moveTo>
                  <a:lnTo>
                    <a:pt x="549576" y="10699"/>
                  </a:lnTo>
                  <a:lnTo>
                    <a:pt x="587755" y="35051"/>
                  </a:lnTo>
                  <a:lnTo>
                    <a:pt x="612155" y="72882"/>
                  </a:lnTo>
                  <a:lnTo>
                    <a:pt x="620267" y="121285"/>
                  </a:lnTo>
                  <a:lnTo>
                    <a:pt x="614993" y="170600"/>
                  </a:lnTo>
                  <a:lnTo>
                    <a:pt x="599167" y="208967"/>
                  </a:lnTo>
                  <a:lnTo>
                    <a:pt x="572783" y="236380"/>
                  </a:lnTo>
                  <a:lnTo>
                    <a:pt x="535834" y="252832"/>
                  </a:lnTo>
                  <a:lnTo>
                    <a:pt x="488314" y="258318"/>
                  </a:lnTo>
                  <a:lnTo>
                    <a:pt x="432053" y="258318"/>
                  </a:lnTo>
                  <a:lnTo>
                    <a:pt x="432053" y="4445"/>
                  </a:lnTo>
                  <a:lnTo>
                    <a:pt x="456509" y="3611"/>
                  </a:lnTo>
                  <a:lnTo>
                    <a:pt x="475964" y="3016"/>
                  </a:lnTo>
                  <a:lnTo>
                    <a:pt x="490418" y="2659"/>
                  </a:lnTo>
                  <a:lnTo>
                    <a:pt x="499872" y="2539"/>
                  </a:lnTo>
                  <a:close/>
                </a:path>
                <a:path w="620395" h="262890">
                  <a:moveTo>
                    <a:pt x="101218" y="888"/>
                  </a:moveTo>
                  <a:lnTo>
                    <a:pt x="121031" y="888"/>
                  </a:lnTo>
                  <a:lnTo>
                    <a:pt x="223138" y="258318"/>
                  </a:lnTo>
                  <a:lnTo>
                    <a:pt x="173355" y="258318"/>
                  </a:lnTo>
                  <a:lnTo>
                    <a:pt x="154812" y="206883"/>
                  </a:lnTo>
                  <a:lnTo>
                    <a:pt x="67818" y="206883"/>
                  </a:lnTo>
                  <a:lnTo>
                    <a:pt x="50037" y="258318"/>
                  </a:lnTo>
                  <a:lnTo>
                    <a:pt x="0" y="258318"/>
                  </a:lnTo>
                  <a:lnTo>
                    <a:pt x="101218" y="888"/>
                  </a:lnTo>
                  <a:close/>
                </a:path>
                <a:path w="620395" h="262890">
                  <a:moveTo>
                    <a:pt x="315975" y="0"/>
                  </a:moveTo>
                  <a:lnTo>
                    <a:pt x="336579" y="1023"/>
                  </a:lnTo>
                  <a:lnTo>
                    <a:pt x="354218" y="4095"/>
                  </a:lnTo>
                  <a:lnTo>
                    <a:pt x="368929" y="9215"/>
                  </a:lnTo>
                  <a:lnTo>
                    <a:pt x="380745" y="16383"/>
                  </a:lnTo>
                  <a:lnTo>
                    <a:pt x="367030" y="55245"/>
                  </a:lnTo>
                  <a:lnTo>
                    <a:pt x="354976" y="47837"/>
                  </a:lnTo>
                  <a:lnTo>
                    <a:pt x="342614" y="42560"/>
                  </a:lnTo>
                  <a:lnTo>
                    <a:pt x="329918" y="39403"/>
                  </a:lnTo>
                  <a:lnTo>
                    <a:pt x="316864" y="38353"/>
                  </a:lnTo>
                  <a:lnTo>
                    <a:pt x="309504" y="38856"/>
                  </a:lnTo>
                  <a:lnTo>
                    <a:pt x="284099" y="59182"/>
                  </a:lnTo>
                  <a:lnTo>
                    <a:pt x="284099" y="67945"/>
                  </a:lnTo>
                  <a:lnTo>
                    <a:pt x="311316" y="101717"/>
                  </a:lnTo>
                  <a:lnTo>
                    <a:pt x="344348" y="119485"/>
                  </a:lnTo>
                  <a:lnTo>
                    <a:pt x="354425" y="125333"/>
                  </a:lnTo>
                  <a:lnTo>
                    <a:pt x="383174" y="154043"/>
                  </a:lnTo>
                  <a:lnTo>
                    <a:pt x="392302" y="191897"/>
                  </a:lnTo>
                  <a:lnTo>
                    <a:pt x="390778" y="206638"/>
                  </a:lnTo>
                  <a:lnTo>
                    <a:pt x="367919" y="242697"/>
                  </a:lnTo>
                  <a:lnTo>
                    <a:pt x="322073" y="261395"/>
                  </a:lnTo>
                  <a:lnTo>
                    <a:pt x="302640" y="262636"/>
                  </a:lnTo>
                  <a:lnTo>
                    <a:pt x="285333" y="261491"/>
                  </a:lnTo>
                  <a:lnTo>
                    <a:pt x="268858" y="258048"/>
                  </a:lnTo>
                  <a:lnTo>
                    <a:pt x="253241" y="252295"/>
                  </a:lnTo>
                  <a:lnTo>
                    <a:pt x="238506" y="244221"/>
                  </a:lnTo>
                  <a:lnTo>
                    <a:pt x="255143" y="203835"/>
                  </a:lnTo>
                  <a:lnTo>
                    <a:pt x="268430" y="212076"/>
                  </a:lnTo>
                  <a:lnTo>
                    <a:pt x="281622" y="217947"/>
                  </a:lnTo>
                  <a:lnTo>
                    <a:pt x="294719" y="221462"/>
                  </a:lnTo>
                  <a:lnTo>
                    <a:pt x="307720" y="222631"/>
                  </a:lnTo>
                  <a:lnTo>
                    <a:pt x="325076" y="220892"/>
                  </a:lnTo>
                  <a:lnTo>
                    <a:pt x="337502" y="215677"/>
                  </a:lnTo>
                  <a:lnTo>
                    <a:pt x="344975" y="206986"/>
                  </a:lnTo>
                  <a:lnTo>
                    <a:pt x="347471" y="194818"/>
                  </a:lnTo>
                  <a:lnTo>
                    <a:pt x="346878" y="188412"/>
                  </a:lnTo>
                  <a:lnTo>
                    <a:pt x="323722" y="157559"/>
                  </a:lnTo>
                  <a:lnTo>
                    <a:pt x="286063" y="136634"/>
                  </a:lnTo>
                  <a:lnTo>
                    <a:pt x="275018" y="130286"/>
                  </a:lnTo>
                  <a:lnTo>
                    <a:pt x="247522" y="103362"/>
                  </a:lnTo>
                  <a:lnTo>
                    <a:pt x="239013" y="68325"/>
                  </a:lnTo>
                  <a:lnTo>
                    <a:pt x="240369" y="54203"/>
                  </a:lnTo>
                  <a:lnTo>
                    <a:pt x="260603" y="19431"/>
                  </a:lnTo>
                  <a:lnTo>
                    <a:pt x="299876" y="1214"/>
                  </a:lnTo>
                  <a:lnTo>
                    <a:pt x="315975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566159" y="1121536"/>
            <a:ext cx="617855" cy="264795"/>
            <a:chOff x="3566159" y="1121536"/>
            <a:chExt cx="617855" cy="264795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7048" y="1122425"/>
              <a:ext cx="615696" cy="2626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8726" y="1164208"/>
              <a:ext cx="98171" cy="17741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567048" y="1122425"/>
              <a:ext cx="615950" cy="262890"/>
            </a:xfrm>
            <a:custGeom>
              <a:avLst/>
              <a:gdLst/>
              <a:ahLst/>
              <a:cxnLst/>
              <a:rect l="l" t="t" r="r" b="b"/>
              <a:pathLst>
                <a:path w="615950" h="262890">
                  <a:moveTo>
                    <a:pt x="0" y="4318"/>
                  </a:moveTo>
                  <a:lnTo>
                    <a:pt x="49529" y="4318"/>
                  </a:lnTo>
                  <a:lnTo>
                    <a:pt x="108330" y="176022"/>
                  </a:lnTo>
                  <a:lnTo>
                    <a:pt x="170434" y="4318"/>
                  </a:lnTo>
                  <a:lnTo>
                    <a:pt x="218948" y="4318"/>
                  </a:lnTo>
                  <a:lnTo>
                    <a:pt x="119761" y="261747"/>
                  </a:lnTo>
                  <a:lnTo>
                    <a:pt x="94996" y="261747"/>
                  </a:lnTo>
                  <a:lnTo>
                    <a:pt x="0" y="4318"/>
                  </a:lnTo>
                  <a:close/>
                </a:path>
                <a:path w="615950" h="262890">
                  <a:moveTo>
                    <a:pt x="495300" y="2539"/>
                  </a:moveTo>
                  <a:lnTo>
                    <a:pt x="545004" y="10699"/>
                  </a:lnTo>
                  <a:lnTo>
                    <a:pt x="583184" y="35051"/>
                  </a:lnTo>
                  <a:lnTo>
                    <a:pt x="607583" y="72882"/>
                  </a:lnTo>
                  <a:lnTo>
                    <a:pt x="615696" y="121285"/>
                  </a:lnTo>
                  <a:lnTo>
                    <a:pt x="610421" y="170600"/>
                  </a:lnTo>
                  <a:lnTo>
                    <a:pt x="594595" y="208967"/>
                  </a:lnTo>
                  <a:lnTo>
                    <a:pt x="568211" y="236380"/>
                  </a:lnTo>
                  <a:lnTo>
                    <a:pt x="531262" y="252832"/>
                  </a:lnTo>
                  <a:lnTo>
                    <a:pt x="483742" y="258318"/>
                  </a:lnTo>
                  <a:lnTo>
                    <a:pt x="427481" y="258318"/>
                  </a:lnTo>
                  <a:lnTo>
                    <a:pt x="427481" y="4445"/>
                  </a:lnTo>
                  <a:lnTo>
                    <a:pt x="451937" y="3611"/>
                  </a:lnTo>
                  <a:lnTo>
                    <a:pt x="471392" y="3016"/>
                  </a:lnTo>
                  <a:lnTo>
                    <a:pt x="485846" y="2659"/>
                  </a:lnTo>
                  <a:lnTo>
                    <a:pt x="495300" y="2539"/>
                  </a:lnTo>
                  <a:close/>
                </a:path>
                <a:path w="615950" h="262890">
                  <a:moveTo>
                    <a:pt x="311403" y="0"/>
                  </a:moveTo>
                  <a:lnTo>
                    <a:pt x="332007" y="1023"/>
                  </a:lnTo>
                  <a:lnTo>
                    <a:pt x="349646" y="4095"/>
                  </a:lnTo>
                  <a:lnTo>
                    <a:pt x="364357" y="9215"/>
                  </a:lnTo>
                  <a:lnTo>
                    <a:pt x="376174" y="16383"/>
                  </a:lnTo>
                  <a:lnTo>
                    <a:pt x="362458" y="55245"/>
                  </a:lnTo>
                  <a:lnTo>
                    <a:pt x="350404" y="47837"/>
                  </a:lnTo>
                  <a:lnTo>
                    <a:pt x="338042" y="42560"/>
                  </a:lnTo>
                  <a:lnTo>
                    <a:pt x="325346" y="39403"/>
                  </a:lnTo>
                  <a:lnTo>
                    <a:pt x="312292" y="38353"/>
                  </a:lnTo>
                  <a:lnTo>
                    <a:pt x="304932" y="38856"/>
                  </a:lnTo>
                  <a:lnTo>
                    <a:pt x="279526" y="59182"/>
                  </a:lnTo>
                  <a:lnTo>
                    <a:pt x="279526" y="67945"/>
                  </a:lnTo>
                  <a:lnTo>
                    <a:pt x="306744" y="101717"/>
                  </a:lnTo>
                  <a:lnTo>
                    <a:pt x="339776" y="119485"/>
                  </a:lnTo>
                  <a:lnTo>
                    <a:pt x="349853" y="125333"/>
                  </a:lnTo>
                  <a:lnTo>
                    <a:pt x="378602" y="154043"/>
                  </a:lnTo>
                  <a:lnTo>
                    <a:pt x="387730" y="191897"/>
                  </a:lnTo>
                  <a:lnTo>
                    <a:pt x="386206" y="206638"/>
                  </a:lnTo>
                  <a:lnTo>
                    <a:pt x="363347" y="242697"/>
                  </a:lnTo>
                  <a:lnTo>
                    <a:pt x="317501" y="261395"/>
                  </a:lnTo>
                  <a:lnTo>
                    <a:pt x="298068" y="262636"/>
                  </a:lnTo>
                  <a:lnTo>
                    <a:pt x="280761" y="261491"/>
                  </a:lnTo>
                  <a:lnTo>
                    <a:pt x="264287" y="258048"/>
                  </a:lnTo>
                  <a:lnTo>
                    <a:pt x="248669" y="252295"/>
                  </a:lnTo>
                  <a:lnTo>
                    <a:pt x="233934" y="244221"/>
                  </a:lnTo>
                  <a:lnTo>
                    <a:pt x="250571" y="203835"/>
                  </a:lnTo>
                  <a:lnTo>
                    <a:pt x="263858" y="212076"/>
                  </a:lnTo>
                  <a:lnTo>
                    <a:pt x="277050" y="217947"/>
                  </a:lnTo>
                  <a:lnTo>
                    <a:pt x="290147" y="221462"/>
                  </a:lnTo>
                  <a:lnTo>
                    <a:pt x="303149" y="222631"/>
                  </a:lnTo>
                  <a:lnTo>
                    <a:pt x="320504" y="220892"/>
                  </a:lnTo>
                  <a:lnTo>
                    <a:pt x="332930" y="215677"/>
                  </a:lnTo>
                  <a:lnTo>
                    <a:pt x="340403" y="206986"/>
                  </a:lnTo>
                  <a:lnTo>
                    <a:pt x="342900" y="194818"/>
                  </a:lnTo>
                  <a:lnTo>
                    <a:pt x="342306" y="188412"/>
                  </a:lnTo>
                  <a:lnTo>
                    <a:pt x="319150" y="157559"/>
                  </a:lnTo>
                  <a:lnTo>
                    <a:pt x="281491" y="136634"/>
                  </a:lnTo>
                  <a:lnTo>
                    <a:pt x="270446" y="130286"/>
                  </a:lnTo>
                  <a:lnTo>
                    <a:pt x="242950" y="103362"/>
                  </a:lnTo>
                  <a:lnTo>
                    <a:pt x="234441" y="68325"/>
                  </a:lnTo>
                  <a:lnTo>
                    <a:pt x="235797" y="54203"/>
                  </a:lnTo>
                  <a:lnTo>
                    <a:pt x="256031" y="19431"/>
                  </a:lnTo>
                  <a:lnTo>
                    <a:pt x="295304" y="1214"/>
                  </a:lnTo>
                  <a:lnTo>
                    <a:pt x="31140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4328921" y="1122425"/>
            <a:ext cx="637540" cy="259715"/>
            <a:chOff x="4328921" y="1122425"/>
            <a:chExt cx="637540" cy="259715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9810" y="1123314"/>
              <a:ext cx="635380" cy="25742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822697" y="1200911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80">
                  <a:moveTo>
                    <a:pt x="30479" y="0"/>
                  </a:moveTo>
                  <a:lnTo>
                    <a:pt x="0" y="93852"/>
                  </a:lnTo>
                  <a:lnTo>
                    <a:pt x="60960" y="93852"/>
                  </a:lnTo>
                  <a:lnTo>
                    <a:pt x="3047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82794" y="1164208"/>
              <a:ext cx="98170" cy="17741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4006" y="1164208"/>
              <a:ext cx="79120" cy="8508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329810" y="1123314"/>
              <a:ext cx="635635" cy="257810"/>
            </a:xfrm>
            <a:custGeom>
              <a:avLst/>
              <a:gdLst/>
              <a:ahLst/>
              <a:cxnLst/>
              <a:rect l="l" t="t" r="r" b="b"/>
              <a:pathLst>
                <a:path w="635635" h="257809">
                  <a:moveTo>
                    <a:pt x="276605" y="1650"/>
                  </a:moveTo>
                  <a:lnTo>
                    <a:pt x="326310" y="9810"/>
                  </a:lnTo>
                  <a:lnTo>
                    <a:pt x="364489" y="34162"/>
                  </a:lnTo>
                  <a:lnTo>
                    <a:pt x="388889" y="71993"/>
                  </a:lnTo>
                  <a:lnTo>
                    <a:pt x="397001" y="120396"/>
                  </a:lnTo>
                  <a:lnTo>
                    <a:pt x="391727" y="169711"/>
                  </a:lnTo>
                  <a:lnTo>
                    <a:pt x="375901" y="208078"/>
                  </a:lnTo>
                  <a:lnTo>
                    <a:pt x="349517" y="235491"/>
                  </a:lnTo>
                  <a:lnTo>
                    <a:pt x="312568" y="251943"/>
                  </a:lnTo>
                  <a:lnTo>
                    <a:pt x="265049" y="257429"/>
                  </a:lnTo>
                  <a:lnTo>
                    <a:pt x="208787" y="257429"/>
                  </a:lnTo>
                  <a:lnTo>
                    <a:pt x="208787" y="3556"/>
                  </a:lnTo>
                  <a:lnTo>
                    <a:pt x="233243" y="2722"/>
                  </a:lnTo>
                  <a:lnTo>
                    <a:pt x="252698" y="2127"/>
                  </a:lnTo>
                  <a:lnTo>
                    <a:pt x="267152" y="1770"/>
                  </a:lnTo>
                  <a:lnTo>
                    <a:pt x="276605" y="1650"/>
                  </a:lnTo>
                  <a:close/>
                </a:path>
                <a:path w="635635" h="257809">
                  <a:moveTo>
                    <a:pt x="52704" y="1650"/>
                  </a:moveTo>
                  <a:lnTo>
                    <a:pt x="104806" y="6302"/>
                  </a:lnTo>
                  <a:lnTo>
                    <a:pt x="140715" y="20193"/>
                  </a:lnTo>
                  <a:lnTo>
                    <a:pt x="166790" y="59537"/>
                  </a:lnTo>
                  <a:lnTo>
                    <a:pt x="168528" y="77850"/>
                  </a:lnTo>
                  <a:lnTo>
                    <a:pt x="162079" y="116042"/>
                  </a:lnTo>
                  <a:lnTo>
                    <a:pt x="142748" y="143351"/>
                  </a:lnTo>
                  <a:lnTo>
                    <a:pt x="110557" y="159754"/>
                  </a:lnTo>
                  <a:lnTo>
                    <a:pt x="65531" y="165226"/>
                  </a:lnTo>
                  <a:lnTo>
                    <a:pt x="60451" y="165226"/>
                  </a:lnTo>
                  <a:lnTo>
                    <a:pt x="53593" y="164846"/>
                  </a:lnTo>
                  <a:lnTo>
                    <a:pt x="45085" y="163957"/>
                  </a:lnTo>
                  <a:lnTo>
                    <a:pt x="45085" y="257429"/>
                  </a:lnTo>
                  <a:lnTo>
                    <a:pt x="0" y="257429"/>
                  </a:lnTo>
                  <a:lnTo>
                    <a:pt x="0" y="3556"/>
                  </a:lnTo>
                  <a:lnTo>
                    <a:pt x="20165" y="2722"/>
                  </a:lnTo>
                  <a:lnTo>
                    <a:pt x="35687" y="2127"/>
                  </a:lnTo>
                  <a:lnTo>
                    <a:pt x="46541" y="1770"/>
                  </a:lnTo>
                  <a:lnTo>
                    <a:pt x="52704" y="1650"/>
                  </a:lnTo>
                  <a:close/>
                </a:path>
                <a:path w="635635" h="257809">
                  <a:moveTo>
                    <a:pt x="513461" y="0"/>
                  </a:moveTo>
                  <a:lnTo>
                    <a:pt x="533273" y="0"/>
                  </a:lnTo>
                  <a:lnTo>
                    <a:pt x="635380" y="257429"/>
                  </a:lnTo>
                  <a:lnTo>
                    <a:pt x="585597" y="257429"/>
                  </a:lnTo>
                  <a:lnTo>
                    <a:pt x="567054" y="205994"/>
                  </a:lnTo>
                  <a:lnTo>
                    <a:pt x="480060" y="205994"/>
                  </a:lnTo>
                  <a:lnTo>
                    <a:pt x="462279" y="257429"/>
                  </a:lnTo>
                  <a:lnTo>
                    <a:pt x="412241" y="257429"/>
                  </a:lnTo>
                  <a:lnTo>
                    <a:pt x="51346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450850" y="1603375"/>
          <a:ext cx="7239000" cy="47423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96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DISEASE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83C6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0548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LEFT</a:t>
                      </a:r>
                      <a:r>
                        <a:rPr sz="18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1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UM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83C6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421005">
                        <a:lnSpc>
                          <a:spcPct val="100000"/>
                        </a:lnSpc>
                      </a:pPr>
                      <a:r>
                        <a:rPr sz="18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AORTA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83C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R="884555" algn="r">
                        <a:lnSpc>
                          <a:spcPct val="100000"/>
                        </a:lnSpc>
                      </a:pPr>
                      <a:r>
                        <a:rPr sz="2800" spc="-5" dirty="0">
                          <a:latin typeface="Trebuchet MS"/>
                          <a:cs typeface="Trebuchet MS"/>
                        </a:rPr>
                        <a:t>ASD</a:t>
                      </a:r>
                      <a:endParaRPr sz="28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96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3150">
                        <a:latin typeface="Times New Roman"/>
                        <a:cs typeface="Times New Roman"/>
                      </a:endParaRPr>
                    </a:p>
                    <a:p>
                      <a:pPr marR="866140" algn="r">
                        <a:lnSpc>
                          <a:spcPct val="100000"/>
                        </a:lnSpc>
                      </a:pPr>
                      <a:r>
                        <a:rPr sz="2800" spc="-10" dirty="0">
                          <a:latin typeface="Trebuchet MS"/>
                          <a:cs typeface="Trebuchet MS"/>
                        </a:rPr>
                        <a:t>VSD</a:t>
                      </a:r>
                      <a:endParaRPr sz="2800">
                        <a:latin typeface="Trebuchet MS"/>
                        <a:cs typeface="Trebuchet MS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R="104775" algn="ctr">
                        <a:lnSpc>
                          <a:spcPct val="100000"/>
                        </a:lnSpc>
                      </a:pPr>
                      <a:r>
                        <a:rPr sz="2800" spc="-5" dirty="0">
                          <a:latin typeface="Trebuchet MS"/>
                          <a:cs typeface="Trebuchet MS"/>
                        </a:rPr>
                        <a:t>PDA</a:t>
                      </a:r>
                      <a:endParaRPr sz="28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7" name="object 37"/>
          <p:cNvGrpSpPr/>
          <p:nvPr/>
        </p:nvGrpSpPr>
        <p:grpSpPr>
          <a:xfrm>
            <a:off x="3561588" y="2951988"/>
            <a:ext cx="1256030" cy="524510"/>
            <a:chOff x="3561588" y="2951988"/>
            <a:chExt cx="1256030" cy="524510"/>
          </a:xfrm>
        </p:grpSpPr>
        <p:sp>
          <p:nvSpPr>
            <p:cNvPr id="38" name="object 38"/>
            <p:cNvSpPr/>
            <p:nvPr/>
          </p:nvSpPr>
          <p:spPr>
            <a:xfrm>
              <a:off x="3581400" y="2971800"/>
              <a:ext cx="1216660" cy="485140"/>
            </a:xfrm>
            <a:custGeom>
              <a:avLst/>
              <a:gdLst/>
              <a:ahLst/>
              <a:cxnLst/>
              <a:rect l="l" t="t" r="r" b="b"/>
              <a:pathLst>
                <a:path w="1216660" h="485139">
                  <a:moveTo>
                    <a:pt x="973836" y="0"/>
                  </a:moveTo>
                  <a:lnTo>
                    <a:pt x="973836" y="121158"/>
                  </a:lnTo>
                  <a:lnTo>
                    <a:pt x="242315" y="121158"/>
                  </a:lnTo>
                  <a:lnTo>
                    <a:pt x="242315" y="0"/>
                  </a:lnTo>
                  <a:lnTo>
                    <a:pt x="0" y="242315"/>
                  </a:lnTo>
                  <a:lnTo>
                    <a:pt x="242315" y="484632"/>
                  </a:lnTo>
                  <a:lnTo>
                    <a:pt x="242315" y="363474"/>
                  </a:lnTo>
                  <a:lnTo>
                    <a:pt x="973836" y="363474"/>
                  </a:lnTo>
                  <a:lnTo>
                    <a:pt x="973836" y="484632"/>
                  </a:lnTo>
                  <a:lnTo>
                    <a:pt x="1216152" y="242315"/>
                  </a:lnTo>
                  <a:lnTo>
                    <a:pt x="973836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581400" y="2971800"/>
              <a:ext cx="1216660" cy="485140"/>
            </a:xfrm>
            <a:custGeom>
              <a:avLst/>
              <a:gdLst/>
              <a:ahLst/>
              <a:cxnLst/>
              <a:rect l="l" t="t" r="r" b="b"/>
              <a:pathLst>
                <a:path w="1216660" h="485139">
                  <a:moveTo>
                    <a:pt x="0" y="242315"/>
                  </a:moveTo>
                  <a:lnTo>
                    <a:pt x="242315" y="0"/>
                  </a:lnTo>
                  <a:lnTo>
                    <a:pt x="242315" y="121158"/>
                  </a:lnTo>
                  <a:lnTo>
                    <a:pt x="973836" y="121158"/>
                  </a:lnTo>
                  <a:lnTo>
                    <a:pt x="973836" y="0"/>
                  </a:lnTo>
                  <a:lnTo>
                    <a:pt x="1216152" y="242315"/>
                  </a:lnTo>
                  <a:lnTo>
                    <a:pt x="973836" y="484632"/>
                  </a:lnTo>
                  <a:lnTo>
                    <a:pt x="973836" y="363474"/>
                  </a:lnTo>
                  <a:lnTo>
                    <a:pt x="242315" y="363474"/>
                  </a:lnTo>
                  <a:lnTo>
                    <a:pt x="242315" y="484632"/>
                  </a:lnTo>
                  <a:lnTo>
                    <a:pt x="0" y="242315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999988" y="2875788"/>
            <a:ext cx="524510" cy="802005"/>
            <a:chOff x="5999988" y="2875788"/>
            <a:chExt cx="524510" cy="802005"/>
          </a:xfrm>
        </p:grpSpPr>
        <p:sp>
          <p:nvSpPr>
            <p:cNvPr id="41" name="object 41"/>
            <p:cNvSpPr/>
            <p:nvPr/>
          </p:nvSpPr>
          <p:spPr>
            <a:xfrm>
              <a:off x="6019800" y="2895600"/>
              <a:ext cx="485140" cy="762000"/>
            </a:xfrm>
            <a:custGeom>
              <a:avLst/>
              <a:gdLst/>
              <a:ahLst/>
              <a:cxnLst/>
              <a:rect l="l" t="t" r="r" b="b"/>
              <a:pathLst>
                <a:path w="485140" h="762000">
                  <a:moveTo>
                    <a:pt x="363474" y="0"/>
                  </a:moveTo>
                  <a:lnTo>
                    <a:pt x="121158" y="0"/>
                  </a:lnTo>
                  <a:lnTo>
                    <a:pt x="121158" y="519684"/>
                  </a:lnTo>
                  <a:lnTo>
                    <a:pt x="0" y="519684"/>
                  </a:lnTo>
                  <a:lnTo>
                    <a:pt x="242315" y="762000"/>
                  </a:lnTo>
                  <a:lnTo>
                    <a:pt x="484631" y="519684"/>
                  </a:lnTo>
                  <a:lnTo>
                    <a:pt x="363474" y="519684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19800" y="2895600"/>
              <a:ext cx="485140" cy="762000"/>
            </a:xfrm>
            <a:custGeom>
              <a:avLst/>
              <a:gdLst/>
              <a:ahLst/>
              <a:cxnLst/>
              <a:rect l="l" t="t" r="r" b="b"/>
              <a:pathLst>
                <a:path w="485140" h="762000">
                  <a:moveTo>
                    <a:pt x="0" y="519684"/>
                  </a:moveTo>
                  <a:lnTo>
                    <a:pt x="121158" y="519684"/>
                  </a:lnTo>
                  <a:lnTo>
                    <a:pt x="121158" y="0"/>
                  </a:lnTo>
                  <a:lnTo>
                    <a:pt x="363474" y="0"/>
                  </a:lnTo>
                  <a:lnTo>
                    <a:pt x="363474" y="519684"/>
                  </a:lnTo>
                  <a:lnTo>
                    <a:pt x="484631" y="519684"/>
                  </a:lnTo>
                  <a:lnTo>
                    <a:pt x="242315" y="762000"/>
                  </a:lnTo>
                  <a:lnTo>
                    <a:pt x="0" y="519684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3866388" y="4018788"/>
            <a:ext cx="649605" cy="878205"/>
            <a:chOff x="3866388" y="4018788"/>
            <a:chExt cx="649605" cy="878205"/>
          </a:xfrm>
        </p:grpSpPr>
        <p:sp>
          <p:nvSpPr>
            <p:cNvPr id="44" name="object 44"/>
            <p:cNvSpPr/>
            <p:nvPr/>
          </p:nvSpPr>
          <p:spPr>
            <a:xfrm>
              <a:off x="3886200" y="4038600"/>
              <a:ext cx="609600" cy="838200"/>
            </a:xfrm>
            <a:custGeom>
              <a:avLst/>
              <a:gdLst/>
              <a:ahLst/>
              <a:cxnLst/>
              <a:rect l="l" t="t" r="r" b="b"/>
              <a:pathLst>
                <a:path w="609600" h="838200">
                  <a:moveTo>
                    <a:pt x="304800" y="0"/>
                  </a:moveTo>
                  <a:lnTo>
                    <a:pt x="0" y="304800"/>
                  </a:lnTo>
                  <a:lnTo>
                    <a:pt x="152400" y="304800"/>
                  </a:lnTo>
                  <a:lnTo>
                    <a:pt x="152400" y="838200"/>
                  </a:lnTo>
                  <a:lnTo>
                    <a:pt x="457200" y="838200"/>
                  </a:lnTo>
                  <a:lnTo>
                    <a:pt x="457200" y="304800"/>
                  </a:lnTo>
                  <a:lnTo>
                    <a:pt x="609600" y="3048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886200" y="4038600"/>
              <a:ext cx="609600" cy="838200"/>
            </a:xfrm>
            <a:custGeom>
              <a:avLst/>
              <a:gdLst/>
              <a:ahLst/>
              <a:cxnLst/>
              <a:rect l="l" t="t" r="r" b="b"/>
              <a:pathLst>
                <a:path w="609600" h="838200">
                  <a:moveTo>
                    <a:pt x="0" y="304800"/>
                  </a:moveTo>
                  <a:lnTo>
                    <a:pt x="304800" y="0"/>
                  </a:lnTo>
                  <a:lnTo>
                    <a:pt x="609600" y="304800"/>
                  </a:lnTo>
                  <a:lnTo>
                    <a:pt x="457200" y="304800"/>
                  </a:lnTo>
                  <a:lnTo>
                    <a:pt x="457200" y="838200"/>
                  </a:lnTo>
                  <a:lnTo>
                    <a:pt x="152400" y="838200"/>
                  </a:lnTo>
                  <a:lnTo>
                    <a:pt x="152400" y="304800"/>
                  </a:lnTo>
                  <a:lnTo>
                    <a:pt x="0" y="304800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3866388" y="5314188"/>
            <a:ext cx="649605" cy="878205"/>
            <a:chOff x="3866388" y="5314188"/>
            <a:chExt cx="649605" cy="878205"/>
          </a:xfrm>
        </p:grpSpPr>
        <p:sp>
          <p:nvSpPr>
            <p:cNvPr id="47" name="object 47"/>
            <p:cNvSpPr/>
            <p:nvPr/>
          </p:nvSpPr>
          <p:spPr>
            <a:xfrm>
              <a:off x="3886200" y="5334000"/>
              <a:ext cx="609600" cy="838200"/>
            </a:xfrm>
            <a:custGeom>
              <a:avLst/>
              <a:gdLst/>
              <a:ahLst/>
              <a:cxnLst/>
              <a:rect l="l" t="t" r="r" b="b"/>
              <a:pathLst>
                <a:path w="609600" h="838200">
                  <a:moveTo>
                    <a:pt x="304800" y="0"/>
                  </a:moveTo>
                  <a:lnTo>
                    <a:pt x="0" y="304800"/>
                  </a:lnTo>
                  <a:lnTo>
                    <a:pt x="152400" y="304800"/>
                  </a:lnTo>
                  <a:lnTo>
                    <a:pt x="152400" y="838200"/>
                  </a:lnTo>
                  <a:lnTo>
                    <a:pt x="457200" y="838200"/>
                  </a:lnTo>
                  <a:lnTo>
                    <a:pt x="457200" y="304800"/>
                  </a:lnTo>
                  <a:lnTo>
                    <a:pt x="609600" y="3048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886200" y="5334000"/>
              <a:ext cx="609600" cy="838200"/>
            </a:xfrm>
            <a:custGeom>
              <a:avLst/>
              <a:gdLst/>
              <a:ahLst/>
              <a:cxnLst/>
              <a:rect l="l" t="t" r="r" b="b"/>
              <a:pathLst>
                <a:path w="609600" h="838200">
                  <a:moveTo>
                    <a:pt x="0" y="304800"/>
                  </a:moveTo>
                  <a:lnTo>
                    <a:pt x="304800" y="0"/>
                  </a:lnTo>
                  <a:lnTo>
                    <a:pt x="609600" y="304800"/>
                  </a:lnTo>
                  <a:lnTo>
                    <a:pt x="457200" y="304800"/>
                  </a:lnTo>
                  <a:lnTo>
                    <a:pt x="457200" y="838200"/>
                  </a:lnTo>
                  <a:lnTo>
                    <a:pt x="152400" y="838200"/>
                  </a:lnTo>
                  <a:lnTo>
                    <a:pt x="152400" y="304800"/>
                  </a:lnTo>
                  <a:lnTo>
                    <a:pt x="0" y="304800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5999988" y="5466588"/>
            <a:ext cx="649605" cy="878205"/>
            <a:chOff x="5999988" y="5466588"/>
            <a:chExt cx="649605" cy="878205"/>
          </a:xfrm>
        </p:grpSpPr>
        <p:sp>
          <p:nvSpPr>
            <p:cNvPr id="50" name="object 50"/>
            <p:cNvSpPr/>
            <p:nvPr/>
          </p:nvSpPr>
          <p:spPr>
            <a:xfrm>
              <a:off x="6019800" y="5486400"/>
              <a:ext cx="609600" cy="838200"/>
            </a:xfrm>
            <a:custGeom>
              <a:avLst/>
              <a:gdLst/>
              <a:ahLst/>
              <a:cxnLst/>
              <a:rect l="l" t="t" r="r" b="b"/>
              <a:pathLst>
                <a:path w="609600" h="838200">
                  <a:moveTo>
                    <a:pt x="304800" y="0"/>
                  </a:moveTo>
                  <a:lnTo>
                    <a:pt x="0" y="304800"/>
                  </a:lnTo>
                  <a:lnTo>
                    <a:pt x="152400" y="304800"/>
                  </a:lnTo>
                  <a:lnTo>
                    <a:pt x="152400" y="838200"/>
                  </a:lnTo>
                  <a:lnTo>
                    <a:pt x="457200" y="838200"/>
                  </a:lnTo>
                  <a:lnTo>
                    <a:pt x="457200" y="304800"/>
                  </a:lnTo>
                  <a:lnTo>
                    <a:pt x="609600" y="30480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019800" y="5486400"/>
              <a:ext cx="609600" cy="838200"/>
            </a:xfrm>
            <a:custGeom>
              <a:avLst/>
              <a:gdLst/>
              <a:ahLst/>
              <a:cxnLst/>
              <a:rect l="l" t="t" r="r" b="b"/>
              <a:pathLst>
                <a:path w="609600" h="838200">
                  <a:moveTo>
                    <a:pt x="0" y="304800"/>
                  </a:moveTo>
                  <a:lnTo>
                    <a:pt x="304800" y="0"/>
                  </a:lnTo>
                  <a:lnTo>
                    <a:pt x="609600" y="304800"/>
                  </a:lnTo>
                  <a:lnTo>
                    <a:pt x="457200" y="304800"/>
                  </a:lnTo>
                  <a:lnTo>
                    <a:pt x="457200" y="838200"/>
                  </a:lnTo>
                  <a:lnTo>
                    <a:pt x="152400" y="838200"/>
                  </a:lnTo>
                  <a:lnTo>
                    <a:pt x="152400" y="304800"/>
                  </a:lnTo>
                  <a:lnTo>
                    <a:pt x="0" y="304800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5618988" y="4247388"/>
            <a:ext cx="1256030" cy="524510"/>
            <a:chOff x="5618988" y="4247388"/>
            <a:chExt cx="1256030" cy="524510"/>
          </a:xfrm>
        </p:grpSpPr>
        <p:sp>
          <p:nvSpPr>
            <p:cNvPr id="53" name="object 53"/>
            <p:cNvSpPr/>
            <p:nvPr/>
          </p:nvSpPr>
          <p:spPr>
            <a:xfrm>
              <a:off x="5638800" y="4267200"/>
              <a:ext cx="1216660" cy="485140"/>
            </a:xfrm>
            <a:custGeom>
              <a:avLst/>
              <a:gdLst/>
              <a:ahLst/>
              <a:cxnLst/>
              <a:rect l="l" t="t" r="r" b="b"/>
              <a:pathLst>
                <a:path w="1216659" h="485139">
                  <a:moveTo>
                    <a:pt x="973835" y="0"/>
                  </a:moveTo>
                  <a:lnTo>
                    <a:pt x="973835" y="121157"/>
                  </a:lnTo>
                  <a:lnTo>
                    <a:pt x="242315" y="121157"/>
                  </a:lnTo>
                  <a:lnTo>
                    <a:pt x="242315" y="0"/>
                  </a:lnTo>
                  <a:lnTo>
                    <a:pt x="0" y="242316"/>
                  </a:lnTo>
                  <a:lnTo>
                    <a:pt x="242315" y="484631"/>
                  </a:lnTo>
                  <a:lnTo>
                    <a:pt x="242315" y="363474"/>
                  </a:lnTo>
                  <a:lnTo>
                    <a:pt x="973835" y="363474"/>
                  </a:lnTo>
                  <a:lnTo>
                    <a:pt x="973835" y="484631"/>
                  </a:lnTo>
                  <a:lnTo>
                    <a:pt x="1216152" y="242316"/>
                  </a:lnTo>
                  <a:lnTo>
                    <a:pt x="973835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638800" y="4267200"/>
              <a:ext cx="1216660" cy="485140"/>
            </a:xfrm>
            <a:custGeom>
              <a:avLst/>
              <a:gdLst/>
              <a:ahLst/>
              <a:cxnLst/>
              <a:rect l="l" t="t" r="r" b="b"/>
              <a:pathLst>
                <a:path w="1216659" h="485139">
                  <a:moveTo>
                    <a:pt x="0" y="242316"/>
                  </a:moveTo>
                  <a:lnTo>
                    <a:pt x="242315" y="0"/>
                  </a:lnTo>
                  <a:lnTo>
                    <a:pt x="242315" y="121157"/>
                  </a:lnTo>
                  <a:lnTo>
                    <a:pt x="973835" y="121157"/>
                  </a:lnTo>
                  <a:lnTo>
                    <a:pt x="973835" y="0"/>
                  </a:lnTo>
                  <a:lnTo>
                    <a:pt x="1216152" y="242316"/>
                  </a:lnTo>
                  <a:lnTo>
                    <a:pt x="973835" y="484631"/>
                  </a:lnTo>
                  <a:lnTo>
                    <a:pt x="973835" y="363474"/>
                  </a:lnTo>
                  <a:lnTo>
                    <a:pt x="242315" y="363474"/>
                  </a:lnTo>
                  <a:lnTo>
                    <a:pt x="242315" y="484631"/>
                  </a:lnTo>
                  <a:lnTo>
                    <a:pt x="0" y="242316"/>
                  </a:lnTo>
                  <a:close/>
                </a:path>
              </a:pathLst>
            </a:custGeom>
            <a:ln w="39623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67200" y="0"/>
            <a:ext cx="4874895" cy="6856095"/>
            <a:chOff x="4267200" y="0"/>
            <a:chExt cx="487489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8200" y="1524000"/>
              <a:ext cx="4343400" cy="4648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67200" y="3072510"/>
              <a:ext cx="3200400" cy="103505"/>
            </a:xfrm>
            <a:custGeom>
              <a:avLst/>
              <a:gdLst/>
              <a:ahLst/>
              <a:cxnLst/>
              <a:rect l="l" t="t" r="r" b="b"/>
              <a:pathLst>
                <a:path w="3200400" h="103505">
                  <a:moveTo>
                    <a:pt x="88646" y="0"/>
                  </a:moveTo>
                  <a:lnTo>
                    <a:pt x="0" y="51688"/>
                  </a:lnTo>
                  <a:lnTo>
                    <a:pt x="85598" y="101726"/>
                  </a:lnTo>
                  <a:lnTo>
                    <a:pt x="88519" y="103377"/>
                  </a:lnTo>
                  <a:lnTo>
                    <a:pt x="92455" y="102362"/>
                  </a:lnTo>
                  <a:lnTo>
                    <a:pt x="94234" y="99440"/>
                  </a:lnTo>
                  <a:lnTo>
                    <a:pt x="96012" y="96392"/>
                  </a:lnTo>
                  <a:lnTo>
                    <a:pt x="94996" y="92455"/>
                  </a:lnTo>
                  <a:lnTo>
                    <a:pt x="36016" y="58051"/>
                  </a:lnTo>
                  <a:lnTo>
                    <a:pt x="12573" y="58038"/>
                  </a:lnTo>
                  <a:lnTo>
                    <a:pt x="12573" y="45338"/>
                  </a:lnTo>
                  <a:lnTo>
                    <a:pt x="36051" y="45338"/>
                  </a:lnTo>
                  <a:lnTo>
                    <a:pt x="94996" y="11049"/>
                  </a:lnTo>
                  <a:lnTo>
                    <a:pt x="96012" y="7112"/>
                  </a:lnTo>
                  <a:lnTo>
                    <a:pt x="92455" y="1015"/>
                  </a:lnTo>
                  <a:lnTo>
                    <a:pt x="88646" y="0"/>
                  </a:lnTo>
                  <a:close/>
                </a:path>
                <a:path w="3200400" h="103505">
                  <a:moveTo>
                    <a:pt x="36030" y="45351"/>
                  </a:moveTo>
                  <a:lnTo>
                    <a:pt x="25122" y="51696"/>
                  </a:lnTo>
                  <a:lnTo>
                    <a:pt x="36016" y="58051"/>
                  </a:lnTo>
                  <a:lnTo>
                    <a:pt x="3200400" y="59689"/>
                  </a:lnTo>
                  <a:lnTo>
                    <a:pt x="3200400" y="46989"/>
                  </a:lnTo>
                  <a:lnTo>
                    <a:pt x="36030" y="45351"/>
                  </a:lnTo>
                  <a:close/>
                </a:path>
                <a:path w="3200400" h="103505">
                  <a:moveTo>
                    <a:pt x="12573" y="45338"/>
                  </a:moveTo>
                  <a:lnTo>
                    <a:pt x="12573" y="58038"/>
                  </a:lnTo>
                  <a:lnTo>
                    <a:pt x="36016" y="58051"/>
                  </a:lnTo>
                  <a:lnTo>
                    <a:pt x="34471" y="57150"/>
                  </a:lnTo>
                  <a:lnTo>
                    <a:pt x="15748" y="57150"/>
                  </a:lnTo>
                  <a:lnTo>
                    <a:pt x="15748" y="46227"/>
                  </a:lnTo>
                  <a:lnTo>
                    <a:pt x="34523" y="46227"/>
                  </a:lnTo>
                  <a:lnTo>
                    <a:pt x="36030" y="45351"/>
                  </a:lnTo>
                  <a:lnTo>
                    <a:pt x="12573" y="45338"/>
                  </a:lnTo>
                  <a:close/>
                </a:path>
                <a:path w="3200400" h="103505">
                  <a:moveTo>
                    <a:pt x="15748" y="46227"/>
                  </a:moveTo>
                  <a:lnTo>
                    <a:pt x="15748" y="57150"/>
                  </a:lnTo>
                  <a:lnTo>
                    <a:pt x="25122" y="51696"/>
                  </a:lnTo>
                  <a:lnTo>
                    <a:pt x="15748" y="46227"/>
                  </a:lnTo>
                  <a:close/>
                </a:path>
                <a:path w="3200400" h="103505">
                  <a:moveTo>
                    <a:pt x="25122" y="51696"/>
                  </a:moveTo>
                  <a:lnTo>
                    <a:pt x="15748" y="57150"/>
                  </a:lnTo>
                  <a:lnTo>
                    <a:pt x="34471" y="57150"/>
                  </a:lnTo>
                  <a:lnTo>
                    <a:pt x="25122" y="51696"/>
                  </a:lnTo>
                  <a:close/>
                </a:path>
                <a:path w="3200400" h="103505">
                  <a:moveTo>
                    <a:pt x="34523" y="46227"/>
                  </a:moveTo>
                  <a:lnTo>
                    <a:pt x="15748" y="46227"/>
                  </a:lnTo>
                  <a:lnTo>
                    <a:pt x="25122" y="51696"/>
                  </a:lnTo>
                  <a:lnTo>
                    <a:pt x="34523" y="46227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1622501"/>
            <a:ext cx="8972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0" dirty="0"/>
              <a:t>VSD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91000" y="3727450"/>
            <a:ext cx="1677035" cy="202565"/>
          </a:xfrm>
          <a:custGeom>
            <a:avLst/>
            <a:gdLst/>
            <a:ahLst/>
            <a:cxnLst/>
            <a:rect l="l" t="t" r="r" b="b"/>
            <a:pathLst>
              <a:path w="1677035" h="202564">
                <a:moveTo>
                  <a:pt x="83565" y="99187"/>
                </a:moveTo>
                <a:lnTo>
                  <a:pt x="80645" y="101218"/>
                </a:lnTo>
                <a:lnTo>
                  <a:pt x="0" y="158750"/>
                </a:lnTo>
                <a:lnTo>
                  <a:pt x="89788" y="200787"/>
                </a:lnTo>
                <a:lnTo>
                  <a:pt x="92963" y="202183"/>
                </a:lnTo>
                <a:lnTo>
                  <a:pt x="96647" y="200787"/>
                </a:lnTo>
                <a:lnTo>
                  <a:pt x="99695" y="194437"/>
                </a:lnTo>
                <a:lnTo>
                  <a:pt x="98298" y="190754"/>
                </a:lnTo>
                <a:lnTo>
                  <a:pt x="95123" y="189230"/>
                </a:lnTo>
                <a:lnTo>
                  <a:pt x="41052" y="163956"/>
                </a:lnTo>
                <a:lnTo>
                  <a:pt x="13080" y="163956"/>
                </a:lnTo>
                <a:lnTo>
                  <a:pt x="11937" y="151256"/>
                </a:lnTo>
                <a:lnTo>
                  <a:pt x="35456" y="149118"/>
                </a:lnTo>
                <a:lnTo>
                  <a:pt x="88011" y="111632"/>
                </a:lnTo>
                <a:lnTo>
                  <a:pt x="90932" y="109600"/>
                </a:lnTo>
                <a:lnTo>
                  <a:pt x="91566" y="105663"/>
                </a:lnTo>
                <a:lnTo>
                  <a:pt x="89535" y="102743"/>
                </a:lnTo>
                <a:lnTo>
                  <a:pt x="87502" y="99949"/>
                </a:lnTo>
                <a:lnTo>
                  <a:pt x="83565" y="99187"/>
                </a:lnTo>
                <a:close/>
              </a:path>
              <a:path w="1677035" h="202564">
                <a:moveTo>
                  <a:pt x="35456" y="149118"/>
                </a:moveTo>
                <a:lnTo>
                  <a:pt x="11937" y="151256"/>
                </a:lnTo>
                <a:lnTo>
                  <a:pt x="13080" y="163956"/>
                </a:lnTo>
                <a:lnTo>
                  <a:pt x="25654" y="162813"/>
                </a:lnTo>
                <a:lnTo>
                  <a:pt x="16255" y="162813"/>
                </a:lnTo>
                <a:lnTo>
                  <a:pt x="15239" y="151892"/>
                </a:lnTo>
                <a:lnTo>
                  <a:pt x="31568" y="151892"/>
                </a:lnTo>
                <a:lnTo>
                  <a:pt x="35456" y="149118"/>
                </a:lnTo>
                <a:close/>
              </a:path>
              <a:path w="1677035" h="202564">
                <a:moveTo>
                  <a:pt x="36498" y="161828"/>
                </a:moveTo>
                <a:lnTo>
                  <a:pt x="13080" y="163956"/>
                </a:lnTo>
                <a:lnTo>
                  <a:pt x="41052" y="163956"/>
                </a:lnTo>
                <a:lnTo>
                  <a:pt x="36498" y="161828"/>
                </a:lnTo>
                <a:close/>
              </a:path>
              <a:path w="1677035" h="202564">
                <a:moveTo>
                  <a:pt x="15239" y="151892"/>
                </a:moveTo>
                <a:lnTo>
                  <a:pt x="16255" y="162813"/>
                </a:lnTo>
                <a:lnTo>
                  <a:pt x="25104" y="156502"/>
                </a:lnTo>
                <a:lnTo>
                  <a:pt x="15239" y="151892"/>
                </a:lnTo>
                <a:close/>
              </a:path>
              <a:path w="1677035" h="202564">
                <a:moveTo>
                  <a:pt x="25104" y="156502"/>
                </a:moveTo>
                <a:lnTo>
                  <a:pt x="16255" y="162813"/>
                </a:lnTo>
                <a:lnTo>
                  <a:pt x="25654" y="162813"/>
                </a:lnTo>
                <a:lnTo>
                  <a:pt x="36498" y="161828"/>
                </a:lnTo>
                <a:lnTo>
                  <a:pt x="25104" y="156502"/>
                </a:lnTo>
                <a:close/>
              </a:path>
              <a:path w="1677035" h="202564">
                <a:moveTo>
                  <a:pt x="1675764" y="0"/>
                </a:moveTo>
                <a:lnTo>
                  <a:pt x="35456" y="149118"/>
                </a:lnTo>
                <a:lnTo>
                  <a:pt x="25104" y="156502"/>
                </a:lnTo>
                <a:lnTo>
                  <a:pt x="36498" y="161828"/>
                </a:lnTo>
                <a:lnTo>
                  <a:pt x="1677035" y="12700"/>
                </a:lnTo>
                <a:lnTo>
                  <a:pt x="1675764" y="0"/>
                </a:lnTo>
                <a:close/>
              </a:path>
              <a:path w="1677035" h="202564">
                <a:moveTo>
                  <a:pt x="31568" y="151892"/>
                </a:moveTo>
                <a:lnTo>
                  <a:pt x="15239" y="151892"/>
                </a:lnTo>
                <a:lnTo>
                  <a:pt x="25104" y="156502"/>
                </a:lnTo>
                <a:lnTo>
                  <a:pt x="31568" y="151892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91000" y="4752466"/>
            <a:ext cx="3886835" cy="207010"/>
          </a:xfrm>
          <a:custGeom>
            <a:avLst/>
            <a:gdLst/>
            <a:ahLst/>
            <a:cxnLst/>
            <a:rect l="l" t="t" r="r" b="b"/>
            <a:pathLst>
              <a:path w="3886834" h="207010">
                <a:moveTo>
                  <a:pt x="36240" y="43214"/>
                </a:moveTo>
                <a:lnTo>
                  <a:pt x="25126" y="49114"/>
                </a:lnTo>
                <a:lnTo>
                  <a:pt x="35804" y="55911"/>
                </a:lnTo>
                <a:lnTo>
                  <a:pt x="3885946" y="206882"/>
                </a:lnTo>
                <a:lnTo>
                  <a:pt x="3886454" y="194182"/>
                </a:lnTo>
                <a:lnTo>
                  <a:pt x="36240" y="43214"/>
                </a:lnTo>
                <a:close/>
              </a:path>
              <a:path w="3886834" h="207010">
                <a:moveTo>
                  <a:pt x="90550" y="0"/>
                </a:moveTo>
                <a:lnTo>
                  <a:pt x="87502" y="1650"/>
                </a:lnTo>
                <a:lnTo>
                  <a:pt x="0" y="48132"/>
                </a:lnTo>
                <a:lnTo>
                  <a:pt x="83565" y="101345"/>
                </a:lnTo>
                <a:lnTo>
                  <a:pt x="86487" y="103250"/>
                </a:lnTo>
                <a:lnTo>
                  <a:pt x="90424" y="102361"/>
                </a:lnTo>
                <a:lnTo>
                  <a:pt x="94234" y="96519"/>
                </a:lnTo>
                <a:lnTo>
                  <a:pt x="93345" y="92582"/>
                </a:lnTo>
                <a:lnTo>
                  <a:pt x="90424" y="90677"/>
                </a:lnTo>
                <a:lnTo>
                  <a:pt x="35804" y="55911"/>
                </a:lnTo>
                <a:lnTo>
                  <a:pt x="12319" y="54990"/>
                </a:lnTo>
                <a:lnTo>
                  <a:pt x="12700" y="42290"/>
                </a:lnTo>
                <a:lnTo>
                  <a:pt x="37978" y="42290"/>
                </a:lnTo>
                <a:lnTo>
                  <a:pt x="93472" y="12826"/>
                </a:lnTo>
                <a:lnTo>
                  <a:pt x="96520" y="11175"/>
                </a:lnTo>
                <a:lnTo>
                  <a:pt x="97662" y="7365"/>
                </a:lnTo>
                <a:lnTo>
                  <a:pt x="96012" y="4190"/>
                </a:lnTo>
                <a:lnTo>
                  <a:pt x="94361" y="1142"/>
                </a:lnTo>
                <a:lnTo>
                  <a:pt x="90550" y="0"/>
                </a:lnTo>
                <a:close/>
              </a:path>
              <a:path w="3886834" h="207010">
                <a:moveTo>
                  <a:pt x="12700" y="42290"/>
                </a:moveTo>
                <a:lnTo>
                  <a:pt x="12319" y="54990"/>
                </a:lnTo>
                <a:lnTo>
                  <a:pt x="35804" y="55911"/>
                </a:lnTo>
                <a:lnTo>
                  <a:pt x="33160" y="54228"/>
                </a:lnTo>
                <a:lnTo>
                  <a:pt x="15494" y="54228"/>
                </a:lnTo>
                <a:lnTo>
                  <a:pt x="16001" y="43306"/>
                </a:lnTo>
                <a:lnTo>
                  <a:pt x="36064" y="43306"/>
                </a:lnTo>
                <a:lnTo>
                  <a:pt x="36240" y="43214"/>
                </a:lnTo>
                <a:lnTo>
                  <a:pt x="12700" y="42290"/>
                </a:lnTo>
                <a:close/>
              </a:path>
              <a:path w="3886834" h="207010">
                <a:moveTo>
                  <a:pt x="16001" y="43306"/>
                </a:moveTo>
                <a:lnTo>
                  <a:pt x="15494" y="54228"/>
                </a:lnTo>
                <a:lnTo>
                  <a:pt x="25126" y="49114"/>
                </a:lnTo>
                <a:lnTo>
                  <a:pt x="16001" y="43306"/>
                </a:lnTo>
                <a:close/>
              </a:path>
              <a:path w="3886834" h="207010">
                <a:moveTo>
                  <a:pt x="25126" y="49114"/>
                </a:moveTo>
                <a:lnTo>
                  <a:pt x="15494" y="54228"/>
                </a:lnTo>
                <a:lnTo>
                  <a:pt x="33160" y="54228"/>
                </a:lnTo>
                <a:lnTo>
                  <a:pt x="25126" y="49114"/>
                </a:lnTo>
                <a:close/>
              </a:path>
              <a:path w="3886834" h="207010">
                <a:moveTo>
                  <a:pt x="36064" y="43306"/>
                </a:moveTo>
                <a:lnTo>
                  <a:pt x="16001" y="43306"/>
                </a:lnTo>
                <a:lnTo>
                  <a:pt x="25126" y="49114"/>
                </a:lnTo>
                <a:lnTo>
                  <a:pt x="36064" y="43306"/>
                </a:lnTo>
                <a:close/>
              </a:path>
              <a:path w="3886834" h="207010">
                <a:moveTo>
                  <a:pt x="37978" y="42290"/>
                </a:moveTo>
                <a:lnTo>
                  <a:pt x="12700" y="42290"/>
                </a:lnTo>
                <a:lnTo>
                  <a:pt x="36240" y="43214"/>
                </a:lnTo>
                <a:lnTo>
                  <a:pt x="37978" y="4229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84575" y="4904613"/>
            <a:ext cx="811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4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V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PEX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14800" y="2407920"/>
            <a:ext cx="1983105" cy="494030"/>
          </a:xfrm>
          <a:custGeom>
            <a:avLst/>
            <a:gdLst/>
            <a:ahLst/>
            <a:cxnLst/>
            <a:rect l="l" t="t" r="r" b="b"/>
            <a:pathLst>
              <a:path w="1983104" h="494030">
                <a:moveTo>
                  <a:pt x="36707" y="32357"/>
                </a:moveTo>
                <a:lnTo>
                  <a:pt x="24535" y="36132"/>
                </a:lnTo>
                <a:lnTo>
                  <a:pt x="33741" y="44792"/>
                </a:lnTo>
                <a:lnTo>
                  <a:pt x="1979802" y="493902"/>
                </a:lnTo>
                <a:lnTo>
                  <a:pt x="1982597" y="481456"/>
                </a:lnTo>
                <a:lnTo>
                  <a:pt x="36707" y="32357"/>
                </a:lnTo>
                <a:close/>
              </a:path>
              <a:path w="1983104" h="494030">
                <a:moveTo>
                  <a:pt x="97916" y="0"/>
                </a:moveTo>
                <a:lnTo>
                  <a:pt x="0" y="30479"/>
                </a:lnTo>
                <a:lnTo>
                  <a:pt x="74675" y="100837"/>
                </a:lnTo>
                <a:lnTo>
                  <a:pt x="78739" y="100710"/>
                </a:lnTo>
                <a:lnTo>
                  <a:pt x="81152" y="98043"/>
                </a:lnTo>
                <a:lnTo>
                  <a:pt x="83565" y="95503"/>
                </a:lnTo>
                <a:lnTo>
                  <a:pt x="83438" y="91566"/>
                </a:lnTo>
                <a:lnTo>
                  <a:pt x="33741" y="44792"/>
                </a:lnTo>
                <a:lnTo>
                  <a:pt x="10795" y="39496"/>
                </a:lnTo>
                <a:lnTo>
                  <a:pt x="13715" y="27050"/>
                </a:lnTo>
                <a:lnTo>
                  <a:pt x="53817" y="27050"/>
                </a:lnTo>
                <a:lnTo>
                  <a:pt x="101726" y="12191"/>
                </a:lnTo>
                <a:lnTo>
                  <a:pt x="103632" y="8635"/>
                </a:lnTo>
                <a:lnTo>
                  <a:pt x="102615" y="5206"/>
                </a:lnTo>
                <a:lnTo>
                  <a:pt x="101473" y="1904"/>
                </a:lnTo>
                <a:lnTo>
                  <a:pt x="97916" y="0"/>
                </a:lnTo>
                <a:close/>
              </a:path>
              <a:path w="1983104" h="494030">
                <a:moveTo>
                  <a:pt x="13715" y="27050"/>
                </a:moveTo>
                <a:lnTo>
                  <a:pt x="10795" y="39496"/>
                </a:lnTo>
                <a:lnTo>
                  <a:pt x="33741" y="44792"/>
                </a:lnTo>
                <a:lnTo>
                  <a:pt x="27977" y="39369"/>
                </a:lnTo>
                <a:lnTo>
                  <a:pt x="14097" y="39369"/>
                </a:lnTo>
                <a:lnTo>
                  <a:pt x="16637" y="28701"/>
                </a:lnTo>
                <a:lnTo>
                  <a:pt x="20869" y="28701"/>
                </a:lnTo>
                <a:lnTo>
                  <a:pt x="13715" y="27050"/>
                </a:lnTo>
                <a:close/>
              </a:path>
              <a:path w="1983104" h="494030">
                <a:moveTo>
                  <a:pt x="16637" y="28701"/>
                </a:moveTo>
                <a:lnTo>
                  <a:pt x="14097" y="39369"/>
                </a:lnTo>
                <a:lnTo>
                  <a:pt x="24535" y="36132"/>
                </a:lnTo>
                <a:lnTo>
                  <a:pt x="16637" y="28701"/>
                </a:lnTo>
                <a:close/>
              </a:path>
              <a:path w="1983104" h="494030">
                <a:moveTo>
                  <a:pt x="24535" y="36132"/>
                </a:moveTo>
                <a:lnTo>
                  <a:pt x="14097" y="39369"/>
                </a:lnTo>
                <a:lnTo>
                  <a:pt x="27977" y="39369"/>
                </a:lnTo>
                <a:lnTo>
                  <a:pt x="24535" y="36132"/>
                </a:lnTo>
                <a:close/>
              </a:path>
              <a:path w="1983104" h="494030">
                <a:moveTo>
                  <a:pt x="20869" y="28701"/>
                </a:moveTo>
                <a:lnTo>
                  <a:pt x="16637" y="28701"/>
                </a:lnTo>
                <a:lnTo>
                  <a:pt x="24535" y="36132"/>
                </a:lnTo>
                <a:lnTo>
                  <a:pt x="36707" y="32357"/>
                </a:lnTo>
                <a:lnTo>
                  <a:pt x="20869" y="28701"/>
                </a:lnTo>
                <a:close/>
              </a:path>
              <a:path w="1983104" h="494030">
                <a:moveTo>
                  <a:pt x="53817" y="27050"/>
                </a:moveTo>
                <a:lnTo>
                  <a:pt x="13715" y="27050"/>
                </a:lnTo>
                <a:lnTo>
                  <a:pt x="36707" y="32357"/>
                </a:lnTo>
                <a:lnTo>
                  <a:pt x="53817" y="2705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98394" y="2237359"/>
            <a:ext cx="138557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PLETHORA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rebuchet MS"/>
              <a:cs typeface="Trebuchet MS"/>
            </a:endParaRPr>
          </a:p>
          <a:p>
            <a:pPr marL="538480" marR="12700" indent="-68580">
              <a:lnSpc>
                <a:spcPct val="100000"/>
              </a:lnSpc>
            </a:pPr>
            <a:r>
              <a:rPr sz="1800" spc="-75" dirty="0">
                <a:latin typeface="Trebuchet MS"/>
                <a:cs typeface="Trebuchet MS"/>
              </a:rPr>
              <a:t>MPA 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DI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19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1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D</a:t>
            </a:r>
            <a:endParaRPr sz="1800">
              <a:latin typeface="Trebuchet MS"/>
              <a:cs typeface="Trebuchet MS"/>
            </a:endParaRPr>
          </a:p>
          <a:p>
            <a:pPr marL="546100" marR="5080">
              <a:lnSpc>
                <a:spcPct val="100000"/>
              </a:lnSpc>
              <a:spcBef>
                <a:spcPts val="1685"/>
              </a:spcBef>
            </a:pPr>
            <a:r>
              <a:rPr sz="1800" spc="-70" dirty="0">
                <a:latin typeface="Trebuchet MS"/>
                <a:cs typeface="Trebuchet MS"/>
              </a:rPr>
              <a:t>RPA 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DI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19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1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D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600" y="0"/>
            <a:ext cx="5103495" cy="6856095"/>
            <a:chOff x="4038600" y="0"/>
            <a:chExt cx="510349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7200" y="1600200"/>
              <a:ext cx="4328159" cy="3733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38600" y="3301110"/>
              <a:ext cx="2895600" cy="103505"/>
            </a:xfrm>
            <a:custGeom>
              <a:avLst/>
              <a:gdLst/>
              <a:ahLst/>
              <a:cxnLst/>
              <a:rect l="l" t="t" r="r" b="b"/>
              <a:pathLst>
                <a:path w="2895600" h="103504">
                  <a:moveTo>
                    <a:pt x="88646" y="0"/>
                  </a:moveTo>
                  <a:lnTo>
                    <a:pt x="0" y="51688"/>
                  </a:lnTo>
                  <a:lnTo>
                    <a:pt x="85598" y="101726"/>
                  </a:lnTo>
                  <a:lnTo>
                    <a:pt x="88519" y="103377"/>
                  </a:lnTo>
                  <a:lnTo>
                    <a:pt x="92455" y="102362"/>
                  </a:lnTo>
                  <a:lnTo>
                    <a:pt x="94234" y="99440"/>
                  </a:lnTo>
                  <a:lnTo>
                    <a:pt x="96012" y="96392"/>
                  </a:lnTo>
                  <a:lnTo>
                    <a:pt x="94996" y="92455"/>
                  </a:lnTo>
                  <a:lnTo>
                    <a:pt x="36016" y="58051"/>
                  </a:lnTo>
                  <a:lnTo>
                    <a:pt x="12446" y="58038"/>
                  </a:lnTo>
                  <a:lnTo>
                    <a:pt x="12446" y="45338"/>
                  </a:lnTo>
                  <a:lnTo>
                    <a:pt x="36051" y="45338"/>
                  </a:lnTo>
                  <a:lnTo>
                    <a:pt x="94996" y="11049"/>
                  </a:lnTo>
                  <a:lnTo>
                    <a:pt x="96012" y="7112"/>
                  </a:lnTo>
                  <a:lnTo>
                    <a:pt x="92455" y="1015"/>
                  </a:lnTo>
                  <a:lnTo>
                    <a:pt x="88646" y="0"/>
                  </a:lnTo>
                  <a:close/>
                </a:path>
                <a:path w="2895600" h="103504">
                  <a:moveTo>
                    <a:pt x="36029" y="45351"/>
                  </a:moveTo>
                  <a:lnTo>
                    <a:pt x="25122" y="51696"/>
                  </a:lnTo>
                  <a:lnTo>
                    <a:pt x="36016" y="58051"/>
                  </a:lnTo>
                  <a:lnTo>
                    <a:pt x="2895600" y="59562"/>
                  </a:lnTo>
                  <a:lnTo>
                    <a:pt x="2895600" y="46862"/>
                  </a:lnTo>
                  <a:lnTo>
                    <a:pt x="36029" y="45351"/>
                  </a:lnTo>
                  <a:close/>
                </a:path>
                <a:path w="2895600" h="103504">
                  <a:moveTo>
                    <a:pt x="12446" y="45338"/>
                  </a:moveTo>
                  <a:lnTo>
                    <a:pt x="12446" y="58038"/>
                  </a:lnTo>
                  <a:lnTo>
                    <a:pt x="36016" y="58051"/>
                  </a:lnTo>
                  <a:lnTo>
                    <a:pt x="34471" y="57150"/>
                  </a:lnTo>
                  <a:lnTo>
                    <a:pt x="15748" y="57150"/>
                  </a:lnTo>
                  <a:lnTo>
                    <a:pt x="15748" y="46227"/>
                  </a:lnTo>
                  <a:lnTo>
                    <a:pt x="34523" y="46227"/>
                  </a:lnTo>
                  <a:lnTo>
                    <a:pt x="36029" y="45351"/>
                  </a:lnTo>
                  <a:lnTo>
                    <a:pt x="12446" y="45338"/>
                  </a:lnTo>
                  <a:close/>
                </a:path>
                <a:path w="2895600" h="103504">
                  <a:moveTo>
                    <a:pt x="15748" y="46227"/>
                  </a:moveTo>
                  <a:lnTo>
                    <a:pt x="15748" y="57150"/>
                  </a:lnTo>
                  <a:lnTo>
                    <a:pt x="25122" y="51696"/>
                  </a:lnTo>
                  <a:lnTo>
                    <a:pt x="15748" y="46227"/>
                  </a:lnTo>
                  <a:close/>
                </a:path>
                <a:path w="2895600" h="103504">
                  <a:moveTo>
                    <a:pt x="25122" y="51696"/>
                  </a:moveTo>
                  <a:lnTo>
                    <a:pt x="15748" y="57150"/>
                  </a:lnTo>
                  <a:lnTo>
                    <a:pt x="34471" y="57150"/>
                  </a:lnTo>
                  <a:lnTo>
                    <a:pt x="25122" y="51696"/>
                  </a:lnTo>
                  <a:close/>
                </a:path>
                <a:path w="2895600" h="103504">
                  <a:moveTo>
                    <a:pt x="34523" y="46227"/>
                  </a:moveTo>
                  <a:lnTo>
                    <a:pt x="15748" y="46227"/>
                  </a:lnTo>
                  <a:lnTo>
                    <a:pt x="25122" y="51696"/>
                  </a:lnTo>
                  <a:lnTo>
                    <a:pt x="34523" y="46227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340" y="1622501"/>
            <a:ext cx="9264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5" dirty="0"/>
              <a:t>PDA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632075"/>
            <a:ext cx="2089150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Linear </a:t>
            </a:r>
            <a:r>
              <a:rPr sz="2000" dirty="0">
                <a:latin typeface="Trebuchet MS"/>
                <a:cs typeface="Trebuchet MS"/>
              </a:rPr>
              <a:t>or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railroad </a:t>
            </a:r>
            <a:r>
              <a:rPr sz="2000" spc="-5" dirty="0">
                <a:latin typeface="Trebuchet MS"/>
                <a:cs typeface="Trebuchet MS"/>
              </a:rPr>
              <a:t>track </a:t>
            </a:r>
            <a:r>
              <a:rPr sz="2000" dirty="0">
                <a:latin typeface="Trebuchet MS"/>
                <a:cs typeface="Trebuchet MS"/>
              </a:rPr>
              <a:t> calcification </a:t>
            </a:r>
            <a:r>
              <a:rPr sz="2000" spc="-5" dirty="0">
                <a:latin typeface="Trebuchet MS"/>
                <a:cs typeface="Trebuchet MS"/>
              </a:rPr>
              <a:t>at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site of </a:t>
            </a:r>
            <a:r>
              <a:rPr sz="2000" spc="-5" dirty="0">
                <a:latin typeface="Trebuchet MS"/>
                <a:cs typeface="Trebuchet MS"/>
              </a:rPr>
              <a:t>ductus </a:t>
            </a:r>
            <a:r>
              <a:rPr sz="2000" dirty="0">
                <a:latin typeface="Trebuchet MS"/>
                <a:cs typeface="Trebuchet MS"/>
              </a:rPr>
              <a:t> may </a:t>
            </a:r>
            <a:r>
              <a:rPr sz="2000" spc="-5" dirty="0">
                <a:latin typeface="Trebuchet MS"/>
                <a:cs typeface="Trebuchet MS"/>
              </a:rPr>
              <a:t>be </a:t>
            </a:r>
            <a:r>
              <a:rPr sz="2000" dirty="0">
                <a:latin typeface="Trebuchet MS"/>
                <a:cs typeface="Trebuchet MS"/>
              </a:rPr>
              <a:t>seen </a:t>
            </a:r>
            <a:r>
              <a:rPr sz="2000" spc="-5" dirty="0">
                <a:latin typeface="Trebuchet MS"/>
                <a:cs typeface="Trebuchet MS"/>
              </a:rPr>
              <a:t>in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adults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with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PDA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1175" y="3151759"/>
            <a:ext cx="12134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PROMINENT</a:t>
            </a:r>
            <a:endParaRPr sz="1800">
              <a:latin typeface="Trebuchet MS"/>
              <a:cs typeface="Trebuchet MS"/>
            </a:endParaRPr>
          </a:p>
          <a:p>
            <a:pPr marL="81280">
              <a:lnSpc>
                <a:spcPct val="100000"/>
              </a:lnSpc>
            </a:pPr>
            <a:r>
              <a:rPr sz="1800" spc="-75" dirty="0">
                <a:latin typeface="Trebuchet MS"/>
                <a:cs typeface="Trebuchet MS"/>
              </a:rPr>
              <a:t>MPA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10000" y="4337050"/>
            <a:ext cx="3201035" cy="354330"/>
          </a:xfrm>
          <a:custGeom>
            <a:avLst/>
            <a:gdLst/>
            <a:ahLst/>
            <a:cxnLst/>
            <a:rect l="l" t="t" r="r" b="b"/>
            <a:pathLst>
              <a:path w="3201034" h="354329">
                <a:moveTo>
                  <a:pt x="83312" y="251332"/>
                </a:moveTo>
                <a:lnTo>
                  <a:pt x="80390" y="253364"/>
                </a:lnTo>
                <a:lnTo>
                  <a:pt x="0" y="311150"/>
                </a:lnTo>
                <a:lnTo>
                  <a:pt x="89915" y="352806"/>
                </a:lnTo>
                <a:lnTo>
                  <a:pt x="93090" y="354202"/>
                </a:lnTo>
                <a:lnTo>
                  <a:pt x="96900" y="352806"/>
                </a:lnTo>
                <a:lnTo>
                  <a:pt x="98298" y="349631"/>
                </a:lnTo>
                <a:lnTo>
                  <a:pt x="99822" y="346456"/>
                </a:lnTo>
                <a:lnTo>
                  <a:pt x="98425" y="342645"/>
                </a:lnTo>
                <a:lnTo>
                  <a:pt x="95250" y="341249"/>
                </a:lnTo>
                <a:lnTo>
                  <a:pt x="41270" y="316230"/>
                </a:lnTo>
                <a:lnTo>
                  <a:pt x="13080" y="316230"/>
                </a:lnTo>
                <a:lnTo>
                  <a:pt x="11937" y="303656"/>
                </a:lnTo>
                <a:lnTo>
                  <a:pt x="35268" y="301434"/>
                </a:lnTo>
                <a:lnTo>
                  <a:pt x="90677" y="261619"/>
                </a:lnTo>
                <a:lnTo>
                  <a:pt x="91312" y="257682"/>
                </a:lnTo>
                <a:lnTo>
                  <a:pt x="89280" y="254762"/>
                </a:lnTo>
                <a:lnTo>
                  <a:pt x="87249" y="251968"/>
                </a:lnTo>
                <a:lnTo>
                  <a:pt x="83312" y="251332"/>
                </a:lnTo>
                <a:close/>
              </a:path>
              <a:path w="3201034" h="354329">
                <a:moveTo>
                  <a:pt x="35268" y="301434"/>
                </a:moveTo>
                <a:lnTo>
                  <a:pt x="11937" y="303656"/>
                </a:lnTo>
                <a:lnTo>
                  <a:pt x="13080" y="316230"/>
                </a:lnTo>
                <a:lnTo>
                  <a:pt x="25085" y="315087"/>
                </a:lnTo>
                <a:lnTo>
                  <a:pt x="16255" y="315087"/>
                </a:lnTo>
                <a:lnTo>
                  <a:pt x="15239" y="304164"/>
                </a:lnTo>
                <a:lnTo>
                  <a:pt x="31465" y="304164"/>
                </a:lnTo>
                <a:lnTo>
                  <a:pt x="35268" y="301434"/>
                </a:lnTo>
                <a:close/>
              </a:path>
              <a:path w="3201034" h="354329">
                <a:moveTo>
                  <a:pt x="36466" y="314003"/>
                </a:moveTo>
                <a:lnTo>
                  <a:pt x="13080" y="316230"/>
                </a:lnTo>
                <a:lnTo>
                  <a:pt x="41270" y="316230"/>
                </a:lnTo>
                <a:lnTo>
                  <a:pt x="36466" y="314003"/>
                </a:lnTo>
                <a:close/>
              </a:path>
              <a:path w="3201034" h="354329">
                <a:moveTo>
                  <a:pt x="15239" y="304164"/>
                </a:moveTo>
                <a:lnTo>
                  <a:pt x="16255" y="315087"/>
                </a:lnTo>
                <a:lnTo>
                  <a:pt x="25101" y="308735"/>
                </a:lnTo>
                <a:lnTo>
                  <a:pt x="15239" y="304164"/>
                </a:lnTo>
                <a:close/>
              </a:path>
              <a:path w="3201034" h="354329">
                <a:moveTo>
                  <a:pt x="25101" y="308735"/>
                </a:moveTo>
                <a:lnTo>
                  <a:pt x="16255" y="315087"/>
                </a:lnTo>
                <a:lnTo>
                  <a:pt x="25085" y="315087"/>
                </a:lnTo>
                <a:lnTo>
                  <a:pt x="36466" y="314003"/>
                </a:lnTo>
                <a:lnTo>
                  <a:pt x="25101" y="308735"/>
                </a:lnTo>
                <a:close/>
              </a:path>
              <a:path w="3201034" h="354329">
                <a:moveTo>
                  <a:pt x="3199765" y="0"/>
                </a:moveTo>
                <a:lnTo>
                  <a:pt x="35268" y="301434"/>
                </a:lnTo>
                <a:lnTo>
                  <a:pt x="25101" y="308735"/>
                </a:lnTo>
                <a:lnTo>
                  <a:pt x="36466" y="314003"/>
                </a:lnTo>
                <a:lnTo>
                  <a:pt x="3201034" y="12700"/>
                </a:lnTo>
                <a:lnTo>
                  <a:pt x="3199765" y="0"/>
                </a:lnTo>
                <a:close/>
              </a:path>
              <a:path w="3201034" h="354329">
                <a:moveTo>
                  <a:pt x="31465" y="304164"/>
                </a:moveTo>
                <a:lnTo>
                  <a:pt x="15239" y="304164"/>
                </a:lnTo>
                <a:lnTo>
                  <a:pt x="25101" y="308735"/>
                </a:lnTo>
                <a:lnTo>
                  <a:pt x="31465" y="304164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27375" y="4676013"/>
            <a:ext cx="811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4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V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PEX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1400" y="3498977"/>
            <a:ext cx="2287270" cy="424180"/>
          </a:xfrm>
          <a:custGeom>
            <a:avLst/>
            <a:gdLst/>
            <a:ahLst/>
            <a:cxnLst/>
            <a:rect l="l" t="t" r="r" b="b"/>
            <a:pathLst>
              <a:path w="2287270" h="424179">
                <a:moveTo>
                  <a:pt x="78866" y="321691"/>
                </a:moveTo>
                <a:lnTo>
                  <a:pt x="76200" y="323850"/>
                </a:lnTo>
                <a:lnTo>
                  <a:pt x="0" y="387223"/>
                </a:lnTo>
                <a:lnTo>
                  <a:pt x="95885" y="423672"/>
                </a:lnTo>
                <a:lnTo>
                  <a:pt x="99567" y="422021"/>
                </a:lnTo>
                <a:lnTo>
                  <a:pt x="102108" y="415417"/>
                </a:lnTo>
                <a:lnTo>
                  <a:pt x="100457" y="411734"/>
                </a:lnTo>
                <a:lnTo>
                  <a:pt x="97154" y="410591"/>
                </a:lnTo>
                <a:lnTo>
                  <a:pt x="46689" y="391414"/>
                </a:lnTo>
                <a:lnTo>
                  <a:pt x="13462" y="391414"/>
                </a:lnTo>
                <a:lnTo>
                  <a:pt x="11302" y="378841"/>
                </a:lnTo>
                <a:lnTo>
                  <a:pt x="34625" y="374955"/>
                </a:lnTo>
                <a:lnTo>
                  <a:pt x="84327" y="333629"/>
                </a:lnTo>
                <a:lnTo>
                  <a:pt x="86995" y="331470"/>
                </a:lnTo>
                <a:lnTo>
                  <a:pt x="87375" y="327406"/>
                </a:lnTo>
                <a:lnTo>
                  <a:pt x="85089" y="324739"/>
                </a:lnTo>
                <a:lnTo>
                  <a:pt x="82930" y="322072"/>
                </a:lnTo>
                <a:lnTo>
                  <a:pt x="78866" y="321691"/>
                </a:lnTo>
                <a:close/>
              </a:path>
              <a:path w="2287270" h="424179">
                <a:moveTo>
                  <a:pt x="34625" y="374955"/>
                </a:moveTo>
                <a:lnTo>
                  <a:pt x="11302" y="378841"/>
                </a:lnTo>
                <a:lnTo>
                  <a:pt x="13462" y="391414"/>
                </a:lnTo>
                <a:lnTo>
                  <a:pt x="21843" y="390017"/>
                </a:lnTo>
                <a:lnTo>
                  <a:pt x="16510" y="390017"/>
                </a:lnTo>
                <a:lnTo>
                  <a:pt x="14604" y="379222"/>
                </a:lnTo>
                <a:lnTo>
                  <a:pt x="29493" y="379222"/>
                </a:lnTo>
                <a:lnTo>
                  <a:pt x="34625" y="374955"/>
                </a:lnTo>
                <a:close/>
              </a:path>
              <a:path w="2287270" h="424179">
                <a:moveTo>
                  <a:pt x="36558" y="387564"/>
                </a:moveTo>
                <a:lnTo>
                  <a:pt x="13462" y="391414"/>
                </a:lnTo>
                <a:lnTo>
                  <a:pt x="46689" y="391414"/>
                </a:lnTo>
                <a:lnTo>
                  <a:pt x="36558" y="387564"/>
                </a:lnTo>
                <a:close/>
              </a:path>
              <a:path w="2287270" h="424179">
                <a:moveTo>
                  <a:pt x="14604" y="379222"/>
                </a:moveTo>
                <a:lnTo>
                  <a:pt x="16510" y="390017"/>
                </a:lnTo>
                <a:lnTo>
                  <a:pt x="24823" y="383104"/>
                </a:lnTo>
                <a:lnTo>
                  <a:pt x="14604" y="379222"/>
                </a:lnTo>
                <a:close/>
              </a:path>
              <a:path w="2287270" h="424179">
                <a:moveTo>
                  <a:pt x="24823" y="383104"/>
                </a:moveTo>
                <a:lnTo>
                  <a:pt x="16510" y="390017"/>
                </a:lnTo>
                <a:lnTo>
                  <a:pt x="21843" y="390017"/>
                </a:lnTo>
                <a:lnTo>
                  <a:pt x="36558" y="387564"/>
                </a:lnTo>
                <a:lnTo>
                  <a:pt x="24823" y="383104"/>
                </a:lnTo>
                <a:close/>
              </a:path>
              <a:path w="2287270" h="424179">
                <a:moveTo>
                  <a:pt x="2284984" y="0"/>
                </a:moveTo>
                <a:lnTo>
                  <a:pt x="34625" y="374955"/>
                </a:lnTo>
                <a:lnTo>
                  <a:pt x="24823" y="383104"/>
                </a:lnTo>
                <a:lnTo>
                  <a:pt x="36558" y="387564"/>
                </a:lnTo>
                <a:lnTo>
                  <a:pt x="2287016" y="12446"/>
                </a:lnTo>
                <a:lnTo>
                  <a:pt x="2284984" y="0"/>
                </a:lnTo>
                <a:close/>
              </a:path>
              <a:path w="2287270" h="424179">
                <a:moveTo>
                  <a:pt x="29493" y="379222"/>
                </a:moveTo>
                <a:lnTo>
                  <a:pt x="14604" y="379222"/>
                </a:lnTo>
                <a:lnTo>
                  <a:pt x="24823" y="383104"/>
                </a:lnTo>
                <a:lnTo>
                  <a:pt x="29493" y="379222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822194" y="3990213"/>
            <a:ext cx="1095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PLETHORA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45994" y="2542159"/>
            <a:ext cx="1399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Trebuchet MS"/>
                <a:cs typeface="Trebuchet MS"/>
              </a:rPr>
              <a:t>AORTIC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KNOB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08347" y="2652014"/>
            <a:ext cx="2320925" cy="173990"/>
          </a:xfrm>
          <a:custGeom>
            <a:avLst/>
            <a:gdLst/>
            <a:ahLst/>
            <a:cxnLst/>
            <a:rect l="l" t="t" r="r" b="b"/>
            <a:pathLst>
              <a:path w="2320925" h="173989">
                <a:moveTo>
                  <a:pt x="36458" y="42498"/>
                </a:moveTo>
                <a:lnTo>
                  <a:pt x="25199" y="48321"/>
                </a:lnTo>
                <a:lnTo>
                  <a:pt x="35677" y="55191"/>
                </a:lnTo>
                <a:lnTo>
                  <a:pt x="2320162" y="173482"/>
                </a:lnTo>
                <a:lnTo>
                  <a:pt x="2320798" y="160782"/>
                </a:lnTo>
                <a:lnTo>
                  <a:pt x="36458" y="42498"/>
                </a:lnTo>
                <a:close/>
              </a:path>
              <a:path w="2320925" h="173989">
                <a:moveTo>
                  <a:pt x="91186" y="0"/>
                </a:moveTo>
                <a:lnTo>
                  <a:pt x="88011" y="1524"/>
                </a:lnTo>
                <a:lnTo>
                  <a:pt x="0" y="46989"/>
                </a:lnTo>
                <a:lnTo>
                  <a:pt x="82930" y="101219"/>
                </a:lnTo>
                <a:lnTo>
                  <a:pt x="85851" y="103250"/>
                </a:lnTo>
                <a:lnTo>
                  <a:pt x="89788" y="102362"/>
                </a:lnTo>
                <a:lnTo>
                  <a:pt x="93599" y="96520"/>
                </a:lnTo>
                <a:lnTo>
                  <a:pt x="92710" y="92583"/>
                </a:lnTo>
                <a:lnTo>
                  <a:pt x="35677" y="55191"/>
                </a:lnTo>
                <a:lnTo>
                  <a:pt x="12191" y="53975"/>
                </a:lnTo>
                <a:lnTo>
                  <a:pt x="12826" y="41275"/>
                </a:lnTo>
                <a:lnTo>
                  <a:pt x="38824" y="41275"/>
                </a:lnTo>
                <a:lnTo>
                  <a:pt x="97027" y="11175"/>
                </a:lnTo>
                <a:lnTo>
                  <a:pt x="98171" y="7365"/>
                </a:lnTo>
                <a:lnTo>
                  <a:pt x="96647" y="4318"/>
                </a:lnTo>
                <a:lnTo>
                  <a:pt x="94996" y="1143"/>
                </a:lnTo>
                <a:lnTo>
                  <a:pt x="91186" y="0"/>
                </a:lnTo>
                <a:close/>
              </a:path>
              <a:path w="2320925" h="173989">
                <a:moveTo>
                  <a:pt x="12826" y="41275"/>
                </a:moveTo>
                <a:lnTo>
                  <a:pt x="12191" y="53975"/>
                </a:lnTo>
                <a:lnTo>
                  <a:pt x="35677" y="55191"/>
                </a:lnTo>
                <a:lnTo>
                  <a:pt x="32854" y="53339"/>
                </a:lnTo>
                <a:lnTo>
                  <a:pt x="15493" y="53339"/>
                </a:lnTo>
                <a:lnTo>
                  <a:pt x="16001" y="42290"/>
                </a:lnTo>
                <a:lnTo>
                  <a:pt x="32448" y="42290"/>
                </a:lnTo>
                <a:lnTo>
                  <a:pt x="12826" y="41275"/>
                </a:lnTo>
                <a:close/>
              </a:path>
              <a:path w="2320925" h="173989">
                <a:moveTo>
                  <a:pt x="16001" y="42290"/>
                </a:moveTo>
                <a:lnTo>
                  <a:pt x="15493" y="53339"/>
                </a:lnTo>
                <a:lnTo>
                  <a:pt x="25199" y="48321"/>
                </a:lnTo>
                <a:lnTo>
                  <a:pt x="16001" y="42290"/>
                </a:lnTo>
                <a:close/>
              </a:path>
              <a:path w="2320925" h="173989">
                <a:moveTo>
                  <a:pt x="25199" y="48321"/>
                </a:moveTo>
                <a:lnTo>
                  <a:pt x="15493" y="53339"/>
                </a:lnTo>
                <a:lnTo>
                  <a:pt x="32854" y="53339"/>
                </a:lnTo>
                <a:lnTo>
                  <a:pt x="25199" y="48321"/>
                </a:lnTo>
                <a:close/>
              </a:path>
              <a:path w="2320925" h="173989">
                <a:moveTo>
                  <a:pt x="32448" y="42290"/>
                </a:moveTo>
                <a:lnTo>
                  <a:pt x="16001" y="42290"/>
                </a:lnTo>
                <a:lnTo>
                  <a:pt x="25199" y="48321"/>
                </a:lnTo>
                <a:lnTo>
                  <a:pt x="36458" y="42498"/>
                </a:lnTo>
                <a:lnTo>
                  <a:pt x="32448" y="42290"/>
                </a:lnTo>
                <a:close/>
              </a:path>
              <a:path w="2320925" h="173989">
                <a:moveTo>
                  <a:pt x="38824" y="41275"/>
                </a:moveTo>
                <a:lnTo>
                  <a:pt x="12826" y="41275"/>
                </a:lnTo>
                <a:lnTo>
                  <a:pt x="36458" y="42498"/>
                </a:lnTo>
                <a:lnTo>
                  <a:pt x="38824" y="41275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5200" y="0"/>
            <a:ext cx="5636895" cy="6856095"/>
            <a:chOff x="3505200" y="0"/>
            <a:chExt cx="563689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1000" y="1295400"/>
              <a:ext cx="3962400" cy="5410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05200" y="3227197"/>
              <a:ext cx="2972435" cy="132080"/>
            </a:xfrm>
            <a:custGeom>
              <a:avLst/>
              <a:gdLst/>
              <a:ahLst/>
              <a:cxnLst/>
              <a:rect l="l" t="t" r="r" b="b"/>
              <a:pathLst>
                <a:path w="2972435" h="132079">
                  <a:moveTo>
                    <a:pt x="36065" y="44032"/>
                  </a:moveTo>
                  <a:lnTo>
                    <a:pt x="25122" y="50034"/>
                  </a:lnTo>
                  <a:lnTo>
                    <a:pt x="35975" y="56736"/>
                  </a:lnTo>
                  <a:lnTo>
                    <a:pt x="2971673" y="131952"/>
                  </a:lnTo>
                  <a:lnTo>
                    <a:pt x="2971927" y="119252"/>
                  </a:lnTo>
                  <a:lnTo>
                    <a:pt x="36065" y="44032"/>
                  </a:lnTo>
                  <a:close/>
                </a:path>
                <a:path w="2972435" h="132079">
                  <a:moveTo>
                    <a:pt x="89915" y="0"/>
                  </a:moveTo>
                  <a:lnTo>
                    <a:pt x="0" y="49402"/>
                  </a:lnTo>
                  <a:lnTo>
                    <a:pt x="84327" y="101473"/>
                  </a:lnTo>
                  <a:lnTo>
                    <a:pt x="87249" y="103377"/>
                  </a:lnTo>
                  <a:lnTo>
                    <a:pt x="91186" y="102488"/>
                  </a:lnTo>
                  <a:lnTo>
                    <a:pt x="92963" y="99440"/>
                  </a:lnTo>
                  <a:lnTo>
                    <a:pt x="94869" y="96519"/>
                  </a:lnTo>
                  <a:lnTo>
                    <a:pt x="93979" y="92582"/>
                  </a:lnTo>
                  <a:lnTo>
                    <a:pt x="35975" y="56736"/>
                  </a:lnTo>
                  <a:lnTo>
                    <a:pt x="12446" y="56133"/>
                  </a:lnTo>
                  <a:lnTo>
                    <a:pt x="12700" y="43433"/>
                  </a:lnTo>
                  <a:lnTo>
                    <a:pt x="37156" y="43433"/>
                  </a:lnTo>
                  <a:lnTo>
                    <a:pt x="96012" y="11175"/>
                  </a:lnTo>
                  <a:lnTo>
                    <a:pt x="97154" y="7238"/>
                  </a:lnTo>
                  <a:lnTo>
                    <a:pt x="95503" y="4190"/>
                  </a:lnTo>
                  <a:lnTo>
                    <a:pt x="93725" y="1142"/>
                  </a:lnTo>
                  <a:lnTo>
                    <a:pt x="89915" y="0"/>
                  </a:lnTo>
                  <a:close/>
                </a:path>
                <a:path w="2972435" h="132079">
                  <a:moveTo>
                    <a:pt x="12700" y="43433"/>
                  </a:moveTo>
                  <a:lnTo>
                    <a:pt x="12446" y="56133"/>
                  </a:lnTo>
                  <a:lnTo>
                    <a:pt x="35975" y="56736"/>
                  </a:lnTo>
                  <a:lnTo>
                    <a:pt x="33559" y="55244"/>
                  </a:lnTo>
                  <a:lnTo>
                    <a:pt x="15621" y="55244"/>
                  </a:lnTo>
                  <a:lnTo>
                    <a:pt x="15875" y="44323"/>
                  </a:lnTo>
                  <a:lnTo>
                    <a:pt x="35535" y="44323"/>
                  </a:lnTo>
                  <a:lnTo>
                    <a:pt x="36065" y="44032"/>
                  </a:lnTo>
                  <a:lnTo>
                    <a:pt x="12700" y="43433"/>
                  </a:lnTo>
                  <a:close/>
                </a:path>
                <a:path w="2972435" h="132079">
                  <a:moveTo>
                    <a:pt x="15875" y="44323"/>
                  </a:moveTo>
                  <a:lnTo>
                    <a:pt x="15621" y="55244"/>
                  </a:lnTo>
                  <a:lnTo>
                    <a:pt x="25122" y="50034"/>
                  </a:lnTo>
                  <a:lnTo>
                    <a:pt x="15875" y="44323"/>
                  </a:lnTo>
                  <a:close/>
                </a:path>
                <a:path w="2972435" h="132079">
                  <a:moveTo>
                    <a:pt x="25122" y="50034"/>
                  </a:moveTo>
                  <a:lnTo>
                    <a:pt x="15621" y="55244"/>
                  </a:lnTo>
                  <a:lnTo>
                    <a:pt x="33559" y="55244"/>
                  </a:lnTo>
                  <a:lnTo>
                    <a:pt x="25122" y="50034"/>
                  </a:lnTo>
                  <a:close/>
                </a:path>
                <a:path w="2972435" h="132079">
                  <a:moveTo>
                    <a:pt x="35535" y="44323"/>
                  </a:moveTo>
                  <a:lnTo>
                    <a:pt x="15875" y="44323"/>
                  </a:lnTo>
                  <a:lnTo>
                    <a:pt x="25122" y="50034"/>
                  </a:lnTo>
                  <a:lnTo>
                    <a:pt x="35535" y="44323"/>
                  </a:lnTo>
                  <a:close/>
                </a:path>
                <a:path w="2972435" h="132079">
                  <a:moveTo>
                    <a:pt x="37156" y="43433"/>
                  </a:moveTo>
                  <a:lnTo>
                    <a:pt x="12700" y="43433"/>
                  </a:lnTo>
                  <a:lnTo>
                    <a:pt x="36065" y="44032"/>
                  </a:lnTo>
                  <a:lnTo>
                    <a:pt x="37156" y="43433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228600"/>
            <a:ext cx="647446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8607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 </a:t>
            </a:r>
            <a:r>
              <a:rPr sz="1750" spc="-1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pc="-5" dirty="0"/>
              <a:t>CO</a:t>
            </a:r>
            <a:r>
              <a:rPr dirty="0"/>
              <a:t>A</a:t>
            </a:r>
            <a:r>
              <a:rPr spc="-5" dirty="0"/>
              <a:t>RC</a:t>
            </a:r>
            <a:r>
              <a:rPr spc="-235" dirty="0"/>
              <a:t>T</a:t>
            </a:r>
            <a:r>
              <a:rPr spc="-229" dirty="0"/>
              <a:t>A</a:t>
            </a:r>
            <a:r>
              <a:rPr dirty="0"/>
              <a:t>TI</a:t>
            </a:r>
            <a:r>
              <a:rPr spc="-10" dirty="0"/>
              <a:t>O</a:t>
            </a:r>
            <a:r>
              <a:rPr dirty="0"/>
              <a:t>N</a:t>
            </a:r>
            <a:r>
              <a:rPr spc="-25" dirty="0"/>
              <a:t> </a:t>
            </a:r>
            <a:r>
              <a:rPr dirty="0"/>
              <a:t>OF	AO</a:t>
            </a:r>
            <a:r>
              <a:rPr spc="-100" dirty="0"/>
              <a:t>R</a:t>
            </a:r>
            <a:r>
              <a:rPr spc="-229" dirty="0"/>
              <a:t>T</a:t>
            </a:r>
            <a:r>
              <a:rPr dirty="0"/>
              <a:t>A</a:t>
            </a:r>
            <a:endParaRPr sz="175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593469"/>
            <a:ext cx="3287395" cy="9105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19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“FIGURE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3”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CXR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“REVERSE 3”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or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143" y="2478151"/>
            <a:ext cx="174498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">
              <a:lnSpc>
                <a:spcPct val="120800"/>
              </a:lnSpc>
              <a:spcBef>
                <a:spcPts val="100"/>
              </a:spcBef>
            </a:pPr>
            <a:r>
              <a:rPr sz="2400" spc="-5" dirty="0">
                <a:latin typeface="Trebuchet MS"/>
                <a:cs typeface="Trebuchet MS"/>
              </a:rPr>
              <a:t>“E </a:t>
            </a:r>
            <a:r>
              <a:rPr sz="2400" dirty="0">
                <a:latin typeface="Trebuchet MS"/>
                <a:cs typeface="Trebuchet MS"/>
              </a:rPr>
              <a:t>sign” </a:t>
            </a:r>
            <a:r>
              <a:rPr sz="2400" spc="-5" dirty="0">
                <a:latin typeface="Trebuchet MS"/>
                <a:cs typeface="Trebuchet MS"/>
              </a:rPr>
              <a:t>in </a:t>
            </a:r>
            <a:r>
              <a:rPr sz="2400" dirty="0">
                <a:latin typeface="Trebuchet MS"/>
                <a:cs typeface="Trebuchet MS"/>
              </a:rPr>
              <a:t> Barium</a:t>
            </a:r>
            <a:r>
              <a:rPr sz="2400" spc="-1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meal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95600" y="3575430"/>
            <a:ext cx="4498340" cy="1699895"/>
          </a:xfrm>
          <a:custGeom>
            <a:avLst/>
            <a:gdLst/>
            <a:ahLst/>
            <a:cxnLst/>
            <a:rect l="l" t="t" r="r" b="b"/>
            <a:pathLst>
              <a:path w="4498340" h="1699895">
                <a:moveTo>
                  <a:pt x="4497959" y="11950"/>
                </a:moveTo>
                <a:lnTo>
                  <a:pt x="4493641" y="0"/>
                </a:lnTo>
                <a:lnTo>
                  <a:pt x="3475012" y="379831"/>
                </a:lnTo>
                <a:lnTo>
                  <a:pt x="645629" y="305422"/>
                </a:lnTo>
                <a:lnTo>
                  <a:pt x="646747" y="304800"/>
                </a:lnTo>
                <a:lnTo>
                  <a:pt x="705612" y="272542"/>
                </a:lnTo>
                <a:lnTo>
                  <a:pt x="706755" y="268732"/>
                </a:lnTo>
                <a:lnTo>
                  <a:pt x="705104" y="265557"/>
                </a:lnTo>
                <a:lnTo>
                  <a:pt x="703453" y="262509"/>
                </a:lnTo>
                <a:lnTo>
                  <a:pt x="699516" y="261366"/>
                </a:lnTo>
                <a:lnTo>
                  <a:pt x="696468" y="263144"/>
                </a:lnTo>
                <a:lnTo>
                  <a:pt x="609600" y="310769"/>
                </a:lnTo>
                <a:lnTo>
                  <a:pt x="693801" y="362966"/>
                </a:lnTo>
                <a:lnTo>
                  <a:pt x="696849" y="364744"/>
                </a:lnTo>
                <a:lnTo>
                  <a:pt x="700786" y="363855"/>
                </a:lnTo>
                <a:lnTo>
                  <a:pt x="702564" y="360934"/>
                </a:lnTo>
                <a:lnTo>
                  <a:pt x="704469" y="357886"/>
                </a:lnTo>
                <a:lnTo>
                  <a:pt x="703453" y="353949"/>
                </a:lnTo>
                <a:lnTo>
                  <a:pt x="700532" y="352171"/>
                </a:lnTo>
                <a:lnTo>
                  <a:pt x="645541" y="318122"/>
                </a:lnTo>
                <a:lnTo>
                  <a:pt x="3443186" y="391693"/>
                </a:lnTo>
                <a:lnTo>
                  <a:pt x="2322309" y="809650"/>
                </a:lnTo>
                <a:lnTo>
                  <a:pt x="341058" y="762444"/>
                </a:lnTo>
                <a:lnTo>
                  <a:pt x="329920" y="768578"/>
                </a:lnTo>
                <a:lnTo>
                  <a:pt x="340233" y="762889"/>
                </a:lnTo>
                <a:lnTo>
                  <a:pt x="341058" y="762444"/>
                </a:lnTo>
                <a:lnTo>
                  <a:pt x="342087" y="761873"/>
                </a:lnTo>
                <a:lnTo>
                  <a:pt x="397637" y="731266"/>
                </a:lnTo>
                <a:lnTo>
                  <a:pt x="400685" y="729488"/>
                </a:lnTo>
                <a:lnTo>
                  <a:pt x="401828" y="725678"/>
                </a:lnTo>
                <a:lnTo>
                  <a:pt x="400177" y="722630"/>
                </a:lnTo>
                <a:lnTo>
                  <a:pt x="398526" y="719455"/>
                </a:lnTo>
                <a:lnTo>
                  <a:pt x="394589" y="718439"/>
                </a:lnTo>
                <a:lnTo>
                  <a:pt x="391528" y="720090"/>
                </a:lnTo>
                <a:lnTo>
                  <a:pt x="304800" y="767969"/>
                </a:lnTo>
                <a:lnTo>
                  <a:pt x="392176" y="821817"/>
                </a:lnTo>
                <a:lnTo>
                  <a:pt x="396113" y="820801"/>
                </a:lnTo>
                <a:lnTo>
                  <a:pt x="397878" y="817880"/>
                </a:lnTo>
                <a:lnTo>
                  <a:pt x="399796" y="814832"/>
                </a:lnTo>
                <a:lnTo>
                  <a:pt x="398767" y="810895"/>
                </a:lnTo>
                <a:lnTo>
                  <a:pt x="340575" y="775131"/>
                </a:lnTo>
                <a:lnTo>
                  <a:pt x="2290292" y="821588"/>
                </a:lnTo>
                <a:lnTo>
                  <a:pt x="31457" y="1663852"/>
                </a:lnTo>
                <a:lnTo>
                  <a:pt x="72517" y="1613662"/>
                </a:lnTo>
                <a:lnTo>
                  <a:pt x="74803" y="1610995"/>
                </a:lnTo>
                <a:lnTo>
                  <a:pt x="74422" y="1607058"/>
                </a:lnTo>
                <a:lnTo>
                  <a:pt x="68961" y="1602613"/>
                </a:lnTo>
                <a:lnTo>
                  <a:pt x="64897" y="1602994"/>
                </a:lnTo>
                <a:lnTo>
                  <a:pt x="62738" y="1605661"/>
                </a:lnTo>
                <a:lnTo>
                  <a:pt x="0" y="1682369"/>
                </a:lnTo>
                <a:lnTo>
                  <a:pt x="97663" y="1699260"/>
                </a:lnTo>
                <a:lnTo>
                  <a:pt x="101092" y="1699895"/>
                </a:lnTo>
                <a:lnTo>
                  <a:pt x="104394" y="1697482"/>
                </a:lnTo>
                <a:lnTo>
                  <a:pt x="105029" y="1694053"/>
                </a:lnTo>
                <a:lnTo>
                  <a:pt x="105537" y="1690624"/>
                </a:lnTo>
                <a:lnTo>
                  <a:pt x="103251" y="1687322"/>
                </a:lnTo>
                <a:lnTo>
                  <a:pt x="99822" y="1686687"/>
                </a:lnTo>
                <a:lnTo>
                  <a:pt x="84328" y="1684020"/>
                </a:lnTo>
                <a:lnTo>
                  <a:pt x="36118" y="1675714"/>
                </a:lnTo>
                <a:lnTo>
                  <a:pt x="2324519" y="822401"/>
                </a:lnTo>
                <a:lnTo>
                  <a:pt x="3505073" y="850519"/>
                </a:lnTo>
                <a:lnTo>
                  <a:pt x="3505327" y="837819"/>
                </a:lnTo>
                <a:lnTo>
                  <a:pt x="2356548" y="810463"/>
                </a:lnTo>
                <a:lnTo>
                  <a:pt x="3477171" y="392595"/>
                </a:lnTo>
                <a:lnTo>
                  <a:pt x="3505073" y="393319"/>
                </a:lnTo>
                <a:lnTo>
                  <a:pt x="3505289" y="382104"/>
                </a:lnTo>
                <a:lnTo>
                  <a:pt x="4497959" y="1195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98394" y="2846958"/>
            <a:ext cx="13976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Trebuchet MS"/>
                <a:cs typeface="Trebuchet MS"/>
              </a:rPr>
              <a:t>SUBCLAVIAN 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</a:t>
            </a:r>
            <a:r>
              <a:rPr sz="1400" spc="-60" dirty="0">
                <a:latin typeface="Trebuchet MS"/>
                <a:cs typeface="Trebuchet MS"/>
              </a:rPr>
              <a:t>R</a:t>
            </a:r>
            <a:r>
              <a:rPr sz="1400" dirty="0">
                <a:latin typeface="Trebuchet MS"/>
                <a:cs typeface="Trebuchet MS"/>
              </a:rPr>
              <a:t>T</a:t>
            </a:r>
            <a:r>
              <a:rPr sz="1400" spc="5" dirty="0">
                <a:latin typeface="Trebuchet MS"/>
                <a:cs typeface="Trebuchet MS"/>
              </a:rPr>
              <a:t>E</a:t>
            </a:r>
            <a:r>
              <a:rPr sz="1400" spc="-85" dirty="0">
                <a:latin typeface="Trebuchet MS"/>
                <a:cs typeface="Trebuchet MS"/>
              </a:rPr>
              <a:t>R</a:t>
            </a:r>
            <a:r>
              <a:rPr sz="1400" dirty="0">
                <a:latin typeface="Trebuchet MS"/>
                <a:cs typeface="Trebuchet MS"/>
              </a:rPr>
              <a:t>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DI</a:t>
            </a:r>
            <a:r>
              <a:rPr sz="1400" spc="-5" dirty="0">
                <a:latin typeface="Trebuchet MS"/>
                <a:cs typeface="Trebuchet MS"/>
              </a:rPr>
              <a:t>L</a:t>
            </a:r>
            <a:r>
              <a:rPr sz="1400" spc="-135" dirty="0">
                <a:latin typeface="Trebuchet MS"/>
                <a:cs typeface="Trebuchet MS"/>
              </a:rPr>
              <a:t>A</a:t>
            </a:r>
            <a:r>
              <a:rPr sz="1400" dirty="0">
                <a:latin typeface="Trebuchet MS"/>
                <a:cs typeface="Trebuchet MS"/>
              </a:rPr>
              <a:t>T</a:t>
            </a:r>
            <a:r>
              <a:rPr sz="1400" spc="5" dirty="0">
                <a:latin typeface="Trebuchet MS"/>
                <a:cs typeface="Trebuchet MS"/>
              </a:rPr>
              <a:t>I</a:t>
            </a:r>
            <a:r>
              <a:rPr sz="1400" dirty="0">
                <a:latin typeface="Trebuchet MS"/>
                <a:cs typeface="Trebuchet MS"/>
              </a:rPr>
              <a:t>ON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64994" y="3578733"/>
            <a:ext cx="1623695" cy="228155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800" spc="-40" dirty="0">
                <a:latin typeface="Trebuchet MS"/>
                <a:cs typeface="Trebuchet MS"/>
              </a:rPr>
              <a:t>COARCTATION</a:t>
            </a:r>
            <a:endParaRPr sz="1800">
              <a:latin typeface="Trebuchet MS"/>
              <a:cs typeface="Trebuchet MS"/>
            </a:endParaRPr>
          </a:p>
          <a:p>
            <a:pPr marL="88900" marR="5080">
              <a:lnSpc>
                <a:spcPct val="100000"/>
              </a:lnSpc>
              <a:spcBef>
                <a:spcPts val="840"/>
              </a:spcBef>
            </a:pPr>
            <a:r>
              <a:rPr sz="1800" dirty="0">
                <a:latin typeface="Trebuchet MS"/>
                <a:cs typeface="Trebuchet MS"/>
              </a:rPr>
              <a:t>POSTST</a:t>
            </a:r>
            <a:r>
              <a:rPr sz="1800" spc="-1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NOTIC  </a:t>
            </a:r>
            <a:r>
              <a:rPr sz="1800" spc="-15" dirty="0">
                <a:latin typeface="Trebuchet MS"/>
                <a:cs typeface="Trebuchet MS"/>
              </a:rPr>
              <a:t>AORTIC 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DILATION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>
              <a:latin typeface="Trebuchet MS"/>
              <a:cs typeface="Trebuchet MS"/>
            </a:endParaRPr>
          </a:p>
          <a:p>
            <a:pPr marL="393700" marR="137795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RIB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NOTCH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5" dirty="0">
                <a:latin typeface="Trebuchet MS"/>
                <a:cs typeface="Trebuchet MS"/>
              </a:rPr>
              <a:t>NG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8302" y="1000125"/>
            <a:ext cx="6931659" cy="357505"/>
            <a:chOff x="538302" y="1000125"/>
            <a:chExt cx="6931659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302" y="1000125"/>
              <a:ext cx="6931456" cy="357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232" y="1184655"/>
              <a:ext cx="109981" cy="11823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9637" y="1057402"/>
            <a:ext cx="132943" cy="2407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741" y="1057402"/>
            <a:ext cx="132943" cy="2407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15790" y="1057275"/>
            <a:ext cx="101853" cy="1005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57751" y="1057275"/>
            <a:ext cx="101853" cy="1005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6170" y="1057275"/>
            <a:ext cx="101853" cy="1005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26913" y="1053719"/>
            <a:ext cx="176402" cy="2503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9428" y="1053719"/>
            <a:ext cx="176402" cy="25031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9628" y="1053719"/>
            <a:ext cx="176402" cy="25031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85233" y="1053464"/>
            <a:ext cx="91312" cy="8661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876668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8" y="208533"/>
                </a:lnTo>
                <a:lnTo>
                  <a:pt x="192658" y="0"/>
                </a:lnTo>
                <a:lnTo>
                  <a:pt x="251586" y="0"/>
                </a:lnTo>
                <a:lnTo>
                  <a:pt x="251586" y="350265"/>
                </a:lnTo>
                <a:lnTo>
                  <a:pt x="226695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43700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11848" y="1006221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5" h="346075">
                <a:moveTo>
                  <a:pt x="0" y="0"/>
                </a:moveTo>
                <a:lnTo>
                  <a:pt x="61340" y="0"/>
                </a:lnTo>
                <a:lnTo>
                  <a:pt x="61340" y="135381"/>
                </a:lnTo>
                <a:lnTo>
                  <a:pt x="198754" y="135381"/>
                </a:lnTo>
                <a:lnTo>
                  <a:pt x="198754" y="0"/>
                </a:lnTo>
                <a:lnTo>
                  <a:pt x="259460" y="0"/>
                </a:lnTo>
                <a:lnTo>
                  <a:pt x="259460" y="345566"/>
                </a:lnTo>
                <a:lnTo>
                  <a:pt x="198754" y="345566"/>
                </a:lnTo>
                <a:lnTo>
                  <a:pt x="198754" y="189864"/>
                </a:lnTo>
                <a:lnTo>
                  <a:pt x="61340" y="189864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89803" y="1006221"/>
            <a:ext cx="286385" cy="346075"/>
          </a:xfrm>
          <a:custGeom>
            <a:avLst/>
            <a:gdLst/>
            <a:ahLst/>
            <a:cxnLst/>
            <a:rect l="l" t="t" r="r" b="b"/>
            <a:pathLst>
              <a:path w="28638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2" y="345566"/>
                </a:lnTo>
                <a:lnTo>
                  <a:pt x="109982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57596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8" y="208533"/>
                </a:lnTo>
                <a:lnTo>
                  <a:pt x="192658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4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91811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80232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09113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27173" y="1006221"/>
            <a:ext cx="227965" cy="346075"/>
          </a:xfrm>
          <a:custGeom>
            <a:avLst/>
            <a:gdLst/>
            <a:ahLst/>
            <a:cxnLst/>
            <a:rect l="l" t="t" r="r" b="b"/>
            <a:pathLst>
              <a:path w="227964" h="346075">
                <a:moveTo>
                  <a:pt x="0" y="0"/>
                </a:moveTo>
                <a:lnTo>
                  <a:pt x="227583" y="0"/>
                </a:lnTo>
                <a:lnTo>
                  <a:pt x="227583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82752" y="135381"/>
                </a:lnTo>
                <a:lnTo>
                  <a:pt x="182752" y="187578"/>
                </a:lnTo>
                <a:lnTo>
                  <a:pt x="61340" y="187578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04085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4" h="350519">
                <a:moveTo>
                  <a:pt x="0" y="0"/>
                </a:moveTo>
                <a:lnTo>
                  <a:pt x="29463" y="0"/>
                </a:lnTo>
                <a:lnTo>
                  <a:pt x="192658" y="208533"/>
                </a:lnTo>
                <a:lnTo>
                  <a:pt x="192658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4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71116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4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43252" y="1006221"/>
            <a:ext cx="227965" cy="346075"/>
          </a:xfrm>
          <a:custGeom>
            <a:avLst/>
            <a:gdLst/>
            <a:ahLst/>
            <a:cxnLst/>
            <a:rect l="l" t="t" r="r" b="b"/>
            <a:pathLst>
              <a:path w="227964" h="346075">
                <a:moveTo>
                  <a:pt x="0" y="0"/>
                </a:moveTo>
                <a:lnTo>
                  <a:pt x="227584" y="0"/>
                </a:lnTo>
                <a:lnTo>
                  <a:pt x="227584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82753" y="135381"/>
                </a:lnTo>
                <a:lnTo>
                  <a:pt x="182753" y="187578"/>
                </a:lnTo>
                <a:lnTo>
                  <a:pt x="61341" y="187578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9198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40" y="0"/>
                </a:moveTo>
                <a:lnTo>
                  <a:pt x="159905" y="11064"/>
                </a:lnTo>
                <a:lnTo>
                  <a:pt x="211950" y="44322"/>
                </a:lnTo>
                <a:lnTo>
                  <a:pt x="245125" y="95758"/>
                </a:lnTo>
                <a:lnTo>
                  <a:pt x="256184" y="161670"/>
                </a:lnTo>
                <a:lnTo>
                  <a:pt x="251197" y="218598"/>
                </a:lnTo>
                <a:lnTo>
                  <a:pt x="236237" y="265175"/>
                </a:lnTo>
                <a:lnTo>
                  <a:pt x="211304" y="301402"/>
                </a:lnTo>
                <a:lnTo>
                  <a:pt x="176398" y="327279"/>
                </a:lnTo>
                <a:lnTo>
                  <a:pt x="131520" y="342804"/>
                </a:lnTo>
                <a:lnTo>
                  <a:pt x="76669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75" y="1500"/>
                </a:lnTo>
                <a:lnTo>
                  <a:pt x="59740" y="666"/>
                </a:lnTo>
                <a:lnTo>
                  <a:pt x="79395" y="166"/>
                </a:lnTo>
                <a:lnTo>
                  <a:pt x="9224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8302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40" y="0"/>
                </a:moveTo>
                <a:lnTo>
                  <a:pt x="159905" y="11064"/>
                </a:lnTo>
                <a:lnTo>
                  <a:pt x="211950" y="44322"/>
                </a:lnTo>
                <a:lnTo>
                  <a:pt x="245125" y="95758"/>
                </a:lnTo>
                <a:lnTo>
                  <a:pt x="256184" y="161670"/>
                </a:lnTo>
                <a:lnTo>
                  <a:pt x="251197" y="218598"/>
                </a:lnTo>
                <a:lnTo>
                  <a:pt x="236237" y="265175"/>
                </a:lnTo>
                <a:lnTo>
                  <a:pt x="211304" y="301402"/>
                </a:lnTo>
                <a:lnTo>
                  <a:pt x="176398" y="327279"/>
                </a:lnTo>
                <a:lnTo>
                  <a:pt x="131520" y="342804"/>
                </a:lnTo>
                <a:lnTo>
                  <a:pt x="76669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75" y="1500"/>
                </a:lnTo>
                <a:lnTo>
                  <a:pt x="59740" y="666"/>
                </a:lnTo>
                <a:lnTo>
                  <a:pt x="79395" y="166"/>
                </a:lnTo>
                <a:lnTo>
                  <a:pt x="9224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24780" y="1003172"/>
            <a:ext cx="233679" cy="348615"/>
          </a:xfrm>
          <a:custGeom>
            <a:avLst/>
            <a:gdLst/>
            <a:ahLst/>
            <a:cxnLst/>
            <a:rect l="l" t="t" r="r" b="b"/>
            <a:pathLst>
              <a:path w="233679" h="348615">
                <a:moveTo>
                  <a:pt x="97790" y="0"/>
                </a:moveTo>
                <a:lnTo>
                  <a:pt x="145748" y="5730"/>
                </a:lnTo>
                <a:lnTo>
                  <a:pt x="181991" y="22987"/>
                </a:lnTo>
                <a:lnTo>
                  <a:pt x="210333" y="68546"/>
                </a:lnTo>
                <a:lnTo>
                  <a:pt x="212217" y="88646"/>
                </a:lnTo>
                <a:lnTo>
                  <a:pt x="209504" y="108126"/>
                </a:lnTo>
                <a:lnTo>
                  <a:pt x="201374" y="125428"/>
                </a:lnTo>
                <a:lnTo>
                  <a:pt x="187838" y="140563"/>
                </a:lnTo>
                <a:lnTo>
                  <a:pt x="168910" y="153542"/>
                </a:lnTo>
                <a:lnTo>
                  <a:pt x="197080" y="167739"/>
                </a:lnTo>
                <a:lnTo>
                  <a:pt x="217201" y="187864"/>
                </a:lnTo>
                <a:lnTo>
                  <a:pt x="229274" y="213943"/>
                </a:lnTo>
                <a:lnTo>
                  <a:pt x="233299" y="245999"/>
                </a:lnTo>
                <a:lnTo>
                  <a:pt x="231062" y="268386"/>
                </a:lnTo>
                <a:lnTo>
                  <a:pt x="213207" y="305827"/>
                </a:lnTo>
                <a:lnTo>
                  <a:pt x="178512" y="333023"/>
                </a:lnTo>
                <a:lnTo>
                  <a:pt x="132550" y="346878"/>
                </a:lnTo>
                <a:lnTo>
                  <a:pt x="105664" y="348614"/>
                </a:lnTo>
                <a:lnTo>
                  <a:pt x="0" y="348614"/>
                </a:lnTo>
                <a:lnTo>
                  <a:pt x="0" y="3301"/>
                </a:lnTo>
                <a:lnTo>
                  <a:pt x="32263" y="1821"/>
                </a:lnTo>
                <a:lnTo>
                  <a:pt x="59324" y="793"/>
                </a:lnTo>
                <a:lnTo>
                  <a:pt x="81170" y="194"/>
                </a:lnTo>
                <a:lnTo>
                  <a:pt x="977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95013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53053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6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83432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8" y="349123"/>
                </a:lnTo>
                <a:lnTo>
                  <a:pt x="102616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7" y="204724"/>
                </a:lnTo>
                <a:lnTo>
                  <a:pt x="63627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8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83246" y="1000252"/>
            <a:ext cx="287020" cy="357505"/>
          </a:xfrm>
          <a:custGeom>
            <a:avLst/>
            <a:gdLst/>
            <a:ahLst/>
            <a:cxnLst/>
            <a:rect l="l" t="t" r="r" b="b"/>
            <a:pathLst>
              <a:path w="287020" h="357505">
                <a:moveTo>
                  <a:pt x="175005" y="0"/>
                </a:moveTo>
                <a:lnTo>
                  <a:pt x="202340" y="2139"/>
                </a:lnTo>
                <a:lnTo>
                  <a:pt x="227568" y="8540"/>
                </a:lnTo>
                <a:lnTo>
                  <a:pt x="250676" y="19180"/>
                </a:lnTo>
                <a:lnTo>
                  <a:pt x="271652" y="34036"/>
                </a:lnTo>
                <a:lnTo>
                  <a:pt x="245999" y="83312"/>
                </a:lnTo>
                <a:lnTo>
                  <a:pt x="239831" y="78476"/>
                </a:lnTo>
                <a:lnTo>
                  <a:pt x="232187" y="73675"/>
                </a:lnTo>
                <a:lnTo>
                  <a:pt x="191420" y="56991"/>
                </a:lnTo>
                <a:lnTo>
                  <a:pt x="173608" y="54610"/>
                </a:lnTo>
                <a:lnTo>
                  <a:pt x="149437" y="56757"/>
                </a:lnTo>
                <a:lnTo>
                  <a:pt x="109190" y="74005"/>
                </a:lnTo>
                <a:lnTo>
                  <a:pt x="80182" y="107870"/>
                </a:lnTo>
                <a:lnTo>
                  <a:pt x="65462" y="154162"/>
                </a:lnTo>
                <a:lnTo>
                  <a:pt x="63626" y="181737"/>
                </a:lnTo>
                <a:lnTo>
                  <a:pt x="65436" y="207902"/>
                </a:lnTo>
                <a:lnTo>
                  <a:pt x="79914" y="251995"/>
                </a:lnTo>
                <a:lnTo>
                  <a:pt x="108295" y="284356"/>
                </a:lnTo>
                <a:lnTo>
                  <a:pt x="147625" y="300843"/>
                </a:lnTo>
                <a:lnTo>
                  <a:pt x="171196" y="302895"/>
                </a:lnTo>
                <a:lnTo>
                  <a:pt x="186862" y="301775"/>
                </a:lnTo>
                <a:lnTo>
                  <a:pt x="225171" y="284988"/>
                </a:lnTo>
                <a:lnTo>
                  <a:pt x="225171" y="217043"/>
                </a:lnTo>
                <a:lnTo>
                  <a:pt x="177292" y="217043"/>
                </a:lnTo>
                <a:lnTo>
                  <a:pt x="177292" y="164719"/>
                </a:lnTo>
                <a:lnTo>
                  <a:pt x="286511" y="164719"/>
                </a:lnTo>
                <a:lnTo>
                  <a:pt x="286511" y="319405"/>
                </a:lnTo>
                <a:lnTo>
                  <a:pt x="246578" y="341872"/>
                </a:lnTo>
                <a:lnTo>
                  <a:pt x="195611" y="354885"/>
                </a:lnTo>
                <a:lnTo>
                  <a:pt x="161289" y="357377"/>
                </a:lnTo>
                <a:lnTo>
                  <a:pt x="126069" y="354349"/>
                </a:lnTo>
                <a:lnTo>
                  <a:pt x="67153" y="330053"/>
                </a:lnTo>
                <a:lnTo>
                  <a:pt x="24431" y="282402"/>
                </a:lnTo>
                <a:lnTo>
                  <a:pt x="2714" y="218064"/>
                </a:lnTo>
                <a:lnTo>
                  <a:pt x="0" y="180086"/>
                </a:lnTo>
                <a:lnTo>
                  <a:pt x="2954" y="141960"/>
                </a:lnTo>
                <a:lnTo>
                  <a:pt x="26628" y="76948"/>
                </a:lnTo>
                <a:lnTo>
                  <a:pt x="73136" y="28182"/>
                </a:lnTo>
                <a:lnTo>
                  <a:pt x="136953" y="3139"/>
                </a:lnTo>
                <a:lnTo>
                  <a:pt x="17500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99683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64175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96690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86891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59" h="357505">
                <a:moveTo>
                  <a:pt x="148590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35940" y="1558569"/>
            <a:ext cx="6683375" cy="45523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2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1)Aortic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obstruction-</a:t>
            </a:r>
            <a:r>
              <a:rPr sz="2200" spc="-35" dirty="0">
                <a:latin typeface="Trebuchet MS"/>
                <a:cs typeface="Trebuchet MS"/>
              </a:rPr>
              <a:t> </a:t>
            </a:r>
            <a:r>
              <a:rPr sz="2200" spc="-45" dirty="0">
                <a:latin typeface="Trebuchet MS"/>
                <a:cs typeface="Trebuchet MS"/>
              </a:rPr>
              <a:t>Takayasu</a:t>
            </a:r>
            <a:r>
              <a:rPr sz="2200" spc="2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arteritis</a:t>
            </a:r>
            <a:endParaRPr sz="2200">
              <a:latin typeface="Trebuchet MS"/>
              <a:cs typeface="Trebuchet MS"/>
            </a:endParaRPr>
          </a:p>
          <a:p>
            <a:pPr marL="3210560">
              <a:lnSpc>
                <a:spcPct val="100000"/>
              </a:lnSpc>
              <a:spcBef>
                <a:spcPts val="600"/>
              </a:spcBef>
            </a:pPr>
            <a:r>
              <a:rPr sz="2200" spc="-10" dirty="0">
                <a:latin typeface="Trebuchet MS"/>
                <a:cs typeface="Trebuchet MS"/>
              </a:rPr>
              <a:t>Coarctation</a:t>
            </a:r>
            <a:r>
              <a:rPr sz="2200" spc="-2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of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aorta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 </a:t>
            </a: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2)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Subclavian </a:t>
            </a:r>
            <a:r>
              <a:rPr sz="2200" spc="-10" dirty="0">
                <a:latin typeface="Trebuchet MS"/>
                <a:cs typeface="Trebuchet MS"/>
              </a:rPr>
              <a:t>artery</a:t>
            </a:r>
            <a:r>
              <a:rPr sz="2200" spc="-5" dirty="0">
                <a:latin typeface="Trebuchet MS"/>
                <a:cs typeface="Trebuchet MS"/>
              </a:rPr>
              <a:t> obstruction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–Classic</a:t>
            </a:r>
            <a:r>
              <a:rPr sz="2200" spc="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BT</a:t>
            </a:r>
            <a:r>
              <a:rPr sz="2200" spc="-3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shunt</a:t>
            </a:r>
            <a:endParaRPr sz="2200">
              <a:latin typeface="Trebuchet MS"/>
              <a:cs typeface="Trebuchet MS"/>
            </a:endParaRPr>
          </a:p>
          <a:p>
            <a:pPr marL="4467860">
              <a:lnSpc>
                <a:spcPct val="100000"/>
              </a:lnSpc>
              <a:spcBef>
                <a:spcPts val="600"/>
              </a:spcBef>
            </a:pPr>
            <a:r>
              <a:rPr sz="2200" spc="-45" dirty="0">
                <a:latin typeface="Trebuchet MS"/>
                <a:cs typeface="Trebuchet MS"/>
              </a:rPr>
              <a:t>Takayasu</a:t>
            </a:r>
            <a:r>
              <a:rPr sz="2200" spc="-2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arteritis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3)Chronic</a:t>
            </a:r>
            <a:r>
              <a:rPr sz="2200" spc="-5" dirty="0">
                <a:latin typeface="Trebuchet MS"/>
                <a:cs typeface="Trebuchet MS"/>
              </a:rPr>
              <a:t> Svc obstruction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4)Intercostal</a:t>
            </a:r>
            <a:r>
              <a:rPr sz="2200" spc="-135" dirty="0">
                <a:latin typeface="Trebuchet MS"/>
                <a:cs typeface="Trebuchet MS"/>
              </a:rPr>
              <a:t> </a:t>
            </a:r>
            <a:r>
              <a:rPr sz="2200" spc="-65" dirty="0">
                <a:latin typeface="Trebuchet MS"/>
                <a:cs typeface="Trebuchet MS"/>
              </a:rPr>
              <a:t>Av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fistula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5)Neurofibromatosis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2085975"/>
            <a:ext cx="50069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7013" y="1014413"/>
            <a:ext cx="3578225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108200" y="5754688"/>
            <a:ext cx="612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Book Antiqua" pitchFamily="-107" charset="0"/>
              </a:rPr>
              <a:t>PA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165725" y="5827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Book Antiqua" pitchFamily="-107" charset="0"/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6400800" y="5791200"/>
            <a:ext cx="1009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Book Antiqua" pitchFamily="-107" charset="0"/>
              </a:rPr>
              <a:t> </a:t>
            </a:r>
            <a:r>
              <a:rPr lang="en-US" sz="2800" b="1" i="1" dirty="0">
                <a:latin typeface="Book Antiqua" pitchFamily="-107" charset="0"/>
              </a:rPr>
              <a:t>AP </a:t>
            </a: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1020763" y="644525"/>
            <a:ext cx="2825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i="1" dirty="0">
                <a:latin typeface="Book Antiqua" pitchFamily="-107" charset="0"/>
              </a:rPr>
              <a:t>PA vs. AP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74442" y="1000125"/>
            <a:ext cx="2210435" cy="357505"/>
            <a:chOff x="2274442" y="1000125"/>
            <a:chExt cx="221043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4442" y="1000125"/>
              <a:ext cx="2210181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15030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9" y="0"/>
                  </a:moveTo>
                  <a:lnTo>
                    <a:pt x="0" y="127635"/>
                  </a:lnTo>
                  <a:lnTo>
                    <a:pt x="83057" y="127635"/>
                  </a:lnTo>
                  <a:lnTo>
                    <a:pt x="4152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5233" y="1053719"/>
            <a:ext cx="176402" cy="25031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778122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2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2" y="345566"/>
                </a:lnTo>
                <a:lnTo>
                  <a:pt x="327532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5917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8" y="208533"/>
                </a:lnTo>
                <a:lnTo>
                  <a:pt x="192658" y="0"/>
                </a:lnTo>
                <a:lnTo>
                  <a:pt x="251586" y="0"/>
                </a:lnTo>
                <a:lnTo>
                  <a:pt x="251586" y="350265"/>
                </a:lnTo>
                <a:lnTo>
                  <a:pt x="226694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52319" y="1001522"/>
            <a:ext cx="556895" cy="350520"/>
          </a:xfrm>
          <a:custGeom>
            <a:avLst/>
            <a:gdLst/>
            <a:ahLst/>
            <a:cxnLst/>
            <a:rect l="l" t="t" r="r" b="b"/>
            <a:pathLst>
              <a:path w="556894" h="350519">
                <a:moveTo>
                  <a:pt x="0" y="4699"/>
                </a:moveTo>
                <a:lnTo>
                  <a:pt x="65150" y="4699"/>
                </a:lnTo>
                <a:lnTo>
                  <a:pt x="146938" y="152145"/>
                </a:lnTo>
                <a:lnTo>
                  <a:pt x="229107" y="4699"/>
                </a:lnTo>
                <a:lnTo>
                  <a:pt x="294005" y="4699"/>
                </a:lnTo>
                <a:lnTo>
                  <a:pt x="177926" y="208533"/>
                </a:lnTo>
                <a:lnTo>
                  <a:pt x="177926" y="350265"/>
                </a:lnTo>
                <a:lnTo>
                  <a:pt x="116586" y="350265"/>
                </a:lnTo>
                <a:lnTo>
                  <a:pt x="116586" y="208533"/>
                </a:lnTo>
                <a:lnTo>
                  <a:pt x="0" y="4699"/>
                </a:lnTo>
                <a:close/>
              </a:path>
              <a:path w="556894" h="350519">
                <a:moveTo>
                  <a:pt x="390779" y="0"/>
                </a:moveTo>
                <a:lnTo>
                  <a:pt x="417703" y="0"/>
                </a:lnTo>
                <a:lnTo>
                  <a:pt x="556641" y="350265"/>
                </a:lnTo>
                <a:lnTo>
                  <a:pt x="488950" y="350265"/>
                </a:lnTo>
                <a:lnTo>
                  <a:pt x="463676" y="280162"/>
                </a:lnTo>
                <a:lnTo>
                  <a:pt x="345313" y="280162"/>
                </a:lnTo>
                <a:lnTo>
                  <a:pt x="321182" y="350265"/>
                </a:lnTo>
                <a:lnTo>
                  <a:pt x="252983" y="350265"/>
                </a:lnTo>
                <a:lnTo>
                  <a:pt x="39077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22115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4442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52495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661661" y="999363"/>
            <a:ext cx="901065" cy="359410"/>
            <a:chOff x="4661661" y="999363"/>
            <a:chExt cx="901065" cy="35941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2550" y="1000252"/>
              <a:ext cx="899033" cy="3573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5876" y="1057402"/>
              <a:ext cx="132841" cy="2407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62550" y="1000252"/>
              <a:ext cx="899160" cy="357505"/>
            </a:xfrm>
            <a:custGeom>
              <a:avLst/>
              <a:gdLst/>
              <a:ahLst/>
              <a:cxnLst/>
              <a:rect l="l" t="t" r="r" b="b"/>
              <a:pathLst>
                <a:path w="899160" h="357505">
                  <a:moveTo>
                    <a:pt x="312165" y="5969"/>
                  </a:moveTo>
                  <a:lnTo>
                    <a:pt x="373507" y="5969"/>
                  </a:lnTo>
                  <a:lnTo>
                    <a:pt x="373507" y="141350"/>
                  </a:lnTo>
                  <a:lnTo>
                    <a:pt x="510921" y="141350"/>
                  </a:lnTo>
                  <a:lnTo>
                    <a:pt x="510921" y="5969"/>
                  </a:lnTo>
                  <a:lnTo>
                    <a:pt x="571626" y="5969"/>
                  </a:lnTo>
                  <a:lnTo>
                    <a:pt x="571626" y="351536"/>
                  </a:lnTo>
                  <a:lnTo>
                    <a:pt x="510921" y="351536"/>
                  </a:lnTo>
                  <a:lnTo>
                    <a:pt x="510921" y="195834"/>
                  </a:lnTo>
                  <a:lnTo>
                    <a:pt x="373507" y="195834"/>
                  </a:lnTo>
                  <a:lnTo>
                    <a:pt x="373507" y="351536"/>
                  </a:lnTo>
                  <a:lnTo>
                    <a:pt x="312165" y="351536"/>
                  </a:lnTo>
                  <a:lnTo>
                    <a:pt x="312165" y="5969"/>
                  </a:lnTo>
                  <a:close/>
                </a:path>
                <a:path w="899160" h="357505">
                  <a:moveTo>
                    <a:pt x="735076" y="3556"/>
                  </a:moveTo>
                  <a:lnTo>
                    <a:pt x="802719" y="14620"/>
                  </a:lnTo>
                  <a:lnTo>
                    <a:pt x="854837" y="47878"/>
                  </a:lnTo>
                  <a:lnTo>
                    <a:pt x="887984" y="99314"/>
                  </a:lnTo>
                  <a:lnTo>
                    <a:pt x="899033" y="165226"/>
                  </a:lnTo>
                  <a:lnTo>
                    <a:pt x="894047" y="222154"/>
                  </a:lnTo>
                  <a:lnTo>
                    <a:pt x="879089" y="268732"/>
                  </a:lnTo>
                  <a:lnTo>
                    <a:pt x="854154" y="304958"/>
                  </a:lnTo>
                  <a:lnTo>
                    <a:pt x="819239" y="330835"/>
                  </a:lnTo>
                  <a:lnTo>
                    <a:pt x="774340" y="346360"/>
                  </a:lnTo>
                  <a:lnTo>
                    <a:pt x="719454" y="351536"/>
                  </a:lnTo>
                  <a:lnTo>
                    <a:pt x="642874" y="351536"/>
                  </a:lnTo>
                  <a:lnTo>
                    <a:pt x="642874" y="6223"/>
                  </a:lnTo>
                  <a:lnTo>
                    <a:pt x="676140" y="5056"/>
                  </a:lnTo>
                  <a:lnTo>
                    <a:pt x="702595" y="4222"/>
                  </a:lnTo>
                  <a:lnTo>
                    <a:pt x="722241" y="3722"/>
                  </a:lnTo>
                  <a:lnTo>
                    <a:pt x="735076" y="3556"/>
                  </a:lnTo>
                  <a:close/>
                </a:path>
                <a:path w="899160" h="357505">
                  <a:moveTo>
                    <a:pt x="158241" y="0"/>
                  </a:moveTo>
                  <a:lnTo>
                    <a:pt x="186461" y="1524"/>
                  </a:lnTo>
                  <a:lnTo>
                    <a:pt x="211693" y="6096"/>
                  </a:lnTo>
                  <a:lnTo>
                    <a:pt x="233947" y="13716"/>
                  </a:lnTo>
                  <a:lnTo>
                    <a:pt x="253237" y="24384"/>
                  </a:lnTo>
                  <a:lnTo>
                    <a:pt x="228091" y="75057"/>
                  </a:lnTo>
                  <a:lnTo>
                    <a:pt x="216255" y="66075"/>
                  </a:lnTo>
                  <a:lnTo>
                    <a:pt x="201310" y="59689"/>
                  </a:lnTo>
                  <a:lnTo>
                    <a:pt x="183247" y="55876"/>
                  </a:lnTo>
                  <a:lnTo>
                    <a:pt x="162051" y="54610"/>
                  </a:lnTo>
                  <a:lnTo>
                    <a:pt x="141406" y="56872"/>
                  </a:lnTo>
                  <a:lnTo>
                    <a:pt x="105973" y="74969"/>
                  </a:lnTo>
                  <a:lnTo>
                    <a:pt x="79164" y="110095"/>
                  </a:lnTo>
                  <a:lnTo>
                    <a:pt x="65361" y="155866"/>
                  </a:lnTo>
                  <a:lnTo>
                    <a:pt x="63626" y="182372"/>
                  </a:lnTo>
                  <a:lnTo>
                    <a:pt x="65224" y="208661"/>
                  </a:lnTo>
                  <a:lnTo>
                    <a:pt x="78039" y="252666"/>
                  </a:lnTo>
                  <a:lnTo>
                    <a:pt x="103116" y="284624"/>
                  </a:lnTo>
                  <a:lnTo>
                    <a:pt x="157479" y="302895"/>
                  </a:lnTo>
                  <a:lnTo>
                    <a:pt x="180605" y="300724"/>
                  </a:lnTo>
                  <a:lnTo>
                    <a:pt x="201040" y="294195"/>
                  </a:lnTo>
                  <a:lnTo>
                    <a:pt x="218809" y="283285"/>
                  </a:lnTo>
                  <a:lnTo>
                    <a:pt x="233934" y="267970"/>
                  </a:lnTo>
                  <a:lnTo>
                    <a:pt x="262509" y="317626"/>
                  </a:lnTo>
                  <a:lnTo>
                    <a:pt x="241555" y="335035"/>
                  </a:lnTo>
                  <a:lnTo>
                    <a:pt x="216233" y="347456"/>
                  </a:lnTo>
                  <a:lnTo>
                    <a:pt x="186553" y="354899"/>
                  </a:lnTo>
                  <a:lnTo>
                    <a:pt x="152526" y="357377"/>
                  </a:lnTo>
                  <a:lnTo>
                    <a:pt x="118354" y="354401"/>
                  </a:lnTo>
                  <a:lnTo>
                    <a:pt x="62104" y="330588"/>
                  </a:lnTo>
                  <a:lnTo>
                    <a:pt x="22502" y="283773"/>
                  </a:lnTo>
                  <a:lnTo>
                    <a:pt x="2500" y="218813"/>
                  </a:lnTo>
                  <a:lnTo>
                    <a:pt x="0" y="179832"/>
                  </a:lnTo>
                  <a:lnTo>
                    <a:pt x="2766" y="143037"/>
                  </a:lnTo>
                  <a:lnTo>
                    <a:pt x="24967" y="78926"/>
                  </a:lnTo>
                  <a:lnTo>
                    <a:pt x="68212" y="29039"/>
                  </a:lnTo>
                  <a:lnTo>
                    <a:pt x="125120" y="3234"/>
                  </a:lnTo>
                  <a:lnTo>
                    <a:pt x="15824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8739" y="2006549"/>
            <a:ext cx="312864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i="1" spc="-5" dirty="0">
                <a:latin typeface="Trebuchet MS"/>
                <a:cs typeface="Trebuchet MS"/>
              </a:rPr>
              <a:t>Cyanosis</a:t>
            </a:r>
            <a:r>
              <a:rPr sz="2000" i="1" spc="-30" dirty="0">
                <a:latin typeface="Trebuchet MS"/>
                <a:cs typeface="Trebuchet MS"/>
              </a:rPr>
              <a:t> </a:t>
            </a:r>
            <a:r>
              <a:rPr sz="2000" i="1" spc="-15" dirty="0">
                <a:latin typeface="Trebuchet MS"/>
                <a:cs typeface="Trebuchet MS"/>
              </a:rPr>
              <a:t>With</a:t>
            </a:r>
            <a:r>
              <a:rPr sz="2000" i="1" spc="-5" dirty="0">
                <a:latin typeface="Trebuchet MS"/>
                <a:cs typeface="Trebuchet MS"/>
              </a:rPr>
              <a:t> Decreased</a:t>
            </a:r>
            <a:endParaRPr sz="2000">
              <a:latin typeface="Trebuchet MS"/>
              <a:cs typeface="Trebuchet MS"/>
            </a:endParaRPr>
          </a:p>
          <a:p>
            <a:pPr marL="287020">
              <a:lnSpc>
                <a:spcPct val="100000"/>
              </a:lnSpc>
              <a:spcBef>
                <a:spcPts val="5"/>
              </a:spcBef>
            </a:pPr>
            <a:r>
              <a:rPr sz="2000" i="1" spc="-15" dirty="0">
                <a:latin typeface="Trebuchet MS"/>
                <a:cs typeface="Trebuchet MS"/>
              </a:rPr>
              <a:t>Vascularity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5168" y="2998839"/>
            <a:ext cx="3459479" cy="1930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50645">
              <a:lnSpc>
                <a:spcPct val="125000"/>
              </a:lnSpc>
              <a:spcBef>
                <a:spcPts val="95"/>
              </a:spcBef>
            </a:pPr>
            <a:r>
              <a:rPr sz="2000" spc="-35" dirty="0">
                <a:latin typeface="Trebuchet MS"/>
                <a:cs typeface="Trebuchet MS"/>
              </a:rPr>
              <a:t>Tetralogy </a:t>
            </a:r>
            <a:r>
              <a:rPr sz="2000" dirty="0">
                <a:latin typeface="Trebuchet MS"/>
                <a:cs typeface="Trebuchet MS"/>
              </a:rPr>
              <a:t>of Fallot </a:t>
            </a:r>
            <a:r>
              <a:rPr sz="2000" spc="-595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Truncus-type </a:t>
            </a:r>
            <a:r>
              <a:rPr sz="2000" spc="-5" dirty="0">
                <a:latin typeface="Trebuchet MS"/>
                <a:cs typeface="Trebuchet MS"/>
              </a:rPr>
              <a:t>IV </a:t>
            </a:r>
            <a:r>
              <a:rPr sz="200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Tricuspid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atresia</a:t>
            </a:r>
            <a:endParaRPr sz="2000">
              <a:latin typeface="Trebuchet MS"/>
              <a:cs typeface="Trebuchet MS"/>
            </a:endParaRPr>
          </a:p>
          <a:p>
            <a:pPr marL="17145" marR="5080" indent="-5080">
              <a:lnSpc>
                <a:spcPct val="125000"/>
              </a:lnSpc>
            </a:pPr>
            <a:r>
              <a:rPr sz="2000" spc="-20" dirty="0">
                <a:latin typeface="Trebuchet MS"/>
                <a:cs typeface="Trebuchet MS"/>
              </a:rPr>
              <a:t>Transposition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great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arteries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Ebstein’s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anomaly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98975" y="2052955"/>
            <a:ext cx="304609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i="1" spc="-5" dirty="0">
                <a:latin typeface="Trebuchet MS"/>
                <a:cs typeface="Trebuchet MS"/>
              </a:rPr>
              <a:t>Cyanosis</a:t>
            </a:r>
            <a:r>
              <a:rPr sz="2000" i="1" spc="-40" dirty="0">
                <a:latin typeface="Trebuchet MS"/>
                <a:cs typeface="Trebuchet MS"/>
              </a:rPr>
              <a:t> </a:t>
            </a:r>
            <a:r>
              <a:rPr sz="2000" i="1" spc="-10" dirty="0">
                <a:latin typeface="Trebuchet MS"/>
                <a:cs typeface="Trebuchet MS"/>
              </a:rPr>
              <a:t>With</a:t>
            </a:r>
            <a:r>
              <a:rPr sz="2000" i="1" spc="-25" dirty="0">
                <a:latin typeface="Trebuchet MS"/>
                <a:cs typeface="Trebuchet MS"/>
              </a:rPr>
              <a:t> </a:t>
            </a:r>
            <a:r>
              <a:rPr sz="2000" i="1" dirty="0">
                <a:latin typeface="Trebuchet MS"/>
                <a:cs typeface="Trebuchet MS"/>
              </a:rPr>
              <a:t>Increased </a:t>
            </a:r>
            <a:r>
              <a:rPr sz="2000" i="1" spc="-590" dirty="0">
                <a:latin typeface="Trebuchet MS"/>
                <a:cs typeface="Trebuchet MS"/>
              </a:rPr>
              <a:t> </a:t>
            </a:r>
            <a:r>
              <a:rPr sz="2000" i="1" spc="-15" dirty="0">
                <a:latin typeface="Trebuchet MS"/>
                <a:cs typeface="Trebuchet MS"/>
              </a:rPr>
              <a:t>Vascularity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98975" y="3044559"/>
            <a:ext cx="2411730" cy="19304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000" spc="-30" dirty="0">
                <a:latin typeface="Trebuchet MS"/>
                <a:cs typeface="Trebuchet MS"/>
              </a:rPr>
              <a:t>Truncus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types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I,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II,</a:t>
            </a:r>
            <a:r>
              <a:rPr sz="2000" spc="1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III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40" dirty="0">
                <a:latin typeface="Trebuchet MS"/>
                <a:cs typeface="Trebuchet MS"/>
              </a:rPr>
              <a:t>TAPVC</a:t>
            </a:r>
            <a:endParaRPr sz="2000">
              <a:latin typeface="Trebuchet MS"/>
              <a:cs typeface="Trebuchet MS"/>
            </a:endParaRPr>
          </a:p>
          <a:p>
            <a:pPr marL="12700" marR="519430">
              <a:lnSpc>
                <a:spcPct val="125000"/>
              </a:lnSpc>
            </a:pPr>
            <a:r>
              <a:rPr sz="2000" spc="-25" dirty="0">
                <a:latin typeface="Trebuchet MS"/>
                <a:cs typeface="Trebuchet MS"/>
              </a:rPr>
              <a:t>Tricuspid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atresia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Transposition 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Single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ventricle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1792" y="1000125"/>
            <a:ext cx="3287395" cy="357505"/>
            <a:chOff x="521792" y="1000125"/>
            <a:chExt cx="328739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792" y="1000125"/>
              <a:ext cx="3287191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2430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4" h="127634">
                  <a:moveTo>
                    <a:pt x="41516" y="0"/>
                  </a:moveTo>
                  <a:lnTo>
                    <a:pt x="0" y="127635"/>
                  </a:lnTo>
                  <a:lnTo>
                    <a:pt x="83032" y="127635"/>
                  </a:lnTo>
                  <a:lnTo>
                    <a:pt x="41516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3277" y="1057402"/>
            <a:ext cx="132841" cy="2407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2632" y="1053719"/>
            <a:ext cx="176402" cy="25031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222117" y="1006221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4" h="346075">
                <a:moveTo>
                  <a:pt x="0" y="0"/>
                </a:moveTo>
                <a:lnTo>
                  <a:pt x="61341" y="0"/>
                </a:lnTo>
                <a:lnTo>
                  <a:pt x="61341" y="135381"/>
                </a:lnTo>
                <a:lnTo>
                  <a:pt x="198755" y="135381"/>
                </a:lnTo>
                <a:lnTo>
                  <a:pt x="198755" y="0"/>
                </a:lnTo>
                <a:lnTo>
                  <a:pt x="259460" y="0"/>
                </a:lnTo>
                <a:lnTo>
                  <a:pt x="259460" y="345566"/>
                </a:lnTo>
                <a:lnTo>
                  <a:pt x="198755" y="345566"/>
                </a:lnTo>
                <a:lnTo>
                  <a:pt x="198755" y="189864"/>
                </a:lnTo>
                <a:lnTo>
                  <a:pt x="61341" y="189864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25523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5" h="346075">
                <a:moveTo>
                  <a:pt x="327532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2" y="345566"/>
                </a:lnTo>
                <a:lnTo>
                  <a:pt x="327532" y="0"/>
                </a:lnTo>
                <a:close/>
              </a:path>
              <a:path w="38925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93316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4" h="350519">
                <a:moveTo>
                  <a:pt x="0" y="0"/>
                </a:moveTo>
                <a:lnTo>
                  <a:pt x="29464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9757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5" h="346075">
                <a:moveTo>
                  <a:pt x="0" y="0"/>
                </a:moveTo>
                <a:lnTo>
                  <a:pt x="65100" y="0"/>
                </a:lnTo>
                <a:lnTo>
                  <a:pt x="146964" y="147446"/>
                </a:lnTo>
                <a:lnTo>
                  <a:pt x="229044" y="0"/>
                </a:lnTo>
                <a:lnTo>
                  <a:pt x="293916" y="0"/>
                </a:lnTo>
                <a:lnTo>
                  <a:pt x="177863" y="203834"/>
                </a:lnTo>
                <a:lnTo>
                  <a:pt x="177863" y="345566"/>
                </a:lnTo>
                <a:lnTo>
                  <a:pt x="116535" y="345566"/>
                </a:lnTo>
                <a:lnTo>
                  <a:pt x="116535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52825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2741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5" h="350519">
                <a:moveTo>
                  <a:pt x="137756" y="0"/>
                </a:moveTo>
                <a:lnTo>
                  <a:pt x="164655" y="0"/>
                </a:lnTo>
                <a:lnTo>
                  <a:pt x="303618" y="350265"/>
                </a:lnTo>
                <a:lnTo>
                  <a:pt x="235927" y="350265"/>
                </a:lnTo>
                <a:lnTo>
                  <a:pt x="210654" y="280162"/>
                </a:lnTo>
                <a:lnTo>
                  <a:pt x="92227" y="280162"/>
                </a:lnTo>
                <a:lnTo>
                  <a:pt x="68173" y="350265"/>
                </a:lnTo>
                <a:lnTo>
                  <a:pt x="0" y="350265"/>
                </a:lnTo>
                <a:lnTo>
                  <a:pt x="13775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09951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69514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2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7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7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792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90" h="357505">
                <a:moveTo>
                  <a:pt x="158280" y="0"/>
                </a:moveTo>
                <a:lnTo>
                  <a:pt x="186517" y="1524"/>
                </a:lnTo>
                <a:lnTo>
                  <a:pt x="211774" y="6096"/>
                </a:lnTo>
                <a:lnTo>
                  <a:pt x="234052" y="13716"/>
                </a:lnTo>
                <a:lnTo>
                  <a:pt x="253352" y="24384"/>
                </a:lnTo>
                <a:lnTo>
                  <a:pt x="228104" y="75057"/>
                </a:lnTo>
                <a:lnTo>
                  <a:pt x="216281" y="66075"/>
                </a:lnTo>
                <a:lnTo>
                  <a:pt x="201331" y="59689"/>
                </a:lnTo>
                <a:lnTo>
                  <a:pt x="183254" y="55876"/>
                </a:lnTo>
                <a:lnTo>
                  <a:pt x="162051" y="54610"/>
                </a:lnTo>
                <a:lnTo>
                  <a:pt x="141442" y="56872"/>
                </a:lnTo>
                <a:lnTo>
                  <a:pt x="106061" y="74969"/>
                </a:lnTo>
                <a:lnTo>
                  <a:pt x="79212" y="110095"/>
                </a:lnTo>
                <a:lnTo>
                  <a:pt x="65414" y="155866"/>
                </a:lnTo>
                <a:lnTo>
                  <a:pt x="63690" y="182372"/>
                </a:lnTo>
                <a:lnTo>
                  <a:pt x="65290" y="208661"/>
                </a:lnTo>
                <a:lnTo>
                  <a:pt x="78086" y="252666"/>
                </a:lnTo>
                <a:lnTo>
                  <a:pt x="103149" y="284624"/>
                </a:lnTo>
                <a:lnTo>
                  <a:pt x="157581" y="302895"/>
                </a:lnTo>
                <a:lnTo>
                  <a:pt x="180667" y="300724"/>
                </a:lnTo>
                <a:lnTo>
                  <a:pt x="201101" y="294195"/>
                </a:lnTo>
                <a:lnTo>
                  <a:pt x="218882" y="283285"/>
                </a:lnTo>
                <a:lnTo>
                  <a:pt x="234010" y="267970"/>
                </a:lnTo>
                <a:lnTo>
                  <a:pt x="262547" y="317626"/>
                </a:lnTo>
                <a:lnTo>
                  <a:pt x="241610" y="335035"/>
                </a:lnTo>
                <a:lnTo>
                  <a:pt x="216311" y="347456"/>
                </a:lnTo>
                <a:lnTo>
                  <a:pt x="186646" y="354899"/>
                </a:lnTo>
                <a:lnTo>
                  <a:pt x="152615" y="357377"/>
                </a:lnTo>
                <a:lnTo>
                  <a:pt x="118430" y="354401"/>
                </a:lnTo>
                <a:lnTo>
                  <a:pt x="62176" y="330588"/>
                </a:lnTo>
                <a:lnTo>
                  <a:pt x="22556" y="283773"/>
                </a:lnTo>
                <a:lnTo>
                  <a:pt x="2505" y="218813"/>
                </a:lnTo>
                <a:lnTo>
                  <a:pt x="0" y="179832"/>
                </a:lnTo>
                <a:lnTo>
                  <a:pt x="2778" y="143037"/>
                </a:lnTo>
                <a:lnTo>
                  <a:pt x="25010" y="78926"/>
                </a:lnTo>
                <a:lnTo>
                  <a:pt x="68250" y="29039"/>
                </a:lnTo>
                <a:lnTo>
                  <a:pt x="125162" y="3234"/>
                </a:lnTo>
                <a:lnTo>
                  <a:pt x="15828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99895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90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330" y="1685306"/>
            <a:ext cx="3625886" cy="433449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194175" y="1700225"/>
            <a:ext cx="3148965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TOF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Trebuchet MS"/>
                <a:cs typeface="Trebuchet MS"/>
              </a:rPr>
              <a:t>‘Cour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en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sabot’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Trebuchet MS"/>
              <a:cs typeface="Trebuchet MS"/>
            </a:endParaRPr>
          </a:p>
          <a:p>
            <a:pPr marL="12700" marR="1787525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Due to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1)Rv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apex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Trebuchet MS"/>
              <a:cs typeface="Trebuchet MS"/>
            </a:endParaRPr>
          </a:p>
          <a:p>
            <a:pPr marL="285115" indent="-273050">
              <a:lnSpc>
                <a:spcPct val="100000"/>
              </a:lnSpc>
              <a:buSzPct val="95833"/>
              <a:buAutoNum type="arabicParenR" startAt="2"/>
              <a:tabLst>
                <a:tab pos="285750" algn="l"/>
              </a:tabLst>
            </a:pPr>
            <a:r>
              <a:rPr sz="2400" spc="-5" dirty="0">
                <a:latin typeface="Trebuchet MS"/>
                <a:cs typeface="Trebuchet MS"/>
              </a:rPr>
              <a:t>Underfilled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340" dirty="0">
                <a:latin typeface="Trebuchet MS"/>
                <a:cs typeface="Trebuchet MS"/>
              </a:rPr>
              <a:t>LV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Trebuchet MS"/>
              <a:buAutoNum type="arabicParenR" startAt="2"/>
            </a:pPr>
            <a:endParaRPr sz="2450">
              <a:latin typeface="Trebuchet MS"/>
              <a:cs typeface="Trebuchet MS"/>
            </a:endParaRPr>
          </a:p>
          <a:p>
            <a:pPr marL="103505" marR="189865" indent="-91440">
              <a:lnSpc>
                <a:spcPct val="100000"/>
              </a:lnSpc>
              <a:buSzPct val="95833"/>
              <a:buAutoNum type="arabicParenR" startAt="2"/>
              <a:tabLst>
                <a:tab pos="285115" algn="l"/>
              </a:tabLst>
            </a:pPr>
            <a:r>
              <a:rPr sz="2400" spc="-5" dirty="0">
                <a:latin typeface="Trebuchet MS"/>
                <a:cs typeface="Trebuchet MS"/>
              </a:rPr>
              <a:t>Concave </a:t>
            </a:r>
            <a:r>
              <a:rPr sz="2400" spc="-10" dirty="0">
                <a:latin typeface="Trebuchet MS"/>
                <a:cs typeface="Trebuchet MS"/>
              </a:rPr>
              <a:t>pulmonary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artery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rebuchet MS"/>
              <a:buAutoNum type="arabicParenR" startAt="2"/>
            </a:pPr>
            <a:endParaRPr sz="2450">
              <a:latin typeface="Trebuchet MS"/>
              <a:cs typeface="Trebuchet MS"/>
            </a:endParaRPr>
          </a:p>
          <a:p>
            <a:pPr marL="284480" indent="-272415">
              <a:lnSpc>
                <a:spcPct val="100000"/>
              </a:lnSpc>
              <a:buSzPct val="95833"/>
              <a:buAutoNum type="arabicParenR" startAt="2"/>
              <a:tabLst>
                <a:tab pos="285115" algn="l"/>
              </a:tabLst>
            </a:pPr>
            <a:r>
              <a:rPr sz="2400" spc="-5" dirty="0">
                <a:latin typeface="Trebuchet MS"/>
                <a:cs typeface="Trebuchet MS"/>
              </a:rPr>
              <a:t>Pulmonary</a:t>
            </a:r>
            <a:r>
              <a:rPr sz="2400" spc="-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oligaemia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0" y="1524000"/>
            <a:ext cx="5315711" cy="441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1546834"/>
            <a:ext cx="2127250" cy="8921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TGA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dirty="0"/>
              <a:t>‘</a:t>
            </a:r>
            <a:r>
              <a:rPr sz="2200" spc="-5" dirty="0"/>
              <a:t>Egg</a:t>
            </a:r>
            <a:r>
              <a:rPr sz="2200" spc="-15" dirty="0"/>
              <a:t> </a:t>
            </a:r>
            <a:r>
              <a:rPr sz="2200" spc="-5" dirty="0"/>
              <a:t>on string’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2458338"/>
            <a:ext cx="2444115" cy="414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3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1)Narrow</a:t>
            </a:r>
            <a:r>
              <a:rPr sz="2200" spc="-4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pedicle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2)Rt.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Border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RA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3)Lt.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border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155" dirty="0">
                <a:latin typeface="Trebuchet MS"/>
                <a:cs typeface="Trebuchet MS"/>
              </a:rPr>
              <a:t>LV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3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4)Increased</a:t>
            </a:r>
            <a:endParaRPr sz="2200">
              <a:latin typeface="Trebuchet MS"/>
              <a:cs typeface="Trebuchet MS"/>
            </a:endParaRPr>
          </a:p>
          <a:p>
            <a:pPr marL="600710">
              <a:lnSpc>
                <a:spcPct val="100000"/>
              </a:lnSpc>
              <a:spcBef>
                <a:spcPts val="335"/>
              </a:spcBef>
            </a:pPr>
            <a:r>
              <a:rPr sz="2200" spc="-5" dirty="0">
                <a:latin typeface="Trebuchet MS"/>
                <a:cs typeface="Trebuchet MS"/>
              </a:rPr>
              <a:t>vascularity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Trebuchet MS"/>
              <a:cs typeface="Trebuchet MS"/>
            </a:endParaRPr>
          </a:p>
          <a:p>
            <a:pPr marL="600710" marR="448309" indent="-588645">
              <a:lnSpc>
                <a:spcPct val="1127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5)Hypoplastic </a:t>
            </a:r>
            <a:r>
              <a:rPr sz="2200" spc="-65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thymus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0" y="1524000"/>
            <a:ext cx="4191000" cy="4572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1543557"/>
            <a:ext cx="318198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u="heavy" spc="-50" dirty="0">
                <a:uFill>
                  <a:solidFill>
                    <a:srgbClr val="000000"/>
                  </a:solidFill>
                </a:uFill>
              </a:rPr>
              <a:t>TAPVC</a:t>
            </a:r>
            <a:r>
              <a:rPr sz="2600" u="heavy" spc="-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600" u="heavy" spc="-5" dirty="0">
                <a:uFill>
                  <a:solidFill>
                    <a:srgbClr val="000000"/>
                  </a:solidFill>
                </a:uFill>
              </a:rPr>
              <a:t>(supracardiac)</a:t>
            </a:r>
            <a:endParaRPr sz="2600"/>
          </a:p>
        </p:txBody>
      </p:sp>
      <p:sp>
        <p:nvSpPr>
          <p:cNvPr id="4" name="object 4"/>
          <p:cNvSpPr txBox="1"/>
          <p:nvPr/>
        </p:nvSpPr>
        <p:spPr>
          <a:xfrm>
            <a:off x="535940" y="1951685"/>
            <a:ext cx="3311525" cy="3997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2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‘figure</a:t>
            </a:r>
            <a:r>
              <a:rPr sz="2200" spc="-3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of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8’</a:t>
            </a:r>
            <a:endParaRPr sz="2200">
              <a:latin typeface="Trebuchet MS"/>
              <a:cs typeface="Trebuchet MS"/>
            </a:endParaRPr>
          </a:p>
          <a:p>
            <a:pPr marL="265430">
              <a:lnSpc>
                <a:spcPct val="100000"/>
              </a:lnSpc>
              <a:spcBef>
                <a:spcPts val="75"/>
              </a:spcBef>
            </a:pPr>
            <a:r>
              <a:rPr sz="2200" spc="-10" dirty="0">
                <a:latin typeface="Trebuchet MS"/>
                <a:cs typeface="Trebuchet MS"/>
              </a:rPr>
              <a:t>“snowman”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dirty="0">
                <a:latin typeface="Trebuchet MS"/>
                <a:cs typeface="Trebuchet MS"/>
              </a:rPr>
              <a:t>Rt</a:t>
            </a:r>
            <a:r>
              <a:rPr sz="2200" spc="-3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border-SVC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50">
              <a:latin typeface="Trebuchet MS"/>
              <a:cs typeface="Trebuchet MS"/>
            </a:endParaRPr>
          </a:p>
          <a:p>
            <a:pPr marL="286385" marR="799465" indent="-274320">
              <a:lnSpc>
                <a:spcPct val="8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Upper </a:t>
            </a:r>
            <a:r>
              <a:rPr sz="2200" spc="-5" dirty="0">
                <a:latin typeface="Trebuchet MS"/>
                <a:cs typeface="Trebuchet MS"/>
              </a:rPr>
              <a:t>border-left </a:t>
            </a:r>
            <a:r>
              <a:rPr sz="2200" spc="-65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innominate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Trebuchet MS"/>
              <a:cs typeface="Trebuchet MS"/>
            </a:endParaRPr>
          </a:p>
          <a:p>
            <a:pPr marL="12700">
              <a:lnSpc>
                <a:spcPts val="2375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34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Left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border-left</a:t>
            </a:r>
            <a:r>
              <a:rPr sz="2200" spc="-2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vertical</a:t>
            </a:r>
            <a:endParaRPr sz="2200">
              <a:latin typeface="Trebuchet MS"/>
              <a:cs typeface="Trebuchet MS"/>
            </a:endParaRPr>
          </a:p>
          <a:p>
            <a:pPr marL="286385">
              <a:lnSpc>
                <a:spcPts val="2375"/>
              </a:lnSpc>
            </a:pPr>
            <a:r>
              <a:rPr sz="2200" spc="-5" dirty="0">
                <a:latin typeface="Trebuchet MS"/>
                <a:cs typeface="Trebuchet MS"/>
              </a:rPr>
              <a:t>vein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Body</a:t>
            </a:r>
            <a:r>
              <a:rPr sz="2200" spc="-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of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snowman-RA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0" y="1676400"/>
            <a:ext cx="4267200" cy="4191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1543557"/>
            <a:ext cx="3352800" cy="4531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spc="-290" dirty="0">
                <a:latin typeface="Trebuchet MS"/>
                <a:cs typeface="Trebuchet MS"/>
              </a:rPr>
              <a:t>P</a:t>
            </a:r>
            <a:r>
              <a:rPr sz="2600" dirty="0">
                <a:latin typeface="Trebuchet MS"/>
                <a:cs typeface="Trebuchet MS"/>
              </a:rPr>
              <a:t>APVC</a:t>
            </a:r>
            <a:r>
              <a:rPr sz="2600" spc="5" dirty="0">
                <a:latin typeface="Trebuchet MS"/>
                <a:cs typeface="Trebuchet MS"/>
              </a:rPr>
              <a:t>(</a:t>
            </a:r>
            <a:r>
              <a:rPr sz="2600" dirty="0">
                <a:latin typeface="Trebuchet MS"/>
                <a:cs typeface="Trebuchet MS"/>
              </a:rPr>
              <a:t>S</a:t>
            </a:r>
            <a:r>
              <a:rPr sz="2600" spc="-15" dirty="0">
                <a:latin typeface="Trebuchet MS"/>
                <a:cs typeface="Trebuchet MS"/>
              </a:rPr>
              <a:t>c</a:t>
            </a:r>
            <a:r>
              <a:rPr sz="2600" spc="-5" dirty="0">
                <a:latin typeface="Trebuchet MS"/>
                <a:cs typeface="Trebuchet MS"/>
              </a:rPr>
              <a:t>imita</a:t>
            </a:r>
            <a:r>
              <a:rPr sz="2600" dirty="0">
                <a:latin typeface="Trebuchet MS"/>
                <a:cs typeface="Trebuchet MS"/>
              </a:rPr>
              <a:t>r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sig</a:t>
            </a:r>
            <a:r>
              <a:rPr sz="2600" spc="5" dirty="0">
                <a:latin typeface="Trebuchet MS"/>
                <a:cs typeface="Trebuchet MS"/>
              </a:rPr>
              <a:t>n</a:t>
            </a:r>
            <a:r>
              <a:rPr sz="2600" dirty="0">
                <a:latin typeface="Trebuchet MS"/>
                <a:cs typeface="Trebuchet MS"/>
              </a:rPr>
              <a:t>)</a:t>
            </a:r>
            <a:endParaRPr sz="2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50">
              <a:latin typeface="Trebuchet MS"/>
              <a:cs typeface="Trebuchet MS"/>
            </a:endParaRPr>
          </a:p>
          <a:p>
            <a:pPr marL="286385" marR="66675" indent="-274320">
              <a:lnSpc>
                <a:spcPct val="80000"/>
              </a:lnSpc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dirty="0">
                <a:latin typeface="Trebuchet MS"/>
                <a:cs typeface="Trebuchet MS"/>
              </a:rPr>
              <a:t>The scimitar</a:t>
            </a:r>
            <a:r>
              <a:rPr sz="2600" spc="-2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sign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is  produced by an </a:t>
            </a:r>
            <a:r>
              <a:rPr sz="260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anomalous </a:t>
            </a:r>
            <a:r>
              <a:rPr sz="260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pulmonary vein that </a:t>
            </a:r>
            <a:r>
              <a:rPr sz="2600" spc="-77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drains any </a:t>
            </a:r>
            <a:r>
              <a:rPr sz="2600" dirty="0">
                <a:latin typeface="Trebuchet MS"/>
                <a:cs typeface="Trebuchet MS"/>
              </a:rPr>
              <a:t>or </a:t>
            </a:r>
            <a:r>
              <a:rPr sz="2600" spc="-5" dirty="0">
                <a:latin typeface="Trebuchet MS"/>
                <a:cs typeface="Trebuchet MS"/>
              </a:rPr>
              <a:t>all </a:t>
            </a:r>
            <a:r>
              <a:rPr sz="2600" dirty="0">
                <a:latin typeface="Trebuchet MS"/>
                <a:cs typeface="Trebuchet MS"/>
              </a:rPr>
              <a:t>of </a:t>
            </a:r>
            <a:r>
              <a:rPr sz="2600" spc="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the lobes of the </a:t>
            </a:r>
            <a:r>
              <a:rPr sz="2600" dirty="0">
                <a:latin typeface="Trebuchet MS"/>
                <a:cs typeface="Trebuchet MS"/>
              </a:rPr>
              <a:t> right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lung.</a:t>
            </a:r>
            <a:endParaRPr sz="2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50">
              <a:latin typeface="Trebuchet MS"/>
              <a:cs typeface="Trebuchet MS"/>
            </a:endParaRPr>
          </a:p>
          <a:p>
            <a:pPr marL="286385" marR="384810" indent="-274320">
              <a:lnSpc>
                <a:spcPct val="80000"/>
              </a:lnSpc>
              <a:tabLst>
                <a:tab pos="387350" algn="l"/>
              </a:tabLst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600" dirty="0">
                <a:latin typeface="Trebuchet MS"/>
                <a:cs typeface="Trebuchet MS"/>
              </a:rPr>
              <a:t>Scimitar vein </a:t>
            </a:r>
            <a:r>
              <a:rPr sz="2600" spc="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empties into the </a:t>
            </a:r>
            <a:r>
              <a:rPr sz="260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inferior</a:t>
            </a:r>
            <a:r>
              <a:rPr sz="2600" spc="-4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vena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cava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143000"/>
            <a:ext cx="3578860" cy="1967204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</a:rPr>
              <a:t>EBSTEIN</a:t>
            </a:r>
            <a:endParaRPr sz="28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1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pc="-10" dirty="0"/>
              <a:t>‘Box</a:t>
            </a:r>
            <a:r>
              <a:rPr spc="-20" dirty="0"/>
              <a:t> </a:t>
            </a:r>
            <a:r>
              <a:rPr spc="-5" dirty="0"/>
              <a:t>shaped’heart</a:t>
            </a:r>
            <a:endParaRPr sz="175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3011551"/>
            <a:ext cx="2555875" cy="2891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Trebuchet MS"/>
                <a:cs typeface="Trebuchet MS"/>
              </a:rPr>
              <a:t>Enlarged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RA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Hypoplastic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pulmonary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trunk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>
              <a:latin typeface="Trebuchet MS"/>
              <a:cs typeface="Trebuchet MS"/>
            </a:endParaRPr>
          </a:p>
          <a:p>
            <a:pPr marL="286385" marR="760095" indent="-274320">
              <a:lnSpc>
                <a:spcPct val="100000"/>
              </a:lnSpc>
              <a:tabLst>
                <a:tab pos="37782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400" spc="-190" dirty="0">
                <a:latin typeface="Trebuchet MS"/>
                <a:cs typeface="Trebuchet MS"/>
              </a:rPr>
              <a:t>D</a:t>
            </a:r>
            <a:r>
              <a:rPr sz="2400" spc="-5" dirty="0">
                <a:latin typeface="Trebuchet MS"/>
                <a:cs typeface="Trebuchet MS"/>
              </a:rPr>
              <a:t>ec</a:t>
            </a:r>
            <a:r>
              <a:rPr sz="2400" spc="5" dirty="0">
                <a:latin typeface="Trebuchet MS"/>
                <a:cs typeface="Trebuchet MS"/>
              </a:rPr>
              <a:t>r</a:t>
            </a:r>
            <a:r>
              <a:rPr sz="2400" spc="-5" dirty="0">
                <a:latin typeface="Trebuchet MS"/>
                <a:cs typeface="Trebuchet MS"/>
              </a:rPr>
              <a:t>ea</a:t>
            </a:r>
            <a:r>
              <a:rPr sz="2400" dirty="0">
                <a:latin typeface="Trebuchet MS"/>
                <a:cs typeface="Trebuchet MS"/>
              </a:rPr>
              <a:t>s</a:t>
            </a:r>
            <a:r>
              <a:rPr sz="2400" spc="-5" dirty="0">
                <a:latin typeface="Trebuchet MS"/>
                <a:cs typeface="Trebuchet MS"/>
              </a:rPr>
              <a:t>ed  </a:t>
            </a:r>
            <a:r>
              <a:rPr sz="2400" dirty="0">
                <a:latin typeface="Trebuchet MS"/>
                <a:cs typeface="Trebuchet MS"/>
              </a:rPr>
              <a:t>vascularity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1447800"/>
            <a:ext cx="39624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64894"/>
            <a:ext cx="2805430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95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i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TRUNCUS</a:t>
            </a:r>
            <a:r>
              <a:rPr sz="2000" i="1" u="heavy" spc="-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i="1" u="heavy" spc="-1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ARTERIOSUS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  </a:t>
            </a:r>
            <a:r>
              <a:rPr sz="1450" spc="-10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275" dirty="0"/>
              <a:t>L</a:t>
            </a:r>
            <a:r>
              <a:rPr sz="2000" dirty="0"/>
              <a:t>V</a:t>
            </a:r>
            <a:r>
              <a:rPr sz="2000" spc="-20" dirty="0"/>
              <a:t> </a:t>
            </a:r>
            <a:r>
              <a:rPr sz="2000" spc="-5" dirty="0"/>
              <a:t>apex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525395"/>
            <a:ext cx="3249930" cy="57467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86385" marR="5080" indent="-274320">
              <a:lnSpc>
                <a:spcPct val="80000"/>
              </a:lnSpc>
              <a:spcBef>
                <a:spcPts val="58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Rt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artery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has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superior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orgin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(20%)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3409010"/>
            <a:ext cx="20415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9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5" dirty="0">
                <a:latin typeface="Trebuchet MS"/>
                <a:cs typeface="Trebuchet MS"/>
              </a:rPr>
              <a:t>‘waterfall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sign’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4049648"/>
            <a:ext cx="2861310" cy="177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‘Hilar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comma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sign’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ts val="2160"/>
              </a:lnSpc>
              <a:spcBef>
                <a:spcPts val="2039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9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dirty="0">
                <a:latin typeface="Trebuchet MS"/>
                <a:cs typeface="Trebuchet MS"/>
              </a:rPr>
              <a:t>Associated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right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aortic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ts val="2160"/>
              </a:lnSpc>
            </a:pPr>
            <a:r>
              <a:rPr sz="2000" spc="-5" dirty="0">
                <a:latin typeface="Trebuchet MS"/>
                <a:cs typeface="Trebuchet MS"/>
              </a:rPr>
              <a:t>arch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(33%)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  </a:t>
            </a:r>
            <a:r>
              <a:rPr sz="1450" spc="-10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Con</a:t>
            </a:r>
            <a:r>
              <a:rPr sz="2000" spc="5" dirty="0">
                <a:latin typeface="Trebuchet MS"/>
                <a:cs typeface="Trebuchet MS"/>
              </a:rPr>
              <a:t>c</a:t>
            </a:r>
            <a:r>
              <a:rPr sz="2000" spc="-5" dirty="0">
                <a:latin typeface="Trebuchet MS"/>
                <a:cs typeface="Trebuchet MS"/>
              </a:rPr>
              <a:t>av</a:t>
            </a:r>
            <a:r>
              <a:rPr sz="2000" dirty="0">
                <a:latin typeface="Trebuchet MS"/>
                <a:cs typeface="Trebuchet MS"/>
              </a:rPr>
              <a:t>e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229" dirty="0">
                <a:latin typeface="Trebuchet MS"/>
                <a:cs typeface="Trebuchet MS"/>
              </a:rPr>
              <a:t>P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seg</a:t>
            </a:r>
            <a:r>
              <a:rPr sz="2000" spc="5" dirty="0">
                <a:latin typeface="Trebuchet MS"/>
                <a:cs typeface="Trebuchet MS"/>
              </a:rPr>
              <a:t>m</a:t>
            </a:r>
            <a:r>
              <a:rPr sz="2000" spc="-5" dirty="0">
                <a:latin typeface="Trebuchet MS"/>
                <a:cs typeface="Trebuchet MS"/>
              </a:rPr>
              <a:t>ent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38600" y="2362200"/>
            <a:ext cx="3977640" cy="3275329"/>
            <a:chOff x="4038600" y="2362200"/>
            <a:chExt cx="3977640" cy="327532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5800" y="2362200"/>
              <a:ext cx="3520440" cy="32750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38600" y="3301111"/>
              <a:ext cx="1905000" cy="103505"/>
            </a:xfrm>
            <a:custGeom>
              <a:avLst/>
              <a:gdLst/>
              <a:ahLst/>
              <a:cxnLst/>
              <a:rect l="l" t="t" r="r" b="b"/>
              <a:pathLst>
                <a:path w="1905000" h="103504">
                  <a:moveTo>
                    <a:pt x="88646" y="0"/>
                  </a:moveTo>
                  <a:lnTo>
                    <a:pt x="0" y="51688"/>
                  </a:lnTo>
                  <a:lnTo>
                    <a:pt x="88519" y="103504"/>
                  </a:lnTo>
                  <a:lnTo>
                    <a:pt x="92455" y="102488"/>
                  </a:lnTo>
                  <a:lnTo>
                    <a:pt x="96012" y="96392"/>
                  </a:lnTo>
                  <a:lnTo>
                    <a:pt x="94996" y="92455"/>
                  </a:lnTo>
                  <a:lnTo>
                    <a:pt x="36027" y="58057"/>
                  </a:lnTo>
                  <a:lnTo>
                    <a:pt x="12573" y="58038"/>
                  </a:lnTo>
                  <a:lnTo>
                    <a:pt x="12573" y="45338"/>
                  </a:lnTo>
                  <a:lnTo>
                    <a:pt x="36051" y="45338"/>
                  </a:lnTo>
                  <a:lnTo>
                    <a:pt x="94996" y="11049"/>
                  </a:lnTo>
                  <a:lnTo>
                    <a:pt x="96012" y="7112"/>
                  </a:lnTo>
                  <a:lnTo>
                    <a:pt x="94361" y="4063"/>
                  </a:lnTo>
                  <a:lnTo>
                    <a:pt x="92583" y="1142"/>
                  </a:lnTo>
                  <a:lnTo>
                    <a:pt x="88646" y="0"/>
                  </a:lnTo>
                  <a:close/>
                </a:path>
                <a:path w="1905000" h="103504">
                  <a:moveTo>
                    <a:pt x="36018" y="45357"/>
                  </a:moveTo>
                  <a:lnTo>
                    <a:pt x="25122" y="51696"/>
                  </a:lnTo>
                  <a:lnTo>
                    <a:pt x="36027" y="58057"/>
                  </a:lnTo>
                  <a:lnTo>
                    <a:pt x="1905000" y="59562"/>
                  </a:lnTo>
                  <a:lnTo>
                    <a:pt x="1905000" y="46862"/>
                  </a:lnTo>
                  <a:lnTo>
                    <a:pt x="36018" y="45357"/>
                  </a:lnTo>
                  <a:close/>
                </a:path>
                <a:path w="1905000" h="103504">
                  <a:moveTo>
                    <a:pt x="12573" y="45338"/>
                  </a:moveTo>
                  <a:lnTo>
                    <a:pt x="12573" y="58038"/>
                  </a:lnTo>
                  <a:lnTo>
                    <a:pt x="36027" y="58057"/>
                  </a:lnTo>
                  <a:lnTo>
                    <a:pt x="34471" y="57150"/>
                  </a:lnTo>
                  <a:lnTo>
                    <a:pt x="15748" y="57150"/>
                  </a:lnTo>
                  <a:lnTo>
                    <a:pt x="15748" y="46227"/>
                  </a:lnTo>
                  <a:lnTo>
                    <a:pt x="34523" y="46227"/>
                  </a:lnTo>
                  <a:lnTo>
                    <a:pt x="36018" y="45357"/>
                  </a:lnTo>
                  <a:lnTo>
                    <a:pt x="12573" y="45338"/>
                  </a:lnTo>
                  <a:close/>
                </a:path>
                <a:path w="1905000" h="103504">
                  <a:moveTo>
                    <a:pt x="15748" y="46227"/>
                  </a:moveTo>
                  <a:lnTo>
                    <a:pt x="15748" y="57150"/>
                  </a:lnTo>
                  <a:lnTo>
                    <a:pt x="25122" y="51696"/>
                  </a:lnTo>
                  <a:lnTo>
                    <a:pt x="15748" y="46227"/>
                  </a:lnTo>
                  <a:close/>
                </a:path>
                <a:path w="1905000" h="103504">
                  <a:moveTo>
                    <a:pt x="25122" y="51696"/>
                  </a:moveTo>
                  <a:lnTo>
                    <a:pt x="15748" y="57150"/>
                  </a:lnTo>
                  <a:lnTo>
                    <a:pt x="34471" y="57150"/>
                  </a:lnTo>
                  <a:lnTo>
                    <a:pt x="25122" y="51696"/>
                  </a:lnTo>
                  <a:close/>
                </a:path>
                <a:path w="1905000" h="103504">
                  <a:moveTo>
                    <a:pt x="34523" y="46227"/>
                  </a:moveTo>
                  <a:lnTo>
                    <a:pt x="15748" y="46227"/>
                  </a:lnTo>
                  <a:lnTo>
                    <a:pt x="25122" y="51696"/>
                  </a:lnTo>
                  <a:lnTo>
                    <a:pt x="34523" y="46227"/>
                  </a:lnTo>
                  <a:close/>
                </a:path>
                <a:path w="1905000" h="103504">
                  <a:moveTo>
                    <a:pt x="36051" y="45338"/>
                  </a:moveTo>
                  <a:lnTo>
                    <a:pt x="12573" y="45338"/>
                  </a:lnTo>
                  <a:lnTo>
                    <a:pt x="36018" y="45357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898394" y="3304159"/>
            <a:ext cx="14319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rebuchet MS"/>
                <a:cs typeface="Trebuchet MS"/>
              </a:rPr>
              <a:t>ELEVATED</a:t>
            </a:r>
            <a:endParaRPr sz="1800">
              <a:latin typeface="Trebuchet MS"/>
              <a:cs typeface="Trebuchet MS"/>
            </a:endParaRPr>
          </a:p>
          <a:p>
            <a:pPr marL="81280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RIGHT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HILUM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622501"/>
            <a:ext cx="2560955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5" dirty="0"/>
              <a:t>Ei</a:t>
            </a:r>
            <a:r>
              <a:rPr sz="2800" spc="-20" dirty="0"/>
              <a:t>s</a:t>
            </a:r>
            <a:r>
              <a:rPr sz="2800" spc="-10" dirty="0"/>
              <a:t>enmenge</a:t>
            </a:r>
            <a:r>
              <a:rPr sz="2800" spc="-45" dirty="0"/>
              <a:t>r</a:t>
            </a:r>
            <a:r>
              <a:rPr sz="2800" spc="-195" dirty="0"/>
              <a:t>’</a:t>
            </a:r>
            <a:r>
              <a:rPr sz="2800" spc="-5" dirty="0"/>
              <a:t>s  syndrome</a:t>
            </a:r>
            <a:endParaRPr sz="28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5820" y="1524000"/>
            <a:ext cx="3293241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44648" y="680212"/>
            <a:ext cx="2629535" cy="357505"/>
            <a:chOff x="2144648" y="680212"/>
            <a:chExt cx="262953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4648" y="680212"/>
              <a:ext cx="2629280" cy="3573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04462" y="78714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4"/>
                  </a:lnTo>
                  <a:lnTo>
                    <a:pt x="83058" y="127634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2468498" y="787145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4"/>
                </a:lnTo>
                <a:lnTo>
                  <a:pt x="83057" y="127634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5101" y="737362"/>
            <a:ext cx="106933" cy="1153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1110" y="737234"/>
            <a:ext cx="101853" cy="10058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935348" y="686180"/>
            <a:ext cx="519430" cy="346075"/>
          </a:xfrm>
          <a:custGeom>
            <a:avLst/>
            <a:gdLst/>
            <a:ahLst/>
            <a:cxnLst/>
            <a:rect l="l" t="t" r="r" b="b"/>
            <a:pathLst>
              <a:path w="519429" h="346075">
                <a:moveTo>
                  <a:pt x="298703" y="0"/>
                </a:moveTo>
                <a:lnTo>
                  <a:pt x="519175" y="0"/>
                </a:lnTo>
                <a:lnTo>
                  <a:pt x="519175" y="54483"/>
                </a:lnTo>
                <a:lnTo>
                  <a:pt x="360045" y="54483"/>
                </a:lnTo>
                <a:lnTo>
                  <a:pt x="360045" y="135382"/>
                </a:lnTo>
                <a:lnTo>
                  <a:pt x="474217" y="135382"/>
                </a:lnTo>
                <a:lnTo>
                  <a:pt x="474217" y="187579"/>
                </a:lnTo>
                <a:lnTo>
                  <a:pt x="360045" y="187579"/>
                </a:lnTo>
                <a:lnTo>
                  <a:pt x="360045" y="291084"/>
                </a:lnTo>
                <a:lnTo>
                  <a:pt x="516636" y="291084"/>
                </a:lnTo>
                <a:lnTo>
                  <a:pt x="516636" y="345567"/>
                </a:lnTo>
                <a:lnTo>
                  <a:pt x="298703" y="345567"/>
                </a:lnTo>
                <a:lnTo>
                  <a:pt x="298703" y="0"/>
                </a:lnTo>
                <a:close/>
              </a:path>
              <a:path w="519429" h="346075">
                <a:moveTo>
                  <a:pt x="0" y="0"/>
                </a:moveTo>
                <a:lnTo>
                  <a:pt x="61340" y="0"/>
                </a:lnTo>
                <a:lnTo>
                  <a:pt x="61340" y="165354"/>
                </a:lnTo>
                <a:lnTo>
                  <a:pt x="178815" y="0"/>
                </a:lnTo>
                <a:lnTo>
                  <a:pt x="248538" y="0"/>
                </a:lnTo>
                <a:lnTo>
                  <a:pt x="140335" y="151003"/>
                </a:lnTo>
                <a:lnTo>
                  <a:pt x="269366" y="345567"/>
                </a:lnTo>
                <a:lnTo>
                  <a:pt x="195961" y="345567"/>
                </a:lnTo>
                <a:lnTo>
                  <a:pt x="99695" y="198374"/>
                </a:lnTo>
                <a:lnTo>
                  <a:pt x="61340" y="250952"/>
                </a:lnTo>
                <a:lnTo>
                  <a:pt x="61340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95041" y="686180"/>
            <a:ext cx="596900" cy="350520"/>
          </a:xfrm>
          <a:custGeom>
            <a:avLst/>
            <a:gdLst/>
            <a:ahLst/>
            <a:cxnLst/>
            <a:rect l="l" t="t" r="r" b="b"/>
            <a:pathLst>
              <a:path w="596900" h="350519">
                <a:moveTo>
                  <a:pt x="313181" y="0"/>
                </a:moveTo>
                <a:lnTo>
                  <a:pt x="345694" y="0"/>
                </a:lnTo>
                <a:lnTo>
                  <a:pt x="420496" y="232791"/>
                </a:lnTo>
                <a:lnTo>
                  <a:pt x="493648" y="0"/>
                </a:lnTo>
                <a:lnTo>
                  <a:pt x="525907" y="0"/>
                </a:lnTo>
                <a:lnTo>
                  <a:pt x="596519" y="345821"/>
                </a:lnTo>
                <a:lnTo>
                  <a:pt x="537082" y="345821"/>
                </a:lnTo>
                <a:lnTo>
                  <a:pt x="501142" y="159385"/>
                </a:lnTo>
                <a:lnTo>
                  <a:pt x="431672" y="350266"/>
                </a:lnTo>
                <a:lnTo>
                  <a:pt x="409701" y="350266"/>
                </a:lnTo>
                <a:lnTo>
                  <a:pt x="340106" y="159385"/>
                </a:lnTo>
                <a:lnTo>
                  <a:pt x="302768" y="345821"/>
                </a:lnTo>
                <a:lnTo>
                  <a:pt x="243585" y="345821"/>
                </a:lnTo>
                <a:lnTo>
                  <a:pt x="313181" y="0"/>
                </a:lnTo>
                <a:close/>
              </a:path>
              <a:path w="596900" h="350519">
                <a:moveTo>
                  <a:pt x="0" y="0"/>
                </a:moveTo>
                <a:lnTo>
                  <a:pt x="220471" y="0"/>
                </a:lnTo>
                <a:lnTo>
                  <a:pt x="220471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4648" y="68376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7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4" y="103632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4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0" y="220853"/>
                </a:lnTo>
                <a:lnTo>
                  <a:pt x="61340" y="347980"/>
                </a:lnTo>
                <a:lnTo>
                  <a:pt x="0" y="347980"/>
                </a:lnTo>
                <a:lnTo>
                  <a:pt x="0" y="2667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8372" y="6826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3"/>
                </a:lnTo>
                <a:lnTo>
                  <a:pt x="226188" y="116855"/>
                </a:lnTo>
                <a:lnTo>
                  <a:pt x="209168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94734" y="6814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8770" y="680212"/>
            <a:ext cx="586740" cy="357505"/>
          </a:xfrm>
          <a:custGeom>
            <a:avLst/>
            <a:gdLst/>
            <a:ahLst/>
            <a:cxnLst/>
            <a:rect l="l" t="t" r="r" b="b"/>
            <a:pathLst>
              <a:path w="586739" h="357505">
                <a:moveTo>
                  <a:pt x="137795" y="1270"/>
                </a:moveTo>
                <a:lnTo>
                  <a:pt x="164719" y="1270"/>
                </a:lnTo>
                <a:lnTo>
                  <a:pt x="303656" y="351536"/>
                </a:lnTo>
                <a:lnTo>
                  <a:pt x="235966" y="351536"/>
                </a:lnTo>
                <a:lnTo>
                  <a:pt x="210693" y="281432"/>
                </a:lnTo>
                <a:lnTo>
                  <a:pt x="92329" y="281432"/>
                </a:lnTo>
                <a:lnTo>
                  <a:pt x="68199" y="351536"/>
                </a:lnTo>
                <a:lnTo>
                  <a:pt x="0" y="351536"/>
                </a:lnTo>
                <a:lnTo>
                  <a:pt x="137795" y="1270"/>
                </a:lnTo>
                <a:close/>
              </a:path>
              <a:path w="586739" h="357505">
                <a:moveTo>
                  <a:pt x="482346" y="0"/>
                </a:moveTo>
                <a:lnTo>
                  <a:pt x="510565" y="1524"/>
                </a:lnTo>
                <a:lnTo>
                  <a:pt x="535797" y="6096"/>
                </a:lnTo>
                <a:lnTo>
                  <a:pt x="558051" y="13716"/>
                </a:lnTo>
                <a:lnTo>
                  <a:pt x="577342" y="24384"/>
                </a:lnTo>
                <a:lnTo>
                  <a:pt x="552196" y="75057"/>
                </a:lnTo>
                <a:lnTo>
                  <a:pt x="540359" y="66075"/>
                </a:lnTo>
                <a:lnTo>
                  <a:pt x="525414" y="59689"/>
                </a:lnTo>
                <a:lnTo>
                  <a:pt x="507351" y="55876"/>
                </a:lnTo>
                <a:lnTo>
                  <a:pt x="486156" y="54610"/>
                </a:lnTo>
                <a:lnTo>
                  <a:pt x="465510" y="56872"/>
                </a:lnTo>
                <a:lnTo>
                  <a:pt x="430077" y="74969"/>
                </a:lnTo>
                <a:lnTo>
                  <a:pt x="403268" y="110095"/>
                </a:lnTo>
                <a:lnTo>
                  <a:pt x="389465" y="155866"/>
                </a:lnTo>
                <a:lnTo>
                  <a:pt x="387731" y="182372"/>
                </a:lnTo>
                <a:lnTo>
                  <a:pt x="389328" y="208661"/>
                </a:lnTo>
                <a:lnTo>
                  <a:pt x="402143" y="252666"/>
                </a:lnTo>
                <a:lnTo>
                  <a:pt x="427220" y="284624"/>
                </a:lnTo>
                <a:lnTo>
                  <a:pt x="481584" y="302895"/>
                </a:lnTo>
                <a:lnTo>
                  <a:pt x="504709" y="300724"/>
                </a:lnTo>
                <a:lnTo>
                  <a:pt x="525144" y="294195"/>
                </a:lnTo>
                <a:lnTo>
                  <a:pt x="542913" y="283285"/>
                </a:lnTo>
                <a:lnTo>
                  <a:pt x="558038" y="267970"/>
                </a:lnTo>
                <a:lnTo>
                  <a:pt x="586613" y="317626"/>
                </a:lnTo>
                <a:lnTo>
                  <a:pt x="565659" y="335035"/>
                </a:lnTo>
                <a:lnTo>
                  <a:pt x="540337" y="347456"/>
                </a:lnTo>
                <a:lnTo>
                  <a:pt x="510657" y="354899"/>
                </a:lnTo>
                <a:lnTo>
                  <a:pt x="476631" y="357377"/>
                </a:lnTo>
                <a:lnTo>
                  <a:pt x="442458" y="354401"/>
                </a:lnTo>
                <a:lnTo>
                  <a:pt x="386208" y="330588"/>
                </a:lnTo>
                <a:lnTo>
                  <a:pt x="346606" y="283773"/>
                </a:lnTo>
                <a:lnTo>
                  <a:pt x="326604" y="218813"/>
                </a:lnTo>
                <a:lnTo>
                  <a:pt x="324104" y="179832"/>
                </a:lnTo>
                <a:lnTo>
                  <a:pt x="326870" y="143037"/>
                </a:lnTo>
                <a:lnTo>
                  <a:pt x="349071" y="78926"/>
                </a:lnTo>
                <a:lnTo>
                  <a:pt x="392316" y="29039"/>
                </a:lnTo>
                <a:lnTo>
                  <a:pt x="449224" y="3234"/>
                </a:lnTo>
                <a:lnTo>
                  <a:pt x="48234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90800" y="1676400"/>
            <a:ext cx="472440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7247" y="1050163"/>
            <a:ext cx="4695825" cy="319405"/>
            <a:chOff x="2357247" y="1050163"/>
            <a:chExt cx="469582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7247" y="1050163"/>
              <a:ext cx="4695698" cy="3190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1095" y="1214628"/>
              <a:ext cx="98425" cy="10579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934328" y="1145539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44313" y="1145539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99886" y="1101089"/>
            <a:ext cx="95630" cy="1031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05678" y="1100963"/>
            <a:ext cx="91186" cy="899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54830" y="1100963"/>
            <a:ext cx="91185" cy="899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11095" y="1097533"/>
            <a:ext cx="81787" cy="7759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523863" y="1055497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90" h="313055">
                <a:moveTo>
                  <a:pt x="0" y="0"/>
                </a:moveTo>
                <a:lnTo>
                  <a:pt x="26288" y="0"/>
                </a:lnTo>
                <a:lnTo>
                  <a:pt x="171957" y="186181"/>
                </a:lnTo>
                <a:lnTo>
                  <a:pt x="171957" y="0"/>
                </a:lnTo>
                <a:lnTo>
                  <a:pt x="224662" y="0"/>
                </a:lnTo>
                <a:lnTo>
                  <a:pt x="224662" y="312674"/>
                </a:lnTo>
                <a:lnTo>
                  <a:pt x="202310" y="312674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04483" y="1055497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39259" y="1055497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2" y="259841"/>
                </a:lnTo>
                <a:lnTo>
                  <a:pt x="194182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46651" y="1055497"/>
            <a:ext cx="229235" cy="313690"/>
          </a:xfrm>
          <a:custGeom>
            <a:avLst/>
            <a:gdLst/>
            <a:ahLst/>
            <a:cxnLst/>
            <a:rect l="l" t="t" r="r" b="b"/>
            <a:pathLst>
              <a:path w="229235" h="313690">
                <a:moveTo>
                  <a:pt x="0" y="0"/>
                </a:moveTo>
                <a:lnTo>
                  <a:pt x="54737" y="0"/>
                </a:lnTo>
                <a:lnTo>
                  <a:pt x="54737" y="209041"/>
                </a:lnTo>
                <a:lnTo>
                  <a:pt x="55687" y="220926"/>
                </a:lnTo>
                <a:lnTo>
                  <a:pt x="78164" y="256369"/>
                </a:lnTo>
                <a:lnTo>
                  <a:pt x="111633" y="265049"/>
                </a:lnTo>
                <a:lnTo>
                  <a:pt x="125606" y="264096"/>
                </a:lnTo>
                <a:lnTo>
                  <a:pt x="165048" y="241476"/>
                </a:lnTo>
                <a:lnTo>
                  <a:pt x="174371" y="208025"/>
                </a:lnTo>
                <a:lnTo>
                  <a:pt x="174371" y="0"/>
                </a:lnTo>
                <a:lnTo>
                  <a:pt x="229108" y="0"/>
                </a:lnTo>
                <a:lnTo>
                  <a:pt x="229108" y="212216"/>
                </a:lnTo>
                <a:lnTo>
                  <a:pt x="227109" y="234741"/>
                </a:lnTo>
                <a:lnTo>
                  <a:pt x="211159" y="272028"/>
                </a:lnTo>
                <a:lnTo>
                  <a:pt x="179915" y="298580"/>
                </a:lnTo>
                <a:lnTo>
                  <a:pt x="137330" y="312019"/>
                </a:lnTo>
                <a:lnTo>
                  <a:pt x="112013" y="313689"/>
                </a:lnTo>
                <a:lnTo>
                  <a:pt x="86679" y="312046"/>
                </a:lnTo>
                <a:lnTo>
                  <a:pt x="45202" y="298902"/>
                </a:lnTo>
                <a:lnTo>
                  <a:pt x="16341" y="272829"/>
                </a:lnTo>
                <a:lnTo>
                  <a:pt x="1811" y="235162"/>
                </a:lnTo>
                <a:lnTo>
                  <a:pt x="0" y="2120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3619" y="1055497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6" y="0"/>
                </a:lnTo>
                <a:lnTo>
                  <a:pt x="54736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47263" y="1055497"/>
            <a:ext cx="516255" cy="313055"/>
          </a:xfrm>
          <a:custGeom>
            <a:avLst/>
            <a:gdLst/>
            <a:ahLst/>
            <a:cxnLst/>
            <a:rect l="l" t="t" r="r" b="b"/>
            <a:pathLst>
              <a:path w="516254" h="313055">
                <a:moveTo>
                  <a:pt x="260603" y="0"/>
                </a:moveTo>
                <a:lnTo>
                  <a:pt x="516127" y="0"/>
                </a:lnTo>
                <a:lnTo>
                  <a:pt x="516127" y="48640"/>
                </a:lnTo>
                <a:lnTo>
                  <a:pt x="413512" y="48640"/>
                </a:lnTo>
                <a:lnTo>
                  <a:pt x="413512" y="308482"/>
                </a:lnTo>
                <a:lnTo>
                  <a:pt x="358775" y="308482"/>
                </a:lnTo>
                <a:lnTo>
                  <a:pt x="358775" y="48640"/>
                </a:lnTo>
                <a:lnTo>
                  <a:pt x="260603" y="48640"/>
                </a:lnTo>
                <a:lnTo>
                  <a:pt x="260603" y="0"/>
                </a:lnTo>
                <a:close/>
              </a:path>
              <a:path w="516254" h="313055">
                <a:moveTo>
                  <a:pt x="0" y="0"/>
                </a:moveTo>
                <a:lnTo>
                  <a:pt x="26288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2" y="0"/>
                </a:lnTo>
                <a:lnTo>
                  <a:pt x="224662" y="312674"/>
                </a:lnTo>
                <a:lnTo>
                  <a:pt x="202311" y="312674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14295" y="1055497"/>
            <a:ext cx="584835" cy="313055"/>
          </a:xfrm>
          <a:custGeom>
            <a:avLst/>
            <a:gdLst/>
            <a:ahLst/>
            <a:cxnLst/>
            <a:rect l="l" t="t" r="r" b="b"/>
            <a:pathLst>
              <a:path w="584835" h="313055">
                <a:moveTo>
                  <a:pt x="387604" y="0"/>
                </a:moveTo>
                <a:lnTo>
                  <a:pt x="584454" y="0"/>
                </a:lnTo>
                <a:lnTo>
                  <a:pt x="584454" y="48640"/>
                </a:lnTo>
                <a:lnTo>
                  <a:pt x="442341" y="48640"/>
                </a:lnTo>
                <a:lnTo>
                  <a:pt x="442341" y="120903"/>
                </a:lnTo>
                <a:lnTo>
                  <a:pt x="544194" y="120903"/>
                </a:lnTo>
                <a:lnTo>
                  <a:pt x="544194" y="167386"/>
                </a:lnTo>
                <a:lnTo>
                  <a:pt x="442341" y="167386"/>
                </a:lnTo>
                <a:lnTo>
                  <a:pt x="442341" y="259841"/>
                </a:lnTo>
                <a:lnTo>
                  <a:pt x="582168" y="259841"/>
                </a:lnTo>
                <a:lnTo>
                  <a:pt x="582168" y="308482"/>
                </a:lnTo>
                <a:lnTo>
                  <a:pt x="387604" y="308482"/>
                </a:lnTo>
                <a:lnTo>
                  <a:pt x="387604" y="0"/>
                </a:lnTo>
                <a:close/>
              </a:path>
              <a:path w="584835" h="313055">
                <a:moveTo>
                  <a:pt x="88773" y="0"/>
                </a:moveTo>
                <a:lnTo>
                  <a:pt x="149098" y="0"/>
                </a:lnTo>
                <a:lnTo>
                  <a:pt x="220472" y="208406"/>
                </a:lnTo>
                <a:lnTo>
                  <a:pt x="295782" y="0"/>
                </a:lnTo>
                <a:lnTo>
                  <a:pt x="354838" y="0"/>
                </a:lnTo>
                <a:lnTo>
                  <a:pt x="234315" y="312674"/>
                </a:lnTo>
                <a:lnTo>
                  <a:pt x="204216" y="312674"/>
                </a:lnTo>
                <a:lnTo>
                  <a:pt x="88773" y="0"/>
                </a:lnTo>
                <a:close/>
              </a:path>
              <a:path w="584835" h="313055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46039" y="1053338"/>
            <a:ext cx="205104" cy="311150"/>
          </a:xfrm>
          <a:custGeom>
            <a:avLst/>
            <a:gdLst/>
            <a:ahLst/>
            <a:cxnLst/>
            <a:rect l="l" t="t" r="r" b="b"/>
            <a:pathLst>
              <a:path w="205104" h="311150">
                <a:moveTo>
                  <a:pt x="64008" y="0"/>
                </a:moveTo>
                <a:lnTo>
                  <a:pt x="127222" y="5619"/>
                </a:lnTo>
                <a:lnTo>
                  <a:pt x="170814" y="22478"/>
                </a:lnTo>
                <a:lnTo>
                  <a:pt x="196246" y="51133"/>
                </a:lnTo>
                <a:lnTo>
                  <a:pt x="204724" y="92456"/>
                </a:lnTo>
                <a:lnTo>
                  <a:pt x="196893" y="138888"/>
                </a:lnTo>
                <a:lnTo>
                  <a:pt x="173418" y="172069"/>
                </a:lnTo>
                <a:lnTo>
                  <a:pt x="134322" y="191986"/>
                </a:lnTo>
                <a:lnTo>
                  <a:pt x="79628" y="198627"/>
                </a:lnTo>
                <a:lnTo>
                  <a:pt x="73406" y="198627"/>
                </a:lnTo>
                <a:lnTo>
                  <a:pt x="65150" y="198120"/>
                </a:lnTo>
                <a:lnTo>
                  <a:pt x="54737" y="197103"/>
                </a:lnTo>
                <a:lnTo>
                  <a:pt x="54737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4503" y="1285"/>
                </a:lnTo>
                <a:lnTo>
                  <a:pt x="43338" y="571"/>
                </a:lnTo>
                <a:lnTo>
                  <a:pt x="56507" y="142"/>
                </a:lnTo>
                <a:lnTo>
                  <a:pt x="640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57247" y="1052702"/>
            <a:ext cx="208279" cy="311785"/>
          </a:xfrm>
          <a:custGeom>
            <a:avLst/>
            <a:gdLst/>
            <a:ahLst/>
            <a:cxnLst/>
            <a:rect l="l" t="t" r="r" b="b"/>
            <a:pathLst>
              <a:path w="208280" h="311784">
                <a:moveTo>
                  <a:pt x="87375" y="0"/>
                </a:moveTo>
                <a:lnTo>
                  <a:pt x="130143" y="5143"/>
                </a:lnTo>
                <a:lnTo>
                  <a:pt x="174267" y="31956"/>
                </a:lnTo>
                <a:lnTo>
                  <a:pt x="189483" y="79248"/>
                </a:lnTo>
                <a:lnTo>
                  <a:pt x="187057" y="96583"/>
                </a:lnTo>
                <a:lnTo>
                  <a:pt x="179784" y="112013"/>
                </a:lnTo>
                <a:lnTo>
                  <a:pt x="167677" y="125539"/>
                </a:lnTo>
                <a:lnTo>
                  <a:pt x="150748" y="137160"/>
                </a:lnTo>
                <a:lnTo>
                  <a:pt x="175918" y="149808"/>
                </a:lnTo>
                <a:lnTo>
                  <a:pt x="193897" y="167767"/>
                </a:lnTo>
                <a:lnTo>
                  <a:pt x="204684" y="191059"/>
                </a:lnTo>
                <a:lnTo>
                  <a:pt x="208279" y="219710"/>
                </a:lnTo>
                <a:lnTo>
                  <a:pt x="206281" y="239666"/>
                </a:lnTo>
                <a:lnTo>
                  <a:pt x="176402" y="286512"/>
                </a:lnTo>
                <a:lnTo>
                  <a:pt x="140001" y="305085"/>
                </a:lnTo>
                <a:lnTo>
                  <a:pt x="94360" y="311276"/>
                </a:lnTo>
                <a:lnTo>
                  <a:pt x="0" y="311276"/>
                </a:lnTo>
                <a:lnTo>
                  <a:pt x="0" y="2921"/>
                </a:lnTo>
                <a:lnTo>
                  <a:pt x="28815" y="1660"/>
                </a:lnTo>
                <a:lnTo>
                  <a:pt x="52974" y="746"/>
                </a:lnTo>
                <a:lnTo>
                  <a:pt x="72491" y="188"/>
                </a:lnTo>
                <a:lnTo>
                  <a:pt x="8737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49798" y="1052322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98951" y="1052322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9" y="182752"/>
                </a:lnTo>
                <a:lnTo>
                  <a:pt x="56769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36411" y="105130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7" y="250190"/>
                </a:lnTo>
                <a:lnTo>
                  <a:pt x="82423" y="250190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46396" y="105130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7" y="250190"/>
                </a:lnTo>
                <a:lnTo>
                  <a:pt x="82423" y="250190"/>
                </a:lnTo>
                <a:lnTo>
                  <a:pt x="60959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97167" y="1050163"/>
            <a:ext cx="255904" cy="319405"/>
          </a:xfrm>
          <a:custGeom>
            <a:avLst/>
            <a:gdLst/>
            <a:ahLst/>
            <a:cxnLst/>
            <a:rect l="l" t="t" r="r" b="b"/>
            <a:pathLst>
              <a:path w="255904" h="319405">
                <a:moveTo>
                  <a:pt x="156209" y="0"/>
                </a:moveTo>
                <a:lnTo>
                  <a:pt x="180615" y="1903"/>
                </a:lnTo>
                <a:lnTo>
                  <a:pt x="203152" y="7604"/>
                </a:lnTo>
                <a:lnTo>
                  <a:pt x="223807" y="17091"/>
                </a:lnTo>
                <a:lnTo>
                  <a:pt x="242569" y="30352"/>
                </a:lnTo>
                <a:lnTo>
                  <a:pt x="219582" y="74422"/>
                </a:lnTo>
                <a:lnTo>
                  <a:pt x="214080" y="70062"/>
                </a:lnTo>
                <a:lnTo>
                  <a:pt x="207279" y="65738"/>
                </a:lnTo>
                <a:lnTo>
                  <a:pt x="170910" y="50799"/>
                </a:lnTo>
                <a:lnTo>
                  <a:pt x="154939" y="48640"/>
                </a:lnTo>
                <a:lnTo>
                  <a:pt x="133387" y="50569"/>
                </a:lnTo>
                <a:lnTo>
                  <a:pt x="97522" y="66000"/>
                </a:lnTo>
                <a:lnTo>
                  <a:pt x="71610" y="96242"/>
                </a:lnTo>
                <a:lnTo>
                  <a:pt x="58414" y="137580"/>
                </a:lnTo>
                <a:lnTo>
                  <a:pt x="56768" y="162178"/>
                </a:lnTo>
                <a:lnTo>
                  <a:pt x="58386" y="185590"/>
                </a:lnTo>
                <a:lnTo>
                  <a:pt x="71288" y="224936"/>
                </a:lnTo>
                <a:lnTo>
                  <a:pt x="96650" y="253827"/>
                </a:lnTo>
                <a:lnTo>
                  <a:pt x="131806" y="268547"/>
                </a:lnTo>
                <a:lnTo>
                  <a:pt x="152907" y="270383"/>
                </a:lnTo>
                <a:lnTo>
                  <a:pt x="166858" y="269382"/>
                </a:lnTo>
                <a:lnTo>
                  <a:pt x="201040" y="193801"/>
                </a:lnTo>
                <a:lnTo>
                  <a:pt x="158368" y="193801"/>
                </a:lnTo>
                <a:lnTo>
                  <a:pt x="158368" y="147065"/>
                </a:lnTo>
                <a:lnTo>
                  <a:pt x="255777" y="147065"/>
                </a:lnTo>
                <a:lnTo>
                  <a:pt x="255777" y="285114"/>
                </a:lnTo>
                <a:lnTo>
                  <a:pt x="220094" y="305206"/>
                </a:lnTo>
                <a:lnTo>
                  <a:pt x="174593" y="316817"/>
                </a:lnTo>
                <a:lnTo>
                  <a:pt x="144017" y="319024"/>
                </a:lnTo>
                <a:lnTo>
                  <a:pt x="112585" y="316309"/>
                </a:lnTo>
                <a:lnTo>
                  <a:pt x="60007" y="294592"/>
                </a:lnTo>
                <a:lnTo>
                  <a:pt x="21859" y="252112"/>
                </a:lnTo>
                <a:lnTo>
                  <a:pt x="2428" y="194633"/>
                </a:lnTo>
                <a:lnTo>
                  <a:pt x="0" y="160654"/>
                </a:lnTo>
                <a:lnTo>
                  <a:pt x="2643" y="126678"/>
                </a:lnTo>
                <a:lnTo>
                  <a:pt x="23788" y="68679"/>
                </a:lnTo>
                <a:lnTo>
                  <a:pt x="65270" y="25128"/>
                </a:lnTo>
                <a:lnTo>
                  <a:pt x="122229" y="2788"/>
                </a:lnTo>
                <a:lnTo>
                  <a:pt x="1562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25083" y="105016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0" y="67056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6" y="81025"/>
                </a:lnTo>
                <a:lnTo>
                  <a:pt x="62944" y="117633"/>
                </a:lnTo>
                <a:lnTo>
                  <a:pt x="56768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4"/>
                </a:lnTo>
                <a:lnTo>
                  <a:pt x="140588" y="270383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0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68266" y="105016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6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3" y="48640"/>
                </a:lnTo>
                <a:lnTo>
                  <a:pt x="126269" y="50665"/>
                </a:lnTo>
                <a:lnTo>
                  <a:pt x="81407" y="81025"/>
                </a:lnTo>
                <a:lnTo>
                  <a:pt x="62944" y="117633"/>
                </a:lnTo>
                <a:lnTo>
                  <a:pt x="56769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4"/>
                </a:lnTo>
                <a:lnTo>
                  <a:pt x="140588" y="270383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5" y="239267"/>
                </a:lnTo>
                <a:lnTo>
                  <a:pt x="234315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200" y="1624583"/>
            <a:ext cx="7206826" cy="48173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i="1" u="sng" dirty="0"/>
              <a:t>Lateral </a:t>
            </a:r>
            <a:r>
              <a:rPr lang="en-US" b="1" i="1" u="sng" dirty="0" err="1"/>
              <a:t>decubitus</a:t>
            </a:r>
            <a:r>
              <a:rPr lang="en-US" b="1" i="1" u="sng" dirty="0"/>
              <a:t> position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2038350"/>
            <a:ext cx="4286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213" y="1433513"/>
            <a:ext cx="4398962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4497388" y="5854700"/>
            <a:ext cx="47884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Book Antiqua" pitchFamily="-107" charset="0"/>
              </a:rPr>
              <a:t>Arrows =  mobile pleural effusion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0" y="1752600"/>
            <a:ext cx="3857625" cy="4496435"/>
            <a:chOff x="990600" y="1752600"/>
            <a:chExt cx="3857625" cy="4496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0600" y="1752600"/>
              <a:ext cx="3857244" cy="4191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75358" y="4569586"/>
              <a:ext cx="706120" cy="1678939"/>
            </a:xfrm>
            <a:custGeom>
              <a:avLst/>
              <a:gdLst/>
              <a:ahLst/>
              <a:cxnLst/>
              <a:rect l="l" t="t" r="r" b="b"/>
              <a:pathLst>
                <a:path w="706119" h="1678939">
                  <a:moveTo>
                    <a:pt x="617982" y="1606308"/>
                  </a:moveTo>
                  <a:lnTo>
                    <a:pt x="614044" y="1606829"/>
                  </a:lnTo>
                  <a:lnTo>
                    <a:pt x="609727" y="1612392"/>
                  </a:lnTo>
                  <a:lnTo>
                    <a:pt x="610235" y="1616379"/>
                  </a:lnTo>
                  <a:lnTo>
                    <a:pt x="691642" y="1678838"/>
                  </a:lnTo>
                  <a:lnTo>
                    <a:pt x="692944" y="1669605"/>
                  </a:lnTo>
                  <a:lnTo>
                    <a:pt x="680974" y="1669605"/>
                  </a:lnTo>
                  <a:lnTo>
                    <a:pt x="672050" y="1647789"/>
                  </a:lnTo>
                  <a:lnTo>
                    <a:pt x="617982" y="1606308"/>
                  </a:lnTo>
                  <a:close/>
                </a:path>
                <a:path w="706119" h="1678939">
                  <a:moveTo>
                    <a:pt x="672050" y="1647789"/>
                  </a:moveTo>
                  <a:lnTo>
                    <a:pt x="680974" y="1669605"/>
                  </a:lnTo>
                  <a:lnTo>
                    <a:pt x="689129" y="1666290"/>
                  </a:lnTo>
                  <a:lnTo>
                    <a:pt x="680593" y="1666290"/>
                  </a:lnTo>
                  <a:lnTo>
                    <a:pt x="682113" y="1655509"/>
                  </a:lnTo>
                  <a:lnTo>
                    <a:pt x="672050" y="1647789"/>
                  </a:lnTo>
                  <a:close/>
                </a:path>
                <a:path w="706119" h="1678939">
                  <a:moveTo>
                    <a:pt x="696594" y="1573047"/>
                  </a:moveTo>
                  <a:lnTo>
                    <a:pt x="693419" y="1575460"/>
                  </a:lnTo>
                  <a:lnTo>
                    <a:pt x="692912" y="1578927"/>
                  </a:lnTo>
                  <a:lnTo>
                    <a:pt x="683873" y="1643023"/>
                  </a:lnTo>
                  <a:lnTo>
                    <a:pt x="692785" y="1664804"/>
                  </a:lnTo>
                  <a:lnTo>
                    <a:pt x="680974" y="1669605"/>
                  </a:lnTo>
                  <a:lnTo>
                    <a:pt x="692944" y="1669605"/>
                  </a:lnTo>
                  <a:lnTo>
                    <a:pt x="705485" y="1580705"/>
                  </a:lnTo>
                  <a:lnTo>
                    <a:pt x="705993" y="1577225"/>
                  </a:lnTo>
                  <a:lnTo>
                    <a:pt x="703580" y="1574012"/>
                  </a:lnTo>
                  <a:lnTo>
                    <a:pt x="696594" y="1573047"/>
                  </a:lnTo>
                  <a:close/>
                </a:path>
                <a:path w="706119" h="1678939">
                  <a:moveTo>
                    <a:pt x="682113" y="1655509"/>
                  </a:moveTo>
                  <a:lnTo>
                    <a:pt x="680593" y="1666290"/>
                  </a:lnTo>
                  <a:lnTo>
                    <a:pt x="690753" y="1662137"/>
                  </a:lnTo>
                  <a:lnTo>
                    <a:pt x="682113" y="1655509"/>
                  </a:lnTo>
                  <a:close/>
                </a:path>
                <a:path w="706119" h="1678939">
                  <a:moveTo>
                    <a:pt x="683873" y="1643023"/>
                  </a:moveTo>
                  <a:lnTo>
                    <a:pt x="682113" y="1655509"/>
                  </a:lnTo>
                  <a:lnTo>
                    <a:pt x="690753" y="1662137"/>
                  </a:lnTo>
                  <a:lnTo>
                    <a:pt x="680593" y="1666290"/>
                  </a:lnTo>
                  <a:lnTo>
                    <a:pt x="689129" y="1666290"/>
                  </a:lnTo>
                  <a:lnTo>
                    <a:pt x="692785" y="1664804"/>
                  </a:lnTo>
                  <a:lnTo>
                    <a:pt x="683873" y="1643023"/>
                  </a:lnTo>
                  <a:close/>
                </a:path>
                <a:path w="706119" h="1678939">
                  <a:moveTo>
                    <a:pt x="11684" y="0"/>
                  </a:moveTo>
                  <a:lnTo>
                    <a:pt x="0" y="4825"/>
                  </a:lnTo>
                  <a:lnTo>
                    <a:pt x="672050" y="1647789"/>
                  </a:lnTo>
                  <a:lnTo>
                    <a:pt x="682113" y="1655509"/>
                  </a:lnTo>
                  <a:lnTo>
                    <a:pt x="683873" y="1643023"/>
                  </a:lnTo>
                  <a:lnTo>
                    <a:pt x="11684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517394" y="6200343"/>
            <a:ext cx="8616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LE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D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2974" y="5558409"/>
            <a:ext cx="614680" cy="690245"/>
          </a:xfrm>
          <a:custGeom>
            <a:avLst/>
            <a:gdLst/>
            <a:ahLst/>
            <a:cxnLst/>
            <a:rect l="l" t="t" r="r" b="b"/>
            <a:pathLst>
              <a:path w="614680" h="690245">
                <a:moveTo>
                  <a:pt x="23596" y="587184"/>
                </a:moveTo>
                <a:lnTo>
                  <a:pt x="20243" y="589419"/>
                </a:lnTo>
                <a:lnTo>
                  <a:pt x="0" y="690016"/>
                </a:lnTo>
                <a:lnTo>
                  <a:pt x="15919" y="684809"/>
                </a:lnTo>
                <a:lnTo>
                  <a:pt x="13119" y="684809"/>
                </a:lnTo>
                <a:lnTo>
                  <a:pt x="3632" y="676376"/>
                </a:lnTo>
                <a:lnTo>
                  <a:pt x="19239" y="658820"/>
                </a:lnTo>
                <a:lnTo>
                  <a:pt x="32702" y="591921"/>
                </a:lnTo>
                <a:lnTo>
                  <a:pt x="30467" y="588568"/>
                </a:lnTo>
                <a:lnTo>
                  <a:pt x="23596" y="587184"/>
                </a:lnTo>
                <a:close/>
              </a:path>
              <a:path w="614680" h="690245">
                <a:moveTo>
                  <a:pt x="19239" y="658820"/>
                </a:moveTo>
                <a:lnTo>
                  <a:pt x="3632" y="676376"/>
                </a:lnTo>
                <a:lnTo>
                  <a:pt x="13119" y="684809"/>
                </a:lnTo>
                <a:lnTo>
                  <a:pt x="15749" y="681850"/>
                </a:lnTo>
                <a:lnTo>
                  <a:pt x="14604" y="681850"/>
                </a:lnTo>
                <a:lnTo>
                  <a:pt x="6400" y="674560"/>
                </a:lnTo>
                <a:lnTo>
                  <a:pt x="16753" y="671175"/>
                </a:lnTo>
                <a:lnTo>
                  <a:pt x="19239" y="658820"/>
                </a:lnTo>
                <a:close/>
              </a:path>
              <a:path w="614680" h="690245">
                <a:moveTo>
                  <a:pt x="93586" y="646048"/>
                </a:moveTo>
                <a:lnTo>
                  <a:pt x="28713" y="667263"/>
                </a:lnTo>
                <a:lnTo>
                  <a:pt x="13119" y="684809"/>
                </a:lnTo>
                <a:lnTo>
                  <a:pt x="15919" y="684809"/>
                </a:lnTo>
                <a:lnTo>
                  <a:pt x="97535" y="658113"/>
                </a:lnTo>
                <a:lnTo>
                  <a:pt x="99352" y="654532"/>
                </a:lnTo>
                <a:lnTo>
                  <a:pt x="97167" y="647865"/>
                </a:lnTo>
                <a:lnTo>
                  <a:pt x="93586" y="646048"/>
                </a:lnTo>
                <a:close/>
              </a:path>
              <a:path w="614680" h="690245">
                <a:moveTo>
                  <a:pt x="16753" y="671175"/>
                </a:moveTo>
                <a:lnTo>
                  <a:pt x="6400" y="674560"/>
                </a:lnTo>
                <a:lnTo>
                  <a:pt x="14604" y="681850"/>
                </a:lnTo>
                <a:lnTo>
                  <a:pt x="16753" y="671175"/>
                </a:lnTo>
                <a:close/>
              </a:path>
              <a:path w="614680" h="690245">
                <a:moveTo>
                  <a:pt x="28713" y="667263"/>
                </a:moveTo>
                <a:lnTo>
                  <a:pt x="16753" y="671175"/>
                </a:lnTo>
                <a:lnTo>
                  <a:pt x="14604" y="681850"/>
                </a:lnTo>
                <a:lnTo>
                  <a:pt x="15749" y="681850"/>
                </a:lnTo>
                <a:lnTo>
                  <a:pt x="28713" y="667263"/>
                </a:lnTo>
                <a:close/>
              </a:path>
              <a:path w="614680" h="690245">
                <a:moveTo>
                  <a:pt x="604926" y="0"/>
                </a:moveTo>
                <a:lnTo>
                  <a:pt x="19239" y="658820"/>
                </a:lnTo>
                <a:lnTo>
                  <a:pt x="16753" y="671175"/>
                </a:lnTo>
                <a:lnTo>
                  <a:pt x="28713" y="667263"/>
                </a:lnTo>
                <a:lnTo>
                  <a:pt x="614324" y="8381"/>
                </a:lnTo>
                <a:lnTo>
                  <a:pt x="604926" y="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540" y="6276543"/>
            <a:ext cx="862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Trebuchet MS"/>
                <a:cs typeface="Trebuchet MS"/>
              </a:rPr>
              <a:t>RV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LEAD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52041" y="603884"/>
            <a:ext cx="5106035" cy="357505"/>
            <a:chOff x="1852041" y="603884"/>
            <a:chExt cx="510603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2041" y="603884"/>
              <a:ext cx="5106034" cy="357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7149" y="788415"/>
              <a:ext cx="109981" cy="11823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411854" y="710945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9" y="0"/>
                </a:moveTo>
                <a:lnTo>
                  <a:pt x="0" y="127634"/>
                </a:lnTo>
                <a:lnTo>
                  <a:pt x="83058" y="127634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5891" y="710945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4"/>
                </a:lnTo>
                <a:lnTo>
                  <a:pt x="83057" y="127634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12492" y="661162"/>
            <a:ext cx="106933" cy="1153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8177" y="661162"/>
            <a:ext cx="106934" cy="1153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3927" y="661034"/>
            <a:ext cx="101853" cy="10058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78503" y="661034"/>
            <a:ext cx="101853" cy="1005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83072" y="657479"/>
            <a:ext cx="176402" cy="25031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37148" y="657225"/>
            <a:ext cx="91312" cy="8661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131433" y="609980"/>
            <a:ext cx="596900" cy="350520"/>
          </a:xfrm>
          <a:custGeom>
            <a:avLst/>
            <a:gdLst/>
            <a:ahLst/>
            <a:cxnLst/>
            <a:rect l="l" t="t" r="r" b="b"/>
            <a:pathLst>
              <a:path w="596900" h="350519">
                <a:moveTo>
                  <a:pt x="313181" y="0"/>
                </a:moveTo>
                <a:lnTo>
                  <a:pt x="345693" y="0"/>
                </a:lnTo>
                <a:lnTo>
                  <a:pt x="420496" y="232791"/>
                </a:lnTo>
                <a:lnTo>
                  <a:pt x="493648" y="0"/>
                </a:lnTo>
                <a:lnTo>
                  <a:pt x="525907" y="0"/>
                </a:lnTo>
                <a:lnTo>
                  <a:pt x="596518" y="345821"/>
                </a:lnTo>
                <a:lnTo>
                  <a:pt x="537083" y="345821"/>
                </a:lnTo>
                <a:lnTo>
                  <a:pt x="501141" y="159385"/>
                </a:lnTo>
                <a:lnTo>
                  <a:pt x="431672" y="350266"/>
                </a:lnTo>
                <a:lnTo>
                  <a:pt x="409701" y="350266"/>
                </a:lnTo>
                <a:lnTo>
                  <a:pt x="340105" y="159385"/>
                </a:lnTo>
                <a:lnTo>
                  <a:pt x="302767" y="345821"/>
                </a:lnTo>
                <a:lnTo>
                  <a:pt x="243586" y="345821"/>
                </a:lnTo>
                <a:lnTo>
                  <a:pt x="313181" y="0"/>
                </a:lnTo>
                <a:close/>
              </a:path>
              <a:path w="596900" h="350519">
                <a:moveTo>
                  <a:pt x="0" y="0"/>
                </a:moveTo>
                <a:lnTo>
                  <a:pt x="220471" y="0"/>
                </a:lnTo>
                <a:lnTo>
                  <a:pt x="220471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64733" y="6099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4"/>
                </a:lnTo>
                <a:lnTo>
                  <a:pt x="217424" y="291084"/>
                </a:lnTo>
                <a:lnTo>
                  <a:pt x="217424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42740" y="609980"/>
            <a:ext cx="519430" cy="346075"/>
          </a:xfrm>
          <a:custGeom>
            <a:avLst/>
            <a:gdLst/>
            <a:ahLst/>
            <a:cxnLst/>
            <a:rect l="l" t="t" r="r" b="b"/>
            <a:pathLst>
              <a:path w="519429" h="346075">
                <a:moveTo>
                  <a:pt x="298704" y="0"/>
                </a:moveTo>
                <a:lnTo>
                  <a:pt x="519175" y="0"/>
                </a:lnTo>
                <a:lnTo>
                  <a:pt x="519175" y="54483"/>
                </a:lnTo>
                <a:lnTo>
                  <a:pt x="360045" y="54483"/>
                </a:lnTo>
                <a:lnTo>
                  <a:pt x="360045" y="135382"/>
                </a:lnTo>
                <a:lnTo>
                  <a:pt x="474218" y="135382"/>
                </a:lnTo>
                <a:lnTo>
                  <a:pt x="474218" y="187579"/>
                </a:lnTo>
                <a:lnTo>
                  <a:pt x="360045" y="187579"/>
                </a:lnTo>
                <a:lnTo>
                  <a:pt x="360045" y="291084"/>
                </a:lnTo>
                <a:lnTo>
                  <a:pt x="516636" y="291084"/>
                </a:lnTo>
                <a:lnTo>
                  <a:pt x="516636" y="345567"/>
                </a:lnTo>
                <a:lnTo>
                  <a:pt x="298704" y="345567"/>
                </a:lnTo>
                <a:lnTo>
                  <a:pt x="298704" y="0"/>
                </a:lnTo>
                <a:close/>
              </a:path>
              <a:path w="519429" h="346075">
                <a:moveTo>
                  <a:pt x="0" y="0"/>
                </a:moveTo>
                <a:lnTo>
                  <a:pt x="61341" y="0"/>
                </a:lnTo>
                <a:lnTo>
                  <a:pt x="61341" y="165354"/>
                </a:lnTo>
                <a:lnTo>
                  <a:pt x="178816" y="0"/>
                </a:lnTo>
                <a:lnTo>
                  <a:pt x="248538" y="0"/>
                </a:lnTo>
                <a:lnTo>
                  <a:pt x="140335" y="151003"/>
                </a:lnTo>
                <a:lnTo>
                  <a:pt x="269367" y="345567"/>
                </a:lnTo>
                <a:lnTo>
                  <a:pt x="195961" y="345567"/>
                </a:lnTo>
                <a:lnTo>
                  <a:pt x="99695" y="198374"/>
                </a:lnTo>
                <a:lnTo>
                  <a:pt x="61341" y="250952"/>
                </a:lnTo>
                <a:lnTo>
                  <a:pt x="6134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02432" y="609980"/>
            <a:ext cx="596900" cy="350520"/>
          </a:xfrm>
          <a:custGeom>
            <a:avLst/>
            <a:gdLst/>
            <a:ahLst/>
            <a:cxnLst/>
            <a:rect l="l" t="t" r="r" b="b"/>
            <a:pathLst>
              <a:path w="596900" h="350519">
                <a:moveTo>
                  <a:pt x="313181" y="0"/>
                </a:moveTo>
                <a:lnTo>
                  <a:pt x="345694" y="0"/>
                </a:lnTo>
                <a:lnTo>
                  <a:pt x="420497" y="232791"/>
                </a:lnTo>
                <a:lnTo>
                  <a:pt x="493649" y="0"/>
                </a:lnTo>
                <a:lnTo>
                  <a:pt x="525907" y="0"/>
                </a:lnTo>
                <a:lnTo>
                  <a:pt x="596519" y="345821"/>
                </a:lnTo>
                <a:lnTo>
                  <a:pt x="537083" y="345821"/>
                </a:lnTo>
                <a:lnTo>
                  <a:pt x="501142" y="159385"/>
                </a:lnTo>
                <a:lnTo>
                  <a:pt x="431673" y="350266"/>
                </a:lnTo>
                <a:lnTo>
                  <a:pt x="409702" y="350266"/>
                </a:lnTo>
                <a:lnTo>
                  <a:pt x="340106" y="159385"/>
                </a:lnTo>
                <a:lnTo>
                  <a:pt x="302768" y="345821"/>
                </a:lnTo>
                <a:lnTo>
                  <a:pt x="243586" y="345821"/>
                </a:lnTo>
                <a:lnTo>
                  <a:pt x="313181" y="0"/>
                </a:lnTo>
                <a:close/>
              </a:path>
              <a:path w="596900" h="350519">
                <a:moveTo>
                  <a:pt x="0" y="0"/>
                </a:moveTo>
                <a:lnTo>
                  <a:pt x="220472" y="0"/>
                </a:lnTo>
                <a:lnTo>
                  <a:pt x="220472" y="54483"/>
                </a:lnTo>
                <a:lnTo>
                  <a:pt x="61341" y="54483"/>
                </a:lnTo>
                <a:lnTo>
                  <a:pt x="61341" y="135382"/>
                </a:lnTo>
                <a:lnTo>
                  <a:pt x="175514" y="135382"/>
                </a:lnTo>
                <a:lnTo>
                  <a:pt x="175514" y="187579"/>
                </a:lnTo>
                <a:lnTo>
                  <a:pt x="61341" y="187579"/>
                </a:lnTo>
                <a:lnTo>
                  <a:pt x="61341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57725" y="60756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7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5" y="103632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4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0" y="220853"/>
                </a:lnTo>
                <a:lnTo>
                  <a:pt x="61340" y="347980"/>
                </a:lnTo>
                <a:lnTo>
                  <a:pt x="0" y="347980"/>
                </a:lnTo>
                <a:lnTo>
                  <a:pt x="0" y="2667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52041" y="60756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7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4" y="103632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4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0" y="220853"/>
                </a:lnTo>
                <a:lnTo>
                  <a:pt x="61340" y="347980"/>
                </a:lnTo>
                <a:lnTo>
                  <a:pt x="0" y="347980"/>
                </a:lnTo>
                <a:lnTo>
                  <a:pt x="0" y="2667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76696" y="606933"/>
            <a:ext cx="233679" cy="348615"/>
          </a:xfrm>
          <a:custGeom>
            <a:avLst/>
            <a:gdLst/>
            <a:ahLst/>
            <a:cxnLst/>
            <a:rect l="l" t="t" r="r" b="b"/>
            <a:pathLst>
              <a:path w="233679" h="348615">
                <a:moveTo>
                  <a:pt x="97789" y="0"/>
                </a:moveTo>
                <a:lnTo>
                  <a:pt x="145748" y="5730"/>
                </a:lnTo>
                <a:lnTo>
                  <a:pt x="181990" y="22987"/>
                </a:lnTo>
                <a:lnTo>
                  <a:pt x="210333" y="68546"/>
                </a:lnTo>
                <a:lnTo>
                  <a:pt x="212216" y="88645"/>
                </a:lnTo>
                <a:lnTo>
                  <a:pt x="209504" y="108126"/>
                </a:lnTo>
                <a:lnTo>
                  <a:pt x="201374" y="125428"/>
                </a:lnTo>
                <a:lnTo>
                  <a:pt x="187838" y="140563"/>
                </a:lnTo>
                <a:lnTo>
                  <a:pt x="168910" y="153542"/>
                </a:lnTo>
                <a:lnTo>
                  <a:pt x="197080" y="167739"/>
                </a:lnTo>
                <a:lnTo>
                  <a:pt x="217201" y="187864"/>
                </a:lnTo>
                <a:lnTo>
                  <a:pt x="229274" y="213943"/>
                </a:lnTo>
                <a:lnTo>
                  <a:pt x="233299" y="245999"/>
                </a:lnTo>
                <a:lnTo>
                  <a:pt x="231062" y="268386"/>
                </a:lnTo>
                <a:lnTo>
                  <a:pt x="213207" y="305827"/>
                </a:lnTo>
                <a:lnTo>
                  <a:pt x="178512" y="333023"/>
                </a:lnTo>
                <a:lnTo>
                  <a:pt x="132550" y="346878"/>
                </a:lnTo>
                <a:lnTo>
                  <a:pt x="105663" y="348614"/>
                </a:lnTo>
                <a:lnTo>
                  <a:pt x="0" y="348614"/>
                </a:lnTo>
                <a:lnTo>
                  <a:pt x="0" y="3301"/>
                </a:lnTo>
                <a:lnTo>
                  <a:pt x="32263" y="1821"/>
                </a:lnTo>
                <a:lnTo>
                  <a:pt x="59324" y="793"/>
                </a:lnTo>
                <a:lnTo>
                  <a:pt x="81170" y="194"/>
                </a:lnTo>
                <a:lnTo>
                  <a:pt x="977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41189" y="6064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15765" y="6064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02127" y="6052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3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66163" y="6052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48906" y="60401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4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2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90267" y="60401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0334" y="603884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4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4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52400" y="1295400"/>
            <a:ext cx="2606040" cy="4572000"/>
            <a:chOff x="152400" y="1295400"/>
            <a:chExt cx="2606040" cy="4572000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400" y="1295400"/>
              <a:ext cx="2606040" cy="45720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47800" y="3505200"/>
              <a:ext cx="1143000" cy="76200"/>
            </a:xfrm>
            <a:custGeom>
              <a:avLst/>
              <a:gdLst/>
              <a:ahLst/>
              <a:cxnLst/>
              <a:rect l="l" t="t" r="r" b="b"/>
              <a:pathLst>
                <a:path w="1143000" h="76200">
                  <a:moveTo>
                    <a:pt x="1104900" y="0"/>
                  </a:moveTo>
                  <a:lnTo>
                    <a:pt x="1104900" y="19050"/>
                  </a:lnTo>
                  <a:lnTo>
                    <a:pt x="0" y="19050"/>
                  </a:lnTo>
                  <a:lnTo>
                    <a:pt x="0" y="57150"/>
                  </a:lnTo>
                  <a:lnTo>
                    <a:pt x="1104900" y="57150"/>
                  </a:lnTo>
                  <a:lnTo>
                    <a:pt x="1104900" y="76200"/>
                  </a:lnTo>
                  <a:lnTo>
                    <a:pt x="1143000" y="38100"/>
                  </a:lnTo>
                  <a:lnTo>
                    <a:pt x="110490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47800" y="3505200"/>
              <a:ext cx="1143000" cy="76200"/>
            </a:xfrm>
            <a:custGeom>
              <a:avLst/>
              <a:gdLst/>
              <a:ahLst/>
              <a:cxnLst/>
              <a:rect l="l" t="t" r="r" b="b"/>
              <a:pathLst>
                <a:path w="1143000" h="76200">
                  <a:moveTo>
                    <a:pt x="0" y="19050"/>
                  </a:moveTo>
                  <a:lnTo>
                    <a:pt x="1104900" y="19050"/>
                  </a:lnTo>
                  <a:lnTo>
                    <a:pt x="1104900" y="0"/>
                  </a:lnTo>
                  <a:lnTo>
                    <a:pt x="1143000" y="38100"/>
                  </a:lnTo>
                  <a:lnTo>
                    <a:pt x="1104900" y="76200"/>
                  </a:lnTo>
                  <a:lnTo>
                    <a:pt x="1104900" y="57150"/>
                  </a:lnTo>
                  <a:lnTo>
                    <a:pt x="0" y="57150"/>
                  </a:lnTo>
                  <a:lnTo>
                    <a:pt x="0" y="19050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898394" y="3380358"/>
            <a:ext cx="13093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rebuchet MS"/>
                <a:cs typeface="Trebuchet MS"/>
              </a:rPr>
              <a:t>LEAD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FRACTURE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724400" y="1295400"/>
            <a:ext cx="4048125" cy="4877435"/>
            <a:chOff x="4724400" y="1295400"/>
            <a:chExt cx="4048125" cy="4877435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24400" y="1295400"/>
              <a:ext cx="4047744" cy="46482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952111" y="2133472"/>
              <a:ext cx="2718435" cy="4039235"/>
            </a:xfrm>
            <a:custGeom>
              <a:avLst/>
              <a:gdLst/>
              <a:ahLst/>
              <a:cxnLst/>
              <a:rect l="l" t="t" r="r" b="b"/>
              <a:pathLst>
                <a:path w="2718434" h="4039235">
                  <a:moveTo>
                    <a:pt x="1225550" y="1908302"/>
                  </a:moveTo>
                  <a:lnTo>
                    <a:pt x="1214628" y="1901952"/>
                  </a:lnTo>
                  <a:lnTo>
                    <a:pt x="13258" y="4004360"/>
                  </a:lnTo>
                  <a:lnTo>
                    <a:pt x="12700" y="3939654"/>
                  </a:lnTo>
                  <a:lnTo>
                    <a:pt x="12700" y="3936034"/>
                  </a:lnTo>
                  <a:lnTo>
                    <a:pt x="9779" y="3933215"/>
                  </a:lnTo>
                  <a:lnTo>
                    <a:pt x="2794" y="3933279"/>
                  </a:lnTo>
                  <a:lnTo>
                    <a:pt x="101" y="3936034"/>
                  </a:lnTo>
                  <a:lnTo>
                    <a:pt x="0" y="3939654"/>
                  </a:lnTo>
                  <a:lnTo>
                    <a:pt x="889" y="4038752"/>
                  </a:lnTo>
                  <a:lnTo>
                    <a:pt x="14363" y="4030967"/>
                  </a:lnTo>
                  <a:lnTo>
                    <a:pt x="89789" y="3987444"/>
                  </a:lnTo>
                  <a:lnTo>
                    <a:pt x="90805" y="3983558"/>
                  </a:lnTo>
                  <a:lnTo>
                    <a:pt x="87249" y="3977487"/>
                  </a:lnTo>
                  <a:lnTo>
                    <a:pt x="83439" y="3976446"/>
                  </a:lnTo>
                  <a:lnTo>
                    <a:pt x="24384" y="4010520"/>
                  </a:lnTo>
                  <a:lnTo>
                    <a:pt x="1225550" y="1908302"/>
                  </a:lnTo>
                  <a:close/>
                </a:path>
                <a:path w="2718434" h="4039235">
                  <a:moveTo>
                    <a:pt x="2717927" y="3872941"/>
                  </a:moveTo>
                  <a:lnTo>
                    <a:pt x="2716784" y="3869080"/>
                  </a:lnTo>
                  <a:lnTo>
                    <a:pt x="2710688" y="3865664"/>
                  </a:lnTo>
                  <a:lnTo>
                    <a:pt x="2706751" y="3866756"/>
                  </a:lnTo>
                  <a:lnTo>
                    <a:pt x="2705100" y="3869817"/>
                  </a:lnTo>
                  <a:lnTo>
                    <a:pt x="2673527" y="3926306"/>
                  </a:lnTo>
                  <a:lnTo>
                    <a:pt x="2598039" y="0"/>
                  </a:lnTo>
                  <a:lnTo>
                    <a:pt x="2585339" y="254"/>
                  </a:lnTo>
                  <a:lnTo>
                    <a:pt x="2660827" y="3926560"/>
                  </a:lnTo>
                  <a:lnTo>
                    <a:pt x="2627122" y="3871315"/>
                  </a:lnTo>
                  <a:lnTo>
                    <a:pt x="2625344" y="3868318"/>
                  </a:lnTo>
                  <a:lnTo>
                    <a:pt x="2621407" y="3867378"/>
                  </a:lnTo>
                  <a:lnTo>
                    <a:pt x="2618486" y="3869194"/>
                  </a:lnTo>
                  <a:lnTo>
                    <a:pt x="2615438" y="3871023"/>
                  </a:lnTo>
                  <a:lnTo>
                    <a:pt x="2614549" y="3874935"/>
                  </a:lnTo>
                  <a:lnTo>
                    <a:pt x="2616327" y="3877932"/>
                  </a:lnTo>
                  <a:lnTo>
                    <a:pt x="2667889" y="3962552"/>
                  </a:lnTo>
                  <a:lnTo>
                    <a:pt x="2674785" y="3950170"/>
                  </a:lnTo>
                  <a:lnTo>
                    <a:pt x="2716149" y="3876002"/>
                  </a:lnTo>
                  <a:lnTo>
                    <a:pt x="2717927" y="3872941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404228" y="6352743"/>
            <a:ext cx="15805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rebuchet MS"/>
                <a:cs typeface="Trebuchet MS"/>
              </a:rPr>
              <a:t>D</a:t>
            </a:r>
            <a:r>
              <a:rPr sz="1400" spc="5" dirty="0">
                <a:latin typeface="Trebuchet MS"/>
                <a:cs typeface="Trebuchet MS"/>
              </a:rPr>
              <a:t>I</a:t>
            </a:r>
            <a:r>
              <a:rPr sz="1400" dirty="0">
                <a:latin typeface="Trebuchet MS"/>
                <a:cs typeface="Trebuchet MS"/>
              </a:rPr>
              <a:t>S</a:t>
            </a:r>
            <a:r>
              <a:rPr sz="1400" spc="-10" dirty="0">
                <a:latin typeface="Trebuchet MS"/>
                <a:cs typeface="Trebuchet MS"/>
              </a:rPr>
              <a:t>P</a:t>
            </a:r>
            <a:r>
              <a:rPr sz="1400" spc="-5" dirty="0">
                <a:latin typeface="Trebuchet MS"/>
                <a:cs typeface="Trebuchet MS"/>
              </a:rPr>
              <a:t>LACE</a:t>
            </a:r>
            <a:r>
              <a:rPr sz="1400" dirty="0">
                <a:latin typeface="Trebuchet MS"/>
                <a:cs typeface="Trebuchet MS"/>
              </a:rPr>
              <a:t>D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RA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LEAD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84575" y="6239967"/>
            <a:ext cx="11296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rebuchet MS"/>
                <a:cs typeface="Trebuchet MS"/>
              </a:rPr>
              <a:t>DISPLACED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RV </a:t>
            </a:r>
            <a:r>
              <a:rPr sz="1400" spc="-40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LEAD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5617" y="505587"/>
            <a:ext cx="720725" cy="375920"/>
            <a:chOff x="4055617" y="505587"/>
            <a:chExt cx="720725" cy="375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5617" y="505587"/>
              <a:ext cx="720598" cy="3754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0602" y="565658"/>
              <a:ext cx="139573" cy="25272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4055617" y="511809"/>
            <a:ext cx="64769" cy="363220"/>
          </a:xfrm>
          <a:custGeom>
            <a:avLst/>
            <a:gdLst/>
            <a:ahLst/>
            <a:cxnLst/>
            <a:rect l="l" t="t" r="r" b="b"/>
            <a:pathLst>
              <a:path w="64770" h="363219">
                <a:moveTo>
                  <a:pt x="0" y="0"/>
                </a:moveTo>
                <a:lnTo>
                  <a:pt x="64516" y="0"/>
                </a:lnTo>
                <a:lnTo>
                  <a:pt x="64516" y="362965"/>
                </a:lnTo>
                <a:lnTo>
                  <a:pt x="0" y="3629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7103" y="509269"/>
            <a:ext cx="269240" cy="365760"/>
          </a:xfrm>
          <a:custGeom>
            <a:avLst/>
            <a:gdLst/>
            <a:ahLst/>
            <a:cxnLst/>
            <a:rect l="l" t="t" r="r" b="b"/>
            <a:pathLst>
              <a:path w="269239" h="365759">
                <a:moveTo>
                  <a:pt x="96900" y="0"/>
                </a:moveTo>
                <a:lnTo>
                  <a:pt x="167957" y="11620"/>
                </a:lnTo>
                <a:lnTo>
                  <a:pt x="222631" y="46481"/>
                </a:lnTo>
                <a:lnTo>
                  <a:pt x="257492" y="100520"/>
                </a:lnTo>
                <a:lnTo>
                  <a:pt x="269113" y="169799"/>
                </a:lnTo>
                <a:lnTo>
                  <a:pt x="265264" y="221707"/>
                </a:lnTo>
                <a:lnTo>
                  <a:pt x="253717" y="265636"/>
                </a:lnTo>
                <a:lnTo>
                  <a:pt x="234473" y="301583"/>
                </a:lnTo>
                <a:lnTo>
                  <a:pt x="207530" y="329546"/>
                </a:lnTo>
                <a:lnTo>
                  <a:pt x="172891" y="349522"/>
                </a:lnTo>
                <a:lnTo>
                  <a:pt x="130553" y="361509"/>
                </a:lnTo>
                <a:lnTo>
                  <a:pt x="80518" y="365505"/>
                </a:lnTo>
                <a:lnTo>
                  <a:pt x="0" y="365505"/>
                </a:lnTo>
                <a:lnTo>
                  <a:pt x="0" y="2666"/>
                </a:lnTo>
                <a:lnTo>
                  <a:pt x="34928" y="1500"/>
                </a:lnTo>
                <a:lnTo>
                  <a:pt x="62737" y="666"/>
                </a:lnTo>
                <a:lnTo>
                  <a:pt x="83403" y="166"/>
                </a:lnTo>
                <a:lnTo>
                  <a:pt x="9690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78808" y="505587"/>
            <a:ext cx="276225" cy="375920"/>
          </a:xfrm>
          <a:custGeom>
            <a:avLst/>
            <a:gdLst/>
            <a:ahLst/>
            <a:cxnLst/>
            <a:rect l="l" t="t" r="r" b="b"/>
            <a:pathLst>
              <a:path w="276225" h="375919">
                <a:moveTo>
                  <a:pt x="166242" y="0"/>
                </a:moveTo>
                <a:lnTo>
                  <a:pt x="195915" y="1595"/>
                </a:lnTo>
                <a:lnTo>
                  <a:pt x="222456" y="6381"/>
                </a:lnTo>
                <a:lnTo>
                  <a:pt x="245877" y="14358"/>
                </a:lnTo>
                <a:lnTo>
                  <a:pt x="266191" y="25526"/>
                </a:lnTo>
                <a:lnTo>
                  <a:pt x="239649" y="78739"/>
                </a:lnTo>
                <a:lnTo>
                  <a:pt x="227242" y="69312"/>
                </a:lnTo>
                <a:lnTo>
                  <a:pt x="211550" y="62563"/>
                </a:lnTo>
                <a:lnTo>
                  <a:pt x="192571" y="58505"/>
                </a:lnTo>
                <a:lnTo>
                  <a:pt x="170306" y="57150"/>
                </a:lnTo>
                <a:lnTo>
                  <a:pt x="148641" y="59531"/>
                </a:lnTo>
                <a:lnTo>
                  <a:pt x="111406" y="78581"/>
                </a:lnTo>
                <a:lnTo>
                  <a:pt x="83216" y="115542"/>
                </a:lnTo>
                <a:lnTo>
                  <a:pt x="68738" y="163651"/>
                </a:lnTo>
                <a:lnTo>
                  <a:pt x="66928" y="191515"/>
                </a:lnTo>
                <a:lnTo>
                  <a:pt x="68599" y="219142"/>
                </a:lnTo>
                <a:lnTo>
                  <a:pt x="82038" y="265346"/>
                </a:lnTo>
                <a:lnTo>
                  <a:pt x="108402" y="298900"/>
                </a:lnTo>
                <a:lnTo>
                  <a:pt x="144216" y="315993"/>
                </a:lnTo>
                <a:lnTo>
                  <a:pt x="165480" y="318135"/>
                </a:lnTo>
                <a:lnTo>
                  <a:pt x="189775" y="315847"/>
                </a:lnTo>
                <a:lnTo>
                  <a:pt x="211248" y="308975"/>
                </a:lnTo>
                <a:lnTo>
                  <a:pt x="229935" y="297507"/>
                </a:lnTo>
                <a:lnTo>
                  <a:pt x="245871" y="281432"/>
                </a:lnTo>
                <a:lnTo>
                  <a:pt x="275843" y="333501"/>
                </a:lnTo>
                <a:lnTo>
                  <a:pt x="253841" y="351837"/>
                </a:lnTo>
                <a:lnTo>
                  <a:pt x="227266" y="364934"/>
                </a:lnTo>
                <a:lnTo>
                  <a:pt x="196119" y="372792"/>
                </a:lnTo>
                <a:lnTo>
                  <a:pt x="160400" y="375412"/>
                </a:lnTo>
                <a:lnTo>
                  <a:pt x="124442" y="372272"/>
                </a:lnTo>
                <a:lnTo>
                  <a:pt x="65335" y="347229"/>
                </a:lnTo>
                <a:lnTo>
                  <a:pt x="23735" y="298059"/>
                </a:lnTo>
                <a:lnTo>
                  <a:pt x="2641" y="229808"/>
                </a:lnTo>
                <a:lnTo>
                  <a:pt x="0" y="188849"/>
                </a:lnTo>
                <a:lnTo>
                  <a:pt x="2926" y="150203"/>
                </a:lnTo>
                <a:lnTo>
                  <a:pt x="26306" y="82817"/>
                </a:lnTo>
                <a:lnTo>
                  <a:pt x="71713" y="30432"/>
                </a:lnTo>
                <a:lnTo>
                  <a:pt x="131478" y="3381"/>
                </a:lnTo>
                <a:lnTo>
                  <a:pt x="166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6692" y="1219200"/>
            <a:ext cx="4700015" cy="5236464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8142" y="1000125"/>
            <a:ext cx="5662295" cy="357505"/>
            <a:chOff x="1398142" y="1000125"/>
            <a:chExt cx="566229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8142" y="1000125"/>
              <a:ext cx="5662040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89651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875151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2735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85747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2741" y="1057402"/>
            <a:ext cx="132841" cy="24079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79370" y="1057275"/>
            <a:ext cx="101853" cy="1005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50813" y="1053719"/>
            <a:ext cx="176402" cy="25031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544436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4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44083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2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2" y="345566"/>
                </a:lnTo>
                <a:lnTo>
                  <a:pt x="327532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85588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02504" y="1006221"/>
            <a:ext cx="227965" cy="346075"/>
          </a:xfrm>
          <a:custGeom>
            <a:avLst/>
            <a:gdLst/>
            <a:ahLst/>
            <a:cxnLst/>
            <a:rect l="l" t="t" r="r" b="b"/>
            <a:pathLst>
              <a:path w="227964" h="346075">
                <a:moveTo>
                  <a:pt x="0" y="0"/>
                </a:moveTo>
                <a:lnTo>
                  <a:pt x="227584" y="0"/>
                </a:lnTo>
                <a:lnTo>
                  <a:pt x="227584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82753" y="135381"/>
                </a:lnTo>
                <a:lnTo>
                  <a:pt x="182753" y="187578"/>
                </a:lnTo>
                <a:lnTo>
                  <a:pt x="61341" y="187578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9535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06036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4327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4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6632" y="1002664"/>
            <a:ext cx="551815" cy="349250"/>
          </a:xfrm>
          <a:custGeom>
            <a:avLst/>
            <a:gdLst/>
            <a:ahLst/>
            <a:cxnLst/>
            <a:rect l="l" t="t" r="r" b="b"/>
            <a:pathLst>
              <a:path w="551814" h="349250">
                <a:moveTo>
                  <a:pt x="387858" y="1143"/>
                </a:moveTo>
                <a:lnTo>
                  <a:pt x="455501" y="12207"/>
                </a:lnTo>
                <a:lnTo>
                  <a:pt x="507619" y="45465"/>
                </a:lnTo>
                <a:lnTo>
                  <a:pt x="540766" y="96901"/>
                </a:lnTo>
                <a:lnTo>
                  <a:pt x="551815" y="162813"/>
                </a:lnTo>
                <a:lnTo>
                  <a:pt x="546829" y="219741"/>
                </a:lnTo>
                <a:lnTo>
                  <a:pt x="531871" y="266319"/>
                </a:lnTo>
                <a:lnTo>
                  <a:pt x="506936" y="302545"/>
                </a:lnTo>
                <a:lnTo>
                  <a:pt x="472021" y="328422"/>
                </a:lnTo>
                <a:lnTo>
                  <a:pt x="427122" y="343947"/>
                </a:lnTo>
                <a:lnTo>
                  <a:pt x="372237" y="349123"/>
                </a:lnTo>
                <a:lnTo>
                  <a:pt x="295656" y="349123"/>
                </a:lnTo>
                <a:lnTo>
                  <a:pt x="295656" y="3810"/>
                </a:lnTo>
                <a:lnTo>
                  <a:pt x="328922" y="2643"/>
                </a:lnTo>
                <a:lnTo>
                  <a:pt x="355377" y="1809"/>
                </a:lnTo>
                <a:lnTo>
                  <a:pt x="375023" y="1309"/>
                </a:lnTo>
                <a:lnTo>
                  <a:pt x="387858" y="1143"/>
                </a:lnTo>
                <a:close/>
              </a:path>
              <a:path w="55181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8" y="349123"/>
                </a:lnTo>
                <a:lnTo>
                  <a:pt x="102616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7" y="204724"/>
                </a:lnTo>
                <a:lnTo>
                  <a:pt x="63627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8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79922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65422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23007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76019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51015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1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8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5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3"/>
                </a:lnTo>
                <a:lnTo>
                  <a:pt x="2468" y="73796"/>
                </a:lnTo>
                <a:lnTo>
                  <a:pt x="29971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02046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6227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87546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47110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98142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88075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35940" y="1601165"/>
            <a:ext cx="43853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3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/>
              <a:t>A)</a:t>
            </a:r>
            <a:r>
              <a:rPr sz="2200" dirty="0"/>
              <a:t> </a:t>
            </a:r>
            <a:r>
              <a:rPr sz="2200" spc="-30" dirty="0"/>
              <a:t>Valvular</a:t>
            </a:r>
            <a:r>
              <a:rPr sz="2200" spc="-15" dirty="0"/>
              <a:t> </a:t>
            </a:r>
            <a:r>
              <a:rPr sz="2200" spc="-5" dirty="0"/>
              <a:t>–</a:t>
            </a:r>
            <a:r>
              <a:rPr sz="2200" spc="5" dirty="0"/>
              <a:t> </a:t>
            </a:r>
            <a:r>
              <a:rPr sz="2200" spc="-5" dirty="0"/>
              <a:t>Mitral</a:t>
            </a:r>
            <a:r>
              <a:rPr sz="2200" spc="-10" dirty="0"/>
              <a:t> </a:t>
            </a:r>
            <a:r>
              <a:rPr sz="2200" spc="-5" dirty="0"/>
              <a:t>,</a:t>
            </a:r>
            <a:r>
              <a:rPr sz="2200" spc="-10" dirty="0"/>
              <a:t> </a:t>
            </a:r>
            <a:r>
              <a:rPr sz="2200" spc="-5" dirty="0"/>
              <a:t>aortic</a:t>
            </a:r>
            <a:r>
              <a:rPr sz="2200" spc="-25" dirty="0"/>
              <a:t> </a:t>
            </a:r>
            <a:r>
              <a:rPr sz="2200" spc="-5" dirty="0"/>
              <a:t>valve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5940" y="2011850"/>
            <a:ext cx="6496050" cy="4116512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endParaRPr sz="1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5" dirty="0">
                <a:latin typeface="Trebuchet MS"/>
                <a:cs typeface="Trebuchet MS"/>
              </a:rPr>
              <a:t>B)Pericardial</a:t>
            </a:r>
            <a:r>
              <a:rPr sz="2200" spc="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–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constrictive</a:t>
            </a:r>
            <a:r>
              <a:rPr sz="2200" spc="-10" dirty="0">
                <a:latin typeface="Trebuchet MS"/>
                <a:cs typeface="Trebuchet MS"/>
              </a:rPr>
              <a:t> pericarditis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C)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Myocardial</a:t>
            </a:r>
            <a:r>
              <a:rPr sz="2200" spc="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–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left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atrial </a:t>
            </a:r>
            <a:r>
              <a:rPr sz="2200" spc="-10" dirty="0">
                <a:latin typeface="Trebuchet MS"/>
                <a:cs typeface="Trebuchet MS"/>
              </a:rPr>
              <a:t>wall,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155" dirty="0">
                <a:latin typeface="Trebuchet MS"/>
                <a:cs typeface="Trebuchet MS"/>
              </a:rPr>
              <a:t>LV</a:t>
            </a:r>
            <a:r>
              <a:rPr sz="2200" spc="-10" dirty="0">
                <a:latin typeface="Trebuchet MS"/>
                <a:cs typeface="Trebuchet MS"/>
              </a:rPr>
              <a:t> aneurysm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1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D)Endocardial –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Endomyocardial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fibrosis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50">
              <a:latin typeface="Trebuchet MS"/>
              <a:cs typeface="Trebuchet MS"/>
            </a:endParaRPr>
          </a:p>
          <a:p>
            <a:pPr marL="12700">
              <a:lnSpc>
                <a:spcPts val="2510"/>
              </a:lnSpc>
            </a:pP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E)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Intraluminal </a:t>
            </a:r>
            <a:r>
              <a:rPr sz="2200" spc="-5" dirty="0">
                <a:latin typeface="Trebuchet MS"/>
                <a:cs typeface="Trebuchet MS"/>
              </a:rPr>
              <a:t>–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La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thrombus ,</a:t>
            </a:r>
            <a:r>
              <a:rPr sz="2200" spc="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La</a:t>
            </a:r>
            <a:r>
              <a:rPr sz="2200" spc="-2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myxoma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,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Lv</a:t>
            </a:r>
            <a:endParaRPr sz="2200">
              <a:latin typeface="Trebuchet MS"/>
              <a:cs typeface="Trebuchet MS"/>
            </a:endParaRPr>
          </a:p>
          <a:p>
            <a:pPr marL="286385">
              <a:lnSpc>
                <a:spcPts val="2510"/>
              </a:lnSpc>
            </a:pPr>
            <a:r>
              <a:rPr sz="2200" spc="-5" dirty="0">
                <a:latin typeface="Trebuchet MS"/>
                <a:cs typeface="Trebuchet MS"/>
              </a:rPr>
              <a:t>thrombus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37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F)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30" dirty="0">
                <a:latin typeface="Trebuchet MS"/>
                <a:cs typeface="Trebuchet MS"/>
              </a:rPr>
              <a:t>Vascular</a:t>
            </a:r>
            <a:r>
              <a:rPr sz="2200" spc="-5" dirty="0">
                <a:latin typeface="Trebuchet MS"/>
                <a:cs typeface="Trebuchet MS"/>
              </a:rPr>
              <a:t> –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aortic </a:t>
            </a:r>
            <a:r>
              <a:rPr sz="2200" spc="-5" dirty="0">
                <a:latin typeface="Trebuchet MS"/>
                <a:cs typeface="Trebuchet MS"/>
              </a:rPr>
              <a:t>calcification</a:t>
            </a:r>
            <a:r>
              <a:rPr sz="2200" spc="-2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,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coronary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artery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calcification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Position of valves of Frontal X-ray</a:t>
            </a:r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dotted line extends from carina to the anterior </a:t>
            </a:r>
            <a:r>
              <a:rPr lang="en-US" dirty="0" err="1"/>
              <a:t>costo</a:t>
            </a:r>
            <a:r>
              <a:rPr lang="en-US" dirty="0"/>
              <a:t> phrenic angle.</a:t>
            </a:r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9252"/>
            <a:ext cx="3175363" cy="305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02" y="1496221"/>
            <a:ext cx="3114414" cy="295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0469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72054" y="1050036"/>
            <a:ext cx="4817745" cy="319405"/>
            <a:chOff x="2472054" y="1050036"/>
            <a:chExt cx="481774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2054" y="1050036"/>
              <a:ext cx="4817491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13220" y="1145540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3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683125" y="1145539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51960" y="1145539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7748" y="1145539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3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0734" y="1101089"/>
            <a:ext cx="118871" cy="2151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9114" y="1100963"/>
            <a:ext cx="91185" cy="899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02755" y="1097788"/>
            <a:ext cx="157607" cy="22364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64882" y="1055497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90" h="313055">
                <a:moveTo>
                  <a:pt x="0" y="0"/>
                </a:moveTo>
                <a:lnTo>
                  <a:pt x="26289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3" y="0"/>
                </a:lnTo>
                <a:lnTo>
                  <a:pt x="224663" y="312674"/>
                </a:lnTo>
                <a:lnTo>
                  <a:pt x="202311" y="312674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50127" y="1055497"/>
            <a:ext cx="347345" cy="308610"/>
          </a:xfrm>
          <a:custGeom>
            <a:avLst/>
            <a:gdLst/>
            <a:ahLst/>
            <a:cxnLst/>
            <a:rect l="l" t="t" r="r" b="b"/>
            <a:pathLst>
              <a:path w="347345" h="308609">
                <a:moveTo>
                  <a:pt x="292100" y="0"/>
                </a:moveTo>
                <a:lnTo>
                  <a:pt x="346837" y="0"/>
                </a:lnTo>
                <a:lnTo>
                  <a:pt x="346837" y="308482"/>
                </a:lnTo>
                <a:lnTo>
                  <a:pt x="292100" y="308482"/>
                </a:lnTo>
                <a:lnTo>
                  <a:pt x="292100" y="0"/>
                </a:lnTo>
                <a:close/>
              </a:path>
              <a:path w="347345" h="308609">
                <a:moveTo>
                  <a:pt x="0" y="0"/>
                </a:moveTo>
                <a:lnTo>
                  <a:pt x="255524" y="0"/>
                </a:lnTo>
                <a:lnTo>
                  <a:pt x="255524" y="48640"/>
                </a:lnTo>
                <a:lnTo>
                  <a:pt x="152907" y="48640"/>
                </a:lnTo>
                <a:lnTo>
                  <a:pt x="152907" y="308482"/>
                </a:lnTo>
                <a:lnTo>
                  <a:pt x="98171" y="308482"/>
                </a:lnTo>
                <a:lnTo>
                  <a:pt x="98171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62878" y="1055497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0403" y="1055497"/>
            <a:ext cx="203200" cy="308610"/>
          </a:xfrm>
          <a:custGeom>
            <a:avLst/>
            <a:gdLst/>
            <a:ahLst/>
            <a:cxnLst/>
            <a:rect l="l" t="t" r="r" b="b"/>
            <a:pathLst>
              <a:path w="203200" h="308609">
                <a:moveTo>
                  <a:pt x="0" y="0"/>
                </a:moveTo>
                <a:lnTo>
                  <a:pt x="203200" y="0"/>
                </a:lnTo>
                <a:lnTo>
                  <a:pt x="20320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63195" y="120903"/>
                </a:lnTo>
                <a:lnTo>
                  <a:pt x="163195" y="167386"/>
                </a:lnTo>
                <a:lnTo>
                  <a:pt x="54737" y="167386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91022" y="1055497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88610" y="1055497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3" y="259841"/>
                </a:lnTo>
                <a:lnTo>
                  <a:pt x="19418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65271" y="1055497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3235" y="1052322"/>
            <a:ext cx="492759" cy="311785"/>
          </a:xfrm>
          <a:custGeom>
            <a:avLst/>
            <a:gdLst/>
            <a:ahLst/>
            <a:cxnLst/>
            <a:rect l="l" t="t" r="r" b="b"/>
            <a:pathLst>
              <a:path w="492760" h="311784">
                <a:moveTo>
                  <a:pt x="345948" y="1015"/>
                </a:moveTo>
                <a:lnTo>
                  <a:pt x="406368" y="10906"/>
                </a:lnTo>
                <a:lnTo>
                  <a:pt x="452881" y="40512"/>
                </a:lnTo>
                <a:lnTo>
                  <a:pt x="482488" y="86423"/>
                </a:lnTo>
                <a:lnTo>
                  <a:pt x="492378" y="145287"/>
                </a:lnTo>
                <a:lnTo>
                  <a:pt x="487924" y="196108"/>
                </a:lnTo>
                <a:lnTo>
                  <a:pt x="474561" y="237696"/>
                </a:lnTo>
                <a:lnTo>
                  <a:pt x="452294" y="270049"/>
                </a:lnTo>
                <a:lnTo>
                  <a:pt x="421127" y="293163"/>
                </a:lnTo>
                <a:lnTo>
                  <a:pt x="381062" y="307033"/>
                </a:lnTo>
                <a:lnTo>
                  <a:pt x="332104" y="311657"/>
                </a:lnTo>
                <a:lnTo>
                  <a:pt x="263651" y="311657"/>
                </a:lnTo>
                <a:lnTo>
                  <a:pt x="263651" y="3301"/>
                </a:lnTo>
                <a:lnTo>
                  <a:pt x="293369" y="2301"/>
                </a:lnTo>
                <a:lnTo>
                  <a:pt x="316991" y="1587"/>
                </a:lnTo>
                <a:lnTo>
                  <a:pt x="334517" y="1158"/>
                </a:lnTo>
                <a:lnTo>
                  <a:pt x="345948" y="1015"/>
                </a:lnTo>
                <a:close/>
              </a:path>
              <a:path w="492760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2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15303" y="105130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90"/>
                </a:lnTo>
                <a:lnTo>
                  <a:pt x="82423" y="250190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85208" y="105130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7" y="250190"/>
                </a:lnTo>
                <a:lnTo>
                  <a:pt x="82422" y="250190"/>
                </a:lnTo>
                <a:lnTo>
                  <a:pt x="60959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54044" y="105130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6" y="250190"/>
                </a:lnTo>
                <a:lnTo>
                  <a:pt x="82422" y="250190"/>
                </a:lnTo>
                <a:lnTo>
                  <a:pt x="60959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19832" y="105130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4" h="313055">
                <a:moveTo>
                  <a:pt x="123062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90"/>
                </a:lnTo>
                <a:lnTo>
                  <a:pt x="82423" y="250190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67527" y="105016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6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7" y="81025"/>
                </a:lnTo>
                <a:lnTo>
                  <a:pt x="62944" y="117633"/>
                </a:lnTo>
                <a:lnTo>
                  <a:pt x="56769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4"/>
                </a:lnTo>
                <a:lnTo>
                  <a:pt x="140588" y="270383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11622" y="105016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0" y="67056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6" y="81025"/>
                </a:lnTo>
                <a:lnTo>
                  <a:pt x="62944" y="117633"/>
                </a:lnTo>
                <a:lnTo>
                  <a:pt x="56768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4"/>
                </a:lnTo>
                <a:lnTo>
                  <a:pt x="140588" y="270383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37430" y="105016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6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3" y="48640"/>
                </a:lnTo>
                <a:lnTo>
                  <a:pt x="126269" y="50665"/>
                </a:lnTo>
                <a:lnTo>
                  <a:pt x="81407" y="81025"/>
                </a:lnTo>
                <a:lnTo>
                  <a:pt x="62944" y="117633"/>
                </a:lnTo>
                <a:lnTo>
                  <a:pt x="56769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4"/>
                </a:lnTo>
                <a:lnTo>
                  <a:pt x="140589" y="270383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5" y="239267"/>
                </a:lnTo>
                <a:lnTo>
                  <a:pt x="234315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42715" y="105016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6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7" y="81025"/>
                </a:lnTo>
                <a:lnTo>
                  <a:pt x="62944" y="117633"/>
                </a:lnTo>
                <a:lnTo>
                  <a:pt x="56769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4"/>
                </a:lnTo>
                <a:lnTo>
                  <a:pt x="140588" y="270383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72054" y="105016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6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6" y="81025"/>
                </a:lnTo>
                <a:lnTo>
                  <a:pt x="62944" y="117633"/>
                </a:lnTo>
                <a:lnTo>
                  <a:pt x="56768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4"/>
                </a:lnTo>
                <a:lnTo>
                  <a:pt x="140588" y="270383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0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46875" y="1050036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8" y="0"/>
                </a:moveTo>
                <a:lnTo>
                  <a:pt x="191357" y="10302"/>
                </a:lnTo>
                <a:lnTo>
                  <a:pt x="234315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7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838200" y="1752600"/>
            <a:ext cx="3276600" cy="4114800"/>
            <a:chOff x="838200" y="1752600"/>
            <a:chExt cx="3276600" cy="4114800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1752600"/>
              <a:ext cx="2971800" cy="41148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818257" y="4946776"/>
              <a:ext cx="1296670" cy="270510"/>
            </a:xfrm>
            <a:custGeom>
              <a:avLst/>
              <a:gdLst/>
              <a:ahLst/>
              <a:cxnLst/>
              <a:rect l="l" t="t" r="r" b="b"/>
              <a:pathLst>
                <a:path w="1296670" h="270510">
                  <a:moveTo>
                    <a:pt x="1259920" y="234799"/>
                  </a:moveTo>
                  <a:lnTo>
                    <a:pt x="1199133" y="257175"/>
                  </a:lnTo>
                  <a:lnTo>
                    <a:pt x="1195958" y="258445"/>
                  </a:lnTo>
                  <a:lnTo>
                    <a:pt x="1194181" y="262128"/>
                  </a:lnTo>
                  <a:lnTo>
                    <a:pt x="1195451" y="265303"/>
                  </a:lnTo>
                  <a:lnTo>
                    <a:pt x="1196594" y="268605"/>
                  </a:lnTo>
                  <a:lnTo>
                    <a:pt x="1200277" y="270383"/>
                  </a:lnTo>
                  <a:lnTo>
                    <a:pt x="1203579" y="269113"/>
                  </a:lnTo>
                  <a:lnTo>
                    <a:pt x="1285525" y="238887"/>
                  </a:lnTo>
                  <a:lnTo>
                    <a:pt x="1283081" y="238887"/>
                  </a:lnTo>
                  <a:lnTo>
                    <a:pt x="1259920" y="234799"/>
                  </a:lnTo>
                  <a:close/>
                </a:path>
                <a:path w="1296670" h="270510">
                  <a:moveTo>
                    <a:pt x="1271727" y="230453"/>
                  </a:moveTo>
                  <a:lnTo>
                    <a:pt x="1259920" y="234799"/>
                  </a:lnTo>
                  <a:lnTo>
                    <a:pt x="1283081" y="238887"/>
                  </a:lnTo>
                  <a:lnTo>
                    <a:pt x="1283323" y="237490"/>
                  </a:lnTo>
                  <a:lnTo>
                    <a:pt x="1280033" y="237490"/>
                  </a:lnTo>
                  <a:lnTo>
                    <a:pt x="1271727" y="230453"/>
                  </a:lnTo>
                  <a:close/>
                </a:path>
                <a:path w="1296670" h="270510">
                  <a:moveTo>
                    <a:pt x="1218310" y="168529"/>
                  </a:moveTo>
                  <a:lnTo>
                    <a:pt x="1214246" y="168783"/>
                  </a:lnTo>
                  <a:lnTo>
                    <a:pt x="1211960" y="171577"/>
                  </a:lnTo>
                  <a:lnTo>
                    <a:pt x="1209675" y="174244"/>
                  </a:lnTo>
                  <a:lnTo>
                    <a:pt x="1210056" y="178181"/>
                  </a:lnTo>
                  <a:lnTo>
                    <a:pt x="1262188" y="222372"/>
                  </a:lnTo>
                  <a:lnTo>
                    <a:pt x="1285240" y="226441"/>
                  </a:lnTo>
                  <a:lnTo>
                    <a:pt x="1283081" y="238887"/>
                  </a:lnTo>
                  <a:lnTo>
                    <a:pt x="1285525" y="238887"/>
                  </a:lnTo>
                  <a:lnTo>
                    <a:pt x="1296543" y="234823"/>
                  </a:lnTo>
                  <a:lnTo>
                    <a:pt x="1220978" y="170815"/>
                  </a:lnTo>
                  <a:lnTo>
                    <a:pt x="1218310" y="168529"/>
                  </a:lnTo>
                  <a:close/>
                </a:path>
                <a:path w="1296670" h="270510">
                  <a:moveTo>
                    <a:pt x="1281938" y="226695"/>
                  </a:moveTo>
                  <a:lnTo>
                    <a:pt x="1271727" y="230453"/>
                  </a:lnTo>
                  <a:lnTo>
                    <a:pt x="1280033" y="237490"/>
                  </a:lnTo>
                  <a:lnTo>
                    <a:pt x="1281938" y="226695"/>
                  </a:lnTo>
                  <a:close/>
                </a:path>
                <a:path w="1296670" h="270510">
                  <a:moveTo>
                    <a:pt x="1285195" y="226695"/>
                  </a:moveTo>
                  <a:lnTo>
                    <a:pt x="1281938" y="226695"/>
                  </a:lnTo>
                  <a:lnTo>
                    <a:pt x="1280033" y="237490"/>
                  </a:lnTo>
                  <a:lnTo>
                    <a:pt x="1283323" y="237490"/>
                  </a:lnTo>
                  <a:lnTo>
                    <a:pt x="1285195" y="226695"/>
                  </a:lnTo>
                  <a:close/>
                </a:path>
                <a:path w="1296670" h="270510">
                  <a:moveTo>
                    <a:pt x="2286" y="0"/>
                  </a:moveTo>
                  <a:lnTo>
                    <a:pt x="0" y="12446"/>
                  </a:lnTo>
                  <a:lnTo>
                    <a:pt x="1259920" y="234799"/>
                  </a:lnTo>
                  <a:lnTo>
                    <a:pt x="1271727" y="230453"/>
                  </a:lnTo>
                  <a:lnTo>
                    <a:pt x="1262188" y="222372"/>
                  </a:lnTo>
                  <a:lnTo>
                    <a:pt x="2286" y="0"/>
                  </a:lnTo>
                  <a:close/>
                </a:path>
                <a:path w="1296670" h="270510">
                  <a:moveTo>
                    <a:pt x="1262188" y="222372"/>
                  </a:moveTo>
                  <a:lnTo>
                    <a:pt x="1271727" y="230453"/>
                  </a:lnTo>
                  <a:lnTo>
                    <a:pt x="1281938" y="226695"/>
                  </a:lnTo>
                  <a:lnTo>
                    <a:pt x="1285195" y="226695"/>
                  </a:lnTo>
                  <a:lnTo>
                    <a:pt x="1285240" y="226441"/>
                  </a:lnTo>
                  <a:lnTo>
                    <a:pt x="1262188" y="222372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47800" y="3657600"/>
              <a:ext cx="1066800" cy="1524000"/>
            </a:xfrm>
            <a:custGeom>
              <a:avLst/>
              <a:gdLst/>
              <a:ahLst/>
              <a:cxnLst/>
              <a:rect l="l" t="t" r="r" b="b"/>
              <a:pathLst>
                <a:path w="1066800" h="1524000">
                  <a:moveTo>
                    <a:pt x="0" y="1524000"/>
                  </a:moveTo>
                  <a:lnTo>
                    <a:pt x="106680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270375" y="5287517"/>
            <a:ext cx="10826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080" indent="-4572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MITRAL </a:t>
            </a:r>
            <a:r>
              <a:rPr sz="1200" spc="-60" dirty="0">
                <a:latin typeface="Trebuchet MS"/>
                <a:cs typeface="Trebuchet MS"/>
              </a:rPr>
              <a:t>VALVE 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CA</a:t>
            </a:r>
            <a:r>
              <a:rPr sz="1200" spc="5" dirty="0">
                <a:latin typeface="Trebuchet MS"/>
                <a:cs typeface="Trebuchet MS"/>
              </a:rPr>
              <a:t>L</a:t>
            </a:r>
            <a:r>
              <a:rPr sz="1200" spc="-5" dirty="0">
                <a:latin typeface="Trebuchet MS"/>
                <a:cs typeface="Trebuchet MS"/>
              </a:rPr>
              <a:t>C</a:t>
            </a:r>
            <a:r>
              <a:rPr sz="1200" dirty="0">
                <a:latin typeface="Trebuchet MS"/>
                <a:cs typeface="Trebuchet MS"/>
              </a:rPr>
              <a:t>I</a:t>
            </a:r>
            <a:r>
              <a:rPr sz="1200" spc="-10" dirty="0">
                <a:latin typeface="Trebuchet MS"/>
                <a:cs typeface="Trebuchet MS"/>
              </a:rPr>
              <a:t>F</a:t>
            </a:r>
            <a:r>
              <a:rPr sz="1200" spc="-5" dirty="0">
                <a:latin typeface="Trebuchet MS"/>
                <a:cs typeface="Trebuchet MS"/>
              </a:rPr>
              <a:t>I</a:t>
            </a:r>
            <a:r>
              <a:rPr sz="1200" dirty="0">
                <a:latin typeface="Trebuchet MS"/>
                <a:cs typeface="Trebuchet MS"/>
              </a:rPr>
              <a:t>C</a:t>
            </a:r>
            <a:r>
              <a:rPr sz="1200" spc="-120" dirty="0">
                <a:latin typeface="Trebuchet MS"/>
                <a:cs typeface="Trebuchet MS"/>
              </a:rPr>
              <a:t>A</a:t>
            </a:r>
            <a:r>
              <a:rPr sz="1200" dirty="0">
                <a:latin typeface="Trebuchet MS"/>
                <a:cs typeface="Trebuchet MS"/>
              </a:rPr>
              <a:t>TI</a:t>
            </a:r>
            <a:r>
              <a:rPr sz="1200" spc="-5" dirty="0">
                <a:latin typeface="Trebuchet MS"/>
                <a:cs typeface="Trebuchet MS"/>
              </a:rPr>
              <a:t>O</a:t>
            </a:r>
            <a:r>
              <a:rPr sz="1200" dirty="0">
                <a:latin typeface="Trebuchet MS"/>
                <a:cs typeface="Trebuchet MS"/>
              </a:rPr>
              <a:t>N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486400" y="1676400"/>
            <a:ext cx="3124200" cy="4114800"/>
            <a:chOff x="5486400" y="1676400"/>
            <a:chExt cx="3124200" cy="4114800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8800" y="1676400"/>
              <a:ext cx="2971800" cy="41148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172200" y="3581400"/>
              <a:ext cx="1524000" cy="1676400"/>
            </a:xfrm>
            <a:custGeom>
              <a:avLst/>
              <a:gdLst/>
              <a:ahLst/>
              <a:cxnLst/>
              <a:rect l="l" t="t" r="r" b="b"/>
              <a:pathLst>
                <a:path w="1524000" h="1676400">
                  <a:moveTo>
                    <a:pt x="0" y="1676400"/>
                  </a:moveTo>
                  <a:lnTo>
                    <a:pt x="152400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86400" y="4946777"/>
              <a:ext cx="2134870" cy="495934"/>
            </a:xfrm>
            <a:custGeom>
              <a:avLst/>
              <a:gdLst/>
              <a:ahLst/>
              <a:cxnLst/>
              <a:rect l="l" t="t" r="r" b="b"/>
              <a:pathLst>
                <a:path w="2134870" h="495935">
                  <a:moveTo>
                    <a:pt x="75819" y="394335"/>
                  </a:moveTo>
                  <a:lnTo>
                    <a:pt x="73151" y="396621"/>
                  </a:lnTo>
                  <a:lnTo>
                    <a:pt x="0" y="463423"/>
                  </a:lnTo>
                  <a:lnTo>
                    <a:pt x="94107" y="494284"/>
                  </a:lnTo>
                  <a:lnTo>
                    <a:pt x="97409" y="495427"/>
                  </a:lnTo>
                  <a:lnTo>
                    <a:pt x="101091" y="493649"/>
                  </a:lnTo>
                  <a:lnTo>
                    <a:pt x="102108" y="490220"/>
                  </a:lnTo>
                  <a:lnTo>
                    <a:pt x="103250" y="486918"/>
                  </a:lnTo>
                  <a:lnTo>
                    <a:pt x="101473" y="483362"/>
                  </a:lnTo>
                  <a:lnTo>
                    <a:pt x="51477" y="466979"/>
                  </a:lnTo>
                  <a:lnTo>
                    <a:pt x="13588" y="466979"/>
                  </a:lnTo>
                  <a:lnTo>
                    <a:pt x="10922" y="454533"/>
                  </a:lnTo>
                  <a:lnTo>
                    <a:pt x="33916" y="449606"/>
                  </a:lnTo>
                  <a:lnTo>
                    <a:pt x="81787" y="406019"/>
                  </a:lnTo>
                  <a:lnTo>
                    <a:pt x="84327" y="403733"/>
                  </a:lnTo>
                  <a:lnTo>
                    <a:pt x="84582" y="399669"/>
                  </a:lnTo>
                  <a:lnTo>
                    <a:pt x="82169" y="397129"/>
                  </a:lnTo>
                  <a:lnTo>
                    <a:pt x="79755" y="394462"/>
                  </a:lnTo>
                  <a:lnTo>
                    <a:pt x="75819" y="394335"/>
                  </a:lnTo>
                  <a:close/>
                </a:path>
                <a:path w="2134870" h="495935">
                  <a:moveTo>
                    <a:pt x="33916" y="449606"/>
                  </a:moveTo>
                  <a:lnTo>
                    <a:pt x="10922" y="454533"/>
                  </a:lnTo>
                  <a:lnTo>
                    <a:pt x="13588" y="466979"/>
                  </a:lnTo>
                  <a:lnTo>
                    <a:pt x="20701" y="465455"/>
                  </a:lnTo>
                  <a:lnTo>
                    <a:pt x="16510" y="465455"/>
                  </a:lnTo>
                  <a:lnTo>
                    <a:pt x="14224" y="454787"/>
                  </a:lnTo>
                  <a:lnTo>
                    <a:pt x="28226" y="454787"/>
                  </a:lnTo>
                  <a:lnTo>
                    <a:pt x="33916" y="449606"/>
                  </a:lnTo>
                  <a:close/>
                </a:path>
                <a:path w="2134870" h="495935">
                  <a:moveTo>
                    <a:pt x="36486" y="462072"/>
                  </a:moveTo>
                  <a:lnTo>
                    <a:pt x="13588" y="466979"/>
                  </a:lnTo>
                  <a:lnTo>
                    <a:pt x="51477" y="466979"/>
                  </a:lnTo>
                  <a:lnTo>
                    <a:pt x="36486" y="462072"/>
                  </a:lnTo>
                  <a:close/>
                </a:path>
                <a:path w="2134870" h="495935">
                  <a:moveTo>
                    <a:pt x="14224" y="454787"/>
                  </a:moveTo>
                  <a:lnTo>
                    <a:pt x="16510" y="465455"/>
                  </a:lnTo>
                  <a:lnTo>
                    <a:pt x="24524" y="458157"/>
                  </a:lnTo>
                  <a:lnTo>
                    <a:pt x="14224" y="454787"/>
                  </a:lnTo>
                  <a:close/>
                </a:path>
                <a:path w="2134870" h="495935">
                  <a:moveTo>
                    <a:pt x="24524" y="458157"/>
                  </a:moveTo>
                  <a:lnTo>
                    <a:pt x="16510" y="465455"/>
                  </a:lnTo>
                  <a:lnTo>
                    <a:pt x="20701" y="465455"/>
                  </a:lnTo>
                  <a:lnTo>
                    <a:pt x="36486" y="462072"/>
                  </a:lnTo>
                  <a:lnTo>
                    <a:pt x="24524" y="458157"/>
                  </a:lnTo>
                  <a:close/>
                </a:path>
                <a:path w="2134870" h="495935">
                  <a:moveTo>
                    <a:pt x="2132329" y="0"/>
                  </a:moveTo>
                  <a:lnTo>
                    <a:pt x="33916" y="449606"/>
                  </a:lnTo>
                  <a:lnTo>
                    <a:pt x="24524" y="458157"/>
                  </a:lnTo>
                  <a:lnTo>
                    <a:pt x="36486" y="462072"/>
                  </a:lnTo>
                  <a:lnTo>
                    <a:pt x="2134870" y="12446"/>
                  </a:lnTo>
                  <a:lnTo>
                    <a:pt x="2132329" y="0"/>
                  </a:lnTo>
                  <a:close/>
                </a:path>
                <a:path w="2134870" h="495935">
                  <a:moveTo>
                    <a:pt x="28226" y="454787"/>
                  </a:moveTo>
                  <a:lnTo>
                    <a:pt x="14224" y="454787"/>
                  </a:lnTo>
                  <a:lnTo>
                    <a:pt x="24524" y="458157"/>
                  </a:lnTo>
                  <a:lnTo>
                    <a:pt x="28226" y="454787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1821" y="525144"/>
            <a:ext cx="5354320" cy="301625"/>
            <a:chOff x="1361821" y="525144"/>
            <a:chExt cx="5354320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1821" y="525144"/>
              <a:ext cx="5353938" cy="3012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00141" y="615441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256913" y="6154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2"/>
                </a:lnTo>
                <a:lnTo>
                  <a:pt x="69976" y="107442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20236" y="6154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2"/>
                </a:lnTo>
                <a:lnTo>
                  <a:pt x="69976" y="107442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39364" y="6154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2" y="0"/>
                </a:moveTo>
                <a:lnTo>
                  <a:pt x="0" y="107442"/>
                </a:lnTo>
                <a:lnTo>
                  <a:pt x="69977" y="107442"/>
                </a:lnTo>
                <a:lnTo>
                  <a:pt x="3505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2505" y="573405"/>
            <a:ext cx="112268" cy="20307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6126" y="573151"/>
            <a:ext cx="85979" cy="8508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56146" y="570230"/>
            <a:ext cx="148716" cy="211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79802" y="570230"/>
            <a:ext cx="148716" cy="21120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503796" y="530351"/>
            <a:ext cx="212090" cy="295275"/>
          </a:xfrm>
          <a:custGeom>
            <a:avLst/>
            <a:gdLst/>
            <a:ahLst/>
            <a:cxnLst/>
            <a:rect l="l" t="t" r="r" b="b"/>
            <a:pathLst>
              <a:path w="212090" h="295275">
                <a:moveTo>
                  <a:pt x="0" y="0"/>
                </a:moveTo>
                <a:lnTo>
                  <a:pt x="24764" y="0"/>
                </a:lnTo>
                <a:lnTo>
                  <a:pt x="162305" y="175640"/>
                </a:lnTo>
                <a:lnTo>
                  <a:pt x="162305" y="0"/>
                </a:lnTo>
                <a:lnTo>
                  <a:pt x="211962" y="0"/>
                </a:lnTo>
                <a:lnTo>
                  <a:pt x="211962" y="295021"/>
                </a:lnTo>
                <a:lnTo>
                  <a:pt x="190880" y="295021"/>
                </a:lnTo>
                <a:lnTo>
                  <a:pt x="49656" y="110871"/>
                </a:lnTo>
                <a:lnTo>
                  <a:pt x="49656" y="291338"/>
                </a:lnTo>
                <a:lnTo>
                  <a:pt x="0" y="2913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30189" y="530351"/>
            <a:ext cx="327025" cy="291465"/>
          </a:xfrm>
          <a:custGeom>
            <a:avLst/>
            <a:gdLst/>
            <a:ahLst/>
            <a:cxnLst/>
            <a:rect l="l" t="t" r="r" b="b"/>
            <a:pathLst>
              <a:path w="327025" h="291465">
                <a:moveTo>
                  <a:pt x="275209" y="0"/>
                </a:moveTo>
                <a:lnTo>
                  <a:pt x="326898" y="0"/>
                </a:lnTo>
                <a:lnTo>
                  <a:pt x="326898" y="291084"/>
                </a:lnTo>
                <a:lnTo>
                  <a:pt x="275209" y="291084"/>
                </a:lnTo>
                <a:lnTo>
                  <a:pt x="275209" y="0"/>
                </a:lnTo>
                <a:close/>
              </a:path>
              <a:path w="327025" h="291465">
                <a:moveTo>
                  <a:pt x="0" y="0"/>
                </a:moveTo>
                <a:lnTo>
                  <a:pt x="241046" y="0"/>
                </a:lnTo>
                <a:lnTo>
                  <a:pt x="241046" y="45847"/>
                </a:lnTo>
                <a:lnTo>
                  <a:pt x="144272" y="45847"/>
                </a:lnTo>
                <a:lnTo>
                  <a:pt x="144272" y="291084"/>
                </a:lnTo>
                <a:lnTo>
                  <a:pt x="92583" y="291084"/>
                </a:lnTo>
                <a:lnTo>
                  <a:pt x="92583" y="45847"/>
                </a:lnTo>
                <a:lnTo>
                  <a:pt x="0" y="458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76341" y="530351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37709" y="530351"/>
            <a:ext cx="191770" cy="291465"/>
          </a:xfrm>
          <a:custGeom>
            <a:avLst/>
            <a:gdLst/>
            <a:ahLst/>
            <a:cxnLst/>
            <a:rect l="l" t="t" r="r" b="b"/>
            <a:pathLst>
              <a:path w="191770" h="291465">
                <a:moveTo>
                  <a:pt x="0" y="0"/>
                </a:moveTo>
                <a:lnTo>
                  <a:pt x="191642" y="0"/>
                </a:lnTo>
                <a:lnTo>
                  <a:pt x="191642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53924" y="114046"/>
                </a:lnTo>
                <a:lnTo>
                  <a:pt x="153924" y="157987"/>
                </a:lnTo>
                <a:lnTo>
                  <a:pt x="51562" y="157987"/>
                </a:lnTo>
                <a:lnTo>
                  <a:pt x="5156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25821" y="530351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0969" y="530351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1" y="0"/>
                </a:lnTo>
                <a:lnTo>
                  <a:pt x="51561" y="245237"/>
                </a:lnTo>
                <a:lnTo>
                  <a:pt x="183133" y="245237"/>
                </a:lnTo>
                <a:lnTo>
                  <a:pt x="183133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14292" y="530351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4" y="245237"/>
                </a:lnTo>
                <a:lnTo>
                  <a:pt x="18313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4850" y="530351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61821" y="530351"/>
            <a:ext cx="548005" cy="295275"/>
          </a:xfrm>
          <a:custGeom>
            <a:avLst/>
            <a:gdLst/>
            <a:ahLst/>
            <a:cxnLst/>
            <a:rect l="l" t="t" r="r" b="b"/>
            <a:pathLst>
              <a:path w="548005" h="295275">
                <a:moveTo>
                  <a:pt x="300354" y="0"/>
                </a:moveTo>
                <a:lnTo>
                  <a:pt x="355218" y="0"/>
                </a:lnTo>
                <a:lnTo>
                  <a:pt x="424053" y="124206"/>
                </a:lnTo>
                <a:lnTo>
                  <a:pt x="493267" y="0"/>
                </a:lnTo>
                <a:lnTo>
                  <a:pt x="547878" y="0"/>
                </a:lnTo>
                <a:lnTo>
                  <a:pt x="450087" y="171703"/>
                </a:lnTo>
                <a:lnTo>
                  <a:pt x="450087" y="291084"/>
                </a:lnTo>
                <a:lnTo>
                  <a:pt x="398526" y="291084"/>
                </a:lnTo>
                <a:lnTo>
                  <a:pt x="398526" y="171703"/>
                </a:lnTo>
                <a:lnTo>
                  <a:pt x="300354" y="0"/>
                </a:lnTo>
                <a:close/>
              </a:path>
              <a:path w="548005" h="295275">
                <a:moveTo>
                  <a:pt x="58673" y="0"/>
                </a:moveTo>
                <a:lnTo>
                  <a:pt x="86106" y="0"/>
                </a:lnTo>
                <a:lnTo>
                  <a:pt x="149097" y="196087"/>
                </a:lnTo>
                <a:lnTo>
                  <a:pt x="210692" y="0"/>
                </a:lnTo>
                <a:lnTo>
                  <a:pt x="237870" y="0"/>
                </a:lnTo>
                <a:lnTo>
                  <a:pt x="297306" y="291338"/>
                </a:lnTo>
                <a:lnTo>
                  <a:pt x="247141" y="291338"/>
                </a:lnTo>
                <a:lnTo>
                  <a:pt x="217042" y="134365"/>
                </a:lnTo>
                <a:lnTo>
                  <a:pt x="158369" y="295021"/>
                </a:lnTo>
                <a:lnTo>
                  <a:pt x="139953" y="295021"/>
                </a:lnTo>
                <a:lnTo>
                  <a:pt x="81279" y="134365"/>
                </a:lnTo>
                <a:lnTo>
                  <a:pt x="49910" y="291338"/>
                </a:lnTo>
                <a:lnTo>
                  <a:pt x="0" y="291338"/>
                </a:lnTo>
                <a:lnTo>
                  <a:pt x="5867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33420" y="527430"/>
            <a:ext cx="464184" cy="294005"/>
          </a:xfrm>
          <a:custGeom>
            <a:avLst/>
            <a:gdLst/>
            <a:ahLst/>
            <a:cxnLst/>
            <a:rect l="l" t="t" r="r" b="b"/>
            <a:pathLst>
              <a:path w="464185" h="294005">
                <a:moveTo>
                  <a:pt x="326009" y="889"/>
                </a:moveTo>
                <a:lnTo>
                  <a:pt x="383047" y="10223"/>
                </a:lnTo>
                <a:lnTo>
                  <a:pt x="426847" y="38227"/>
                </a:lnTo>
                <a:lnTo>
                  <a:pt x="454850" y="81534"/>
                </a:lnTo>
                <a:lnTo>
                  <a:pt x="464185" y="137033"/>
                </a:lnTo>
                <a:lnTo>
                  <a:pt x="458134" y="193542"/>
                </a:lnTo>
                <a:lnTo>
                  <a:pt x="439983" y="237495"/>
                </a:lnTo>
                <a:lnTo>
                  <a:pt x="409732" y="268889"/>
                </a:lnTo>
                <a:lnTo>
                  <a:pt x="367380" y="287726"/>
                </a:lnTo>
                <a:lnTo>
                  <a:pt x="312928" y="294005"/>
                </a:lnTo>
                <a:lnTo>
                  <a:pt x="248412" y="294005"/>
                </a:lnTo>
                <a:lnTo>
                  <a:pt x="248412" y="3175"/>
                </a:lnTo>
                <a:lnTo>
                  <a:pt x="276413" y="2174"/>
                </a:lnTo>
                <a:lnTo>
                  <a:pt x="298688" y="1460"/>
                </a:lnTo>
                <a:lnTo>
                  <a:pt x="315223" y="1031"/>
                </a:lnTo>
                <a:lnTo>
                  <a:pt x="326009" y="889"/>
                </a:lnTo>
                <a:close/>
              </a:path>
              <a:path w="464185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7" y="294005"/>
                </a:lnTo>
                <a:lnTo>
                  <a:pt x="164084" y="294005"/>
                </a:lnTo>
                <a:lnTo>
                  <a:pt x="86360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8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07811" y="5264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4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8" y="235965"/>
                </a:lnTo>
                <a:lnTo>
                  <a:pt x="77724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64584" y="5264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3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8" y="235965"/>
                </a:lnTo>
                <a:lnTo>
                  <a:pt x="77724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27908" y="5264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3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8" y="235965"/>
                </a:lnTo>
                <a:lnTo>
                  <a:pt x="77724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47035" y="5264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5" h="295275">
                <a:moveTo>
                  <a:pt x="115950" y="0"/>
                </a:moveTo>
                <a:lnTo>
                  <a:pt x="138683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9" y="235965"/>
                </a:lnTo>
                <a:lnTo>
                  <a:pt x="77724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74259" y="5253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60" y="20447"/>
                </a:lnTo>
                <a:lnTo>
                  <a:pt x="192150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2" y="76326"/>
                </a:lnTo>
                <a:lnTo>
                  <a:pt x="59531" y="110934"/>
                </a:lnTo>
                <a:lnTo>
                  <a:pt x="53720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30" y="248285"/>
                </a:lnTo>
                <a:lnTo>
                  <a:pt x="132714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3" y="225678"/>
                </a:lnTo>
                <a:lnTo>
                  <a:pt x="221106" y="267462"/>
                </a:lnTo>
                <a:lnTo>
                  <a:pt x="203533" y="282130"/>
                </a:lnTo>
                <a:lnTo>
                  <a:pt x="182245" y="292607"/>
                </a:lnTo>
                <a:lnTo>
                  <a:pt x="157241" y="298894"/>
                </a:lnTo>
                <a:lnTo>
                  <a:pt x="128524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62551" y="5253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60" y="20447"/>
                </a:lnTo>
                <a:lnTo>
                  <a:pt x="192150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2" y="76326"/>
                </a:lnTo>
                <a:lnTo>
                  <a:pt x="59531" y="110934"/>
                </a:lnTo>
                <a:lnTo>
                  <a:pt x="53721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29" y="248285"/>
                </a:lnTo>
                <a:lnTo>
                  <a:pt x="132714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3" y="225678"/>
                </a:lnTo>
                <a:lnTo>
                  <a:pt x="221107" y="267462"/>
                </a:lnTo>
                <a:lnTo>
                  <a:pt x="203533" y="282130"/>
                </a:lnTo>
                <a:lnTo>
                  <a:pt x="182245" y="292607"/>
                </a:lnTo>
                <a:lnTo>
                  <a:pt x="157241" y="298894"/>
                </a:lnTo>
                <a:lnTo>
                  <a:pt x="128524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31030" y="5253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60" y="20447"/>
                </a:lnTo>
                <a:lnTo>
                  <a:pt x="192151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2" y="76326"/>
                </a:lnTo>
                <a:lnTo>
                  <a:pt x="59531" y="110934"/>
                </a:lnTo>
                <a:lnTo>
                  <a:pt x="53721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29" y="248285"/>
                </a:lnTo>
                <a:lnTo>
                  <a:pt x="132715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4" y="225678"/>
                </a:lnTo>
                <a:lnTo>
                  <a:pt x="221107" y="267462"/>
                </a:lnTo>
                <a:lnTo>
                  <a:pt x="203533" y="282130"/>
                </a:lnTo>
                <a:lnTo>
                  <a:pt x="182245" y="292607"/>
                </a:lnTo>
                <a:lnTo>
                  <a:pt x="157241" y="298894"/>
                </a:lnTo>
                <a:lnTo>
                  <a:pt x="128524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213482" y="5253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60" y="20447"/>
                </a:lnTo>
                <a:lnTo>
                  <a:pt x="192150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2" y="76326"/>
                </a:lnTo>
                <a:lnTo>
                  <a:pt x="59531" y="110934"/>
                </a:lnTo>
                <a:lnTo>
                  <a:pt x="53721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30" y="248285"/>
                </a:lnTo>
                <a:lnTo>
                  <a:pt x="132715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4" y="225678"/>
                </a:lnTo>
                <a:lnTo>
                  <a:pt x="221106" y="267462"/>
                </a:lnTo>
                <a:lnTo>
                  <a:pt x="203533" y="282130"/>
                </a:lnTo>
                <a:lnTo>
                  <a:pt x="182244" y="292607"/>
                </a:lnTo>
                <a:lnTo>
                  <a:pt x="157241" y="298894"/>
                </a:lnTo>
                <a:lnTo>
                  <a:pt x="128524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03315" y="5251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7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6970" y="5251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6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228600" y="1752600"/>
            <a:ext cx="4953000" cy="4419600"/>
            <a:chOff x="228600" y="1752600"/>
            <a:chExt cx="4953000" cy="4419600"/>
          </a:xfrm>
        </p:grpSpPr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" y="1752600"/>
              <a:ext cx="4191000" cy="44196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885057" y="4460239"/>
              <a:ext cx="1296670" cy="270510"/>
            </a:xfrm>
            <a:custGeom>
              <a:avLst/>
              <a:gdLst/>
              <a:ahLst/>
              <a:cxnLst/>
              <a:rect l="l" t="t" r="r" b="b"/>
              <a:pathLst>
                <a:path w="1296670" h="270510">
                  <a:moveTo>
                    <a:pt x="1259920" y="35583"/>
                  </a:moveTo>
                  <a:lnTo>
                    <a:pt x="0" y="257937"/>
                  </a:lnTo>
                  <a:lnTo>
                    <a:pt x="2285" y="270383"/>
                  </a:lnTo>
                  <a:lnTo>
                    <a:pt x="1262188" y="48010"/>
                  </a:lnTo>
                  <a:lnTo>
                    <a:pt x="1271727" y="39929"/>
                  </a:lnTo>
                  <a:lnTo>
                    <a:pt x="1259920" y="35583"/>
                  </a:lnTo>
                  <a:close/>
                </a:path>
                <a:path w="1296670" h="270510">
                  <a:moveTo>
                    <a:pt x="1285525" y="31496"/>
                  </a:moveTo>
                  <a:lnTo>
                    <a:pt x="1283080" y="31496"/>
                  </a:lnTo>
                  <a:lnTo>
                    <a:pt x="1285239" y="43942"/>
                  </a:lnTo>
                  <a:lnTo>
                    <a:pt x="1262188" y="48010"/>
                  </a:lnTo>
                  <a:lnTo>
                    <a:pt x="1210055" y="92202"/>
                  </a:lnTo>
                  <a:lnTo>
                    <a:pt x="1209675" y="96139"/>
                  </a:lnTo>
                  <a:lnTo>
                    <a:pt x="1211960" y="98806"/>
                  </a:lnTo>
                  <a:lnTo>
                    <a:pt x="1214246" y="101600"/>
                  </a:lnTo>
                  <a:lnTo>
                    <a:pt x="1218310" y="101854"/>
                  </a:lnTo>
                  <a:lnTo>
                    <a:pt x="1220977" y="99568"/>
                  </a:lnTo>
                  <a:lnTo>
                    <a:pt x="1296542" y="35560"/>
                  </a:lnTo>
                  <a:lnTo>
                    <a:pt x="1285525" y="31496"/>
                  </a:lnTo>
                  <a:close/>
                </a:path>
                <a:path w="1296670" h="270510">
                  <a:moveTo>
                    <a:pt x="1271727" y="39929"/>
                  </a:moveTo>
                  <a:lnTo>
                    <a:pt x="1262188" y="48010"/>
                  </a:lnTo>
                  <a:lnTo>
                    <a:pt x="1285239" y="43942"/>
                  </a:lnTo>
                  <a:lnTo>
                    <a:pt x="1285195" y="43687"/>
                  </a:lnTo>
                  <a:lnTo>
                    <a:pt x="1281938" y="43687"/>
                  </a:lnTo>
                  <a:lnTo>
                    <a:pt x="1271727" y="39929"/>
                  </a:lnTo>
                  <a:close/>
                </a:path>
                <a:path w="1296670" h="270510">
                  <a:moveTo>
                    <a:pt x="1280032" y="32893"/>
                  </a:moveTo>
                  <a:lnTo>
                    <a:pt x="1271727" y="39929"/>
                  </a:lnTo>
                  <a:lnTo>
                    <a:pt x="1281938" y="43687"/>
                  </a:lnTo>
                  <a:lnTo>
                    <a:pt x="1280032" y="32893"/>
                  </a:lnTo>
                  <a:close/>
                </a:path>
                <a:path w="1296670" h="270510">
                  <a:moveTo>
                    <a:pt x="1283323" y="32893"/>
                  </a:moveTo>
                  <a:lnTo>
                    <a:pt x="1280032" y="32893"/>
                  </a:lnTo>
                  <a:lnTo>
                    <a:pt x="1281938" y="43687"/>
                  </a:lnTo>
                  <a:lnTo>
                    <a:pt x="1285195" y="43687"/>
                  </a:lnTo>
                  <a:lnTo>
                    <a:pt x="1283323" y="32893"/>
                  </a:lnTo>
                  <a:close/>
                </a:path>
                <a:path w="1296670" h="270510">
                  <a:moveTo>
                    <a:pt x="1283080" y="31496"/>
                  </a:moveTo>
                  <a:lnTo>
                    <a:pt x="1259920" y="35583"/>
                  </a:lnTo>
                  <a:lnTo>
                    <a:pt x="1271727" y="39929"/>
                  </a:lnTo>
                  <a:lnTo>
                    <a:pt x="1280032" y="32893"/>
                  </a:lnTo>
                  <a:lnTo>
                    <a:pt x="1283323" y="32893"/>
                  </a:lnTo>
                  <a:lnTo>
                    <a:pt x="1283080" y="31496"/>
                  </a:lnTo>
                  <a:close/>
                </a:path>
                <a:path w="1296670" h="270510">
                  <a:moveTo>
                    <a:pt x="1200277" y="0"/>
                  </a:moveTo>
                  <a:lnTo>
                    <a:pt x="1196593" y="1778"/>
                  </a:lnTo>
                  <a:lnTo>
                    <a:pt x="1195451" y="5080"/>
                  </a:lnTo>
                  <a:lnTo>
                    <a:pt x="1194180" y="8255"/>
                  </a:lnTo>
                  <a:lnTo>
                    <a:pt x="1195958" y="11937"/>
                  </a:lnTo>
                  <a:lnTo>
                    <a:pt x="1199133" y="13208"/>
                  </a:lnTo>
                  <a:lnTo>
                    <a:pt x="1259920" y="35583"/>
                  </a:lnTo>
                  <a:lnTo>
                    <a:pt x="1283080" y="31496"/>
                  </a:lnTo>
                  <a:lnTo>
                    <a:pt x="1285525" y="31496"/>
                  </a:lnTo>
                  <a:lnTo>
                    <a:pt x="1203578" y="1270"/>
                  </a:lnTo>
                  <a:lnTo>
                    <a:pt x="1200277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337428" y="4523613"/>
            <a:ext cx="2130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CALCIFIED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800" spc="-254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V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5" dirty="0">
                <a:latin typeface="Trebuchet MS"/>
                <a:cs typeface="Trebuchet MS"/>
              </a:rPr>
              <a:t>CA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NEU</a:t>
            </a:r>
            <a:r>
              <a:rPr sz="1800" spc="-13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YSM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1792" y="1000125"/>
            <a:ext cx="6049645" cy="357505"/>
            <a:chOff x="521792" y="1000125"/>
            <a:chExt cx="604964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792" y="1000125"/>
              <a:ext cx="6049187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77002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9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3996" y="1057402"/>
            <a:ext cx="132841" cy="2407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8809" y="1057402"/>
            <a:ext cx="106933" cy="1153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38878" y="1057275"/>
            <a:ext cx="101854" cy="1005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70627" y="1057275"/>
            <a:ext cx="101853" cy="1005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0249" y="1053719"/>
            <a:ext cx="176339" cy="25031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815584" y="1006221"/>
            <a:ext cx="491490" cy="346075"/>
          </a:xfrm>
          <a:custGeom>
            <a:avLst/>
            <a:gdLst/>
            <a:ahLst/>
            <a:cxnLst/>
            <a:rect l="l" t="t" r="r" b="b"/>
            <a:pathLst>
              <a:path w="491489" h="346075">
                <a:moveTo>
                  <a:pt x="429767" y="0"/>
                </a:moveTo>
                <a:lnTo>
                  <a:pt x="491108" y="0"/>
                </a:lnTo>
                <a:lnTo>
                  <a:pt x="491108" y="345566"/>
                </a:lnTo>
                <a:lnTo>
                  <a:pt x="429767" y="345566"/>
                </a:lnTo>
                <a:lnTo>
                  <a:pt x="429767" y="0"/>
                </a:lnTo>
                <a:close/>
              </a:path>
              <a:path w="491489" h="346075">
                <a:moveTo>
                  <a:pt x="102235" y="0"/>
                </a:moveTo>
                <a:lnTo>
                  <a:pt x="388365" y="0"/>
                </a:lnTo>
                <a:lnTo>
                  <a:pt x="388365" y="54482"/>
                </a:lnTo>
                <a:lnTo>
                  <a:pt x="273557" y="54482"/>
                </a:lnTo>
                <a:lnTo>
                  <a:pt x="273557" y="345566"/>
                </a:lnTo>
                <a:lnTo>
                  <a:pt x="212216" y="345566"/>
                </a:lnTo>
                <a:lnTo>
                  <a:pt x="212216" y="54482"/>
                </a:lnTo>
                <a:lnTo>
                  <a:pt x="102235" y="54482"/>
                </a:lnTo>
                <a:lnTo>
                  <a:pt x="102235" y="0"/>
                </a:lnTo>
                <a:close/>
              </a:path>
              <a:path w="491489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72940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01821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1" y="0"/>
                </a:lnTo>
                <a:lnTo>
                  <a:pt x="220471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38526" y="1006221"/>
            <a:ext cx="981710" cy="350520"/>
          </a:xfrm>
          <a:custGeom>
            <a:avLst/>
            <a:gdLst/>
            <a:ahLst/>
            <a:cxnLst/>
            <a:rect l="l" t="t" r="r" b="b"/>
            <a:pathLst>
              <a:path w="981710" h="350519">
                <a:moveTo>
                  <a:pt x="760730" y="0"/>
                </a:moveTo>
                <a:lnTo>
                  <a:pt x="981201" y="0"/>
                </a:lnTo>
                <a:lnTo>
                  <a:pt x="981201" y="54482"/>
                </a:lnTo>
                <a:lnTo>
                  <a:pt x="822071" y="54482"/>
                </a:lnTo>
                <a:lnTo>
                  <a:pt x="822071" y="135381"/>
                </a:lnTo>
                <a:lnTo>
                  <a:pt x="936244" y="135381"/>
                </a:lnTo>
                <a:lnTo>
                  <a:pt x="936244" y="187578"/>
                </a:lnTo>
                <a:lnTo>
                  <a:pt x="822071" y="187578"/>
                </a:lnTo>
                <a:lnTo>
                  <a:pt x="822071" y="291083"/>
                </a:lnTo>
                <a:lnTo>
                  <a:pt x="978662" y="291083"/>
                </a:lnTo>
                <a:lnTo>
                  <a:pt x="978662" y="345566"/>
                </a:lnTo>
                <a:lnTo>
                  <a:pt x="760730" y="345566"/>
                </a:lnTo>
                <a:lnTo>
                  <a:pt x="760730" y="0"/>
                </a:lnTo>
                <a:close/>
              </a:path>
              <a:path w="981710" h="350519">
                <a:moveTo>
                  <a:pt x="426212" y="0"/>
                </a:moveTo>
                <a:lnTo>
                  <a:pt x="493775" y="0"/>
                </a:lnTo>
                <a:lnTo>
                  <a:pt x="573659" y="233552"/>
                </a:lnTo>
                <a:lnTo>
                  <a:pt x="658114" y="0"/>
                </a:lnTo>
                <a:lnTo>
                  <a:pt x="724154" y="0"/>
                </a:lnTo>
                <a:lnTo>
                  <a:pt x="589280" y="350265"/>
                </a:lnTo>
                <a:lnTo>
                  <a:pt x="555498" y="350265"/>
                </a:lnTo>
                <a:lnTo>
                  <a:pt x="426212" y="0"/>
                </a:lnTo>
                <a:close/>
              </a:path>
              <a:path w="981710" h="350519">
                <a:moveTo>
                  <a:pt x="327533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3" y="345566"/>
                </a:lnTo>
                <a:lnTo>
                  <a:pt x="327533" y="0"/>
                </a:lnTo>
                <a:close/>
              </a:path>
              <a:path w="981710" h="350519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13102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5" h="346075">
                <a:moveTo>
                  <a:pt x="327533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3" y="345566"/>
                </a:lnTo>
                <a:lnTo>
                  <a:pt x="327533" y="0"/>
                </a:lnTo>
                <a:close/>
              </a:path>
              <a:path w="38925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2" y="345566"/>
                </a:lnTo>
                <a:lnTo>
                  <a:pt x="109982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3810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4" h="350519">
                <a:moveTo>
                  <a:pt x="0" y="0"/>
                </a:moveTo>
                <a:lnTo>
                  <a:pt x="29489" y="0"/>
                </a:lnTo>
                <a:lnTo>
                  <a:pt x="192709" y="208533"/>
                </a:lnTo>
                <a:lnTo>
                  <a:pt x="192709" y="0"/>
                </a:lnTo>
                <a:lnTo>
                  <a:pt x="251637" y="0"/>
                </a:lnTo>
                <a:lnTo>
                  <a:pt x="251637" y="350265"/>
                </a:lnTo>
                <a:lnTo>
                  <a:pt x="226745" y="350265"/>
                </a:lnTo>
                <a:lnTo>
                  <a:pt x="58978" y="131571"/>
                </a:lnTo>
                <a:lnTo>
                  <a:pt x="5897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03545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09" y="95758"/>
                </a:lnTo>
                <a:lnTo>
                  <a:pt x="256158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18357" y="100380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7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4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3"/>
                </a:lnTo>
                <a:lnTo>
                  <a:pt x="83486" y="222406"/>
                </a:lnTo>
                <a:lnTo>
                  <a:pt x="76961" y="222107"/>
                </a:lnTo>
                <a:lnTo>
                  <a:pt x="69580" y="221593"/>
                </a:lnTo>
                <a:lnTo>
                  <a:pt x="61340" y="220852"/>
                </a:lnTo>
                <a:lnTo>
                  <a:pt x="6134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07889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76140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6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8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67275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61810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2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8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5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2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89398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57095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2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7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7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0438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2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3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6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4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1792" y="1000125"/>
            <a:ext cx="598170" cy="357505"/>
          </a:xfrm>
          <a:custGeom>
            <a:avLst/>
            <a:gdLst/>
            <a:ahLst/>
            <a:cxnLst/>
            <a:rect l="l" t="t" r="r" b="b"/>
            <a:pathLst>
              <a:path w="598169" h="357505">
                <a:moveTo>
                  <a:pt x="158280" y="126"/>
                </a:moveTo>
                <a:lnTo>
                  <a:pt x="186517" y="1650"/>
                </a:lnTo>
                <a:lnTo>
                  <a:pt x="211774" y="6223"/>
                </a:lnTo>
                <a:lnTo>
                  <a:pt x="234052" y="13843"/>
                </a:lnTo>
                <a:lnTo>
                  <a:pt x="253352" y="24511"/>
                </a:lnTo>
                <a:lnTo>
                  <a:pt x="228104" y="75184"/>
                </a:lnTo>
                <a:lnTo>
                  <a:pt x="216281" y="66202"/>
                </a:lnTo>
                <a:lnTo>
                  <a:pt x="201331" y="59816"/>
                </a:lnTo>
                <a:lnTo>
                  <a:pt x="183254" y="56003"/>
                </a:lnTo>
                <a:lnTo>
                  <a:pt x="162051" y="54737"/>
                </a:lnTo>
                <a:lnTo>
                  <a:pt x="141442" y="56999"/>
                </a:lnTo>
                <a:lnTo>
                  <a:pt x="106061" y="75096"/>
                </a:lnTo>
                <a:lnTo>
                  <a:pt x="79212" y="110222"/>
                </a:lnTo>
                <a:lnTo>
                  <a:pt x="65414" y="155993"/>
                </a:lnTo>
                <a:lnTo>
                  <a:pt x="63690" y="182499"/>
                </a:lnTo>
                <a:lnTo>
                  <a:pt x="65290" y="208787"/>
                </a:lnTo>
                <a:lnTo>
                  <a:pt x="78086" y="252793"/>
                </a:lnTo>
                <a:lnTo>
                  <a:pt x="103149" y="284751"/>
                </a:lnTo>
                <a:lnTo>
                  <a:pt x="157581" y="303022"/>
                </a:lnTo>
                <a:lnTo>
                  <a:pt x="180667" y="300851"/>
                </a:lnTo>
                <a:lnTo>
                  <a:pt x="201101" y="294322"/>
                </a:lnTo>
                <a:lnTo>
                  <a:pt x="218882" y="283412"/>
                </a:lnTo>
                <a:lnTo>
                  <a:pt x="234010" y="268097"/>
                </a:lnTo>
                <a:lnTo>
                  <a:pt x="262547" y="317753"/>
                </a:lnTo>
                <a:lnTo>
                  <a:pt x="241610" y="335162"/>
                </a:lnTo>
                <a:lnTo>
                  <a:pt x="216311" y="347583"/>
                </a:lnTo>
                <a:lnTo>
                  <a:pt x="186646" y="355026"/>
                </a:lnTo>
                <a:lnTo>
                  <a:pt x="152615" y="357504"/>
                </a:lnTo>
                <a:lnTo>
                  <a:pt x="118430" y="354528"/>
                </a:lnTo>
                <a:lnTo>
                  <a:pt x="62176" y="330715"/>
                </a:lnTo>
                <a:lnTo>
                  <a:pt x="22556" y="283900"/>
                </a:lnTo>
                <a:lnTo>
                  <a:pt x="2505" y="218940"/>
                </a:lnTo>
                <a:lnTo>
                  <a:pt x="0" y="179959"/>
                </a:lnTo>
                <a:lnTo>
                  <a:pt x="2778" y="143164"/>
                </a:lnTo>
                <a:lnTo>
                  <a:pt x="25010" y="79053"/>
                </a:lnTo>
                <a:lnTo>
                  <a:pt x="68250" y="29166"/>
                </a:lnTo>
                <a:lnTo>
                  <a:pt x="125162" y="3361"/>
                </a:lnTo>
                <a:lnTo>
                  <a:pt x="158280" y="126"/>
                </a:lnTo>
                <a:close/>
              </a:path>
              <a:path w="598169" h="357505">
                <a:moveTo>
                  <a:pt x="444271" y="0"/>
                </a:moveTo>
                <a:lnTo>
                  <a:pt x="510024" y="11541"/>
                </a:lnTo>
                <a:lnTo>
                  <a:pt x="558203" y="46227"/>
                </a:lnTo>
                <a:lnTo>
                  <a:pt x="587749" y="101726"/>
                </a:lnTo>
                <a:lnTo>
                  <a:pt x="597598" y="175895"/>
                </a:lnTo>
                <a:lnTo>
                  <a:pt x="595026" y="215542"/>
                </a:lnTo>
                <a:lnTo>
                  <a:pt x="574447" y="281836"/>
                </a:lnTo>
                <a:lnTo>
                  <a:pt x="533694" y="329965"/>
                </a:lnTo>
                <a:lnTo>
                  <a:pt x="475249" y="354453"/>
                </a:lnTo>
                <a:lnTo>
                  <a:pt x="439547" y="357504"/>
                </a:lnTo>
                <a:lnTo>
                  <a:pt x="406780" y="354478"/>
                </a:lnTo>
                <a:lnTo>
                  <a:pt x="353411" y="330233"/>
                </a:lnTo>
                <a:lnTo>
                  <a:pt x="316551" y="282461"/>
                </a:lnTo>
                <a:lnTo>
                  <a:pt x="297977" y="215925"/>
                </a:lnTo>
                <a:lnTo>
                  <a:pt x="295656" y="175895"/>
                </a:lnTo>
                <a:lnTo>
                  <a:pt x="298184" y="140440"/>
                </a:lnTo>
                <a:lnTo>
                  <a:pt x="318410" y="78007"/>
                </a:lnTo>
                <a:lnTo>
                  <a:pt x="358039" y="28717"/>
                </a:lnTo>
                <a:lnTo>
                  <a:pt x="412122" y="3190"/>
                </a:lnTo>
                <a:lnTo>
                  <a:pt x="4442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457200" y="1630679"/>
            <a:ext cx="7239000" cy="4803775"/>
            <a:chOff x="457200" y="1630679"/>
            <a:chExt cx="7239000" cy="4803775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1630679"/>
              <a:ext cx="7239000" cy="48036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957314" y="5183123"/>
              <a:ext cx="103505" cy="1067435"/>
            </a:xfrm>
            <a:custGeom>
              <a:avLst/>
              <a:gdLst/>
              <a:ahLst/>
              <a:cxnLst/>
              <a:rect l="l" t="t" r="r" b="b"/>
              <a:pathLst>
                <a:path w="103504" h="1067435">
                  <a:moveTo>
                    <a:pt x="7111" y="970711"/>
                  </a:moveTo>
                  <a:lnTo>
                    <a:pt x="1015" y="974229"/>
                  </a:lnTo>
                  <a:lnTo>
                    <a:pt x="0" y="978115"/>
                  </a:lnTo>
                  <a:lnTo>
                    <a:pt x="51561" y="1066825"/>
                  </a:lnTo>
                  <a:lnTo>
                    <a:pt x="58925" y="1054239"/>
                  </a:lnTo>
                  <a:lnTo>
                    <a:pt x="45211" y="1054227"/>
                  </a:lnTo>
                  <a:lnTo>
                    <a:pt x="45248" y="1030776"/>
                  </a:lnTo>
                  <a:lnTo>
                    <a:pt x="12386" y="974229"/>
                  </a:lnTo>
                  <a:lnTo>
                    <a:pt x="10921" y="971740"/>
                  </a:lnTo>
                  <a:lnTo>
                    <a:pt x="7111" y="970711"/>
                  </a:lnTo>
                  <a:close/>
                </a:path>
                <a:path w="103504" h="1067435">
                  <a:moveTo>
                    <a:pt x="45248" y="1030776"/>
                  </a:moveTo>
                  <a:lnTo>
                    <a:pt x="45211" y="1054227"/>
                  </a:lnTo>
                  <a:lnTo>
                    <a:pt x="57911" y="1054239"/>
                  </a:lnTo>
                  <a:lnTo>
                    <a:pt x="57917" y="1051039"/>
                  </a:lnTo>
                  <a:lnTo>
                    <a:pt x="46100" y="1051013"/>
                  </a:lnTo>
                  <a:lnTo>
                    <a:pt x="51575" y="1041664"/>
                  </a:lnTo>
                  <a:lnTo>
                    <a:pt x="45248" y="1030776"/>
                  </a:lnTo>
                  <a:close/>
                </a:path>
                <a:path w="103504" h="1067435">
                  <a:moveTo>
                    <a:pt x="96265" y="970838"/>
                  </a:moveTo>
                  <a:lnTo>
                    <a:pt x="92455" y="971854"/>
                  </a:lnTo>
                  <a:lnTo>
                    <a:pt x="57951" y="1030776"/>
                  </a:lnTo>
                  <a:lnTo>
                    <a:pt x="57911" y="1054239"/>
                  </a:lnTo>
                  <a:lnTo>
                    <a:pt x="58933" y="1054227"/>
                  </a:lnTo>
                  <a:lnTo>
                    <a:pt x="103377" y="978268"/>
                  </a:lnTo>
                  <a:lnTo>
                    <a:pt x="102361" y="974382"/>
                  </a:lnTo>
                  <a:lnTo>
                    <a:pt x="96265" y="970838"/>
                  </a:lnTo>
                  <a:close/>
                </a:path>
                <a:path w="103504" h="1067435">
                  <a:moveTo>
                    <a:pt x="51575" y="1041664"/>
                  </a:moveTo>
                  <a:lnTo>
                    <a:pt x="46100" y="1051013"/>
                  </a:lnTo>
                  <a:lnTo>
                    <a:pt x="57022" y="1051039"/>
                  </a:lnTo>
                  <a:lnTo>
                    <a:pt x="51575" y="1041664"/>
                  </a:lnTo>
                  <a:close/>
                </a:path>
                <a:path w="103504" h="1067435">
                  <a:moveTo>
                    <a:pt x="57948" y="1030781"/>
                  </a:moveTo>
                  <a:lnTo>
                    <a:pt x="51575" y="1041664"/>
                  </a:lnTo>
                  <a:lnTo>
                    <a:pt x="57022" y="1051039"/>
                  </a:lnTo>
                  <a:lnTo>
                    <a:pt x="57917" y="1051039"/>
                  </a:lnTo>
                  <a:lnTo>
                    <a:pt x="57948" y="1030781"/>
                  </a:lnTo>
                  <a:close/>
                </a:path>
                <a:path w="103504" h="1067435">
                  <a:moveTo>
                    <a:pt x="59562" y="0"/>
                  </a:moveTo>
                  <a:lnTo>
                    <a:pt x="46862" y="0"/>
                  </a:lnTo>
                  <a:lnTo>
                    <a:pt x="45251" y="1030781"/>
                  </a:lnTo>
                  <a:lnTo>
                    <a:pt x="51575" y="1041664"/>
                  </a:lnTo>
                  <a:lnTo>
                    <a:pt x="57948" y="1030781"/>
                  </a:lnTo>
                  <a:lnTo>
                    <a:pt x="59562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041775" y="6239967"/>
            <a:ext cx="2560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3005" algn="l"/>
              </a:tabLst>
            </a:pPr>
            <a:r>
              <a:rPr sz="1800" spc="-5" dirty="0">
                <a:latin typeface="Trebuchet MS"/>
                <a:cs typeface="Trebuchet MS"/>
              </a:rPr>
              <a:t>CALCIFIED	PERICARDIUM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805301" y="4872609"/>
            <a:ext cx="1224280" cy="1376045"/>
          </a:xfrm>
          <a:custGeom>
            <a:avLst/>
            <a:gdLst/>
            <a:ahLst/>
            <a:cxnLst/>
            <a:rect l="l" t="t" r="r" b="b"/>
            <a:pathLst>
              <a:path w="1224279" h="1376045">
                <a:moveTo>
                  <a:pt x="1130300" y="1331849"/>
                </a:moveTo>
                <a:lnTo>
                  <a:pt x="1126744" y="1333665"/>
                </a:lnTo>
                <a:lnTo>
                  <a:pt x="1125601" y="1336992"/>
                </a:lnTo>
                <a:lnTo>
                  <a:pt x="1124585" y="1340332"/>
                </a:lnTo>
                <a:lnTo>
                  <a:pt x="1126363" y="1343914"/>
                </a:lnTo>
                <a:lnTo>
                  <a:pt x="1223899" y="1375816"/>
                </a:lnTo>
                <a:lnTo>
                  <a:pt x="1222850" y="1370609"/>
                </a:lnTo>
                <a:lnTo>
                  <a:pt x="1210818" y="1370609"/>
                </a:lnTo>
                <a:lnTo>
                  <a:pt x="1195214" y="1353054"/>
                </a:lnTo>
                <a:lnTo>
                  <a:pt x="1130300" y="1331849"/>
                </a:lnTo>
                <a:close/>
              </a:path>
              <a:path w="1224279" h="1376045">
                <a:moveTo>
                  <a:pt x="1195214" y="1353054"/>
                </a:moveTo>
                <a:lnTo>
                  <a:pt x="1210818" y="1370609"/>
                </a:lnTo>
                <a:lnTo>
                  <a:pt x="1214160" y="1367650"/>
                </a:lnTo>
                <a:lnTo>
                  <a:pt x="1209294" y="1367650"/>
                </a:lnTo>
                <a:lnTo>
                  <a:pt x="1207142" y="1356956"/>
                </a:lnTo>
                <a:lnTo>
                  <a:pt x="1195214" y="1353054"/>
                </a:lnTo>
                <a:close/>
              </a:path>
              <a:path w="1224279" h="1376045">
                <a:moveTo>
                  <a:pt x="1200277" y="1272997"/>
                </a:moveTo>
                <a:lnTo>
                  <a:pt x="1193419" y="1274381"/>
                </a:lnTo>
                <a:lnTo>
                  <a:pt x="1191260" y="1277721"/>
                </a:lnTo>
                <a:lnTo>
                  <a:pt x="1191895" y="1281163"/>
                </a:lnTo>
                <a:lnTo>
                  <a:pt x="1204639" y="1344511"/>
                </a:lnTo>
                <a:lnTo>
                  <a:pt x="1220343" y="1362176"/>
                </a:lnTo>
                <a:lnTo>
                  <a:pt x="1210818" y="1370609"/>
                </a:lnTo>
                <a:lnTo>
                  <a:pt x="1222850" y="1370609"/>
                </a:lnTo>
                <a:lnTo>
                  <a:pt x="1204340" y="1278661"/>
                </a:lnTo>
                <a:lnTo>
                  <a:pt x="1203706" y="1275219"/>
                </a:lnTo>
                <a:lnTo>
                  <a:pt x="1200277" y="1272997"/>
                </a:lnTo>
                <a:close/>
              </a:path>
              <a:path w="1224279" h="1376045">
                <a:moveTo>
                  <a:pt x="1207142" y="1356956"/>
                </a:moveTo>
                <a:lnTo>
                  <a:pt x="1209294" y="1367650"/>
                </a:lnTo>
                <a:lnTo>
                  <a:pt x="1217549" y="1360360"/>
                </a:lnTo>
                <a:lnTo>
                  <a:pt x="1207142" y="1356956"/>
                </a:lnTo>
                <a:close/>
              </a:path>
              <a:path w="1224279" h="1376045">
                <a:moveTo>
                  <a:pt x="1204639" y="1344511"/>
                </a:moveTo>
                <a:lnTo>
                  <a:pt x="1207142" y="1356956"/>
                </a:lnTo>
                <a:lnTo>
                  <a:pt x="1217549" y="1360360"/>
                </a:lnTo>
                <a:lnTo>
                  <a:pt x="1209294" y="1367650"/>
                </a:lnTo>
                <a:lnTo>
                  <a:pt x="1214160" y="1367650"/>
                </a:lnTo>
                <a:lnTo>
                  <a:pt x="1220343" y="1362176"/>
                </a:lnTo>
                <a:lnTo>
                  <a:pt x="1204639" y="1344511"/>
                </a:lnTo>
                <a:close/>
              </a:path>
              <a:path w="1224279" h="1376045">
                <a:moveTo>
                  <a:pt x="9398" y="0"/>
                </a:moveTo>
                <a:lnTo>
                  <a:pt x="0" y="8382"/>
                </a:lnTo>
                <a:lnTo>
                  <a:pt x="1195214" y="1353054"/>
                </a:lnTo>
                <a:lnTo>
                  <a:pt x="1207142" y="1356956"/>
                </a:lnTo>
                <a:lnTo>
                  <a:pt x="1204639" y="1344511"/>
                </a:lnTo>
                <a:lnTo>
                  <a:pt x="9398" y="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8929" y="573786"/>
            <a:ext cx="2100580" cy="262890"/>
            <a:chOff x="528929" y="573786"/>
            <a:chExt cx="2100580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8929" y="573786"/>
              <a:ext cx="2099970" cy="2626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98953" y="652272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79">
                  <a:moveTo>
                    <a:pt x="30479" y="0"/>
                  </a:moveTo>
                  <a:lnTo>
                    <a:pt x="0" y="93852"/>
                  </a:lnTo>
                  <a:lnTo>
                    <a:pt x="60959" y="93852"/>
                  </a:lnTo>
                  <a:lnTo>
                    <a:pt x="3047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529333" y="652272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59" h="93979">
                <a:moveTo>
                  <a:pt x="30479" y="0"/>
                </a:moveTo>
                <a:lnTo>
                  <a:pt x="0" y="93852"/>
                </a:lnTo>
                <a:lnTo>
                  <a:pt x="60959" y="93852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9991" y="615569"/>
            <a:ext cx="98170" cy="1774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112" y="615569"/>
            <a:ext cx="79108" cy="850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5233" y="615315"/>
            <a:ext cx="75310" cy="744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6332" y="615315"/>
            <a:ext cx="75298" cy="74422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469007" y="578104"/>
            <a:ext cx="160020" cy="254000"/>
          </a:xfrm>
          <a:custGeom>
            <a:avLst/>
            <a:gdLst/>
            <a:ahLst/>
            <a:cxnLst/>
            <a:rect l="l" t="t" r="r" b="b"/>
            <a:pathLst>
              <a:path w="160019" h="254000">
                <a:moveTo>
                  <a:pt x="0" y="0"/>
                </a:moveTo>
                <a:lnTo>
                  <a:pt x="45085" y="0"/>
                </a:lnTo>
                <a:lnTo>
                  <a:pt x="45085" y="213995"/>
                </a:lnTo>
                <a:lnTo>
                  <a:pt x="159893" y="213995"/>
                </a:lnTo>
                <a:lnTo>
                  <a:pt x="159893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45283" y="578104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5" h="254000">
                <a:moveTo>
                  <a:pt x="0" y="0"/>
                </a:moveTo>
                <a:lnTo>
                  <a:pt x="45085" y="0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7681" y="578104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4" h="254000">
                <a:moveTo>
                  <a:pt x="0" y="0"/>
                </a:moveTo>
                <a:lnTo>
                  <a:pt x="45084" y="0"/>
                </a:lnTo>
                <a:lnTo>
                  <a:pt x="4508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7717" y="578104"/>
            <a:ext cx="162560" cy="254000"/>
          </a:xfrm>
          <a:custGeom>
            <a:avLst/>
            <a:gdLst/>
            <a:ahLst/>
            <a:cxnLst/>
            <a:rect l="l" t="t" r="r" b="b"/>
            <a:pathLst>
              <a:path w="162559" h="254000">
                <a:moveTo>
                  <a:pt x="0" y="0"/>
                </a:moveTo>
                <a:lnTo>
                  <a:pt x="162115" y="0"/>
                </a:lnTo>
                <a:lnTo>
                  <a:pt x="162115" y="40005"/>
                </a:lnTo>
                <a:lnTo>
                  <a:pt x="45072" y="40005"/>
                </a:lnTo>
                <a:lnTo>
                  <a:pt x="45072" y="99568"/>
                </a:lnTo>
                <a:lnTo>
                  <a:pt x="128993" y="99568"/>
                </a:lnTo>
                <a:lnTo>
                  <a:pt x="128993" y="137795"/>
                </a:lnTo>
                <a:lnTo>
                  <a:pt x="45072" y="137795"/>
                </a:lnTo>
                <a:lnTo>
                  <a:pt x="45072" y="213995"/>
                </a:lnTo>
                <a:lnTo>
                  <a:pt x="160210" y="213995"/>
                </a:lnTo>
                <a:lnTo>
                  <a:pt x="160210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15795" y="576326"/>
            <a:ext cx="188595" cy="255904"/>
          </a:xfrm>
          <a:custGeom>
            <a:avLst/>
            <a:gdLst/>
            <a:ahLst/>
            <a:cxnLst/>
            <a:rect l="l" t="t" r="r" b="b"/>
            <a:pathLst>
              <a:path w="188594" h="255905">
                <a:moveTo>
                  <a:pt x="67818" y="0"/>
                </a:moveTo>
                <a:lnTo>
                  <a:pt x="117522" y="8159"/>
                </a:lnTo>
                <a:lnTo>
                  <a:pt x="155702" y="32512"/>
                </a:lnTo>
                <a:lnTo>
                  <a:pt x="180101" y="70342"/>
                </a:lnTo>
                <a:lnTo>
                  <a:pt x="188213" y="118745"/>
                </a:lnTo>
                <a:lnTo>
                  <a:pt x="182939" y="168060"/>
                </a:lnTo>
                <a:lnTo>
                  <a:pt x="167113" y="206427"/>
                </a:lnTo>
                <a:lnTo>
                  <a:pt x="140729" y="233840"/>
                </a:lnTo>
                <a:lnTo>
                  <a:pt x="103780" y="250292"/>
                </a:lnTo>
                <a:lnTo>
                  <a:pt x="56261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4455" y="1071"/>
                </a:lnTo>
                <a:lnTo>
                  <a:pt x="43910" y="476"/>
                </a:lnTo>
                <a:lnTo>
                  <a:pt x="58364" y="119"/>
                </a:lnTo>
                <a:lnTo>
                  <a:pt x="678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8929" y="576326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09" h="255905">
                <a:moveTo>
                  <a:pt x="52704" y="0"/>
                </a:moveTo>
                <a:lnTo>
                  <a:pt x="104786" y="4651"/>
                </a:lnTo>
                <a:lnTo>
                  <a:pt x="140703" y="18541"/>
                </a:lnTo>
                <a:lnTo>
                  <a:pt x="166790" y="57886"/>
                </a:lnTo>
                <a:lnTo>
                  <a:pt x="168528" y="76200"/>
                </a:lnTo>
                <a:lnTo>
                  <a:pt x="162092" y="114391"/>
                </a:lnTo>
                <a:lnTo>
                  <a:pt x="142781" y="141700"/>
                </a:lnTo>
                <a:lnTo>
                  <a:pt x="110594" y="158103"/>
                </a:lnTo>
                <a:lnTo>
                  <a:pt x="65531" y="163575"/>
                </a:lnTo>
                <a:lnTo>
                  <a:pt x="60451" y="163575"/>
                </a:lnTo>
                <a:lnTo>
                  <a:pt x="53632" y="163195"/>
                </a:lnTo>
                <a:lnTo>
                  <a:pt x="45072" y="162306"/>
                </a:lnTo>
                <a:lnTo>
                  <a:pt x="45072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97" y="1071"/>
                </a:lnTo>
                <a:lnTo>
                  <a:pt x="35715" y="476"/>
                </a:lnTo>
                <a:lnTo>
                  <a:pt x="46552" y="119"/>
                </a:lnTo>
                <a:lnTo>
                  <a:pt x="5270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99386" y="575437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80" h="257175">
                <a:moveTo>
                  <a:pt x="70357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39"/>
                </a:lnTo>
                <a:lnTo>
                  <a:pt x="195199" y="256666"/>
                </a:lnTo>
                <a:lnTo>
                  <a:pt x="143129" y="256666"/>
                </a:lnTo>
                <a:lnTo>
                  <a:pt x="75437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0409" y="575437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80" h="257175">
                <a:moveTo>
                  <a:pt x="70396" y="0"/>
                </a:moveTo>
                <a:lnTo>
                  <a:pt x="112720" y="4689"/>
                </a:lnTo>
                <a:lnTo>
                  <a:pt x="142954" y="18748"/>
                </a:lnTo>
                <a:lnTo>
                  <a:pt x="161096" y="42165"/>
                </a:lnTo>
                <a:lnTo>
                  <a:pt x="167144" y="74929"/>
                </a:lnTo>
                <a:lnTo>
                  <a:pt x="166309" y="85984"/>
                </a:lnTo>
                <a:lnTo>
                  <a:pt x="146681" y="124648"/>
                </a:lnTo>
                <a:lnTo>
                  <a:pt x="120154" y="142239"/>
                </a:lnTo>
                <a:lnTo>
                  <a:pt x="195224" y="256666"/>
                </a:lnTo>
                <a:lnTo>
                  <a:pt x="143217" y="256666"/>
                </a:lnTo>
                <a:lnTo>
                  <a:pt x="75425" y="151764"/>
                </a:lnTo>
                <a:lnTo>
                  <a:pt x="69800" y="151620"/>
                </a:lnTo>
                <a:lnTo>
                  <a:pt x="63157" y="151368"/>
                </a:lnTo>
                <a:lnTo>
                  <a:pt x="55494" y="150997"/>
                </a:lnTo>
                <a:lnTo>
                  <a:pt x="46812" y="150495"/>
                </a:lnTo>
                <a:lnTo>
                  <a:pt x="46812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59" y="2593"/>
                </a:lnTo>
                <a:lnTo>
                  <a:pt x="9229" y="2365"/>
                </a:lnTo>
                <a:lnTo>
                  <a:pt x="17909" y="1970"/>
                </a:lnTo>
                <a:lnTo>
                  <a:pt x="29298" y="1397"/>
                </a:lnTo>
                <a:lnTo>
                  <a:pt x="41426" y="803"/>
                </a:lnTo>
                <a:lnTo>
                  <a:pt x="52319" y="365"/>
                </a:lnTo>
                <a:lnTo>
                  <a:pt x="61976" y="93"/>
                </a:lnTo>
                <a:lnTo>
                  <a:pt x="7039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18308" y="574675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19" h="257809">
                <a:moveTo>
                  <a:pt x="101218" y="0"/>
                </a:moveTo>
                <a:lnTo>
                  <a:pt x="121031" y="0"/>
                </a:lnTo>
                <a:lnTo>
                  <a:pt x="223139" y="257428"/>
                </a:lnTo>
                <a:lnTo>
                  <a:pt x="173355" y="257428"/>
                </a:lnTo>
                <a:lnTo>
                  <a:pt x="154813" y="205994"/>
                </a:lnTo>
                <a:lnTo>
                  <a:pt x="67818" y="205994"/>
                </a:lnTo>
                <a:lnTo>
                  <a:pt x="50038" y="257428"/>
                </a:lnTo>
                <a:lnTo>
                  <a:pt x="0" y="257428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43736" y="573786"/>
            <a:ext cx="428625" cy="262890"/>
          </a:xfrm>
          <a:custGeom>
            <a:avLst/>
            <a:gdLst/>
            <a:ahLst/>
            <a:cxnLst/>
            <a:rect l="l" t="t" r="r" b="b"/>
            <a:pathLst>
              <a:path w="428625" h="262890">
                <a:moveTo>
                  <a:pt x="306171" y="888"/>
                </a:moveTo>
                <a:lnTo>
                  <a:pt x="325983" y="888"/>
                </a:lnTo>
                <a:lnTo>
                  <a:pt x="428091" y="258317"/>
                </a:lnTo>
                <a:lnTo>
                  <a:pt x="378307" y="258317"/>
                </a:lnTo>
                <a:lnTo>
                  <a:pt x="359765" y="206883"/>
                </a:lnTo>
                <a:lnTo>
                  <a:pt x="272770" y="206883"/>
                </a:lnTo>
                <a:lnTo>
                  <a:pt x="254990" y="258317"/>
                </a:lnTo>
                <a:lnTo>
                  <a:pt x="204952" y="258317"/>
                </a:lnTo>
                <a:lnTo>
                  <a:pt x="306171" y="888"/>
                </a:lnTo>
                <a:close/>
              </a:path>
              <a:path w="428625" h="262890">
                <a:moveTo>
                  <a:pt x="116306" y="0"/>
                </a:moveTo>
                <a:lnTo>
                  <a:pt x="137096" y="1117"/>
                </a:lnTo>
                <a:lnTo>
                  <a:pt x="155660" y="4460"/>
                </a:lnTo>
                <a:lnTo>
                  <a:pt x="172009" y="10019"/>
                </a:lnTo>
                <a:lnTo>
                  <a:pt x="186156" y="17779"/>
                </a:lnTo>
                <a:lnTo>
                  <a:pt x="167614" y="55117"/>
                </a:lnTo>
                <a:lnTo>
                  <a:pt x="158944" y="48523"/>
                </a:lnTo>
                <a:lnTo>
                  <a:pt x="147977" y="43799"/>
                </a:lnTo>
                <a:lnTo>
                  <a:pt x="134699" y="40955"/>
                </a:lnTo>
                <a:lnTo>
                  <a:pt x="119100" y="40004"/>
                </a:lnTo>
                <a:lnTo>
                  <a:pt x="103983" y="41671"/>
                </a:lnTo>
                <a:lnTo>
                  <a:pt x="67157" y="66675"/>
                </a:lnTo>
                <a:lnTo>
                  <a:pt x="48101" y="114484"/>
                </a:lnTo>
                <a:lnTo>
                  <a:pt x="46837" y="133985"/>
                </a:lnTo>
                <a:lnTo>
                  <a:pt x="48006" y="153318"/>
                </a:lnTo>
                <a:lnTo>
                  <a:pt x="65633" y="198627"/>
                </a:lnTo>
                <a:lnTo>
                  <a:pt x="100888" y="221130"/>
                </a:lnTo>
                <a:lnTo>
                  <a:pt x="115798" y="222630"/>
                </a:lnTo>
                <a:lnTo>
                  <a:pt x="132804" y="221015"/>
                </a:lnTo>
                <a:lnTo>
                  <a:pt x="147834" y="216185"/>
                </a:lnTo>
                <a:lnTo>
                  <a:pt x="160911" y="208164"/>
                </a:lnTo>
                <a:lnTo>
                  <a:pt x="172059" y="196976"/>
                </a:lnTo>
                <a:lnTo>
                  <a:pt x="193014" y="233299"/>
                </a:lnTo>
                <a:lnTo>
                  <a:pt x="177607" y="246133"/>
                </a:lnTo>
                <a:lnTo>
                  <a:pt x="159010" y="255301"/>
                </a:lnTo>
                <a:lnTo>
                  <a:pt x="137221" y="260802"/>
                </a:lnTo>
                <a:lnTo>
                  <a:pt x="112242" y="262636"/>
                </a:lnTo>
                <a:lnTo>
                  <a:pt x="87070" y="260445"/>
                </a:lnTo>
                <a:lnTo>
                  <a:pt x="45680" y="242919"/>
                </a:lnTo>
                <a:lnTo>
                  <a:pt x="16566" y="208535"/>
                </a:lnTo>
                <a:lnTo>
                  <a:pt x="1842" y="160772"/>
                </a:lnTo>
                <a:lnTo>
                  <a:pt x="0" y="132079"/>
                </a:lnTo>
                <a:lnTo>
                  <a:pt x="2043" y="105050"/>
                </a:lnTo>
                <a:lnTo>
                  <a:pt x="18409" y="57945"/>
                </a:lnTo>
                <a:lnTo>
                  <a:pt x="50191" y="21270"/>
                </a:lnTo>
                <a:lnTo>
                  <a:pt x="91998" y="2359"/>
                </a:lnTo>
                <a:lnTo>
                  <a:pt x="1163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2731007" y="572897"/>
            <a:ext cx="389890" cy="264795"/>
            <a:chOff x="2731007" y="572897"/>
            <a:chExt cx="389890" cy="26479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1896" y="573786"/>
              <a:ext cx="387730" cy="26263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731896" y="573786"/>
              <a:ext cx="387985" cy="262890"/>
            </a:xfrm>
            <a:custGeom>
              <a:avLst/>
              <a:gdLst/>
              <a:ahLst/>
              <a:cxnLst/>
              <a:rect l="l" t="t" r="r" b="b"/>
              <a:pathLst>
                <a:path w="387985" h="262890">
                  <a:moveTo>
                    <a:pt x="0" y="4317"/>
                  </a:moveTo>
                  <a:lnTo>
                    <a:pt x="49529" y="4317"/>
                  </a:lnTo>
                  <a:lnTo>
                    <a:pt x="108330" y="176022"/>
                  </a:lnTo>
                  <a:lnTo>
                    <a:pt x="170433" y="4317"/>
                  </a:lnTo>
                  <a:lnTo>
                    <a:pt x="218947" y="4317"/>
                  </a:lnTo>
                  <a:lnTo>
                    <a:pt x="119760" y="261747"/>
                  </a:lnTo>
                  <a:lnTo>
                    <a:pt x="94995" y="261747"/>
                  </a:lnTo>
                  <a:lnTo>
                    <a:pt x="0" y="4317"/>
                  </a:lnTo>
                  <a:close/>
                </a:path>
                <a:path w="387985" h="262890">
                  <a:moveTo>
                    <a:pt x="311403" y="0"/>
                  </a:moveTo>
                  <a:lnTo>
                    <a:pt x="332007" y="1023"/>
                  </a:lnTo>
                  <a:lnTo>
                    <a:pt x="349646" y="4095"/>
                  </a:lnTo>
                  <a:lnTo>
                    <a:pt x="364357" y="9215"/>
                  </a:lnTo>
                  <a:lnTo>
                    <a:pt x="376173" y="16383"/>
                  </a:lnTo>
                  <a:lnTo>
                    <a:pt x="362457" y="55244"/>
                  </a:lnTo>
                  <a:lnTo>
                    <a:pt x="350404" y="47837"/>
                  </a:lnTo>
                  <a:lnTo>
                    <a:pt x="338042" y="42560"/>
                  </a:lnTo>
                  <a:lnTo>
                    <a:pt x="325346" y="39403"/>
                  </a:lnTo>
                  <a:lnTo>
                    <a:pt x="312292" y="38353"/>
                  </a:lnTo>
                  <a:lnTo>
                    <a:pt x="304932" y="38856"/>
                  </a:lnTo>
                  <a:lnTo>
                    <a:pt x="279526" y="59181"/>
                  </a:lnTo>
                  <a:lnTo>
                    <a:pt x="279526" y="67944"/>
                  </a:lnTo>
                  <a:lnTo>
                    <a:pt x="306744" y="101717"/>
                  </a:lnTo>
                  <a:lnTo>
                    <a:pt x="339776" y="119485"/>
                  </a:lnTo>
                  <a:lnTo>
                    <a:pt x="349853" y="125333"/>
                  </a:lnTo>
                  <a:lnTo>
                    <a:pt x="378602" y="154043"/>
                  </a:lnTo>
                  <a:lnTo>
                    <a:pt x="387730" y="191897"/>
                  </a:lnTo>
                  <a:lnTo>
                    <a:pt x="386206" y="206638"/>
                  </a:lnTo>
                  <a:lnTo>
                    <a:pt x="363346" y="242697"/>
                  </a:lnTo>
                  <a:lnTo>
                    <a:pt x="317501" y="261395"/>
                  </a:lnTo>
                  <a:lnTo>
                    <a:pt x="298069" y="262636"/>
                  </a:lnTo>
                  <a:lnTo>
                    <a:pt x="280761" y="261491"/>
                  </a:lnTo>
                  <a:lnTo>
                    <a:pt x="264286" y="258048"/>
                  </a:lnTo>
                  <a:lnTo>
                    <a:pt x="248669" y="252295"/>
                  </a:lnTo>
                  <a:lnTo>
                    <a:pt x="233933" y="244221"/>
                  </a:lnTo>
                  <a:lnTo>
                    <a:pt x="250570" y="203835"/>
                  </a:lnTo>
                  <a:lnTo>
                    <a:pt x="263858" y="212076"/>
                  </a:lnTo>
                  <a:lnTo>
                    <a:pt x="277050" y="217947"/>
                  </a:lnTo>
                  <a:lnTo>
                    <a:pt x="290147" y="221462"/>
                  </a:lnTo>
                  <a:lnTo>
                    <a:pt x="303148" y="222630"/>
                  </a:lnTo>
                  <a:lnTo>
                    <a:pt x="320504" y="220892"/>
                  </a:lnTo>
                  <a:lnTo>
                    <a:pt x="332930" y="215677"/>
                  </a:lnTo>
                  <a:lnTo>
                    <a:pt x="340403" y="206986"/>
                  </a:lnTo>
                  <a:lnTo>
                    <a:pt x="342900" y="194817"/>
                  </a:lnTo>
                  <a:lnTo>
                    <a:pt x="342306" y="188412"/>
                  </a:lnTo>
                  <a:lnTo>
                    <a:pt x="319150" y="157559"/>
                  </a:lnTo>
                  <a:lnTo>
                    <a:pt x="281491" y="136634"/>
                  </a:lnTo>
                  <a:lnTo>
                    <a:pt x="270446" y="130286"/>
                  </a:lnTo>
                  <a:lnTo>
                    <a:pt x="242950" y="103362"/>
                  </a:lnTo>
                  <a:lnTo>
                    <a:pt x="234441" y="68325"/>
                  </a:lnTo>
                  <a:lnTo>
                    <a:pt x="235797" y="54203"/>
                  </a:lnTo>
                  <a:lnTo>
                    <a:pt x="256031" y="19430"/>
                  </a:lnTo>
                  <a:lnTo>
                    <a:pt x="295304" y="1214"/>
                  </a:lnTo>
                  <a:lnTo>
                    <a:pt x="31140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244088" y="572643"/>
            <a:ext cx="4685665" cy="264795"/>
            <a:chOff x="3244088" y="572643"/>
            <a:chExt cx="4685665" cy="264795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44977" y="573532"/>
              <a:ext cx="4683506" cy="26288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274058" y="652272"/>
              <a:ext cx="2827020" cy="93980"/>
            </a:xfrm>
            <a:custGeom>
              <a:avLst/>
              <a:gdLst/>
              <a:ahLst/>
              <a:cxnLst/>
              <a:rect l="l" t="t" r="r" b="b"/>
              <a:pathLst>
                <a:path w="2827020" h="93979">
                  <a:moveTo>
                    <a:pt x="2796540" y="0"/>
                  </a:moveTo>
                  <a:lnTo>
                    <a:pt x="2766060" y="93852"/>
                  </a:lnTo>
                  <a:lnTo>
                    <a:pt x="2827019" y="93852"/>
                  </a:lnTo>
                  <a:lnTo>
                    <a:pt x="2796540" y="0"/>
                  </a:lnTo>
                  <a:close/>
                </a:path>
                <a:path w="2827020" h="93979">
                  <a:moveTo>
                    <a:pt x="1533143" y="0"/>
                  </a:moveTo>
                  <a:lnTo>
                    <a:pt x="1502664" y="93852"/>
                  </a:lnTo>
                  <a:lnTo>
                    <a:pt x="1563624" y="93852"/>
                  </a:lnTo>
                  <a:lnTo>
                    <a:pt x="1533143" y="0"/>
                  </a:lnTo>
                  <a:close/>
                </a:path>
                <a:path w="2827020" h="93979">
                  <a:moveTo>
                    <a:pt x="800100" y="0"/>
                  </a:moveTo>
                  <a:lnTo>
                    <a:pt x="769619" y="93852"/>
                  </a:lnTo>
                  <a:lnTo>
                    <a:pt x="830579" y="93852"/>
                  </a:lnTo>
                  <a:lnTo>
                    <a:pt x="800100" y="0"/>
                  </a:lnTo>
                  <a:close/>
                </a:path>
                <a:path w="2827020" h="93979">
                  <a:moveTo>
                    <a:pt x="30479" y="0"/>
                  </a:moveTo>
                  <a:lnTo>
                    <a:pt x="0" y="93852"/>
                  </a:lnTo>
                  <a:lnTo>
                    <a:pt x="60959" y="93852"/>
                  </a:lnTo>
                  <a:lnTo>
                    <a:pt x="3047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4715" y="615569"/>
              <a:ext cx="98171" cy="1774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9958" y="615315"/>
              <a:ext cx="75310" cy="7442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27416" y="612775"/>
              <a:ext cx="130048" cy="1845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4473" y="612775"/>
              <a:ext cx="130048" cy="18453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44977" y="573532"/>
              <a:ext cx="4683760" cy="262890"/>
            </a:xfrm>
            <a:custGeom>
              <a:avLst/>
              <a:gdLst/>
              <a:ahLst/>
              <a:cxnLst/>
              <a:rect l="l" t="t" r="r" b="b"/>
              <a:pathLst>
                <a:path w="4683759" h="262890">
                  <a:moveTo>
                    <a:pt x="4498594" y="4571"/>
                  </a:moveTo>
                  <a:lnTo>
                    <a:pt x="4520183" y="4571"/>
                  </a:lnTo>
                  <a:lnTo>
                    <a:pt x="4640199" y="157860"/>
                  </a:lnTo>
                  <a:lnTo>
                    <a:pt x="4640199" y="4571"/>
                  </a:lnTo>
                  <a:lnTo>
                    <a:pt x="4683506" y="4571"/>
                  </a:lnTo>
                  <a:lnTo>
                    <a:pt x="4683506" y="262000"/>
                  </a:lnTo>
                  <a:lnTo>
                    <a:pt x="4665218" y="262000"/>
                  </a:lnTo>
                  <a:lnTo>
                    <a:pt x="4541901" y="101345"/>
                  </a:lnTo>
                  <a:lnTo>
                    <a:pt x="4541901" y="258698"/>
                  </a:lnTo>
                  <a:lnTo>
                    <a:pt x="4498594" y="258698"/>
                  </a:lnTo>
                  <a:lnTo>
                    <a:pt x="4498594" y="4571"/>
                  </a:lnTo>
                  <a:close/>
                </a:path>
                <a:path w="4683759" h="262890">
                  <a:moveTo>
                    <a:pt x="4150487" y="4571"/>
                  </a:moveTo>
                  <a:lnTo>
                    <a:pt x="4195572" y="4571"/>
                  </a:lnTo>
                  <a:lnTo>
                    <a:pt x="4195572" y="258571"/>
                  </a:lnTo>
                  <a:lnTo>
                    <a:pt x="4150487" y="258571"/>
                  </a:lnTo>
                  <a:lnTo>
                    <a:pt x="4150487" y="4571"/>
                  </a:lnTo>
                  <a:close/>
                </a:path>
                <a:path w="4683759" h="262890">
                  <a:moveTo>
                    <a:pt x="3909059" y="4571"/>
                  </a:moveTo>
                  <a:lnTo>
                    <a:pt x="4119372" y="4571"/>
                  </a:lnTo>
                  <a:lnTo>
                    <a:pt x="4119372" y="44576"/>
                  </a:lnTo>
                  <a:lnTo>
                    <a:pt x="4034917" y="44576"/>
                  </a:lnTo>
                  <a:lnTo>
                    <a:pt x="4034917" y="258571"/>
                  </a:lnTo>
                  <a:lnTo>
                    <a:pt x="3989831" y="258571"/>
                  </a:lnTo>
                  <a:lnTo>
                    <a:pt x="3989831" y="44576"/>
                  </a:lnTo>
                  <a:lnTo>
                    <a:pt x="3909059" y="44576"/>
                  </a:lnTo>
                  <a:lnTo>
                    <a:pt x="3909059" y="4571"/>
                  </a:lnTo>
                  <a:close/>
                </a:path>
                <a:path w="4683759" h="262890">
                  <a:moveTo>
                    <a:pt x="3423539" y="4571"/>
                  </a:moveTo>
                  <a:lnTo>
                    <a:pt x="3468624" y="4571"/>
                  </a:lnTo>
                  <a:lnTo>
                    <a:pt x="3468624" y="258571"/>
                  </a:lnTo>
                  <a:lnTo>
                    <a:pt x="3423539" y="258571"/>
                  </a:lnTo>
                  <a:lnTo>
                    <a:pt x="3423539" y="4571"/>
                  </a:lnTo>
                  <a:close/>
                </a:path>
                <a:path w="4683759" h="262890">
                  <a:moveTo>
                    <a:pt x="3215386" y="4571"/>
                  </a:moveTo>
                  <a:lnTo>
                    <a:pt x="3382645" y="4571"/>
                  </a:lnTo>
                  <a:lnTo>
                    <a:pt x="3382645" y="44576"/>
                  </a:lnTo>
                  <a:lnTo>
                    <a:pt x="3260471" y="44576"/>
                  </a:lnTo>
                  <a:lnTo>
                    <a:pt x="3260471" y="104139"/>
                  </a:lnTo>
                  <a:lnTo>
                    <a:pt x="3349752" y="104139"/>
                  </a:lnTo>
                  <a:lnTo>
                    <a:pt x="3349752" y="142366"/>
                  </a:lnTo>
                  <a:lnTo>
                    <a:pt x="3260471" y="142366"/>
                  </a:lnTo>
                  <a:lnTo>
                    <a:pt x="3260471" y="258571"/>
                  </a:lnTo>
                  <a:lnTo>
                    <a:pt x="3215386" y="258571"/>
                  </a:lnTo>
                  <a:lnTo>
                    <a:pt x="3215386" y="4571"/>
                  </a:lnTo>
                  <a:close/>
                </a:path>
                <a:path w="4683759" h="262890">
                  <a:moveTo>
                    <a:pt x="3117215" y="4571"/>
                  </a:moveTo>
                  <a:lnTo>
                    <a:pt x="3162300" y="4571"/>
                  </a:lnTo>
                  <a:lnTo>
                    <a:pt x="3162300" y="258571"/>
                  </a:lnTo>
                  <a:lnTo>
                    <a:pt x="3117215" y="258571"/>
                  </a:lnTo>
                  <a:lnTo>
                    <a:pt x="3117215" y="4571"/>
                  </a:lnTo>
                  <a:close/>
                </a:path>
                <a:path w="4683759" h="262890">
                  <a:moveTo>
                    <a:pt x="2701798" y="4571"/>
                  </a:moveTo>
                  <a:lnTo>
                    <a:pt x="2746883" y="4571"/>
                  </a:lnTo>
                  <a:lnTo>
                    <a:pt x="2746883" y="218566"/>
                  </a:lnTo>
                  <a:lnTo>
                    <a:pt x="2861691" y="218566"/>
                  </a:lnTo>
                  <a:lnTo>
                    <a:pt x="2861691" y="258571"/>
                  </a:lnTo>
                  <a:lnTo>
                    <a:pt x="2701798" y="258571"/>
                  </a:lnTo>
                  <a:lnTo>
                    <a:pt x="2701798" y="4571"/>
                  </a:lnTo>
                  <a:close/>
                </a:path>
                <a:path w="4683759" h="262890">
                  <a:moveTo>
                    <a:pt x="1968753" y="4571"/>
                  </a:moveTo>
                  <a:lnTo>
                    <a:pt x="2013839" y="4571"/>
                  </a:lnTo>
                  <a:lnTo>
                    <a:pt x="2013839" y="218566"/>
                  </a:lnTo>
                  <a:lnTo>
                    <a:pt x="2128647" y="218566"/>
                  </a:lnTo>
                  <a:lnTo>
                    <a:pt x="2128647" y="258571"/>
                  </a:lnTo>
                  <a:lnTo>
                    <a:pt x="1968753" y="258571"/>
                  </a:lnTo>
                  <a:lnTo>
                    <a:pt x="1968753" y="4571"/>
                  </a:lnTo>
                  <a:close/>
                </a:path>
                <a:path w="4683759" h="262890">
                  <a:moveTo>
                    <a:pt x="1645031" y="4571"/>
                  </a:moveTo>
                  <a:lnTo>
                    <a:pt x="1690115" y="4571"/>
                  </a:lnTo>
                  <a:lnTo>
                    <a:pt x="1690115" y="258571"/>
                  </a:lnTo>
                  <a:lnTo>
                    <a:pt x="1645031" y="258571"/>
                  </a:lnTo>
                  <a:lnTo>
                    <a:pt x="1645031" y="4571"/>
                  </a:lnTo>
                  <a:close/>
                </a:path>
                <a:path w="4683759" h="262890">
                  <a:moveTo>
                    <a:pt x="262636" y="4571"/>
                  </a:moveTo>
                  <a:lnTo>
                    <a:pt x="310514" y="4571"/>
                  </a:lnTo>
                  <a:lnTo>
                    <a:pt x="370586" y="112902"/>
                  </a:lnTo>
                  <a:lnTo>
                    <a:pt x="430911" y="4571"/>
                  </a:lnTo>
                  <a:lnTo>
                    <a:pt x="478663" y="4571"/>
                  </a:lnTo>
                  <a:lnTo>
                    <a:pt x="393319" y="154304"/>
                  </a:lnTo>
                  <a:lnTo>
                    <a:pt x="393319" y="258571"/>
                  </a:lnTo>
                  <a:lnTo>
                    <a:pt x="348234" y="258571"/>
                  </a:lnTo>
                  <a:lnTo>
                    <a:pt x="348234" y="154304"/>
                  </a:lnTo>
                  <a:lnTo>
                    <a:pt x="262636" y="4571"/>
                  </a:lnTo>
                  <a:close/>
                </a:path>
                <a:path w="4683759" h="262890">
                  <a:moveTo>
                    <a:pt x="51181" y="4571"/>
                  </a:moveTo>
                  <a:lnTo>
                    <a:pt x="75057" y="4571"/>
                  </a:lnTo>
                  <a:lnTo>
                    <a:pt x="130048" y="175640"/>
                  </a:lnTo>
                  <a:lnTo>
                    <a:pt x="183769" y="4571"/>
                  </a:lnTo>
                  <a:lnTo>
                    <a:pt x="207518" y="4571"/>
                  </a:lnTo>
                  <a:lnTo>
                    <a:pt x="259461" y="258698"/>
                  </a:lnTo>
                  <a:lnTo>
                    <a:pt x="215773" y="258698"/>
                  </a:lnTo>
                  <a:lnTo>
                    <a:pt x="189357" y="121792"/>
                  </a:lnTo>
                  <a:lnTo>
                    <a:pt x="138175" y="262000"/>
                  </a:lnTo>
                  <a:lnTo>
                    <a:pt x="122047" y="262000"/>
                  </a:lnTo>
                  <a:lnTo>
                    <a:pt x="70993" y="121792"/>
                  </a:lnTo>
                  <a:lnTo>
                    <a:pt x="43561" y="258698"/>
                  </a:lnTo>
                  <a:lnTo>
                    <a:pt x="0" y="258698"/>
                  </a:lnTo>
                  <a:lnTo>
                    <a:pt x="51181" y="4571"/>
                  </a:lnTo>
                  <a:close/>
                </a:path>
                <a:path w="4683759" h="262890">
                  <a:moveTo>
                    <a:pt x="1483360" y="2793"/>
                  </a:moveTo>
                  <a:lnTo>
                    <a:pt x="1533064" y="10953"/>
                  </a:lnTo>
                  <a:lnTo>
                    <a:pt x="1571244" y="35305"/>
                  </a:lnTo>
                  <a:lnTo>
                    <a:pt x="1595643" y="73136"/>
                  </a:lnTo>
                  <a:lnTo>
                    <a:pt x="1603756" y="121538"/>
                  </a:lnTo>
                  <a:lnTo>
                    <a:pt x="1598481" y="170854"/>
                  </a:lnTo>
                  <a:lnTo>
                    <a:pt x="1582655" y="209221"/>
                  </a:lnTo>
                  <a:lnTo>
                    <a:pt x="1556271" y="236634"/>
                  </a:lnTo>
                  <a:lnTo>
                    <a:pt x="1519322" y="253086"/>
                  </a:lnTo>
                  <a:lnTo>
                    <a:pt x="1471802" y="258571"/>
                  </a:lnTo>
                  <a:lnTo>
                    <a:pt x="1415542" y="258571"/>
                  </a:lnTo>
                  <a:lnTo>
                    <a:pt x="1415542" y="4698"/>
                  </a:lnTo>
                  <a:lnTo>
                    <a:pt x="1439997" y="3865"/>
                  </a:lnTo>
                  <a:lnTo>
                    <a:pt x="1459452" y="3270"/>
                  </a:lnTo>
                  <a:lnTo>
                    <a:pt x="1473906" y="2913"/>
                  </a:lnTo>
                  <a:lnTo>
                    <a:pt x="1483360" y="2793"/>
                  </a:lnTo>
                  <a:close/>
                </a:path>
                <a:path w="4683759" h="262890">
                  <a:moveTo>
                    <a:pt x="1269492" y="1904"/>
                  </a:moveTo>
                  <a:lnTo>
                    <a:pt x="1311830" y="6594"/>
                  </a:lnTo>
                  <a:lnTo>
                    <a:pt x="1342072" y="20653"/>
                  </a:lnTo>
                  <a:lnTo>
                    <a:pt x="1360217" y="44070"/>
                  </a:lnTo>
                  <a:lnTo>
                    <a:pt x="1366265" y="76834"/>
                  </a:lnTo>
                  <a:lnTo>
                    <a:pt x="1365432" y="87889"/>
                  </a:lnTo>
                  <a:lnTo>
                    <a:pt x="1345815" y="126553"/>
                  </a:lnTo>
                  <a:lnTo>
                    <a:pt x="1319276" y="144144"/>
                  </a:lnTo>
                  <a:lnTo>
                    <a:pt x="1394333" y="258571"/>
                  </a:lnTo>
                  <a:lnTo>
                    <a:pt x="1342263" y="258571"/>
                  </a:lnTo>
                  <a:lnTo>
                    <a:pt x="1274572" y="153669"/>
                  </a:lnTo>
                  <a:lnTo>
                    <a:pt x="1268926" y="153525"/>
                  </a:lnTo>
                  <a:lnTo>
                    <a:pt x="1262268" y="153273"/>
                  </a:lnTo>
                  <a:lnTo>
                    <a:pt x="1254587" y="152902"/>
                  </a:lnTo>
                  <a:lnTo>
                    <a:pt x="1245870" y="152400"/>
                  </a:lnTo>
                  <a:lnTo>
                    <a:pt x="1245870" y="258571"/>
                  </a:lnTo>
                  <a:lnTo>
                    <a:pt x="1199134" y="258571"/>
                  </a:lnTo>
                  <a:lnTo>
                    <a:pt x="1199134" y="4571"/>
                  </a:lnTo>
                  <a:lnTo>
                    <a:pt x="1202396" y="4498"/>
                  </a:lnTo>
                  <a:lnTo>
                    <a:pt x="1208373" y="4270"/>
                  </a:lnTo>
                  <a:lnTo>
                    <a:pt x="1217064" y="3875"/>
                  </a:lnTo>
                  <a:lnTo>
                    <a:pt x="1228471" y="3301"/>
                  </a:lnTo>
                  <a:lnTo>
                    <a:pt x="1240541" y="2708"/>
                  </a:lnTo>
                  <a:lnTo>
                    <a:pt x="1251410" y="2270"/>
                  </a:lnTo>
                  <a:lnTo>
                    <a:pt x="1261064" y="1998"/>
                  </a:lnTo>
                  <a:lnTo>
                    <a:pt x="1269492" y="1904"/>
                  </a:lnTo>
                  <a:close/>
                </a:path>
                <a:path w="4683759" h="262890">
                  <a:moveTo>
                    <a:pt x="3815715" y="1142"/>
                  </a:moveTo>
                  <a:lnTo>
                    <a:pt x="3835527" y="1142"/>
                  </a:lnTo>
                  <a:lnTo>
                    <a:pt x="3937634" y="258571"/>
                  </a:lnTo>
                  <a:lnTo>
                    <a:pt x="3887851" y="258571"/>
                  </a:lnTo>
                  <a:lnTo>
                    <a:pt x="3869308" y="207137"/>
                  </a:lnTo>
                  <a:lnTo>
                    <a:pt x="3782314" y="207137"/>
                  </a:lnTo>
                  <a:lnTo>
                    <a:pt x="3764533" y="258571"/>
                  </a:lnTo>
                  <a:lnTo>
                    <a:pt x="3714496" y="258571"/>
                  </a:lnTo>
                  <a:lnTo>
                    <a:pt x="3815715" y="1142"/>
                  </a:lnTo>
                  <a:close/>
                </a:path>
                <a:path w="4683759" h="262890">
                  <a:moveTo>
                    <a:pt x="2552319" y="1142"/>
                  </a:moveTo>
                  <a:lnTo>
                    <a:pt x="2572131" y="1142"/>
                  </a:lnTo>
                  <a:lnTo>
                    <a:pt x="2674239" y="258571"/>
                  </a:lnTo>
                  <a:lnTo>
                    <a:pt x="2624455" y="258571"/>
                  </a:lnTo>
                  <a:lnTo>
                    <a:pt x="2605913" y="207137"/>
                  </a:lnTo>
                  <a:lnTo>
                    <a:pt x="2518918" y="207137"/>
                  </a:lnTo>
                  <a:lnTo>
                    <a:pt x="2501138" y="258571"/>
                  </a:lnTo>
                  <a:lnTo>
                    <a:pt x="2451100" y="258571"/>
                  </a:lnTo>
                  <a:lnTo>
                    <a:pt x="2552319" y="1142"/>
                  </a:lnTo>
                  <a:close/>
                </a:path>
                <a:path w="4683759" h="262890">
                  <a:moveTo>
                    <a:pt x="1819275" y="1142"/>
                  </a:moveTo>
                  <a:lnTo>
                    <a:pt x="1839087" y="1142"/>
                  </a:lnTo>
                  <a:lnTo>
                    <a:pt x="1941195" y="258571"/>
                  </a:lnTo>
                  <a:lnTo>
                    <a:pt x="1891411" y="258571"/>
                  </a:lnTo>
                  <a:lnTo>
                    <a:pt x="1872869" y="207137"/>
                  </a:lnTo>
                  <a:lnTo>
                    <a:pt x="1785874" y="207137"/>
                  </a:lnTo>
                  <a:lnTo>
                    <a:pt x="1768094" y="258571"/>
                  </a:lnTo>
                  <a:lnTo>
                    <a:pt x="1718056" y="258571"/>
                  </a:lnTo>
                  <a:lnTo>
                    <a:pt x="1819275" y="1142"/>
                  </a:lnTo>
                  <a:close/>
                </a:path>
                <a:path w="4683759" h="262890">
                  <a:moveTo>
                    <a:pt x="1049655" y="1142"/>
                  </a:moveTo>
                  <a:lnTo>
                    <a:pt x="1069467" y="1142"/>
                  </a:lnTo>
                  <a:lnTo>
                    <a:pt x="1171575" y="258571"/>
                  </a:lnTo>
                  <a:lnTo>
                    <a:pt x="1121790" y="258571"/>
                  </a:lnTo>
                  <a:lnTo>
                    <a:pt x="1103249" y="207137"/>
                  </a:lnTo>
                  <a:lnTo>
                    <a:pt x="1016253" y="207137"/>
                  </a:lnTo>
                  <a:lnTo>
                    <a:pt x="998474" y="258571"/>
                  </a:lnTo>
                  <a:lnTo>
                    <a:pt x="948436" y="258571"/>
                  </a:lnTo>
                  <a:lnTo>
                    <a:pt x="1049655" y="1142"/>
                  </a:lnTo>
                  <a:close/>
                </a:path>
                <a:path w="4683759" h="262890">
                  <a:moveTo>
                    <a:pt x="3625850" y="253"/>
                  </a:moveTo>
                  <a:lnTo>
                    <a:pt x="3646640" y="1371"/>
                  </a:lnTo>
                  <a:lnTo>
                    <a:pt x="3665204" y="4714"/>
                  </a:lnTo>
                  <a:lnTo>
                    <a:pt x="3681553" y="10273"/>
                  </a:lnTo>
                  <a:lnTo>
                    <a:pt x="3695700" y="18033"/>
                  </a:lnTo>
                  <a:lnTo>
                    <a:pt x="3677157" y="55371"/>
                  </a:lnTo>
                  <a:lnTo>
                    <a:pt x="3668488" y="48777"/>
                  </a:lnTo>
                  <a:lnTo>
                    <a:pt x="3657520" y="44053"/>
                  </a:lnTo>
                  <a:lnTo>
                    <a:pt x="3644243" y="41209"/>
                  </a:lnTo>
                  <a:lnTo>
                    <a:pt x="3628644" y="40258"/>
                  </a:lnTo>
                  <a:lnTo>
                    <a:pt x="3613527" y="41925"/>
                  </a:lnTo>
                  <a:lnTo>
                    <a:pt x="3576701" y="66928"/>
                  </a:lnTo>
                  <a:lnTo>
                    <a:pt x="3557645" y="114738"/>
                  </a:lnTo>
                  <a:lnTo>
                    <a:pt x="3556380" y="134238"/>
                  </a:lnTo>
                  <a:lnTo>
                    <a:pt x="3557549" y="153572"/>
                  </a:lnTo>
                  <a:lnTo>
                    <a:pt x="3575177" y="198881"/>
                  </a:lnTo>
                  <a:lnTo>
                    <a:pt x="3610431" y="221384"/>
                  </a:lnTo>
                  <a:lnTo>
                    <a:pt x="3625342" y="222884"/>
                  </a:lnTo>
                  <a:lnTo>
                    <a:pt x="3642348" y="221269"/>
                  </a:lnTo>
                  <a:lnTo>
                    <a:pt x="3657377" y="216439"/>
                  </a:lnTo>
                  <a:lnTo>
                    <a:pt x="3670454" y="208418"/>
                  </a:lnTo>
                  <a:lnTo>
                    <a:pt x="3681603" y="197230"/>
                  </a:lnTo>
                  <a:lnTo>
                    <a:pt x="3702557" y="233552"/>
                  </a:lnTo>
                  <a:lnTo>
                    <a:pt x="3687151" y="246387"/>
                  </a:lnTo>
                  <a:lnTo>
                    <a:pt x="3668553" y="255555"/>
                  </a:lnTo>
                  <a:lnTo>
                    <a:pt x="3646765" y="261056"/>
                  </a:lnTo>
                  <a:lnTo>
                    <a:pt x="3621786" y="262889"/>
                  </a:lnTo>
                  <a:lnTo>
                    <a:pt x="3596614" y="260699"/>
                  </a:lnTo>
                  <a:lnTo>
                    <a:pt x="3555224" y="243173"/>
                  </a:lnTo>
                  <a:lnTo>
                    <a:pt x="3526127" y="208789"/>
                  </a:lnTo>
                  <a:lnTo>
                    <a:pt x="3511371" y="161026"/>
                  </a:lnTo>
                  <a:lnTo>
                    <a:pt x="3509518" y="132333"/>
                  </a:lnTo>
                  <a:lnTo>
                    <a:pt x="3511565" y="105304"/>
                  </a:lnTo>
                  <a:lnTo>
                    <a:pt x="3527948" y="58199"/>
                  </a:lnTo>
                  <a:lnTo>
                    <a:pt x="3559734" y="21524"/>
                  </a:lnTo>
                  <a:lnTo>
                    <a:pt x="3601541" y="2613"/>
                  </a:lnTo>
                  <a:lnTo>
                    <a:pt x="3625850" y="253"/>
                  </a:lnTo>
                  <a:close/>
                </a:path>
                <a:path w="4683759" h="262890">
                  <a:moveTo>
                    <a:pt x="3002534" y="253"/>
                  </a:moveTo>
                  <a:lnTo>
                    <a:pt x="3023324" y="1371"/>
                  </a:lnTo>
                  <a:lnTo>
                    <a:pt x="3041888" y="4714"/>
                  </a:lnTo>
                  <a:lnTo>
                    <a:pt x="3058237" y="10273"/>
                  </a:lnTo>
                  <a:lnTo>
                    <a:pt x="3072384" y="18033"/>
                  </a:lnTo>
                  <a:lnTo>
                    <a:pt x="3053842" y="55371"/>
                  </a:lnTo>
                  <a:lnTo>
                    <a:pt x="3045172" y="48777"/>
                  </a:lnTo>
                  <a:lnTo>
                    <a:pt x="3034204" y="44053"/>
                  </a:lnTo>
                  <a:lnTo>
                    <a:pt x="3020927" y="41209"/>
                  </a:lnTo>
                  <a:lnTo>
                    <a:pt x="3005328" y="40258"/>
                  </a:lnTo>
                  <a:lnTo>
                    <a:pt x="2990211" y="41925"/>
                  </a:lnTo>
                  <a:lnTo>
                    <a:pt x="2953385" y="66928"/>
                  </a:lnTo>
                  <a:lnTo>
                    <a:pt x="2934329" y="114738"/>
                  </a:lnTo>
                  <a:lnTo>
                    <a:pt x="2933065" y="134238"/>
                  </a:lnTo>
                  <a:lnTo>
                    <a:pt x="2934233" y="153572"/>
                  </a:lnTo>
                  <a:lnTo>
                    <a:pt x="2951861" y="198881"/>
                  </a:lnTo>
                  <a:lnTo>
                    <a:pt x="2987115" y="221384"/>
                  </a:lnTo>
                  <a:lnTo>
                    <a:pt x="3002026" y="222884"/>
                  </a:lnTo>
                  <a:lnTo>
                    <a:pt x="3019032" y="221269"/>
                  </a:lnTo>
                  <a:lnTo>
                    <a:pt x="3034061" y="216439"/>
                  </a:lnTo>
                  <a:lnTo>
                    <a:pt x="3047138" y="208418"/>
                  </a:lnTo>
                  <a:lnTo>
                    <a:pt x="3058287" y="197230"/>
                  </a:lnTo>
                  <a:lnTo>
                    <a:pt x="3079242" y="233552"/>
                  </a:lnTo>
                  <a:lnTo>
                    <a:pt x="3063835" y="246387"/>
                  </a:lnTo>
                  <a:lnTo>
                    <a:pt x="3045237" y="255555"/>
                  </a:lnTo>
                  <a:lnTo>
                    <a:pt x="3023449" y="261056"/>
                  </a:lnTo>
                  <a:lnTo>
                    <a:pt x="2998470" y="262889"/>
                  </a:lnTo>
                  <a:lnTo>
                    <a:pt x="2973298" y="260699"/>
                  </a:lnTo>
                  <a:lnTo>
                    <a:pt x="2931908" y="243173"/>
                  </a:lnTo>
                  <a:lnTo>
                    <a:pt x="2902811" y="208789"/>
                  </a:lnTo>
                  <a:lnTo>
                    <a:pt x="2888055" y="161026"/>
                  </a:lnTo>
                  <a:lnTo>
                    <a:pt x="2886202" y="132333"/>
                  </a:lnTo>
                  <a:lnTo>
                    <a:pt x="2888249" y="105304"/>
                  </a:lnTo>
                  <a:lnTo>
                    <a:pt x="2904632" y="58199"/>
                  </a:lnTo>
                  <a:lnTo>
                    <a:pt x="2936418" y="21524"/>
                  </a:lnTo>
                  <a:lnTo>
                    <a:pt x="2978225" y="2613"/>
                  </a:lnTo>
                  <a:lnTo>
                    <a:pt x="3002534" y="253"/>
                  </a:lnTo>
                  <a:close/>
                </a:path>
                <a:path w="4683759" h="262890">
                  <a:moveTo>
                    <a:pt x="2362454" y="253"/>
                  </a:moveTo>
                  <a:lnTo>
                    <a:pt x="2383244" y="1371"/>
                  </a:lnTo>
                  <a:lnTo>
                    <a:pt x="2401808" y="4714"/>
                  </a:lnTo>
                  <a:lnTo>
                    <a:pt x="2418157" y="10273"/>
                  </a:lnTo>
                  <a:lnTo>
                    <a:pt x="2432304" y="18033"/>
                  </a:lnTo>
                  <a:lnTo>
                    <a:pt x="2413762" y="55371"/>
                  </a:lnTo>
                  <a:lnTo>
                    <a:pt x="2405092" y="48777"/>
                  </a:lnTo>
                  <a:lnTo>
                    <a:pt x="2394124" y="44053"/>
                  </a:lnTo>
                  <a:lnTo>
                    <a:pt x="2380847" y="41209"/>
                  </a:lnTo>
                  <a:lnTo>
                    <a:pt x="2365248" y="40258"/>
                  </a:lnTo>
                  <a:lnTo>
                    <a:pt x="2350131" y="41925"/>
                  </a:lnTo>
                  <a:lnTo>
                    <a:pt x="2313305" y="66928"/>
                  </a:lnTo>
                  <a:lnTo>
                    <a:pt x="2294249" y="114738"/>
                  </a:lnTo>
                  <a:lnTo>
                    <a:pt x="2292985" y="134238"/>
                  </a:lnTo>
                  <a:lnTo>
                    <a:pt x="2294153" y="153572"/>
                  </a:lnTo>
                  <a:lnTo>
                    <a:pt x="2311781" y="198881"/>
                  </a:lnTo>
                  <a:lnTo>
                    <a:pt x="2347035" y="221384"/>
                  </a:lnTo>
                  <a:lnTo>
                    <a:pt x="2361946" y="222884"/>
                  </a:lnTo>
                  <a:lnTo>
                    <a:pt x="2378952" y="221269"/>
                  </a:lnTo>
                  <a:lnTo>
                    <a:pt x="2393981" y="216439"/>
                  </a:lnTo>
                  <a:lnTo>
                    <a:pt x="2407058" y="208418"/>
                  </a:lnTo>
                  <a:lnTo>
                    <a:pt x="2418207" y="197230"/>
                  </a:lnTo>
                  <a:lnTo>
                    <a:pt x="2439162" y="233552"/>
                  </a:lnTo>
                  <a:lnTo>
                    <a:pt x="2423755" y="246387"/>
                  </a:lnTo>
                  <a:lnTo>
                    <a:pt x="2405157" y="255555"/>
                  </a:lnTo>
                  <a:lnTo>
                    <a:pt x="2383369" y="261056"/>
                  </a:lnTo>
                  <a:lnTo>
                    <a:pt x="2358390" y="262889"/>
                  </a:lnTo>
                  <a:lnTo>
                    <a:pt x="2333218" y="260699"/>
                  </a:lnTo>
                  <a:lnTo>
                    <a:pt x="2291828" y="243173"/>
                  </a:lnTo>
                  <a:lnTo>
                    <a:pt x="2262731" y="208789"/>
                  </a:lnTo>
                  <a:lnTo>
                    <a:pt x="2247975" y="161026"/>
                  </a:lnTo>
                  <a:lnTo>
                    <a:pt x="2246122" y="132333"/>
                  </a:lnTo>
                  <a:lnTo>
                    <a:pt x="2248169" y="105304"/>
                  </a:lnTo>
                  <a:lnTo>
                    <a:pt x="2264552" y="58199"/>
                  </a:lnTo>
                  <a:lnTo>
                    <a:pt x="2296338" y="21524"/>
                  </a:lnTo>
                  <a:lnTo>
                    <a:pt x="2338145" y="2613"/>
                  </a:lnTo>
                  <a:lnTo>
                    <a:pt x="2362454" y="253"/>
                  </a:lnTo>
                  <a:close/>
                </a:path>
                <a:path w="4683759" h="262890">
                  <a:moveTo>
                    <a:pt x="859789" y="253"/>
                  </a:moveTo>
                  <a:lnTo>
                    <a:pt x="880580" y="1371"/>
                  </a:lnTo>
                  <a:lnTo>
                    <a:pt x="899144" y="4714"/>
                  </a:lnTo>
                  <a:lnTo>
                    <a:pt x="915493" y="10273"/>
                  </a:lnTo>
                  <a:lnTo>
                    <a:pt x="929639" y="18033"/>
                  </a:lnTo>
                  <a:lnTo>
                    <a:pt x="911098" y="55371"/>
                  </a:lnTo>
                  <a:lnTo>
                    <a:pt x="902428" y="48777"/>
                  </a:lnTo>
                  <a:lnTo>
                    <a:pt x="891460" y="44053"/>
                  </a:lnTo>
                  <a:lnTo>
                    <a:pt x="878183" y="41209"/>
                  </a:lnTo>
                  <a:lnTo>
                    <a:pt x="862584" y="40258"/>
                  </a:lnTo>
                  <a:lnTo>
                    <a:pt x="847467" y="41925"/>
                  </a:lnTo>
                  <a:lnTo>
                    <a:pt x="810640" y="66928"/>
                  </a:lnTo>
                  <a:lnTo>
                    <a:pt x="791585" y="114738"/>
                  </a:lnTo>
                  <a:lnTo>
                    <a:pt x="790321" y="134238"/>
                  </a:lnTo>
                  <a:lnTo>
                    <a:pt x="791489" y="153572"/>
                  </a:lnTo>
                  <a:lnTo>
                    <a:pt x="809117" y="198881"/>
                  </a:lnTo>
                  <a:lnTo>
                    <a:pt x="844371" y="221384"/>
                  </a:lnTo>
                  <a:lnTo>
                    <a:pt x="859282" y="222884"/>
                  </a:lnTo>
                  <a:lnTo>
                    <a:pt x="876288" y="221269"/>
                  </a:lnTo>
                  <a:lnTo>
                    <a:pt x="891317" y="216439"/>
                  </a:lnTo>
                  <a:lnTo>
                    <a:pt x="904394" y="208418"/>
                  </a:lnTo>
                  <a:lnTo>
                    <a:pt x="915543" y="197230"/>
                  </a:lnTo>
                  <a:lnTo>
                    <a:pt x="936498" y="233552"/>
                  </a:lnTo>
                  <a:lnTo>
                    <a:pt x="921091" y="246387"/>
                  </a:lnTo>
                  <a:lnTo>
                    <a:pt x="902493" y="255555"/>
                  </a:lnTo>
                  <a:lnTo>
                    <a:pt x="880705" y="261056"/>
                  </a:lnTo>
                  <a:lnTo>
                    <a:pt x="855726" y="262889"/>
                  </a:lnTo>
                  <a:lnTo>
                    <a:pt x="830554" y="260699"/>
                  </a:lnTo>
                  <a:lnTo>
                    <a:pt x="789164" y="243173"/>
                  </a:lnTo>
                  <a:lnTo>
                    <a:pt x="760067" y="208789"/>
                  </a:lnTo>
                  <a:lnTo>
                    <a:pt x="745311" y="161026"/>
                  </a:lnTo>
                  <a:lnTo>
                    <a:pt x="743458" y="132333"/>
                  </a:lnTo>
                  <a:lnTo>
                    <a:pt x="745505" y="105304"/>
                  </a:lnTo>
                  <a:lnTo>
                    <a:pt x="761888" y="58199"/>
                  </a:lnTo>
                  <a:lnTo>
                    <a:pt x="793674" y="21524"/>
                  </a:lnTo>
                  <a:lnTo>
                    <a:pt x="835481" y="2613"/>
                  </a:lnTo>
                  <a:lnTo>
                    <a:pt x="859789" y="253"/>
                  </a:lnTo>
                  <a:close/>
                </a:path>
                <a:path w="4683759" h="262890">
                  <a:moveTo>
                    <a:pt x="4345686" y="0"/>
                  </a:moveTo>
                  <a:lnTo>
                    <a:pt x="4394073" y="8540"/>
                  </a:lnTo>
                  <a:lnTo>
                    <a:pt x="4429506" y="34035"/>
                  </a:lnTo>
                  <a:lnTo>
                    <a:pt x="4451223" y="74866"/>
                  </a:lnTo>
                  <a:lnTo>
                    <a:pt x="4458462" y="129412"/>
                  </a:lnTo>
                  <a:lnTo>
                    <a:pt x="4456558" y="158509"/>
                  </a:lnTo>
                  <a:lnTo>
                    <a:pt x="4441370" y="207226"/>
                  </a:lnTo>
                  <a:lnTo>
                    <a:pt x="4411444" y="242583"/>
                  </a:lnTo>
                  <a:lnTo>
                    <a:pt x="4368494" y="260629"/>
                  </a:lnTo>
                  <a:lnTo>
                    <a:pt x="4342257" y="262889"/>
                  </a:lnTo>
                  <a:lnTo>
                    <a:pt x="4318206" y="260653"/>
                  </a:lnTo>
                  <a:lnTo>
                    <a:pt x="4278963" y="242798"/>
                  </a:lnTo>
                  <a:lnTo>
                    <a:pt x="4251842" y="207672"/>
                  </a:lnTo>
                  <a:lnTo>
                    <a:pt x="4238178" y="158801"/>
                  </a:lnTo>
                  <a:lnTo>
                    <a:pt x="4236466" y="129412"/>
                  </a:lnTo>
                  <a:lnTo>
                    <a:pt x="4238323" y="103314"/>
                  </a:lnTo>
                  <a:lnTo>
                    <a:pt x="4253182" y="57403"/>
                  </a:lnTo>
                  <a:lnTo>
                    <a:pt x="4282303" y="21163"/>
                  </a:lnTo>
                  <a:lnTo>
                    <a:pt x="4322065" y="2355"/>
                  </a:lnTo>
                  <a:lnTo>
                    <a:pt x="4345686" y="0"/>
                  </a:lnTo>
                  <a:close/>
                </a:path>
                <a:path w="4683759" h="262890">
                  <a:moveTo>
                    <a:pt x="602742" y="0"/>
                  </a:moveTo>
                  <a:lnTo>
                    <a:pt x="651128" y="8540"/>
                  </a:lnTo>
                  <a:lnTo>
                    <a:pt x="686562" y="34035"/>
                  </a:lnTo>
                  <a:lnTo>
                    <a:pt x="708279" y="74866"/>
                  </a:lnTo>
                  <a:lnTo>
                    <a:pt x="715518" y="129412"/>
                  </a:lnTo>
                  <a:lnTo>
                    <a:pt x="713614" y="158509"/>
                  </a:lnTo>
                  <a:lnTo>
                    <a:pt x="698426" y="207226"/>
                  </a:lnTo>
                  <a:lnTo>
                    <a:pt x="668500" y="242583"/>
                  </a:lnTo>
                  <a:lnTo>
                    <a:pt x="625550" y="260629"/>
                  </a:lnTo>
                  <a:lnTo>
                    <a:pt x="599313" y="262889"/>
                  </a:lnTo>
                  <a:lnTo>
                    <a:pt x="575262" y="260653"/>
                  </a:lnTo>
                  <a:lnTo>
                    <a:pt x="536019" y="242798"/>
                  </a:lnTo>
                  <a:lnTo>
                    <a:pt x="508898" y="207672"/>
                  </a:lnTo>
                  <a:lnTo>
                    <a:pt x="495234" y="158801"/>
                  </a:lnTo>
                  <a:lnTo>
                    <a:pt x="493522" y="129412"/>
                  </a:lnTo>
                  <a:lnTo>
                    <a:pt x="495379" y="103314"/>
                  </a:lnTo>
                  <a:lnTo>
                    <a:pt x="510238" y="57403"/>
                  </a:lnTo>
                  <a:lnTo>
                    <a:pt x="539359" y="21163"/>
                  </a:lnTo>
                  <a:lnTo>
                    <a:pt x="579121" y="2355"/>
                  </a:lnTo>
                  <a:lnTo>
                    <a:pt x="602742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272286" y="1219201"/>
            <a:ext cx="299491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PERICARDIAL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535940" y="2179701"/>
            <a:ext cx="327152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212725" indent="-27432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SEEN IN </a:t>
            </a:r>
            <a:r>
              <a:rPr sz="2000" dirty="0">
                <a:latin typeface="Trebuchet MS"/>
                <a:cs typeface="Trebuchet MS"/>
              </a:rPr>
              <a:t>BOTH </a:t>
            </a:r>
            <a:r>
              <a:rPr sz="2000" spc="-5" dirty="0">
                <a:latin typeface="Trebuchet MS"/>
                <a:cs typeface="Trebuchet MS"/>
              </a:rPr>
              <a:t>SIDES </a:t>
            </a:r>
            <a:r>
              <a:rPr sz="2000" dirty="0">
                <a:latin typeface="Trebuchet MS"/>
                <a:cs typeface="Trebuchet MS"/>
              </a:rPr>
              <a:t>OF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HEART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MOST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COMMONLY </a:t>
            </a:r>
            <a:r>
              <a:rPr sz="2000" spc="-58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AV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GROOVE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286385" marR="292100" indent="-27432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2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DIFFUSE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CALCIFICATION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AROUND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HEART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9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15" dirty="0">
                <a:latin typeface="Trebuchet MS"/>
                <a:cs typeface="Trebuchet MS"/>
              </a:rPr>
              <a:t>CALCIFICATION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IS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CHUNKY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rebuchet MS"/>
                <a:cs typeface="Trebuchet MS"/>
              </a:rPr>
              <a:t>&amp;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70" dirty="0">
                <a:latin typeface="Trebuchet MS"/>
                <a:cs typeface="Trebuchet MS"/>
              </a:rPr>
              <a:t>UGLY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58182" y="1295400"/>
            <a:ext cx="3895217" cy="3615092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933450">
              <a:lnSpc>
                <a:spcPct val="100000"/>
              </a:lnSpc>
              <a:spcBef>
                <a:spcPts val="830"/>
              </a:spcBef>
            </a:pPr>
            <a:r>
              <a:rPr sz="3600" spc="-5" dirty="0">
                <a:latin typeface="Trebuchet MS"/>
                <a:cs typeface="Trebuchet MS"/>
              </a:rPr>
              <a:t>MYOCARDIAL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SEEN</a:t>
            </a:r>
            <a:r>
              <a:rPr sz="20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65" dirty="0">
                <a:latin typeface="Trebuchet MS"/>
                <a:cs typeface="Trebuchet MS"/>
              </a:rPr>
              <a:t>ONLY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LEFT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SIDE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5" dirty="0">
                <a:latin typeface="Trebuchet MS"/>
                <a:cs typeface="Trebuchet MS"/>
              </a:rPr>
              <a:t>MOST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COMMON SITE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IS</a:t>
            </a:r>
            <a:r>
              <a:rPr sz="2000" spc="-114" dirty="0">
                <a:latin typeface="Trebuchet MS"/>
                <a:cs typeface="Trebuchet MS"/>
              </a:rPr>
              <a:t> </a:t>
            </a:r>
            <a:r>
              <a:rPr sz="2000" spc="-85" dirty="0">
                <a:latin typeface="Trebuchet MS"/>
                <a:cs typeface="Trebuchet MS"/>
              </a:rPr>
              <a:t>ANT.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000" spc="-45" dirty="0">
                <a:latin typeface="Trebuchet MS"/>
                <a:cs typeface="Trebuchet MS"/>
              </a:rPr>
              <a:t>WALL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LOCALIZED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TO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THE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LEFT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128520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5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15" dirty="0">
                <a:latin typeface="Trebuchet MS"/>
                <a:cs typeface="Trebuchet MS"/>
              </a:rPr>
              <a:t>CALCIFICATION	</a:t>
            </a:r>
            <a:r>
              <a:rPr sz="2000" spc="-5" dirty="0">
                <a:latin typeface="Trebuchet MS"/>
                <a:cs typeface="Trebuchet MS"/>
              </a:rPr>
              <a:t>IS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FINE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&amp;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000" spc="-15" dirty="0">
                <a:latin typeface="Trebuchet MS"/>
                <a:cs typeface="Trebuchet MS"/>
              </a:rPr>
              <a:t>CURVILINEAR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524000"/>
            <a:ext cx="5257800" cy="4526280"/>
            <a:chOff x="762000" y="1524000"/>
            <a:chExt cx="5257800" cy="4526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1524000"/>
              <a:ext cx="4687824" cy="45262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00072" y="3803650"/>
              <a:ext cx="4420235" cy="132715"/>
            </a:xfrm>
            <a:custGeom>
              <a:avLst/>
              <a:gdLst/>
              <a:ahLst/>
              <a:cxnLst/>
              <a:rect l="l" t="t" r="r" b="b"/>
              <a:pathLst>
                <a:path w="4420235" h="132714">
                  <a:moveTo>
                    <a:pt x="4383714" y="88242"/>
                  </a:moveTo>
                  <a:lnTo>
                    <a:pt x="4327144" y="119887"/>
                  </a:lnTo>
                  <a:lnTo>
                    <a:pt x="4324096" y="121666"/>
                  </a:lnTo>
                  <a:lnTo>
                    <a:pt x="4322953" y="125475"/>
                  </a:lnTo>
                  <a:lnTo>
                    <a:pt x="4324604" y="128524"/>
                  </a:lnTo>
                  <a:lnTo>
                    <a:pt x="4326382" y="131572"/>
                  </a:lnTo>
                  <a:lnTo>
                    <a:pt x="4330192" y="132714"/>
                  </a:lnTo>
                  <a:lnTo>
                    <a:pt x="4333240" y="131063"/>
                  </a:lnTo>
                  <a:lnTo>
                    <a:pt x="4408859" y="88645"/>
                  </a:lnTo>
                  <a:lnTo>
                    <a:pt x="4407154" y="88645"/>
                  </a:lnTo>
                  <a:lnTo>
                    <a:pt x="4383714" y="88242"/>
                  </a:lnTo>
                  <a:close/>
                </a:path>
                <a:path w="4420235" h="132714">
                  <a:moveTo>
                    <a:pt x="4394602" y="82151"/>
                  </a:moveTo>
                  <a:lnTo>
                    <a:pt x="4383714" y="88242"/>
                  </a:lnTo>
                  <a:lnTo>
                    <a:pt x="4407154" y="88645"/>
                  </a:lnTo>
                  <a:lnTo>
                    <a:pt x="4407162" y="87756"/>
                  </a:lnTo>
                  <a:lnTo>
                    <a:pt x="4403852" y="87756"/>
                  </a:lnTo>
                  <a:lnTo>
                    <a:pt x="4394602" y="82151"/>
                  </a:lnTo>
                  <a:close/>
                </a:path>
                <a:path w="4420235" h="132714">
                  <a:moveTo>
                    <a:pt x="4331970" y="29337"/>
                  </a:moveTo>
                  <a:lnTo>
                    <a:pt x="4328160" y="30225"/>
                  </a:lnTo>
                  <a:lnTo>
                    <a:pt x="4326255" y="33274"/>
                  </a:lnTo>
                  <a:lnTo>
                    <a:pt x="4324477" y="36322"/>
                  </a:lnTo>
                  <a:lnTo>
                    <a:pt x="4325493" y="40131"/>
                  </a:lnTo>
                  <a:lnTo>
                    <a:pt x="4328414" y="42037"/>
                  </a:lnTo>
                  <a:lnTo>
                    <a:pt x="4383693" y="75539"/>
                  </a:lnTo>
                  <a:lnTo>
                    <a:pt x="4407281" y="75945"/>
                  </a:lnTo>
                  <a:lnTo>
                    <a:pt x="4407154" y="88645"/>
                  </a:lnTo>
                  <a:lnTo>
                    <a:pt x="4408859" y="88645"/>
                  </a:lnTo>
                  <a:lnTo>
                    <a:pt x="4419727" y="82550"/>
                  </a:lnTo>
                  <a:lnTo>
                    <a:pt x="4335018" y="31114"/>
                  </a:lnTo>
                  <a:lnTo>
                    <a:pt x="4331970" y="29337"/>
                  </a:lnTo>
                  <a:close/>
                </a:path>
                <a:path w="4420235" h="132714">
                  <a:moveTo>
                    <a:pt x="253" y="0"/>
                  </a:moveTo>
                  <a:lnTo>
                    <a:pt x="0" y="12700"/>
                  </a:lnTo>
                  <a:lnTo>
                    <a:pt x="4383714" y="88242"/>
                  </a:lnTo>
                  <a:lnTo>
                    <a:pt x="4394602" y="82151"/>
                  </a:lnTo>
                  <a:lnTo>
                    <a:pt x="4383693" y="75539"/>
                  </a:lnTo>
                  <a:lnTo>
                    <a:pt x="253" y="0"/>
                  </a:lnTo>
                  <a:close/>
                </a:path>
                <a:path w="4420235" h="132714">
                  <a:moveTo>
                    <a:pt x="4404106" y="76835"/>
                  </a:moveTo>
                  <a:lnTo>
                    <a:pt x="4394602" y="82151"/>
                  </a:lnTo>
                  <a:lnTo>
                    <a:pt x="4403852" y="87756"/>
                  </a:lnTo>
                  <a:lnTo>
                    <a:pt x="4404106" y="76835"/>
                  </a:lnTo>
                  <a:close/>
                </a:path>
                <a:path w="4420235" h="132714">
                  <a:moveTo>
                    <a:pt x="4407272" y="76835"/>
                  </a:moveTo>
                  <a:lnTo>
                    <a:pt x="4404106" y="76835"/>
                  </a:lnTo>
                  <a:lnTo>
                    <a:pt x="4403852" y="87756"/>
                  </a:lnTo>
                  <a:lnTo>
                    <a:pt x="4407162" y="87756"/>
                  </a:lnTo>
                  <a:lnTo>
                    <a:pt x="4407272" y="76835"/>
                  </a:lnTo>
                  <a:close/>
                </a:path>
                <a:path w="4420235" h="132714">
                  <a:moveTo>
                    <a:pt x="4383693" y="75539"/>
                  </a:moveTo>
                  <a:lnTo>
                    <a:pt x="4394602" y="82151"/>
                  </a:lnTo>
                  <a:lnTo>
                    <a:pt x="4404106" y="76835"/>
                  </a:lnTo>
                  <a:lnTo>
                    <a:pt x="4407272" y="76835"/>
                  </a:lnTo>
                  <a:lnTo>
                    <a:pt x="4407281" y="75945"/>
                  </a:lnTo>
                  <a:lnTo>
                    <a:pt x="4383693" y="75539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175628" y="3990213"/>
            <a:ext cx="2545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GIANT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LA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CALCIFICATION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Why to see different views in life</a:t>
            </a:r>
            <a:endParaRPr lang="en-IN" dirty="0"/>
          </a:p>
        </p:txBody>
      </p:sp>
      <p:pic>
        <p:nvPicPr>
          <p:cNvPr id="10242" name="Picture 2" descr="C:\Users\user\Desktop\n4b9mmiedm9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4267200" cy="5257800"/>
          </a:xfrm>
          <a:prstGeom prst="rect">
            <a:avLst/>
          </a:prstGeom>
          <a:noFill/>
        </p:spPr>
      </p:pic>
      <p:pic>
        <p:nvPicPr>
          <p:cNvPr id="10243" name="Picture 3" descr="C:\Users\user\Desktop\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95400"/>
            <a:ext cx="4114800" cy="2514600"/>
          </a:xfrm>
          <a:prstGeom prst="rect">
            <a:avLst/>
          </a:prstGeom>
          <a:noFill/>
        </p:spPr>
      </p:pic>
      <p:pic>
        <p:nvPicPr>
          <p:cNvPr id="10244" name="Picture 4" descr="C:\Users\user\Desktop\11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038600"/>
            <a:ext cx="4191000" cy="2362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Explain?</a:t>
            </a:r>
            <a:endParaRPr lang="en-IN" dirty="0"/>
          </a:p>
        </p:txBody>
      </p:sp>
      <p:pic>
        <p:nvPicPr>
          <p:cNvPr id="5" name="Content Placeholder 4" descr="mitral calc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1295400"/>
            <a:ext cx="5867400" cy="5257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flipH="1">
            <a:off x="9906000" y="1600200"/>
            <a:ext cx="2819400" cy="3124199"/>
          </a:xfrm>
        </p:spPr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4652" y="1000125"/>
            <a:ext cx="6025515" cy="357505"/>
            <a:chOff x="1414652" y="1000125"/>
            <a:chExt cx="602551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4652" y="1000125"/>
              <a:ext cx="6025388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56806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4" h="127634">
                  <a:moveTo>
                    <a:pt x="41528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176646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5105" y="1057402"/>
            <a:ext cx="106933" cy="1153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0854" y="1057275"/>
            <a:ext cx="101853" cy="1005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70271" y="1057275"/>
            <a:ext cx="101853" cy="1005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40001" y="1053719"/>
            <a:ext cx="176402" cy="25031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687693" y="1006221"/>
            <a:ext cx="752475" cy="350520"/>
          </a:xfrm>
          <a:custGeom>
            <a:avLst/>
            <a:gdLst/>
            <a:ahLst/>
            <a:cxnLst/>
            <a:rect l="l" t="t" r="r" b="b"/>
            <a:pathLst>
              <a:path w="752475" h="350519">
                <a:moveTo>
                  <a:pt x="531876" y="0"/>
                </a:moveTo>
                <a:lnTo>
                  <a:pt x="752348" y="0"/>
                </a:lnTo>
                <a:lnTo>
                  <a:pt x="752348" y="54482"/>
                </a:lnTo>
                <a:lnTo>
                  <a:pt x="593216" y="54482"/>
                </a:lnTo>
                <a:lnTo>
                  <a:pt x="593216" y="135381"/>
                </a:lnTo>
                <a:lnTo>
                  <a:pt x="707389" y="135381"/>
                </a:lnTo>
                <a:lnTo>
                  <a:pt x="707389" y="187578"/>
                </a:lnTo>
                <a:lnTo>
                  <a:pt x="593216" y="187578"/>
                </a:lnTo>
                <a:lnTo>
                  <a:pt x="593216" y="291083"/>
                </a:lnTo>
                <a:lnTo>
                  <a:pt x="749807" y="291083"/>
                </a:lnTo>
                <a:lnTo>
                  <a:pt x="749807" y="345566"/>
                </a:lnTo>
                <a:lnTo>
                  <a:pt x="531876" y="345566"/>
                </a:lnTo>
                <a:lnTo>
                  <a:pt x="531876" y="0"/>
                </a:lnTo>
                <a:close/>
              </a:path>
              <a:path w="752475" h="350519">
                <a:moveTo>
                  <a:pt x="197357" y="0"/>
                </a:moveTo>
                <a:lnTo>
                  <a:pt x="264922" y="0"/>
                </a:lnTo>
                <a:lnTo>
                  <a:pt x="344804" y="233552"/>
                </a:lnTo>
                <a:lnTo>
                  <a:pt x="429259" y="0"/>
                </a:lnTo>
                <a:lnTo>
                  <a:pt x="495300" y="0"/>
                </a:lnTo>
                <a:lnTo>
                  <a:pt x="360425" y="350265"/>
                </a:lnTo>
                <a:lnTo>
                  <a:pt x="326643" y="350265"/>
                </a:lnTo>
                <a:lnTo>
                  <a:pt x="197357" y="0"/>
                </a:lnTo>
                <a:close/>
              </a:path>
              <a:path w="752475" h="350519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81903" y="1006221"/>
            <a:ext cx="298450" cy="350520"/>
          </a:xfrm>
          <a:custGeom>
            <a:avLst/>
            <a:gdLst/>
            <a:ahLst/>
            <a:cxnLst/>
            <a:rect l="l" t="t" r="r" b="b"/>
            <a:pathLst>
              <a:path w="298450" h="350519">
                <a:moveTo>
                  <a:pt x="0" y="0"/>
                </a:moveTo>
                <a:lnTo>
                  <a:pt x="67563" y="0"/>
                </a:lnTo>
                <a:lnTo>
                  <a:pt x="147447" y="233552"/>
                </a:lnTo>
                <a:lnTo>
                  <a:pt x="231901" y="0"/>
                </a:lnTo>
                <a:lnTo>
                  <a:pt x="297942" y="0"/>
                </a:lnTo>
                <a:lnTo>
                  <a:pt x="163068" y="350265"/>
                </a:lnTo>
                <a:lnTo>
                  <a:pt x="129286" y="3502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642" y="1006221"/>
            <a:ext cx="286385" cy="346075"/>
          </a:xfrm>
          <a:custGeom>
            <a:avLst/>
            <a:gdLst/>
            <a:ahLst/>
            <a:cxnLst/>
            <a:rect l="l" t="t" r="r" b="b"/>
            <a:pathLst>
              <a:path w="28638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2" y="345566"/>
                </a:lnTo>
                <a:lnTo>
                  <a:pt x="109982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6889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96180" y="1006221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4" h="346075">
                <a:moveTo>
                  <a:pt x="0" y="0"/>
                </a:moveTo>
                <a:lnTo>
                  <a:pt x="61341" y="0"/>
                </a:lnTo>
                <a:lnTo>
                  <a:pt x="61341" y="135381"/>
                </a:lnTo>
                <a:lnTo>
                  <a:pt x="198755" y="135381"/>
                </a:lnTo>
                <a:lnTo>
                  <a:pt x="198755" y="0"/>
                </a:lnTo>
                <a:lnTo>
                  <a:pt x="259461" y="0"/>
                </a:lnTo>
                <a:lnTo>
                  <a:pt x="259461" y="345566"/>
                </a:lnTo>
                <a:lnTo>
                  <a:pt x="198755" y="345566"/>
                </a:lnTo>
                <a:lnTo>
                  <a:pt x="198755" y="189864"/>
                </a:lnTo>
                <a:lnTo>
                  <a:pt x="61341" y="189864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6876" y="1006221"/>
            <a:ext cx="632460" cy="346075"/>
          </a:xfrm>
          <a:custGeom>
            <a:avLst/>
            <a:gdLst/>
            <a:ahLst/>
            <a:cxnLst/>
            <a:rect l="l" t="t" r="r" b="b"/>
            <a:pathLst>
              <a:path w="632460" h="346075">
                <a:moveTo>
                  <a:pt x="571119" y="0"/>
                </a:moveTo>
                <a:lnTo>
                  <a:pt x="632460" y="0"/>
                </a:lnTo>
                <a:lnTo>
                  <a:pt x="632460" y="345566"/>
                </a:lnTo>
                <a:lnTo>
                  <a:pt x="571119" y="345566"/>
                </a:lnTo>
                <a:lnTo>
                  <a:pt x="571119" y="0"/>
                </a:lnTo>
                <a:close/>
              </a:path>
              <a:path w="632460" h="346075">
                <a:moveTo>
                  <a:pt x="243586" y="0"/>
                </a:moveTo>
                <a:lnTo>
                  <a:pt x="529717" y="0"/>
                </a:lnTo>
                <a:lnTo>
                  <a:pt x="529717" y="54482"/>
                </a:lnTo>
                <a:lnTo>
                  <a:pt x="414909" y="54482"/>
                </a:lnTo>
                <a:lnTo>
                  <a:pt x="414909" y="345566"/>
                </a:lnTo>
                <a:lnTo>
                  <a:pt x="353568" y="345566"/>
                </a:lnTo>
                <a:lnTo>
                  <a:pt x="353568" y="54482"/>
                </a:lnTo>
                <a:lnTo>
                  <a:pt x="243586" y="54482"/>
                </a:lnTo>
                <a:lnTo>
                  <a:pt x="243586" y="0"/>
                </a:lnTo>
                <a:close/>
              </a:path>
              <a:path w="632460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49779" y="1006221"/>
            <a:ext cx="586105" cy="346075"/>
          </a:xfrm>
          <a:custGeom>
            <a:avLst/>
            <a:gdLst/>
            <a:ahLst/>
            <a:cxnLst/>
            <a:rect l="l" t="t" r="r" b="b"/>
            <a:pathLst>
              <a:path w="586105" h="346075">
                <a:moveTo>
                  <a:pt x="326389" y="0"/>
                </a:moveTo>
                <a:lnTo>
                  <a:pt x="387731" y="0"/>
                </a:lnTo>
                <a:lnTo>
                  <a:pt x="387731" y="135381"/>
                </a:lnTo>
                <a:lnTo>
                  <a:pt x="525144" y="135381"/>
                </a:lnTo>
                <a:lnTo>
                  <a:pt x="525144" y="0"/>
                </a:lnTo>
                <a:lnTo>
                  <a:pt x="585851" y="0"/>
                </a:lnTo>
                <a:lnTo>
                  <a:pt x="585851" y="345566"/>
                </a:lnTo>
                <a:lnTo>
                  <a:pt x="525144" y="345566"/>
                </a:lnTo>
                <a:lnTo>
                  <a:pt x="525144" y="189864"/>
                </a:lnTo>
                <a:lnTo>
                  <a:pt x="387731" y="189864"/>
                </a:lnTo>
                <a:lnTo>
                  <a:pt x="387731" y="345566"/>
                </a:lnTo>
                <a:lnTo>
                  <a:pt x="326389" y="345566"/>
                </a:lnTo>
                <a:lnTo>
                  <a:pt x="326389" y="0"/>
                </a:lnTo>
                <a:close/>
              </a:path>
              <a:path w="58610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4652" y="100380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8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4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3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0" y="220852"/>
                </a:lnTo>
                <a:lnTo>
                  <a:pt x="6134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07533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4"/>
                </a:lnTo>
                <a:lnTo>
                  <a:pt x="226188" y="116855"/>
                </a:lnTo>
                <a:lnTo>
                  <a:pt x="209168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8117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47078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5" h="350519">
                <a:moveTo>
                  <a:pt x="137795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66919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8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94454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2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7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7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77263" y="1000125"/>
            <a:ext cx="549275" cy="357505"/>
          </a:xfrm>
          <a:custGeom>
            <a:avLst/>
            <a:gdLst/>
            <a:ahLst/>
            <a:cxnLst/>
            <a:rect l="l" t="t" r="r" b="b"/>
            <a:pathLst>
              <a:path w="549275" h="357505">
                <a:moveTo>
                  <a:pt x="445262" y="126"/>
                </a:moveTo>
                <a:lnTo>
                  <a:pt x="473194" y="1531"/>
                </a:lnTo>
                <a:lnTo>
                  <a:pt x="497173" y="5746"/>
                </a:lnTo>
                <a:lnTo>
                  <a:pt x="517199" y="12771"/>
                </a:lnTo>
                <a:lnTo>
                  <a:pt x="533273" y="22605"/>
                </a:lnTo>
                <a:lnTo>
                  <a:pt x="514604" y="75437"/>
                </a:lnTo>
                <a:lnTo>
                  <a:pt x="498197" y="65343"/>
                </a:lnTo>
                <a:lnTo>
                  <a:pt x="481361" y="58118"/>
                </a:lnTo>
                <a:lnTo>
                  <a:pt x="464097" y="53774"/>
                </a:lnTo>
                <a:lnTo>
                  <a:pt x="446405" y="52324"/>
                </a:lnTo>
                <a:lnTo>
                  <a:pt x="436407" y="53016"/>
                </a:lnTo>
                <a:lnTo>
                  <a:pt x="404764" y="76390"/>
                </a:lnTo>
                <a:lnTo>
                  <a:pt x="401828" y="92710"/>
                </a:lnTo>
                <a:lnTo>
                  <a:pt x="405945" y="107711"/>
                </a:lnTo>
                <a:lnTo>
                  <a:pt x="418290" y="122999"/>
                </a:lnTo>
                <a:lnTo>
                  <a:pt x="438850" y="138572"/>
                </a:lnTo>
                <a:lnTo>
                  <a:pt x="467613" y="154432"/>
                </a:lnTo>
                <a:lnTo>
                  <a:pt x="483754" y="162742"/>
                </a:lnTo>
                <a:lnTo>
                  <a:pt x="497490" y="170719"/>
                </a:lnTo>
                <a:lnTo>
                  <a:pt x="531193" y="201168"/>
                </a:lnTo>
                <a:lnTo>
                  <a:pt x="547020" y="239061"/>
                </a:lnTo>
                <a:lnTo>
                  <a:pt x="549020" y="261365"/>
                </a:lnTo>
                <a:lnTo>
                  <a:pt x="546949" y="281394"/>
                </a:lnTo>
                <a:lnTo>
                  <a:pt x="530375" y="315926"/>
                </a:lnTo>
                <a:lnTo>
                  <a:pt x="497895" y="342288"/>
                </a:lnTo>
                <a:lnTo>
                  <a:pt x="453509" y="355814"/>
                </a:lnTo>
                <a:lnTo>
                  <a:pt x="427100" y="357504"/>
                </a:lnTo>
                <a:lnTo>
                  <a:pt x="403502" y="355955"/>
                </a:lnTo>
                <a:lnTo>
                  <a:pt x="381095" y="351297"/>
                </a:lnTo>
                <a:lnTo>
                  <a:pt x="359878" y="343521"/>
                </a:lnTo>
                <a:lnTo>
                  <a:pt x="339851" y="332613"/>
                </a:lnTo>
                <a:lnTo>
                  <a:pt x="362457" y="277622"/>
                </a:lnTo>
                <a:lnTo>
                  <a:pt x="380559" y="288770"/>
                </a:lnTo>
                <a:lnTo>
                  <a:pt x="398494" y="296703"/>
                </a:lnTo>
                <a:lnTo>
                  <a:pt x="416286" y="301446"/>
                </a:lnTo>
                <a:lnTo>
                  <a:pt x="433959" y="303022"/>
                </a:lnTo>
                <a:lnTo>
                  <a:pt x="457555" y="300664"/>
                </a:lnTo>
                <a:lnTo>
                  <a:pt x="474424" y="293592"/>
                </a:lnTo>
                <a:lnTo>
                  <a:pt x="484554" y="281805"/>
                </a:lnTo>
                <a:lnTo>
                  <a:pt x="487934" y="265302"/>
                </a:lnTo>
                <a:lnTo>
                  <a:pt x="487146" y="256561"/>
                </a:lnTo>
                <a:lnTo>
                  <a:pt x="467161" y="223333"/>
                </a:lnTo>
                <a:lnTo>
                  <a:pt x="422656" y="195579"/>
                </a:lnTo>
                <a:lnTo>
                  <a:pt x="404443" y="186102"/>
                </a:lnTo>
                <a:lnTo>
                  <a:pt x="389445" y="177482"/>
                </a:lnTo>
                <a:lnTo>
                  <a:pt x="356965" y="148764"/>
                </a:lnTo>
                <a:lnTo>
                  <a:pt x="340961" y="103616"/>
                </a:lnTo>
                <a:lnTo>
                  <a:pt x="340487" y="93090"/>
                </a:lnTo>
                <a:lnTo>
                  <a:pt x="342320" y="73923"/>
                </a:lnTo>
                <a:lnTo>
                  <a:pt x="369824" y="26542"/>
                </a:lnTo>
                <a:lnTo>
                  <a:pt x="403399" y="6762"/>
                </a:lnTo>
                <a:lnTo>
                  <a:pt x="423277" y="1789"/>
                </a:lnTo>
                <a:lnTo>
                  <a:pt x="445262" y="126"/>
                </a:lnTo>
                <a:close/>
              </a:path>
              <a:path w="549275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219200" y="1600200"/>
            <a:ext cx="5029200" cy="4526280"/>
            <a:chOff x="1219200" y="1600200"/>
            <a:chExt cx="5029200" cy="452628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9200" y="1600200"/>
              <a:ext cx="4526280" cy="45262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86200" y="4445635"/>
              <a:ext cx="2362200" cy="103505"/>
            </a:xfrm>
            <a:custGeom>
              <a:avLst/>
              <a:gdLst/>
              <a:ahLst/>
              <a:cxnLst/>
              <a:rect l="l" t="t" r="r" b="b"/>
              <a:pathLst>
                <a:path w="2362200" h="103504">
                  <a:moveTo>
                    <a:pt x="2273680" y="0"/>
                  </a:moveTo>
                  <a:lnTo>
                    <a:pt x="2269744" y="1015"/>
                  </a:lnTo>
                  <a:lnTo>
                    <a:pt x="2266188" y="7112"/>
                  </a:lnTo>
                  <a:lnTo>
                    <a:pt x="2267204" y="10921"/>
                  </a:lnTo>
                  <a:lnTo>
                    <a:pt x="2326016" y="45323"/>
                  </a:lnTo>
                  <a:lnTo>
                    <a:pt x="2349627" y="45338"/>
                  </a:lnTo>
                  <a:lnTo>
                    <a:pt x="2349627" y="58038"/>
                  </a:lnTo>
                  <a:lnTo>
                    <a:pt x="2326204" y="58038"/>
                  </a:lnTo>
                  <a:lnTo>
                    <a:pt x="2267204" y="92456"/>
                  </a:lnTo>
                  <a:lnTo>
                    <a:pt x="2266188" y="96265"/>
                  </a:lnTo>
                  <a:lnTo>
                    <a:pt x="2267966" y="99313"/>
                  </a:lnTo>
                  <a:lnTo>
                    <a:pt x="2269616" y="102362"/>
                  </a:lnTo>
                  <a:lnTo>
                    <a:pt x="2273554" y="103377"/>
                  </a:lnTo>
                  <a:lnTo>
                    <a:pt x="2351309" y="58038"/>
                  </a:lnTo>
                  <a:lnTo>
                    <a:pt x="2349627" y="58038"/>
                  </a:lnTo>
                  <a:lnTo>
                    <a:pt x="2351335" y="58023"/>
                  </a:lnTo>
                  <a:lnTo>
                    <a:pt x="2362200" y="51688"/>
                  </a:lnTo>
                  <a:lnTo>
                    <a:pt x="2276602" y="1777"/>
                  </a:lnTo>
                  <a:lnTo>
                    <a:pt x="2273680" y="0"/>
                  </a:lnTo>
                  <a:close/>
                </a:path>
                <a:path w="2362200" h="103504">
                  <a:moveTo>
                    <a:pt x="2336994" y="51744"/>
                  </a:moveTo>
                  <a:lnTo>
                    <a:pt x="2326230" y="58023"/>
                  </a:lnTo>
                  <a:lnTo>
                    <a:pt x="2349627" y="58038"/>
                  </a:lnTo>
                  <a:lnTo>
                    <a:pt x="2349627" y="57276"/>
                  </a:lnTo>
                  <a:lnTo>
                    <a:pt x="2346452" y="57276"/>
                  </a:lnTo>
                  <a:lnTo>
                    <a:pt x="2336994" y="51744"/>
                  </a:lnTo>
                  <a:close/>
                </a:path>
                <a:path w="2362200" h="103504">
                  <a:moveTo>
                    <a:pt x="0" y="43814"/>
                  </a:moveTo>
                  <a:lnTo>
                    <a:pt x="0" y="56514"/>
                  </a:lnTo>
                  <a:lnTo>
                    <a:pt x="2326230" y="58023"/>
                  </a:lnTo>
                  <a:lnTo>
                    <a:pt x="2336994" y="51744"/>
                  </a:lnTo>
                  <a:lnTo>
                    <a:pt x="2326016" y="45323"/>
                  </a:lnTo>
                  <a:lnTo>
                    <a:pt x="0" y="43814"/>
                  </a:lnTo>
                  <a:close/>
                </a:path>
                <a:path w="2362200" h="103504">
                  <a:moveTo>
                    <a:pt x="2346452" y="46227"/>
                  </a:moveTo>
                  <a:lnTo>
                    <a:pt x="2336994" y="51744"/>
                  </a:lnTo>
                  <a:lnTo>
                    <a:pt x="2346452" y="57276"/>
                  </a:lnTo>
                  <a:lnTo>
                    <a:pt x="2346452" y="46227"/>
                  </a:lnTo>
                  <a:close/>
                </a:path>
                <a:path w="2362200" h="103504">
                  <a:moveTo>
                    <a:pt x="2349627" y="46227"/>
                  </a:moveTo>
                  <a:lnTo>
                    <a:pt x="2346452" y="46227"/>
                  </a:lnTo>
                  <a:lnTo>
                    <a:pt x="2346452" y="57276"/>
                  </a:lnTo>
                  <a:lnTo>
                    <a:pt x="2349627" y="57276"/>
                  </a:lnTo>
                  <a:lnTo>
                    <a:pt x="2349627" y="46227"/>
                  </a:lnTo>
                  <a:close/>
                </a:path>
                <a:path w="2362200" h="103504">
                  <a:moveTo>
                    <a:pt x="2326016" y="45323"/>
                  </a:moveTo>
                  <a:lnTo>
                    <a:pt x="2336994" y="51744"/>
                  </a:lnTo>
                  <a:lnTo>
                    <a:pt x="2346452" y="46227"/>
                  </a:lnTo>
                  <a:lnTo>
                    <a:pt x="2349627" y="46227"/>
                  </a:lnTo>
                  <a:lnTo>
                    <a:pt x="2349627" y="45338"/>
                  </a:lnTo>
                  <a:lnTo>
                    <a:pt x="2326016" y="45323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556629" y="4599813"/>
            <a:ext cx="1978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rebuchet MS"/>
                <a:cs typeface="Trebuchet MS"/>
              </a:rPr>
              <a:t>TILTING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DISK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VALVE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04770" y="1000252"/>
            <a:ext cx="4373880" cy="357505"/>
            <a:chOff x="2104770" y="1000252"/>
            <a:chExt cx="437388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4770" y="1000252"/>
              <a:ext cx="4373626" cy="3573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95162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9621" y="1057402"/>
            <a:ext cx="132841" cy="24079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726048" y="1006221"/>
            <a:ext cx="752475" cy="350520"/>
          </a:xfrm>
          <a:custGeom>
            <a:avLst/>
            <a:gdLst/>
            <a:ahLst/>
            <a:cxnLst/>
            <a:rect l="l" t="t" r="r" b="b"/>
            <a:pathLst>
              <a:path w="752475" h="350519">
                <a:moveTo>
                  <a:pt x="531876" y="0"/>
                </a:moveTo>
                <a:lnTo>
                  <a:pt x="752348" y="0"/>
                </a:lnTo>
                <a:lnTo>
                  <a:pt x="752348" y="54482"/>
                </a:lnTo>
                <a:lnTo>
                  <a:pt x="593216" y="54482"/>
                </a:lnTo>
                <a:lnTo>
                  <a:pt x="593216" y="135381"/>
                </a:lnTo>
                <a:lnTo>
                  <a:pt x="707389" y="135381"/>
                </a:lnTo>
                <a:lnTo>
                  <a:pt x="707389" y="187578"/>
                </a:lnTo>
                <a:lnTo>
                  <a:pt x="593216" y="187578"/>
                </a:lnTo>
                <a:lnTo>
                  <a:pt x="593216" y="291083"/>
                </a:lnTo>
                <a:lnTo>
                  <a:pt x="749808" y="291083"/>
                </a:lnTo>
                <a:lnTo>
                  <a:pt x="749808" y="345566"/>
                </a:lnTo>
                <a:lnTo>
                  <a:pt x="531876" y="345566"/>
                </a:lnTo>
                <a:lnTo>
                  <a:pt x="531876" y="0"/>
                </a:lnTo>
                <a:close/>
              </a:path>
              <a:path w="752475" h="350519">
                <a:moveTo>
                  <a:pt x="197358" y="0"/>
                </a:moveTo>
                <a:lnTo>
                  <a:pt x="264922" y="0"/>
                </a:lnTo>
                <a:lnTo>
                  <a:pt x="344804" y="233552"/>
                </a:lnTo>
                <a:lnTo>
                  <a:pt x="429260" y="0"/>
                </a:lnTo>
                <a:lnTo>
                  <a:pt x="495300" y="0"/>
                </a:lnTo>
                <a:lnTo>
                  <a:pt x="360425" y="350265"/>
                </a:lnTo>
                <a:lnTo>
                  <a:pt x="326643" y="350265"/>
                </a:lnTo>
                <a:lnTo>
                  <a:pt x="197358" y="0"/>
                </a:lnTo>
                <a:close/>
              </a:path>
              <a:path w="752475" h="350519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20259" y="1006221"/>
            <a:ext cx="298450" cy="350520"/>
          </a:xfrm>
          <a:custGeom>
            <a:avLst/>
            <a:gdLst/>
            <a:ahLst/>
            <a:cxnLst/>
            <a:rect l="l" t="t" r="r" b="b"/>
            <a:pathLst>
              <a:path w="298450" h="350519">
                <a:moveTo>
                  <a:pt x="0" y="0"/>
                </a:moveTo>
                <a:lnTo>
                  <a:pt x="67563" y="0"/>
                </a:lnTo>
                <a:lnTo>
                  <a:pt x="147446" y="233552"/>
                </a:lnTo>
                <a:lnTo>
                  <a:pt x="231901" y="0"/>
                </a:lnTo>
                <a:lnTo>
                  <a:pt x="297941" y="0"/>
                </a:lnTo>
                <a:lnTo>
                  <a:pt x="163067" y="350265"/>
                </a:lnTo>
                <a:lnTo>
                  <a:pt x="129286" y="3502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11065" y="1006221"/>
            <a:ext cx="269875" cy="346075"/>
          </a:xfrm>
          <a:custGeom>
            <a:avLst/>
            <a:gdLst/>
            <a:ahLst/>
            <a:cxnLst/>
            <a:rect l="l" t="t" r="r" b="b"/>
            <a:pathLst>
              <a:path w="269875" h="346075">
                <a:moveTo>
                  <a:pt x="0" y="0"/>
                </a:moveTo>
                <a:lnTo>
                  <a:pt x="61340" y="0"/>
                </a:lnTo>
                <a:lnTo>
                  <a:pt x="61340" y="165353"/>
                </a:lnTo>
                <a:lnTo>
                  <a:pt x="178815" y="0"/>
                </a:lnTo>
                <a:lnTo>
                  <a:pt x="248538" y="0"/>
                </a:lnTo>
                <a:lnTo>
                  <a:pt x="140335" y="151002"/>
                </a:lnTo>
                <a:lnTo>
                  <a:pt x="269367" y="345566"/>
                </a:lnTo>
                <a:lnTo>
                  <a:pt x="195961" y="345566"/>
                </a:lnTo>
                <a:lnTo>
                  <a:pt x="99695" y="198374"/>
                </a:lnTo>
                <a:lnTo>
                  <a:pt x="61340" y="250951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31208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26689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65273" y="1006221"/>
            <a:ext cx="589915" cy="346075"/>
          </a:xfrm>
          <a:custGeom>
            <a:avLst/>
            <a:gdLst/>
            <a:ahLst/>
            <a:cxnLst/>
            <a:rect l="l" t="t" r="r" b="b"/>
            <a:pathLst>
              <a:path w="589914" h="346075">
                <a:moveTo>
                  <a:pt x="528446" y="0"/>
                </a:moveTo>
                <a:lnTo>
                  <a:pt x="589788" y="0"/>
                </a:lnTo>
                <a:lnTo>
                  <a:pt x="589788" y="345566"/>
                </a:lnTo>
                <a:lnTo>
                  <a:pt x="528446" y="345566"/>
                </a:lnTo>
                <a:lnTo>
                  <a:pt x="528446" y="0"/>
                </a:lnTo>
                <a:close/>
              </a:path>
              <a:path w="589914" h="346075">
                <a:moveTo>
                  <a:pt x="200913" y="0"/>
                </a:moveTo>
                <a:lnTo>
                  <a:pt x="487044" y="0"/>
                </a:lnTo>
                <a:lnTo>
                  <a:pt x="487044" y="54482"/>
                </a:lnTo>
                <a:lnTo>
                  <a:pt x="372237" y="54482"/>
                </a:lnTo>
                <a:lnTo>
                  <a:pt x="372237" y="345566"/>
                </a:lnTo>
                <a:lnTo>
                  <a:pt x="310895" y="345566"/>
                </a:lnTo>
                <a:lnTo>
                  <a:pt x="310895" y="54482"/>
                </a:lnTo>
                <a:lnTo>
                  <a:pt x="200913" y="54482"/>
                </a:lnTo>
                <a:lnTo>
                  <a:pt x="200913" y="0"/>
                </a:lnTo>
                <a:close/>
              </a:path>
              <a:path w="58991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04770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5" h="346075">
                <a:moveTo>
                  <a:pt x="327533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3" y="345566"/>
                </a:lnTo>
                <a:lnTo>
                  <a:pt x="327533" y="0"/>
                </a:lnTo>
                <a:close/>
              </a:path>
              <a:path w="38925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19169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09" y="95758"/>
                </a:lnTo>
                <a:lnTo>
                  <a:pt x="256158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85434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7666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2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3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2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4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33266" y="1000252"/>
            <a:ext cx="287020" cy="357505"/>
          </a:xfrm>
          <a:custGeom>
            <a:avLst/>
            <a:gdLst/>
            <a:ahLst/>
            <a:cxnLst/>
            <a:rect l="l" t="t" r="r" b="b"/>
            <a:pathLst>
              <a:path w="287020" h="357505">
                <a:moveTo>
                  <a:pt x="175006" y="0"/>
                </a:moveTo>
                <a:lnTo>
                  <a:pt x="202340" y="2139"/>
                </a:lnTo>
                <a:lnTo>
                  <a:pt x="227568" y="8540"/>
                </a:lnTo>
                <a:lnTo>
                  <a:pt x="250676" y="19180"/>
                </a:lnTo>
                <a:lnTo>
                  <a:pt x="271653" y="34036"/>
                </a:lnTo>
                <a:lnTo>
                  <a:pt x="245999" y="83312"/>
                </a:lnTo>
                <a:lnTo>
                  <a:pt x="239831" y="78476"/>
                </a:lnTo>
                <a:lnTo>
                  <a:pt x="232187" y="73675"/>
                </a:lnTo>
                <a:lnTo>
                  <a:pt x="191420" y="56991"/>
                </a:lnTo>
                <a:lnTo>
                  <a:pt x="173609" y="54610"/>
                </a:lnTo>
                <a:lnTo>
                  <a:pt x="149437" y="56757"/>
                </a:lnTo>
                <a:lnTo>
                  <a:pt x="109190" y="74005"/>
                </a:lnTo>
                <a:lnTo>
                  <a:pt x="80182" y="107870"/>
                </a:lnTo>
                <a:lnTo>
                  <a:pt x="65462" y="154162"/>
                </a:lnTo>
                <a:lnTo>
                  <a:pt x="63627" y="181737"/>
                </a:lnTo>
                <a:lnTo>
                  <a:pt x="65436" y="207902"/>
                </a:lnTo>
                <a:lnTo>
                  <a:pt x="79914" y="251995"/>
                </a:lnTo>
                <a:lnTo>
                  <a:pt x="108295" y="284356"/>
                </a:lnTo>
                <a:lnTo>
                  <a:pt x="147625" y="300843"/>
                </a:lnTo>
                <a:lnTo>
                  <a:pt x="171196" y="302895"/>
                </a:lnTo>
                <a:lnTo>
                  <a:pt x="186862" y="301775"/>
                </a:lnTo>
                <a:lnTo>
                  <a:pt x="225171" y="284988"/>
                </a:lnTo>
                <a:lnTo>
                  <a:pt x="225171" y="217043"/>
                </a:lnTo>
                <a:lnTo>
                  <a:pt x="177292" y="217043"/>
                </a:lnTo>
                <a:lnTo>
                  <a:pt x="177292" y="164719"/>
                </a:lnTo>
                <a:lnTo>
                  <a:pt x="286512" y="164719"/>
                </a:lnTo>
                <a:lnTo>
                  <a:pt x="286512" y="319405"/>
                </a:lnTo>
                <a:lnTo>
                  <a:pt x="246578" y="341872"/>
                </a:lnTo>
                <a:lnTo>
                  <a:pt x="195611" y="354885"/>
                </a:lnTo>
                <a:lnTo>
                  <a:pt x="161290" y="357377"/>
                </a:lnTo>
                <a:lnTo>
                  <a:pt x="126069" y="354349"/>
                </a:lnTo>
                <a:lnTo>
                  <a:pt x="67153" y="330053"/>
                </a:lnTo>
                <a:lnTo>
                  <a:pt x="24431" y="282402"/>
                </a:lnTo>
                <a:lnTo>
                  <a:pt x="2714" y="218064"/>
                </a:lnTo>
                <a:lnTo>
                  <a:pt x="0" y="180086"/>
                </a:lnTo>
                <a:lnTo>
                  <a:pt x="2954" y="141960"/>
                </a:lnTo>
                <a:lnTo>
                  <a:pt x="26628" y="76948"/>
                </a:lnTo>
                <a:lnTo>
                  <a:pt x="73136" y="28182"/>
                </a:lnTo>
                <a:lnTo>
                  <a:pt x="136953" y="3139"/>
                </a:lnTo>
                <a:lnTo>
                  <a:pt x="1750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7400" y="1524000"/>
            <a:ext cx="452628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8142" y="1000252"/>
            <a:ext cx="6176010" cy="357505"/>
            <a:chOff x="1398142" y="1000252"/>
            <a:chExt cx="617601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8142" y="1000252"/>
              <a:ext cx="6176009" cy="35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6504" y="1184656"/>
              <a:ext cx="109981" cy="11823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6590918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4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59527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15359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86914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9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2353" y="1057402"/>
            <a:ext cx="132841" cy="24079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8665" y="1057402"/>
            <a:ext cx="132841" cy="24079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8983" y="1057275"/>
            <a:ext cx="101853" cy="10058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6195" y="1057275"/>
            <a:ext cx="101854" cy="10058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0539" y="1057275"/>
            <a:ext cx="101854" cy="10058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56504" y="1053464"/>
            <a:ext cx="91312" cy="86613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821805" y="1006221"/>
            <a:ext cx="752475" cy="350520"/>
          </a:xfrm>
          <a:custGeom>
            <a:avLst/>
            <a:gdLst/>
            <a:ahLst/>
            <a:cxnLst/>
            <a:rect l="l" t="t" r="r" b="b"/>
            <a:pathLst>
              <a:path w="752475" h="350519">
                <a:moveTo>
                  <a:pt x="531876" y="0"/>
                </a:moveTo>
                <a:lnTo>
                  <a:pt x="752348" y="0"/>
                </a:lnTo>
                <a:lnTo>
                  <a:pt x="752348" y="54482"/>
                </a:lnTo>
                <a:lnTo>
                  <a:pt x="593217" y="54482"/>
                </a:lnTo>
                <a:lnTo>
                  <a:pt x="593217" y="135381"/>
                </a:lnTo>
                <a:lnTo>
                  <a:pt x="707390" y="135381"/>
                </a:lnTo>
                <a:lnTo>
                  <a:pt x="707390" y="187578"/>
                </a:lnTo>
                <a:lnTo>
                  <a:pt x="593217" y="187578"/>
                </a:lnTo>
                <a:lnTo>
                  <a:pt x="593217" y="291083"/>
                </a:lnTo>
                <a:lnTo>
                  <a:pt x="749808" y="291083"/>
                </a:lnTo>
                <a:lnTo>
                  <a:pt x="749808" y="345566"/>
                </a:lnTo>
                <a:lnTo>
                  <a:pt x="531876" y="345566"/>
                </a:lnTo>
                <a:lnTo>
                  <a:pt x="531876" y="0"/>
                </a:lnTo>
                <a:close/>
              </a:path>
              <a:path w="752475" h="350519">
                <a:moveTo>
                  <a:pt x="197358" y="0"/>
                </a:moveTo>
                <a:lnTo>
                  <a:pt x="264922" y="0"/>
                </a:lnTo>
                <a:lnTo>
                  <a:pt x="344804" y="233552"/>
                </a:lnTo>
                <a:lnTo>
                  <a:pt x="429260" y="0"/>
                </a:lnTo>
                <a:lnTo>
                  <a:pt x="495300" y="0"/>
                </a:lnTo>
                <a:lnTo>
                  <a:pt x="360425" y="350265"/>
                </a:lnTo>
                <a:lnTo>
                  <a:pt x="326644" y="350265"/>
                </a:lnTo>
                <a:lnTo>
                  <a:pt x="197358" y="0"/>
                </a:lnTo>
                <a:close/>
              </a:path>
              <a:path w="752475" h="350519">
                <a:moveTo>
                  <a:pt x="0" y="0"/>
                </a:moveTo>
                <a:lnTo>
                  <a:pt x="61341" y="0"/>
                </a:lnTo>
                <a:lnTo>
                  <a:pt x="61341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16015" y="1006221"/>
            <a:ext cx="298450" cy="350520"/>
          </a:xfrm>
          <a:custGeom>
            <a:avLst/>
            <a:gdLst/>
            <a:ahLst/>
            <a:cxnLst/>
            <a:rect l="l" t="t" r="r" b="b"/>
            <a:pathLst>
              <a:path w="298450" h="350519">
                <a:moveTo>
                  <a:pt x="0" y="0"/>
                </a:moveTo>
                <a:lnTo>
                  <a:pt x="67563" y="0"/>
                </a:lnTo>
                <a:lnTo>
                  <a:pt x="147447" y="233552"/>
                </a:lnTo>
                <a:lnTo>
                  <a:pt x="231901" y="0"/>
                </a:lnTo>
                <a:lnTo>
                  <a:pt x="297941" y="0"/>
                </a:lnTo>
                <a:lnTo>
                  <a:pt x="163068" y="350265"/>
                </a:lnTo>
                <a:lnTo>
                  <a:pt x="129286" y="3502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57113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0413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04819" y="1006221"/>
            <a:ext cx="424815" cy="350520"/>
          </a:xfrm>
          <a:custGeom>
            <a:avLst/>
            <a:gdLst/>
            <a:ahLst/>
            <a:cxnLst/>
            <a:rect l="l" t="t" r="r" b="b"/>
            <a:pathLst>
              <a:path w="424814" h="350519">
                <a:moveTo>
                  <a:pt x="0" y="0"/>
                </a:moveTo>
                <a:lnTo>
                  <a:pt x="64007" y="0"/>
                </a:lnTo>
                <a:lnTo>
                  <a:pt x="128777" y="208533"/>
                </a:lnTo>
                <a:lnTo>
                  <a:pt x="198881" y="0"/>
                </a:lnTo>
                <a:lnTo>
                  <a:pt x="225805" y="0"/>
                </a:lnTo>
                <a:lnTo>
                  <a:pt x="296036" y="208533"/>
                </a:lnTo>
                <a:lnTo>
                  <a:pt x="360679" y="0"/>
                </a:lnTo>
                <a:lnTo>
                  <a:pt x="424688" y="0"/>
                </a:lnTo>
                <a:lnTo>
                  <a:pt x="312800" y="350265"/>
                </a:lnTo>
                <a:lnTo>
                  <a:pt x="287527" y="350265"/>
                </a:lnTo>
                <a:lnTo>
                  <a:pt x="212089" y="132333"/>
                </a:lnTo>
                <a:lnTo>
                  <a:pt x="138683" y="350265"/>
                </a:lnTo>
                <a:lnTo>
                  <a:pt x="113537" y="3502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53892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471" y="0"/>
                </a:lnTo>
                <a:lnTo>
                  <a:pt x="220471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30807" y="1006221"/>
            <a:ext cx="286385" cy="346075"/>
          </a:xfrm>
          <a:custGeom>
            <a:avLst/>
            <a:gdLst/>
            <a:ahLst/>
            <a:cxnLst/>
            <a:rect l="l" t="t" r="r" b="b"/>
            <a:pathLst>
              <a:path w="28638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41901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28213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96053" y="1003172"/>
            <a:ext cx="233679" cy="348615"/>
          </a:xfrm>
          <a:custGeom>
            <a:avLst/>
            <a:gdLst/>
            <a:ahLst/>
            <a:cxnLst/>
            <a:rect l="l" t="t" r="r" b="b"/>
            <a:pathLst>
              <a:path w="233679" h="348615">
                <a:moveTo>
                  <a:pt x="97789" y="0"/>
                </a:moveTo>
                <a:lnTo>
                  <a:pt x="145748" y="5730"/>
                </a:lnTo>
                <a:lnTo>
                  <a:pt x="181991" y="22987"/>
                </a:lnTo>
                <a:lnTo>
                  <a:pt x="210333" y="68546"/>
                </a:lnTo>
                <a:lnTo>
                  <a:pt x="212217" y="88646"/>
                </a:lnTo>
                <a:lnTo>
                  <a:pt x="209504" y="108126"/>
                </a:lnTo>
                <a:lnTo>
                  <a:pt x="201374" y="125428"/>
                </a:lnTo>
                <a:lnTo>
                  <a:pt x="187838" y="140563"/>
                </a:lnTo>
                <a:lnTo>
                  <a:pt x="168910" y="153542"/>
                </a:lnTo>
                <a:lnTo>
                  <a:pt x="197080" y="167739"/>
                </a:lnTo>
                <a:lnTo>
                  <a:pt x="217201" y="187864"/>
                </a:lnTo>
                <a:lnTo>
                  <a:pt x="229274" y="213943"/>
                </a:lnTo>
                <a:lnTo>
                  <a:pt x="233299" y="245999"/>
                </a:lnTo>
                <a:lnTo>
                  <a:pt x="231062" y="268386"/>
                </a:lnTo>
                <a:lnTo>
                  <a:pt x="213207" y="305827"/>
                </a:lnTo>
                <a:lnTo>
                  <a:pt x="178512" y="333023"/>
                </a:lnTo>
                <a:lnTo>
                  <a:pt x="132550" y="346878"/>
                </a:lnTo>
                <a:lnTo>
                  <a:pt x="105663" y="348614"/>
                </a:lnTo>
                <a:lnTo>
                  <a:pt x="0" y="348614"/>
                </a:lnTo>
                <a:lnTo>
                  <a:pt x="0" y="3301"/>
                </a:lnTo>
                <a:lnTo>
                  <a:pt x="32263" y="1821"/>
                </a:lnTo>
                <a:lnTo>
                  <a:pt x="59324" y="793"/>
                </a:lnTo>
                <a:lnTo>
                  <a:pt x="81170" y="194"/>
                </a:lnTo>
                <a:lnTo>
                  <a:pt x="977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46245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4"/>
                </a:lnTo>
                <a:lnTo>
                  <a:pt x="226188" y="116855"/>
                </a:lnTo>
                <a:lnTo>
                  <a:pt x="209168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17801" y="1002664"/>
            <a:ext cx="561340" cy="349250"/>
          </a:xfrm>
          <a:custGeom>
            <a:avLst/>
            <a:gdLst/>
            <a:ahLst/>
            <a:cxnLst/>
            <a:rect l="l" t="t" r="r" b="b"/>
            <a:pathLst>
              <a:path w="561339" h="349250">
                <a:moveTo>
                  <a:pt x="391413" y="0"/>
                </a:moveTo>
                <a:lnTo>
                  <a:pt x="448994" y="6359"/>
                </a:lnTo>
                <a:lnTo>
                  <a:pt x="490108" y="25447"/>
                </a:lnTo>
                <a:lnTo>
                  <a:pt x="514768" y="57275"/>
                </a:lnTo>
                <a:lnTo>
                  <a:pt x="522986" y="101854"/>
                </a:lnTo>
                <a:lnTo>
                  <a:pt x="521844" y="116855"/>
                </a:lnTo>
                <a:lnTo>
                  <a:pt x="504825" y="157861"/>
                </a:lnTo>
                <a:lnTo>
                  <a:pt x="472320" y="187328"/>
                </a:lnTo>
                <a:lnTo>
                  <a:pt x="459105" y="193421"/>
                </a:lnTo>
                <a:lnTo>
                  <a:pt x="561213" y="349123"/>
                </a:lnTo>
                <a:lnTo>
                  <a:pt x="490474" y="349123"/>
                </a:lnTo>
                <a:lnTo>
                  <a:pt x="398272" y="206375"/>
                </a:lnTo>
                <a:lnTo>
                  <a:pt x="390608" y="206206"/>
                </a:lnTo>
                <a:lnTo>
                  <a:pt x="381539" y="205882"/>
                </a:lnTo>
                <a:lnTo>
                  <a:pt x="371090" y="205392"/>
                </a:lnTo>
                <a:lnTo>
                  <a:pt x="359282" y="204724"/>
                </a:lnTo>
                <a:lnTo>
                  <a:pt x="359282" y="349123"/>
                </a:lnTo>
                <a:lnTo>
                  <a:pt x="295656" y="349123"/>
                </a:lnTo>
                <a:lnTo>
                  <a:pt x="295656" y="3556"/>
                </a:lnTo>
                <a:lnTo>
                  <a:pt x="300065" y="3438"/>
                </a:lnTo>
                <a:lnTo>
                  <a:pt x="308165" y="3095"/>
                </a:lnTo>
                <a:lnTo>
                  <a:pt x="319980" y="2538"/>
                </a:lnTo>
                <a:lnTo>
                  <a:pt x="335534" y="1777"/>
                </a:lnTo>
                <a:lnTo>
                  <a:pt x="352016" y="1017"/>
                </a:lnTo>
                <a:lnTo>
                  <a:pt x="366807" y="460"/>
                </a:lnTo>
                <a:lnTo>
                  <a:pt x="379932" y="117"/>
                </a:lnTo>
                <a:lnTo>
                  <a:pt x="391413" y="0"/>
                </a:lnTo>
                <a:close/>
              </a:path>
              <a:path w="561339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8" y="349123"/>
                </a:lnTo>
                <a:lnTo>
                  <a:pt x="102616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8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81190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5" h="350519">
                <a:moveTo>
                  <a:pt x="137794" y="0"/>
                </a:moveTo>
                <a:lnTo>
                  <a:pt x="164718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49798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05630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77186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98142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3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8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3"/>
                </a:lnTo>
                <a:lnTo>
                  <a:pt x="2468" y="73796"/>
                </a:lnTo>
                <a:lnTo>
                  <a:pt x="29971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805939" y="1609344"/>
            <a:ext cx="5204460" cy="4846320"/>
            <a:chOff x="1805939" y="1609344"/>
            <a:chExt cx="5204460" cy="4846320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5939" y="1609344"/>
              <a:ext cx="4541520" cy="48463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409945" y="4905628"/>
              <a:ext cx="1600835" cy="130175"/>
            </a:xfrm>
            <a:custGeom>
              <a:avLst/>
              <a:gdLst/>
              <a:ahLst/>
              <a:cxnLst/>
              <a:rect l="l" t="t" r="r" b="b"/>
              <a:pathLst>
                <a:path w="1600834" h="130175">
                  <a:moveTo>
                    <a:pt x="1564191" y="42771"/>
                  </a:moveTo>
                  <a:lnTo>
                    <a:pt x="0" y="117221"/>
                  </a:lnTo>
                  <a:lnTo>
                    <a:pt x="507" y="129921"/>
                  </a:lnTo>
                  <a:lnTo>
                    <a:pt x="1564706" y="55477"/>
                  </a:lnTo>
                  <a:lnTo>
                    <a:pt x="1575340" y="48581"/>
                  </a:lnTo>
                  <a:lnTo>
                    <a:pt x="1564191" y="42771"/>
                  </a:lnTo>
                  <a:close/>
                </a:path>
                <a:path w="1600834" h="130175">
                  <a:moveTo>
                    <a:pt x="1589498" y="41656"/>
                  </a:moveTo>
                  <a:lnTo>
                    <a:pt x="1587627" y="41656"/>
                  </a:lnTo>
                  <a:lnTo>
                    <a:pt x="1588261" y="54356"/>
                  </a:lnTo>
                  <a:lnTo>
                    <a:pt x="1564706" y="55477"/>
                  </a:lnTo>
                  <a:lnTo>
                    <a:pt x="1507489" y="92583"/>
                  </a:lnTo>
                  <a:lnTo>
                    <a:pt x="1506601" y="96520"/>
                  </a:lnTo>
                  <a:lnTo>
                    <a:pt x="1508505" y="99441"/>
                  </a:lnTo>
                  <a:lnTo>
                    <a:pt x="1510537" y="102362"/>
                  </a:lnTo>
                  <a:lnTo>
                    <a:pt x="1514348" y="103251"/>
                  </a:lnTo>
                  <a:lnTo>
                    <a:pt x="1517396" y="101346"/>
                  </a:lnTo>
                  <a:lnTo>
                    <a:pt x="1600453" y="47371"/>
                  </a:lnTo>
                  <a:lnTo>
                    <a:pt x="1589498" y="41656"/>
                  </a:lnTo>
                  <a:close/>
                </a:path>
                <a:path w="1600834" h="130175">
                  <a:moveTo>
                    <a:pt x="1575340" y="48581"/>
                  </a:moveTo>
                  <a:lnTo>
                    <a:pt x="1564706" y="55477"/>
                  </a:lnTo>
                  <a:lnTo>
                    <a:pt x="1588261" y="54356"/>
                  </a:lnTo>
                  <a:lnTo>
                    <a:pt x="1588223" y="53594"/>
                  </a:lnTo>
                  <a:lnTo>
                    <a:pt x="1584959" y="53594"/>
                  </a:lnTo>
                  <a:lnTo>
                    <a:pt x="1575340" y="48581"/>
                  </a:lnTo>
                  <a:close/>
                </a:path>
                <a:path w="1600834" h="130175">
                  <a:moveTo>
                    <a:pt x="1584452" y="42672"/>
                  </a:moveTo>
                  <a:lnTo>
                    <a:pt x="1575340" y="48581"/>
                  </a:lnTo>
                  <a:lnTo>
                    <a:pt x="1584959" y="53594"/>
                  </a:lnTo>
                  <a:lnTo>
                    <a:pt x="1584452" y="42672"/>
                  </a:lnTo>
                  <a:close/>
                </a:path>
                <a:path w="1600834" h="130175">
                  <a:moveTo>
                    <a:pt x="1587677" y="42672"/>
                  </a:moveTo>
                  <a:lnTo>
                    <a:pt x="1584452" y="42672"/>
                  </a:lnTo>
                  <a:lnTo>
                    <a:pt x="1584959" y="53594"/>
                  </a:lnTo>
                  <a:lnTo>
                    <a:pt x="1588223" y="53594"/>
                  </a:lnTo>
                  <a:lnTo>
                    <a:pt x="1587677" y="42672"/>
                  </a:lnTo>
                  <a:close/>
                </a:path>
                <a:path w="1600834" h="130175">
                  <a:moveTo>
                    <a:pt x="1587627" y="41656"/>
                  </a:moveTo>
                  <a:lnTo>
                    <a:pt x="1564191" y="42771"/>
                  </a:lnTo>
                  <a:lnTo>
                    <a:pt x="1575340" y="48581"/>
                  </a:lnTo>
                  <a:lnTo>
                    <a:pt x="1584452" y="42672"/>
                  </a:lnTo>
                  <a:lnTo>
                    <a:pt x="1587677" y="42672"/>
                  </a:lnTo>
                  <a:lnTo>
                    <a:pt x="1587627" y="41656"/>
                  </a:lnTo>
                  <a:close/>
                </a:path>
                <a:path w="1600834" h="130175">
                  <a:moveTo>
                    <a:pt x="1509522" y="0"/>
                  </a:moveTo>
                  <a:lnTo>
                    <a:pt x="1505711" y="1143"/>
                  </a:lnTo>
                  <a:lnTo>
                    <a:pt x="1504060" y="4318"/>
                  </a:lnTo>
                  <a:lnTo>
                    <a:pt x="1502409" y="7366"/>
                  </a:lnTo>
                  <a:lnTo>
                    <a:pt x="1503679" y="11176"/>
                  </a:lnTo>
                  <a:lnTo>
                    <a:pt x="1506727" y="12827"/>
                  </a:lnTo>
                  <a:lnTo>
                    <a:pt x="1564191" y="42771"/>
                  </a:lnTo>
                  <a:lnTo>
                    <a:pt x="1587627" y="41656"/>
                  </a:lnTo>
                  <a:lnTo>
                    <a:pt x="1589498" y="41656"/>
                  </a:lnTo>
                  <a:lnTo>
                    <a:pt x="1512570" y="1524"/>
                  </a:lnTo>
                  <a:lnTo>
                    <a:pt x="1509522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166609" y="5056708"/>
            <a:ext cx="8705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MITRAL 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STAR 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ED</a:t>
            </a:r>
            <a:r>
              <a:rPr sz="1800" spc="-160" dirty="0">
                <a:latin typeface="Trebuchet MS"/>
                <a:cs typeface="Trebuchet MS"/>
              </a:rPr>
              <a:t>W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RD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9396" y="773176"/>
            <a:ext cx="5782945" cy="262890"/>
            <a:chOff x="809396" y="773176"/>
            <a:chExt cx="5782945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396" y="773176"/>
              <a:ext cx="5782538" cy="2628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68162" y="851916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80">
                  <a:moveTo>
                    <a:pt x="30479" y="0"/>
                  </a:moveTo>
                  <a:lnTo>
                    <a:pt x="0" y="93853"/>
                  </a:lnTo>
                  <a:lnTo>
                    <a:pt x="60960" y="93853"/>
                  </a:lnTo>
                  <a:lnTo>
                    <a:pt x="3047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2734817" y="851916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60" h="93980">
                <a:moveTo>
                  <a:pt x="30480" y="0"/>
                </a:moveTo>
                <a:lnTo>
                  <a:pt x="0" y="93853"/>
                </a:lnTo>
                <a:lnTo>
                  <a:pt x="60959" y="93853"/>
                </a:lnTo>
                <a:lnTo>
                  <a:pt x="3048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2783" y="851916"/>
            <a:ext cx="61594" cy="93980"/>
          </a:xfrm>
          <a:custGeom>
            <a:avLst/>
            <a:gdLst/>
            <a:ahLst/>
            <a:cxnLst/>
            <a:rect l="l" t="t" r="r" b="b"/>
            <a:pathLst>
              <a:path w="61594" h="93980">
                <a:moveTo>
                  <a:pt x="30518" y="0"/>
                </a:moveTo>
                <a:lnTo>
                  <a:pt x="0" y="93853"/>
                </a:lnTo>
                <a:lnTo>
                  <a:pt x="60998" y="93853"/>
                </a:lnTo>
                <a:lnTo>
                  <a:pt x="305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278" y="815213"/>
            <a:ext cx="79121" cy="850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5475" y="815213"/>
            <a:ext cx="98171" cy="1774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00782" y="815213"/>
            <a:ext cx="98170" cy="1774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12717" y="814958"/>
            <a:ext cx="75310" cy="744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50717" y="814958"/>
            <a:ext cx="75310" cy="7442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5129" y="814958"/>
            <a:ext cx="75310" cy="7442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8722" y="814958"/>
            <a:ext cx="75310" cy="7442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17060" y="812419"/>
            <a:ext cx="130048" cy="18453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038215" y="777748"/>
            <a:ext cx="553720" cy="257810"/>
          </a:xfrm>
          <a:custGeom>
            <a:avLst/>
            <a:gdLst/>
            <a:ahLst/>
            <a:cxnLst/>
            <a:rect l="l" t="t" r="r" b="b"/>
            <a:pathLst>
              <a:path w="553720" h="257809">
                <a:moveTo>
                  <a:pt x="391668" y="0"/>
                </a:moveTo>
                <a:lnTo>
                  <a:pt x="553719" y="0"/>
                </a:lnTo>
                <a:lnTo>
                  <a:pt x="553719" y="40004"/>
                </a:lnTo>
                <a:lnTo>
                  <a:pt x="436752" y="40004"/>
                </a:lnTo>
                <a:lnTo>
                  <a:pt x="436752" y="99567"/>
                </a:lnTo>
                <a:lnTo>
                  <a:pt x="520700" y="99567"/>
                </a:lnTo>
                <a:lnTo>
                  <a:pt x="520700" y="137794"/>
                </a:lnTo>
                <a:lnTo>
                  <a:pt x="436752" y="137794"/>
                </a:lnTo>
                <a:lnTo>
                  <a:pt x="436752" y="213994"/>
                </a:lnTo>
                <a:lnTo>
                  <a:pt x="551814" y="213994"/>
                </a:lnTo>
                <a:lnTo>
                  <a:pt x="551814" y="254000"/>
                </a:lnTo>
                <a:lnTo>
                  <a:pt x="391668" y="254000"/>
                </a:lnTo>
                <a:lnTo>
                  <a:pt x="391668" y="0"/>
                </a:lnTo>
                <a:close/>
              </a:path>
              <a:path w="553720" h="257809">
                <a:moveTo>
                  <a:pt x="145542" y="0"/>
                </a:moveTo>
                <a:lnTo>
                  <a:pt x="195072" y="0"/>
                </a:lnTo>
                <a:lnTo>
                  <a:pt x="253873" y="171703"/>
                </a:lnTo>
                <a:lnTo>
                  <a:pt x="315975" y="0"/>
                </a:lnTo>
                <a:lnTo>
                  <a:pt x="364489" y="0"/>
                </a:lnTo>
                <a:lnTo>
                  <a:pt x="265302" y="257428"/>
                </a:lnTo>
                <a:lnTo>
                  <a:pt x="240537" y="257428"/>
                </a:lnTo>
                <a:lnTo>
                  <a:pt x="145542" y="0"/>
                </a:lnTo>
                <a:close/>
              </a:path>
              <a:path w="553720" h="257809">
                <a:moveTo>
                  <a:pt x="0" y="0"/>
                </a:moveTo>
                <a:lnTo>
                  <a:pt x="45085" y="0"/>
                </a:lnTo>
                <a:lnTo>
                  <a:pt x="45085" y="213994"/>
                </a:lnTo>
                <a:lnTo>
                  <a:pt x="159893" y="213994"/>
                </a:lnTo>
                <a:lnTo>
                  <a:pt x="159893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92445" y="777748"/>
            <a:ext cx="219075" cy="257810"/>
          </a:xfrm>
          <a:custGeom>
            <a:avLst/>
            <a:gdLst/>
            <a:ahLst/>
            <a:cxnLst/>
            <a:rect l="l" t="t" r="r" b="b"/>
            <a:pathLst>
              <a:path w="219075" h="257809">
                <a:moveTo>
                  <a:pt x="0" y="0"/>
                </a:moveTo>
                <a:lnTo>
                  <a:pt x="49529" y="0"/>
                </a:lnTo>
                <a:lnTo>
                  <a:pt x="108330" y="171703"/>
                </a:lnTo>
                <a:lnTo>
                  <a:pt x="170433" y="0"/>
                </a:lnTo>
                <a:lnTo>
                  <a:pt x="218947" y="0"/>
                </a:lnTo>
                <a:lnTo>
                  <a:pt x="119760" y="257428"/>
                </a:lnTo>
                <a:lnTo>
                  <a:pt x="94995" y="25742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74819" y="777748"/>
            <a:ext cx="466725" cy="254000"/>
          </a:xfrm>
          <a:custGeom>
            <a:avLst/>
            <a:gdLst/>
            <a:ahLst/>
            <a:cxnLst/>
            <a:rect l="l" t="t" r="r" b="b"/>
            <a:pathLst>
              <a:path w="466725" h="254000">
                <a:moveTo>
                  <a:pt x="421513" y="0"/>
                </a:moveTo>
                <a:lnTo>
                  <a:pt x="466597" y="0"/>
                </a:lnTo>
                <a:lnTo>
                  <a:pt x="466597" y="254000"/>
                </a:lnTo>
                <a:lnTo>
                  <a:pt x="421513" y="254000"/>
                </a:lnTo>
                <a:lnTo>
                  <a:pt x="421513" y="0"/>
                </a:lnTo>
                <a:close/>
              </a:path>
              <a:path w="466725" h="254000">
                <a:moveTo>
                  <a:pt x="180085" y="0"/>
                </a:moveTo>
                <a:lnTo>
                  <a:pt x="390397" y="0"/>
                </a:lnTo>
                <a:lnTo>
                  <a:pt x="390397" y="40004"/>
                </a:lnTo>
                <a:lnTo>
                  <a:pt x="305942" y="40004"/>
                </a:lnTo>
                <a:lnTo>
                  <a:pt x="305942" y="254000"/>
                </a:lnTo>
                <a:lnTo>
                  <a:pt x="260984" y="254000"/>
                </a:lnTo>
                <a:lnTo>
                  <a:pt x="260984" y="40004"/>
                </a:lnTo>
                <a:lnTo>
                  <a:pt x="180085" y="40004"/>
                </a:lnTo>
                <a:lnTo>
                  <a:pt x="180085" y="0"/>
                </a:lnTo>
                <a:close/>
              </a:path>
              <a:path w="466725" h="254000">
                <a:moveTo>
                  <a:pt x="0" y="0"/>
                </a:moveTo>
                <a:lnTo>
                  <a:pt x="162051" y="0"/>
                </a:lnTo>
                <a:lnTo>
                  <a:pt x="162051" y="40004"/>
                </a:lnTo>
                <a:lnTo>
                  <a:pt x="45084" y="40004"/>
                </a:lnTo>
                <a:lnTo>
                  <a:pt x="45084" y="99567"/>
                </a:lnTo>
                <a:lnTo>
                  <a:pt x="129031" y="99567"/>
                </a:lnTo>
                <a:lnTo>
                  <a:pt x="129031" y="137794"/>
                </a:lnTo>
                <a:lnTo>
                  <a:pt x="45084" y="137794"/>
                </a:lnTo>
                <a:lnTo>
                  <a:pt x="45084" y="213994"/>
                </a:lnTo>
                <a:lnTo>
                  <a:pt x="160146" y="213994"/>
                </a:lnTo>
                <a:lnTo>
                  <a:pt x="160146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91965" y="777748"/>
            <a:ext cx="431800" cy="254000"/>
          </a:xfrm>
          <a:custGeom>
            <a:avLst/>
            <a:gdLst/>
            <a:ahLst/>
            <a:cxnLst/>
            <a:rect l="l" t="t" r="r" b="b"/>
            <a:pathLst>
              <a:path w="431800" h="254000">
                <a:moveTo>
                  <a:pt x="240537" y="0"/>
                </a:moveTo>
                <a:lnTo>
                  <a:pt x="285623" y="0"/>
                </a:lnTo>
                <a:lnTo>
                  <a:pt x="285623" y="99567"/>
                </a:lnTo>
                <a:lnTo>
                  <a:pt x="386714" y="99567"/>
                </a:lnTo>
                <a:lnTo>
                  <a:pt x="386714" y="0"/>
                </a:lnTo>
                <a:lnTo>
                  <a:pt x="431292" y="0"/>
                </a:lnTo>
                <a:lnTo>
                  <a:pt x="431292" y="254000"/>
                </a:lnTo>
                <a:lnTo>
                  <a:pt x="386714" y="254000"/>
                </a:lnTo>
                <a:lnTo>
                  <a:pt x="386714" y="139573"/>
                </a:lnTo>
                <a:lnTo>
                  <a:pt x="285623" y="139573"/>
                </a:lnTo>
                <a:lnTo>
                  <a:pt x="285623" y="254000"/>
                </a:lnTo>
                <a:lnTo>
                  <a:pt x="240537" y="254000"/>
                </a:lnTo>
                <a:lnTo>
                  <a:pt x="240537" y="0"/>
                </a:lnTo>
                <a:close/>
              </a:path>
              <a:path w="431800" h="254000">
                <a:moveTo>
                  <a:pt x="0" y="0"/>
                </a:moveTo>
                <a:lnTo>
                  <a:pt x="210312" y="0"/>
                </a:lnTo>
                <a:lnTo>
                  <a:pt x="210312" y="40004"/>
                </a:lnTo>
                <a:lnTo>
                  <a:pt x="125857" y="40004"/>
                </a:lnTo>
                <a:lnTo>
                  <a:pt x="125857" y="254000"/>
                </a:lnTo>
                <a:lnTo>
                  <a:pt x="80899" y="254000"/>
                </a:lnTo>
                <a:lnTo>
                  <a:pt x="80899" y="40004"/>
                </a:lnTo>
                <a:lnTo>
                  <a:pt x="0" y="400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60041" y="777748"/>
            <a:ext cx="312420" cy="257810"/>
          </a:xfrm>
          <a:custGeom>
            <a:avLst/>
            <a:gdLst/>
            <a:ahLst/>
            <a:cxnLst/>
            <a:rect l="l" t="t" r="r" b="b"/>
            <a:pathLst>
              <a:path w="312419" h="257809">
                <a:moveTo>
                  <a:pt x="0" y="0"/>
                </a:moveTo>
                <a:lnTo>
                  <a:pt x="46989" y="0"/>
                </a:lnTo>
                <a:lnTo>
                  <a:pt x="94614" y="153288"/>
                </a:lnTo>
                <a:lnTo>
                  <a:pt x="146176" y="0"/>
                </a:lnTo>
                <a:lnTo>
                  <a:pt x="165861" y="0"/>
                </a:lnTo>
                <a:lnTo>
                  <a:pt x="217550" y="153288"/>
                </a:lnTo>
                <a:lnTo>
                  <a:pt x="265048" y="0"/>
                </a:lnTo>
                <a:lnTo>
                  <a:pt x="312038" y="0"/>
                </a:lnTo>
                <a:lnTo>
                  <a:pt x="229869" y="257428"/>
                </a:lnTo>
                <a:lnTo>
                  <a:pt x="211327" y="257428"/>
                </a:lnTo>
                <a:lnTo>
                  <a:pt x="155828" y="97281"/>
                </a:lnTo>
                <a:lnTo>
                  <a:pt x="101981" y="257428"/>
                </a:lnTo>
                <a:lnTo>
                  <a:pt x="83438" y="25742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53895" y="777748"/>
            <a:ext cx="162560" cy="254000"/>
          </a:xfrm>
          <a:custGeom>
            <a:avLst/>
            <a:gdLst/>
            <a:ahLst/>
            <a:cxnLst/>
            <a:rect l="l" t="t" r="r" b="b"/>
            <a:pathLst>
              <a:path w="162560" h="254000">
                <a:moveTo>
                  <a:pt x="0" y="0"/>
                </a:moveTo>
                <a:lnTo>
                  <a:pt x="162052" y="0"/>
                </a:lnTo>
                <a:lnTo>
                  <a:pt x="162052" y="40004"/>
                </a:lnTo>
                <a:lnTo>
                  <a:pt x="45085" y="40004"/>
                </a:lnTo>
                <a:lnTo>
                  <a:pt x="45085" y="99567"/>
                </a:lnTo>
                <a:lnTo>
                  <a:pt x="129031" y="99567"/>
                </a:lnTo>
                <a:lnTo>
                  <a:pt x="129031" y="137794"/>
                </a:lnTo>
                <a:lnTo>
                  <a:pt x="45085" y="137794"/>
                </a:lnTo>
                <a:lnTo>
                  <a:pt x="45085" y="213994"/>
                </a:lnTo>
                <a:lnTo>
                  <a:pt x="160147" y="213994"/>
                </a:lnTo>
                <a:lnTo>
                  <a:pt x="160147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80351" y="777748"/>
            <a:ext cx="210820" cy="254000"/>
          </a:xfrm>
          <a:custGeom>
            <a:avLst/>
            <a:gdLst/>
            <a:ahLst/>
            <a:cxnLst/>
            <a:rect l="l" t="t" r="r" b="b"/>
            <a:pathLst>
              <a:path w="210819" h="254000">
                <a:moveTo>
                  <a:pt x="0" y="0"/>
                </a:moveTo>
                <a:lnTo>
                  <a:pt x="210312" y="0"/>
                </a:lnTo>
                <a:lnTo>
                  <a:pt x="210312" y="40004"/>
                </a:lnTo>
                <a:lnTo>
                  <a:pt x="125882" y="40004"/>
                </a:lnTo>
                <a:lnTo>
                  <a:pt x="125882" y="254000"/>
                </a:lnTo>
                <a:lnTo>
                  <a:pt x="80797" y="254000"/>
                </a:lnTo>
                <a:lnTo>
                  <a:pt x="80797" y="40004"/>
                </a:lnTo>
                <a:lnTo>
                  <a:pt x="0" y="400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58083" y="775969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10" h="255905">
                <a:moveTo>
                  <a:pt x="52704" y="0"/>
                </a:moveTo>
                <a:lnTo>
                  <a:pt x="104806" y="4651"/>
                </a:lnTo>
                <a:lnTo>
                  <a:pt x="140715" y="18541"/>
                </a:lnTo>
                <a:lnTo>
                  <a:pt x="166790" y="57886"/>
                </a:lnTo>
                <a:lnTo>
                  <a:pt x="168528" y="76200"/>
                </a:lnTo>
                <a:lnTo>
                  <a:pt x="162079" y="114391"/>
                </a:lnTo>
                <a:lnTo>
                  <a:pt x="142748" y="141700"/>
                </a:lnTo>
                <a:lnTo>
                  <a:pt x="110557" y="158103"/>
                </a:lnTo>
                <a:lnTo>
                  <a:pt x="65531" y="163575"/>
                </a:lnTo>
                <a:lnTo>
                  <a:pt x="60451" y="163575"/>
                </a:lnTo>
                <a:lnTo>
                  <a:pt x="53593" y="163194"/>
                </a:lnTo>
                <a:lnTo>
                  <a:pt x="45084" y="162305"/>
                </a:lnTo>
                <a:lnTo>
                  <a:pt x="45084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65" y="1071"/>
                </a:lnTo>
                <a:lnTo>
                  <a:pt x="35687" y="476"/>
                </a:lnTo>
                <a:lnTo>
                  <a:pt x="46541" y="119"/>
                </a:lnTo>
                <a:lnTo>
                  <a:pt x="5270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21279" y="775969"/>
            <a:ext cx="188595" cy="255904"/>
          </a:xfrm>
          <a:custGeom>
            <a:avLst/>
            <a:gdLst/>
            <a:ahLst/>
            <a:cxnLst/>
            <a:rect l="l" t="t" r="r" b="b"/>
            <a:pathLst>
              <a:path w="188595" h="255905">
                <a:moveTo>
                  <a:pt x="67818" y="0"/>
                </a:moveTo>
                <a:lnTo>
                  <a:pt x="117522" y="8159"/>
                </a:lnTo>
                <a:lnTo>
                  <a:pt x="155701" y="32512"/>
                </a:lnTo>
                <a:lnTo>
                  <a:pt x="180101" y="70342"/>
                </a:lnTo>
                <a:lnTo>
                  <a:pt x="188213" y="118744"/>
                </a:lnTo>
                <a:lnTo>
                  <a:pt x="182939" y="168060"/>
                </a:lnTo>
                <a:lnTo>
                  <a:pt x="167113" y="206427"/>
                </a:lnTo>
                <a:lnTo>
                  <a:pt x="140729" y="233840"/>
                </a:lnTo>
                <a:lnTo>
                  <a:pt x="103780" y="250292"/>
                </a:lnTo>
                <a:lnTo>
                  <a:pt x="56260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4455" y="1071"/>
                </a:lnTo>
                <a:lnTo>
                  <a:pt x="43910" y="476"/>
                </a:lnTo>
                <a:lnTo>
                  <a:pt x="58364" y="119"/>
                </a:lnTo>
                <a:lnTo>
                  <a:pt x="678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56586" y="775969"/>
            <a:ext cx="188595" cy="255904"/>
          </a:xfrm>
          <a:custGeom>
            <a:avLst/>
            <a:gdLst/>
            <a:ahLst/>
            <a:cxnLst/>
            <a:rect l="l" t="t" r="r" b="b"/>
            <a:pathLst>
              <a:path w="188594" h="255905">
                <a:moveTo>
                  <a:pt x="67818" y="0"/>
                </a:moveTo>
                <a:lnTo>
                  <a:pt x="117522" y="8159"/>
                </a:lnTo>
                <a:lnTo>
                  <a:pt x="155701" y="32512"/>
                </a:lnTo>
                <a:lnTo>
                  <a:pt x="180101" y="70342"/>
                </a:lnTo>
                <a:lnTo>
                  <a:pt x="188213" y="118744"/>
                </a:lnTo>
                <a:lnTo>
                  <a:pt x="182939" y="168060"/>
                </a:lnTo>
                <a:lnTo>
                  <a:pt x="167113" y="206427"/>
                </a:lnTo>
                <a:lnTo>
                  <a:pt x="140729" y="233840"/>
                </a:lnTo>
                <a:lnTo>
                  <a:pt x="103780" y="250292"/>
                </a:lnTo>
                <a:lnTo>
                  <a:pt x="56261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4455" y="1071"/>
                </a:lnTo>
                <a:lnTo>
                  <a:pt x="43910" y="476"/>
                </a:lnTo>
                <a:lnTo>
                  <a:pt x="58364" y="119"/>
                </a:lnTo>
                <a:lnTo>
                  <a:pt x="678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66871" y="775080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79" h="257175">
                <a:moveTo>
                  <a:pt x="70357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30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1" y="142240"/>
                </a:lnTo>
                <a:lnTo>
                  <a:pt x="195199" y="256667"/>
                </a:lnTo>
                <a:lnTo>
                  <a:pt x="143128" y="256667"/>
                </a:lnTo>
                <a:lnTo>
                  <a:pt x="75437" y="151765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7"/>
                </a:lnTo>
                <a:lnTo>
                  <a:pt x="0" y="256667"/>
                </a:lnTo>
                <a:lnTo>
                  <a:pt x="0" y="2667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04870" y="775080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80" h="257175">
                <a:moveTo>
                  <a:pt x="70358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30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40"/>
                </a:lnTo>
                <a:lnTo>
                  <a:pt x="195199" y="256667"/>
                </a:lnTo>
                <a:lnTo>
                  <a:pt x="143129" y="256667"/>
                </a:lnTo>
                <a:lnTo>
                  <a:pt x="75437" y="151765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7"/>
                </a:lnTo>
                <a:lnTo>
                  <a:pt x="0" y="256667"/>
                </a:lnTo>
                <a:lnTo>
                  <a:pt x="0" y="2667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12875" y="775080"/>
            <a:ext cx="412115" cy="257175"/>
          </a:xfrm>
          <a:custGeom>
            <a:avLst/>
            <a:gdLst/>
            <a:ahLst/>
            <a:cxnLst/>
            <a:rect l="l" t="t" r="r" b="b"/>
            <a:pathLst>
              <a:path w="412114" h="257175">
                <a:moveTo>
                  <a:pt x="286766" y="0"/>
                </a:moveTo>
                <a:lnTo>
                  <a:pt x="329104" y="4689"/>
                </a:lnTo>
                <a:lnTo>
                  <a:pt x="359346" y="18748"/>
                </a:lnTo>
                <a:lnTo>
                  <a:pt x="377491" y="42165"/>
                </a:lnTo>
                <a:lnTo>
                  <a:pt x="383539" y="74930"/>
                </a:lnTo>
                <a:lnTo>
                  <a:pt x="382706" y="85984"/>
                </a:lnTo>
                <a:lnTo>
                  <a:pt x="363089" y="124648"/>
                </a:lnTo>
                <a:lnTo>
                  <a:pt x="336550" y="142240"/>
                </a:lnTo>
                <a:lnTo>
                  <a:pt x="411606" y="256667"/>
                </a:lnTo>
                <a:lnTo>
                  <a:pt x="359537" y="256667"/>
                </a:lnTo>
                <a:lnTo>
                  <a:pt x="291845" y="151765"/>
                </a:lnTo>
                <a:lnTo>
                  <a:pt x="286200" y="151620"/>
                </a:lnTo>
                <a:lnTo>
                  <a:pt x="279542" y="151368"/>
                </a:lnTo>
                <a:lnTo>
                  <a:pt x="271861" y="150997"/>
                </a:lnTo>
                <a:lnTo>
                  <a:pt x="263144" y="150495"/>
                </a:lnTo>
                <a:lnTo>
                  <a:pt x="263144" y="256667"/>
                </a:lnTo>
                <a:lnTo>
                  <a:pt x="216407" y="256667"/>
                </a:lnTo>
                <a:lnTo>
                  <a:pt x="216407" y="2667"/>
                </a:lnTo>
                <a:lnTo>
                  <a:pt x="219670" y="2593"/>
                </a:lnTo>
                <a:lnTo>
                  <a:pt x="225647" y="2365"/>
                </a:lnTo>
                <a:lnTo>
                  <a:pt x="234338" y="1970"/>
                </a:lnTo>
                <a:lnTo>
                  <a:pt x="245744" y="1397"/>
                </a:lnTo>
                <a:lnTo>
                  <a:pt x="257815" y="803"/>
                </a:lnTo>
                <a:lnTo>
                  <a:pt x="268684" y="365"/>
                </a:lnTo>
                <a:lnTo>
                  <a:pt x="278338" y="93"/>
                </a:lnTo>
                <a:lnTo>
                  <a:pt x="286766" y="0"/>
                </a:lnTo>
                <a:close/>
              </a:path>
              <a:path w="412114" h="257175">
                <a:moveTo>
                  <a:pt x="70358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30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1" y="142240"/>
                </a:lnTo>
                <a:lnTo>
                  <a:pt x="195199" y="256667"/>
                </a:lnTo>
                <a:lnTo>
                  <a:pt x="143128" y="256667"/>
                </a:lnTo>
                <a:lnTo>
                  <a:pt x="75437" y="151765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7"/>
                </a:lnTo>
                <a:lnTo>
                  <a:pt x="0" y="256667"/>
                </a:lnTo>
                <a:lnTo>
                  <a:pt x="0" y="2667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87516" y="774319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20" h="257809">
                <a:moveTo>
                  <a:pt x="101219" y="0"/>
                </a:moveTo>
                <a:lnTo>
                  <a:pt x="121031" y="0"/>
                </a:lnTo>
                <a:lnTo>
                  <a:pt x="223138" y="257428"/>
                </a:lnTo>
                <a:lnTo>
                  <a:pt x="173355" y="257428"/>
                </a:lnTo>
                <a:lnTo>
                  <a:pt x="154812" y="205993"/>
                </a:lnTo>
                <a:lnTo>
                  <a:pt x="67818" y="205993"/>
                </a:lnTo>
                <a:lnTo>
                  <a:pt x="50037" y="257428"/>
                </a:lnTo>
                <a:lnTo>
                  <a:pt x="0" y="257428"/>
                </a:lnTo>
                <a:lnTo>
                  <a:pt x="101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54173" y="774319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19" h="257809">
                <a:moveTo>
                  <a:pt x="101218" y="0"/>
                </a:moveTo>
                <a:lnTo>
                  <a:pt x="121031" y="0"/>
                </a:lnTo>
                <a:lnTo>
                  <a:pt x="223138" y="257428"/>
                </a:lnTo>
                <a:lnTo>
                  <a:pt x="173354" y="257428"/>
                </a:lnTo>
                <a:lnTo>
                  <a:pt x="154812" y="205993"/>
                </a:lnTo>
                <a:lnTo>
                  <a:pt x="67818" y="205993"/>
                </a:lnTo>
                <a:lnTo>
                  <a:pt x="50037" y="257428"/>
                </a:lnTo>
                <a:lnTo>
                  <a:pt x="0" y="257428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62151" y="774319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19" h="257809">
                <a:moveTo>
                  <a:pt x="101257" y="0"/>
                </a:moveTo>
                <a:lnTo>
                  <a:pt x="121056" y="0"/>
                </a:lnTo>
                <a:lnTo>
                  <a:pt x="223164" y="257428"/>
                </a:lnTo>
                <a:lnTo>
                  <a:pt x="173380" y="257428"/>
                </a:lnTo>
                <a:lnTo>
                  <a:pt x="154838" y="205993"/>
                </a:lnTo>
                <a:lnTo>
                  <a:pt x="67792" y="205993"/>
                </a:lnTo>
                <a:lnTo>
                  <a:pt x="50114" y="257428"/>
                </a:lnTo>
                <a:lnTo>
                  <a:pt x="0" y="257428"/>
                </a:lnTo>
                <a:lnTo>
                  <a:pt x="1012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82310" y="773430"/>
            <a:ext cx="193040" cy="262890"/>
          </a:xfrm>
          <a:custGeom>
            <a:avLst/>
            <a:gdLst/>
            <a:ahLst/>
            <a:cxnLst/>
            <a:rect l="l" t="t" r="r" b="b"/>
            <a:pathLst>
              <a:path w="193039" h="262890">
                <a:moveTo>
                  <a:pt x="116331" y="0"/>
                </a:moveTo>
                <a:lnTo>
                  <a:pt x="137122" y="1117"/>
                </a:lnTo>
                <a:lnTo>
                  <a:pt x="155686" y="4460"/>
                </a:lnTo>
                <a:lnTo>
                  <a:pt x="172035" y="10019"/>
                </a:lnTo>
                <a:lnTo>
                  <a:pt x="186181" y="17780"/>
                </a:lnTo>
                <a:lnTo>
                  <a:pt x="167639" y="55118"/>
                </a:lnTo>
                <a:lnTo>
                  <a:pt x="158970" y="48523"/>
                </a:lnTo>
                <a:lnTo>
                  <a:pt x="148002" y="43799"/>
                </a:lnTo>
                <a:lnTo>
                  <a:pt x="134725" y="40955"/>
                </a:lnTo>
                <a:lnTo>
                  <a:pt x="119125" y="40005"/>
                </a:lnTo>
                <a:lnTo>
                  <a:pt x="104009" y="41671"/>
                </a:lnTo>
                <a:lnTo>
                  <a:pt x="67183" y="66675"/>
                </a:lnTo>
                <a:lnTo>
                  <a:pt x="48127" y="114484"/>
                </a:lnTo>
                <a:lnTo>
                  <a:pt x="46862" y="133985"/>
                </a:lnTo>
                <a:lnTo>
                  <a:pt x="48031" y="153318"/>
                </a:lnTo>
                <a:lnTo>
                  <a:pt x="65659" y="198628"/>
                </a:lnTo>
                <a:lnTo>
                  <a:pt x="100913" y="221130"/>
                </a:lnTo>
                <a:lnTo>
                  <a:pt x="115824" y="222631"/>
                </a:lnTo>
                <a:lnTo>
                  <a:pt x="132830" y="221015"/>
                </a:lnTo>
                <a:lnTo>
                  <a:pt x="147859" y="216185"/>
                </a:lnTo>
                <a:lnTo>
                  <a:pt x="160936" y="208164"/>
                </a:lnTo>
                <a:lnTo>
                  <a:pt x="172085" y="196977"/>
                </a:lnTo>
                <a:lnTo>
                  <a:pt x="193039" y="233299"/>
                </a:lnTo>
                <a:lnTo>
                  <a:pt x="177633" y="246133"/>
                </a:lnTo>
                <a:lnTo>
                  <a:pt x="159035" y="255301"/>
                </a:lnTo>
                <a:lnTo>
                  <a:pt x="137247" y="260802"/>
                </a:lnTo>
                <a:lnTo>
                  <a:pt x="112267" y="262636"/>
                </a:lnTo>
                <a:lnTo>
                  <a:pt x="87096" y="260445"/>
                </a:lnTo>
                <a:lnTo>
                  <a:pt x="45706" y="242919"/>
                </a:lnTo>
                <a:lnTo>
                  <a:pt x="16609" y="208535"/>
                </a:lnTo>
                <a:lnTo>
                  <a:pt x="1853" y="160772"/>
                </a:lnTo>
                <a:lnTo>
                  <a:pt x="0" y="132080"/>
                </a:lnTo>
                <a:lnTo>
                  <a:pt x="2047" y="105050"/>
                </a:lnTo>
                <a:lnTo>
                  <a:pt x="18430" y="57945"/>
                </a:lnTo>
                <a:lnTo>
                  <a:pt x="50216" y="21270"/>
                </a:lnTo>
                <a:lnTo>
                  <a:pt x="92023" y="2359"/>
                </a:lnTo>
                <a:lnTo>
                  <a:pt x="11633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21022" y="773430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4" h="262890">
                <a:moveTo>
                  <a:pt x="77469" y="0"/>
                </a:moveTo>
                <a:lnTo>
                  <a:pt x="98073" y="1023"/>
                </a:lnTo>
                <a:lnTo>
                  <a:pt x="115712" y="4095"/>
                </a:lnTo>
                <a:lnTo>
                  <a:pt x="130423" y="9215"/>
                </a:lnTo>
                <a:lnTo>
                  <a:pt x="142239" y="16383"/>
                </a:lnTo>
                <a:lnTo>
                  <a:pt x="128524" y="55245"/>
                </a:lnTo>
                <a:lnTo>
                  <a:pt x="116470" y="47837"/>
                </a:lnTo>
                <a:lnTo>
                  <a:pt x="104108" y="42560"/>
                </a:lnTo>
                <a:lnTo>
                  <a:pt x="91412" y="39403"/>
                </a:lnTo>
                <a:lnTo>
                  <a:pt x="78359" y="38354"/>
                </a:lnTo>
                <a:lnTo>
                  <a:pt x="70998" y="38856"/>
                </a:lnTo>
                <a:lnTo>
                  <a:pt x="45592" y="59182"/>
                </a:lnTo>
                <a:lnTo>
                  <a:pt x="45592" y="67945"/>
                </a:lnTo>
                <a:lnTo>
                  <a:pt x="72810" y="101717"/>
                </a:lnTo>
                <a:lnTo>
                  <a:pt x="105842" y="119485"/>
                </a:lnTo>
                <a:lnTo>
                  <a:pt x="115919" y="125333"/>
                </a:lnTo>
                <a:lnTo>
                  <a:pt x="144668" y="154043"/>
                </a:lnTo>
                <a:lnTo>
                  <a:pt x="153797" y="191897"/>
                </a:lnTo>
                <a:lnTo>
                  <a:pt x="152273" y="206638"/>
                </a:lnTo>
                <a:lnTo>
                  <a:pt x="129412" y="242697"/>
                </a:lnTo>
                <a:lnTo>
                  <a:pt x="83567" y="261395"/>
                </a:lnTo>
                <a:lnTo>
                  <a:pt x="64135" y="262636"/>
                </a:lnTo>
                <a:lnTo>
                  <a:pt x="46827" y="261491"/>
                </a:lnTo>
                <a:lnTo>
                  <a:pt x="30352" y="258048"/>
                </a:lnTo>
                <a:lnTo>
                  <a:pt x="14735" y="252295"/>
                </a:lnTo>
                <a:lnTo>
                  <a:pt x="0" y="244221"/>
                </a:lnTo>
                <a:lnTo>
                  <a:pt x="16637" y="203835"/>
                </a:lnTo>
                <a:lnTo>
                  <a:pt x="29924" y="212076"/>
                </a:lnTo>
                <a:lnTo>
                  <a:pt x="43116" y="217947"/>
                </a:lnTo>
                <a:lnTo>
                  <a:pt x="56213" y="221462"/>
                </a:lnTo>
                <a:lnTo>
                  <a:pt x="69214" y="222631"/>
                </a:lnTo>
                <a:lnTo>
                  <a:pt x="86570" y="220892"/>
                </a:lnTo>
                <a:lnTo>
                  <a:pt x="98996" y="215677"/>
                </a:lnTo>
                <a:lnTo>
                  <a:pt x="106469" y="206986"/>
                </a:lnTo>
                <a:lnTo>
                  <a:pt x="108965" y="194818"/>
                </a:lnTo>
                <a:lnTo>
                  <a:pt x="108372" y="188412"/>
                </a:lnTo>
                <a:lnTo>
                  <a:pt x="85216" y="157559"/>
                </a:lnTo>
                <a:lnTo>
                  <a:pt x="47557" y="136634"/>
                </a:lnTo>
                <a:lnTo>
                  <a:pt x="36512" y="130286"/>
                </a:lnTo>
                <a:lnTo>
                  <a:pt x="9016" y="103362"/>
                </a:lnTo>
                <a:lnTo>
                  <a:pt x="507" y="68325"/>
                </a:lnTo>
                <a:lnTo>
                  <a:pt x="1863" y="54203"/>
                </a:lnTo>
                <a:lnTo>
                  <a:pt x="22098" y="19431"/>
                </a:lnTo>
                <a:lnTo>
                  <a:pt x="61370" y="1214"/>
                </a:lnTo>
                <a:lnTo>
                  <a:pt x="7746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9396" y="773430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5" h="262890">
                <a:moveTo>
                  <a:pt x="77508" y="0"/>
                </a:moveTo>
                <a:lnTo>
                  <a:pt x="98065" y="1023"/>
                </a:lnTo>
                <a:lnTo>
                  <a:pt x="115695" y="4095"/>
                </a:lnTo>
                <a:lnTo>
                  <a:pt x="130398" y="9215"/>
                </a:lnTo>
                <a:lnTo>
                  <a:pt x="142176" y="16383"/>
                </a:lnTo>
                <a:lnTo>
                  <a:pt x="128485" y="55245"/>
                </a:lnTo>
                <a:lnTo>
                  <a:pt x="116444" y="47837"/>
                </a:lnTo>
                <a:lnTo>
                  <a:pt x="104076" y="42560"/>
                </a:lnTo>
                <a:lnTo>
                  <a:pt x="91384" y="39403"/>
                </a:lnTo>
                <a:lnTo>
                  <a:pt x="78371" y="38354"/>
                </a:lnTo>
                <a:lnTo>
                  <a:pt x="71009" y="38856"/>
                </a:lnTo>
                <a:lnTo>
                  <a:pt x="45605" y="59182"/>
                </a:lnTo>
                <a:lnTo>
                  <a:pt x="45605" y="67945"/>
                </a:lnTo>
                <a:lnTo>
                  <a:pt x="72812" y="101717"/>
                </a:lnTo>
                <a:lnTo>
                  <a:pt x="105834" y="119485"/>
                </a:lnTo>
                <a:lnTo>
                  <a:pt x="115909" y="125333"/>
                </a:lnTo>
                <a:lnTo>
                  <a:pt x="144617" y="154043"/>
                </a:lnTo>
                <a:lnTo>
                  <a:pt x="153797" y="191897"/>
                </a:lnTo>
                <a:lnTo>
                  <a:pt x="152273" y="206638"/>
                </a:lnTo>
                <a:lnTo>
                  <a:pt x="129438" y="242697"/>
                </a:lnTo>
                <a:lnTo>
                  <a:pt x="83584" y="261395"/>
                </a:lnTo>
                <a:lnTo>
                  <a:pt x="64160" y="262636"/>
                </a:lnTo>
                <a:lnTo>
                  <a:pt x="46820" y="261491"/>
                </a:lnTo>
                <a:lnTo>
                  <a:pt x="30346" y="258048"/>
                </a:lnTo>
                <a:lnTo>
                  <a:pt x="14739" y="252295"/>
                </a:lnTo>
                <a:lnTo>
                  <a:pt x="0" y="244221"/>
                </a:lnTo>
                <a:lnTo>
                  <a:pt x="16649" y="203835"/>
                </a:lnTo>
                <a:lnTo>
                  <a:pt x="29941" y="212076"/>
                </a:lnTo>
                <a:lnTo>
                  <a:pt x="43127" y="217947"/>
                </a:lnTo>
                <a:lnTo>
                  <a:pt x="56206" y="221462"/>
                </a:lnTo>
                <a:lnTo>
                  <a:pt x="69176" y="222631"/>
                </a:lnTo>
                <a:lnTo>
                  <a:pt x="86553" y="220892"/>
                </a:lnTo>
                <a:lnTo>
                  <a:pt x="98963" y="215677"/>
                </a:lnTo>
                <a:lnTo>
                  <a:pt x="106408" y="206986"/>
                </a:lnTo>
                <a:lnTo>
                  <a:pt x="108889" y="194818"/>
                </a:lnTo>
                <a:lnTo>
                  <a:pt x="108304" y="188412"/>
                </a:lnTo>
                <a:lnTo>
                  <a:pt x="85201" y="157559"/>
                </a:lnTo>
                <a:lnTo>
                  <a:pt x="47528" y="136634"/>
                </a:lnTo>
                <a:lnTo>
                  <a:pt x="36496" y="130286"/>
                </a:lnTo>
                <a:lnTo>
                  <a:pt x="9006" y="103362"/>
                </a:lnTo>
                <a:lnTo>
                  <a:pt x="520" y="68325"/>
                </a:lnTo>
                <a:lnTo>
                  <a:pt x="1870" y="54203"/>
                </a:lnTo>
                <a:lnTo>
                  <a:pt x="22110" y="19431"/>
                </a:lnTo>
                <a:lnTo>
                  <a:pt x="61365" y="1214"/>
                </a:lnTo>
                <a:lnTo>
                  <a:pt x="775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71086" y="773176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6" y="8540"/>
                </a:lnTo>
                <a:lnTo>
                  <a:pt x="193039" y="34036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2438400" y="1600200"/>
            <a:ext cx="4191000" cy="4419600"/>
            <a:chOff x="2438400" y="1600200"/>
            <a:chExt cx="4191000" cy="4419600"/>
          </a:xfrm>
        </p:grpSpPr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8400" y="1600200"/>
              <a:ext cx="3810000" cy="44196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572000" y="4369435"/>
              <a:ext cx="2057400" cy="103505"/>
            </a:xfrm>
            <a:custGeom>
              <a:avLst/>
              <a:gdLst/>
              <a:ahLst/>
              <a:cxnLst/>
              <a:rect l="l" t="t" r="r" b="b"/>
              <a:pathLst>
                <a:path w="2057400" h="103504">
                  <a:moveTo>
                    <a:pt x="1968880" y="0"/>
                  </a:moveTo>
                  <a:lnTo>
                    <a:pt x="1964944" y="1015"/>
                  </a:lnTo>
                  <a:lnTo>
                    <a:pt x="1961388" y="7112"/>
                  </a:lnTo>
                  <a:lnTo>
                    <a:pt x="1962403" y="10921"/>
                  </a:lnTo>
                  <a:lnTo>
                    <a:pt x="2021212" y="45321"/>
                  </a:lnTo>
                  <a:lnTo>
                    <a:pt x="2044827" y="45338"/>
                  </a:lnTo>
                  <a:lnTo>
                    <a:pt x="2044827" y="58038"/>
                  </a:lnTo>
                  <a:lnTo>
                    <a:pt x="2021404" y="58038"/>
                  </a:lnTo>
                  <a:lnTo>
                    <a:pt x="1962403" y="92456"/>
                  </a:lnTo>
                  <a:lnTo>
                    <a:pt x="1961388" y="96265"/>
                  </a:lnTo>
                  <a:lnTo>
                    <a:pt x="1963166" y="99313"/>
                  </a:lnTo>
                  <a:lnTo>
                    <a:pt x="1964817" y="102362"/>
                  </a:lnTo>
                  <a:lnTo>
                    <a:pt x="1968753" y="103377"/>
                  </a:lnTo>
                  <a:lnTo>
                    <a:pt x="2046509" y="58038"/>
                  </a:lnTo>
                  <a:lnTo>
                    <a:pt x="2044827" y="58038"/>
                  </a:lnTo>
                  <a:lnTo>
                    <a:pt x="2046539" y="58021"/>
                  </a:lnTo>
                  <a:lnTo>
                    <a:pt x="2057400" y="51688"/>
                  </a:lnTo>
                  <a:lnTo>
                    <a:pt x="1971802" y="1777"/>
                  </a:lnTo>
                  <a:lnTo>
                    <a:pt x="1968880" y="0"/>
                  </a:lnTo>
                  <a:close/>
                </a:path>
                <a:path w="2057400" h="103504">
                  <a:moveTo>
                    <a:pt x="2032194" y="51744"/>
                  </a:moveTo>
                  <a:lnTo>
                    <a:pt x="2021434" y="58021"/>
                  </a:lnTo>
                  <a:lnTo>
                    <a:pt x="2044827" y="58038"/>
                  </a:lnTo>
                  <a:lnTo>
                    <a:pt x="2044827" y="57276"/>
                  </a:lnTo>
                  <a:lnTo>
                    <a:pt x="2041652" y="57276"/>
                  </a:lnTo>
                  <a:lnTo>
                    <a:pt x="2032194" y="51744"/>
                  </a:lnTo>
                  <a:close/>
                </a:path>
                <a:path w="2057400" h="103504">
                  <a:moveTo>
                    <a:pt x="0" y="43814"/>
                  </a:moveTo>
                  <a:lnTo>
                    <a:pt x="0" y="56514"/>
                  </a:lnTo>
                  <a:lnTo>
                    <a:pt x="2021434" y="58021"/>
                  </a:lnTo>
                  <a:lnTo>
                    <a:pt x="2032194" y="51744"/>
                  </a:lnTo>
                  <a:lnTo>
                    <a:pt x="2021212" y="45321"/>
                  </a:lnTo>
                  <a:lnTo>
                    <a:pt x="0" y="43814"/>
                  </a:lnTo>
                  <a:close/>
                </a:path>
                <a:path w="2057400" h="103504">
                  <a:moveTo>
                    <a:pt x="2041652" y="46227"/>
                  </a:moveTo>
                  <a:lnTo>
                    <a:pt x="2032194" y="51744"/>
                  </a:lnTo>
                  <a:lnTo>
                    <a:pt x="2041652" y="57276"/>
                  </a:lnTo>
                  <a:lnTo>
                    <a:pt x="2041652" y="46227"/>
                  </a:lnTo>
                  <a:close/>
                </a:path>
                <a:path w="2057400" h="103504">
                  <a:moveTo>
                    <a:pt x="2044827" y="46227"/>
                  </a:moveTo>
                  <a:lnTo>
                    <a:pt x="2041652" y="46227"/>
                  </a:lnTo>
                  <a:lnTo>
                    <a:pt x="2041652" y="57276"/>
                  </a:lnTo>
                  <a:lnTo>
                    <a:pt x="2044827" y="57276"/>
                  </a:lnTo>
                  <a:lnTo>
                    <a:pt x="2044827" y="46227"/>
                  </a:lnTo>
                  <a:close/>
                </a:path>
                <a:path w="2057400" h="103504">
                  <a:moveTo>
                    <a:pt x="2021212" y="45321"/>
                  </a:moveTo>
                  <a:lnTo>
                    <a:pt x="2032194" y="51744"/>
                  </a:lnTo>
                  <a:lnTo>
                    <a:pt x="2041652" y="46227"/>
                  </a:lnTo>
                  <a:lnTo>
                    <a:pt x="2044827" y="46227"/>
                  </a:lnTo>
                  <a:lnTo>
                    <a:pt x="2044827" y="45338"/>
                  </a:lnTo>
                  <a:lnTo>
                    <a:pt x="2021212" y="45321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861429" y="4523613"/>
            <a:ext cx="1237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MITRAL 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PROST</a:t>
            </a:r>
            <a:r>
              <a:rPr sz="1800" spc="-5" dirty="0">
                <a:latin typeface="Trebuchet MS"/>
                <a:cs typeface="Trebuchet MS"/>
              </a:rPr>
              <a:t>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10" dirty="0">
                <a:latin typeface="Trebuchet MS"/>
                <a:cs typeface="Trebuchet MS"/>
              </a:rPr>
              <a:t>S</a:t>
            </a:r>
            <a:r>
              <a:rPr sz="1800" spc="-5" dirty="0">
                <a:latin typeface="Trebuchet MS"/>
                <a:cs typeface="Trebuchet MS"/>
              </a:rPr>
              <a:t>IS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74442" y="1000252"/>
            <a:ext cx="3466465" cy="364490"/>
            <a:chOff x="2274442" y="1000252"/>
            <a:chExt cx="3466465" cy="364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4442" y="1000252"/>
              <a:ext cx="3466337" cy="3633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4855" y="1277493"/>
              <a:ext cx="86740" cy="8699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4757546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48913" y="1057402"/>
            <a:ext cx="132841" cy="24079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988433" y="1006221"/>
            <a:ext cx="752475" cy="350520"/>
          </a:xfrm>
          <a:custGeom>
            <a:avLst/>
            <a:gdLst/>
            <a:ahLst/>
            <a:cxnLst/>
            <a:rect l="l" t="t" r="r" b="b"/>
            <a:pathLst>
              <a:path w="752475" h="350519">
                <a:moveTo>
                  <a:pt x="531876" y="0"/>
                </a:moveTo>
                <a:lnTo>
                  <a:pt x="752347" y="0"/>
                </a:lnTo>
                <a:lnTo>
                  <a:pt x="752347" y="54482"/>
                </a:lnTo>
                <a:lnTo>
                  <a:pt x="593216" y="54482"/>
                </a:lnTo>
                <a:lnTo>
                  <a:pt x="593216" y="135381"/>
                </a:lnTo>
                <a:lnTo>
                  <a:pt x="707389" y="135381"/>
                </a:lnTo>
                <a:lnTo>
                  <a:pt x="707389" y="187578"/>
                </a:lnTo>
                <a:lnTo>
                  <a:pt x="593216" y="187578"/>
                </a:lnTo>
                <a:lnTo>
                  <a:pt x="593216" y="291083"/>
                </a:lnTo>
                <a:lnTo>
                  <a:pt x="749807" y="291083"/>
                </a:lnTo>
                <a:lnTo>
                  <a:pt x="749807" y="345566"/>
                </a:lnTo>
                <a:lnTo>
                  <a:pt x="531876" y="345566"/>
                </a:lnTo>
                <a:lnTo>
                  <a:pt x="531876" y="0"/>
                </a:lnTo>
                <a:close/>
              </a:path>
              <a:path w="752475" h="350519">
                <a:moveTo>
                  <a:pt x="197357" y="0"/>
                </a:moveTo>
                <a:lnTo>
                  <a:pt x="264921" y="0"/>
                </a:lnTo>
                <a:lnTo>
                  <a:pt x="344804" y="233552"/>
                </a:lnTo>
                <a:lnTo>
                  <a:pt x="429259" y="0"/>
                </a:lnTo>
                <a:lnTo>
                  <a:pt x="495300" y="0"/>
                </a:lnTo>
                <a:lnTo>
                  <a:pt x="360425" y="350265"/>
                </a:lnTo>
                <a:lnTo>
                  <a:pt x="326643" y="350265"/>
                </a:lnTo>
                <a:lnTo>
                  <a:pt x="197357" y="0"/>
                </a:lnTo>
                <a:close/>
              </a:path>
              <a:path w="752475" h="350519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82642" y="1006221"/>
            <a:ext cx="298450" cy="350520"/>
          </a:xfrm>
          <a:custGeom>
            <a:avLst/>
            <a:gdLst/>
            <a:ahLst/>
            <a:cxnLst/>
            <a:rect l="l" t="t" r="r" b="b"/>
            <a:pathLst>
              <a:path w="298450" h="350519">
                <a:moveTo>
                  <a:pt x="0" y="0"/>
                </a:moveTo>
                <a:lnTo>
                  <a:pt x="67564" y="0"/>
                </a:lnTo>
                <a:lnTo>
                  <a:pt x="147447" y="233552"/>
                </a:lnTo>
                <a:lnTo>
                  <a:pt x="231902" y="0"/>
                </a:lnTo>
                <a:lnTo>
                  <a:pt x="297942" y="0"/>
                </a:lnTo>
                <a:lnTo>
                  <a:pt x="163068" y="350265"/>
                </a:lnTo>
                <a:lnTo>
                  <a:pt x="129286" y="3502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99357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1" y="0"/>
                </a:lnTo>
                <a:lnTo>
                  <a:pt x="220471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60801" y="1006221"/>
            <a:ext cx="256540" cy="351790"/>
          </a:xfrm>
          <a:custGeom>
            <a:avLst/>
            <a:gdLst/>
            <a:ahLst/>
            <a:cxnLst/>
            <a:rect l="l" t="t" r="r" b="b"/>
            <a:pathLst>
              <a:path w="256539" h="351790">
                <a:moveTo>
                  <a:pt x="0" y="0"/>
                </a:moveTo>
                <a:lnTo>
                  <a:pt x="61340" y="0"/>
                </a:lnTo>
                <a:lnTo>
                  <a:pt x="61340" y="234187"/>
                </a:lnTo>
                <a:lnTo>
                  <a:pt x="62390" y="247451"/>
                </a:lnTo>
                <a:lnTo>
                  <a:pt x="87516" y="287174"/>
                </a:lnTo>
                <a:lnTo>
                  <a:pt x="124968" y="296925"/>
                </a:lnTo>
                <a:lnTo>
                  <a:pt x="140708" y="295856"/>
                </a:lnTo>
                <a:lnTo>
                  <a:pt x="176784" y="279907"/>
                </a:lnTo>
                <a:lnTo>
                  <a:pt x="195325" y="233044"/>
                </a:lnTo>
                <a:lnTo>
                  <a:pt x="195325" y="0"/>
                </a:lnTo>
                <a:lnTo>
                  <a:pt x="256539" y="0"/>
                </a:lnTo>
                <a:lnTo>
                  <a:pt x="256539" y="237743"/>
                </a:lnTo>
                <a:lnTo>
                  <a:pt x="254321" y="262963"/>
                </a:lnTo>
                <a:lnTo>
                  <a:pt x="236501" y="304734"/>
                </a:lnTo>
                <a:lnTo>
                  <a:pt x="201467" y="334478"/>
                </a:lnTo>
                <a:lnTo>
                  <a:pt x="153791" y="349527"/>
                </a:lnTo>
                <a:lnTo>
                  <a:pt x="125475" y="351408"/>
                </a:lnTo>
                <a:lnTo>
                  <a:pt x="97093" y="349573"/>
                </a:lnTo>
                <a:lnTo>
                  <a:pt x="50663" y="334853"/>
                </a:lnTo>
                <a:lnTo>
                  <a:pt x="18323" y="305605"/>
                </a:lnTo>
                <a:lnTo>
                  <a:pt x="2028" y="263401"/>
                </a:lnTo>
                <a:lnTo>
                  <a:pt x="0" y="2374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1876" y="1006221"/>
            <a:ext cx="221615" cy="350520"/>
          </a:xfrm>
          <a:custGeom>
            <a:avLst/>
            <a:gdLst/>
            <a:ahLst/>
            <a:cxnLst/>
            <a:rect l="l" t="t" r="r" b="b"/>
            <a:pathLst>
              <a:path w="221614" h="350519">
                <a:moveTo>
                  <a:pt x="160147" y="0"/>
                </a:moveTo>
                <a:lnTo>
                  <a:pt x="221487" y="0"/>
                </a:lnTo>
                <a:lnTo>
                  <a:pt x="221487" y="214883"/>
                </a:lnTo>
                <a:lnTo>
                  <a:pt x="214153" y="274891"/>
                </a:lnTo>
                <a:lnTo>
                  <a:pt x="192150" y="316991"/>
                </a:lnTo>
                <a:lnTo>
                  <a:pt x="154082" y="341963"/>
                </a:lnTo>
                <a:lnTo>
                  <a:pt x="98298" y="350265"/>
                </a:lnTo>
                <a:lnTo>
                  <a:pt x="77890" y="348863"/>
                </a:lnTo>
                <a:lnTo>
                  <a:pt x="28956" y="327913"/>
                </a:lnTo>
                <a:lnTo>
                  <a:pt x="2738" y="284444"/>
                </a:lnTo>
                <a:lnTo>
                  <a:pt x="0" y="265556"/>
                </a:lnTo>
                <a:lnTo>
                  <a:pt x="54610" y="265556"/>
                </a:lnTo>
                <a:lnTo>
                  <a:pt x="60704" y="278798"/>
                </a:lnTo>
                <a:lnTo>
                  <a:pt x="71167" y="288242"/>
                </a:lnTo>
                <a:lnTo>
                  <a:pt x="85988" y="293899"/>
                </a:lnTo>
                <a:lnTo>
                  <a:pt x="105156" y="295782"/>
                </a:lnTo>
                <a:lnTo>
                  <a:pt x="119108" y="294566"/>
                </a:lnTo>
                <a:lnTo>
                  <a:pt x="153128" y="265152"/>
                </a:lnTo>
                <a:lnTo>
                  <a:pt x="160147" y="216788"/>
                </a:lnTo>
                <a:lnTo>
                  <a:pt x="16014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7107" y="1006221"/>
            <a:ext cx="286385" cy="346075"/>
          </a:xfrm>
          <a:custGeom>
            <a:avLst/>
            <a:gdLst/>
            <a:ahLst/>
            <a:cxnLst/>
            <a:rect l="l" t="t" r="r" b="b"/>
            <a:pathLst>
              <a:path w="28638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88460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47819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8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74442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4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3"/>
                </a:lnTo>
                <a:lnTo>
                  <a:pt x="2468" y="73796"/>
                </a:lnTo>
                <a:lnTo>
                  <a:pt x="29971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209800" y="1600200"/>
            <a:ext cx="4648200" cy="4724400"/>
            <a:chOff x="2209800" y="1600200"/>
            <a:chExt cx="4648200" cy="472440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9800" y="1600200"/>
              <a:ext cx="4538472" cy="4724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952238" y="4531232"/>
              <a:ext cx="1906270" cy="276225"/>
            </a:xfrm>
            <a:custGeom>
              <a:avLst/>
              <a:gdLst/>
              <a:ahLst/>
              <a:cxnLst/>
              <a:rect l="l" t="t" r="r" b="b"/>
              <a:pathLst>
                <a:path w="1906270" h="276225">
                  <a:moveTo>
                    <a:pt x="1869098" y="38755"/>
                  </a:moveTo>
                  <a:lnTo>
                    <a:pt x="0" y="263017"/>
                  </a:lnTo>
                  <a:lnTo>
                    <a:pt x="1524" y="275717"/>
                  </a:lnTo>
                  <a:lnTo>
                    <a:pt x="1870838" y="51303"/>
                  </a:lnTo>
                  <a:lnTo>
                    <a:pt x="1880771" y="43805"/>
                  </a:lnTo>
                  <a:lnTo>
                    <a:pt x="1869098" y="38755"/>
                  </a:lnTo>
                  <a:close/>
                </a:path>
                <a:path w="1906270" h="276225">
                  <a:moveTo>
                    <a:pt x="1894615" y="35941"/>
                  </a:moveTo>
                  <a:lnTo>
                    <a:pt x="1892554" y="35941"/>
                  </a:lnTo>
                  <a:lnTo>
                    <a:pt x="1894078" y="48514"/>
                  </a:lnTo>
                  <a:lnTo>
                    <a:pt x="1870838" y="51303"/>
                  </a:lnTo>
                  <a:lnTo>
                    <a:pt x="1819020" y="90424"/>
                  </a:lnTo>
                  <a:lnTo>
                    <a:pt x="1816227" y="92583"/>
                  </a:lnTo>
                  <a:lnTo>
                    <a:pt x="1815718" y="96520"/>
                  </a:lnTo>
                  <a:lnTo>
                    <a:pt x="1817878" y="99314"/>
                  </a:lnTo>
                  <a:lnTo>
                    <a:pt x="1819910" y="102108"/>
                  </a:lnTo>
                  <a:lnTo>
                    <a:pt x="1823973" y="102616"/>
                  </a:lnTo>
                  <a:lnTo>
                    <a:pt x="1826767" y="100584"/>
                  </a:lnTo>
                  <a:lnTo>
                    <a:pt x="1905762" y="40767"/>
                  </a:lnTo>
                  <a:lnTo>
                    <a:pt x="1894615" y="35941"/>
                  </a:lnTo>
                  <a:close/>
                </a:path>
                <a:path w="1906270" h="276225">
                  <a:moveTo>
                    <a:pt x="1880771" y="43805"/>
                  </a:moveTo>
                  <a:lnTo>
                    <a:pt x="1870838" y="51303"/>
                  </a:lnTo>
                  <a:lnTo>
                    <a:pt x="1894078" y="48514"/>
                  </a:lnTo>
                  <a:lnTo>
                    <a:pt x="1894031" y="48133"/>
                  </a:lnTo>
                  <a:lnTo>
                    <a:pt x="1890776" y="48133"/>
                  </a:lnTo>
                  <a:lnTo>
                    <a:pt x="1880771" y="43805"/>
                  </a:lnTo>
                  <a:close/>
                </a:path>
                <a:path w="1906270" h="276225">
                  <a:moveTo>
                    <a:pt x="1889506" y="37211"/>
                  </a:moveTo>
                  <a:lnTo>
                    <a:pt x="1880771" y="43805"/>
                  </a:lnTo>
                  <a:lnTo>
                    <a:pt x="1890776" y="48133"/>
                  </a:lnTo>
                  <a:lnTo>
                    <a:pt x="1889506" y="37211"/>
                  </a:lnTo>
                  <a:close/>
                </a:path>
                <a:path w="1906270" h="276225">
                  <a:moveTo>
                    <a:pt x="1892707" y="37211"/>
                  </a:moveTo>
                  <a:lnTo>
                    <a:pt x="1889506" y="37211"/>
                  </a:lnTo>
                  <a:lnTo>
                    <a:pt x="1890776" y="48133"/>
                  </a:lnTo>
                  <a:lnTo>
                    <a:pt x="1894031" y="48133"/>
                  </a:lnTo>
                  <a:lnTo>
                    <a:pt x="1892707" y="37211"/>
                  </a:lnTo>
                  <a:close/>
                </a:path>
                <a:path w="1906270" h="276225">
                  <a:moveTo>
                    <a:pt x="1892554" y="35941"/>
                  </a:moveTo>
                  <a:lnTo>
                    <a:pt x="1869098" y="38755"/>
                  </a:lnTo>
                  <a:lnTo>
                    <a:pt x="1880771" y="43805"/>
                  </a:lnTo>
                  <a:lnTo>
                    <a:pt x="1889506" y="37211"/>
                  </a:lnTo>
                  <a:lnTo>
                    <a:pt x="1892707" y="37211"/>
                  </a:lnTo>
                  <a:lnTo>
                    <a:pt x="1892554" y="35941"/>
                  </a:lnTo>
                  <a:close/>
                </a:path>
                <a:path w="1906270" h="276225">
                  <a:moveTo>
                    <a:pt x="1811655" y="0"/>
                  </a:moveTo>
                  <a:lnTo>
                    <a:pt x="1807844" y="1524"/>
                  </a:lnTo>
                  <a:lnTo>
                    <a:pt x="1805051" y="7874"/>
                  </a:lnTo>
                  <a:lnTo>
                    <a:pt x="1806575" y="11684"/>
                  </a:lnTo>
                  <a:lnTo>
                    <a:pt x="1869098" y="38755"/>
                  </a:lnTo>
                  <a:lnTo>
                    <a:pt x="1892554" y="35941"/>
                  </a:lnTo>
                  <a:lnTo>
                    <a:pt x="1894615" y="35941"/>
                  </a:lnTo>
                  <a:lnTo>
                    <a:pt x="1811655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242809" y="4447413"/>
            <a:ext cx="12877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rebuchet MS"/>
                <a:cs typeface="Trebuchet MS"/>
              </a:rPr>
              <a:t>ST.JUDE 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MITRAL 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PR</a:t>
            </a:r>
            <a:r>
              <a:rPr sz="1800" spc="-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H</a:t>
            </a:r>
            <a:r>
              <a:rPr sz="1800" spc="-1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TIC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8302" y="1000125"/>
            <a:ext cx="4366260" cy="357505"/>
            <a:chOff x="538302" y="1000125"/>
            <a:chExt cx="436626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302" y="1000125"/>
              <a:ext cx="4365929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10302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9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538346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0007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9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741" y="1057402"/>
            <a:ext cx="132943" cy="2407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71822" y="1057275"/>
            <a:ext cx="101853" cy="1005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5460" y="1053719"/>
            <a:ext cx="176402" cy="2503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68473" y="1053719"/>
            <a:ext cx="176402" cy="25031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354195" y="1006221"/>
            <a:ext cx="286385" cy="346075"/>
          </a:xfrm>
          <a:custGeom>
            <a:avLst/>
            <a:gdLst/>
            <a:ahLst/>
            <a:cxnLst/>
            <a:rect l="l" t="t" r="r" b="b"/>
            <a:pathLst>
              <a:path w="286385" h="346075">
                <a:moveTo>
                  <a:pt x="0" y="0"/>
                </a:moveTo>
                <a:lnTo>
                  <a:pt x="286130" y="0"/>
                </a:lnTo>
                <a:lnTo>
                  <a:pt x="286130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2097" y="1006221"/>
            <a:ext cx="227965" cy="346075"/>
          </a:xfrm>
          <a:custGeom>
            <a:avLst/>
            <a:gdLst/>
            <a:ahLst/>
            <a:cxnLst/>
            <a:rect l="l" t="t" r="r" b="b"/>
            <a:pathLst>
              <a:path w="227964" h="346075">
                <a:moveTo>
                  <a:pt x="0" y="0"/>
                </a:moveTo>
                <a:lnTo>
                  <a:pt x="227583" y="0"/>
                </a:lnTo>
                <a:lnTo>
                  <a:pt x="227583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82752" y="135381"/>
                </a:lnTo>
                <a:lnTo>
                  <a:pt x="182752" y="187578"/>
                </a:lnTo>
                <a:lnTo>
                  <a:pt x="61340" y="187578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57780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471" y="0"/>
                </a:lnTo>
                <a:lnTo>
                  <a:pt x="220471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0198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522" y="0"/>
                </a:lnTo>
                <a:lnTo>
                  <a:pt x="220522" y="54482"/>
                </a:lnTo>
                <a:lnTo>
                  <a:pt x="61391" y="54482"/>
                </a:lnTo>
                <a:lnTo>
                  <a:pt x="61391" y="135381"/>
                </a:lnTo>
                <a:lnTo>
                  <a:pt x="175564" y="135381"/>
                </a:lnTo>
                <a:lnTo>
                  <a:pt x="175564" y="187578"/>
                </a:lnTo>
                <a:lnTo>
                  <a:pt x="61391" y="187578"/>
                </a:lnTo>
                <a:lnTo>
                  <a:pt x="61391" y="291083"/>
                </a:lnTo>
                <a:lnTo>
                  <a:pt x="217982" y="291083"/>
                </a:lnTo>
                <a:lnTo>
                  <a:pt x="21798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0379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4" h="346075">
                <a:moveTo>
                  <a:pt x="0" y="0"/>
                </a:moveTo>
                <a:lnTo>
                  <a:pt x="61328" y="0"/>
                </a:lnTo>
                <a:lnTo>
                  <a:pt x="61328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8302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40" y="0"/>
                </a:moveTo>
                <a:lnTo>
                  <a:pt x="159905" y="11064"/>
                </a:lnTo>
                <a:lnTo>
                  <a:pt x="211950" y="44322"/>
                </a:lnTo>
                <a:lnTo>
                  <a:pt x="245125" y="95758"/>
                </a:lnTo>
                <a:lnTo>
                  <a:pt x="256184" y="161670"/>
                </a:lnTo>
                <a:lnTo>
                  <a:pt x="251197" y="218598"/>
                </a:lnTo>
                <a:lnTo>
                  <a:pt x="236237" y="265175"/>
                </a:lnTo>
                <a:lnTo>
                  <a:pt x="211304" y="301402"/>
                </a:lnTo>
                <a:lnTo>
                  <a:pt x="176398" y="327279"/>
                </a:lnTo>
                <a:lnTo>
                  <a:pt x="131520" y="342804"/>
                </a:lnTo>
                <a:lnTo>
                  <a:pt x="76669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75" y="1500"/>
                </a:lnTo>
                <a:lnTo>
                  <a:pt x="59740" y="666"/>
                </a:lnTo>
                <a:lnTo>
                  <a:pt x="79395" y="166"/>
                </a:lnTo>
                <a:lnTo>
                  <a:pt x="9224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09084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4"/>
                </a:lnTo>
                <a:lnTo>
                  <a:pt x="226188" y="116855"/>
                </a:lnTo>
                <a:lnTo>
                  <a:pt x="209168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00575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28619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8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70278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15591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1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8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3"/>
                </a:lnTo>
                <a:lnTo>
                  <a:pt x="2468" y="73796"/>
                </a:lnTo>
                <a:lnTo>
                  <a:pt x="29971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94382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2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3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4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6800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48" y="0"/>
                </a:moveTo>
                <a:lnTo>
                  <a:pt x="133413" y="1404"/>
                </a:lnTo>
                <a:lnTo>
                  <a:pt x="157399" y="5619"/>
                </a:lnTo>
                <a:lnTo>
                  <a:pt x="177405" y="12644"/>
                </a:lnTo>
                <a:lnTo>
                  <a:pt x="193433" y="22478"/>
                </a:lnTo>
                <a:lnTo>
                  <a:pt x="174790" y="75311"/>
                </a:lnTo>
                <a:lnTo>
                  <a:pt x="158414" y="65216"/>
                </a:lnTo>
                <a:lnTo>
                  <a:pt x="141593" y="57991"/>
                </a:lnTo>
                <a:lnTo>
                  <a:pt x="124328" y="53647"/>
                </a:lnTo>
                <a:lnTo>
                  <a:pt x="106616" y="52197"/>
                </a:lnTo>
                <a:lnTo>
                  <a:pt x="96601" y="52889"/>
                </a:lnTo>
                <a:lnTo>
                  <a:pt x="64955" y="76263"/>
                </a:lnTo>
                <a:lnTo>
                  <a:pt x="62039" y="92583"/>
                </a:lnTo>
                <a:lnTo>
                  <a:pt x="66152" y="107584"/>
                </a:lnTo>
                <a:lnTo>
                  <a:pt x="78490" y="122872"/>
                </a:lnTo>
                <a:lnTo>
                  <a:pt x="99056" y="138445"/>
                </a:lnTo>
                <a:lnTo>
                  <a:pt x="127850" y="154305"/>
                </a:lnTo>
                <a:lnTo>
                  <a:pt x="143978" y="162615"/>
                </a:lnTo>
                <a:lnTo>
                  <a:pt x="157691" y="170592"/>
                </a:lnTo>
                <a:lnTo>
                  <a:pt x="191369" y="201041"/>
                </a:lnTo>
                <a:lnTo>
                  <a:pt x="207230" y="238934"/>
                </a:lnTo>
                <a:lnTo>
                  <a:pt x="209232" y="261238"/>
                </a:lnTo>
                <a:lnTo>
                  <a:pt x="207161" y="281267"/>
                </a:lnTo>
                <a:lnTo>
                  <a:pt x="190592" y="315799"/>
                </a:lnTo>
                <a:lnTo>
                  <a:pt x="158117" y="342161"/>
                </a:lnTo>
                <a:lnTo>
                  <a:pt x="113706" y="355687"/>
                </a:lnTo>
                <a:lnTo>
                  <a:pt x="87274" y="357377"/>
                </a:lnTo>
                <a:lnTo>
                  <a:pt x="63688" y="355828"/>
                </a:lnTo>
                <a:lnTo>
                  <a:pt x="41279" y="351170"/>
                </a:lnTo>
                <a:lnTo>
                  <a:pt x="20049" y="343394"/>
                </a:lnTo>
                <a:lnTo>
                  <a:pt x="0" y="332486"/>
                </a:lnTo>
                <a:lnTo>
                  <a:pt x="22644" y="277495"/>
                </a:lnTo>
                <a:lnTo>
                  <a:pt x="40734" y="288643"/>
                </a:lnTo>
                <a:lnTo>
                  <a:pt x="58677" y="296576"/>
                </a:lnTo>
                <a:lnTo>
                  <a:pt x="76472" y="301319"/>
                </a:lnTo>
                <a:lnTo>
                  <a:pt x="94119" y="302895"/>
                </a:lnTo>
                <a:lnTo>
                  <a:pt x="117755" y="300537"/>
                </a:lnTo>
                <a:lnTo>
                  <a:pt x="134639" y="293465"/>
                </a:lnTo>
                <a:lnTo>
                  <a:pt x="144768" y="281678"/>
                </a:lnTo>
                <a:lnTo>
                  <a:pt x="148145" y="265175"/>
                </a:lnTo>
                <a:lnTo>
                  <a:pt x="147348" y="256434"/>
                </a:lnTo>
                <a:lnTo>
                  <a:pt x="127347" y="223206"/>
                </a:lnTo>
                <a:lnTo>
                  <a:pt x="82918" y="195452"/>
                </a:lnTo>
                <a:lnTo>
                  <a:pt x="64663" y="185975"/>
                </a:lnTo>
                <a:lnTo>
                  <a:pt x="49653" y="177355"/>
                </a:lnTo>
                <a:lnTo>
                  <a:pt x="17160" y="148637"/>
                </a:lnTo>
                <a:lnTo>
                  <a:pt x="1175" y="103489"/>
                </a:lnTo>
                <a:lnTo>
                  <a:pt x="711" y="92963"/>
                </a:lnTo>
                <a:lnTo>
                  <a:pt x="2545" y="73796"/>
                </a:lnTo>
                <a:lnTo>
                  <a:pt x="30073" y="26415"/>
                </a:lnTo>
                <a:lnTo>
                  <a:pt x="63603" y="6635"/>
                </a:lnTo>
                <a:lnTo>
                  <a:pt x="83485" y="1662"/>
                </a:lnTo>
                <a:lnTo>
                  <a:pt x="10544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52722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05735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457200" y="2103120"/>
            <a:ext cx="4495800" cy="3520440"/>
            <a:chOff x="457200" y="2103120"/>
            <a:chExt cx="4495800" cy="352044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2103120"/>
              <a:ext cx="3520440" cy="352044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52545" y="3153029"/>
              <a:ext cx="1600835" cy="130175"/>
            </a:xfrm>
            <a:custGeom>
              <a:avLst/>
              <a:gdLst/>
              <a:ahLst/>
              <a:cxnLst/>
              <a:rect l="l" t="t" r="r" b="b"/>
              <a:pathLst>
                <a:path w="1600835" h="130175">
                  <a:moveTo>
                    <a:pt x="1564191" y="42771"/>
                  </a:moveTo>
                  <a:lnTo>
                    <a:pt x="0" y="117221"/>
                  </a:lnTo>
                  <a:lnTo>
                    <a:pt x="507" y="129921"/>
                  </a:lnTo>
                  <a:lnTo>
                    <a:pt x="1564706" y="55477"/>
                  </a:lnTo>
                  <a:lnTo>
                    <a:pt x="1575340" y="48581"/>
                  </a:lnTo>
                  <a:lnTo>
                    <a:pt x="1564191" y="42771"/>
                  </a:lnTo>
                  <a:close/>
                </a:path>
                <a:path w="1600835" h="130175">
                  <a:moveTo>
                    <a:pt x="1589498" y="41656"/>
                  </a:moveTo>
                  <a:lnTo>
                    <a:pt x="1587627" y="41656"/>
                  </a:lnTo>
                  <a:lnTo>
                    <a:pt x="1588262" y="54356"/>
                  </a:lnTo>
                  <a:lnTo>
                    <a:pt x="1564706" y="55477"/>
                  </a:lnTo>
                  <a:lnTo>
                    <a:pt x="1507489" y="92583"/>
                  </a:lnTo>
                  <a:lnTo>
                    <a:pt x="1506601" y="96520"/>
                  </a:lnTo>
                  <a:lnTo>
                    <a:pt x="1508505" y="99441"/>
                  </a:lnTo>
                  <a:lnTo>
                    <a:pt x="1510538" y="102362"/>
                  </a:lnTo>
                  <a:lnTo>
                    <a:pt x="1514348" y="103250"/>
                  </a:lnTo>
                  <a:lnTo>
                    <a:pt x="1517395" y="101346"/>
                  </a:lnTo>
                  <a:lnTo>
                    <a:pt x="1600453" y="47371"/>
                  </a:lnTo>
                  <a:lnTo>
                    <a:pt x="1589498" y="41656"/>
                  </a:lnTo>
                  <a:close/>
                </a:path>
                <a:path w="1600835" h="130175">
                  <a:moveTo>
                    <a:pt x="1575340" y="48581"/>
                  </a:moveTo>
                  <a:lnTo>
                    <a:pt x="1564706" y="55477"/>
                  </a:lnTo>
                  <a:lnTo>
                    <a:pt x="1588262" y="54356"/>
                  </a:lnTo>
                  <a:lnTo>
                    <a:pt x="1588223" y="53594"/>
                  </a:lnTo>
                  <a:lnTo>
                    <a:pt x="1584959" y="53594"/>
                  </a:lnTo>
                  <a:lnTo>
                    <a:pt x="1575340" y="48581"/>
                  </a:lnTo>
                  <a:close/>
                </a:path>
                <a:path w="1600835" h="130175">
                  <a:moveTo>
                    <a:pt x="1584452" y="42672"/>
                  </a:moveTo>
                  <a:lnTo>
                    <a:pt x="1575340" y="48581"/>
                  </a:lnTo>
                  <a:lnTo>
                    <a:pt x="1584959" y="53594"/>
                  </a:lnTo>
                  <a:lnTo>
                    <a:pt x="1584452" y="42672"/>
                  </a:lnTo>
                  <a:close/>
                </a:path>
                <a:path w="1600835" h="130175">
                  <a:moveTo>
                    <a:pt x="1587677" y="42672"/>
                  </a:moveTo>
                  <a:lnTo>
                    <a:pt x="1584452" y="42672"/>
                  </a:lnTo>
                  <a:lnTo>
                    <a:pt x="1584959" y="53594"/>
                  </a:lnTo>
                  <a:lnTo>
                    <a:pt x="1588223" y="53594"/>
                  </a:lnTo>
                  <a:lnTo>
                    <a:pt x="1587677" y="42672"/>
                  </a:lnTo>
                  <a:close/>
                </a:path>
                <a:path w="1600835" h="130175">
                  <a:moveTo>
                    <a:pt x="1587627" y="41656"/>
                  </a:moveTo>
                  <a:lnTo>
                    <a:pt x="1564191" y="42771"/>
                  </a:lnTo>
                  <a:lnTo>
                    <a:pt x="1575340" y="48581"/>
                  </a:lnTo>
                  <a:lnTo>
                    <a:pt x="1584452" y="42672"/>
                  </a:lnTo>
                  <a:lnTo>
                    <a:pt x="1587677" y="42672"/>
                  </a:lnTo>
                  <a:lnTo>
                    <a:pt x="1587627" y="41656"/>
                  </a:lnTo>
                  <a:close/>
                </a:path>
                <a:path w="1600835" h="130175">
                  <a:moveTo>
                    <a:pt x="1509521" y="0"/>
                  </a:moveTo>
                  <a:lnTo>
                    <a:pt x="1505712" y="1143"/>
                  </a:lnTo>
                  <a:lnTo>
                    <a:pt x="1504061" y="4318"/>
                  </a:lnTo>
                  <a:lnTo>
                    <a:pt x="1502409" y="7366"/>
                  </a:lnTo>
                  <a:lnTo>
                    <a:pt x="1503679" y="11175"/>
                  </a:lnTo>
                  <a:lnTo>
                    <a:pt x="1506727" y="12826"/>
                  </a:lnTo>
                  <a:lnTo>
                    <a:pt x="1564191" y="42771"/>
                  </a:lnTo>
                  <a:lnTo>
                    <a:pt x="1587627" y="41656"/>
                  </a:lnTo>
                  <a:lnTo>
                    <a:pt x="1589498" y="41656"/>
                  </a:lnTo>
                  <a:lnTo>
                    <a:pt x="1512569" y="1524"/>
                  </a:lnTo>
                  <a:lnTo>
                    <a:pt x="1509521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185028" y="3304159"/>
            <a:ext cx="26003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Aneurysm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ascending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&amp;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Descending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aorta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4101" y="1000125"/>
            <a:ext cx="4358005" cy="357505"/>
            <a:chOff x="504101" y="1000125"/>
            <a:chExt cx="435800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101" y="1000125"/>
              <a:ext cx="4357966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3791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4" h="127634">
                  <a:moveTo>
                    <a:pt x="41516" y="0"/>
                  </a:moveTo>
                  <a:lnTo>
                    <a:pt x="0" y="127635"/>
                  </a:lnTo>
                  <a:lnTo>
                    <a:pt x="83032" y="127635"/>
                  </a:lnTo>
                  <a:lnTo>
                    <a:pt x="41516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2552" y="1057402"/>
            <a:ext cx="132841" cy="2407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7279" y="1057275"/>
            <a:ext cx="101841" cy="1005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16857" y="1053719"/>
            <a:ext cx="176402" cy="2503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0917" y="1053719"/>
            <a:ext cx="176339" cy="25031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610480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4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0127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3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3" y="345566"/>
                </a:lnTo>
                <a:lnTo>
                  <a:pt x="327533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2" y="345566"/>
                </a:lnTo>
                <a:lnTo>
                  <a:pt x="109982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70884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44139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4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29638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5" h="346075">
                <a:moveTo>
                  <a:pt x="327533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3" y="345566"/>
                </a:lnTo>
                <a:lnTo>
                  <a:pt x="327533" y="0"/>
                </a:lnTo>
                <a:close/>
              </a:path>
              <a:path w="38925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2" y="345566"/>
                </a:lnTo>
                <a:lnTo>
                  <a:pt x="109982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32101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84478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5" h="349250">
                <a:moveTo>
                  <a:pt x="95808" y="0"/>
                </a:moveTo>
                <a:lnTo>
                  <a:pt x="153389" y="6359"/>
                </a:lnTo>
                <a:lnTo>
                  <a:pt x="194503" y="25447"/>
                </a:lnTo>
                <a:lnTo>
                  <a:pt x="219163" y="57275"/>
                </a:lnTo>
                <a:lnTo>
                  <a:pt x="227380" y="101854"/>
                </a:lnTo>
                <a:lnTo>
                  <a:pt x="226239" y="116855"/>
                </a:lnTo>
                <a:lnTo>
                  <a:pt x="209219" y="157861"/>
                </a:lnTo>
                <a:lnTo>
                  <a:pt x="176715" y="187328"/>
                </a:lnTo>
                <a:lnTo>
                  <a:pt x="163499" y="193421"/>
                </a:lnTo>
                <a:lnTo>
                  <a:pt x="265607" y="349123"/>
                </a:lnTo>
                <a:lnTo>
                  <a:pt x="194868" y="349123"/>
                </a:lnTo>
                <a:lnTo>
                  <a:pt x="102666" y="206375"/>
                </a:lnTo>
                <a:lnTo>
                  <a:pt x="95010" y="206206"/>
                </a:lnTo>
                <a:lnTo>
                  <a:pt x="85955" y="205882"/>
                </a:lnTo>
                <a:lnTo>
                  <a:pt x="75511" y="205392"/>
                </a:lnTo>
                <a:lnTo>
                  <a:pt x="63690" y="204724"/>
                </a:lnTo>
                <a:lnTo>
                  <a:pt x="63690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41" y="3438"/>
                </a:lnTo>
                <a:lnTo>
                  <a:pt x="12565" y="3095"/>
                </a:lnTo>
                <a:lnTo>
                  <a:pt x="24372" y="2538"/>
                </a:lnTo>
                <a:lnTo>
                  <a:pt x="39865" y="1777"/>
                </a:lnTo>
                <a:lnTo>
                  <a:pt x="56362" y="1017"/>
                </a:lnTo>
                <a:lnTo>
                  <a:pt x="71185" y="460"/>
                </a:lnTo>
                <a:lnTo>
                  <a:pt x="84333" y="117"/>
                </a:lnTo>
                <a:lnTo>
                  <a:pt x="958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4101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5" h="350519">
                <a:moveTo>
                  <a:pt x="137756" y="0"/>
                </a:moveTo>
                <a:lnTo>
                  <a:pt x="164655" y="0"/>
                </a:lnTo>
                <a:lnTo>
                  <a:pt x="303593" y="350265"/>
                </a:lnTo>
                <a:lnTo>
                  <a:pt x="235889" y="350265"/>
                </a:lnTo>
                <a:lnTo>
                  <a:pt x="210654" y="280162"/>
                </a:lnTo>
                <a:lnTo>
                  <a:pt x="92227" y="280162"/>
                </a:lnTo>
                <a:lnTo>
                  <a:pt x="68173" y="350265"/>
                </a:lnTo>
                <a:lnTo>
                  <a:pt x="0" y="350265"/>
                </a:lnTo>
                <a:lnTo>
                  <a:pt x="13775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28695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60598" y="1000252"/>
            <a:ext cx="456565" cy="357505"/>
          </a:xfrm>
          <a:custGeom>
            <a:avLst/>
            <a:gdLst/>
            <a:ahLst/>
            <a:cxnLst/>
            <a:rect l="l" t="t" r="r" b="b"/>
            <a:pathLst>
              <a:path w="456564" h="357505">
                <a:moveTo>
                  <a:pt x="352298" y="0"/>
                </a:moveTo>
                <a:lnTo>
                  <a:pt x="380230" y="1404"/>
                </a:lnTo>
                <a:lnTo>
                  <a:pt x="404209" y="5619"/>
                </a:lnTo>
                <a:lnTo>
                  <a:pt x="424235" y="12644"/>
                </a:lnTo>
                <a:lnTo>
                  <a:pt x="440308" y="22478"/>
                </a:lnTo>
                <a:lnTo>
                  <a:pt x="421639" y="75311"/>
                </a:lnTo>
                <a:lnTo>
                  <a:pt x="405233" y="65216"/>
                </a:lnTo>
                <a:lnTo>
                  <a:pt x="388397" y="57991"/>
                </a:lnTo>
                <a:lnTo>
                  <a:pt x="371133" y="53647"/>
                </a:lnTo>
                <a:lnTo>
                  <a:pt x="353440" y="52197"/>
                </a:lnTo>
                <a:lnTo>
                  <a:pt x="343443" y="52889"/>
                </a:lnTo>
                <a:lnTo>
                  <a:pt x="311800" y="76263"/>
                </a:lnTo>
                <a:lnTo>
                  <a:pt x="308863" y="92583"/>
                </a:lnTo>
                <a:lnTo>
                  <a:pt x="312981" y="107584"/>
                </a:lnTo>
                <a:lnTo>
                  <a:pt x="325326" y="122872"/>
                </a:lnTo>
                <a:lnTo>
                  <a:pt x="345886" y="138445"/>
                </a:lnTo>
                <a:lnTo>
                  <a:pt x="374650" y="154305"/>
                </a:lnTo>
                <a:lnTo>
                  <a:pt x="390790" y="162615"/>
                </a:lnTo>
                <a:lnTo>
                  <a:pt x="404526" y="170592"/>
                </a:lnTo>
                <a:lnTo>
                  <a:pt x="438229" y="201041"/>
                </a:lnTo>
                <a:lnTo>
                  <a:pt x="454056" y="238934"/>
                </a:lnTo>
                <a:lnTo>
                  <a:pt x="456056" y="261238"/>
                </a:lnTo>
                <a:lnTo>
                  <a:pt x="453985" y="281267"/>
                </a:lnTo>
                <a:lnTo>
                  <a:pt x="437411" y="315799"/>
                </a:lnTo>
                <a:lnTo>
                  <a:pt x="404931" y="342161"/>
                </a:lnTo>
                <a:lnTo>
                  <a:pt x="360545" y="355687"/>
                </a:lnTo>
                <a:lnTo>
                  <a:pt x="334137" y="357377"/>
                </a:lnTo>
                <a:lnTo>
                  <a:pt x="310538" y="355828"/>
                </a:lnTo>
                <a:lnTo>
                  <a:pt x="288131" y="351170"/>
                </a:lnTo>
                <a:lnTo>
                  <a:pt x="266914" y="343394"/>
                </a:lnTo>
                <a:lnTo>
                  <a:pt x="246887" y="332486"/>
                </a:lnTo>
                <a:lnTo>
                  <a:pt x="269494" y="277495"/>
                </a:lnTo>
                <a:lnTo>
                  <a:pt x="287595" y="288643"/>
                </a:lnTo>
                <a:lnTo>
                  <a:pt x="305530" y="296576"/>
                </a:lnTo>
                <a:lnTo>
                  <a:pt x="323322" y="301319"/>
                </a:lnTo>
                <a:lnTo>
                  <a:pt x="340994" y="302895"/>
                </a:lnTo>
                <a:lnTo>
                  <a:pt x="364591" y="300537"/>
                </a:lnTo>
                <a:lnTo>
                  <a:pt x="381460" y="293465"/>
                </a:lnTo>
                <a:lnTo>
                  <a:pt x="391590" y="281678"/>
                </a:lnTo>
                <a:lnTo>
                  <a:pt x="394969" y="265175"/>
                </a:lnTo>
                <a:lnTo>
                  <a:pt x="394182" y="256434"/>
                </a:lnTo>
                <a:lnTo>
                  <a:pt x="374197" y="223206"/>
                </a:lnTo>
                <a:lnTo>
                  <a:pt x="329692" y="195452"/>
                </a:lnTo>
                <a:lnTo>
                  <a:pt x="311479" y="185975"/>
                </a:lnTo>
                <a:lnTo>
                  <a:pt x="296481" y="177355"/>
                </a:lnTo>
                <a:lnTo>
                  <a:pt x="264001" y="148637"/>
                </a:lnTo>
                <a:lnTo>
                  <a:pt x="247997" y="103489"/>
                </a:lnTo>
                <a:lnTo>
                  <a:pt x="247523" y="92963"/>
                </a:lnTo>
                <a:lnTo>
                  <a:pt x="249356" y="73796"/>
                </a:lnTo>
                <a:lnTo>
                  <a:pt x="276859" y="26415"/>
                </a:lnTo>
                <a:lnTo>
                  <a:pt x="310435" y="6635"/>
                </a:lnTo>
                <a:lnTo>
                  <a:pt x="330313" y="1662"/>
                </a:lnTo>
                <a:lnTo>
                  <a:pt x="352298" y="0"/>
                </a:lnTo>
                <a:close/>
              </a:path>
              <a:path w="456564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3"/>
                </a:lnTo>
                <a:lnTo>
                  <a:pt x="2468" y="73796"/>
                </a:lnTo>
                <a:lnTo>
                  <a:pt x="29971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73630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54119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8116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59" h="357505">
                <a:moveTo>
                  <a:pt x="148615" y="0"/>
                </a:moveTo>
                <a:lnTo>
                  <a:pt x="214368" y="11541"/>
                </a:lnTo>
                <a:lnTo>
                  <a:pt x="262547" y="46227"/>
                </a:lnTo>
                <a:lnTo>
                  <a:pt x="292093" y="101726"/>
                </a:lnTo>
                <a:lnTo>
                  <a:pt x="301942" y="175895"/>
                </a:lnTo>
                <a:lnTo>
                  <a:pt x="299370" y="215542"/>
                </a:lnTo>
                <a:lnTo>
                  <a:pt x="278791" y="281836"/>
                </a:lnTo>
                <a:lnTo>
                  <a:pt x="238038" y="329965"/>
                </a:lnTo>
                <a:lnTo>
                  <a:pt x="179593" y="354453"/>
                </a:lnTo>
                <a:lnTo>
                  <a:pt x="143890" y="357504"/>
                </a:lnTo>
                <a:lnTo>
                  <a:pt x="111124" y="354478"/>
                </a:lnTo>
                <a:lnTo>
                  <a:pt x="57755" y="330233"/>
                </a:lnTo>
                <a:lnTo>
                  <a:pt x="20895" y="282461"/>
                </a:lnTo>
                <a:lnTo>
                  <a:pt x="2321" y="215925"/>
                </a:lnTo>
                <a:lnTo>
                  <a:pt x="0" y="175895"/>
                </a:lnTo>
                <a:lnTo>
                  <a:pt x="2528" y="140440"/>
                </a:lnTo>
                <a:lnTo>
                  <a:pt x="22754" y="78007"/>
                </a:lnTo>
                <a:lnTo>
                  <a:pt x="62383" y="28717"/>
                </a:lnTo>
                <a:lnTo>
                  <a:pt x="116466" y="3190"/>
                </a:lnTo>
                <a:lnTo>
                  <a:pt x="14861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11780" y="1973579"/>
            <a:ext cx="4669820" cy="4579621"/>
            <a:chOff x="511780" y="1973579"/>
            <a:chExt cx="4441825" cy="3766185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780" y="1973579"/>
              <a:ext cx="3111086" cy="376587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895600" y="3733800"/>
              <a:ext cx="152400" cy="76200"/>
            </a:xfrm>
            <a:custGeom>
              <a:avLst/>
              <a:gdLst/>
              <a:ahLst/>
              <a:cxnLst/>
              <a:rect l="l" t="t" r="r" b="b"/>
              <a:pathLst>
                <a:path w="152400" h="76200">
                  <a:moveTo>
                    <a:pt x="0" y="76200"/>
                  </a:moveTo>
                  <a:lnTo>
                    <a:pt x="15240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47746" y="3727450"/>
              <a:ext cx="1905635" cy="130810"/>
            </a:xfrm>
            <a:custGeom>
              <a:avLst/>
              <a:gdLst/>
              <a:ahLst/>
              <a:cxnLst/>
              <a:rect l="l" t="t" r="r" b="b"/>
              <a:pathLst>
                <a:path w="1905635" h="130810">
                  <a:moveTo>
                    <a:pt x="1869037" y="87456"/>
                  </a:moveTo>
                  <a:lnTo>
                    <a:pt x="1811782" y="117856"/>
                  </a:lnTo>
                  <a:lnTo>
                    <a:pt x="1808733" y="119506"/>
                  </a:lnTo>
                  <a:lnTo>
                    <a:pt x="1807464" y="123317"/>
                  </a:lnTo>
                  <a:lnTo>
                    <a:pt x="1809115" y="126364"/>
                  </a:lnTo>
                  <a:lnTo>
                    <a:pt x="1810766" y="129539"/>
                  </a:lnTo>
                  <a:lnTo>
                    <a:pt x="1814703" y="130682"/>
                  </a:lnTo>
                  <a:lnTo>
                    <a:pt x="1817751" y="129031"/>
                  </a:lnTo>
                  <a:lnTo>
                    <a:pt x="1894256" y="88392"/>
                  </a:lnTo>
                  <a:lnTo>
                    <a:pt x="1892427" y="88392"/>
                  </a:lnTo>
                  <a:lnTo>
                    <a:pt x="1869037" y="87456"/>
                  </a:lnTo>
                  <a:close/>
                </a:path>
                <a:path w="1905635" h="130810">
                  <a:moveTo>
                    <a:pt x="1880149" y="81556"/>
                  </a:moveTo>
                  <a:lnTo>
                    <a:pt x="1869037" y="87456"/>
                  </a:lnTo>
                  <a:lnTo>
                    <a:pt x="1892427" y="88392"/>
                  </a:lnTo>
                  <a:lnTo>
                    <a:pt x="1892467" y="87375"/>
                  </a:lnTo>
                  <a:lnTo>
                    <a:pt x="1889252" y="87375"/>
                  </a:lnTo>
                  <a:lnTo>
                    <a:pt x="1880149" y="81556"/>
                  </a:lnTo>
                  <a:close/>
                </a:path>
                <a:path w="1905635" h="130810">
                  <a:moveTo>
                    <a:pt x="1818767" y="27305"/>
                  </a:moveTo>
                  <a:lnTo>
                    <a:pt x="1814830" y="28193"/>
                  </a:lnTo>
                  <a:lnTo>
                    <a:pt x="1812925" y="31114"/>
                  </a:lnTo>
                  <a:lnTo>
                    <a:pt x="1811146" y="34162"/>
                  </a:lnTo>
                  <a:lnTo>
                    <a:pt x="1811908" y="38100"/>
                  </a:lnTo>
                  <a:lnTo>
                    <a:pt x="1814957" y="39877"/>
                  </a:lnTo>
                  <a:lnTo>
                    <a:pt x="1869510" y="74755"/>
                  </a:lnTo>
                  <a:lnTo>
                    <a:pt x="1892934" y="75692"/>
                  </a:lnTo>
                  <a:lnTo>
                    <a:pt x="1892427" y="88392"/>
                  </a:lnTo>
                  <a:lnTo>
                    <a:pt x="1894256" y="88392"/>
                  </a:lnTo>
                  <a:lnTo>
                    <a:pt x="1905254" y="82550"/>
                  </a:lnTo>
                  <a:lnTo>
                    <a:pt x="1821688" y="29210"/>
                  </a:lnTo>
                  <a:lnTo>
                    <a:pt x="1818767" y="27305"/>
                  </a:lnTo>
                  <a:close/>
                </a:path>
                <a:path w="1905635" h="130810">
                  <a:moveTo>
                    <a:pt x="508" y="0"/>
                  </a:moveTo>
                  <a:lnTo>
                    <a:pt x="0" y="12700"/>
                  </a:lnTo>
                  <a:lnTo>
                    <a:pt x="1869037" y="87456"/>
                  </a:lnTo>
                  <a:lnTo>
                    <a:pt x="1880149" y="81556"/>
                  </a:lnTo>
                  <a:lnTo>
                    <a:pt x="1869510" y="74755"/>
                  </a:lnTo>
                  <a:lnTo>
                    <a:pt x="508" y="0"/>
                  </a:lnTo>
                  <a:close/>
                </a:path>
                <a:path w="1905635" h="130810">
                  <a:moveTo>
                    <a:pt x="1889759" y="76454"/>
                  </a:moveTo>
                  <a:lnTo>
                    <a:pt x="1880149" y="81556"/>
                  </a:lnTo>
                  <a:lnTo>
                    <a:pt x="1889252" y="87375"/>
                  </a:lnTo>
                  <a:lnTo>
                    <a:pt x="1889759" y="76454"/>
                  </a:lnTo>
                  <a:close/>
                </a:path>
                <a:path w="1905635" h="130810">
                  <a:moveTo>
                    <a:pt x="1892904" y="76454"/>
                  </a:moveTo>
                  <a:lnTo>
                    <a:pt x="1889759" y="76454"/>
                  </a:lnTo>
                  <a:lnTo>
                    <a:pt x="1889252" y="87375"/>
                  </a:lnTo>
                  <a:lnTo>
                    <a:pt x="1892467" y="87375"/>
                  </a:lnTo>
                  <a:lnTo>
                    <a:pt x="1892904" y="76454"/>
                  </a:lnTo>
                  <a:close/>
                </a:path>
                <a:path w="1905635" h="130810">
                  <a:moveTo>
                    <a:pt x="1869510" y="74755"/>
                  </a:moveTo>
                  <a:lnTo>
                    <a:pt x="1880149" y="81556"/>
                  </a:lnTo>
                  <a:lnTo>
                    <a:pt x="1889759" y="76454"/>
                  </a:lnTo>
                  <a:lnTo>
                    <a:pt x="1892904" y="76454"/>
                  </a:lnTo>
                  <a:lnTo>
                    <a:pt x="1892934" y="75692"/>
                  </a:lnTo>
                  <a:lnTo>
                    <a:pt x="1869510" y="74755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410200" y="3914012"/>
            <a:ext cx="21336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Egg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shell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sign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5264" y="677544"/>
            <a:ext cx="3190240" cy="301625"/>
            <a:chOff x="1485264" y="677544"/>
            <a:chExt cx="3190240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5264" y="677544"/>
              <a:ext cx="3189859" cy="3012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7435" y="722629"/>
              <a:ext cx="148716" cy="2112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855084" y="682751"/>
            <a:ext cx="216535" cy="296545"/>
          </a:xfrm>
          <a:custGeom>
            <a:avLst/>
            <a:gdLst/>
            <a:ahLst/>
            <a:cxnLst/>
            <a:rect l="l" t="t" r="r" b="b"/>
            <a:pathLst>
              <a:path w="216535" h="296544">
                <a:moveTo>
                  <a:pt x="0" y="0"/>
                </a:moveTo>
                <a:lnTo>
                  <a:pt x="51562" y="0"/>
                </a:lnTo>
                <a:lnTo>
                  <a:pt x="51562" y="197358"/>
                </a:lnTo>
                <a:lnTo>
                  <a:pt x="52464" y="208526"/>
                </a:lnTo>
                <a:lnTo>
                  <a:pt x="73725" y="241885"/>
                </a:lnTo>
                <a:lnTo>
                  <a:pt x="105282" y="250189"/>
                </a:lnTo>
                <a:lnTo>
                  <a:pt x="118500" y="249285"/>
                </a:lnTo>
                <a:lnTo>
                  <a:pt x="155678" y="227881"/>
                </a:lnTo>
                <a:lnTo>
                  <a:pt x="164464" y="196342"/>
                </a:lnTo>
                <a:lnTo>
                  <a:pt x="164464" y="0"/>
                </a:lnTo>
                <a:lnTo>
                  <a:pt x="216153" y="0"/>
                </a:lnTo>
                <a:lnTo>
                  <a:pt x="216153" y="200278"/>
                </a:lnTo>
                <a:lnTo>
                  <a:pt x="214272" y="221523"/>
                </a:lnTo>
                <a:lnTo>
                  <a:pt x="199223" y="256678"/>
                </a:lnTo>
                <a:lnTo>
                  <a:pt x="169743" y="281731"/>
                </a:lnTo>
                <a:lnTo>
                  <a:pt x="129547" y="294443"/>
                </a:lnTo>
                <a:lnTo>
                  <a:pt x="105663" y="296037"/>
                </a:lnTo>
                <a:lnTo>
                  <a:pt x="81778" y="294489"/>
                </a:lnTo>
                <a:lnTo>
                  <a:pt x="42673" y="282106"/>
                </a:lnTo>
                <a:lnTo>
                  <a:pt x="6857" y="240982"/>
                </a:lnTo>
                <a:lnTo>
                  <a:pt x="0" y="2000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2901" y="682751"/>
            <a:ext cx="1126490" cy="295275"/>
          </a:xfrm>
          <a:custGeom>
            <a:avLst/>
            <a:gdLst/>
            <a:ahLst/>
            <a:cxnLst/>
            <a:rect l="l" t="t" r="r" b="b"/>
            <a:pathLst>
              <a:path w="1126489" h="295275">
                <a:moveTo>
                  <a:pt x="914400" y="0"/>
                </a:moveTo>
                <a:lnTo>
                  <a:pt x="939164" y="0"/>
                </a:lnTo>
                <a:lnTo>
                  <a:pt x="1076706" y="175640"/>
                </a:lnTo>
                <a:lnTo>
                  <a:pt x="1076706" y="0"/>
                </a:lnTo>
                <a:lnTo>
                  <a:pt x="1126363" y="0"/>
                </a:lnTo>
                <a:lnTo>
                  <a:pt x="1126363" y="295021"/>
                </a:lnTo>
                <a:lnTo>
                  <a:pt x="1105281" y="295021"/>
                </a:lnTo>
                <a:lnTo>
                  <a:pt x="964057" y="110871"/>
                </a:lnTo>
                <a:lnTo>
                  <a:pt x="964057" y="291338"/>
                </a:lnTo>
                <a:lnTo>
                  <a:pt x="914400" y="291338"/>
                </a:lnTo>
                <a:lnTo>
                  <a:pt x="914400" y="0"/>
                </a:lnTo>
                <a:close/>
              </a:path>
              <a:path w="1126489" h="295275">
                <a:moveTo>
                  <a:pt x="682751" y="0"/>
                </a:moveTo>
                <a:lnTo>
                  <a:pt x="868426" y="0"/>
                </a:lnTo>
                <a:lnTo>
                  <a:pt x="868426" y="45847"/>
                </a:lnTo>
                <a:lnTo>
                  <a:pt x="734313" y="45847"/>
                </a:lnTo>
                <a:lnTo>
                  <a:pt x="734313" y="114046"/>
                </a:lnTo>
                <a:lnTo>
                  <a:pt x="830580" y="114046"/>
                </a:lnTo>
                <a:lnTo>
                  <a:pt x="830580" y="157987"/>
                </a:lnTo>
                <a:lnTo>
                  <a:pt x="734313" y="157987"/>
                </a:lnTo>
                <a:lnTo>
                  <a:pt x="734313" y="245237"/>
                </a:lnTo>
                <a:lnTo>
                  <a:pt x="866267" y="245237"/>
                </a:lnTo>
                <a:lnTo>
                  <a:pt x="866267" y="291084"/>
                </a:lnTo>
                <a:lnTo>
                  <a:pt x="682751" y="291084"/>
                </a:lnTo>
                <a:lnTo>
                  <a:pt x="682751" y="0"/>
                </a:lnTo>
                <a:close/>
              </a:path>
              <a:path w="1126489" h="295275">
                <a:moveTo>
                  <a:pt x="457200" y="0"/>
                </a:moveTo>
                <a:lnTo>
                  <a:pt x="508762" y="0"/>
                </a:lnTo>
                <a:lnTo>
                  <a:pt x="508762" y="245237"/>
                </a:lnTo>
                <a:lnTo>
                  <a:pt x="640334" y="245237"/>
                </a:lnTo>
                <a:lnTo>
                  <a:pt x="640334" y="291084"/>
                </a:lnTo>
                <a:lnTo>
                  <a:pt x="457200" y="291084"/>
                </a:lnTo>
                <a:lnTo>
                  <a:pt x="457200" y="0"/>
                </a:lnTo>
                <a:close/>
              </a:path>
              <a:path w="1126489" h="295275">
                <a:moveTo>
                  <a:pt x="231648" y="0"/>
                </a:moveTo>
                <a:lnTo>
                  <a:pt x="283210" y="0"/>
                </a:lnTo>
                <a:lnTo>
                  <a:pt x="283210" y="245237"/>
                </a:lnTo>
                <a:lnTo>
                  <a:pt x="414781" y="245237"/>
                </a:lnTo>
                <a:lnTo>
                  <a:pt x="414781" y="291084"/>
                </a:lnTo>
                <a:lnTo>
                  <a:pt x="231648" y="291084"/>
                </a:lnTo>
                <a:lnTo>
                  <a:pt x="231648" y="0"/>
                </a:lnTo>
                <a:close/>
              </a:path>
              <a:path w="1126489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85264" y="682751"/>
            <a:ext cx="382270" cy="295275"/>
          </a:xfrm>
          <a:custGeom>
            <a:avLst/>
            <a:gdLst/>
            <a:ahLst/>
            <a:cxnLst/>
            <a:rect l="l" t="t" r="r" b="b"/>
            <a:pathLst>
              <a:path w="382269" h="295275">
                <a:moveTo>
                  <a:pt x="330072" y="0"/>
                </a:moveTo>
                <a:lnTo>
                  <a:pt x="381761" y="0"/>
                </a:lnTo>
                <a:lnTo>
                  <a:pt x="381761" y="291084"/>
                </a:lnTo>
                <a:lnTo>
                  <a:pt x="330072" y="291084"/>
                </a:lnTo>
                <a:lnTo>
                  <a:pt x="330072" y="0"/>
                </a:lnTo>
                <a:close/>
              </a:path>
              <a:path w="382269" h="295275">
                <a:moveTo>
                  <a:pt x="58673" y="0"/>
                </a:moveTo>
                <a:lnTo>
                  <a:pt x="86106" y="0"/>
                </a:lnTo>
                <a:lnTo>
                  <a:pt x="149097" y="196087"/>
                </a:lnTo>
                <a:lnTo>
                  <a:pt x="210692" y="0"/>
                </a:lnTo>
                <a:lnTo>
                  <a:pt x="237871" y="0"/>
                </a:lnTo>
                <a:lnTo>
                  <a:pt x="297307" y="291338"/>
                </a:lnTo>
                <a:lnTo>
                  <a:pt x="247141" y="291338"/>
                </a:lnTo>
                <a:lnTo>
                  <a:pt x="217042" y="134365"/>
                </a:lnTo>
                <a:lnTo>
                  <a:pt x="158368" y="295021"/>
                </a:lnTo>
                <a:lnTo>
                  <a:pt x="139953" y="295021"/>
                </a:lnTo>
                <a:lnTo>
                  <a:pt x="81279" y="134365"/>
                </a:lnTo>
                <a:lnTo>
                  <a:pt x="49910" y="291338"/>
                </a:lnTo>
                <a:lnTo>
                  <a:pt x="0" y="291338"/>
                </a:lnTo>
                <a:lnTo>
                  <a:pt x="5867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32808" y="682625"/>
            <a:ext cx="242570" cy="291465"/>
          </a:xfrm>
          <a:custGeom>
            <a:avLst/>
            <a:gdLst/>
            <a:ahLst/>
            <a:cxnLst/>
            <a:rect l="l" t="t" r="r" b="b"/>
            <a:pathLst>
              <a:path w="242570" h="291465">
                <a:moveTo>
                  <a:pt x="6984" y="0"/>
                </a:moveTo>
                <a:lnTo>
                  <a:pt x="59816" y="126"/>
                </a:lnTo>
                <a:lnTo>
                  <a:pt x="118744" y="98425"/>
                </a:lnTo>
                <a:lnTo>
                  <a:pt x="183768" y="126"/>
                </a:lnTo>
                <a:lnTo>
                  <a:pt x="237743" y="126"/>
                </a:lnTo>
                <a:lnTo>
                  <a:pt x="145668" y="141224"/>
                </a:lnTo>
                <a:lnTo>
                  <a:pt x="242315" y="291211"/>
                </a:lnTo>
                <a:lnTo>
                  <a:pt x="186181" y="291211"/>
                </a:lnTo>
                <a:lnTo>
                  <a:pt x="117347" y="186562"/>
                </a:lnTo>
                <a:lnTo>
                  <a:pt x="53847" y="291211"/>
                </a:lnTo>
                <a:lnTo>
                  <a:pt x="0" y="291211"/>
                </a:lnTo>
                <a:lnTo>
                  <a:pt x="87249" y="140462"/>
                </a:lnTo>
                <a:lnTo>
                  <a:pt x="69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16959" y="677798"/>
            <a:ext cx="176530" cy="300990"/>
          </a:xfrm>
          <a:custGeom>
            <a:avLst/>
            <a:gdLst/>
            <a:ahLst/>
            <a:cxnLst/>
            <a:rect l="l" t="t" r="r" b="b"/>
            <a:pathLst>
              <a:path w="176529" h="300990">
                <a:moveTo>
                  <a:pt x="88773" y="0"/>
                </a:moveTo>
                <a:lnTo>
                  <a:pt x="112345" y="1188"/>
                </a:lnTo>
                <a:lnTo>
                  <a:pt x="132572" y="4746"/>
                </a:lnTo>
                <a:lnTo>
                  <a:pt x="149441" y="10662"/>
                </a:lnTo>
                <a:lnTo>
                  <a:pt x="162940" y="18923"/>
                </a:lnTo>
                <a:lnTo>
                  <a:pt x="147192" y="63373"/>
                </a:lnTo>
                <a:lnTo>
                  <a:pt x="133455" y="54871"/>
                </a:lnTo>
                <a:lnTo>
                  <a:pt x="119300" y="48799"/>
                </a:lnTo>
                <a:lnTo>
                  <a:pt x="104741" y="45156"/>
                </a:lnTo>
                <a:lnTo>
                  <a:pt x="89788" y="43941"/>
                </a:lnTo>
                <a:lnTo>
                  <a:pt x="81355" y="44517"/>
                </a:lnTo>
                <a:lnTo>
                  <a:pt x="52923" y="70681"/>
                </a:lnTo>
                <a:lnTo>
                  <a:pt x="52324" y="77850"/>
                </a:lnTo>
                <a:lnTo>
                  <a:pt x="55778" y="90523"/>
                </a:lnTo>
                <a:lnTo>
                  <a:pt x="66151" y="103409"/>
                </a:lnTo>
                <a:lnTo>
                  <a:pt x="83452" y="116534"/>
                </a:lnTo>
                <a:lnTo>
                  <a:pt x="107695" y="129921"/>
                </a:lnTo>
                <a:lnTo>
                  <a:pt x="121267" y="136921"/>
                </a:lnTo>
                <a:lnTo>
                  <a:pt x="132826" y="143637"/>
                </a:lnTo>
                <a:lnTo>
                  <a:pt x="161226" y="169290"/>
                </a:lnTo>
                <a:lnTo>
                  <a:pt x="175849" y="210369"/>
                </a:lnTo>
                <a:lnTo>
                  <a:pt x="176275" y="219963"/>
                </a:lnTo>
                <a:lnTo>
                  <a:pt x="174535" y="236821"/>
                </a:lnTo>
                <a:lnTo>
                  <a:pt x="148336" y="278129"/>
                </a:lnTo>
                <a:lnTo>
                  <a:pt x="95775" y="299561"/>
                </a:lnTo>
                <a:lnTo>
                  <a:pt x="73532" y="300989"/>
                </a:lnTo>
                <a:lnTo>
                  <a:pt x="53649" y="299678"/>
                </a:lnTo>
                <a:lnTo>
                  <a:pt x="34766" y="295735"/>
                </a:lnTo>
                <a:lnTo>
                  <a:pt x="16883" y="289149"/>
                </a:lnTo>
                <a:lnTo>
                  <a:pt x="0" y="279908"/>
                </a:lnTo>
                <a:lnTo>
                  <a:pt x="19050" y="233679"/>
                </a:lnTo>
                <a:lnTo>
                  <a:pt x="34313" y="243034"/>
                </a:lnTo>
                <a:lnTo>
                  <a:pt x="49434" y="249745"/>
                </a:lnTo>
                <a:lnTo>
                  <a:pt x="64412" y="253789"/>
                </a:lnTo>
                <a:lnTo>
                  <a:pt x="79248" y="255142"/>
                </a:lnTo>
                <a:lnTo>
                  <a:pt x="99177" y="253144"/>
                </a:lnTo>
                <a:lnTo>
                  <a:pt x="113426" y="247157"/>
                </a:lnTo>
                <a:lnTo>
                  <a:pt x="121985" y="237194"/>
                </a:lnTo>
                <a:lnTo>
                  <a:pt x="124840" y="223265"/>
                </a:lnTo>
                <a:lnTo>
                  <a:pt x="124154" y="215929"/>
                </a:lnTo>
                <a:lnTo>
                  <a:pt x="97662" y="180578"/>
                </a:lnTo>
                <a:lnTo>
                  <a:pt x="54465" y="156571"/>
                </a:lnTo>
                <a:lnTo>
                  <a:pt x="41830" y="149288"/>
                </a:lnTo>
                <a:lnTo>
                  <a:pt x="10334" y="118441"/>
                </a:lnTo>
                <a:lnTo>
                  <a:pt x="635" y="78231"/>
                </a:lnTo>
                <a:lnTo>
                  <a:pt x="2182" y="62087"/>
                </a:lnTo>
                <a:lnTo>
                  <a:pt x="25400" y="22225"/>
                </a:lnTo>
                <a:lnTo>
                  <a:pt x="70298" y="1383"/>
                </a:lnTo>
                <a:lnTo>
                  <a:pt x="8877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13254" y="677798"/>
            <a:ext cx="428625" cy="300990"/>
          </a:xfrm>
          <a:custGeom>
            <a:avLst/>
            <a:gdLst/>
            <a:ahLst/>
            <a:cxnLst/>
            <a:rect l="l" t="t" r="r" b="b"/>
            <a:pathLst>
              <a:path w="428625" h="300990">
                <a:moveTo>
                  <a:pt x="340613" y="0"/>
                </a:moveTo>
                <a:lnTo>
                  <a:pt x="364402" y="1283"/>
                </a:lnTo>
                <a:lnTo>
                  <a:pt x="385667" y="5127"/>
                </a:lnTo>
                <a:lnTo>
                  <a:pt x="404407" y="11519"/>
                </a:lnTo>
                <a:lnTo>
                  <a:pt x="420624" y="20447"/>
                </a:lnTo>
                <a:lnTo>
                  <a:pt x="399414" y="63118"/>
                </a:lnTo>
                <a:lnTo>
                  <a:pt x="389437" y="55598"/>
                </a:lnTo>
                <a:lnTo>
                  <a:pt x="376840" y="50196"/>
                </a:lnTo>
                <a:lnTo>
                  <a:pt x="361624" y="46938"/>
                </a:lnTo>
                <a:lnTo>
                  <a:pt x="343788" y="45847"/>
                </a:lnTo>
                <a:lnTo>
                  <a:pt x="326427" y="47751"/>
                </a:lnTo>
                <a:lnTo>
                  <a:pt x="284225" y="76326"/>
                </a:lnTo>
                <a:lnTo>
                  <a:pt x="266795" y="110934"/>
                </a:lnTo>
                <a:lnTo>
                  <a:pt x="260984" y="153542"/>
                </a:lnTo>
                <a:lnTo>
                  <a:pt x="262320" y="175686"/>
                </a:lnTo>
                <a:lnTo>
                  <a:pt x="273040" y="212782"/>
                </a:lnTo>
                <a:lnTo>
                  <a:pt x="307594" y="248285"/>
                </a:lnTo>
                <a:lnTo>
                  <a:pt x="339978" y="255142"/>
                </a:lnTo>
                <a:lnTo>
                  <a:pt x="359433" y="253307"/>
                </a:lnTo>
                <a:lnTo>
                  <a:pt x="376650" y="247792"/>
                </a:lnTo>
                <a:lnTo>
                  <a:pt x="391628" y="238587"/>
                </a:lnTo>
                <a:lnTo>
                  <a:pt x="404368" y="225678"/>
                </a:lnTo>
                <a:lnTo>
                  <a:pt x="428370" y="267462"/>
                </a:lnTo>
                <a:lnTo>
                  <a:pt x="410797" y="282130"/>
                </a:lnTo>
                <a:lnTo>
                  <a:pt x="389509" y="292607"/>
                </a:lnTo>
                <a:lnTo>
                  <a:pt x="364505" y="298894"/>
                </a:lnTo>
                <a:lnTo>
                  <a:pt x="335788" y="300989"/>
                </a:lnTo>
                <a:lnTo>
                  <a:pt x="307000" y="298487"/>
                </a:lnTo>
                <a:lnTo>
                  <a:pt x="259617" y="278433"/>
                </a:lnTo>
                <a:lnTo>
                  <a:pt x="226284" y="238948"/>
                </a:lnTo>
                <a:lnTo>
                  <a:pt x="209381" y="184223"/>
                </a:lnTo>
                <a:lnTo>
                  <a:pt x="207263" y="151384"/>
                </a:lnTo>
                <a:lnTo>
                  <a:pt x="209599" y="120425"/>
                </a:lnTo>
                <a:lnTo>
                  <a:pt x="228320" y="66462"/>
                </a:lnTo>
                <a:lnTo>
                  <a:pt x="264783" y="24431"/>
                </a:lnTo>
                <a:lnTo>
                  <a:pt x="312701" y="2714"/>
                </a:lnTo>
                <a:lnTo>
                  <a:pt x="340613" y="0"/>
                </a:lnTo>
                <a:close/>
              </a:path>
              <a:path w="428625" h="300990">
                <a:moveTo>
                  <a:pt x="88772" y="0"/>
                </a:moveTo>
                <a:lnTo>
                  <a:pt x="112345" y="1188"/>
                </a:lnTo>
                <a:lnTo>
                  <a:pt x="132572" y="4746"/>
                </a:lnTo>
                <a:lnTo>
                  <a:pt x="149441" y="10662"/>
                </a:lnTo>
                <a:lnTo>
                  <a:pt x="162940" y="18923"/>
                </a:lnTo>
                <a:lnTo>
                  <a:pt x="147193" y="63373"/>
                </a:lnTo>
                <a:lnTo>
                  <a:pt x="133455" y="54871"/>
                </a:lnTo>
                <a:lnTo>
                  <a:pt x="119300" y="48799"/>
                </a:lnTo>
                <a:lnTo>
                  <a:pt x="104741" y="45156"/>
                </a:lnTo>
                <a:lnTo>
                  <a:pt x="89788" y="43941"/>
                </a:lnTo>
                <a:lnTo>
                  <a:pt x="81355" y="44517"/>
                </a:lnTo>
                <a:lnTo>
                  <a:pt x="52923" y="70681"/>
                </a:lnTo>
                <a:lnTo>
                  <a:pt x="52324" y="77850"/>
                </a:lnTo>
                <a:lnTo>
                  <a:pt x="55778" y="90523"/>
                </a:lnTo>
                <a:lnTo>
                  <a:pt x="66151" y="103409"/>
                </a:lnTo>
                <a:lnTo>
                  <a:pt x="83452" y="116534"/>
                </a:lnTo>
                <a:lnTo>
                  <a:pt x="107695" y="129921"/>
                </a:lnTo>
                <a:lnTo>
                  <a:pt x="121267" y="136921"/>
                </a:lnTo>
                <a:lnTo>
                  <a:pt x="132826" y="143637"/>
                </a:lnTo>
                <a:lnTo>
                  <a:pt x="161226" y="169290"/>
                </a:lnTo>
                <a:lnTo>
                  <a:pt x="175849" y="210369"/>
                </a:lnTo>
                <a:lnTo>
                  <a:pt x="176275" y="219963"/>
                </a:lnTo>
                <a:lnTo>
                  <a:pt x="174535" y="236821"/>
                </a:lnTo>
                <a:lnTo>
                  <a:pt x="148336" y="278129"/>
                </a:lnTo>
                <a:lnTo>
                  <a:pt x="95775" y="299561"/>
                </a:lnTo>
                <a:lnTo>
                  <a:pt x="73532" y="300989"/>
                </a:lnTo>
                <a:lnTo>
                  <a:pt x="53649" y="299678"/>
                </a:lnTo>
                <a:lnTo>
                  <a:pt x="34766" y="295735"/>
                </a:lnTo>
                <a:lnTo>
                  <a:pt x="16883" y="289149"/>
                </a:lnTo>
                <a:lnTo>
                  <a:pt x="0" y="279908"/>
                </a:lnTo>
                <a:lnTo>
                  <a:pt x="19050" y="233679"/>
                </a:lnTo>
                <a:lnTo>
                  <a:pt x="34313" y="243034"/>
                </a:lnTo>
                <a:lnTo>
                  <a:pt x="49434" y="249745"/>
                </a:lnTo>
                <a:lnTo>
                  <a:pt x="64412" y="253789"/>
                </a:lnTo>
                <a:lnTo>
                  <a:pt x="79247" y="255142"/>
                </a:lnTo>
                <a:lnTo>
                  <a:pt x="99177" y="253144"/>
                </a:lnTo>
                <a:lnTo>
                  <a:pt x="113426" y="247157"/>
                </a:lnTo>
                <a:lnTo>
                  <a:pt x="121985" y="237194"/>
                </a:lnTo>
                <a:lnTo>
                  <a:pt x="124840" y="223265"/>
                </a:lnTo>
                <a:lnTo>
                  <a:pt x="124154" y="215929"/>
                </a:lnTo>
                <a:lnTo>
                  <a:pt x="97662" y="180578"/>
                </a:lnTo>
                <a:lnTo>
                  <a:pt x="54465" y="156571"/>
                </a:lnTo>
                <a:lnTo>
                  <a:pt x="41830" y="149288"/>
                </a:lnTo>
                <a:lnTo>
                  <a:pt x="10334" y="118441"/>
                </a:lnTo>
                <a:lnTo>
                  <a:pt x="634" y="78231"/>
                </a:lnTo>
                <a:lnTo>
                  <a:pt x="2182" y="62087"/>
                </a:lnTo>
                <a:lnTo>
                  <a:pt x="25400" y="22225"/>
                </a:lnTo>
                <a:lnTo>
                  <a:pt x="70298" y="1383"/>
                </a:lnTo>
                <a:lnTo>
                  <a:pt x="8877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54603" y="6775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7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696459" y="831640"/>
            <a:ext cx="107314" cy="48895"/>
            <a:chOff x="4696459" y="831640"/>
            <a:chExt cx="107314" cy="4889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7348" y="832529"/>
              <a:ext cx="105105" cy="466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97348" y="832529"/>
              <a:ext cx="105410" cy="46990"/>
            </a:xfrm>
            <a:custGeom>
              <a:avLst/>
              <a:gdLst/>
              <a:ahLst/>
              <a:cxnLst/>
              <a:rect l="l" t="t" r="r" b="b"/>
              <a:pathLst>
                <a:path w="105410" h="46990">
                  <a:moveTo>
                    <a:pt x="0" y="46691"/>
                  </a:moveTo>
                  <a:lnTo>
                    <a:pt x="105105" y="46691"/>
                  </a:lnTo>
                  <a:lnTo>
                    <a:pt x="105105" y="0"/>
                  </a:lnTo>
                  <a:lnTo>
                    <a:pt x="0" y="0"/>
                  </a:lnTo>
                  <a:lnTo>
                    <a:pt x="0" y="46691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853940" y="676909"/>
            <a:ext cx="883919" cy="302895"/>
            <a:chOff x="4853940" y="676909"/>
            <a:chExt cx="883919" cy="30289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4829" y="677798"/>
              <a:ext cx="881634" cy="3009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166741" y="767841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07534" y="725550"/>
              <a:ext cx="85978" cy="8508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854829" y="677798"/>
              <a:ext cx="882015" cy="300990"/>
            </a:xfrm>
            <a:custGeom>
              <a:avLst/>
              <a:gdLst/>
              <a:ahLst/>
              <a:cxnLst/>
              <a:rect l="l" t="t" r="r" b="b"/>
              <a:pathLst>
                <a:path w="882014" h="300990">
                  <a:moveTo>
                    <a:pt x="440563" y="4952"/>
                  </a:moveTo>
                  <a:lnTo>
                    <a:pt x="495426" y="4952"/>
                  </a:lnTo>
                  <a:lnTo>
                    <a:pt x="564261" y="129159"/>
                  </a:lnTo>
                  <a:lnTo>
                    <a:pt x="633476" y="4952"/>
                  </a:lnTo>
                  <a:lnTo>
                    <a:pt x="688086" y="4952"/>
                  </a:lnTo>
                  <a:lnTo>
                    <a:pt x="590296" y="176656"/>
                  </a:lnTo>
                  <a:lnTo>
                    <a:pt x="590296" y="296037"/>
                  </a:lnTo>
                  <a:lnTo>
                    <a:pt x="538734" y="296037"/>
                  </a:lnTo>
                  <a:lnTo>
                    <a:pt x="538734" y="176656"/>
                  </a:lnTo>
                  <a:lnTo>
                    <a:pt x="440563" y="4952"/>
                  </a:lnTo>
                  <a:close/>
                </a:path>
                <a:path w="882014" h="300990">
                  <a:moveTo>
                    <a:pt x="335534" y="1015"/>
                  </a:moveTo>
                  <a:lnTo>
                    <a:pt x="358267" y="1015"/>
                  </a:lnTo>
                  <a:lnTo>
                    <a:pt x="475234" y="296037"/>
                  </a:lnTo>
                  <a:lnTo>
                    <a:pt x="418211" y="296037"/>
                  </a:lnTo>
                  <a:lnTo>
                    <a:pt x="397001" y="236981"/>
                  </a:lnTo>
                  <a:lnTo>
                    <a:pt x="297307" y="236981"/>
                  </a:lnTo>
                  <a:lnTo>
                    <a:pt x="276987" y="296037"/>
                  </a:lnTo>
                  <a:lnTo>
                    <a:pt x="223647" y="296037"/>
                  </a:lnTo>
                  <a:lnTo>
                    <a:pt x="219583" y="296037"/>
                  </a:lnTo>
                  <a:lnTo>
                    <a:pt x="164084" y="296037"/>
                  </a:lnTo>
                  <a:lnTo>
                    <a:pt x="86360" y="175895"/>
                  </a:lnTo>
                  <a:lnTo>
                    <a:pt x="79954" y="175676"/>
                  </a:lnTo>
                  <a:lnTo>
                    <a:pt x="72358" y="175387"/>
                  </a:lnTo>
                  <a:lnTo>
                    <a:pt x="63571" y="175002"/>
                  </a:lnTo>
                  <a:lnTo>
                    <a:pt x="53594" y="174498"/>
                  </a:lnTo>
                  <a:lnTo>
                    <a:pt x="53594" y="296037"/>
                  </a:lnTo>
                  <a:lnTo>
                    <a:pt x="0" y="296037"/>
                  </a:lnTo>
                  <a:lnTo>
                    <a:pt x="0" y="4952"/>
                  </a:lnTo>
                  <a:lnTo>
                    <a:pt x="3738" y="4857"/>
                  </a:lnTo>
                  <a:lnTo>
                    <a:pt x="10572" y="4572"/>
                  </a:lnTo>
                  <a:lnTo>
                    <a:pt x="20502" y="4095"/>
                  </a:lnTo>
                  <a:lnTo>
                    <a:pt x="33528" y="3428"/>
                  </a:lnTo>
                  <a:lnTo>
                    <a:pt x="47408" y="2835"/>
                  </a:lnTo>
                  <a:lnTo>
                    <a:pt x="59896" y="2397"/>
                  </a:lnTo>
                  <a:lnTo>
                    <a:pt x="70979" y="2125"/>
                  </a:lnTo>
                  <a:lnTo>
                    <a:pt x="80645" y="2031"/>
                  </a:lnTo>
                  <a:lnTo>
                    <a:pt x="129151" y="7389"/>
                  </a:lnTo>
                  <a:lnTo>
                    <a:pt x="163798" y="23463"/>
                  </a:lnTo>
                  <a:lnTo>
                    <a:pt x="184586" y="50252"/>
                  </a:lnTo>
                  <a:lnTo>
                    <a:pt x="191516" y="87756"/>
                  </a:lnTo>
                  <a:lnTo>
                    <a:pt x="190561" y="100423"/>
                  </a:lnTo>
                  <a:lnTo>
                    <a:pt x="168028" y="144754"/>
                  </a:lnTo>
                  <a:lnTo>
                    <a:pt x="137668" y="164846"/>
                  </a:lnTo>
                  <a:lnTo>
                    <a:pt x="221107" y="292100"/>
                  </a:lnTo>
                  <a:lnTo>
                    <a:pt x="335534" y="1015"/>
                  </a:lnTo>
                  <a:close/>
                </a:path>
                <a:path w="882014" h="300990">
                  <a:moveTo>
                    <a:pt x="794131" y="0"/>
                  </a:moveTo>
                  <a:lnTo>
                    <a:pt x="817703" y="1188"/>
                  </a:lnTo>
                  <a:lnTo>
                    <a:pt x="837930" y="4746"/>
                  </a:lnTo>
                  <a:lnTo>
                    <a:pt x="854799" y="10662"/>
                  </a:lnTo>
                  <a:lnTo>
                    <a:pt x="868299" y="18923"/>
                  </a:lnTo>
                  <a:lnTo>
                    <a:pt x="852551" y="63373"/>
                  </a:lnTo>
                  <a:lnTo>
                    <a:pt x="838813" y="54871"/>
                  </a:lnTo>
                  <a:lnTo>
                    <a:pt x="824658" y="48799"/>
                  </a:lnTo>
                  <a:lnTo>
                    <a:pt x="810099" y="45156"/>
                  </a:lnTo>
                  <a:lnTo>
                    <a:pt x="795147" y="43941"/>
                  </a:lnTo>
                  <a:lnTo>
                    <a:pt x="786713" y="44517"/>
                  </a:lnTo>
                  <a:lnTo>
                    <a:pt x="758281" y="70681"/>
                  </a:lnTo>
                  <a:lnTo>
                    <a:pt x="757682" y="77850"/>
                  </a:lnTo>
                  <a:lnTo>
                    <a:pt x="761136" y="90523"/>
                  </a:lnTo>
                  <a:lnTo>
                    <a:pt x="771509" y="103409"/>
                  </a:lnTo>
                  <a:lnTo>
                    <a:pt x="788810" y="116534"/>
                  </a:lnTo>
                  <a:lnTo>
                    <a:pt x="813054" y="129921"/>
                  </a:lnTo>
                  <a:lnTo>
                    <a:pt x="826625" y="136921"/>
                  </a:lnTo>
                  <a:lnTo>
                    <a:pt x="838184" y="143637"/>
                  </a:lnTo>
                  <a:lnTo>
                    <a:pt x="866584" y="169290"/>
                  </a:lnTo>
                  <a:lnTo>
                    <a:pt x="881207" y="210369"/>
                  </a:lnTo>
                  <a:lnTo>
                    <a:pt x="881634" y="219963"/>
                  </a:lnTo>
                  <a:lnTo>
                    <a:pt x="879893" y="236821"/>
                  </a:lnTo>
                  <a:lnTo>
                    <a:pt x="853694" y="278129"/>
                  </a:lnTo>
                  <a:lnTo>
                    <a:pt x="801133" y="299561"/>
                  </a:lnTo>
                  <a:lnTo>
                    <a:pt x="778891" y="300989"/>
                  </a:lnTo>
                  <a:lnTo>
                    <a:pt x="759007" y="299678"/>
                  </a:lnTo>
                  <a:lnTo>
                    <a:pt x="740124" y="295735"/>
                  </a:lnTo>
                  <a:lnTo>
                    <a:pt x="722241" y="289149"/>
                  </a:lnTo>
                  <a:lnTo>
                    <a:pt x="705358" y="279908"/>
                  </a:lnTo>
                  <a:lnTo>
                    <a:pt x="724408" y="233679"/>
                  </a:lnTo>
                  <a:lnTo>
                    <a:pt x="739671" y="243034"/>
                  </a:lnTo>
                  <a:lnTo>
                    <a:pt x="754792" y="249745"/>
                  </a:lnTo>
                  <a:lnTo>
                    <a:pt x="769770" y="253789"/>
                  </a:lnTo>
                  <a:lnTo>
                    <a:pt x="784606" y="255142"/>
                  </a:lnTo>
                  <a:lnTo>
                    <a:pt x="804535" y="253144"/>
                  </a:lnTo>
                  <a:lnTo>
                    <a:pt x="818784" y="247157"/>
                  </a:lnTo>
                  <a:lnTo>
                    <a:pt x="827343" y="237194"/>
                  </a:lnTo>
                  <a:lnTo>
                    <a:pt x="830199" y="223265"/>
                  </a:lnTo>
                  <a:lnTo>
                    <a:pt x="829512" y="215929"/>
                  </a:lnTo>
                  <a:lnTo>
                    <a:pt x="803021" y="180578"/>
                  </a:lnTo>
                  <a:lnTo>
                    <a:pt x="759823" y="156571"/>
                  </a:lnTo>
                  <a:lnTo>
                    <a:pt x="747188" y="149288"/>
                  </a:lnTo>
                  <a:lnTo>
                    <a:pt x="715692" y="118441"/>
                  </a:lnTo>
                  <a:lnTo>
                    <a:pt x="705993" y="78231"/>
                  </a:lnTo>
                  <a:lnTo>
                    <a:pt x="707540" y="62087"/>
                  </a:lnTo>
                  <a:lnTo>
                    <a:pt x="730758" y="22225"/>
                  </a:lnTo>
                  <a:lnTo>
                    <a:pt x="775656" y="1383"/>
                  </a:lnTo>
                  <a:lnTo>
                    <a:pt x="79413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2103120"/>
            <a:ext cx="3520440" cy="3840479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258183" y="2006549"/>
            <a:ext cx="310705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dirty="0">
                <a:latin typeface="Arial MT"/>
                <a:cs typeface="Arial MT"/>
              </a:rPr>
              <a:t>Occurs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less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than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0.5%</a:t>
            </a:r>
            <a:endParaRPr sz="2000">
              <a:latin typeface="Arial MT"/>
              <a:cs typeface="Arial MT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of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people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22194" y="2693035"/>
            <a:ext cx="4728210" cy="3807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22755" marR="5080" indent="-27432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Arial MT"/>
                <a:cs typeface="Arial MT"/>
              </a:rPr>
              <a:t>Failure of regression of L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common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Ant.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Cardinal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veins</a:t>
            </a:r>
            <a:endParaRPr sz="2000">
              <a:latin typeface="Arial MT"/>
              <a:cs typeface="Arial MT"/>
            </a:endParaRPr>
          </a:p>
          <a:p>
            <a:pPr marL="1722755" marR="117475" indent="-274320">
              <a:lnSpc>
                <a:spcPct val="100000"/>
              </a:lnSpc>
              <a:spcBef>
                <a:spcPts val="6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Arial MT"/>
                <a:cs typeface="Arial MT"/>
              </a:rPr>
              <a:t>Drains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left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jugular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left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subclavian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vein</a:t>
            </a:r>
            <a:endParaRPr sz="2000">
              <a:latin typeface="Arial MT"/>
              <a:cs typeface="Arial MT"/>
            </a:endParaRPr>
          </a:p>
          <a:p>
            <a:pPr marL="1722755" marR="262255" indent="-274320">
              <a:lnSpc>
                <a:spcPct val="100000"/>
              </a:lnSpc>
              <a:spcBef>
                <a:spcPts val="600"/>
              </a:spcBef>
              <a:tabLst>
                <a:tab pos="1792605" algn="l"/>
                <a:tab pos="3034665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000" dirty="0">
                <a:latin typeface="Arial MT"/>
                <a:cs typeface="Arial MT"/>
              </a:rPr>
              <a:t>Most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patients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also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have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right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sided	</a:t>
            </a:r>
            <a:r>
              <a:rPr sz="2000" spc="-5" dirty="0">
                <a:latin typeface="Arial MT"/>
                <a:cs typeface="Arial MT"/>
              </a:rPr>
              <a:t>SVC</a:t>
            </a:r>
            <a:endParaRPr sz="2000">
              <a:latin typeface="Arial MT"/>
              <a:cs typeface="Arial MT"/>
            </a:endParaRPr>
          </a:p>
          <a:p>
            <a:pPr marL="1448435">
              <a:lnSpc>
                <a:spcPct val="100000"/>
              </a:lnSpc>
              <a:spcBef>
                <a:spcPts val="600"/>
              </a:spcBef>
              <a:tabLst>
                <a:tab pos="1792605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000" dirty="0">
                <a:latin typeface="Arial MT"/>
                <a:cs typeface="Arial MT"/>
              </a:rPr>
              <a:t>Drains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dilated</a:t>
            </a:r>
            <a:endParaRPr sz="2000">
              <a:latin typeface="Arial MT"/>
              <a:cs typeface="Arial MT"/>
            </a:endParaRPr>
          </a:p>
          <a:p>
            <a:pPr marL="1722755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coronary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sinus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800" spc="-5" dirty="0">
                <a:latin typeface="Trebuchet MS"/>
                <a:cs typeface="Trebuchet MS"/>
              </a:rPr>
              <a:t>LEFT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SVC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432050" y="3428110"/>
            <a:ext cx="426720" cy="2744470"/>
          </a:xfrm>
          <a:custGeom>
            <a:avLst/>
            <a:gdLst/>
            <a:ahLst/>
            <a:cxnLst/>
            <a:rect l="l" t="t" r="r" b="b"/>
            <a:pathLst>
              <a:path w="426719" h="2744470">
                <a:moveTo>
                  <a:pt x="329945" y="2655112"/>
                </a:moveTo>
                <a:lnTo>
                  <a:pt x="327151" y="2657284"/>
                </a:lnTo>
                <a:lnTo>
                  <a:pt x="324485" y="2659443"/>
                </a:lnTo>
                <a:lnTo>
                  <a:pt x="323976" y="2663444"/>
                </a:lnTo>
                <a:lnTo>
                  <a:pt x="387350" y="2744114"/>
                </a:lnTo>
                <a:lnTo>
                  <a:pt x="392121" y="2732519"/>
                </a:lnTo>
                <a:lnTo>
                  <a:pt x="379349" y="2732519"/>
                </a:lnTo>
                <a:lnTo>
                  <a:pt x="376115" y="2709240"/>
                </a:lnTo>
                <a:lnTo>
                  <a:pt x="333882" y="2655595"/>
                </a:lnTo>
                <a:lnTo>
                  <a:pt x="329945" y="2655112"/>
                </a:lnTo>
                <a:close/>
              </a:path>
              <a:path w="426719" h="2744470">
                <a:moveTo>
                  <a:pt x="376115" y="2709240"/>
                </a:moveTo>
                <a:lnTo>
                  <a:pt x="379349" y="2732519"/>
                </a:lnTo>
                <a:lnTo>
                  <a:pt x="391922" y="2730779"/>
                </a:lnTo>
                <a:lnTo>
                  <a:pt x="391705" y="2729217"/>
                </a:lnTo>
                <a:lnTo>
                  <a:pt x="379730" y="2729217"/>
                </a:lnTo>
                <a:lnTo>
                  <a:pt x="383884" y="2719109"/>
                </a:lnTo>
                <a:lnTo>
                  <a:pt x="376115" y="2709240"/>
                </a:lnTo>
                <a:close/>
              </a:path>
              <a:path w="426719" h="2744470">
                <a:moveTo>
                  <a:pt x="418338" y="2642831"/>
                </a:moveTo>
                <a:lnTo>
                  <a:pt x="414655" y="2644381"/>
                </a:lnTo>
                <a:lnTo>
                  <a:pt x="413257" y="2647632"/>
                </a:lnTo>
                <a:lnTo>
                  <a:pt x="388680" y="2707437"/>
                </a:lnTo>
                <a:lnTo>
                  <a:pt x="391922" y="2730779"/>
                </a:lnTo>
                <a:lnTo>
                  <a:pt x="379349" y="2732519"/>
                </a:lnTo>
                <a:lnTo>
                  <a:pt x="392121" y="2732519"/>
                </a:lnTo>
                <a:lnTo>
                  <a:pt x="425069" y="2652458"/>
                </a:lnTo>
                <a:lnTo>
                  <a:pt x="426338" y="2649220"/>
                </a:lnTo>
                <a:lnTo>
                  <a:pt x="424814" y="2645498"/>
                </a:lnTo>
                <a:lnTo>
                  <a:pt x="421639" y="2644165"/>
                </a:lnTo>
                <a:lnTo>
                  <a:pt x="418338" y="2642831"/>
                </a:lnTo>
                <a:close/>
              </a:path>
              <a:path w="426719" h="2744470">
                <a:moveTo>
                  <a:pt x="383884" y="2719109"/>
                </a:moveTo>
                <a:lnTo>
                  <a:pt x="379730" y="2729217"/>
                </a:lnTo>
                <a:lnTo>
                  <a:pt x="390651" y="2727706"/>
                </a:lnTo>
                <a:lnTo>
                  <a:pt x="383884" y="2719109"/>
                </a:lnTo>
                <a:close/>
              </a:path>
              <a:path w="426719" h="2744470">
                <a:moveTo>
                  <a:pt x="388680" y="2707437"/>
                </a:moveTo>
                <a:lnTo>
                  <a:pt x="383884" y="2719109"/>
                </a:lnTo>
                <a:lnTo>
                  <a:pt x="390651" y="2727706"/>
                </a:lnTo>
                <a:lnTo>
                  <a:pt x="379730" y="2729217"/>
                </a:lnTo>
                <a:lnTo>
                  <a:pt x="391705" y="2729217"/>
                </a:lnTo>
                <a:lnTo>
                  <a:pt x="388680" y="2707437"/>
                </a:lnTo>
                <a:close/>
              </a:path>
              <a:path w="426719" h="2744470">
                <a:moveTo>
                  <a:pt x="12700" y="0"/>
                </a:moveTo>
                <a:lnTo>
                  <a:pt x="0" y="1777"/>
                </a:lnTo>
                <a:lnTo>
                  <a:pt x="376115" y="2709240"/>
                </a:lnTo>
                <a:lnTo>
                  <a:pt x="383884" y="2719109"/>
                </a:lnTo>
                <a:lnTo>
                  <a:pt x="388680" y="2707437"/>
                </a:lnTo>
                <a:lnTo>
                  <a:pt x="12700" y="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69644" y="1627378"/>
            <a:ext cx="1049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LEFT</a:t>
            </a:r>
            <a:r>
              <a:rPr sz="1800" b="1" i="1" u="heavy" spc="-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b="1" i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SVC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52041" y="451484"/>
            <a:ext cx="4415790" cy="357505"/>
            <a:chOff x="1852041" y="451484"/>
            <a:chExt cx="441579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2041" y="451484"/>
              <a:ext cx="4415408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85791" y="558545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9" y="0"/>
                  </a:moveTo>
                  <a:lnTo>
                    <a:pt x="0" y="127634"/>
                  </a:lnTo>
                  <a:lnTo>
                    <a:pt x="83058" y="127634"/>
                  </a:lnTo>
                  <a:lnTo>
                    <a:pt x="4152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417951" y="558545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4"/>
                </a:lnTo>
                <a:lnTo>
                  <a:pt x="83058" y="127634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9415" y="508634"/>
            <a:ext cx="101853" cy="1005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1427" y="508634"/>
            <a:ext cx="101853" cy="1005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4779" y="508634"/>
            <a:ext cx="101853" cy="1005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95065" y="505079"/>
            <a:ext cx="176402" cy="25031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007989" y="457580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4" h="346075">
                <a:moveTo>
                  <a:pt x="0" y="0"/>
                </a:moveTo>
                <a:lnTo>
                  <a:pt x="61340" y="0"/>
                </a:lnTo>
                <a:lnTo>
                  <a:pt x="61340" y="135382"/>
                </a:lnTo>
                <a:lnTo>
                  <a:pt x="198755" y="135382"/>
                </a:lnTo>
                <a:lnTo>
                  <a:pt x="198755" y="0"/>
                </a:lnTo>
                <a:lnTo>
                  <a:pt x="259461" y="0"/>
                </a:lnTo>
                <a:lnTo>
                  <a:pt x="259461" y="345567"/>
                </a:lnTo>
                <a:lnTo>
                  <a:pt x="198755" y="345567"/>
                </a:lnTo>
                <a:lnTo>
                  <a:pt x="198755" y="189865"/>
                </a:lnTo>
                <a:lnTo>
                  <a:pt x="61340" y="189865"/>
                </a:lnTo>
                <a:lnTo>
                  <a:pt x="61340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33798" y="457580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3" y="0"/>
                </a:moveTo>
                <a:lnTo>
                  <a:pt x="388874" y="0"/>
                </a:lnTo>
                <a:lnTo>
                  <a:pt x="388874" y="345567"/>
                </a:lnTo>
                <a:lnTo>
                  <a:pt x="327533" y="345567"/>
                </a:lnTo>
                <a:lnTo>
                  <a:pt x="327533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3"/>
                </a:lnTo>
                <a:lnTo>
                  <a:pt x="171323" y="54483"/>
                </a:lnTo>
                <a:lnTo>
                  <a:pt x="171323" y="345567"/>
                </a:lnTo>
                <a:lnTo>
                  <a:pt x="109981" y="345567"/>
                </a:lnTo>
                <a:lnTo>
                  <a:pt x="109981" y="54483"/>
                </a:lnTo>
                <a:lnTo>
                  <a:pt x="0" y="54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06420" y="457580"/>
            <a:ext cx="586105" cy="346075"/>
          </a:xfrm>
          <a:custGeom>
            <a:avLst/>
            <a:gdLst/>
            <a:ahLst/>
            <a:cxnLst/>
            <a:rect l="l" t="t" r="r" b="b"/>
            <a:pathLst>
              <a:path w="586105" h="346075">
                <a:moveTo>
                  <a:pt x="299974" y="0"/>
                </a:moveTo>
                <a:lnTo>
                  <a:pt x="586105" y="0"/>
                </a:lnTo>
                <a:lnTo>
                  <a:pt x="586105" y="54483"/>
                </a:lnTo>
                <a:lnTo>
                  <a:pt x="471297" y="54483"/>
                </a:lnTo>
                <a:lnTo>
                  <a:pt x="471297" y="345567"/>
                </a:lnTo>
                <a:lnTo>
                  <a:pt x="409956" y="345567"/>
                </a:lnTo>
                <a:lnTo>
                  <a:pt x="409956" y="54483"/>
                </a:lnTo>
                <a:lnTo>
                  <a:pt x="299974" y="54483"/>
                </a:lnTo>
                <a:lnTo>
                  <a:pt x="299974" y="0"/>
                </a:lnTo>
                <a:close/>
              </a:path>
              <a:path w="586105" h="346075">
                <a:moveTo>
                  <a:pt x="0" y="0"/>
                </a:moveTo>
                <a:lnTo>
                  <a:pt x="61341" y="0"/>
                </a:lnTo>
                <a:lnTo>
                  <a:pt x="61341" y="135382"/>
                </a:lnTo>
                <a:lnTo>
                  <a:pt x="198755" y="135382"/>
                </a:lnTo>
                <a:lnTo>
                  <a:pt x="198755" y="0"/>
                </a:lnTo>
                <a:lnTo>
                  <a:pt x="259461" y="0"/>
                </a:lnTo>
                <a:lnTo>
                  <a:pt x="259461" y="345567"/>
                </a:lnTo>
                <a:lnTo>
                  <a:pt x="198755" y="345567"/>
                </a:lnTo>
                <a:lnTo>
                  <a:pt x="198755" y="189865"/>
                </a:lnTo>
                <a:lnTo>
                  <a:pt x="61341" y="189865"/>
                </a:lnTo>
                <a:lnTo>
                  <a:pt x="6134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48839" y="457580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4" h="346075">
                <a:moveTo>
                  <a:pt x="0" y="0"/>
                </a:moveTo>
                <a:lnTo>
                  <a:pt x="61341" y="0"/>
                </a:lnTo>
                <a:lnTo>
                  <a:pt x="6134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16677" y="4540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88689" y="4540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52041" y="4540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8" y="193421"/>
                </a:lnTo>
                <a:lnTo>
                  <a:pt x="265556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76063" y="4528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20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8222" y="4528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20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5822" y="45161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77790" y="45161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65298" y="451612"/>
            <a:ext cx="287020" cy="357505"/>
          </a:xfrm>
          <a:custGeom>
            <a:avLst/>
            <a:gdLst/>
            <a:ahLst/>
            <a:cxnLst/>
            <a:rect l="l" t="t" r="r" b="b"/>
            <a:pathLst>
              <a:path w="287019" h="357505">
                <a:moveTo>
                  <a:pt x="175006" y="0"/>
                </a:moveTo>
                <a:lnTo>
                  <a:pt x="202340" y="2139"/>
                </a:lnTo>
                <a:lnTo>
                  <a:pt x="227568" y="8540"/>
                </a:lnTo>
                <a:lnTo>
                  <a:pt x="250676" y="19180"/>
                </a:lnTo>
                <a:lnTo>
                  <a:pt x="271652" y="34036"/>
                </a:lnTo>
                <a:lnTo>
                  <a:pt x="245999" y="83312"/>
                </a:lnTo>
                <a:lnTo>
                  <a:pt x="239831" y="78476"/>
                </a:lnTo>
                <a:lnTo>
                  <a:pt x="232187" y="73675"/>
                </a:lnTo>
                <a:lnTo>
                  <a:pt x="191420" y="56991"/>
                </a:lnTo>
                <a:lnTo>
                  <a:pt x="173608" y="54610"/>
                </a:lnTo>
                <a:lnTo>
                  <a:pt x="149437" y="56757"/>
                </a:lnTo>
                <a:lnTo>
                  <a:pt x="109190" y="74005"/>
                </a:lnTo>
                <a:lnTo>
                  <a:pt x="80182" y="107870"/>
                </a:lnTo>
                <a:lnTo>
                  <a:pt x="65462" y="154162"/>
                </a:lnTo>
                <a:lnTo>
                  <a:pt x="63626" y="181737"/>
                </a:lnTo>
                <a:lnTo>
                  <a:pt x="65436" y="207902"/>
                </a:lnTo>
                <a:lnTo>
                  <a:pt x="79914" y="251995"/>
                </a:lnTo>
                <a:lnTo>
                  <a:pt x="108295" y="284356"/>
                </a:lnTo>
                <a:lnTo>
                  <a:pt x="147625" y="300843"/>
                </a:lnTo>
                <a:lnTo>
                  <a:pt x="171195" y="302895"/>
                </a:lnTo>
                <a:lnTo>
                  <a:pt x="186862" y="301775"/>
                </a:lnTo>
                <a:lnTo>
                  <a:pt x="225170" y="284988"/>
                </a:lnTo>
                <a:lnTo>
                  <a:pt x="225170" y="217042"/>
                </a:lnTo>
                <a:lnTo>
                  <a:pt x="177292" y="217042"/>
                </a:lnTo>
                <a:lnTo>
                  <a:pt x="177292" y="164718"/>
                </a:lnTo>
                <a:lnTo>
                  <a:pt x="286512" y="164718"/>
                </a:lnTo>
                <a:lnTo>
                  <a:pt x="286512" y="319404"/>
                </a:lnTo>
                <a:lnTo>
                  <a:pt x="246578" y="341872"/>
                </a:lnTo>
                <a:lnTo>
                  <a:pt x="195611" y="354885"/>
                </a:lnTo>
                <a:lnTo>
                  <a:pt x="161289" y="357377"/>
                </a:lnTo>
                <a:lnTo>
                  <a:pt x="126069" y="354349"/>
                </a:lnTo>
                <a:lnTo>
                  <a:pt x="67153" y="330053"/>
                </a:lnTo>
                <a:lnTo>
                  <a:pt x="24431" y="282402"/>
                </a:lnTo>
                <a:lnTo>
                  <a:pt x="2714" y="218064"/>
                </a:lnTo>
                <a:lnTo>
                  <a:pt x="0" y="180086"/>
                </a:lnTo>
                <a:lnTo>
                  <a:pt x="2954" y="141960"/>
                </a:lnTo>
                <a:lnTo>
                  <a:pt x="26628" y="76948"/>
                </a:lnTo>
                <a:lnTo>
                  <a:pt x="73136" y="28182"/>
                </a:lnTo>
                <a:lnTo>
                  <a:pt x="136953" y="3139"/>
                </a:lnTo>
                <a:lnTo>
                  <a:pt x="1750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32327" y="451484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4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4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" y="1295400"/>
            <a:ext cx="3520440" cy="4628388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258183" y="1709369"/>
            <a:ext cx="4885817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90"/>
              </a:lnSpc>
              <a:spcBef>
                <a:spcPts val="100"/>
              </a:spcBef>
              <a:tabLst>
                <a:tab pos="380365" algn="l"/>
              </a:tabLst>
            </a:pPr>
            <a:r>
              <a:rPr sz="2050" spc="-229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spc="-5" dirty="0">
                <a:latin typeface="Arial MT"/>
                <a:cs typeface="Arial MT"/>
              </a:rPr>
              <a:t>Leftward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displacement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endParaRPr sz="2400">
              <a:latin typeface="Arial MT"/>
              <a:cs typeface="Arial MT"/>
            </a:endParaRPr>
          </a:p>
          <a:p>
            <a:pPr algn="ctr">
              <a:lnSpc>
                <a:spcPts val="2790"/>
              </a:lnSpc>
            </a:pPr>
            <a:r>
              <a:rPr sz="2400" spc="-5" dirty="0">
                <a:latin typeface="Arial MT"/>
                <a:cs typeface="Arial MT"/>
              </a:rPr>
              <a:t>barium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filled esophagus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7200" y="2895600"/>
            <a:ext cx="3892550" cy="2342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Arial MT"/>
                <a:cs typeface="Arial MT"/>
              </a:rPr>
              <a:t>Rt.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Indentation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5" dirty="0">
                <a:latin typeface="Arial MT"/>
                <a:cs typeface="Arial MT"/>
              </a:rPr>
              <a:t> trachea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00">
              <a:latin typeface="Arial MT"/>
              <a:cs typeface="Arial MT"/>
            </a:endParaRPr>
          </a:p>
          <a:p>
            <a:pPr marL="286385" marR="5080" indent="-274320">
              <a:lnSpc>
                <a:spcPts val="2590"/>
              </a:lnSpc>
              <a:spcBef>
                <a:spcPts val="5"/>
              </a:spcBef>
              <a:tabLst>
                <a:tab pos="35369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400" spc="-5" dirty="0">
                <a:latin typeface="Arial MT"/>
                <a:cs typeface="Arial MT"/>
              </a:rPr>
              <a:t>Aortic knob </a:t>
            </a:r>
            <a:r>
              <a:rPr sz="2400" spc="-10" dirty="0">
                <a:latin typeface="Arial MT"/>
                <a:cs typeface="Arial MT"/>
              </a:rPr>
              <a:t>is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absent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from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left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side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tabLst>
                <a:tab pos="35369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spc="-5" dirty="0">
                <a:latin typeface="Arial MT"/>
                <a:cs typeface="Arial MT"/>
              </a:rPr>
              <a:t>Aorta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descends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on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right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58183" y="5586171"/>
            <a:ext cx="3100705" cy="83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332740">
              <a:lnSpc>
                <a:spcPct val="1108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Arial MT"/>
                <a:cs typeface="Arial MT"/>
              </a:rPr>
              <a:t>Associated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TOF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15" dirty="0">
                <a:latin typeface="Arial MT"/>
                <a:cs typeface="Arial MT"/>
              </a:rPr>
              <a:t>Truncus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arteriosus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8340" y="6124143"/>
            <a:ext cx="184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Trebuchet MS"/>
                <a:cs typeface="Trebuchet MS"/>
              </a:rPr>
              <a:t>RT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.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AORTIC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ARCH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07541" y="3047237"/>
            <a:ext cx="2936240" cy="3125470"/>
          </a:xfrm>
          <a:custGeom>
            <a:avLst/>
            <a:gdLst/>
            <a:ahLst/>
            <a:cxnLst/>
            <a:rect l="l" t="t" r="r" b="b"/>
            <a:pathLst>
              <a:path w="2936240" h="3125470">
                <a:moveTo>
                  <a:pt x="427609" y="1524"/>
                </a:moveTo>
                <a:lnTo>
                  <a:pt x="414909" y="0"/>
                </a:lnTo>
                <a:lnTo>
                  <a:pt x="38468" y="3012376"/>
                </a:lnTo>
                <a:lnTo>
                  <a:pt x="12954" y="2952661"/>
                </a:lnTo>
                <a:lnTo>
                  <a:pt x="11684" y="2949435"/>
                </a:lnTo>
                <a:lnTo>
                  <a:pt x="7874" y="2947936"/>
                </a:lnTo>
                <a:lnTo>
                  <a:pt x="4699" y="2949321"/>
                </a:lnTo>
                <a:lnTo>
                  <a:pt x="1397" y="2950692"/>
                </a:lnTo>
                <a:lnTo>
                  <a:pt x="0" y="2954426"/>
                </a:lnTo>
                <a:lnTo>
                  <a:pt x="1270" y="2957652"/>
                </a:lnTo>
                <a:lnTo>
                  <a:pt x="40259" y="3048787"/>
                </a:lnTo>
                <a:lnTo>
                  <a:pt x="49098" y="3037217"/>
                </a:lnTo>
                <a:lnTo>
                  <a:pt x="100457" y="2970034"/>
                </a:lnTo>
                <a:lnTo>
                  <a:pt x="102489" y="2967253"/>
                </a:lnTo>
                <a:lnTo>
                  <a:pt x="101981" y="2963265"/>
                </a:lnTo>
                <a:lnTo>
                  <a:pt x="96393" y="2959011"/>
                </a:lnTo>
                <a:lnTo>
                  <a:pt x="92456" y="2959544"/>
                </a:lnTo>
                <a:lnTo>
                  <a:pt x="90297" y="2962325"/>
                </a:lnTo>
                <a:lnTo>
                  <a:pt x="51054" y="3013773"/>
                </a:lnTo>
                <a:lnTo>
                  <a:pt x="427609" y="1524"/>
                </a:lnTo>
                <a:close/>
              </a:path>
              <a:path w="2936240" h="3125470">
                <a:moveTo>
                  <a:pt x="2935859" y="3124974"/>
                </a:moveTo>
                <a:lnTo>
                  <a:pt x="2934944" y="3123019"/>
                </a:lnTo>
                <a:lnTo>
                  <a:pt x="2894203" y="3035058"/>
                </a:lnTo>
                <a:lnTo>
                  <a:pt x="2892679" y="3031883"/>
                </a:lnTo>
                <a:lnTo>
                  <a:pt x="2888996" y="3030499"/>
                </a:lnTo>
                <a:lnTo>
                  <a:pt x="2882646" y="3033445"/>
                </a:lnTo>
                <a:lnTo>
                  <a:pt x="2881249" y="3037217"/>
                </a:lnTo>
                <a:lnTo>
                  <a:pt x="2882646" y="3040405"/>
                </a:lnTo>
                <a:lnTo>
                  <a:pt x="2909824" y="3099066"/>
                </a:lnTo>
                <a:lnTo>
                  <a:pt x="424942" y="1367155"/>
                </a:lnTo>
                <a:lnTo>
                  <a:pt x="417576" y="1377569"/>
                </a:lnTo>
                <a:lnTo>
                  <a:pt x="2902686" y="3109557"/>
                </a:lnTo>
                <a:lnTo>
                  <a:pt x="2834640" y="3104057"/>
                </a:lnTo>
                <a:lnTo>
                  <a:pt x="2831592" y="3106661"/>
                </a:lnTo>
                <a:lnTo>
                  <a:pt x="2831287" y="3110560"/>
                </a:lnTo>
                <a:lnTo>
                  <a:pt x="2830957" y="3113646"/>
                </a:lnTo>
                <a:lnTo>
                  <a:pt x="2833624" y="3116719"/>
                </a:lnTo>
                <a:lnTo>
                  <a:pt x="2935859" y="3124974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8298" y="1000252"/>
            <a:ext cx="5154295" cy="357505"/>
            <a:chOff x="1268298" y="1000252"/>
            <a:chExt cx="515429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8298" y="1000252"/>
              <a:ext cx="5153710" cy="35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1325" y="1057402"/>
              <a:ext cx="106934" cy="11531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407" y="1057275"/>
            <a:ext cx="101853" cy="10058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201536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78448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45479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33213" y="1006221"/>
            <a:ext cx="256540" cy="351790"/>
          </a:xfrm>
          <a:custGeom>
            <a:avLst/>
            <a:gdLst/>
            <a:ahLst/>
            <a:cxnLst/>
            <a:rect l="l" t="t" r="r" b="b"/>
            <a:pathLst>
              <a:path w="256539" h="351790">
                <a:moveTo>
                  <a:pt x="0" y="0"/>
                </a:moveTo>
                <a:lnTo>
                  <a:pt x="61340" y="0"/>
                </a:lnTo>
                <a:lnTo>
                  <a:pt x="61340" y="234187"/>
                </a:lnTo>
                <a:lnTo>
                  <a:pt x="62390" y="247451"/>
                </a:lnTo>
                <a:lnTo>
                  <a:pt x="87516" y="287174"/>
                </a:lnTo>
                <a:lnTo>
                  <a:pt x="124967" y="296925"/>
                </a:lnTo>
                <a:lnTo>
                  <a:pt x="140708" y="295856"/>
                </a:lnTo>
                <a:lnTo>
                  <a:pt x="176784" y="279907"/>
                </a:lnTo>
                <a:lnTo>
                  <a:pt x="195325" y="233044"/>
                </a:lnTo>
                <a:lnTo>
                  <a:pt x="195325" y="0"/>
                </a:lnTo>
                <a:lnTo>
                  <a:pt x="256539" y="0"/>
                </a:lnTo>
                <a:lnTo>
                  <a:pt x="256539" y="237743"/>
                </a:lnTo>
                <a:lnTo>
                  <a:pt x="254321" y="262963"/>
                </a:lnTo>
                <a:lnTo>
                  <a:pt x="236501" y="304734"/>
                </a:lnTo>
                <a:lnTo>
                  <a:pt x="201467" y="334478"/>
                </a:lnTo>
                <a:lnTo>
                  <a:pt x="153791" y="349527"/>
                </a:lnTo>
                <a:lnTo>
                  <a:pt x="125475" y="351408"/>
                </a:lnTo>
                <a:lnTo>
                  <a:pt x="97093" y="349573"/>
                </a:lnTo>
                <a:lnTo>
                  <a:pt x="50663" y="334853"/>
                </a:lnTo>
                <a:lnTo>
                  <a:pt x="18323" y="305605"/>
                </a:lnTo>
                <a:lnTo>
                  <a:pt x="2028" y="263401"/>
                </a:lnTo>
                <a:lnTo>
                  <a:pt x="0" y="2374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77567" y="1006221"/>
            <a:ext cx="286385" cy="346075"/>
          </a:xfrm>
          <a:custGeom>
            <a:avLst/>
            <a:gdLst/>
            <a:ahLst/>
            <a:cxnLst/>
            <a:rect l="l" t="t" r="r" b="b"/>
            <a:pathLst>
              <a:path w="28638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8325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68298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522" y="0"/>
                </a:lnTo>
                <a:lnTo>
                  <a:pt x="220522" y="54482"/>
                </a:lnTo>
                <a:lnTo>
                  <a:pt x="61391" y="54482"/>
                </a:lnTo>
                <a:lnTo>
                  <a:pt x="61391" y="135381"/>
                </a:lnTo>
                <a:lnTo>
                  <a:pt x="175564" y="135381"/>
                </a:lnTo>
                <a:lnTo>
                  <a:pt x="175564" y="187578"/>
                </a:lnTo>
                <a:lnTo>
                  <a:pt x="61391" y="187578"/>
                </a:lnTo>
                <a:lnTo>
                  <a:pt x="61391" y="291083"/>
                </a:lnTo>
                <a:lnTo>
                  <a:pt x="217982" y="291083"/>
                </a:lnTo>
                <a:lnTo>
                  <a:pt x="21798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60872" y="100380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7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5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3"/>
                </a:lnTo>
                <a:lnTo>
                  <a:pt x="83486" y="222406"/>
                </a:lnTo>
                <a:lnTo>
                  <a:pt x="76961" y="222107"/>
                </a:lnTo>
                <a:lnTo>
                  <a:pt x="69580" y="221593"/>
                </a:lnTo>
                <a:lnTo>
                  <a:pt x="61340" y="220852"/>
                </a:lnTo>
                <a:lnTo>
                  <a:pt x="6134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42669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8" y="349123"/>
                </a:lnTo>
                <a:lnTo>
                  <a:pt x="102616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7" y="204724"/>
                </a:lnTo>
                <a:lnTo>
                  <a:pt x="63627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8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69815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2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4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96135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5940" y="1673097"/>
            <a:ext cx="3265170" cy="130696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86385" marR="5080" indent="-274320" algn="just">
              <a:lnSpc>
                <a:spcPct val="101699"/>
              </a:lnSpc>
              <a:spcBef>
                <a:spcPts val="50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229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5" dirty="0"/>
              <a:t>Gas bubble in fundus </a:t>
            </a:r>
            <a:r>
              <a:rPr sz="2800" spc="-710" dirty="0"/>
              <a:t> </a:t>
            </a:r>
            <a:r>
              <a:rPr sz="2800" spc="-5" dirty="0"/>
              <a:t>with </a:t>
            </a:r>
            <a:r>
              <a:rPr sz="2800" dirty="0"/>
              <a:t>a</a:t>
            </a:r>
            <a:r>
              <a:rPr sz="2800" spc="5" dirty="0"/>
              <a:t> </a:t>
            </a:r>
            <a:r>
              <a:rPr sz="2800" spc="-5" dirty="0"/>
              <a:t>clear air </a:t>
            </a:r>
            <a:r>
              <a:rPr sz="2800" dirty="0"/>
              <a:t>fluid </a:t>
            </a:r>
            <a:r>
              <a:rPr sz="2800" spc="-710" dirty="0"/>
              <a:t> </a:t>
            </a:r>
            <a:r>
              <a:rPr sz="2800" dirty="0"/>
              <a:t>level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58183" y="1584324"/>
            <a:ext cx="3726179" cy="934719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499745" algn="l"/>
              </a:tabLst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spc="-5" dirty="0">
                <a:latin typeface="Trebuchet MS"/>
                <a:cs typeface="Trebuchet MS"/>
              </a:rPr>
              <a:t>Gas</a:t>
            </a:r>
            <a:r>
              <a:rPr sz="2400" spc="-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bubble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antrum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361315" algn="l"/>
                <a:tab pos="1891664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spc="-5" dirty="0">
                <a:latin typeface="Trebuchet MS"/>
                <a:cs typeface="Trebuchet MS"/>
              </a:rPr>
              <a:t>Apparent	</a:t>
            </a:r>
            <a:r>
              <a:rPr sz="2400" spc="-10" dirty="0">
                <a:latin typeface="Trebuchet MS"/>
                <a:cs typeface="Trebuchet MS"/>
              </a:rPr>
              <a:t>cardiomegaly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04820" y="421131"/>
            <a:ext cx="2458085" cy="262890"/>
            <a:chOff x="2504820" y="421131"/>
            <a:chExt cx="2458085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4820" y="421131"/>
              <a:ext cx="2457958" cy="2628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85465" y="499871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79">
                  <a:moveTo>
                    <a:pt x="30479" y="0"/>
                  </a:moveTo>
                  <a:lnTo>
                    <a:pt x="0" y="93852"/>
                  </a:lnTo>
                  <a:lnTo>
                    <a:pt x="60959" y="93852"/>
                  </a:lnTo>
                  <a:lnTo>
                    <a:pt x="3047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9539" y="463169"/>
            <a:ext cx="79121" cy="850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0751" y="463169"/>
            <a:ext cx="79121" cy="850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1301" y="462915"/>
            <a:ext cx="75310" cy="744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89301" y="460375"/>
            <a:ext cx="130048" cy="18453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604130" y="425704"/>
            <a:ext cx="358775" cy="254000"/>
          </a:xfrm>
          <a:custGeom>
            <a:avLst/>
            <a:gdLst/>
            <a:ahLst/>
            <a:cxnLst/>
            <a:rect l="l" t="t" r="r" b="b"/>
            <a:pathLst>
              <a:path w="358775" h="254000">
                <a:moveTo>
                  <a:pt x="196596" y="0"/>
                </a:moveTo>
                <a:lnTo>
                  <a:pt x="358648" y="0"/>
                </a:lnTo>
                <a:lnTo>
                  <a:pt x="358648" y="40005"/>
                </a:lnTo>
                <a:lnTo>
                  <a:pt x="241681" y="40005"/>
                </a:lnTo>
                <a:lnTo>
                  <a:pt x="241681" y="99568"/>
                </a:lnTo>
                <a:lnTo>
                  <a:pt x="325628" y="99568"/>
                </a:lnTo>
                <a:lnTo>
                  <a:pt x="325628" y="137795"/>
                </a:lnTo>
                <a:lnTo>
                  <a:pt x="241681" y="137795"/>
                </a:lnTo>
                <a:lnTo>
                  <a:pt x="241681" y="213995"/>
                </a:lnTo>
                <a:lnTo>
                  <a:pt x="356743" y="213995"/>
                </a:lnTo>
                <a:lnTo>
                  <a:pt x="356743" y="254000"/>
                </a:lnTo>
                <a:lnTo>
                  <a:pt x="196596" y="254000"/>
                </a:lnTo>
                <a:lnTo>
                  <a:pt x="196596" y="0"/>
                </a:lnTo>
                <a:close/>
              </a:path>
              <a:path w="358775" h="254000">
                <a:moveTo>
                  <a:pt x="0" y="0"/>
                </a:moveTo>
                <a:lnTo>
                  <a:pt x="45085" y="0"/>
                </a:lnTo>
                <a:lnTo>
                  <a:pt x="45085" y="213995"/>
                </a:lnTo>
                <a:lnTo>
                  <a:pt x="159893" y="213995"/>
                </a:lnTo>
                <a:lnTo>
                  <a:pt x="159893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88384" y="425704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5" h="254000">
                <a:moveTo>
                  <a:pt x="0" y="0"/>
                </a:moveTo>
                <a:lnTo>
                  <a:pt x="45085" y="0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49751" y="425704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20" h="257809">
                <a:moveTo>
                  <a:pt x="0" y="0"/>
                </a:moveTo>
                <a:lnTo>
                  <a:pt x="21589" y="0"/>
                </a:lnTo>
                <a:lnTo>
                  <a:pt x="141604" y="153288"/>
                </a:lnTo>
                <a:lnTo>
                  <a:pt x="141604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7" y="96774"/>
                </a:lnTo>
                <a:lnTo>
                  <a:pt x="43307" y="254126"/>
                </a:lnTo>
                <a:lnTo>
                  <a:pt x="0" y="254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85541" y="425704"/>
            <a:ext cx="287020" cy="254000"/>
          </a:xfrm>
          <a:custGeom>
            <a:avLst/>
            <a:gdLst/>
            <a:ahLst/>
            <a:cxnLst/>
            <a:rect l="l" t="t" r="r" b="b"/>
            <a:pathLst>
              <a:path w="287020" h="254000">
                <a:moveTo>
                  <a:pt x="241426" y="0"/>
                </a:moveTo>
                <a:lnTo>
                  <a:pt x="286511" y="0"/>
                </a:lnTo>
                <a:lnTo>
                  <a:pt x="286511" y="254000"/>
                </a:lnTo>
                <a:lnTo>
                  <a:pt x="241426" y="254000"/>
                </a:lnTo>
                <a:lnTo>
                  <a:pt x="241426" y="0"/>
                </a:lnTo>
                <a:close/>
              </a:path>
              <a:path w="287020" h="254000">
                <a:moveTo>
                  <a:pt x="0" y="0"/>
                </a:moveTo>
                <a:lnTo>
                  <a:pt x="210311" y="0"/>
                </a:lnTo>
                <a:lnTo>
                  <a:pt x="210311" y="40005"/>
                </a:lnTo>
                <a:lnTo>
                  <a:pt x="125856" y="40005"/>
                </a:lnTo>
                <a:lnTo>
                  <a:pt x="125856" y="254000"/>
                </a:lnTo>
                <a:lnTo>
                  <a:pt x="80898" y="254000"/>
                </a:lnTo>
                <a:lnTo>
                  <a:pt x="80898" y="40005"/>
                </a:lnTo>
                <a:lnTo>
                  <a:pt x="0" y="40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86554" y="423926"/>
            <a:ext cx="377825" cy="255904"/>
          </a:xfrm>
          <a:custGeom>
            <a:avLst/>
            <a:gdLst/>
            <a:ahLst/>
            <a:cxnLst/>
            <a:rect l="l" t="t" r="r" b="b"/>
            <a:pathLst>
              <a:path w="377825" h="255904">
                <a:moveTo>
                  <a:pt x="261493" y="0"/>
                </a:moveTo>
                <a:lnTo>
                  <a:pt x="313594" y="4651"/>
                </a:lnTo>
                <a:lnTo>
                  <a:pt x="349504" y="18541"/>
                </a:lnTo>
                <a:lnTo>
                  <a:pt x="375578" y="57886"/>
                </a:lnTo>
                <a:lnTo>
                  <a:pt x="377317" y="76200"/>
                </a:lnTo>
                <a:lnTo>
                  <a:pt x="370867" y="114391"/>
                </a:lnTo>
                <a:lnTo>
                  <a:pt x="351536" y="141700"/>
                </a:lnTo>
                <a:lnTo>
                  <a:pt x="319345" y="158103"/>
                </a:lnTo>
                <a:lnTo>
                  <a:pt x="274320" y="163575"/>
                </a:lnTo>
                <a:lnTo>
                  <a:pt x="269240" y="163575"/>
                </a:lnTo>
                <a:lnTo>
                  <a:pt x="262382" y="163195"/>
                </a:lnTo>
                <a:lnTo>
                  <a:pt x="253873" y="162306"/>
                </a:lnTo>
                <a:lnTo>
                  <a:pt x="253873" y="255777"/>
                </a:lnTo>
                <a:lnTo>
                  <a:pt x="208787" y="255777"/>
                </a:lnTo>
                <a:lnTo>
                  <a:pt x="208787" y="1904"/>
                </a:lnTo>
                <a:lnTo>
                  <a:pt x="228953" y="1071"/>
                </a:lnTo>
                <a:lnTo>
                  <a:pt x="244475" y="476"/>
                </a:lnTo>
                <a:lnTo>
                  <a:pt x="255329" y="119"/>
                </a:lnTo>
                <a:lnTo>
                  <a:pt x="261493" y="0"/>
                </a:lnTo>
                <a:close/>
              </a:path>
              <a:path w="377825" h="255904">
                <a:moveTo>
                  <a:pt x="52705" y="0"/>
                </a:moveTo>
                <a:lnTo>
                  <a:pt x="104806" y="4651"/>
                </a:lnTo>
                <a:lnTo>
                  <a:pt x="140716" y="18541"/>
                </a:lnTo>
                <a:lnTo>
                  <a:pt x="166790" y="57886"/>
                </a:lnTo>
                <a:lnTo>
                  <a:pt x="168529" y="76200"/>
                </a:lnTo>
                <a:lnTo>
                  <a:pt x="162079" y="114391"/>
                </a:lnTo>
                <a:lnTo>
                  <a:pt x="142748" y="141700"/>
                </a:lnTo>
                <a:lnTo>
                  <a:pt x="110557" y="158103"/>
                </a:lnTo>
                <a:lnTo>
                  <a:pt x="65532" y="163575"/>
                </a:lnTo>
                <a:lnTo>
                  <a:pt x="60452" y="163575"/>
                </a:lnTo>
                <a:lnTo>
                  <a:pt x="53594" y="163195"/>
                </a:lnTo>
                <a:lnTo>
                  <a:pt x="45085" y="162306"/>
                </a:lnTo>
                <a:lnTo>
                  <a:pt x="45085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65" y="1071"/>
                </a:lnTo>
                <a:lnTo>
                  <a:pt x="35687" y="476"/>
                </a:lnTo>
                <a:lnTo>
                  <a:pt x="46541" y="119"/>
                </a:lnTo>
                <a:lnTo>
                  <a:pt x="5270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05454" y="423037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80" h="257175">
                <a:moveTo>
                  <a:pt x="70357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39"/>
                </a:lnTo>
                <a:lnTo>
                  <a:pt x="195199" y="256666"/>
                </a:lnTo>
                <a:lnTo>
                  <a:pt x="143128" y="256666"/>
                </a:lnTo>
                <a:lnTo>
                  <a:pt x="75437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04820" y="422275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19" h="257809">
                <a:moveTo>
                  <a:pt x="101218" y="0"/>
                </a:moveTo>
                <a:lnTo>
                  <a:pt x="121031" y="0"/>
                </a:lnTo>
                <a:lnTo>
                  <a:pt x="223139" y="257428"/>
                </a:lnTo>
                <a:lnTo>
                  <a:pt x="173355" y="257428"/>
                </a:lnTo>
                <a:lnTo>
                  <a:pt x="154812" y="205994"/>
                </a:lnTo>
                <a:lnTo>
                  <a:pt x="67818" y="205994"/>
                </a:lnTo>
                <a:lnTo>
                  <a:pt x="50037" y="257428"/>
                </a:lnTo>
                <a:lnTo>
                  <a:pt x="0" y="257428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12946" y="421386"/>
            <a:ext cx="193040" cy="262890"/>
          </a:xfrm>
          <a:custGeom>
            <a:avLst/>
            <a:gdLst/>
            <a:ahLst/>
            <a:cxnLst/>
            <a:rect l="l" t="t" r="r" b="b"/>
            <a:pathLst>
              <a:path w="193039" h="262890">
                <a:moveTo>
                  <a:pt x="116331" y="0"/>
                </a:moveTo>
                <a:lnTo>
                  <a:pt x="137122" y="1117"/>
                </a:lnTo>
                <a:lnTo>
                  <a:pt x="155686" y="4460"/>
                </a:lnTo>
                <a:lnTo>
                  <a:pt x="172035" y="10019"/>
                </a:lnTo>
                <a:lnTo>
                  <a:pt x="186181" y="17779"/>
                </a:lnTo>
                <a:lnTo>
                  <a:pt x="167639" y="55117"/>
                </a:lnTo>
                <a:lnTo>
                  <a:pt x="158970" y="48523"/>
                </a:lnTo>
                <a:lnTo>
                  <a:pt x="148002" y="43799"/>
                </a:lnTo>
                <a:lnTo>
                  <a:pt x="134725" y="40955"/>
                </a:lnTo>
                <a:lnTo>
                  <a:pt x="119125" y="40004"/>
                </a:lnTo>
                <a:lnTo>
                  <a:pt x="104009" y="41671"/>
                </a:lnTo>
                <a:lnTo>
                  <a:pt x="67182" y="66675"/>
                </a:lnTo>
                <a:lnTo>
                  <a:pt x="48127" y="114484"/>
                </a:lnTo>
                <a:lnTo>
                  <a:pt x="46862" y="133985"/>
                </a:lnTo>
                <a:lnTo>
                  <a:pt x="48031" y="153318"/>
                </a:lnTo>
                <a:lnTo>
                  <a:pt x="65658" y="198627"/>
                </a:lnTo>
                <a:lnTo>
                  <a:pt x="100913" y="221130"/>
                </a:lnTo>
                <a:lnTo>
                  <a:pt x="115824" y="222630"/>
                </a:lnTo>
                <a:lnTo>
                  <a:pt x="132830" y="221015"/>
                </a:lnTo>
                <a:lnTo>
                  <a:pt x="147859" y="216185"/>
                </a:lnTo>
                <a:lnTo>
                  <a:pt x="160936" y="208164"/>
                </a:lnTo>
                <a:lnTo>
                  <a:pt x="172085" y="196976"/>
                </a:lnTo>
                <a:lnTo>
                  <a:pt x="193039" y="233299"/>
                </a:lnTo>
                <a:lnTo>
                  <a:pt x="177633" y="246133"/>
                </a:lnTo>
                <a:lnTo>
                  <a:pt x="159035" y="255301"/>
                </a:lnTo>
                <a:lnTo>
                  <a:pt x="137247" y="260802"/>
                </a:lnTo>
                <a:lnTo>
                  <a:pt x="112267" y="262636"/>
                </a:lnTo>
                <a:lnTo>
                  <a:pt x="87096" y="260445"/>
                </a:lnTo>
                <a:lnTo>
                  <a:pt x="45706" y="242919"/>
                </a:lnTo>
                <a:lnTo>
                  <a:pt x="16609" y="208535"/>
                </a:lnTo>
                <a:lnTo>
                  <a:pt x="1853" y="160772"/>
                </a:lnTo>
                <a:lnTo>
                  <a:pt x="0" y="132079"/>
                </a:lnTo>
                <a:lnTo>
                  <a:pt x="2047" y="105050"/>
                </a:lnTo>
                <a:lnTo>
                  <a:pt x="18430" y="57945"/>
                </a:lnTo>
                <a:lnTo>
                  <a:pt x="50216" y="21270"/>
                </a:lnTo>
                <a:lnTo>
                  <a:pt x="92023" y="2359"/>
                </a:lnTo>
                <a:lnTo>
                  <a:pt x="11633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43326" y="421131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7" y="8540"/>
                </a:lnTo>
                <a:lnTo>
                  <a:pt x="193040" y="34035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1208" y="1600200"/>
            <a:ext cx="3392424" cy="452628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596" rIns="0" bIns="0" rtlCol="0">
            <a:spAutoFit/>
          </a:bodyPr>
          <a:lstStyle/>
          <a:p>
            <a:pPr marL="2888615" marR="5080" indent="43815">
              <a:lnSpc>
                <a:spcPct val="103400"/>
              </a:lnSpc>
            </a:pPr>
            <a:r>
              <a:rPr spc="-5" dirty="0"/>
              <a:t>Left </a:t>
            </a:r>
            <a:r>
              <a:rPr dirty="0"/>
              <a:t>superior </a:t>
            </a:r>
            <a:r>
              <a:rPr spc="5" dirty="0"/>
              <a:t> </a:t>
            </a:r>
            <a:r>
              <a:rPr spc="-5" dirty="0"/>
              <a:t>intercostal</a:t>
            </a:r>
            <a:r>
              <a:rPr spc="-50" dirty="0"/>
              <a:t> </a:t>
            </a:r>
            <a:r>
              <a:rPr dirty="0"/>
              <a:t>vein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58183" y="2542159"/>
            <a:ext cx="2202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dirty="0">
                <a:latin typeface="Trebuchet MS"/>
                <a:cs typeface="Trebuchet MS"/>
              </a:rPr>
              <a:t>Seen</a:t>
            </a:r>
            <a:r>
              <a:rPr sz="2400" spc="-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5%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0008" y="2542159"/>
            <a:ext cx="749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rebuchet MS"/>
                <a:cs typeface="Trebuchet MS"/>
              </a:rPr>
              <a:t>cases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58183" y="2996310"/>
            <a:ext cx="3045460" cy="2372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To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be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differentiated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from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mass</a:t>
            </a:r>
            <a:endParaRPr sz="2400">
              <a:latin typeface="Trebuchet MS"/>
              <a:cs typeface="Trebuchet MS"/>
            </a:endParaRPr>
          </a:p>
          <a:p>
            <a:pPr marL="286385" marR="222885" indent="-27432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Trebuchet MS"/>
                <a:cs typeface="Trebuchet MS"/>
              </a:rPr>
              <a:t>Also </a:t>
            </a:r>
            <a:r>
              <a:rPr sz="2400" spc="-5" dirty="0">
                <a:latin typeface="Trebuchet MS"/>
                <a:cs typeface="Trebuchet MS"/>
              </a:rPr>
              <a:t>called </a:t>
            </a:r>
            <a:r>
              <a:rPr sz="2400" spc="-10" dirty="0">
                <a:latin typeface="Trebuchet MS"/>
                <a:cs typeface="Trebuchet MS"/>
              </a:rPr>
              <a:t>pseudo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dissection</a:t>
            </a:r>
            <a:endParaRPr sz="2400">
              <a:latin typeface="Trebuchet MS"/>
              <a:cs typeface="Trebuchet MS"/>
            </a:endParaRPr>
          </a:p>
          <a:p>
            <a:pPr marL="286385" marR="353060" indent="-27432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It drains into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hemiazygous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vein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16351" y="2131060"/>
            <a:ext cx="1527175" cy="846455"/>
          </a:xfrm>
          <a:custGeom>
            <a:avLst/>
            <a:gdLst/>
            <a:ahLst/>
            <a:cxnLst/>
            <a:rect l="l" t="t" r="r" b="b"/>
            <a:pathLst>
              <a:path w="1527175" h="846455">
                <a:moveTo>
                  <a:pt x="1492354" y="14376"/>
                </a:moveTo>
                <a:lnTo>
                  <a:pt x="0" y="835151"/>
                </a:lnTo>
                <a:lnTo>
                  <a:pt x="6096" y="846327"/>
                </a:lnTo>
                <a:lnTo>
                  <a:pt x="1498528" y="25383"/>
                </a:lnTo>
                <a:lnTo>
                  <a:pt x="1504926" y="14702"/>
                </a:lnTo>
                <a:lnTo>
                  <a:pt x="1492354" y="14376"/>
                </a:lnTo>
                <a:close/>
              </a:path>
              <a:path w="1527175" h="846455">
                <a:moveTo>
                  <a:pt x="1526743" y="3048"/>
                </a:moveTo>
                <a:lnTo>
                  <a:pt x="1512951" y="3048"/>
                </a:lnTo>
                <a:lnTo>
                  <a:pt x="1519047" y="14097"/>
                </a:lnTo>
                <a:lnTo>
                  <a:pt x="1498528" y="25383"/>
                </a:lnTo>
                <a:lnTo>
                  <a:pt x="1465199" y="81025"/>
                </a:lnTo>
                <a:lnTo>
                  <a:pt x="1463421" y="84074"/>
                </a:lnTo>
                <a:lnTo>
                  <a:pt x="1464437" y="87884"/>
                </a:lnTo>
                <a:lnTo>
                  <a:pt x="1467358" y="89662"/>
                </a:lnTo>
                <a:lnTo>
                  <a:pt x="1470406" y="91566"/>
                </a:lnTo>
                <a:lnTo>
                  <a:pt x="1474343" y="90550"/>
                </a:lnTo>
                <a:lnTo>
                  <a:pt x="1476121" y="87502"/>
                </a:lnTo>
                <a:lnTo>
                  <a:pt x="1526743" y="3048"/>
                </a:lnTo>
                <a:close/>
              </a:path>
              <a:path w="1527175" h="846455">
                <a:moveTo>
                  <a:pt x="1504926" y="14702"/>
                </a:moveTo>
                <a:lnTo>
                  <a:pt x="1498528" y="25383"/>
                </a:lnTo>
                <a:lnTo>
                  <a:pt x="1517430" y="14986"/>
                </a:lnTo>
                <a:lnTo>
                  <a:pt x="1515872" y="14986"/>
                </a:lnTo>
                <a:lnTo>
                  <a:pt x="1504926" y="14702"/>
                </a:lnTo>
                <a:close/>
              </a:path>
              <a:path w="1527175" h="846455">
                <a:moveTo>
                  <a:pt x="1510538" y="5334"/>
                </a:moveTo>
                <a:lnTo>
                  <a:pt x="1504926" y="14702"/>
                </a:lnTo>
                <a:lnTo>
                  <a:pt x="1515872" y="14986"/>
                </a:lnTo>
                <a:lnTo>
                  <a:pt x="1510538" y="5334"/>
                </a:lnTo>
                <a:close/>
              </a:path>
              <a:path w="1527175" h="846455">
                <a:moveTo>
                  <a:pt x="1514212" y="5334"/>
                </a:moveTo>
                <a:lnTo>
                  <a:pt x="1510538" y="5334"/>
                </a:lnTo>
                <a:lnTo>
                  <a:pt x="1515872" y="14986"/>
                </a:lnTo>
                <a:lnTo>
                  <a:pt x="1517430" y="14986"/>
                </a:lnTo>
                <a:lnTo>
                  <a:pt x="1519047" y="14097"/>
                </a:lnTo>
                <a:lnTo>
                  <a:pt x="1514212" y="5334"/>
                </a:lnTo>
                <a:close/>
              </a:path>
              <a:path w="1527175" h="846455">
                <a:moveTo>
                  <a:pt x="1512951" y="3048"/>
                </a:moveTo>
                <a:lnTo>
                  <a:pt x="1492354" y="14376"/>
                </a:lnTo>
                <a:lnTo>
                  <a:pt x="1504926" y="14702"/>
                </a:lnTo>
                <a:lnTo>
                  <a:pt x="1510538" y="5334"/>
                </a:lnTo>
                <a:lnTo>
                  <a:pt x="1514212" y="5334"/>
                </a:lnTo>
                <a:lnTo>
                  <a:pt x="1512951" y="3048"/>
                </a:lnTo>
                <a:close/>
              </a:path>
              <a:path w="1527175" h="846455">
                <a:moveTo>
                  <a:pt x="1427988" y="0"/>
                </a:moveTo>
                <a:lnTo>
                  <a:pt x="1424432" y="0"/>
                </a:lnTo>
                <a:lnTo>
                  <a:pt x="1421638" y="2666"/>
                </a:lnTo>
                <a:lnTo>
                  <a:pt x="1421384" y="9778"/>
                </a:lnTo>
                <a:lnTo>
                  <a:pt x="1424177" y="12573"/>
                </a:lnTo>
                <a:lnTo>
                  <a:pt x="1492354" y="14376"/>
                </a:lnTo>
                <a:lnTo>
                  <a:pt x="1512951" y="3048"/>
                </a:lnTo>
                <a:lnTo>
                  <a:pt x="1526743" y="3048"/>
                </a:lnTo>
                <a:lnTo>
                  <a:pt x="1527048" y="2539"/>
                </a:lnTo>
                <a:lnTo>
                  <a:pt x="1427988" y="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59740" y="6278067"/>
            <a:ext cx="5847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Hartman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T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.Pearls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&amp;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Pitfalls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Thoracic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imaging,Variants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and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other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difficult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diagnosis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8142" y="527684"/>
            <a:ext cx="5192395" cy="357505"/>
            <a:chOff x="1398142" y="527684"/>
            <a:chExt cx="519239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8142" y="527684"/>
              <a:ext cx="5192395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08878" y="634745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9" y="0"/>
                  </a:moveTo>
                  <a:lnTo>
                    <a:pt x="0" y="127634"/>
                  </a:lnTo>
                  <a:lnTo>
                    <a:pt x="83058" y="127634"/>
                  </a:lnTo>
                  <a:lnTo>
                    <a:pt x="4152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742563" y="634745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4"/>
                </a:lnTo>
                <a:lnTo>
                  <a:pt x="83058" y="127634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68954" y="634745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4"/>
                </a:lnTo>
                <a:lnTo>
                  <a:pt x="83057" y="127634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2503" y="584834"/>
            <a:ext cx="101853" cy="1005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76039" y="584834"/>
            <a:ext cx="101853" cy="1005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47367" y="584834"/>
            <a:ext cx="101853" cy="10058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19677" y="581279"/>
            <a:ext cx="176402" cy="25031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331077" y="533780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5" h="346075">
                <a:moveTo>
                  <a:pt x="0" y="0"/>
                </a:moveTo>
                <a:lnTo>
                  <a:pt x="61340" y="0"/>
                </a:lnTo>
                <a:lnTo>
                  <a:pt x="61340" y="135382"/>
                </a:lnTo>
                <a:lnTo>
                  <a:pt x="198754" y="135382"/>
                </a:lnTo>
                <a:lnTo>
                  <a:pt x="198754" y="0"/>
                </a:lnTo>
                <a:lnTo>
                  <a:pt x="259461" y="0"/>
                </a:lnTo>
                <a:lnTo>
                  <a:pt x="259461" y="345567"/>
                </a:lnTo>
                <a:lnTo>
                  <a:pt x="198754" y="345567"/>
                </a:lnTo>
                <a:lnTo>
                  <a:pt x="198754" y="189865"/>
                </a:lnTo>
                <a:lnTo>
                  <a:pt x="61340" y="189865"/>
                </a:lnTo>
                <a:lnTo>
                  <a:pt x="61340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58410" y="533780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3" y="0"/>
                </a:moveTo>
                <a:lnTo>
                  <a:pt x="388874" y="0"/>
                </a:lnTo>
                <a:lnTo>
                  <a:pt x="388874" y="345567"/>
                </a:lnTo>
                <a:lnTo>
                  <a:pt x="327533" y="345567"/>
                </a:lnTo>
                <a:lnTo>
                  <a:pt x="327533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3"/>
                </a:lnTo>
                <a:lnTo>
                  <a:pt x="171323" y="54483"/>
                </a:lnTo>
                <a:lnTo>
                  <a:pt x="171323" y="345567"/>
                </a:lnTo>
                <a:lnTo>
                  <a:pt x="109981" y="345567"/>
                </a:lnTo>
                <a:lnTo>
                  <a:pt x="109981" y="54483"/>
                </a:lnTo>
                <a:lnTo>
                  <a:pt x="0" y="54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99840" y="5337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1" y="0"/>
                </a:lnTo>
                <a:lnTo>
                  <a:pt x="61341" y="291084"/>
                </a:lnTo>
                <a:lnTo>
                  <a:pt x="217424" y="291084"/>
                </a:lnTo>
                <a:lnTo>
                  <a:pt x="217424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29230" y="533780"/>
            <a:ext cx="397510" cy="350520"/>
          </a:xfrm>
          <a:custGeom>
            <a:avLst/>
            <a:gdLst/>
            <a:ahLst/>
            <a:cxnLst/>
            <a:rect l="l" t="t" r="r" b="b"/>
            <a:pathLst>
              <a:path w="397510" h="350519">
                <a:moveTo>
                  <a:pt x="335661" y="0"/>
                </a:moveTo>
                <a:lnTo>
                  <a:pt x="397001" y="0"/>
                </a:lnTo>
                <a:lnTo>
                  <a:pt x="397001" y="345567"/>
                </a:lnTo>
                <a:lnTo>
                  <a:pt x="335661" y="345567"/>
                </a:lnTo>
                <a:lnTo>
                  <a:pt x="335661" y="0"/>
                </a:lnTo>
                <a:close/>
              </a:path>
              <a:path w="397510" h="350519">
                <a:moveTo>
                  <a:pt x="0" y="0"/>
                </a:moveTo>
                <a:lnTo>
                  <a:pt x="67563" y="0"/>
                </a:lnTo>
                <a:lnTo>
                  <a:pt x="147446" y="233553"/>
                </a:lnTo>
                <a:lnTo>
                  <a:pt x="231901" y="0"/>
                </a:lnTo>
                <a:lnTo>
                  <a:pt x="297942" y="0"/>
                </a:lnTo>
                <a:lnTo>
                  <a:pt x="163068" y="350266"/>
                </a:lnTo>
                <a:lnTo>
                  <a:pt x="129286" y="3502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0308" y="533780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472" y="0"/>
                </a:lnTo>
                <a:lnTo>
                  <a:pt x="220472" y="54483"/>
                </a:lnTo>
                <a:lnTo>
                  <a:pt x="61341" y="54483"/>
                </a:lnTo>
                <a:lnTo>
                  <a:pt x="61341" y="135382"/>
                </a:lnTo>
                <a:lnTo>
                  <a:pt x="175514" y="135382"/>
                </a:lnTo>
                <a:lnTo>
                  <a:pt x="175514" y="187579"/>
                </a:lnTo>
                <a:lnTo>
                  <a:pt x="61341" y="187579"/>
                </a:lnTo>
                <a:lnTo>
                  <a:pt x="61341" y="291084"/>
                </a:lnTo>
                <a:lnTo>
                  <a:pt x="217932" y="291084"/>
                </a:lnTo>
                <a:lnTo>
                  <a:pt x="217932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39765" y="5302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13301" y="5302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84629" y="5302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8" y="193421"/>
                </a:lnTo>
                <a:lnTo>
                  <a:pt x="265556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99151" y="5290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3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32834" y="5290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59226" y="5290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18910" y="52781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02403" y="52781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81351" y="52781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98142" y="52781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56939" y="527684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4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4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258182" y="2129154"/>
            <a:ext cx="412381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Arial MT"/>
                <a:cs typeface="Arial MT"/>
              </a:rPr>
              <a:t>Left</a:t>
            </a:r>
            <a:r>
              <a:rPr sz="2400" spc="-5" dirty="0">
                <a:latin typeface="Arial MT"/>
                <a:cs typeface="Arial MT"/>
              </a:rPr>
              <a:t> sided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cervical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aortic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arch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58183" y="2936875"/>
            <a:ext cx="3248025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Arial MT"/>
                <a:cs typeface="Arial MT"/>
              </a:rPr>
              <a:t>Aortic knob </a:t>
            </a:r>
            <a:r>
              <a:rPr sz="2400" dirty="0">
                <a:latin typeface="Arial MT"/>
                <a:cs typeface="Arial MT"/>
              </a:rPr>
              <a:t>at </a:t>
            </a:r>
            <a:r>
              <a:rPr sz="2400" spc="-5" dirty="0">
                <a:latin typeface="Arial MT"/>
                <a:cs typeface="Arial MT"/>
              </a:rPr>
              <a:t>apex </a:t>
            </a:r>
            <a:r>
              <a:rPr sz="2400" dirty="0">
                <a:latin typeface="Arial MT"/>
                <a:cs typeface="Arial MT"/>
              </a:rPr>
              <a:t>of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lung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 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Arial MT"/>
                <a:cs typeface="Arial MT"/>
              </a:rPr>
              <a:t>Descend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the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left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57200" y="1524000"/>
            <a:ext cx="3733800" cy="4495800"/>
            <a:chOff x="457200" y="1524000"/>
            <a:chExt cx="3733800" cy="4495800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1524000"/>
              <a:ext cx="3505200" cy="44958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817114" y="1812670"/>
              <a:ext cx="1374140" cy="555625"/>
            </a:xfrm>
            <a:custGeom>
              <a:avLst/>
              <a:gdLst/>
              <a:ahLst/>
              <a:cxnLst/>
              <a:rect l="l" t="t" r="r" b="b"/>
              <a:pathLst>
                <a:path w="1374139" h="555625">
                  <a:moveTo>
                    <a:pt x="1337964" y="23268"/>
                  </a:moveTo>
                  <a:lnTo>
                    <a:pt x="0" y="543559"/>
                  </a:lnTo>
                  <a:lnTo>
                    <a:pt x="4572" y="555498"/>
                  </a:lnTo>
                  <a:lnTo>
                    <a:pt x="1342690" y="35021"/>
                  </a:lnTo>
                  <a:lnTo>
                    <a:pt x="1350489" y="25240"/>
                  </a:lnTo>
                  <a:lnTo>
                    <a:pt x="1337964" y="23268"/>
                  </a:lnTo>
                  <a:close/>
                </a:path>
                <a:path w="1374139" h="555625">
                  <a:moveTo>
                    <a:pt x="1365057" y="14731"/>
                  </a:moveTo>
                  <a:lnTo>
                    <a:pt x="1359915" y="14731"/>
                  </a:lnTo>
                  <a:lnTo>
                    <a:pt x="1364488" y="26542"/>
                  </a:lnTo>
                  <a:lnTo>
                    <a:pt x="1342690" y="35021"/>
                  </a:lnTo>
                  <a:lnTo>
                    <a:pt x="1302258" y="85725"/>
                  </a:lnTo>
                  <a:lnTo>
                    <a:pt x="1300099" y="88518"/>
                  </a:lnTo>
                  <a:lnTo>
                    <a:pt x="1300607" y="92455"/>
                  </a:lnTo>
                  <a:lnTo>
                    <a:pt x="1303274" y="94741"/>
                  </a:lnTo>
                  <a:lnTo>
                    <a:pt x="1306068" y="96900"/>
                  </a:lnTo>
                  <a:lnTo>
                    <a:pt x="1310005" y="96392"/>
                  </a:lnTo>
                  <a:lnTo>
                    <a:pt x="1312290" y="93725"/>
                  </a:lnTo>
                  <a:lnTo>
                    <a:pt x="1373886" y="16128"/>
                  </a:lnTo>
                  <a:lnTo>
                    <a:pt x="1365057" y="14731"/>
                  </a:lnTo>
                  <a:close/>
                </a:path>
                <a:path w="1374139" h="555625">
                  <a:moveTo>
                    <a:pt x="1350489" y="25240"/>
                  </a:moveTo>
                  <a:lnTo>
                    <a:pt x="1342690" y="35021"/>
                  </a:lnTo>
                  <a:lnTo>
                    <a:pt x="1363508" y="26924"/>
                  </a:lnTo>
                  <a:lnTo>
                    <a:pt x="1361186" y="26924"/>
                  </a:lnTo>
                  <a:lnTo>
                    <a:pt x="1350489" y="25240"/>
                  </a:lnTo>
                  <a:close/>
                </a:path>
                <a:path w="1374139" h="555625">
                  <a:moveTo>
                    <a:pt x="1357249" y="16763"/>
                  </a:moveTo>
                  <a:lnTo>
                    <a:pt x="1350489" y="25240"/>
                  </a:lnTo>
                  <a:lnTo>
                    <a:pt x="1361186" y="26924"/>
                  </a:lnTo>
                  <a:lnTo>
                    <a:pt x="1357249" y="16763"/>
                  </a:lnTo>
                  <a:close/>
                </a:path>
                <a:path w="1374139" h="555625">
                  <a:moveTo>
                    <a:pt x="1360702" y="16763"/>
                  </a:moveTo>
                  <a:lnTo>
                    <a:pt x="1357249" y="16763"/>
                  </a:lnTo>
                  <a:lnTo>
                    <a:pt x="1361186" y="26924"/>
                  </a:lnTo>
                  <a:lnTo>
                    <a:pt x="1363508" y="26924"/>
                  </a:lnTo>
                  <a:lnTo>
                    <a:pt x="1364488" y="26542"/>
                  </a:lnTo>
                  <a:lnTo>
                    <a:pt x="1360702" y="16763"/>
                  </a:lnTo>
                  <a:close/>
                </a:path>
                <a:path w="1374139" h="555625">
                  <a:moveTo>
                    <a:pt x="1359915" y="14731"/>
                  </a:moveTo>
                  <a:lnTo>
                    <a:pt x="1337964" y="23268"/>
                  </a:lnTo>
                  <a:lnTo>
                    <a:pt x="1350489" y="25240"/>
                  </a:lnTo>
                  <a:lnTo>
                    <a:pt x="1357249" y="16763"/>
                  </a:lnTo>
                  <a:lnTo>
                    <a:pt x="1360702" y="16763"/>
                  </a:lnTo>
                  <a:lnTo>
                    <a:pt x="1359915" y="14731"/>
                  </a:lnTo>
                  <a:close/>
                </a:path>
                <a:path w="1374139" h="555625">
                  <a:moveTo>
                    <a:pt x="1272539" y="0"/>
                  </a:moveTo>
                  <a:lnTo>
                    <a:pt x="1269364" y="2412"/>
                  </a:lnTo>
                  <a:lnTo>
                    <a:pt x="1268730" y="5841"/>
                  </a:lnTo>
                  <a:lnTo>
                    <a:pt x="1268222" y="9398"/>
                  </a:lnTo>
                  <a:lnTo>
                    <a:pt x="1270635" y="12573"/>
                  </a:lnTo>
                  <a:lnTo>
                    <a:pt x="1274064" y="13207"/>
                  </a:lnTo>
                  <a:lnTo>
                    <a:pt x="1337964" y="23268"/>
                  </a:lnTo>
                  <a:lnTo>
                    <a:pt x="1359915" y="14731"/>
                  </a:lnTo>
                  <a:lnTo>
                    <a:pt x="1365057" y="14731"/>
                  </a:lnTo>
                  <a:lnTo>
                    <a:pt x="1275969" y="634"/>
                  </a:lnTo>
                  <a:lnTo>
                    <a:pt x="1272539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194175" y="1551178"/>
            <a:ext cx="239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CE</a:t>
            </a:r>
            <a:r>
              <a:rPr sz="1800" spc="-9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VI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O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TIC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RCH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903476"/>
            <a:ext cx="3520440" cy="39182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1828800"/>
            <a:ext cx="3581400" cy="3962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7340" y="1093978"/>
            <a:ext cx="3852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SITUS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INVERSUS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WITH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DEXTROCARDIA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22775" y="1170178"/>
            <a:ext cx="3569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SITUS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INVERSUS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WITH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LEVOCARDIA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8808" y="2057400"/>
            <a:ext cx="3974591" cy="4419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2133600"/>
            <a:ext cx="3352800" cy="4343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98194" y="1627378"/>
            <a:ext cx="1575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DE</a:t>
            </a:r>
            <a:r>
              <a:rPr sz="1800" spc="-15" dirty="0">
                <a:latin typeface="Trebuchet MS"/>
                <a:cs typeface="Trebuchet MS"/>
              </a:rPr>
              <a:t>X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OCA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DIA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6575" y="1627378"/>
            <a:ext cx="2957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HYDROPNEUMOPERICARDIUM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002" y="0"/>
            <a:ext cx="6704965" cy="6856095"/>
            <a:chOff x="2437002" y="0"/>
            <a:chExt cx="670496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600" y="1371600"/>
              <a:ext cx="4572000" cy="4800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37002" y="1898776"/>
              <a:ext cx="4573905" cy="1103630"/>
            </a:xfrm>
            <a:custGeom>
              <a:avLst/>
              <a:gdLst/>
              <a:ahLst/>
              <a:cxnLst/>
              <a:rect l="l" t="t" r="r" b="b"/>
              <a:pathLst>
                <a:path w="4573905" h="1103630">
                  <a:moveTo>
                    <a:pt x="4536964" y="1070995"/>
                  </a:moveTo>
                  <a:lnTo>
                    <a:pt x="4471670" y="1091057"/>
                  </a:lnTo>
                  <a:lnTo>
                    <a:pt x="4469765" y="1094613"/>
                  </a:lnTo>
                  <a:lnTo>
                    <a:pt x="4470781" y="1098042"/>
                  </a:lnTo>
                  <a:lnTo>
                    <a:pt x="4471797" y="1101344"/>
                  </a:lnTo>
                  <a:lnTo>
                    <a:pt x="4475353" y="1103249"/>
                  </a:lnTo>
                  <a:lnTo>
                    <a:pt x="4562686" y="1076325"/>
                  </a:lnTo>
                  <a:lnTo>
                    <a:pt x="4559808" y="1076325"/>
                  </a:lnTo>
                  <a:lnTo>
                    <a:pt x="4536964" y="1070995"/>
                  </a:lnTo>
                  <a:close/>
                </a:path>
                <a:path w="4573905" h="1103630">
                  <a:moveTo>
                    <a:pt x="4548862" y="1067339"/>
                  </a:moveTo>
                  <a:lnTo>
                    <a:pt x="4536964" y="1070995"/>
                  </a:lnTo>
                  <a:lnTo>
                    <a:pt x="4559808" y="1076325"/>
                  </a:lnTo>
                  <a:lnTo>
                    <a:pt x="4560153" y="1074801"/>
                  </a:lnTo>
                  <a:lnTo>
                    <a:pt x="4556760" y="1074801"/>
                  </a:lnTo>
                  <a:lnTo>
                    <a:pt x="4548862" y="1067339"/>
                  </a:lnTo>
                  <a:close/>
                </a:path>
                <a:path w="4573905" h="1103630">
                  <a:moveTo>
                    <a:pt x="4498848" y="1002538"/>
                  </a:moveTo>
                  <a:lnTo>
                    <a:pt x="4494783" y="1002664"/>
                  </a:lnTo>
                  <a:lnTo>
                    <a:pt x="4489958" y="1007745"/>
                  </a:lnTo>
                  <a:lnTo>
                    <a:pt x="4490085" y="1011809"/>
                  </a:lnTo>
                  <a:lnTo>
                    <a:pt x="4539669" y="1058654"/>
                  </a:lnTo>
                  <a:lnTo>
                    <a:pt x="4562602" y="1064006"/>
                  </a:lnTo>
                  <a:lnTo>
                    <a:pt x="4559808" y="1076325"/>
                  </a:lnTo>
                  <a:lnTo>
                    <a:pt x="4562686" y="1076325"/>
                  </a:lnTo>
                  <a:lnTo>
                    <a:pt x="4573397" y="1073023"/>
                  </a:lnTo>
                  <a:lnTo>
                    <a:pt x="4498848" y="1002538"/>
                  </a:lnTo>
                  <a:close/>
                </a:path>
                <a:path w="4573905" h="1103630">
                  <a:moveTo>
                    <a:pt x="4559300" y="1064133"/>
                  </a:moveTo>
                  <a:lnTo>
                    <a:pt x="4548862" y="1067339"/>
                  </a:lnTo>
                  <a:lnTo>
                    <a:pt x="4556760" y="1074801"/>
                  </a:lnTo>
                  <a:lnTo>
                    <a:pt x="4559300" y="1064133"/>
                  </a:lnTo>
                  <a:close/>
                </a:path>
                <a:path w="4573905" h="1103630">
                  <a:moveTo>
                    <a:pt x="4562573" y="1064133"/>
                  </a:moveTo>
                  <a:lnTo>
                    <a:pt x="4559300" y="1064133"/>
                  </a:lnTo>
                  <a:lnTo>
                    <a:pt x="4556760" y="1074801"/>
                  </a:lnTo>
                  <a:lnTo>
                    <a:pt x="4560153" y="1074801"/>
                  </a:lnTo>
                  <a:lnTo>
                    <a:pt x="4562573" y="1064133"/>
                  </a:lnTo>
                  <a:close/>
                </a:path>
                <a:path w="4573905" h="1103630">
                  <a:moveTo>
                    <a:pt x="2794" y="0"/>
                  </a:moveTo>
                  <a:lnTo>
                    <a:pt x="0" y="12446"/>
                  </a:lnTo>
                  <a:lnTo>
                    <a:pt x="4536964" y="1070995"/>
                  </a:lnTo>
                  <a:lnTo>
                    <a:pt x="4548862" y="1067339"/>
                  </a:lnTo>
                  <a:lnTo>
                    <a:pt x="4539669" y="1058654"/>
                  </a:lnTo>
                  <a:lnTo>
                    <a:pt x="2794" y="0"/>
                  </a:lnTo>
                  <a:close/>
                </a:path>
                <a:path w="4573905" h="1103630">
                  <a:moveTo>
                    <a:pt x="4539669" y="1058654"/>
                  </a:moveTo>
                  <a:lnTo>
                    <a:pt x="4548862" y="1067339"/>
                  </a:lnTo>
                  <a:lnTo>
                    <a:pt x="4559300" y="1064133"/>
                  </a:lnTo>
                  <a:lnTo>
                    <a:pt x="4562573" y="1064133"/>
                  </a:lnTo>
                  <a:lnTo>
                    <a:pt x="4539669" y="1058654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1622501"/>
            <a:ext cx="17024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5" dirty="0"/>
              <a:t>PDA</a:t>
            </a:r>
            <a:r>
              <a:rPr sz="2800" spc="-160" dirty="0"/>
              <a:t> </a:t>
            </a:r>
            <a:r>
              <a:rPr sz="2800" spc="-10" dirty="0"/>
              <a:t>CLIP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3302" y="272795"/>
            <a:ext cx="2898775" cy="319405"/>
            <a:chOff x="2043302" y="272795"/>
            <a:chExt cx="289877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3302" y="272795"/>
              <a:ext cx="2898775" cy="319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3579" y="437387"/>
              <a:ext cx="98424" cy="10579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7151" y="437387"/>
            <a:ext cx="98425" cy="10579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957701" y="3683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17034" y="323850"/>
            <a:ext cx="95630" cy="1031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82619" y="323722"/>
            <a:ext cx="91185" cy="8991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75051" y="320547"/>
            <a:ext cx="157606" cy="22364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73579" y="320293"/>
            <a:ext cx="81787" cy="7759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97151" y="320293"/>
            <a:ext cx="81787" cy="77597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416171" y="278256"/>
            <a:ext cx="526415" cy="308610"/>
          </a:xfrm>
          <a:custGeom>
            <a:avLst/>
            <a:gdLst/>
            <a:ahLst/>
            <a:cxnLst/>
            <a:rect l="l" t="t" r="r" b="b"/>
            <a:pathLst>
              <a:path w="526414" h="308609">
                <a:moveTo>
                  <a:pt x="263525" y="0"/>
                </a:moveTo>
                <a:lnTo>
                  <a:pt x="321690" y="0"/>
                </a:lnTo>
                <a:lnTo>
                  <a:pt x="394715" y="131572"/>
                </a:lnTo>
                <a:lnTo>
                  <a:pt x="467994" y="0"/>
                </a:lnTo>
                <a:lnTo>
                  <a:pt x="525906" y="0"/>
                </a:lnTo>
                <a:lnTo>
                  <a:pt x="422401" y="181864"/>
                </a:lnTo>
                <a:lnTo>
                  <a:pt x="422401" y="308483"/>
                </a:lnTo>
                <a:lnTo>
                  <a:pt x="367538" y="308483"/>
                </a:lnTo>
                <a:lnTo>
                  <a:pt x="367538" y="181864"/>
                </a:lnTo>
                <a:lnTo>
                  <a:pt x="263525" y="0"/>
                </a:lnTo>
                <a:close/>
              </a:path>
              <a:path w="526414" h="308609">
                <a:moveTo>
                  <a:pt x="0" y="0"/>
                </a:moveTo>
                <a:lnTo>
                  <a:pt x="54737" y="0"/>
                </a:lnTo>
                <a:lnTo>
                  <a:pt x="54737" y="120904"/>
                </a:lnTo>
                <a:lnTo>
                  <a:pt x="177545" y="120904"/>
                </a:lnTo>
                <a:lnTo>
                  <a:pt x="177545" y="0"/>
                </a:lnTo>
                <a:lnTo>
                  <a:pt x="231648" y="0"/>
                </a:lnTo>
                <a:lnTo>
                  <a:pt x="231648" y="308483"/>
                </a:lnTo>
                <a:lnTo>
                  <a:pt x="177545" y="308483"/>
                </a:lnTo>
                <a:lnTo>
                  <a:pt x="177545" y="169545"/>
                </a:lnTo>
                <a:lnTo>
                  <a:pt x="54737" y="169545"/>
                </a:lnTo>
                <a:lnTo>
                  <a:pt x="54737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75763" y="278256"/>
            <a:ext cx="294005" cy="308610"/>
          </a:xfrm>
          <a:custGeom>
            <a:avLst/>
            <a:gdLst/>
            <a:ahLst/>
            <a:cxnLst/>
            <a:rect l="l" t="t" r="r" b="b"/>
            <a:pathLst>
              <a:path w="294005" h="308609">
                <a:moveTo>
                  <a:pt x="238760" y="0"/>
                </a:moveTo>
                <a:lnTo>
                  <a:pt x="293497" y="0"/>
                </a:lnTo>
                <a:lnTo>
                  <a:pt x="293497" y="308483"/>
                </a:lnTo>
                <a:lnTo>
                  <a:pt x="238760" y="308483"/>
                </a:lnTo>
                <a:lnTo>
                  <a:pt x="238760" y="0"/>
                </a:lnTo>
                <a:close/>
              </a:path>
              <a:path w="294005" h="308609">
                <a:moveTo>
                  <a:pt x="0" y="0"/>
                </a:moveTo>
                <a:lnTo>
                  <a:pt x="54737" y="0"/>
                </a:lnTo>
                <a:lnTo>
                  <a:pt x="54737" y="259842"/>
                </a:lnTo>
                <a:lnTo>
                  <a:pt x="194182" y="259842"/>
                </a:lnTo>
                <a:lnTo>
                  <a:pt x="194182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00351" y="2782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4" h="308609">
                <a:moveTo>
                  <a:pt x="0" y="0"/>
                </a:moveTo>
                <a:lnTo>
                  <a:pt x="54737" y="0"/>
                </a:lnTo>
                <a:lnTo>
                  <a:pt x="54737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63186" y="276097"/>
            <a:ext cx="205104" cy="311150"/>
          </a:xfrm>
          <a:custGeom>
            <a:avLst/>
            <a:gdLst/>
            <a:ahLst/>
            <a:cxnLst/>
            <a:rect l="l" t="t" r="r" b="b"/>
            <a:pathLst>
              <a:path w="205104" h="311150">
                <a:moveTo>
                  <a:pt x="64008" y="0"/>
                </a:moveTo>
                <a:lnTo>
                  <a:pt x="127222" y="5619"/>
                </a:lnTo>
                <a:lnTo>
                  <a:pt x="170814" y="22478"/>
                </a:lnTo>
                <a:lnTo>
                  <a:pt x="196246" y="51133"/>
                </a:lnTo>
                <a:lnTo>
                  <a:pt x="204724" y="92455"/>
                </a:lnTo>
                <a:lnTo>
                  <a:pt x="196893" y="138888"/>
                </a:lnTo>
                <a:lnTo>
                  <a:pt x="173418" y="172069"/>
                </a:lnTo>
                <a:lnTo>
                  <a:pt x="134322" y="191986"/>
                </a:lnTo>
                <a:lnTo>
                  <a:pt x="79628" y="198627"/>
                </a:lnTo>
                <a:lnTo>
                  <a:pt x="73405" y="198627"/>
                </a:lnTo>
                <a:lnTo>
                  <a:pt x="65150" y="198119"/>
                </a:lnTo>
                <a:lnTo>
                  <a:pt x="54737" y="197103"/>
                </a:lnTo>
                <a:lnTo>
                  <a:pt x="54737" y="310641"/>
                </a:lnTo>
                <a:lnTo>
                  <a:pt x="0" y="310641"/>
                </a:lnTo>
                <a:lnTo>
                  <a:pt x="0" y="2285"/>
                </a:lnTo>
                <a:lnTo>
                  <a:pt x="24503" y="1285"/>
                </a:lnTo>
                <a:lnTo>
                  <a:pt x="43338" y="571"/>
                </a:lnTo>
                <a:lnTo>
                  <a:pt x="56507" y="142"/>
                </a:lnTo>
                <a:lnTo>
                  <a:pt x="640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19730" y="275463"/>
            <a:ext cx="208279" cy="311785"/>
          </a:xfrm>
          <a:custGeom>
            <a:avLst/>
            <a:gdLst/>
            <a:ahLst/>
            <a:cxnLst/>
            <a:rect l="l" t="t" r="r" b="b"/>
            <a:pathLst>
              <a:path w="208280" h="311784">
                <a:moveTo>
                  <a:pt x="87375" y="0"/>
                </a:moveTo>
                <a:lnTo>
                  <a:pt x="130143" y="5143"/>
                </a:lnTo>
                <a:lnTo>
                  <a:pt x="174267" y="31956"/>
                </a:lnTo>
                <a:lnTo>
                  <a:pt x="189483" y="79247"/>
                </a:lnTo>
                <a:lnTo>
                  <a:pt x="187057" y="96583"/>
                </a:lnTo>
                <a:lnTo>
                  <a:pt x="179784" y="112013"/>
                </a:lnTo>
                <a:lnTo>
                  <a:pt x="167677" y="125539"/>
                </a:lnTo>
                <a:lnTo>
                  <a:pt x="150749" y="137159"/>
                </a:lnTo>
                <a:lnTo>
                  <a:pt x="175918" y="149808"/>
                </a:lnTo>
                <a:lnTo>
                  <a:pt x="193897" y="167766"/>
                </a:lnTo>
                <a:lnTo>
                  <a:pt x="204684" y="191059"/>
                </a:lnTo>
                <a:lnTo>
                  <a:pt x="208280" y="219709"/>
                </a:lnTo>
                <a:lnTo>
                  <a:pt x="206281" y="239666"/>
                </a:lnTo>
                <a:lnTo>
                  <a:pt x="176402" y="286511"/>
                </a:lnTo>
                <a:lnTo>
                  <a:pt x="140001" y="305085"/>
                </a:lnTo>
                <a:lnTo>
                  <a:pt x="94361" y="311276"/>
                </a:lnTo>
                <a:lnTo>
                  <a:pt x="0" y="311276"/>
                </a:lnTo>
                <a:lnTo>
                  <a:pt x="0" y="2920"/>
                </a:lnTo>
                <a:lnTo>
                  <a:pt x="28815" y="1660"/>
                </a:lnTo>
                <a:lnTo>
                  <a:pt x="52974" y="746"/>
                </a:lnTo>
                <a:lnTo>
                  <a:pt x="72491" y="188"/>
                </a:lnTo>
                <a:lnTo>
                  <a:pt x="8737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43302" y="275463"/>
            <a:ext cx="208279" cy="311785"/>
          </a:xfrm>
          <a:custGeom>
            <a:avLst/>
            <a:gdLst/>
            <a:ahLst/>
            <a:cxnLst/>
            <a:rect l="l" t="t" r="r" b="b"/>
            <a:pathLst>
              <a:path w="208280" h="311784">
                <a:moveTo>
                  <a:pt x="87376" y="0"/>
                </a:moveTo>
                <a:lnTo>
                  <a:pt x="130143" y="5143"/>
                </a:lnTo>
                <a:lnTo>
                  <a:pt x="174267" y="31956"/>
                </a:lnTo>
                <a:lnTo>
                  <a:pt x="189484" y="79247"/>
                </a:lnTo>
                <a:lnTo>
                  <a:pt x="187057" y="96583"/>
                </a:lnTo>
                <a:lnTo>
                  <a:pt x="179784" y="112013"/>
                </a:lnTo>
                <a:lnTo>
                  <a:pt x="167677" y="125539"/>
                </a:lnTo>
                <a:lnTo>
                  <a:pt x="150749" y="137159"/>
                </a:lnTo>
                <a:lnTo>
                  <a:pt x="175918" y="149808"/>
                </a:lnTo>
                <a:lnTo>
                  <a:pt x="193897" y="167766"/>
                </a:lnTo>
                <a:lnTo>
                  <a:pt x="204684" y="191059"/>
                </a:lnTo>
                <a:lnTo>
                  <a:pt x="208280" y="219709"/>
                </a:lnTo>
                <a:lnTo>
                  <a:pt x="206281" y="239666"/>
                </a:lnTo>
                <a:lnTo>
                  <a:pt x="176403" y="286511"/>
                </a:lnTo>
                <a:lnTo>
                  <a:pt x="140001" y="305085"/>
                </a:lnTo>
                <a:lnTo>
                  <a:pt x="94361" y="311276"/>
                </a:lnTo>
                <a:lnTo>
                  <a:pt x="0" y="311276"/>
                </a:lnTo>
                <a:lnTo>
                  <a:pt x="0" y="2920"/>
                </a:lnTo>
                <a:lnTo>
                  <a:pt x="28815" y="1660"/>
                </a:lnTo>
                <a:lnTo>
                  <a:pt x="52974" y="746"/>
                </a:lnTo>
                <a:lnTo>
                  <a:pt x="72491" y="188"/>
                </a:lnTo>
                <a:lnTo>
                  <a:pt x="8737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26739" y="274065"/>
            <a:ext cx="504190" cy="313055"/>
          </a:xfrm>
          <a:custGeom>
            <a:avLst/>
            <a:gdLst/>
            <a:ahLst/>
            <a:cxnLst/>
            <a:rect l="l" t="t" r="r" b="b"/>
            <a:pathLst>
              <a:path w="504189" h="313055">
                <a:moveTo>
                  <a:pt x="356108" y="0"/>
                </a:moveTo>
                <a:lnTo>
                  <a:pt x="380111" y="0"/>
                </a:lnTo>
                <a:lnTo>
                  <a:pt x="504063" y="312673"/>
                </a:lnTo>
                <a:lnTo>
                  <a:pt x="443611" y="312673"/>
                </a:lnTo>
                <a:lnTo>
                  <a:pt x="421132" y="250189"/>
                </a:lnTo>
                <a:lnTo>
                  <a:pt x="315468" y="250189"/>
                </a:lnTo>
                <a:lnTo>
                  <a:pt x="294005" y="312673"/>
                </a:lnTo>
                <a:lnTo>
                  <a:pt x="237109" y="312673"/>
                </a:lnTo>
                <a:lnTo>
                  <a:pt x="233045" y="312673"/>
                </a:lnTo>
                <a:lnTo>
                  <a:pt x="173862" y="312673"/>
                </a:lnTo>
                <a:lnTo>
                  <a:pt x="91566" y="185292"/>
                </a:lnTo>
                <a:lnTo>
                  <a:pt x="84754" y="185126"/>
                </a:lnTo>
                <a:lnTo>
                  <a:pt x="76692" y="184816"/>
                </a:lnTo>
                <a:lnTo>
                  <a:pt x="67367" y="184364"/>
                </a:lnTo>
                <a:lnTo>
                  <a:pt x="56769" y="183768"/>
                </a:lnTo>
                <a:lnTo>
                  <a:pt x="56769" y="312673"/>
                </a:lnTo>
                <a:lnTo>
                  <a:pt x="0" y="312673"/>
                </a:lnTo>
                <a:lnTo>
                  <a:pt x="0" y="4190"/>
                </a:lnTo>
                <a:lnTo>
                  <a:pt x="3931" y="4093"/>
                </a:lnTo>
                <a:lnTo>
                  <a:pt x="11160" y="3794"/>
                </a:lnTo>
                <a:lnTo>
                  <a:pt x="21699" y="3280"/>
                </a:lnTo>
                <a:lnTo>
                  <a:pt x="35560" y="2539"/>
                </a:lnTo>
                <a:lnTo>
                  <a:pt x="50252" y="1873"/>
                </a:lnTo>
                <a:lnTo>
                  <a:pt x="63468" y="1396"/>
                </a:lnTo>
                <a:lnTo>
                  <a:pt x="75207" y="1111"/>
                </a:lnTo>
                <a:lnTo>
                  <a:pt x="85471" y="1015"/>
                </a:lnTo>
                <a:lnTo>
                  <a:pt x="136884" y="6705"/>
                </a:lnTo>
                <a:lnTo>
                  <a:pt x="173593" y="23764"/>
                </a:lnTo>
                <a:lnTo>
                  <a:pt x="195609" y="52183"/>
                </a:lnTo>
                <a:lnTo>
                  <a:pt x="202946" y="91947"/>
                </a:lnTo>
                <a:lnTo>
                  <a:pt x="201943" y="105354"/>
                </a:lnTo>
                <a:lnTo>
                  <a:pt x="186816" y="141858"/>
                </a:lnTo>
                <a:lnTo>
                  <a:pt x="157688" y="168237"/>
                </a:lnTo>
                <a:lnTo>
                  <a:pt x="145923" y="173735"/>
                </a:lnTo>
                <a:lnTo>
                  <a:pt x="234569" y="308863"/>
                </a:lnTo>
                <a:lnTo>
                  <a:pt x="3561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19170" y="272795"/>
            <a:ext cx="559435" cy="319405"/>
          </a:xfrm>
          <a:custGeom>
            <a:avLst/>
            <a:gdLst/>
            <a:ahLst/>
            <a:cxnLst/>
            <a:rect l="l" t="t" r="r" b="b"/>
            <a:pathLst>
              <a:path w="559435" h="319405">
                <a:moveTo>
                  <a:pt x="459486" y="126"/>
                </a:moveTo>
                <a:lnTo>
                  <a:pt x="483891" y="2030"/>
                </a:lnTo>
                <a:lnTo>
                  <a:pt x="506428" y="7731"/>
                </a:lnTo>
                <a:lnTo>
                  <a:pt x="527083" y="17218"/>
                </a:lnTo>
                <a:lnTo>
                  <a:pt x="545845" y="30479"/>
                </a:lnTo>
                <a:lnTo>
                  <a:pt x="522858" y="74549"/>
                </a:lnTo>
                <a:lnTo>
                  <a:pt x="517356" y="70189"/>
                </a:lnTo>
                <a:lnTo>
                  <a:pt x="510555" y="65865"/>
                </a:lnTo>
                <a:lnTo>
                  <a:pt x="474186" y="50926"/>
                </a:lnTo>
                <a:lnTo>
                  <a:pt x="458216" y="48768"/>
                </a:lnTo>
                <a:lnTo>
                  <a:pt x="436663" y="50696"/>
                </a:lnTo>
                <a:lnTo>
                  <a:pt x="400798" y="66127"/>
                </a:lnTo>
                <a:lnTo>
                  <a:pt x="374886" y="96369"/>
                </a:lnTo>
                <a:lnTo>
                  <a:pt x="361690" y="137707"/>
                </a:lnTo>
                <a:lnTo>
                  <a:pt x="360044" y="162305"/>
                </a:lnTo>
                <a:lnTo>
                  <a:pt x="361662" y="185717"/>
                </a:lnTo>
                <a:lnTo>
                  <a:pt x="374564" y="225063"/>
                </a:lnTo>
                <a:lnTo>
                  <a:pt x="399926" y="253954"/>
                </a:lnTo>
                <a:lnTo>
                  <a:pt x="435082" y="268674"/>
                </a:lnTo>
                <a:lnTo>
                  <a:pt x="456183" y="270509"/>
                </a:lnTo>
                <a:lnTo>
                  <a:pt x="470134" y="269509"/>
                </a:lnTo>
                <a:lnTo>
                  <a:pt x="504317" y="193928"/>
                </a:lnTo>
                <a:lnTo>
                  <a:pt x="461644" y="193928"/>
                </a:lnTo>
                <a:lnTo>
                  <a:pt x="461644" y="147192"/>
                </a:lnTo>
                <a:lnTo>
                  <a:pt x="559054" y="147192"/>
                </a:lnTo>
                <a:lnTo>
                  <a:pt x="559054" y="285241"/>
                </a:lnTo>
                <a:lnTo>
                  <a:pt x="523370" y="305333"/>
                </a:lnTo>
                <a:lnTo>
                  <a:pt x="477869" y="316944"/>
                </a:lnTo>
                <a:lnTo>
                  <a:pt x="447294" y="319150"/>
                </a:lnTo>
                <a:lnTo>
                  <a:pt x="415861" y="316436"/>
                </a:lnTo>
                <a:lnTo>
                  <a:pt x="363283" y="294719"/>
                </a:lnTo>
                <a:lnTo>
                  <a:pt x="325135" y="252239"/>
                </a:lnTo>
                <a:lnTo>
                  <a:pt x="305704" y="194760"/>
                </a:lnTo>
                <a:lnTo>
                  <a:pt x="303276" y="160781"/>
                </a:lnTo>
                <a:lnTo>
                  <a:pt x="305919" y="126805"/>
                </a:lnTo>
                <a:lnTo>
                  <a:pt x="327064" y="68806"/>
                </a:lnTo>
                <a:lnTo>
                  <a:pt x="368546" y="25255"/>
                </a:lnTo>
                <a:lnTo>
                  <a:pt x="425505" y="2915"/>
                </a:lnTo>
                <a:lnTo>
                  <a:pt x="459486" y="126"/>
                </a:lnTo>
                <a:close/>
              </a:path>
              <a:path w="559435" h="319405">
                <a:moveTo>
                  <a:pt x="132587" y="0"/>
                </a:moveTo>
                <a:lnTo>
                  <a:pt x="191357" y="10302"/>
                </a:lnTo>
                <a:lnTo>
                  <a:pt x="234315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7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56540" y="713587"/>
            <a:ext cx="7722234" cy="334771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8290" indent="-225425">
              <a:lnSpc>
                <a:spcPct val="100000"/>
              </a:lnSpc>
              <a:spcBef>
                <a:spcPts val="700"/>
              </a:spcBef>
              <a:buSzPct val="92857"/>
              <a:tabLst>
                <a:tab pos="288925" algn="l"/>
              </a:tabLst>
            </a:pPr>
            <a:r>
              <a:rPr lang="en-US" sz="1400" spc="-5" dirty="0">
                <a:latin typeface="Trebuchet MS"/>
                <a:cs typeface="Trebuchet MS"/>
              </a:rPr>
              <a:t>   1)</a:t>
            </a:r>
            <a:r>
              <a:rPr sz="1400" spc="-5">
                <a:latin typeface="Trebuchet MS"/>
                <a:cs typeface="Trebuchet MS"/>
              </a:rPr>
              <a:t>Jefferson</a:t>
            </a:r>
            <a:r>
              <a:rPr sz="1400" spc="-25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K,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Rees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S. </a:t>
            </a:r>
            <a:r>
              <a:rPr sz="1400" spc="-5" dirty="0">
                <a:latin typeface="Trebuchet MS"/>
                <a:cs typeface="Trebuchet MS"/>
              </a:rPr>
              <a:t>Clinical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>
                <a:latin typeface="Trebuchet MS"/>
                <a:cs typeface="Trebuchet MS"/>
              </a:rPr>
              <a:t>cardiac</a:t>
            </a:r>
            <a:r>
              <a:rPr sz="1400" spc="10">
                <a:latin typeface="Trebuchet MS"/>
                <a:cs typeface="Trebuchet MS"/>
              </a:rPr>
              <a:t> </a:t>
            </a:r>
            <a:r>
              <a:rPr sz="1400" spc="-20">
                <a:latin typeface="Trebuchet MS"/>
                <a:cs typeface="Trebuchet MS"/>
              </a:rPr>
              <a:t>radiolog</a:t>
            </a:r>
            <a:endParaRPr lang="en-US" sz="1400" spc="-20" dirty="0">
              <a:latin typeface="Trebuchet MS"/>
              <a:cs typeface="Trebuchet MS"/>
            </a:endParaRPr>
          </a:p>
          <a:p>
            <a:pPr marL="288290" indent="-225425">
              <a:lnSpc>
                <a:spcPct val="100000"/>
              </a:lnSpc>
              <a:spcBef>
                <a:spcPts val="700"/>
              </a:spcBef>
              <a:buSzPct val="92857"/>
              <a:tabLst>
                <a:tab pos="288925" algn="l"/>
              </a:tabLst>
            </a:pPr>
            <a:endParaRPr sz="1400">
              <a:latin typeface="Trebuchet MS"/>
              <a:cs typeface="Trebuchet MS"/>
            </a:endParaRPr>
          </a:p>
          <a:p>
            <a:pPr marL="63500" marR="1111885">
              <a:lnSpc>
                <a:spcPct val="135700"/>
              </a:lnSpc>
              <a:buSzPct val="92857"/>
              <a:tabLst>
                <a:tab pos="340995" algn="l"/>
                <a:tab pos="4653915" algn="l"/>
              </a:tabLst>
            </a:pPr>
            <a:r>
              <a:rPr lang="en-US" sz="1400" spc="-15" dirty="0">
                <a:latin typeface="Trebuchet MS"/>
                <a:cs typeface="Trebuchet MS"/>
              </a:rPr>
              <a:t>  2) </a:t>
            </a:r>
            <a:r>
              <a:rPr sz="1400" spc="-15">
                <a:latin typeface="Trebuchet MS"/>
                <a:cs typeface="Trebuchet MS"/>
              </a:rPr>
              <a:t>Pediatric</a:t>
            </a:r>
            <a:r>
              <a:rPr sz="1400" spc="2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cardiology-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Perloff’s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clinical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recognition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	</a:t>
            </a:r>
            <a:r>
              <a:rPr sz="1400" spc="-5" dirty="0">
                <a:latin typeface="Trebuchet MS"/>
                <a:cs typeface="Trebuchet MS"/>
              </a:rPr>
              <a:t>congenital heart </a:t>
            </a:r>
            <a:r>
              <a:rPr sz="1400" spc="-5">
                <a:latin typeface="Trebuchet MS"/>
                <a:cs typeface="Trebuchet MS"/>
              </a:rPr>
              <a:t>disease </a:t>
            </a:r>
            <a:r>
              <a:rPr sz="1400" spc="-409">
                <a:latin typeface="Trebuchet MS"/>
                <a:cs typeface="Trebuchet MS"/>
              </a:rPr>
              <a:t> </a:t>
            </a:r>
            <a:endParaRPr sz="1400">
              <a:latin typeface="Trebuchet MS"/>
              <a:cs typeface="Trebuchet MS"/>
            </a:endParaRPr>
          </a:p>
          <a:p>
            <a:pPr marL="63500" marR="2740660">
              <a:lnSpc>
                <a:spcPts val="2280"/>
              </a:lnSpc>
              <a:spcBef>
                <a:spcPts val="175"/>
              </a:spcBef>
            </a:pPr>
            <a:endParaRPr lang="en-US" sz="1400" spc="-5" dirty="0">
              <a:latin typeface="Trebuchet MS"/>
              <a:cs typeface="Trebuchet MS"/>
            </a:endParaRPr>
          </a:p>
          <a:p>
            <a:pPr marL="63500" marR="2740660">
              <a:lnSpc>
                <a:spcPts val="2280"/>
              </a:lnSpc>
              <a:spcBef>
                <a:spcPts val="175"/>
              </a:spcBef>
            </a:pPr>
            <a:r>
              <a:rPr lang="en-US" sz="1400" spc="-5" dirty="0">
                <a:latin typeface="Trebuchet MS"/>
                <a:cs typeface="Trebuchet MS"/>
              </a:rPr>
              <a:t>  3)</a:t>
            </a:r>
            <a:r>
              <a:rPr sz="1400" spc="-5">
                <a:latin typeface="Trebuchet MS"/>
                <a:cs typeface="Trebuchet MS"/>
              </a:rPr>
              <a:t>Cardiac</a:t>
            </a:r>
            <a:r>
              <a:rPr sz="1400" spc="5">
                <a:latin typeface="Trebuchet MS"/>
                <a:cs typeface="Trebuchet MS"/>
              </a:rPr>
              <a:t> </a:t>
            </a:r>
            <a:r>
              <a:rPr sz="1400" spc="-5">
                <a:latin typeface="Trebuchet MS"/>
                <a:cs typeface="Trebuchet MS"/>
              </a:rPr>
              <a:t>Xrays-</a:t>
            </a:r>
            <a:r>
              <a:rPr sz="1400" spc="10">
                <a:latin typeface="Trebuchet MS"/>
                <a:cs typeface="Trebuchet MS"/>
              </a:rPr>
              <a:t> </a:t>
            </a:r>
            <a:r>
              <a:rPr sz="1400" spc="-20">
                <a:latin typeface="Trebuchet MS"/>
                <a:cs typeface="Trebuchet MS"/>
              </a:rPr>
              <a:t>v.Chockalingam</a:t>
            </a:r>
            <a:endParaRPr lang="en-US" sz="1400" spc="-20" dirty="0">
              <a:latin typeface="Trebuchet MS"/>
              <a:cs typeface="Trebuchet MS"/>
            </a:endParaRPr>
          </a:p>
          <a:p>
            <a:pPr marL="381000" indent="-318135">
              <a:lnSpc>
                <a:spcPct val="100000"/>
              </a:lnSpc>
              <a:spcBef>
                <a:spcPts val="425"/>
              </a:spcBef>
              <a:buSzPct val="92857"/>
              <a:tabLst>
                <a:tab pos="381635" algn="l"/>
              </a:tabLst>
            </a:pPr>
            <a:r>
              <a:rPr lang="en-US" sz="1400" spc="-5" dirty="0">
                <a:latin typeface="Trebuchet MS"/>
                <a:cs typeface="Trebuchet MS"/>
              </a:rPr>
              <a:t>   </a:t>
            </a:r>
          </a:p>
          <a:p>
            <a:pPr marL="381000" indent="-318135">
              <a:lnSpc>
                <a:spcPct val="100000"/>
              </a:lnSpc>
              <a:spcBef>
                <a:spcPts val="425"/>
              </a:spcBef>
              <a:buSzPct val="92857"/>
              <a:tabLst>
                <a:tab pos="381635" algn="l"/>
              </a:tabLst>
            </a:pPr>
            <a:r>
              <a:rPr lang="en-US" sz="1400" spc="-5" dirty="0">
                <a:latin typeface="Trebuchet MS"/>
                <a:cs typeface="Trebuchet MS"/>
              </a:rPr>
              <a:t> 4)</a:t>
            </a:r>
            <a:r>
              <a:rPr sz="1400" spc="-5">
                <a:latin typeface="Trebuchet MS"/>
                <a:cs typeface="Trebuchet MS"/>
              </a:rPr>
              <a:t>Braunwald</a:t>
            </a:r>
            <a:r>
              <a:rPr sz="1400" spc="-1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heart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5">
                <a:latin typeface="Trebuchet MS"/>
                <a:cs typeface="Trebuchet MS"/>
              </a:rPr>
              <a:t>diseases</a:t>
            </a:r>
            <a:r>
              <a:rPr sz="1400" spc="-15">
                <a:latin typeface="Trebuchet MS"/>
                <a:cs typeface="Trebuchet MS"/>
              </a:rPr>
              <a:t> </a:t>
            </a:r>
            <a:r>
              <a:rPr lang="en-US" sz="1400" spc="10" dirty="0">
                <a:latin typeface="Trebuchet MS"/>
                <a:cs typeface="Trebuchet MS"/>
              </a:rPr>
              <a:t>12</a:t>
            </a:r>
            <a:r>
              <a:rPr sz="1350" spc="15" baseline="24691">
                <a:latin typeface="Trebuchet MS"/>
                <a:cs typeface="Trebuchet MS"/>
              </a:rPr>
              <a:t>th</a:t>
            </a:r>
            <a:r>
              <a:rPr sz="1350" spc="232" baseline="24691">
                <a:latin typeface="Trebuchet MS"/>
                <a:cs typeface="Trebuchet MS"/>
              </a:rPr>
              <a:t> </a:t>
            </a:r>
            <a:r>
              <a:rPr sz="1400" spc="-5">
                <a:latin typeface="Trebuchet MS"/>
                <a:cs typeface="Trebuchet MS"/>
              </a:rPr>
              <a:t>edition</a:t>
            </a:r>
            <a:endParaRPr lang="en-US" sz="1400" spc="-5" dirty="0">
              <a:latin typeface="Trebuchet MS"/>
              <a:cs typeface="Trebuchet MS"/>
            </a:endParaRPr>
          </a:p>
          <a:p>
            <a:pPr marL="381000" indent="-318135">
              <a:lnSpc>
                <a:spcPct val="100000"/>
              </a:lnSpc>
              <a:spcBef>
                <a:spcPts val="265"/>
              </a:spcBef>
              <a:buSzPct val="92857"/>
              <a:tabLst>
                <a:tab pos="381635" algn="l"/>
              </a:tabLst>
            </a:pPr>
            <a:endParaRPr lang="en-US" sz="1400" spc="-20" dirty="0">
              <a:latin typeface="Trebuchet MS"/>
              <a:cs typeface="Trebuchet MS"/>
              <a:hlinkClick r:id="rId8"/>
            </a:endParaRPr>
          </a:p>
          <a:p>
            <a:pPr marL="381000" indent="-318135">
              <a:lnSpc>
                <a:spcPct val="100000"/>
              </a:lnSpc>
              <a:spcBef>
                <a:spcPts val="265"/>
              </a:spcBef>
              <a:buSzPct val="92857"/>
              <a:tabLst>
                <a:tab pos="381635" algn="l"/>
              </a:tabLst>
            </a:pPr>
            <a:endParaRPr lang="en-US" sz="1400" spc="-20" dirty="0">
              <a:latin typeface="Trebuchet MS"/>
              <a:cs typeface="Trebuchet MS"/>
              <a:hlinkClick r:id="rId8"/>
            </a:endParaRPr>
          </a:p>
          <a:p>
            <a:pPr marL="381000" indent="-318135">
              <a:lnSpc>
                <a:spcPct val="100000"/>
              </a:lnSpc>
              <a:spcBef>
                <a:spcPts val="265"/>
              </a:spcBef>
              <a:buSzPct val="92857"/>
              <a:tabLst>
                <a:tab pos="381635" algn="l"/>
              </a:tabLst>
            </a:pPr>
            <a:r>
              <a:rPr lang="en-US" sz="1400" spc="-20" dirty="0">
                <a:latin typeface="Trebuchet MS"/>
                <a:cs typeface="Trebuchet MS"/>
                <a:hlinkClick r:id="rId8"/>
              </a:rPr>
              <a:t> 5)Kerala Journal of Cardiology -6</a:t>
            </a:r>
            <a:r>
              <a:rPr lang="en-US" sz="1400" spc="-20" baseline="30000" dirty="0">
                <a:latin typeface="Trebuchet MS"/>
                <a:cs typeface="Trebuchet MS"/>
                <a:hlinkClick r:id="rId8"/>
              </a:rPr>
              <a:t>th</a:t>
            </a:r>
            <a:r>
              <a:rPr lang="en-US" sz="1400" spc="-20" dirty="0">
                <a:latin typeface="Trebuchet MS"/>
                <a:cs typeface="Trebuchet MS"/>
                <a:hlinkClick r:id="rId8"/>
              </a:rPr>
              <a:t> edition</a:t>
            </a:r>
          </a:p>
          <a:p>
            <a:pPr marL="381000" indent="-318135">
              <a:lnSpc>
                <a:spcPct val="100000"/>
              </a:lnSpc>
              <a:spcBef>
                <a:spcPts val="265"/>
              </a:spcBef>
              <a:buSzPct val="92857"/>
              <a:tabLst>
                <a:tab pos="381635" algn="l"/>
              </a:tabLst>
            </a:pPr>
            <a:endParaRPr lang="en-US" sz="1400" spc="-20" dirty="0">
              <a:latin typeface="Trebuchet MS"/>
              <a:cs typeface="Trebuchet MS"/>
              <a:hlinkClick r:id="rId8"/>
            </a:endParaRPr>
          </a:p>
          <a:p>
            <a:pPr marL="381000" indent="-318135">
              <a:lnSpc>
                <a:spcPct val="100000"/>
              </a:lnSpc>
              <a:spcBef>
                <a:spcPts val="265"/>
              </a:spcBef>
              <a:buSzPct val="92857"/>
              <a:tabLst>
                <a:tab pos="381635" algn="l"/>
              </a:tabLst>
            </a:pPr>
            <a:r>
              <a:rPr lang="en-US" sz="1400" spc="-20" dirty="0">
                <a:latin typeface="Trebuchet MS"/>
                <a:cs typeface="Trebuchet MS"/>
                <a:hlinkClick r:id="rId8"/>
              </a:rPr>
              <a:t> 6) </a:t>
            </a:r>
            <a:r>
              <a:rPr sz="1400" spc="-20">
                <a:latin typeface="Trebuchet MS"/>
                <a:cs typeface="Trebuchet MS"/>
                <a:hlinkClick r:id="rId8"/>
              </a:rPr>
              <a:t>www.learningradiology.com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50742" y="1000125"/>
            <a:ext cx="1037590" cy="425450"/>
            <a:chOff x="3150742" y="1000125"/>
            <a:chExt cx="1037590" cy="425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0742" y="1000125"/>
              <a:ext cx="1037462" cy="4253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3480" y="1053972"/>
              <a:ext cx="176403" cy="25158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955415" y="1006221"/>
            <a:ext cx="233045" cy="346075"/>
          </a:xfrm>
          <a:custGeom>
            <a:avLst/>
            <a:gdLst/>
            <a:ahLst/>
            <a:cxnLst/>
            <a:rect l="l" t="t" r="r" b="b"/>
            <a:pathLst>
              <a:path w="233045" h="346075">
                <a:moveTo>
                  <a:pt x="2286" y="0"/>
                </a:moveTo>
                <a:lnTo>
                  <a:pt x="227584" y="0"/>
                </a:lnTo>
                <a:lnTo>
                  <a:pt x="227584" y="19812"/>
                </a:lnTo>
                <a:lnTo>
                  <a:pt x="82931" y="291083"/>
                </a:lnTo>
                <a:lnTo>
                  <a:pt x="232790" y="291083"/>
                </a:lnTo>
                <a:lnTo>
                  <a:pt x="232790" y="345566"/>
                </a:lnTo>
                <a:lnTo>
                  <a:pt x="0" y="345566"/>
                </a:lnTo>
                <a:lnTo>
                  <a:pt x="0" y="325754"/>
                </a:lnTo>
                <a:lnTo>
                  <a:pt x="144018" y="54482"/>
                </a:lnTo>
                <a:lnTo>
                  <a:pt x="2286" y="54482"/>
                </a:lnTo>
                <a:lnTo>
                  <a:pt x="228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38955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50742" y="1000125"/>
            <a:ext cx="615950" cy="425450"/>
          </a:xfrm>
          <a:custGeom>
            <a:avLst/>
            <a:gdLst/>
            <a:ahLst/>
            <a:cxnLst/>
            <a:rect l="l" t="t" r="r" b="b"/>
            <a:pathLst>
              <a:path w="615950" h="425450">
                <a:moveTo>
                  <a:pt x="359409" y="6096"/>
                </a:moveTo>
                <a:lnTo>
                  <a:pt x="420751" y="6096"/>
                </a:lnTo>
                <a:lnTo>
                  <a:pt x="420751" y="240284"/>
                </a:lnTo>
                <a:lnTo>
                  <a:pt x="421800" y="253547"/>
                </a:lnTo>
                <a:lnTo>
                  <a:pt x="446926" y="293270"/>
                </a:lnTo>
                <a:lnTo>
                  <a:pt x="484378" y="303022"/>
                </a:lnTo>
                <a:lnTo>
                  <a:pt x="500118" y="301952"/>
                </a:lnTo>
                <a:lnTo>
                  <a:pt x="536194" y="286003"/>
                </a:lnTo>
                <a:lnTo>
                  <a:pt x="554735" y="239140"/>
                </a:lnTo>
                <a:lnTo>
                  <a:pt x="554735" y="6096"/>
                </a:lnTo>
                <a:lnTo>
                  <a:pt x="615949" y="6096"/>
                </a:lnTo>
                <a:lnTo>
                  <a:pt x="615949" y="243839"/>
                </a:lnTo>
                <a:lnTo>
                  <a:pt x="613731" y="269059"/>
                </a:lnTo>
                <a:lnTo>
                  <a:pt x="595911" y="310830"/>
                </a:lnTo>
                <a:lnTo>
                  <a:pt x="560877" y="340574"/>
                </a:lnTo>
                <a:lnTo>
                  <a:pt x="513201" y="355623"/>
                </a:lnTo>
                <a:lnTo>
                  <a:pt x="484885" y="357504"/>
                </a:lnTo>
                <a:lnTo>
                  <a:pt x="456503" y="355669"/>
                </a:lnTo>
                <a:lnTo>
                  <a:pt x="410073" y="340949"/>
                </a:lnTo>
                <a:lnTo>
                  <a:pt x="377733" y="311701"/>
                </a:lnTo>
                <a:lnTo>
                  <a:pt x="361438" y="269497"/>
                </a:lnTo>
                <a:lnTo>
                  <a:pt x="359409" y="243586"/>
                </a:lnTo>
                <a:lnTo>
                  <a:pt x="359409" y="6096"/>
                </a:lnTo>
                <a:close/>
              </a:path>
              <a:path w="615950" h="425450">
                <a:moveTo>
                  <a:pt x="146177" y="0"/>
                </a:moveTo>
                <a:lnTo>
                  <a:pt x="212407" y="11652"/>
                </a:lnTo>
                <a:lnTo>
                  <a:pt x="261493" y="46736"/>
                </a:lnTo>
                <a:lnTo>
                  <a:pt x="291782" y="102758"/>
                </a:lnTo>
                <a:lnTo>
                  <a:pt x="301879" y="177164"/>
                </a:lnTo>
                <a:lnTo>
                  <a:pt x="296806" y="233934"/>
                </a:lnTo>
                <a:lnTo>
                  <a:pt x="281590" y="280416"/>
                </a:lnTo>
                <a:lnTo>
                  <a:pt x="256230" y="316611"/>
                </a:lnTo>
                <a:lnTo>
                  <a:pt x="220726" y="342519"/>
                </a:lnTo>
                <a:lnTo>
                  <a:pt x="235706" y="354853"/>
                </a:lnTo>
                <a:lnTo>
                  <a:pt x="254936" y="363664"/>
                </a:lnTo>
                <a:lnTo>
                  <a:pt x="278429" y="368950"/>
                </a:lnTo>
                <a:lnTo>
                  <a:pt x="306196" y="370713"/>
                </a:lnTo>
                <a:lnTo>
                  <a:pt x="316773" y="370425"/>
                </a:lnTo>
                <a:lnTo>
                  <a:pt x="326612" y="369554"/>
                </a:lnTo>
                <a:lnTo>
                  <a:pt x="335736" y="368087"/>
                </a:lnTo>
                <a:lnTo>
                  <a:pt x="344169" y="366013"/>
                </a:lnTo>
                <a:lnTo>
                  <a:pt x="344169" y="423163"/>
                </a:lnTo>
                <a:lnTo>
                  <a:pt x="336335" y="424090"/>
                </a:lnTo>
                <a:lnTo>
                  <a:pt x="328453" y="424767"/>
                </a:lnTo>
                <a:lnTo>
                  <a:pt x="320524" y="425182"/>
                </a:lnTo>
                <a:lnTo>
                  <a:pt x="312546" y="425323"/>
                </a:lnTo>
                <a:lnTo>
                  <a:pt x="290996" y="424203"/>
                </a:lnTo>
                <a:lnTo>
                  <a:pt x="250610" y="415250"/>
                </a:lnTo>
                <a:lnTo>
                  <a:pt x="214320" y="397652"/>
                </a:lnTo>
                <a:lnTo>
                  <a:pt x="174244" y="357504"/>
                </a:lnTo>
                <a:lnTo>
                  <a:pt x="169215" y="358245"/>
                </a:lnTo>
                <a:lnTo>
                  <a:pt x="162877" y="358759"/>
                </a:lnTo>
                <a:lnTo>
                  <a:pt x="155205" y="359058"/>
                </a:lnTo>
                <a:lnTo>
                  <a:pt x="146177" y="359155"/>
                </a:lnTo>
                <a:lnTo>
                  <a:pt x="113909" y="355984"/>
                </a:lnTo>
                <a:lnTo>
                  <a:pt x="60326" y="330545"/>
                </a:lnTo>
                <a:lnTo>
                  <a:pt x="21913" y="280963"/>
                </a:lnTo>
                <a:lnTo>
                  <a:pt x="2430" y="215431"/>
                </a:lnTo>
                <a:lnTo>
                  <a:pt x="0" y="177164"/>
                </a:lnTo>
                <a:lnTo>
                  <a:pt x="2478" y="140753"/>
                </a:lnTo>
                <a:lnTo>
                  <a:pt x="22342" y="77456"/>
                </a:lnTo>
                <a:lnTo>
                  <a:pt x="61398" y="28396"/>
                </a:lnTo>
                <a:lnTo>
                  <a:pt x="114599" y="3147"/>
                </a:lnTo>
                <a:lnTo>
                  <a:pt x="14617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00" y="1828800"/>
            <a:ext cx="57912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7205" y="3049346"/>
            <a:ext cx="295275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EB</a:t>
            </a:r>
            <a:r>
              <a:rPr sz="2600" spc="-10" dirty="0"/>
              <a:t>S</a:t>
            </a:r>
            <a:r>
              <a:rPr sz="2600" dirty="0"/>
              <a:t>TE</a:t>
            </a:r>
            <a:r>
              <a:rPr sz="2600" spc="-15" dirty="0"/>
              <a:t>I</a:t>
            </a:r>
            <a:r>
              <a:rPr sz="2600" spc="-5" dirty="0"/>
              <a:t>N’</a:t>
            </a:r>
            <a:r>
              <a:rPr sz="2600" dirty="0"/>
              <a:t>S</a:t>
            </a:r>
            <a:r>
              <a:rPr sz="2600" spc="-160" dirty="0"/>
              <a:t> </a:t>
            </a:r>
            <a:r>
              <a:rPr sz="2600" dirty="0"/>
              <a:t>A</a:t>
            </a:r>
            <a:r>
              <a:rPr sz="2600" spc="-10" dirty="0"/>
              <a:t>N</a:t>
            </a:r>
            <a:r>
              <a:rPr sz="2600" dirty="0"/>
              <a:t>OMA</a:t>
            </a:r>
            <a:r>
              <a:rPr sz="2600" spc="-345" dirty="0"/>
              <a:t>L</a:t>
            </a:r>
            <a:r>
              <a:rPr sz="2600" dirty="0"/>
              <a:t>Y</a:t>
            </a:r>
            <a:endParaRPr sz="260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517" y="1000125"/>
            <a:ext cx="6177280" cy="357505"/>
            <a:chOff x="530517" y="1000125"/>
            <a:chExt cx="617728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517" y="1000125"/>
              <a:ext cx="6177114" cy="357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956" y="1186434"/>
              <a:ext cx="105816" cy="118871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660266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9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05302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9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11925" y="1057402"/>
            <a:ext cx="132842" cy="2407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2073" y="1057402"/>
            <a:ext cx="132841" cy="24079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7371" y="1057275"/>
            <a:ext cx="101853" cy="1005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60469" y="1053719"/>
            <a:ext cx="176402" cy="2503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41297" y="1053719"/>
            <a:ext cx="176402" cy="25031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465" y="1051305"/>
            <a:ext cx="80098" cy="8864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184772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51803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19953" y="1006221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4" h="346075">
                <a:moveTo>
                  <a:pt x="0" y="0"/>
                </a:moveTo>
                <a:lnTo>
                  <a:pt x="61341" y="0"/>
                </a:lnTo>
                <a:lnTo>
                  <a:pt x="61341" y="135381"/>
                </a:lnTo>
                <a:lnTo>
                  <a:pt x="198755" y="135381"/>
                </a:lnTo>
                <a:lnTo>
                  <a:pt x="198755" y="0"/>
                </a:lnTo>
                <a:lnTo>
                  <a:pt x="259461" y="0"/>
                </a:lnTo>
                <a:lnTo>
                  <a:pt x="259461" y="345566"/>
                </a:lnTo>
                <a:lnTo>
                  <a:pt x="198755" y="345566"/>
                </a:lnTo>
                <a:lnTo>
                  <a:pt x="198755" y="189864"/>
                </a:lnTo>
                <a:lnTo>
                  <a:pt x="61341" y="189864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23359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2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2" y="345566"/>
                </a:lnTo>
                <a:lnTo>
                  <a:pt x="327532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91153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97554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4" h="346075">
                <a:moveTo>
                  <a:pt x="0" y="0"/>
                </a:moveTo>
                <a:lnTo>
                  <a:pt x="65150" y="0"/>
                </a:lnTo>
                <a:lnTo>
                  <a:pt x="146939" y="147446"/>
                </a:lnTo>
                <a:lnTo>
                  <a:pt x="229108" y="0"/>
                </a:lnTo>
                <a:lnTo>
                  <a:pt x="294005" y="0"/>
                </a:lnTo>
                <a:lnTo>
                  <a:pt x="177927" y="203834"/>
                </a:lnTo>
                <a:lnTo>
                  <a:pt x="177927" y="345566"/>
                </a:lnTo>
                <a:lnTo>
                  <a:pt x="116586" y="345566"/>
                </a:lnTo>
                <a:lnTo>
                  <a:pt x="116586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34920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5" h="346075">
                <a:moveTo>
                  <a:pt x="0" y="0"/>
                </a:moveTo>
                <a:lnTo>
                  <a:pt x="61341" y="0"/>
                </a:lnTo>
                <a:lnTo>
                  <a:pt x="61341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4725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5" h="346075">
                <a:moveTo>
                  <a:pt x="0" y="0"/>
                </a:moveTo>
                <a:lnTo>
                  <a:pt x="65100" y="0"/>
                </a:lnTo>
                <a:lnTo>
                  <a:pt x="146964" y="147446"/>
                </a:lnTo>
                <a:lnTo>
                  <a:pt x="229044" y="0"/>
                </a:lnTo>
                <a:lnTo>
                  <a:pt x="293916" y="0"/>
                </a:lnTo>
                <a:lnTo>
                  <a:pt x="177863" y="203834"/>
                </a:lnTo>
                <a:lnTo>
                  <a:pt x="177863" y="345566"/>
                </a:lnTo>
                <a:lnTo>
                  <a:pt x="116535" y="345566"/>
                </a:lnTo>
                <a:lnTo>
                  <a:pt x="116535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51472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09" y="95758"/>
                </a:lnTo>
                <a:lnTo>
                  <a:pt x="256158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01620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2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54582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5" h="349250">
                <a:moveTo>
                  <a:pt x="95808" y="0"/>
                </a:moveTo>
                <a:lnTo>
                  <a:pt x="153389" y="6359"/>
                </a:lnTo>
                <a:lnTo>
                  <a:pt x="194503" y="25447"/>
                </a:lnTo>
                <a:lnTo>
                  <a:pt x="219163" y="57275"/>
                </a:lnTo>
                <a:lnTo>
                  <a:pt x="227380" y="101854"/>
                </a:lnTo>
                <a:lnTo>
                  <a:pt x="226239" y="116855"/>
                </a:lnTo>
                <a:lnTo>
                  <a:pt x="209219" y="157861"/>
                </a:lnTo>
                <a:lnTo>
                  <a:pt x="176715" y="187328"/>
                </a:lnTo>
                <a:lnTo>
                  <a:pt x="163499" y="193421"/>
                </a:lnTo>
                <a:lnTo>
                  <a:pt x="265607" y="349123"/>
                </a:lnTo>
                <a:lnTo>
                  <a:pt x="194868" y="349123"/>
                </a:lnTo>
                <a:lnTo>
                  <a:pt x="102666" y="206375"/>
                </a:lnTo>
                <a:lnTo>
                  <a:pt x="95003" y="206206"/>
                </a:lnTo>
                <a:lnTo>
                  <a:pt x="85934" y="205882"/>
                </a:lnTo>
                <a:lnTo>
                  <a:pt x="75484" y="205392"/>
                </a:lnTo>
                <a:lnTo>
                  <a:pt x="63677" y="204724"/>
                </a:lnTo>
                <a:lnTo>
                  <a:pt x="63677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33" y="3438"/>
                </a:lnTo>
                <a:lnTo>
                  <a:pt x="12549" y="3095"/>
                </a:lnTo>
                <a:lnTo>
                  <a:pt x="24372" y="2538"/>
                </a:lnTo>
                <a:lnTo>
                  <a:pt x="39928" y="1777"/>
                </a:lnTo>
                <a:lnTo>
                  <a:pt x="56411" y="1017"/>
                </a:lnTo>
                <a:lnTo>
                  <a:pt x="71202" y="460"/>
                </a:lnTo>
                <a:lnTo>
                  <a:pt x="84327" y="117"/>
                </a:lnTo>
                <a:lnTo>
                  <a:pt x="958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50539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3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95575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07786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67351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19679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97730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90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78558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90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0517" y="1000125"/>
            <a:ext cx="226695" cy="356870"/>
          </a:xfrm>
          <a:custGeom>
            <a:avLst/>
            <a:gdLst/>
            <a:ahLst/>
            <a:cxnLst/>
            <a:rect l="l" t="t" r="r" b="b"/>
            <a:pathLst>
              <a:path w="226695" h="356869">
                <a:moveTo>
                  <a:pt x="112991" y="0"/>
                </a:moveTo>
                <a:lnTo>
                  <a:pt x="155217" y="5826"/>
                </a:lnTo>
                <a:lnTo>
                  <a:pt x="198729" y="36185"/>
                </a:lnTo>
                <a:lnTo>
                  <a:pt x="213715" y="86995"/>
                </a:lnTo>
                <a:lnTo>
                  <a:pt x="212786" y="97637"/>
                </a:lnTo>
                <a:lnTo>
                  <a:pt x="191250" y="142299"/>
                </a:lnTo>
                <a:lnTo>
                  <a:pt x="166306" y="164337"/>
                </a:lnTo>
                <a:lnTo>
                  <a:pt x="177295" y="170604"/>
                </a:lnTo>
                <a:lnTo>
                  <a:pt x="207708" y="201929"/>
                </a:lnTo>
                <a:lnTo>
                  <a:pt x="225508" y="240738"/>
                </a:lnTo>
                <a:lnTo>
                  <a:pt x="226694" y="252857"/>
                </a:lnTo>
                <a:lnTo>
                  <a:pt x="224763" y="275998"/>
                </a:lnTo>
                <a:lnTo>
                  <a:pt x="209314" y="314186"/>
                </a:lnTo>
                <a:lnTo>
                  <a:pt x="178958" y="341092"/>
                </a:lnTo>
                <a:lnTo>
                  <a:pt x="136963" y="354669"/>
                </a:lnTo>
                <a:lnTo>
                  <a:pt x="111810" y="356362"/>
                </a:lnTo>
                <a:lnTo>
                  <a:pt x="86562" y="354695"/>
                </a:lnTo>
                <a:lnTo>
                  <a:pt x="45223" y="341360"/>
                </a:lnTo>
                <a:lnTo>
                  <a:pt x="16389" y="314882"/>
                </a:lnTo>
                <a:lnTo>
                  <a:pt x="1821" y="276453"/>
                </a:lnTo>
                <a:lnTo>
                  <a:pt x="0" y="252857"/>
                </a:lnTo>
                <a:lnTo>
                  <a:pt x="966" y="239952"/>
                </a:lnTo>
                <a:lnTo>
                  <a:pt x="15455" y="201929"/>
                </a:lnTo>
                <a:lnTo>
                  <a:pt x="43736" y="170318"/>
                </a:lnTo>
                <a:lnTo>
                  <a:pt x="55435" y="162433"/>
                </a:lnTo>
                <a:lnTo>
                  <a:pt x="46430" y="155549"/>
                </a:lnTo>
                <a:lnTo>
                  <a:pt x="19271" y="118280"/>
                </a:lnTo>
                <a:lnTo>
                  <a:pt x="12509" y="86740"/>
                </a:lnTo>
                <a:lnTo>
                  <a:pt x="14269" y="67855"/>
                </a:lnTo>
                <a:lnTo>
                  <a:pt x="40690" y="23367"/>
                </a:lnTo>
                <a:lnTo>
                  <a:pt x="91934" y="1454"/>
                </a:lnTo>
                <a:lnTo>
                  <a:pt x="11299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33600" y="1752600"/>
            <a:ext cx="43053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7877" y="3522345"/>
            <a:ext cx="3364229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45" dirty="0">
                <a:latin typeface="Trebuchet MS"/>
                <a:cs typeface="Trebuchet MS"/>
              </a:rPr>
              <a:t>ATRIAL</a:t>
            </a:r>
            <a:r>
              <a:rPr sz="2600" spc="-120" dirty="0">
                <a:latin typeface="Trebuchet MS"/>
                <a:cs typeface="Trebuchet MS"/>
              </a:rPr>
              <a:t> </a:t>
            </a:r>
            <a:r>
              <a:rPr sz="2600" spc="-45" dirty="0">
                <a:latin typeface="Trebuchet MS"/>
                <a:cs typeface="Trebuchet MS"/>
              </a:rPr>
              <a:t>SEPTAL</a:t>
            </a:r>
            <a:r>
              <a:rPr sz="2600" spc="-12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DEFECT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1673" y="583056"/>
            <a:ext cx="2943225" cy="301625"/>
            <a:chOff x="1701673" y="583056"/>
            <a:chExt cx="2943225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1673" y="583056"/>
              <a:ext cx="2942971" cy="3012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7834" y="631316"/>
              <a:ext cx="90423" cy="9728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8754" y="631062"/>
            <a:ext cx="85979" cy="850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25366" y="628141"/>
            <a:ext cx="148717" cy="211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55291" y="628141"/>
            <a:ext cx="148716" cy="21120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073016" y="588263"/>
            <a:ext cx="191770" cy="291465"/>
          </a:xfrm>
          <a:custGeom>
            <a:avLst/>
            <a:gdLst/>
            <a:ahLst/>
            <a:cxnLst/>
            <a:rect l="l" t="t" r="r" b="b"/>
            <a:pathLst>
              <a:path w="191770" h="291465">
                <a:moveTo>
                  <a:pt x="0" y="0"/>
                </a:moveTo>
                <a:lnTo>
                  <a:pt x="191643" y="0"/>
                </a:lnTo>
                <a:lnTo>
                  <a:pt x="191643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53924" y="114046"/>
                </a:lnTo>
                <a:lnTo>
                  <a:pt x="153924" y="157987"/>
                </a:lnTo>
                <a:lnTo>
                  <a:pt x="51562" y="157987"/>
                </a:lnTo>
                <a:lnTo>
                  <a:pt x="5156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34460" y="588263"/>
            <a:ext cx="186055" cy="291465"/>
          </a:xfrm>
          <a:custGeom>
            <a:avLst/>
            <a:gdLst/>
            <a:ahLst/>
            <a:cxnLst/>
            <a:rect l="l" t="t" r="r" b="b"/>
            <a:pathLst>
              <a:path w="186054" h="29146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7" y="114046"/>
                </a:lnTo>
                <a:lnTo>
                  <a:pt x="147827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0204" y="588263"/>
            <a:ext cx="216535" cy="296545"/>
          </a:xfrm>
          <a:custGeom>
            <a:avLst/>
            <a:gdLst/>
            <a:ahLst/>
            <a:cxnLst/>
            <a:rect l="l" t="t" r="r" b="b"/>
            <a:pathLst>
              <a:path w="216535" h="296544">
                <a:moveTo>
                  <a:pt x="0" y="0"/>
                </a:moveTo>
                <a:lnTo>
                  <a:pt x="51562" y="0"/>
                </a:lnTo>
                <a:lnTo>
                  <a:pt x="51562" y="197358"/>
                </a:lnTo>
                <a:lnTo>
                  <a:pt x="52464" y="208526"/>
                </a:lnTo>
                <a:lnTo>
                  <a:pt x="73725" y="241885"/>
                </a:lnTo>
                <a:lnTo>
                  <a:pt x="105282" y="250189"/>
                </a:lnTo>
                <a:lnTo>
                  <a:pt x="118500" y="249285"/>
                </a:lnTo>
                <a:lnTo>
                  <a:pt x="155678" y="227881"/>
                </a:lnTo>
                <a:lnTo>
                  <a:pt x="164464" y="196341"/>
                </a:lnTo>
                <a:lnTo>
                  <a:pt x="164464" y="0"/>
                </a:lnTo>
                <a:lnTo>
                  <a:pt x="216153" y="0"/>
                </a:lnTo>
                <a:lnTo>
                  <a:pt x="216153" y="200278"/>
                </a:lnTo>
                <a:lnTo>
                  <a:pt x="214272" y="221523"/>
                </a:lnTo>
                <a:lnTo>
                  <a:pt x="199223" y="256678"/>
                </a:lnTo>
                <a:lnTo>
                  <a:pt x="169743" y="281731"/>
                </a:lnTo>
                <a:lnTo>
                  <a:pt x="129547" y="294443"/>
                </a:lnTo>
                <a:lnTo>
                  <a:pt x="105663" y="296037"/>
                </a:lnTo>
                <a:lnTo>
                  <a:pt x="81778" y="294489"/>
                </a:lnTo>
                <a:lnTo>
                  <a:pt x="42673" y="282106"/>
                </a:lnTo>
                <a:lnTo>
                  <a:pt x="6857" y="240982"/>
                </a:lnTo>
                <a:lnTo>
                  <a:pt x="0" y="2000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01673" y="588263"/>
            <a:ext cx="186055" cy="291465"/>
          </a:xfrm>
          <a:custGeom>
            <a:avLst/>
            <a:gdLst/>
            <a:ahLst/>
            <a:cxnLst/>
            <a:rect l="l" t="t" r="r" b="b"/>
            <a:pathLst>
              <a:path w="186055" h="29146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7" y="114046"/>
                </a:lnTo>
                <a:lnTo>
                  <a:pt x="147827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02328" y="588137"/>
            <a:ext cx="242570" cy="291465"/>
          </a:xfrm>
          <a:custGeom>
            <a:avLst/>
            <a:gdLst/>
            <a:ahLst/>
            <a:cxnLst/>
            <a:rect l="l" t="t" r="r" b="b"/>
            <a:pathLst>
              <a:path w="242570" h="291465">
                <a:moveTo>
                  <a:pt x="6985" y="0"/>
                </a:moveTo>
                <a:lnTo>
                  <a:pt x="59817" y="126"/>
                </a:lnTo>
                <a:lnTo>
                  <a:pt x="118745" y="98425"/>
                </a:lnTo>
                <a:lnTo>
                  <a:pt x="183769" y="126"/>
                </a:lnTo>
                <a:lnTo>
                  <a:pt x="237744" y="126"/>
                </a:lnTo>
                <a:lnTo>
                  <a:pt x="145669" y="141224"/>
                </a:lnTo>
                <a:lnTo>
                  <a:pt x="242316" y="291211"/>
                </a:lnTo>
                <a:lnTo>
                  <a:pt x="186182" y="291211"/>
                </a:lnTo>
                <a:lnTo>
                  <a:pt x="117348" y="186562"/>
                </a:lnTo>
                <a:lnTo>
                  <a:pt x="53848" y="291211"/>
                </a:lnTo>
                <a:lnTo>
                  <a:pt x="0" y="291211"/>
                </a:lnTo>
                <a:lnTo>
                  <a:pt x="87249" y="140462"/>
                </a:lnTo>
                <a:lnTo>
                  <a:pt x="698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4492" y="586231"/>
            <a:ext cx="466090" cy="293370"/>
          </a:xfrm>
          <a:custGeom>
            <a:avLst/>
            <a:gdLst/>
            <a:ahLst/>
            <a:cxnLst/>
            <a:rect l="l" t="t" r="r" b="b"/>
            <a:pathLst>
              <a:path w="466089" h="293369">
                <a:moveTo>
                  <a:pt x="6984" y="1904"/>
                </a:moveTo>
                <a:lnTo>
                  <a:pt x="59816" y="2031"/>
                </a:lnTo>
                <a:lnTo>
                  <a:pt x="118744" y="100329"/>
                </a:lnTo>
                <a:lnTo>
                  <a:pt x="183769" y="2031"/>
                </a:lnTo>
                <a:lnTo>
                  <a:pt x="237744" y="2031"/>
                </a:lnTo>
                <a:lnTo>
                  <a:pt x="145669" y="143128"/>
                </a:lnTo>
                <a:lnTo>
                  <a:pt x="242315" y="293115"/>
                </a:lnTo>
                <a:lnTo>
                  <a:pt x="186181" y="293115"/>
                </a:lnTo>
                <a:lnTo>
                  <a:pt x="117347" y="188467"/>
                </a:lnTo>
                <a:lnTo>
                  <a:pt x="53847" y="293115"/>
                </a:lnTo>
                <a:lnTo>
                  <a:pt x="0" y="293115"/>
                </a:lnTo>
                <a:lnTo>
                  <a:pt x="87249" y="142366"/>
                </a:lnTo>
                <a:lnTo>
                  <a:pt x="6984" y="1904"/>
                </a:lnTo>
                <a:close/>
              </a:path>
              <a:path w="466089" h="293369">
                <a:moveTo>
                  <a:pt x="332994" y="0"/>
                </a:moveTo>
                <a:lnTo>
                  <a:pt x="392699" y="5318"/>
                </a:lnTo>
                <a:lnTo>
                  <a:pt x="433831" y="21208"/>
                </a:lnTo>
                <a:lnTo>
                  <a:pt x="463728" y="66321"/>
                </a:lnTo>
                <a:lnTo>
                  <a:pt x="465708" y="87248"/>
                </a:lnTo>
                <a:lnTo>
                  <a:pt x="458346" y="131087"/>
                </a:lnTo>
                <a:lnTo>
                  <a:pt x="436244" y="162401"/>
                </a:lnTo>
                <a:lnTo>
                  <a:pt x="399379" y="181189"/>
                </a:lnTo>
                <a:lnTo>
                  <a:pt x="347725" y="187451"/>
                </a:lnTo>
                <a:lnTo>
                  <a:pt x="341883" y="187451"/>
                </a:lnTo>
                <a:lnTo>
                  <a:pt x="334137" y="186943"/>
                </a:lnTo>
                <a:lnTo>
                  <a:pt x="324231" y="186054"/>
                </a:lnTo>
                <a:lnTo>
                  <a:pt x="324231" y="293115"/>
                </a:lnTo>
                <a:lnTo>
                  <a:pt x="272669" y="293115"/>
                </a:lnTo>
                <a:lnTo>
                  <a:pt x="272669" y="2285"/>
                </a:lnTo>
                <a:lnTo>
                  <a:pt x="295792" y="1285"/>
                </a:lnTo>
                <a:lnTo>
                  <a:pt x="313547" y="571"/>
                </a:lnTo>
                <a:lnTo>
                  <a:pt x="325943" y="142"/>
                </a:lnTo>
                <a:lnTo>
                  <a:pt x="3329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86048" y="585343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4"/>
                </a:lnTo>
                <a:lnTo>
                  <a:pt x="223647" y="294005"/>
                </a:lnTo>
                <a:lnTo>
                  <a:pt x="164084" y="294005"/>
                </a:lnTo>
                <a:lnTo>
                  <a:pt x="86360" y="173862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8970" y="583311"/>
            <a:ext cx="176530" cy="300990"/>
          </a:xfrm>
          <a:custGeom>
            <a:avLst/>
            <a:gdLst/>
            <a:ahLst/>
            <a:cxnLst/>
            <a:rect l="l" t="t" r="r" b="b"/>
            <a:pathLst>
              <a:path w="176530" h="300990">
                <a:moveTo>
                  <a:pt x="88773" y="0"/>
                </a:moveTo>
                <a:lnTo>
                  <a:pt x="112345" y="1188"/>
                </a:lnTo>
                <a:lnTo>
                  <a:pt x="132572" y="4746"/>
                </a:lnTo>
                <a:lnTo>
                  <a:pt x="149441" y="10662"/>
                </a:lnTo>
                <a:lnTo>
                  <a:pt x="162941" y="18923"/>
                </a:lnTo>
                <a:lnTo>
                  <a:pt x="147193" y="63373"/>
                </a:lnTo>
                <a:lnTo>
                  <a:pt x="133455" y="54871"/>
                </a:lnTo>
                <a:lnTo>
                  <a:pt x="119300" y="48799"/>
                </a:lnTo>
                <a:lnTo>
                  <a:pt x="104741" y="45156"/>
                </a:lnTo>
                <a:lnTo>
                  <a:pt x="89789" y="43941"/>
                </a:lnTo>
                <a:lnTo>
                  <a:pt x="81355" y="44517"/>
                </a:lnTo>
                <a:lnTo>
                  <a:pt x="52923" y="70681"/>
                </a:lnTo>
                <a:lnTo>
                  <a:pt x="52324" y="77850"/>
                </a:lnTo>
                <a:lnTo>
                  <a:pt x="55778" y="90523"/>
                </a:lnTo>
                <a:lnTo>
                  <a:pt x="66151" y="103409"/>
                </a:lnTo>
                <a:lnTo>
                  <a:pt x="83452" y="116534"/>
                </a:lnTo>
                <a:lnTo>
                  <a:pt x="107696" y="129921"/>
                </a:lnTo>
                <a:lnTo>
                  <a:pt x="121267" y="136921"/>
                </a:lnTo>
                <a:lnTo>
                  <a:pt x="132826" y="143637"/>
                </a:lnTo>
                <a:lnTo>
                  <a:pt x="161226" y="169290"/>
                </a:lnTo>
                <a:lnTo>
                  <a:pt x="175849" y="210369"/>
                </a:lnTo>
                <a:lnTo>
                  <a:pt x="176276" y="219963"/>
                </a:lnTo>
                <a:lnTo>
                  <a:pt x="174535" y="236821"/>
                </a:lnTo>
                <a:lnTo>
                  <a:pt x="148336" y="278129"/>
                </a:lnTo>
                <a:lnTo>
                  <a:pt x="95775" y="299561"/>
                </a:lnTo>
                <a:lnTo>
                  <a:pt x="73533" y="300989"/>
                </a:lnTo>
                <a:lnTo>
                  <a:pt x="53649" y="299678"/>
                </a:lnTo>
                <a:lnTo>
                  <a:pt x="34766" y="295735"/>
                </a:lnTo>
                <a:lnTo>
                  <a:pt x="16883" y="289149"/>
                </a:lnTo>
                <a:lnTo>
                  <a:pt x="0" y="279908"/>
                </a:lnTo>
                <a:lnTo>
                  <a:pt x="19050" y="233679"/>
                </a:lnTo>
                <a:lnTo>
                  <a:pt x="34313" y="243034"/>
                </a:lnTo>
                <a:lnTo>
                  <a:pt x="49434" y="249745"/>
                </a:lnTo>
                <a:lnTo>
                  <a:pt x="64412" y="253789"/>
                </a:lnTo>
                <a:lnTo>
                  <a:pt x="79248" y="255142"/>
                </a:lnTo>
                <a:lnTo>
                  <a:pt x="99177" y="253144"/>
                </a:lnTo>
                <a:lnTo>
                  <a:pt x="113426" y="247157"/>
                </a:lnTo>
                <a:lnTo>
                  <a:pt x="121985" y="237194"/>
                </a:lnTo>
                <a:lnTo>
                  <a:pt x="124841" y="223265"/>
                </a:lnTo>
                <a:lnTo>
                  <a:pt x="124154" y="215929"/>
                </a:lnTo>
                <a:lnTo>
                  <a:pt x="97663" y="180578"/>
                </a:lnTo>
                <a:lnTo>
                  <a:pt x="54465" y="156571"/>
                </a:lnTo>
                <a:lnTo>
                  <a:pt x="41830" y="149288"/>
                </a:lnTo>
                <a:lnTo>
                  <a:pt x="10334" y="118441"/>
                </a:lnTo>
                <a:lnTo>
                  <a:pt x="635" y="78231"/>
                </a:lnTo>
                <a:lnTo>
                  <a:pt x="2182" y="62087"/>
                </a:lnTo>
                <a:lnTo>
                  <a:pt x="25400" y="22225"/>
                </a:lnTo>
                <a:lnTo>
                  <a:pt x="70298" y="1383"/>
                </a:lnTo>
                <a:lnTo>
                  <a:pt x="8877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72534" y="583056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6" y="38988"/>
                </a:lnTo>
                <a:lnTo>
                  <a:pt x="246078" y="85740"/>
                </a:lnTo>
                <a:lnTo>
                  <a:pt x="254380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7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02458" y="583056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7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4665979" y="737152"/>
            <a:ext cx="107314" cy="48895"/>
            <a:chOff x="4665979" y="737152"/>
            <a:chExt cx="107314" cy="4889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6868" y="738041"/>
              <a:ext cx="105105" cy="4669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666868" y="738041"/>
              <a:ext cx="105410" cy="46990"/>
            </a:xfrm>
            <a:custGeom>
              <a:avLst/>
              <a:gdLst/>
              <a:ahLst/>
              <a:cxnLst/>
              <a:rect l="l" t="t" r="r" b="b"/>
              <a:pathLst>
                <a:path w="105410" h="46990">
                  <a:moveTo>
                    <a:pt x="0" y="46691"/>
                  </a:moveTo>
                  <a:lnTo>
                    <a:pt x="105105" y="46691"/>
                  </a:lnTo>
                  <a:lnTo>
                    <a:pt x="105105" y="0"/>
                  </a:lnTo>
                  <a:lnTo>
                    <a:pt x="0" y="0"/>
                  </a:lnTo>
                  <a:lnTo>
                    <a:pt x="0" y="46691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823459" y="583437"/>
            <a:ext cx="690245" cy="297180"/>
            <a:chOff x="4823459" y="583437"/>
            <a:chExt cx="690245" cy="29718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4348" y="584326"/>
              <a:ext cx="688086" cy="29502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36260" y="673353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7053" y="631062"/>
              <a:ext cx="85979" cy="8508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824348" y="584326"/>
              <a:ext cx="688340" cy="295275"/>
            </a:xfrm>
            <a:custGeom>
              <a:avLst/>
              <a:gdLst/>
              <a:ahLst/>
              <a:cxnLst/>
              <a:rect l="l" t="t" r="r" b="b"/>
              <a:pathLst>
                <a:path w="688339" h="295275">
                  <a:moveTo>
                    <a:pt x="440563" y="3937"/>
                  </a:moveTo>
                  <a:lnTo>
                    <a:pt x="495426" y="3937"/>
                  </a:lnTo>
                  <a:lnTo>
                    <a:pt x="564261" y="128143"/>
                  </a:lnTo>
                  <a:lnTo>
                    <a:pt x="633476" y="3937"/>
                  </a:lnTo>
                  <a:lnTo>
                    <a:pt x="688086" y="3937"/>
                  </a:lnTo>
                  <a:lnTo>
                    <a:pt x="590296" y="175640"/>
                  </a:lnTo>
                  <a:lnTo>
                    <a:pt x="590296" y="295021"/>
                  </a:lnTo>
                  <a:lnTo>
                    <a:pt x="538734" y="295021"/>
                  </a:lnTo>
                  <a:lnTo>
                    <a:pt x="538734" y="175640"/>
                  </a:lnTo>
                  <a:lnTo>
                    <a:pt x="440563" y="3937"/>
                  </a:lnTo>
                  <a:close/>
                </a:path>
                <a:path w="688339" h="295275">
                  <a:moveTo>
                    <a:pt x="335534" y="0"/>
                  </a:moveTo>
                  <a:lnTo>
                    <a:pt x="358266" y="0"/>
                  </a:lnTo>
                  <a:lnTo>
                    <a:pt x="475234" y="295021"/>
                  </a:lnTo>
                  <a:lnTo>
                    <a:pt x="418211" y="295021"/>
                  </a:lnTo>
                  <a:lnTo>
                    <a:pt x="397001" y="235965"/>
                  </a:lnTo>
                  <a:lnTo>
                    <a:pt x="297306" y="235965"/>
                  </a:lnTo>
                  <a:lnTo>
                    <a:pt x="276987" y="295021"/>
                  </a:lnTo>
                  <a:lnTo>
                    <a:pt x="223647" y="295021"/>
                  </a:lnTo>
                  <a:lnTo>
                    <a:pt x="219583" y="295021"/>
                  </a:lnTo>
                  <a:lnTo>
                    <a:pt x="164084" y="295021"/>
                  </a:lnTo>
                  <a:lnTo>
                    <a:pt x="86360" y="174878"/>
                  </a:lnTo>
                  <a:lnTo>
                    <a:pt x="79954" y="174660"/>
                  </a:lnTo>
                  <a:lnTo>
                    <a:pt x="72358" y="174371"/>
                  </a:lnTo>
                  <a:lnTo>
                    <a:pt x="63571" y="173986"/>
                  </a:lnTo>
                  <a:lnTo>
                    <a:pt x="53593" y="173482"/>
                  </a:lnTo>
                  <a:lnTo>
                    <a:pt x="53593" y="295021"/>
                  </a:lnTo>
                  <a:lnTo>
                    <a:pt x="0" y="295021"/>
                  </a:lnTo>
                  <a:lnTo>
                    <a:pt x="0" y="3937"/>
                  </a:lnTo>
                  <a:lnTo>
                    <a:pt x="3738" y="3841"/>
                  </a:lnTo>
                  <a:lnTo>
                    <a:pt x="10572" y="3556"/>
                  </a:lnTo>
                  <a:lnTo>
                    <a:pt x="20502" y="3079"/>
                  </a:lnTo>
                  <a:lnTo>
                    <a:pt x="33527" y="2412"/>
                  </a:lnTo>
                  <a:lnTo>
                    <a:pt x="47408" y="1819"/>
                  </a:lnTo>
                  <a:lnTo>
                    <a:pt x="59896" y="1381"/>
                  </a:lnTo>
                  <a:lnTo>
                    <a:pt x="70979" y="1109"/>
                  </a:lnTo>
                  <a:lnTo>
                    <a:pt x="80645" y="1015"/>
                  </a:lnTo>
                  <a:lnTo>
                    <a:pt x="129151" y="6373"/>
                  </a:lnTo>
                  <a:lnTo>
                    <a:pt x="163798" y="22447"/>
                  </a:lnTo>
                  <a:lnTo>
                    <a:pt x="184586" y="49236"/>
                  </a:lnTo>
                  <a:lnTo>
                    <a:pt x="191515" y="86740"/>
                  </a:lnTo>
                  <a:lnTo>
                    <a:pt x="190561" y="99407"/>
                  </a:lnTo>
                  <a:lnTo>
                    <a:pt x="168028" y="143738"/>
                  </a:lnTo>
                  <a:lnTo>
                    <a:pt x="137667" y="163830"/>
                  </a:lnTo>
                  <a:lnTo>
                    <a:pt x="221106" y="291084"/>
                  </a:lnTo>
                  <a:lnTo>
                    <a:pt x="33553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10259" y="1658239"/>
            <a:ext cx="6674484" cy="47263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278765" indent="25400">
              <a:lnSpc>
                <a:spcPct val="100800"/>
              </a:lnSpc>
              <a:spcBef>
                <a:spcPts val="75"/>
              </a:spcBef>
            </a:pP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Normal</a:t>
            </a:r>
            <a:r>
              <a:rPr sz="2400" u="heavy" spc="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exposure</a:t>
            </a:r>
            <a:r>
              <a:rPr sz="2400" u="heavy" spc="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-</a:t>
            </a:r>
            <a:r>
              <a:rPr sz="2400" spc="-5" dirty="0">
                <a:latin typeface="Trebuchet MS"/>
                <a:cs typeface="Trebuchet MS"/>
              </a:rPr>
              <a:t> the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vertebral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bodies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should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just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be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visible</a:t>
            </a:r>
            <a:r>
              <a:rPr sz="2400" spc="2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at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</a:t>
            </a:r>
            <a:r>
              <a:rPr sz="2400" dirty="0">
                <a:latin typeface="Trebuchet MS"/>
                <a:cs typeface="Trebuchet MS"/>
              </a:rPr>
              <a:t> lower </a:t>
            </a:r>
            <a:r>
              <a:rPr sz="2400" spc="-5" dirty="0">
                <a:latin typeface="Trebuchet MS"/>
                <a:cs typeface="Trebuchet MS"/>
              </a:rPr>
              <a:t>part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cardiac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shadow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>
              <a:latin typeface="Trebuchet MS"/>
              <a:cs typeface="Trebuchet MS"/>
            </a:endParaRPr>
          </a:p>
          <a:p>
            <a:pPr marL="12700" marR="90805" indent="1270">
              <a:lnSpc>
                <a:spcPct val="100000"/>
              </a:lnSpc>
            </a:pP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Underexposed</a:t>
            </a:r>
            <a:r>
              <a:rPr sz="2400" spc="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-If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vertebral</a:t>
            </a:r>
            <a:r>
              <a:rPr sz="2400" spc="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bodies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are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not </a:t>
            </a:r>
            <a:r>
              <a:rPr sz="2400" dirty="0">
                <a:latin typeface="Trebuchet MS"/>
                <a:cs typeface="Trebuchet MS"/>
              </a:rPr>
              <a:t> visible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,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insufficient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number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x-ray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photons </a:t>
            </a:r>
            <a:r>
              <a:rPr sz="2400" spc="-5" dirty="0">
                <a:latin typeface="Trebuchet MS"/>
                <a:cs typeface="Trebuchet MS"/>
              </a:rPr>
              <a:t> have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passed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through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patient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to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reach</a:t>
            </a:r>
            <a:r>
              <a:rPr sz="2400" spc="-5" dirty="0">
                <a:latin typeface="Trebuchet MS"/>
                <a:cs typeface="Trebuchet MS"/>
              </a:rPr>
              <a:t> the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15" dirty="0">
                <a:latin typeface="Trebuchet MS"/>
                <a:cs typeface="Trebuchet MS"/>
              </a:rPr>
              <a:t>x-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ray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film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 marR="5080" indent="1270">
              <a:lnSpc>
                <a:spcPct val="100000"/>
              </a:lnSpc>
              <a:spcBef>
                <a:spcPts val="5"/>
              </a:spcBef>
            </a:pPr>
            <a:r>
              <a:rPr sz="2400" spc="-30" dirty="0">
                <a:latin typeface="Trebuchet MS"/>
                <a:cs typeface="Trebuchet MS"/>
              </a:rPr>
              <a:t>Similarly,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if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film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appears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too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‘black’,</a:t>
            </a:r>
            <a:r>
              <a:rPr sz="2400" spc="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then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too many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photons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have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resulted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overexposure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5" dirty="0">
                <a:latin typeface="Trebuchet MS"/>
                <a:cs typeface="Trebuchet MS"/>
              </a:rPr>
              <a:t> the x-ray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film.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2193" y="729995"/>
            <a:ext cx="6698615" cy="319405"/>
            <a:chOff x="532193" y="729995"/>
            <a:chExt cx="669861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2193" y="729995"/>
              <a:ext cx="6698424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57516" y="825499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3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075304" y="8255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3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4395" y="781050"/>
            <a:ext cx="95630" cy="1031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0871" y="781050"/>
            <a:ext cx="118871" cy="2151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4639" y="781050"/>
            <a:ext cx="118872" cy="2151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5667" y="781050"/>
            <a:ext cx="118871" cy="2151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3486" y="780923"/>
            <a:ext cx="91185" cy="89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82715" y="777748"/>
            <a:ext cx="157607" cy="22364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1947" y="777748"/>
            <a:ext cx="157606" cy="22364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744843" y="7354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6" y="48640"/>
                </a:lnTo>
                <a:lnTo>
                  <a:pt x="54736" y="120903"/>
                </a:lnTo>
                <a:lnTo>
                  <a:pt x="156590" y="120903"/>
                </a:lnTo>
                <a:lnTo>
                  <a:pt x="156590" y="167385"/>
                </a:lnTo>
                <a:lnTo>
                  <a:pt x="54736" y="167385"/>
                </a:lnTo>
                <a:lnTo>
                  <a:pt x="54736" y="259841"/>
                </a:lnTo>
                <a:lnTo>
                  <a:pt x="194563" y="259841"/>
                </a:lnTo>
                <a:lnTo>
                  <a:pt x="19456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53530" y="7354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9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3" y="0"/>
                </a:lnTo>
                <a:lnTo>
                  <a:pt x="224663" y="312673"/>
                </a:lnTo>
                <a:lnTo>
                  <a:pt x="202311" y="312673"/>
                </a:lnTo>
                <a:lnTo>
                  <a:pt x="52578" y="117475"/>
                </a:lnTo>
                <a:lnTo>
                  <a:pt x="52578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83784" y="735456"/>
            <a:ext cx="262890" cy="308610"/>
          </a:xfrm>
          <a:custGeom>
            <a:avLst/>
            <a:gdLst/>
            <a:ahLst/>
            <a:cxnLst/>
            <a:rect l="l" t="t" r="r" b="b"/>
            <a:pathLst>
              <a:path w="262889" h="308609">
                <a:moveTo>
                  <a:pt x="0" y="0"/>
                </a:moveTo>
                <a:lnTo>
                  <a:pt x="58165" y="0"/>
                </a:lnTo>
                <a:lnTo>
                  <a:pt x="131190" y="131571"/>
                </a:lnTo>
                <a:lnTo>
                  <a:pt x="204469" y="0"/>
                </a:lnTo>
                <a:lnTo>
                  <a:pt x="262381" y="0"/>
                </a:lnTo>
                <a:lnTo>
                  <a:pt x="158876" y="181863"/>
                </a:lnTo>
                <a:lnTo>
                  <a:pt x="158876" y="308482"/>
                </a:lnTo>
                <a:lnTo>
                  <a:pt x="104012" y="308482"/>
                </a:lnTo>
                <a:lnTo>
                  <a:pt x="104012" y="1818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16171" y="735456"/>
            <a:ext cx="1027430" cy="313055"/>
          </a:xfrm>
          <a:custGeom>
            <a:avLst/>
            <a:gdLst/>
            <a:ahLst/>
            <a:cxnLst/>
            <a:rect l="l" t="t" r="r" b="b"/>
            <a:pathLst>
              <a:path w="1027429" h="313055">
                <a:moveTo>
                  <a:pt x="795654" y="0"/>
                </a:moveTo>
                <a:lnTo>
                  <a:pt x="850391" y="0"/>
                </a:lnTo>
                <a:lnTo>
                  <a:pt x="850391" y="120903"/>
                </a:lnTo>
                <a:lnTo>
                  <a:pt x="973201" y="120903"/>
                </a:lnTo>
                <a:lnTo>
                  <a:pt x="973201" y="0"/>
                </a:lnTo>
                <a:lnTo>
                  <a:pt x="1027302" y="0"/>
                </a:lnTo>
                <a:lnTo>
                  <a:pt x="1027302" y="308482"/>
                </a:lnTo>
                <a:lnTo>
                  <a:pt x="973201" y="308482"/>
                </a:lnTo>
                <a:lnTo>
                  <a:pt x="973201" y="169544"/>
                </a:lnTo>
                <a:lnTo>
                  <a:pt x="850391" y="169544"/>
                </a:lnTo>
                <a:lnTo>
                  <a:pt x="850391" y="308482"/>
                </a:lnTo>
                <a:lnTo>
                  <a:pt x="795654" y="308482"/>
                </a:lnTo>
                <a:lnTo>
                  <a:pt x="795654" y="0"/>
                </a:lnTo>
                <a:close/>
              </a:path>
              <a:path w="1027429" h="313055">
                <a:moveTo>
                  <a:pt x="504570" y="0"/>
                </a:moveTo>
                <a:lnTo>
                  <a:pt x="760094" y="0"/>
                </a:lnTo>
                <a:lnTo>
                  <a:pt x="760094" y="48640"/>
                </a:lnTo>
                <a:lnTo>
                  <a:pt x="657478" y="48640"/>
                </a:lnTo>
                <a:lnTo>
                  <a:pt x="657478" y="308482"/>
                </a:lnTo>
                <a:lnTo>
                  <a:pt x="602741" y="308482"/>
                </a:lnTo>
                <a:lnTo>
                  <a:pt x="602741" y="48640"/>
                </a:lnTo>
                <a:lnTo>
                  <a:pt x="504570" y="48640"/>
                </a:lnTo>
                <a:lnTo>
                  <a:pt x="504570" y="0"/>
                </a:lnTo>
                <a:close/>
              </a:path>
              <a:path w="1027429" h="313055">
                <a:moveTo>
                  <a:pt x="412623" y="0"/>
                </a:moveTo>
                <a:lnTo>
                  <a:pt x="467360" y="0"/>
                </a:lnTo>
                <a:lnTo>
                  <a:pt x="467360" y="308482"/>
                </a:lnTo>
                <a:lnTo>
                  <a:pt x="412623" y="308482"/>
                </a:lnTo>
                <a:lnTo>
                  <a:pt x="412623" y="0"/>
                </a:lnTo>
                <a:close/>
              </a:path>
              <a:path w="1027429" h="313055">
                <a:moveTo>
                  <a:pt x="0" y="0"/>
                </a:moveTo>
                <a:lnTo>
                  <a:pt x="57150" y="0"/>
                </a:lnTo>
                <a:lnTo>
                  <a:pt x="115062" y="186181"/>
                </a:lnTo>
                <a:lnTo>
                  <a:pt x="177545" y="0"/>
                </a:lnTo>
                <a:lnTo>
                  <a:pt x="201549" y="0"/>
                </a:lnTo>
                <a:lnTo>
                  <a:pt x="264287" y="186181"/>
                </a:lnTo>
                <a:lnTo>
                  <a:pt x="322072" y="0"/>
                </a:lnTo>
                <a:lnTo>
                  <a:pt x="379094" y="0"/>
                </a:lnTo>
                <a:lnTo>
                  <a:pt x="279273" y="312673"/>
                </a:lnTo>
                <a:lnTo>
                  <a:pt x="256793" y="312673"/>
                </a:lnTo>
                <a:lnTo>
                  <a:pt x="189356" y="118109"/>
                </a:lnTo>
                <a:lnTo>
                  <a:pt x="123825" y="312673"/>
                </a:lnTo>
                <a:lnTo>
                  <a:pt x="101345" y="31267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27552" y="735456"/>
            <a:ext cx="262890" cy="308610"/>
          </a:xfrm>
          <a:custGeom>
            <a:avLst/>
            <a:gdLst/>
            <a:ahLst/>
            <a:cxnLst/>
            <a:rect l="l" t="t" r="r" b="b"/>
            <a:pathLst>
              <a:path w="262889" h="308609">
                <a:moveTo>
                  <a:pt x="0" y="0"/>
                </a:moveTo>
                <a:lnTo>
                  <a:pt x="58165" y="0"/>
                </a:lnTo>
                <a:lnTo>
                  <a:pt x="131190" y="131571"/>
                </a:lnTo>
                <a:lnTo>
                  <a:pt x="204470" y="0"/>
                </a:lnTo>
                <a:lnTo>
                  <a:pt x="262382" y="0"/>
                </a:lnTo>
                <a:lnTo>
                  <a:pt x="158876" y="181863"/>
                </a:lnTo>
                <a:lnTo>
                  <a:pt x="158876" y="308482"/>
                </a:lnTo>
                <a:lnTo>
                  <a:pt x="104012" y="308482"/>
                </a:lnTo>
                <a:lnTo>
                  <a:pt x="104012" y="1818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70251" y="7354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2" y="259841"/>
                </a:lnTo>
                <a:lnTo>
                  <a:pt x="194182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24075" y="7354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2" y="259841"/>
                </a:lnTo>
                <a:lnTo>
                  <a:pt x="194182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31862" y="735456"/>
            <a:ext cx="262890" cy="308610"/>
          </a:xfrm>
          <a:custGeom>
            <a:avLst/>
            <a:gdLst/>
            <a:ahLst/>
            <a:cxnLst/>
            <a:rect l="l" t="t" r="r" b="b"/>
            <a:pathLst>
              <a:path w="262890" h="308609">
                <a:moveTo>
                  <a:pt x="0" y="0"/>
                </a:moveTo>
                <a:lnTo>
                  <a:pt x="58127" y="0"/>
                </a:lnTo>
                <a:lnTo>
                  <a:pt x="131203" y="131571"/>
                </a:lnTo>
                <a:lnTo>
                  <a:pt x="204431" y="0"/>
                </a:lnTo>
                <a:lnTo>
                  <a:pt x="262343" y="0"/>
                </a:lnTo>
                <a:lnTo>
                  <a:pt x="158838" y="181863"/>
                </a:lnTo>
                <a:lnTo>
                  <a:pt x="158838" y="308482"/>
                </a:lnTo>
                <a:lnTo>
                  <a:pt x="104025" y="308482"/>
                </a:lnTo>
                <a:lnTo>
                  <a:pt x="104025" y="1818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0651" y="734187"/>
            <a:ext cx="189230" cy="314325"/>
          </a:xfrm>
          <a:custGeom>
            <a:avLst/>
            <a:gdLst/>
            <a:ahLst/>
            <a:cxnLst/>
            <a:rect l="l" t="t" r="r" b="b"/>
            <a:pathLst>
              <a:path w="189230" h="314325">
                <a:moveTo>
                  <a:pt x="8635" y="0"/>
                </a:moveTo>
                <a:lnTo>
                  <a:pt x="174790" y="0"/>
                </a:lnTo>
                <a:lnTo>
                  <a:pt x="174790" y="46482"/>
                </a:lnTo>
                <a:lnTo>
                  <a:pt x="61277" y="46482"/>
                </a:lnTo>
                <a:lnTo>
                  <a:pt x="61277" y="101726"/>
                </a:lnTo>
                <a:lnTo>
                  <a:pt x="68571" y="98966"/>
                </a:lnTo>
                <a:lnTo>
                  <a:pt x="76547" y="96980"/>
                </a:lnTo>
                <a:lnTo>
                  <a:pt x="85207" y="95779"/>
                </a:lnTo>
                <a:lnTo>
                  <a:pt x="94551" y="95376"/>
                </a:lnTo>
                <a:lnTo>
                  <a:pt x="115987" y="97020"/>
                </a:lnTo>
                <a:lnTo>
                  <a:pt x="164579" y="121665"/>
                </a:lnTo>
                <a:lnTo>
                  <a:pt x="187582" y="173476"/>
                </a:lnTo>
                <a:lnTo>
                  <a:pt x="189115" y="196214"/>
                </a:lnTo>
                <a:lnTo>
                  <a:pt x="182257" y="247721"/>
                </a:lnTo>
                <a:lnTo>
                  <a:pt x="161683" y="284511"/>
                </a:lnTo>
                <a:lnTo>
                  <a:pt x="127393" y="306585"/>
                </a:lnTo>
                <a:lnTo>
                  <a:pt x="79387" y="313943"/>
                </a:lnTo>
                <a:lnTo>
                  <a:pt x="57373" y="312227"/>
                </a:lnTo>
                <a:lnTo>
                  <a:pt x="36803" y="307070"/>
                </a:lnTo>
                <a:lnTo>
                  <a:pt x="17678" y="298459"/>
                </a:lnTo>
                <a:lnTo>
                  <a:pt x="0" y="286385"/>
                </a:lnTo>
                <a:lnTo>
                  <a:pt x="21691" y="241300"/>
                </a:lnTo>
                <a:lnTo>
                  <a:pt x="37843" y="252728"/>
                </a:lnTo>
                <a:lnTo>
                  <a:pt x="52809" y="260905"/>
                </a:lnTo>
                <a:lnTo>
                  <a:pt x="66590" y="265820"/>
                </a:lnTo>
                <a:lnTo>
                  <a:pt x="79184" y="267462"/>
                </a:lnTo>
                <a:lnTo>
                  <a:pt x="102404" y="263370"/>
                </a:lnTo>
                <a:lnTo>
                  <a:pt x="118989" y="251110"/>
                </a:lnTo>
                <a:lnTo>
                  <a:pt x="128940" y="230707"/>
                </a:lnTo>
                <a:lnTo>
                  <a:pt x="132257" y="202184"/>
                </a:lnTo>
                <a:lnTo>
                  <a:pt x="131505" y="187537"/>
                </a:lnTo>
                <a:lnTo>
                  <a:pt x="113230" y="150002"/>
                </a:lnTo>
                <a:lnTo>
                  <a:pt x="80022" y="141859"/>
                </a:lnTo>
                <a:lnTo>
                  <a:pt x="67364" y="143430"/>
                </a:lnTo>
                <a:lnTo>
                  <a:pt x="54860" y="148145"/>
                </a:lnTo>
                <a:lnTo>
                  <a:pt x="42514" y="156003"/>
                </a:lnTo>
                <a:lnTo>
                  <a:pt x="30327" y="167004"/>
                </a:lnTo>
                <a:lnTo>
                  <a:pt x="8635" y="152908"/>
                </a:lnTo>
                <a:lnTo>
                  <a:pt x="863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00546" y="733298"/>
            <a:ext cx="205104" cy="311150"/>
          </a:xfrm>
          <a:custGeom>
            <a:avLst/>
            <a:gdLst/>
            <a:ahLst/>
            <a:cxnLst/>
            <a:rect l="l" t="t" r="r" b="b"/>
            <a:pathLst>
              <a:path w="205104" h="311150">
                <a:moveTo>
                  <a:pt x="64007" y="0"/>
                </a:moveTo>
                <a:lnTo>
                  <a:pt x="127222" y="5619"/>
                </a:lnTo>
                <a:lnTo>
                  <a:pt x="170814" y="22478"/>
                </a:lnTo>
                <a:lnTo>
                  <a:pt x="196246" y="51133"/>
                </a:lnTo>
                <a:lnTo>
                  <a:pt x="204724" y="92455"/>
                </a:lnTo>
                <a:lnTo>
                  <a:pt x="196893" y="138888"/>
                </a:lnTo>
                <a:lnTo>
                  <a:pt x="173418" y="172069"/>
                </a:lnTo>
                <a:lnTo>
                  <a:pt x="134322" y="191986"/>
                </a:lnTo>
                <a:lnTo>
                  <a:pt x="79628" y="198627"/>
                </a:lnTo>
                <a:lnTo>
                  <a:pt x="73405" y="198627"/>
                </a:lnTo>
                <a:lnTo>
                  <a:pt x="65150" y="198119"/>
                </a:lnTo>
                <a:lnTo>
                  <a:pt x="54737" y="197103"/>
                </a:lnTo>
                <a:lnTo>
                  <a:pt x="54737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4503" y="1285"/>
                </a:lnTo>
                <a:lnTo>
                  <a:pt x="43338" y="571"/>
                </a:lnTo>
                <a:lnTo>
                  <a:pt x="56507" y="142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37022" y="733298"/>
            <a:ext cx="229235" cy="311150"/>
          </a:xfrm>
          <a:custGeom>
            <a:avLst/>
            <a:gdLst/>
            <a:ahLst/>
            <a:cxnLst/>
            <a:rect l="l" t="t" r="r" b="b"/>
            <a:pathLst>
              <a:path w="229235" h="311150">
                <a:moveTo>
                  <a:pt x="82296" y="0"/>
                </a:moveTo>
                <a:lnTo>
                  <a:pt x="142716" y="9890"/>
                </a:lnTo>
                <a:lnTo>
                  <a:pt x="189229" y="39497"/>
                </a:lnTo>
                <a:lnTo>
                  <a:pt x="218836" y="85407"/>
                </a:lnTo>
                <a:lnTo>
                  <a:pt x="228726" y="144272"/>
                </a:lnTo>
                <a:lnTo>
                  <a:pt x="224272" y="195092"/>
                </a:lnTo>
                <a:lnTo>
                  <a:pt x="210909" y="236680"/>
                </a:lnTo>
                <a:lnTo>
                  <a:pt x="188642" y="269033"/>
                </a:lnTo>
                <a:lnTo>
                  <a:pt x="157475" y="292147"/>
                </a:lnTo>
                <a:lnTo>
                  <a:pt x="117410" y="306017"/>
                </a:lnTo>
                <a:lnTo>
                  <a:pt x="68452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9717" y="1285"/>
                </a:lnTo>
                <a:lnTo>
                  <a:pt x="53339" y="571"/>
                </a:lnTo>
                <a:lnTo>
                  <a:pt x="70865" y="142"/>
                </a:lnTo>
                <a:lnTo>
                  <a:pt x="8229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0790" y="733298"/>
            <a:ext cx="229235" cy="311150"/>
          </a:xfrm>
          <a:custGeom>
            <a:avLst/>
            <a:gdLst/>
            <a:ahLst/>
            <a:cxnLst/>
            <a:rect l="l" t="t" r="r" b="b"/>
            <a:pathLst>
              <a:path w="229235" h="311150">
                <a:moveTo>
                  <a:pt x="82296" y="0"/>
                </a:moveTo>
                <a:lnTo>
                  <a:pt x="142716" y="9890"/>
                </a:lnTo>
                <a:lnTo>
                  <a:pt x="189230" y="39497"/>
                </a:lnTo>
                <a:lnTo>
                  <a:pt x="218836" y="85407"/>
                </a:lnTo>
                <a:lnTo>
                  <a:pt x="228726" y="144272"/>
                </a:lnTo>
                <a:lnTo>
                  <a:pt x="224272" y="195092"/>
                </a:lnTo>
                <a:lnTo>
                  <a:pt x="210909" y="236680"/>
                </a:lnTo>
                <a:lnTo>
                  <a:pt x="188642" y="269033"/>
                </a:lnTo>
                <a:lnTo>
                  <a:pt x="157475" y="292147"/>
                </a:lnTo>
                <a:lnTo>
                  <a:pt x="117410" y="306017"/>
                </a:lnTo>
                <a:lnTo>
                  <a:pt x="68453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9717" y="1285"/>
                </a:lnTo>
                <a:lnTo>
                  <a:pt x="53339" y="571"/>
                </a:lnTo>
                <a:lnTo>
                  <a:pt x="70865" y="142"/>
                </a:lnTo>
                <a:lnTo>
                  <a:pt x="8229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61819" y="733298"/>
            <a:ext cx="229235" cy="311150"/>
          </a:xfrm>
          <a:custGeom>
            <a:avLst/>
            <a:gdLst/>
            <a:ahLst/>
            <a:cxnLst/>
            <a:rect l="l" t="t" r="r" b="b"/>
            <a:pathLst>
              <a:path w="229235" h="311150">
                <a:moveTo>
                  <a:pt x="82295" y="0"/>
                </a:moveTo>
                <a:lnTo>
                  <a:pt x="142716" y="9890"/>
                </a:lnTo>
                <a:lnTo>
                  <a:pt x="189230" y="39497"/>
                </a:lnTo>
                <a:lnTo>
                  <a:pt x="218836" y="85407"/>
                </a:lnTo>
                <a:lnTo>
                  <a:pt x="228726" y="144272"/>
                </a:lnTo>
                <a:lnTo>
                  <a:pt x="224272" y="195092"/>
                </a:lnTo>
                <a:lnTo>
                  <a:pt x="210909" y="236680"/>
                </a:lnTo>
                <a:lnTo>
                  <a:pt x="188642" y="269033"/>
                </a:lnTo>
                <a:lnTo>
                  <a:pt x="157475" y="292147"/>
                </a:lnTo>
                <a:lnTo>
                  <a:pt x="117410" y="306017"/>
                </a:lnTo>
                <a:lnTo>
                  <a:pt x="68453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9718" y="1285"/>
                </a:lnTo>
                <a:lnTo>
                  <a:pt x="53339" y="571"/>
                </a:lnTo>
                <a:lnTo>
                  <a:pt x="70865" y="142"/>
                </a:lnTo>
                <a:lnTo>
                  <a:pt x="822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7607" y="7322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7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7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59600" y="7312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3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6" y="250189"/>
                </a:lnTo>
                <a:lnTo>
                  <a:pt x="82423" y="250189"/>
                </a:lnTo>
                <a:lnTo>
                  <a:pt x="60959" y="312674"/>
                </a:lnTo>
                <a:lnTo>
                  <a:pt x="0" y="312674"/>
                </a:lnTo>
                <a:lnTo>
                  <a:pt x="12306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77388" y="7312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4" h="313055">
                <a:moveTo>
                  <a:pt x="123062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64834" y="7301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2" y="20065"/>
                </a:lnTo>
                <a:lnTo>
                  <a:pt x="155955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2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5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2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5" y="83057"/>
                </a:lnTo>
                <a:lnTo>
                  <a:pt x="2258" y="65912"/>
                </a:lnTo>
                <a:lnTo>
                  <a:pt x="26797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26834" y="7299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4"/>
                </a:lnTo>
                <a:lnTo>
                  <a:pt x="269493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6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06067" y="7299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6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2193" y="729995"/>
            <a:ext cx="205740" cy="314325"/>
          </a:xfrm>
          <a:custGeom>
            <a:avLst/>
            <a:gdLst/>
            <a:ahLst/>
            <a:cxnLst/>
            <a:rect l="l" t="t" r="r" b="b"/>
            <a:pathLst>
              <a:path w="205740" h="314325">
                <a:moveTo>
                  <a:pt x="86347" y="0"/>
                </a:moveTo>
                <a:lnTo>
                  <a:pt x="128563" y="5365"/>
                </a:lnTo>
                <a:lnTo>
                  <a:pt x="172165" y="33400"/>
                </a:lnTo>
                <a:lnTo>
                  <a:pt x="187210" y="81406"/>
                </a:lnTo>
                <a:lnTo>
                  <a:pt x="185065" y="100099"/>
                </a:lnTo>
                <a:lnTo>
                  <a:pt x="178628" y="120935"/>
                </a:lnTo>
                <a:lnTo>
                  <a:pt x="167901" y="143914"/>
                </a:lnTo>
                <a:lnTo>
                  <a:pt x="152882" y="169037"/>
                </a:lnTo>
                <a:lnTo>
                  <a:pt x="89712" y="265302"/>
                </a:lnTo>
                <a:lnTo>
                  <a:pt x="205536" y="265302"/>
                </a:lnTo>
                <a:lnTo>
                  <a:pt x="205536" y="313943"/>
                </a:lnTo>
                <a:lnTo>
                  <a:pt x="3365" y="313943"/>
                </a:lnTo>
                <a:lnTo>
                  <a:pt x="3365" y="297941"/>
                </a:lnTo>
                <a:lnTo>
                  <a:pt x="101079" y="154050"/>
                </a:lnTo>
                <a:lnTo>
                  <a:pt x="113888" y="133359"/>
                </a:lnTo>
                <a:lnTo>
                  <a:pt x="123036" y="114347"/>
                </a:lnTo>
                <a:lnTo>
                  <a:pt x="128523" y="97026"/>
                </a:lnTo>
                <a:lnTo>
                  <a:pt x="130352" y="81406"/>
                </a:lnTo>
                <a:lnTo>
                  <a:pt x="127733" y="66145"/>
                </a:lnTo>
                <a:lnTo>
                  <a:pt x="119875" y="55229"/>
                </a:lnTo>
                <a:lnTo>
                  <a:pt x="106778" y="48670"/>
                </a:lnTo>
                <a:lnTo>
                  <a:pt x="88442" y="46481"/>
                </a:lnTo>
                <a:lnTo>
                  <a:pt x="73217" y="48601"/>
                </a:lnTo>
                <a:lnTo>
                  <a:pt x="59543" y="54959"/>
                </a:lnTo>
                <a:lnTo>
                  <a:pt x="47423" y="65555"/>
                </a:lnTo>
                <a:lnTo>
                  <a:pt x="36855" y="80390"/>
                </a:lnTo>
                <a:lnTo>
                  <a:pt x="0" y="51307"/>
                </a:lnTo>
                <a:lnTo>
                  <a:pt x="34429" y="14604"/>
                </a:lnTo>
                <a:lnTo>
                  <a:pt x="72438" y="906"/>
                </a:lnTo>
                <a:lnTo>
                  <a:pt x="8634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43100" y="1746504"/>
            <a:ext cx="45339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6977" y="3049346"/>
            <a:ext cx="255524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/>
              <a:t>MITRAL</a:t>
            </a:r>
            <a:r>
              <a:rPr sz="2600" spc="-150" dirty="0"/>
              <a:t> </a:t>
            </a:r>
            <a:r>
              <a:rPr sz="2600" spc="-5" dirty="0"/>
              <a:t>STENOSIS</a:t>
            </a:r>
            <a:endParaRPr sz="260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1324" y="1049400"/>
            <a:ext cx="6537325" cy="320040"/>
            <a:chOff x="791324" y="1049400"/>
            <a:chExt cx="6537325" cy="320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1324" y="1049400"/>
              <a:ext cx="6536829" cy="3197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293" y="1211833"/>
              <a:ext cx="92328" cy="110743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155053" y="1145539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3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19728" y="1145539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1930" y="1101089"/>
            <a:ext cx="95630" cy="1031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88407" y="1101089"/>
            <a:ext cx="118871" cy="2151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76270" y="1101089"/>
            <a:ext cx="118871" cy="2151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42567" y="1100963"/>
            <a:ext cx="91185" cy="89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80251" y="1097788"/>
            <a:ext cx="157607" cy="22364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22551" y="1097788"/>
            <a:ext cx="157606" cy="22364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842379" y="1055497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1" y="120903"/>
                </a:lnTo>
                <a:lnTo>
                  <a:pt x="156591" y="167386"/>
                </a:lnTo>
                <a:lnTo>
                  <a:pt x="54737" y="167386"/>
                </a:lnTo>
                <a:lnTo>
                  <a:pt x="54737" y="259841"/>
                </a:lnTo>
                <a:lnTo>
                  <a:pt x="194564" y="259841"/>
                </a:lnTo>
                <a:lnTo>
                  <a:pt x="194564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51066" y="1055497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2" y="0"/>
                </a:lnTo>
                <a:lnTo>
                  <a:pt x="224662" y="312674"/>
                </a:lnTo>
                <a:lnTo>
                  <a:pt x="202311" y="312674"/>
                </a:lnTo>
                <a:lnTo>
                  <a:pt x="52578" y="117475"/>
                </a:lnTo>
                <a:lnTo>
                  <a:pt x="52578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1320" y="1055497"/>
            <a:ext cx="262890" cy="308610"/>
          </a:xfrm>
          <a:custGeom>
            <a:avLst/>
            <a:gdLst/>
            <a:ahLst/>
            <a:cxnLst/>
            <a:rect l="l" t="t" r="r" b="b"/>
            <a:pathLst>
              <a:path w="262889" h="308609">
                <a:moveTo>
                  <a:pt x="0" y="0"/>
                </a:moveTo>
                <a:lnTo>
                  <a:pt x="58165" y="0"/>
                </a:lnTo>
                <a:lnTo>
                  <a:pt x="131190" y="131572"/>
                </a:lnTo>
                <a:lnTo>
                  <a:pt x="204469" y="0"/>
                </a:lnTo>
                <a:lnTo>
                  <a:pt x="262381" y="0"/>
                </a:lnTo>
                <a:lnTo>
                  <a:pt x="158876" y="181863"/>
                </a:lnTo>
                <a:lnTo>
                  <a:pt x="158876" y="308482"/>
                </a:lnTo>
                <a:lnTo>
                  <a:pt x="104012" y="308482"/>
                </a:lnTo>
                <a:lnTo>
                  <a:pt x="104012" y="1818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13708" y="1055497"/>
            <a:ext cx="1027430" cy="313055"/>
          </a:xfrm>
          <a:custGeom>
            <a:avLst/>
            <a:gdLst/>
            <a:ahLst/>
            <a:cxnLst/>
            <a:rect l="l" t="t" r="r" b="b"/>
            <a:pathLst>
              <a:path w="1027429" h="313055">
                <a:moveTo>
                  <a:pt x="795654" y="0"/>
                </a:moveTo>
                <a:lnTo>
                  <a:pt x="850391" y="0"/>
                </a:lnTo>
                <a:lnTo>
                  <a:pt x="850391" y="120903"/>
                </a:lnTo>
                <a:lnTo>
                  <a:pt x="973201" y="120903"/>
                </a:lnTo>
                <a:lnTo>
                  <a:pt x="973201" y="0"/>
                </a:lnTo>
                <a:lnTo>
                  <a:pt x="1027302" y="0"/>
                </a:lnTo>
                <a:lnTo>
                  <a:pt x="1027302" y="308482"/>
                </a:lnTo>
                <a:lnTo>
                  <a:pt x="973201" y="308482"/>
                </a:lnTo>
                <a:lnTo>
                  <a:pt x="973201" y="169544"/>
                </a:lnTo>
                <a:lnTo>
                  <a:pt x="850391" y="169544"/>
                </a:lnTo>
                <a:lnTo>
                  <a:pt x="850391" y="308482"/>
                </a:lnTo>
                <a:lnTo>
                  <a:pt x="795654" y="308482"/>
                </a:lnTo>
                <a:lnTo>
                  <a:pt x="795654" y="0"/>
                </a:lnTo>
                <a:close/>
              </a:path>
              <a:path w="1027429" h="313055">
                <a:moveTo>
                  <a:pt x="504570" y="0"/>
                </a:moveTo>
                <a:lnTo>
                  <a:pt x="760094" y="0"/>
                </a:lnTo>
                <a:lnTo>
                  <a:pt x="760094" y="48640"/>
                </a:lnTo>
                <a:lnTo>
                  <a:pt x="657478" y="48640"/>
                </a:lnTo>
                <a:lnTo>
                  <a:pt x="657478" y="308482"/>
                </a:lnTo>
                <a:lnTo>
                  <a:pt x="602741" y="308482"/>
                </a:lnTo>
                <a:lnTo>
                  <a:pt x="602741" y="48640"/>
                </a:lnTo>
                <a:lnTo>
                  <a:pt x="504570" y="48640"/>
                </a:lnTo>
                <a:lnTo>
                  <a:pt x="504570" y="0"/>
                </a:lnTo>
                <a:close/>
              </a:path>
              <a:path w="1027429" h="313055">
                <a:moveTo>
                  <a:pt x="412622" y="0"/>
                </a:moveTo>
                <a:lnTo>
                  <a:pt x="467359" y="0"/>
                </a:lnTo>
                <a:lnTo>
                  <a:pt x="467359" y="308482"/>
                </a:lnTo>
                <a:lnTo>
                  <a:pt x="412622" y="308482"/>
                </a:lnTo>
                <a:lnTo>
                  <a:pt x="412622" y="0"/>
                </a:lnTo>
                <a:close/>
              </a:path>
              <a:path w="1027429" h="313055">
                <a:moveTo>
                  <a:pt x="0" y="0"/>
                </a:moveTo>
                <a:lnTo>
                  <a:pt x="57150" y="0"/>
                </a:lnTo>
                <a:lnTo>
                  <a:pt x="115062" y="186181"/>
                </a:lnTo>
                <a:lnTo>
                  <a:pt x="177545" y="0"/>
                </a:lnTo>
                <a:lnTo>
                  <a:pt x="201549" y="0"/>
                </a:lnTo>
                <a:lnTo>
                  <a:pt x="264287" y="186181"/>
                </a:lnTo>
                <a:lnTo>
                  <a:pt x="322071" y="0"/>
                </a:lnTo>
                <a:lnTo>
                  <a:pt x="379094" y="0"/>
                </a:lnTo>
                <a:lnTo>
                  <a:pt x="279272" y="312674"/>
                </a:lnTo>
                <a:lnTo>
                  <a:pt x="256793" y="312674"/>
                </a:lnTo>
                <a:lnTo>
                  <a:pt x="189356" y="118110"/>
                </a:lnTo>
                <a:lnTo>
                  <a:pt x="123825" y="312674"/>
                </a:lnTo>
                <a:lnTo>
                  <a:pt x="101345" y="3126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25215" y="1055497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2" y="0"/>
                </a:lnTo>
                <a:lnTo>
                  <a:pt x="224662" y="312674"/>
                </a:lnTo>
                <a:lnTo>
                  <a:pt x="202311" y="312674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03423" y="1055497"/>
            <a:ext cx="315595" cy="313055"/>
          </a:xfrm>
          <a:custGeom>
            <a:avLst/>
            <a:gdLst/>
            <a:ahLst/>
            <a:cxnLst/>
            <a:rect l="l" t="t" r="r" b="b"/>
            <a:pathLst>
              <a:path w="315595" h="313055">
                <a:moveTo>
                  <a:pt x="62102" y="0"/>
                </a:moveTo>
                <a:lnTo>
                  <a:pt x="91185" y="0"/>
                </a:lnTo>
                <a:lnTo>
                  <a:pt x="157987" y="207772"/>
                </a:lnTo>
                <a:lnTo>
                  <a:pt x="223265" y="0"/>
                </a:lnTo>
                <a:lnTo>
                  <a:pt x="252094" y="0"/>
                </a:lnTo>
                <a:lnTo>
                  <a:pt x="315087" y="308737"/>
                </a:lnTo>
                <a:lnTo>
                  <a:pt x="262000" y="308737"/>
                </a:lnTo>
                <a:lnTo>
                  <a:pt x="229996" y="142366"/>
                </a:lnTo>
                <a:lnTo>
                  <a:pt x="167894" y="312674"/>
                </a:lnTo>
                <a:lnTo>
                  <a:pt x="148335" y="312674"/>
                </a:lnTo>
                <a:lnTo>
                  <a:pt x="86106" y="142366"/>
                </a:lnTo>
                <a:lnTo>
                  <a:pt x="52831" y="308737"/>
                </a:lnTo>
                <a:lnTo>
                  <a:pt x="0" y="308737"/>
                </a:lnTo>
                <a:lnTo>
                  <a:pt x="6210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84679" y="1055497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2" y="259841"/>
                </a:lnTo>
                <a:lnTo>
                  <a:pt x="194182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90903" y="1055497"/>
            <a:ext cx="262890" cy="308610"/>
          </a:xfrm>
          <a:custGeom>
            <a:avLst/>
            <a:gdLst/>
            <a:ahLst/>
            <a:cxnLst/>
            <a:rect l="l" t="t" r="r" b="b"/>
            <a:pathLst>
              <a:path w="262889" h="308609">
                <a:moveTo>
                  <a:pt x="0" y="0"/>
                </a:moveTo>
                <a:lnTo>
                  <a:pt x="58165" y="0"/>
                </a:lnTo>
                <a:lnTo>
                  <a:pt x="131190" y="131572"/>
                </a:lnTo>
                <a:lnTo>
                  <a:pt x="204470" y="0"/>
                </a:lnTo>
                <a:lnTo>
                  <a:pt x="262382" y="0"/>
                </a:lnTo>
                <a:lnTo>
                  <a:pt x="158877" y="181863"/>
                </a:lnTo>
                <a:lnTo>
                  <a:pt x="158877" y="308482"/>
                </a:lnTo>
                <a:lnTo>
                  <a:pt x="104012" y="308482"/>
                </a:lnTo>
                <a:lnTo>
                  <a:pt x="104012" y="1818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1255" y="1054227"/>
            <a:ext cx="189230" cy="314325"/>
          </a:xfrm>
          <a:custGeom>
            <a:avLst/>
            <a:gdLst/>
            <a:ahLst/>
            <a:cxnLst/>
            <a:rect l="l" t="t" r="r" b="b"/>
            <a:pathLst>
              <a:path w="189230" h="314325">
                <a:moveTo>
                  <a:pt x="8636" y="0"/>
                </a:moveTo>
                <a:lnTo>
                  <a:pt x="174790" y="0"/>
                </a:lnTo>
                <a:lnTo>
                  <a:pt x="174790" y="46482"/>
                </a:lnTo>
                <a:lnTo>
                  <a:pt x="61277" y="46482"/>
                </a:lnTo>
                <a:lnTo>
                  <a:pt x="61277" y="101726"/>
                </a:lnTo>
                <a:lnTo>
                  <a:pt x="68571" y="98966"/>
                </a:lnTo>
                <a:lnTo>
                  <a:pt x="76547" y="96980"/>
                </a:lnTo>
                <a:lnTo>
                  <a:pt x="85207" y="95779"/>
                </a:lnTo>
                <a:lnTo>
                  <a:pt x="94551" y="95376"/>
                </a:lnTo>
                <a:lnTo>
                  <a:pt x="115987" y="97020"/>
                </a:lnTo>
                <a:lnTo>
                  <a:pt x="164579" y="121665"/>
                </a:lnTo>
                <a:lnTo>
                  <a:pt x="187582" y="173476"/>
                </a:lnTo>
                <a:lnTo>
                  <a:pt x="189115" y="196214"/>
                </a:lnTo>
                <a:lnTo>
                  <a:pt x="182257" y="247721"/>
                </a:lnTo>
                <a:lnTo>
                  <a:pt x="161683" y="284511"/>
                </a:lnTo>
                <a:lnTo>
                  <a:pt x="127393" y="306585"/>
                </a:lnTo>
                <a:lnTo>
                  <a:pt x="79387" y="313944"/>
                </a:lnTo>
                <a:lnTo>
                  <a:pt x="57373" y="312227"/>
                </a:lnTo>
                <a:lnTo>
                  <a:pt x="36803" y="307070"/>
                </a:lnTo>
                <a:lnTo>
                  <a:pt x="17678" y="298459"/>
                </a:lnTo>
                <a:lnTo>
                  <a:pt x="0" y="286385"/>
                </a:lnTo>
                <a:lnTo>
                  <a:pt x="21691" y="241300"/>
                </a:lnTo>
                <a:lnTo>
                  <a:pt x="37843" y="252728"/>
                </a:lnTo>
                <a:lnTo>
                  <a:pt x="52809" y="260905"/>
                </a:lnTo>
                <a:lnTo>
                  <a:pt x="66590" y="265820"/>
                </a:lnTo>
                <a:lnTo>
                  <a:pt x="79184" y="267462"/>
                </a:lnTo>
                <a:lnTo>
                  <a:pt x="102404" y="263370"/>
                </a:lnTo>
                <a:lnTo>
                  <a:pt x="118989" y="251110"/>
                </a:lnTo>
                <a:lnTo>
                  <a:pt x="128940" y="230707"/>
                </a:lnTo>
                <a:lnTo>
                  <a:pt x="132257" y="202184"/>
                </a:lnTo>
                <a:lnTo>
                  <a:pt x="131505" y="187537"/>
                </a:lnTo>
                <a:lnTo>
                  <a:pt x="113230" y="150002"/>
                </a:lnTo>
                <a:lnTo>
                  <a:pt x="80022" y="141859"/>
                </a:lnTo>
                <a:lnTo>
                  <a:pt x="67364" y="143430"/>
                </a:lnTo>
                <a:lnTo>
                  <a:pt x="54860" y="148145"/>
                </a:lnTo>
                <a:lnTo>
                  <a:pt x="42514" y="156003"/>
                </a:lnTo>
                <a:lnTo>
                  <a:pt x="30327" y="167005"/>
                </a:lnTo>
                <a:lnTo>
                  <a:pt x="8636" y="152908"/>
                </a:lnTo>
                <a:lnTo>
                  <a:pt x="863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98083" y="1053338"/>
            <a:ext cx="205104" cy="311150"/>
          </a:xfrm>
          <a:custGeom>
            <a:avLst/>
            <a:gdLst/>
            <a:ahLst/>
            <a:cxnLst/>
            <a:rect l="l" t="t" r="r" b="b"/>
            <a:pathLst>
              <a:path w="205104" h="311150">
                <a:moveTo>
                  <a:pt x="64007" y="0"/>
                </a:moveTo>
                <a:lnTo>
                  <a:pt x="127222" y="5619"/>
                </a:lnTo>
                <a:lnTo>
                  <a:pt x="170814" y="22478"/>
                </a:lnTo>
                <a:lnTo>
                  <a:pt x="196246" y="51133"/>
                </a:lnTo>
                <a:lnTo>
                  <a:pt x="204724" y="92456"/>
                </a:lnTo>
                <a:lnTo>
                  <a:pt x="196893" y="138888"/>
                </a:lnTo>
                <a:lnTo>
                  <a:pt x="173418" y="172069"/>
                </a:lnTo>
                <a:lnTo>
                  <a:pt x="134322" y="191986"/>
                </a:lnTo>
                <a:lnTo>
                  <a:pt x="79628" y="198627"/>
                </a:lnTo>
                <a:lnTo>
                  <a:pt x="73405" y="198627"/>
                </a:lnTo>
                <a:lnTo>
                  <a:pt x="65150" y="198120"/>
                </a:lnTo>
                <a:lnTo>
                  <a:pt x="54737" y="197103"/>
                </a:lnTo>
                <a:lnTo>
                  <a:pt x="54737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4503" y="1285"/>
                </a:lnTo>
                <a:lnTo>
                  <a:pt x="43338" y="571"/>
                </a:lnTo>
                <a:lnTo>
                  <a:pt x="56507" y="142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34559" y="1053338"/>
            <a:ext cx="229235" cy="311150"/>
          </a:xfrm>
          <a:custGeom>
            <a:avLst/>
            <a:gdLst/>
            <a:ahLst/>
            <a:cxnLst/>
            <a:rect l="l" t="t" r="r" b="b"/>
            <a:pathLst>
              <a:path w="229235" h="311150">
                <a:moveTo>
                  <a:pt x="82295" y="0"/>
                </a:moveTo>
                <a:lnTo>
                  <a:pt x="142716" y="9890"/>
                </a:lnTo>
                <a:lnTo>
                  <a:pt x="189229" y="39497"/>
                </a:lnTo>
                <a:lnTo>
                  <a:pt x="218836" y="85407"/>
                </a:lnTo>
                <a:lnTo>
                  <a:pt x="228726" y="144272"/>
                </a:lnTo>
                <a:lnTo>
                  <a:pt x="224272" y="195092"/>
                </a:lnTo>
                <a:lnTo>
                  <a:pt x="210909" y="236680"/>
                </a:lnTo>
                <a:lnTo>
                  <a:pt x="188642" y="269033"/>
                </a:lnTo>
                <a:lnTo>
                  <a:pt x="157475" y="292147"/>
                </a:lnTo>
                <a:lnTo>
                  <a:pt x="117410" y="306017"/>
                </a:lnTo>
                <a:lnTo>
                  <a:pt x="68452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9717" y="1285"/>
                </a:lnTo>
                <a:lnTo>
                  <a:pt x="53339" y="571"/>
                </a:lnTo>
                <a:lnTo>
                  <a:pt x="70865" y="142"/>
                </a:lnTo>
                <a:lnTo>
                  <a:pt x="822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22423" y="1053338"/>
            <a:ext cx="229235" cy="311150"/>
          </a:xfrm>
          <a:custGeom>
            <a:avLst/>
            <a:gdLst/>
            <a:ahLst/>
            <a:cxnLst/>
            <a:rect l="l" t="t" r="r" b="b"/>
            <a:pathLst>
              <a:path w="229235" h="311150">
                <a:moveTo>
                  <a:pt x="82295" y="0"/>
                </a:moveTo>
                <a:lnTo>
                  <a:pt x="142716" y="9890"/>
                </a:lnTo>
                <a:lnTo>
                  <a:pt x="189229" y="39497"/>
                </a:lnTo>
                <a:lnTo>
                  <a:pt x="218836" y="85407"/>
                </a:lnTo>
                <a:lnTo>
                  <a:pt x="228726" y="144272"/>
                </a:lnTo>
                <a:lnTo>
                  <a:pt x="224272" y="195092"/>
                </a:lnTo>
                <a:lnTo>
                  <a:pt x="210909" y="236680"/>
                </a:lnTo>
                <a:lnTo>
                  <a:pt x="188642" y="269033"/>
                </a:lnTo>
                <a:lnTo>
                  <a:pt x="157475" y="292147"/>
                </a:lnTo>
                <a:lnTo>
                  <a:pt x="117410" y="306017"/>
                </a:lnTo>
                <a:lnTo>
                  <a:pt x="68452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9718" y="1285"/>
                </a:lnTo>
                <a:lnTo>
                  <a:pt x="53339" y="571"/>
                </a:lnTo>
                <a:lnTo>
                  <a:pt x="70865" y="142"/>
                </a:lnTo>
                <a:lnTo>
                  <a:pt x="822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86686" y="1052322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7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8" y="311657"/>
                </a:lnTo>
                <a:lnTo>
                  <a:pt x="173862" y="311657"/>
                </a:lnTo>
                <a:lnTo>
                  <a:pt x="91567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57135" y="105130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3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90"/>
                </a:lnTo>
                <a:lnTo>
                  <a:pt x="82423" y="250190"/>
                </a:lnTo>
                <a:lnTo>
                  <a:pt x="60960" y="312674"/>
                </a:lnTo>
                <a:lnTo>
                  <a:pt x="0" y="312674"/>
                </a:lnTo>
                <a:lnTo>
                  <a:pt x="12306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21811" y="105130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7" y="250190"/>
                </a:lnTo>
                <a:lnTo>
                  <a:pt x="82423" y="250190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62371" y="105016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2" y="20065"/>
                </a:lnTo>
                <a:lnTo>
                  <a:pt x="155955" y="67183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1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5" y="137795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4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2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6" y="270383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4" y="83058"/>
                </a:lnTo>
                <a:lnTo>
                  <a:pt x="2258" y="65912"/>
                </a:lnTo>
                <a:lnTo>
                  <a:pt x="26796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24370" y="1050036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7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6670" y="1050036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5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7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1324" y="1049400"/>
            <a:ext cx="203835" cy="318770"/>
          </a:xfrm>
          <a:custGeom>
            <a:avLst/>
            <a:gdLst/>
            <a:ahLst/>
            <a:cxnLst/>
            <a:rect l="l" t="t" r="r" b="b"/>
            <a:pathLst>
              <a:path w="203834" h="318769">
                <a:moveTo>
                  <a:pt x="132245" y="0"/>
                </a:moveTo>
                <a:lnTo>
                  <a:pt x="161315" y="30734"/>
                </a:lnTo>
                <a:lnTo>
                  <a:pt x="145982" y="39570"/>
                </a:lnTo>
                <a:lnTo>
                  <a:pt x="131359" y="49704"/>
                </a:lnTo>
                <a:lnTo>
                  <a:pt x="92394" y="87223"/>
                </a:lnTo>
                <a:lnTo>
                  <a:pt x="68859" y="126746"/>
                </a:lnTo>
                <a:lnTo>
                  <a:pt x="79444" y="122412"/>
                </a:lnTo>
                <a:lnTo>
                  <a:pt x="89290" y="119316"/>
                </a:lnTo>
                <a:lnTo>
                  <a:pt x="127490" y="118530"/>
                </a:lnTo>
                <a:lnTo>
                  <a:pt x="176784" y="143890"/>
                </a:lnTo>
                <a:lnTo>
                  <a:pt x="201562" y="195183"/>
                </a:lnTo>
                <a:lnTo>
                  <a:pt x="203212" y="217043"/>
                </a:lnTo>
                <a:lnTo>
                  <a:pt x="201522" y="238714"/>
                </a:lnTo>
                <a:lnTo>
                  <a:pt x="187996" y="275532"/>
                </a:lnTo>
                <a:lnTo>
                  <a:pt x="145545" y="311737"/>
                </a:lnTo>
                <a:lnTo>
                  <a:pt x="107823" y="318770"/>
                </a:lnTo>
                <a:lnTo>
                  <a:pt x="60650" y="310364"/>
                </a:lnTo>
                <a:lnTo>
                  <a:pt x="26955" y="285146"/>
                </a:lnTo>
                <a:lnTo>
                  <a:pt x="6738" y="243117"/>
                </a:lnTo>
                <a:lnTo>
                  <a:pt x="0" y="184276"/>
                </a:lnTo>
                <a:lnTo>
                  <a:pt x="2598" y="155916"/>
                </a:lnTo>
                <a:lnTo>
                  <a:pt x="23392" y="98766"/>
                </a:lnTo>
                <a:lnTo>
                  <a:pt x="62854" y="43951"/>
                </a:lnTo>
                <a:lnTo>
                  <a:pt x="108182" y="8951"/>
                </a:lnTo>
                <a:lnTo>
                  <a:pt x="1322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57400" y="1746504"/>
            <a:ext cx="40386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7205" y="3522345"/>
            <a:ext cx="34226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latin typeface="Trebuchet MS"/>
                <a:cs typeface="Trebuchet MS"/>
              </a:rPr>
              <a:t>PERICARDIAL</a:t>
            </a:r>
            <a:r>
              <a:rPr sz="2600" spc="-15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EFFUSION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6651" y="1000125"/>
            <a:ext cx="6879590" cy="357505"/>
            <a:chOff x="536651" y="1000125"/>
            <a:chExt cx="687959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651" y="1000125"/>
              <a:ext cx="6879005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97599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4" h="127634">
                  <a:moveTo>
                    <a:pt x="41528" y="0"/>
                  </a:moveTo>
                  <a:lnTo>
                    <a:pt x="0" y="127635"/>
                  </a:lnTo>
                  <a:lnTo>
                    <a:pt x="83057" y="127635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943730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9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88767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4013" y="1057402"/>
            <a:ext cx="132842" cy="2407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9311" y="1057275"/>
            <a:ext cx="101853" cy="1005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43933" y="1053719"/>
            <a:ext cx="176402" cy="2503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23236" y="1053719"/>
            <a:ext cx="176402" cy="25031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195184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4" y="135381"/>
                </a:lnTo>
                <a:lnTo>
                  <a:pt x="175514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28484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1" y="0"/>
                </a:lnTo>
                <a:lnTo>
                  <a:pt x="61341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88177" y="1006221"/>
            <a:ext cx="596900" cy="350520"/>
          </a:xfrm>
          <a:custGeom>
            <a:avLst/>
            <a:gdLst/>
            <a:ahLst/>
            <a:cxnLst/>
            <a:rect l="l" t="t" r="r" b="b"/>
            <a:pathLst>
              <a:path w="596900" h="350519">
                <a:moveTo>
                  <a:pt x="313182" y="0"/>
                </a:moveTo>
                <a:lnTo>
                  <a:pt x="345694" y="0"/>
                </a:lnTo>
                <a:lnTo>
                  <a:pt x="420497" y="232790"/>
                </a:lnTo>
                <a:lnTo>
                  <a:pt x="493649" y="0"/>
                </a:lnTo>
                <a:lnTo>
                  <a:pt x="525906" y="0"/>
                </a:lnTo>
                <a:lnTo>
                  <a:pt x="596519" y="345820"/>
                </a:lnTo>
                <a:lnTo>
                  <a:pt x="537082" y="345820"/>
                </a:lnTo>
                <a:lnTo>
                  <a:pt x="501142" y="159384"/>
                </a:lnTo>
                <a:lnTo>
                  <a:pt x="431673" y="350265"/>
                </a:lnTo>
                <a:lnTo>
                  <a:pt x="409701" y="350265"/>
                </a:lnTo>
                <a:lnTo>
                  <a:pt x="340106" y="159384"/>
                </a:lnTo>
                <a:lnTo>
                  <a:pt x="302768" y="345820"/>
                </a:lnTo>
                <a:lnTo>
                  <a:pt x="243586" y="345820"/>
                </a:lnTo>
                <a:lnTo>
                  <a:pt x="313182" y="0"/>
                </a:lnTo>
                <a:close/>
              </a:path>
              <a:path w="596900" h="350519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06236" y="1006221"/>
            <a:ext cx="227965" cy="346075"/>
          </a:xfrm>
          <a:custGeom>
            <a:avLst/>
            <a:gdLst/>
            <a:ahLst/>
            <a:cxnLst/>
            <a:rect l="l" t="t" r="r" b="b"/>
            <a:pathLst>
              <a:path w="227964" h="346075">
                <a:moveTo>
                  <a:pt x="0" y="0"/>
                </a:moveTo>
                <a:lnTo>
                  <a:pt x="227584" y="0"/>
                </a:lnTo>
                <a:lnTo>
                  <a:pt x="227584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82752" y="135381"/>
                </a:lnTo>
                <a:lnTo>
                  <a:pt x="182752" y="187578"/>
                </a:lnTo>
                <a:lnTo>
                  <a:pt x="61340" y="187578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06822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2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2" y="345566"/>
                </a:lnTo>
                <a:lnTo>
                  <a:pt x="327532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74616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81019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4" h="346075">
                <a:moveTo>
                  <a:pt x="0" y="0"/>
                </a:moveTo>
                <a:lnTo>
                  <a:pt x="65150" y="0"/>
                </a:lnTo>
                <a:lnTo>
                  <a:pt x="146938" y="147446"/>
                </a:lnTo>
                <a:lnTo>
                  <a:pt x="229107" y="0"/>
                </a:lnTo>
                <a:lnTo>
                  <a:pt x="294004" y="0"/>
                </a:lnTo>
                <a:lnTo>
                  <a:pt x="177926" y="203834"/>
                </a:lnTo>
                <a:lnTo>
                  <a:pt x="177926" y="345566"/>
                </a:lnTo>
                <a:lnTo>
                  <a:pt x="116585" y="345566"/>
                </a:lnTo>
                <a:lnTo>
                  <a:pt x="116585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16860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5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06665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5" h="346075">
                <a:moveTo>
                  <a:pt x="0" y="0"/>
                </a:moveTo>
                <a:lnTo>
                  <a:pt x="65112" y="0"/>
                </a:lnTo>
                <a:lnTo>
                  <a:pt x="146900" y="147446"/>
                </a:lnTo>
                <a:lnTo>
                  <a:pt x="229069" y="0"/>
                </a:lnTo>
                <a:lnTo>
                  <a:pt x="293966" y="0"/>
                </a:lnTo>
                <a:lnTo>
                  <a:pt x="177888" y="203834"/>
                </a:lnTo>
                <a:lnTo>
                  <a:pt x="177888" y="345566"/>
                </a:lnTo>
                <a:lnTo>
                  <a:pt x="116547" y="345566"/>
                </a:lnTo>
                <a:lnTo>
                  <a:pt x="116547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5309" y="1004824"/>
            <a:ext cx="212090" cy="351790"/>
          </a:xfrm>
          <a:custGeom>
            <a:avLst/>
            <a:gdLst/>
            <a:ahLst/>
            <a:cxnLst/>
            <a:rect l="l" t="t" r="r" b="b"/>
            <a:pathLst>
              <a:path w="212090" h="351790">
                <a:moveTo>
                  <a:pt x="9664" y="0"/>
                </a:moveTo>
                <a:lnTo>
                  <a:pt x="195783" y="0"/>
                </a:lnTo>
                <a:lnTo>
                  <a:pt x="195783" y="52070"/>
                </a:lnTo>
                <a:lnTo>
                  <a:pt x="68643" y="52070"/>
                </a:lnTo>
                <a:lnTo>
                  <a:pt x="68643" y="113918"/>
                </a:lnTo>
                <a:lnTo>
                  <a:pt x="76809" y="110825"/>
                </a:lnTo>
                <a:lnTo>
                  <a:pt x="85742" y="108600"/>
                </a:lnTo>
                <a:lnTo>
                  <a:pt x="95445" y="107257"/>
                </a:lnTo>
                <a:lnTo>
                  <a:pt x="105918" y="106806"/>
                </a:lnTo>
                <a:lnTo>
                  <a:pt x="129923" y="108660"/>
                </a:lnTo>
                <a:lnTo>
                  <a:pt x="169141" y="123416"/>
                </a:lnTo>
                <a:lnTo>
                  <a:pt x="196371" y="152560"/>
                </a:lnTo>
                <a:lnTo>
                  <a:pt x="210106" y="194331"/>
                </a:lnTo>
                <a:lnTo>
                  <a:pt x="211823" y="219837"/>
                </a:lnTo>
                <a:lnTo>
                  <a:pt x="206908" y="267294"/>
                </a:lnTo>
                <a:lnTo>
                  <a:pt x="192162" y="304205"/>
                </a:lnTo>
                <a:lnTo>
                  <a:pt x="167583" y="330570"/>
                </a:lnTo>
                <a:lnTo>
                  <a:pt x="133171" y="346389"/>
                </a:lnTo>
                <a:lnTo>
                  <a:pt x="88925" y="351663"/>
                </a:lnTo>
                <a:lnTo>
                  <a:pt x="64263" y="349734"/>
                </a:lnTo>
                <a:lnTo>
                  <a:pt x="41219" y="343947"/>
                </a:lnTo>
                <a:lnTo>
                  <a:pt x="19797" y="334303"/>
                </a:lnTo>
                <a:lnTo>
                  <a:pt x="0" y="320801"/>
                </a:lnTo>
                <a:lnTo>
                  <a:pt x="24295" y="270255"/>
                </a:lnTo>
                <a:lnTo>
                  <a:pt x="42385" y="283090"/>
                </a:lnTo>
                <a:lnTo>
                  <a:pt x="59148" y="292258"/>
                </a:lnTo>
                <a:lnTo>
                  <a:pt x="74585" y="297759"/>
                </a:lnTo>
                <a:lnTo>
                  <a:pt x="88696" y="299592"/>
                </a:lnTo>
                <a:lnTo>
                  <a:pt x="114700" y="295020"/>
                </a:lnTo>
                <a:lnTo>
                  <a:pt x="133273" y="281304"/>
                </a:lnTo>
                <a:lnTo>
                  <a:pt x="144418" y="258444"/>
                </a:lnTo>
                <a:lnTo>
                  <a:pt x="148132" y="226440"/>
                </a:lnTo>
                <a:lnTo>
                  <a:pt x="147292" y="210030"/>
                </a:lnTo>
                <a:lnTo>
                  <a:pt x="126835" y="168058"/>
                </a:lnTo>
                <a:lnTo>
                  <a:pt x="89636" y="159003"/>
                </a:lnTo>
                <a:lnTo>
                  <a:pt x="75454" y="160746"/>
                </a:lnTo>
                <a:lnTo>
                  <a:pt x="61445" y="165988"/>
                </a:lnTo>
                <a:lnTo>
                  <a:pt x="47613" y="174755"/>
                </a:lnTo>
                <a:lnTo>
                  <a:pt x="33959" y="187071"/>
                </a:lnTo>
                <a:lnTo>
                  <a:pt x="9664" y="171196"/>
                </a:lnTo>
                <a:lnTo>
                  <a:pt x="966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83560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8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36572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4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7" y="204724"/>
                </a:lnTo>
                <a:lnTo>
                  <a:pt x="63627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8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7870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5" h="350519">
                <a:moveTo>
                  <a:pt x="137795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3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34003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79039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50815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03142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2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7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7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81195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60498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6651" y="1000125"/>
            <a:ext cx="212725" cy="356870"/>
          </a:xfrm>
          <a:custGeom>
            <a:avLst/>
            <a:gdLst/>
            <a:ahLst/>
            <a:cxnLst/>
            <a:rect l="l" t="t" r="r" b="b"/>
            <a:pathLst>
              <a:path w="212725" h="356869">
                <a:moveTo>
                  <a:pt x="91287" y="0"/>
                </a:moveTo>
                <a:lnTo>
                  <a:pt x="137261" y="5842"/>
                </a:lnTo>
                <a:lnTo>
                  <a:pt x="171843" y="23495"/>
                </a:lnTo>
                <a:lnTo>
                  <a:pt x="198941" y="69536"/>
                </a:lnTo>
                <a:lnTo>
                  <a:pt x="200748" y="89535"/>
                </a:lnTo>
                <a:lnTo>
                  <a:pt x="198036" y="113276"/>
                </a:lnTo>
                <a:lnTo>
                  <a:pt x="189898" y="134016"/>
                </a:lnTo>
                <a:lnTo>
                  <a:pt x="176333" y="151757"/>
                </a:lnTo>
                <a:lnTo>
                  <a:pt x="157340" y="166497"/>
                </a:lnTo>
                <a:lnTo>
                  <a:pt x="181385" y="181812"/>
                </a:lnTo>
                <a:lnTo>
                  <a:pt x="198562" y="201295"/>
                </a:lnTo>
                <a:lnTo>
                  <a:pt x="208869" y="224968"/>
                </a:lnTo>
                <a:lnTo>
                  <a:pt x="212305" y="252857"/>
                </a:lnTo>
                <a:lnTo>
                  <a:pt x="210262" y="276125"/>
                </a:lnTo>
                <a:lnTo>
                  <a:pt x="193923" y="314328"/>
                </a:lnTo>
                <a:lnTo>
                  <a:pt x="161738" y="341145"/>
                </a:lnTo>
                <a:lnTo>
                  <a:pt x="116628" y="354671"/>
                </a:lnTo>
                <a:lnTo>
                  <a:pt x="89407" y="356362"/>
                </a:lnTo>
                <a:lnTo>
                  <a:pt x="64181" y="354264"/>
                </a:lnTo>
                <a:lnTo>
                  <a:pt x="40870" y="347964"/>
                </a:lnTo>
                <a:lnTo>
                  <a:pt x="19476" y="337448"/>
                </a:lnTo>
                <a:lnTo>
                  <a:pt x="0" y="322707"/>
                </a:lnTo>
                <a:lnTo>
                  <a:pt x="30670" y="275209"/>
                </a:lnTo>
                <a:lnTo>
                  <a:pt x="44643" y="287950"/>
                </a:lnTo>
                <a:lnTo>
                  <a:pt x="59207" y="297037"/>
                </a:lnTo>
                <a:lnTo>
                  <a:pt x="74361" y="302480"/>
                </a:lnTo>
                <a:lnTo>
                  <a:pt x="90106" y="304291"/>
                </a:lnTo>
                <a:lnTo>
                  <a:pt x="115702" y="300843"/>
                </a:lnTo>
                <a:lnTo>
                  <a:pt x="133986" y="290512"/>
                </a:lnTo>
                <a:lnTo>
                  <a:pt x="144957" y="273323"/>
                </a:lnTo>
                <a:lnTo>
                  <a:pt x="148615" y="249300"/>
                </a:lnTo>
                <a:lnTo>
                  <a:pt x="147553" y="237394"/>
                </a:lnTo>
                <a:lnTo>
                  <a:pt x="122403" y="201699"/>
                </a:lnTo>
                <a:lnTo>
                  <a:pt x="85864" y="192912"/>
                </a:lnTo>
                <a:lnTo>
                  <a:pt x="75018" y="192912"/>
                </a:lnTo>
                <a:lnTo>
                  <a:pt x="75018" y="142366"/>
                </a:lnTo>
                <a:lnTo>
                  <a:pt x="84213" y="142366"/>
                </a:lnTo>
                <a:lnTo>
                  <a:pt x="107333" y="139624"/>
                </a:lnTo>
                <a:lnTo>
                  <a:pt x="123847" y="131381"/>
                </a:lnTo>
                <a:lnTo>
                  <a:pt x="133755" y="117613"/>
                </a:lnTo>
                <a:lnTo>
                  <a:pt x="137058" y="98298"/>
                </a:lnTo>
                <a:lnTo>
                  <a:pt x="133977" y="78055"/>
                </a:lnTo>
                <a:lnTo>
                  <a:pt x="124733" y="63611"/>
                </a:lnTo>
                <a:lnTo>
                  <a:pt x="109326" y="54953"/>
                </a:lnTo>
                <a:lnTo>
                  <a:pt x="87756" y="52070"/>
                </a:lnTo>
                <a:lnTo>
                  <a:pt x="75102" y="53572"/>
                </a:lnTo>
                <a:lnTo>
                  <a:pt x="62628" y="58086"/>
                </a:lnTo>
                <a:lnTo>
                  <a:pt x="50332" y="65625"/>
                </a:lnTo>
                <a:lnTo>
                  <a:pt x="38214" y="76200"/>
                </a:lnTo>
                <a:lnTo>
                  <a:pt x="9436" y="33909"/>
                </a:lnTo>
                <a:lnTo>
                  <a:pt x="44107" y="10033"/>
                </a:lnTo>
                <a:lnTo>
                  <a:pt x="79495" y="621"/>
                </a:lnTo>
                <a:lnTo>
                  <a:pt x="912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28444" y="1746504"/>
            <a:ext cx="4096511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7622" y="3049346"/>
            <a:ext cx="212598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ASD</a:t>
            </a:r>
            <a:r>
              <a:rPr sz="2600" spc="-25" dirty="0"/>
              <a:t> </a:t>
            </a:r>
            <a:r>
              <a:rPr sz="2600" dirty="0"/>
              <a:t>WITH</a:t>
            </a:r>
            <a:r>
              <a:rPr sz="2600" spc="-50" dirty="0"/>
              <a:t> </a:t>
            </a:r>
            <a:r>
              <a:rPr sz="2600" spc="-95" dirty="0"/>
              <a:t>PAH</a:t>
            </a:r>
            <a:endParaRPr sz="260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9483" y="1000125"/>
            <a:ext cx="6370320" cy="357505"/>
            <a:chOff x="539483" y="1000125"/>
            <a:chExt cx="637032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83" y="1000125"/>
              <a:ext cx="6369824" cy="357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0956" y="1184655"/>
              <a:ext cx="109981" cy="11823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722239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09619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853" y="1057402"/>
            <a:ext cx="132943" cy="2407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54219" y="1057275"/>
            <a:ext cx="101853" cy="1005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97857" y="1053719"/>
            <a:ext cx="176402" cy="2503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00957" y="1053464"/>
            <a:ext cx="91312" cy="8661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220967" y="1006221"/>
            <a:ext cx="688340" cy="346075"/>
          </a:xfrm>
          <a:custGeom>
            <a:avLst/>
            <a:gdLst/>
            <a:ahLst/>
            <a:cxnLst/>
            <a:rect l="l" t="t" r="r" b="b"/>
            <a:pathLst>
              <a:path w="688340" h="346075">
                <a:moveTo>
                  <a:pt x="394335" y="0"/>
                </a:moveTo>
                <a:lnTo>
                  <a:pt x="459486" y="0"/>
                </a:lnTo>
                <a:lnTo>
                  <a:pt x="541274" y="147446"/>
                </a:lnTo>
                <a:lnTo>
                  <a:pt x="623442" y="0"/>
                </a:lnTo>
                <a:lnTo>
                  <a:pt x="688339" y="0"/>
                </a:lnTo>
                <a:lnTo>
                  <a:pt x="572262" y="203834"/>
                </a:lnTo>
                <a:lnTo>
                  <a:pt x="572262" y="345566"/>
                </a:lnTo>
                <a:lnTo>
                  <a:pt x="510921" y="345566"/>
                </a:lnTo>
                <a:lnTo>
                  <a:pt x="510921" y="203834"/>
                </a:lnTo>
                <a:lnTo>
                  <a:pt x="394335" y="0"/>
                </a:lnTo>
                <a:close/>
              </a:path>
              <a:path w="688340" h="346075">
                <a:moveTo>
                  <a:pt x="102235" y="0"/>
                </a:moveTo>
                <a:lnTo>
                  <a:pt x="388365" y="0"/>
                </a:lnTo>
                <a:lnTo>
                  <a:pt x="388365" y="54482"/>
                </a:lnTo>
                <a:lnTo>
                  <a:pt x="273558" y="54482"/>
                </a:lnTo>
                <a:lnTo>
                  <a:pt x="273558" y="345566"/>
                </a:lnTo>
                <a:lnTo>
                  <a:pt x="212217" y="345566"/>
                </a:lnTo>
                <a:lnTo>
                  <a:pt x="212217" y="54482"/>
                </a:lnTo>
                <a:lnTo>
                  <a:pt x="102235" y="54482"/>
                </a:lnTo>
                <a:lnTo>
                  <a:pt x="102235" y="0"/>
                </a:lnTo>
                <a:close/>
              </a:path>
              <a:path w="688340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3125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28540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40989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3891" y="1006221"/>
            <a:ext cx="586105" cy="346075"/>
          </a:xfrm>
          <a:custGeom>
            <a:avLst/>
            <a:gdLst/>
            <a:ahLst/>
            <a:cxnLst/>
            <a:rect l="l" t="t" r="r" b="b"/>
            <a:pathLst>
              <a:path w="586104" h="346075">
                <a:moveTo>
                  <a:pt x="326389" y="0"/>
                </a:moveTo>
                <a:lnTo>
                  <a:pt x="387731" y="0"/>
                </a:lnTo>
                <a:lnTo>
                  <a:pt x="387731" y="135381"/>
                </a:lnTo>
                <a:lnTo>
                  <a:pt x="525144" y="135381"/>
                </a:lnTo>
                <a:lnTo>
                  <a:pt x="525144" y="0"/>
                </a:lnTo>
                <a:lnTo>
                  <a:pt x="585850" y="0"/>
                </a:lnTo>
                <a:lnTo>
                  <a:pt x="585850" y="345566"/>
                </a:lnTo>
                <a:lnTo>
                  <a:pt x="525144" y="345566"/>
                </a:lnTo>
                <a:lnTo>
                  <a:pt x="525144" y="189864"/>
                </a:lnTo>
                <a:lnTo>
                  <a:pt x="387731" y="189864"/>
                </a:lnTo>
                <a:lnTo>
                  <a:pt x="387731" y="345566"/>
                </a:lnTo>
                <a:lnTo>
                  <a:pt x="326389" y="345566"/>
                </a:lnTo>
                <a:lnTo>
                  <a:pt x="326389" y="0"/>
                </a:lnTo>
                <a:close/>
              </a:path>
              <a:path w="586104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10536" y="1006221"/>
            <a:ext cx="541655" cy="346075"/>
          </a:xfrm>
          <a:custGeom>
            <a:avLst/>
            <a:gdLst/>
            <a:ahLst/>
            <a:cxnLst/>
            <a:rect l="l" t="t" r="r" b="b"/>
            <a:pathLst>
              <a:path w="541655" h="346075">
                <a:moveTo>
                  <a:pt x="247650" y="0"/>
                </a:moveTo>
                <a:lnTo>
                  <a:pt x="312800" y="0"/>
                </a:lnTo>
                <a:lnTo>
                  <a:pt x="394588" y="147446"/>
                </a:lnTo>
                <a:lnTo>
                  <a:pt x="476757" y="0"/>
                </a:lnTo>
                <a:lnTo>
                  <a:pt x="541655" y="0"/>
                </a:lnTo>
                <a:lnTo>
                  <a:pt x="425576" y="203834"/>
                </a:lnTo>
                <a:lnTo>
                  <a:pt x="425576" y="345566"/>
                </a:lnTo>
                <a:lnTo>
                  <a:pt x="364236" y="345566"/>
                </a:lnTo>
                <a:lnTo>
                  <a:pt x="364236" y="203834"/>
                </a:lnTo>
                <a:lnTo>
                  <a:pt x="247650" y="0"/>
                </a:lnTo>
                <a:close/>
              </a:path>
              <a:path w="541655" h="346075">
                <a:moveTo>
                  <a:pt x="0" y="0"/>
                </a:moveTo>
                <a:lnTo>
                  <a:pt x="227583" y="0"/>
                </a:lnTo>
                <a:lnTo>
                  <a:pt x="227583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82752" y="135381"/>
                </a:lnTo>
                <a:lnTo>
                  <a:pt x="182752" y="187578"/>
                </a:lnTo>
                <a:lnTo>
                  <a:pt x="61340" y="187578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57630" y="1006221"/>
            <a:ext cx="681355" cy="350520"/>
          </a:xfrm>
          <a:custGeom>
            <a:avLst/>
            <a:gdLst/>
            <a:ahLst/>
            <a:cxnLst/>
            <a:rect l="l" t="t" r="r" b="b"/>
            <a:pathLst>
              <a:path w="681355" h="350519">
                <a:moveTo>
                  <a:pt x="619937" y="0"/>
                </a:moveTo>
                <a:lnTo>
                  <a:pt x="681278" y="0"/>
                </a:lnTo>
                <a:lnTo>
                  <a:pt x="681278" y="345566"/>
                </a:lnTo>
                <a:lnTo>
                  <a:pt x="619937" y="345566"/>
                </a:lnTo>
                <a:lnTo>
                  <a:pt x="619937" y="0"/>
                </a:lnTo>
                <a:close/>
              </a:path>
              <a:path w="681355" h="350519">
                <a:moveTo>
                  <a:pt x="292404" y="0"/>
                </a:moveTo>
                <a:lnTo>
                  <a:pt x="578535" y="0"/>
                </a:lnTo>
                <a:lnTo>
                  <a:pt x="578535" y="54482"/>
                </a:lnTo>
                <a:lnTo>
                  <a:pt x="463727" y="54482"/>
                </a:lnTo>
                <a:lnTo>
                  <a:pt x="463727" y="345566"/>
                </a:lnTo>
                <a:lnTo>
                  <a:pt x="402386" y="345566"/>
                </a:lnTo>
                <a:lnTo>
                  <a:pt x="402386" y="54482"/>
                </a:lnTo>
                <a:lnTo>
                  <a:pt x="292404" y="54482"/>
                </a:lnTo>
                <a:lnTo>
                  <a:pt x="292404" y="0"/>
                </a:lnTo>
                <a:close/>
              </a:path>
              <a:path w="681355" h="350519">
                <a:moveTo>
                  <a:pt x="0" y="0"/>
                </a:moveTo>
                <a:lnTo>
                  <a:pt x="29514" y="0"/>
                </a:lnTo>
                <a:lnTo>
                  <a:pt x="192709" y="208533"/>
                </a:lnTo>
                <a:lnTo>
                  <a:pt x="192709" y="0"/>
                </a:lnTo>
                <a:lnTo>
                  <a:pt x="251637" y="0"/>
                </a:lnTo>
                <a:lnTo>
                  <a:pt x="251637" y="350265"/>
                </a:lnTo>
                <a:lnTo>
                  <a:pt x="226745" y="350265"/>
                </a:lnTo>
                <a:lnTo>
                  <a:pt x="58978" y="131571"/>
                </a:lnTo>
                <a:lnTo>
                  <a:pt x="5897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3310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560" y="0"/>
                </a:lnTo>
                <a:lnTo>
                  <a:pt x="220560" y="54482"/>
                </a:lnTo>
                <a:lnTo>
                  <a:pt x="61328" y="54482"/>
                </a:lnTo>
                <a:lnTo>
                  <a:pt x="61328" y="135381"/>
                </a:lnTo>
                <a:lnTo>
                  <a:pt x="175501" y="135381"/>
                </a:lnTo>
                <a:lnTo>
                  <a:pt x="175501" y="187578"/>
                </a:lnTo>
                <a:lnTo>
                  <a:pt x="61328" y="187578"/>
                </a:lnTo>
                <a:lnTo>
                  <a:pt x="61328" y="291083"/>
                </a:lnTo>
                <a:lnTo>
                  <a:pt x="217970" y="291083"/>
                </a:lnTo>
                <a:lnTo>
                  <a:pt x="21797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9483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28" y="0"/>
                </a:lnTo>
                <a:lnTo>
                  <a:pt x="61328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2414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40" y="0"/>
                </a:moveTo>
                <a:lnTo>
                  <a:pt x="159905" y="11064"/>
                </a:lnTo>
                <a:lnTo>
                  <a:pt x="211950" y="44322"/>
                </a:lnTo>
                <a:lnTo>
                  <a:pt x="245125" y="95758"/>
                </a:lnTo>
                <a:lnTo>
                  <a:pt x="256184" y="161670"/>
                </a:lnTo>
                <a:lnTo>
                  <a:pt x="251197" y="218598"/>
                </a:lnTo>
                <a:lnTo>
                  <a:pt x="236237" y="265175"/>
                </a:lnTo>
                <a:lnTo>
                  <a:pt x="211304" y="301402"/>
                </a:lnTo>
                <a:lnTo>
                  <a:pt x="176398" y="327279"/>
                </a:lnTo>
                <a:lnTo>
                  <a:pt x="131520" y="342804"/>
                </a:lnTo>
                <a:lnTo>
                  <a:pt x="76669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75" y="1500"/>
                </a:lnTo>
                <a:lnTo>
                  <a:pt x="59740" y="666"/>
                </a:lnTo>
                <a:lnTo>
                  <a:pt x="79395" y="166"/>
                </a:lnTo>
                <a:lnTo>
                  <a:pt x="9224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40504" y="1003172"/>
            <a:ext cx="233679" cy="348615"/>
          </a:xfrm>
          <a:custGeom>
            <a:avLst/>
            <a:gdLst/>
            <a:ahLst/>
            <a:cxnLst/>
            <a:rect l="l" t="t" r="r" b="b"/>
            <a:pathLst>
              <a:path w="233679" h="348615">
                <a:moveTo>
                  <a:pt x="97790" y="0"/>
                </a:moveTo>
                <a:lnTo>
                  <a:pt x="145748" y="5730"/>
                </a:lnTo>
                <a:lnTo>
                  <a:pt x="181991" y="22987"/>
                </a:lnTo>
                <a:lnTo>
                  <a:pt x="210333" y="68546"/>
                </a:lnTo>
                <a:lnTo>
                  <a:pt x="212217" y="88646"/>
                </a:lnTo>
                <a:lnTo>
                  <a:pt x="209504" y="108126"/>
                </a:lnTo>
                <a:lnTo>
                  <a:pt x="201374" y="125428"/>
                </a:lnTo>
                <a:lnTo>
                  <a:pt x="187838" y="140563"/>
                </a:lnTo>
                <a:lnTo>
                  <a:pt x="168910" y="153542"/>
                </a:lnTo>
                <a:lnTo>
                  <a:pt x="197080" y="167739"/>
                </a:lnTo>
                <a:lnTo>
                  <a:pt x="217201" y="187864"/>
                </a:lnTo>
                <a:lnTo>
                  <a:pt x="229274" y="213943"/>
                </a:lnTo>
                <a:lnTo>
                  <a:pt x="233299" y="245999"/>
                </a:lnTo>
                <a:lnTo>
                  <a:pt x="231062" y="268386"/>
                </a:lnTo>
                <a:lnTo>
                  <a:pt x="213207" y="305827"/>
                </a:lnTo>
                <a:lnTo>
                  <a:pt x="178512" y="333023"/>
                </a:lnTo>
                <a:lnTo>
                  <a:pt x="132550" y="346878"/>
                </a:lnTo>
                <a:lnTo>
                  <a:pt x="105664" y="348614"/>
                </a:lnTo>
                <a:lnTo>
                  <a:pt x="0" y="348614"/>
                </a:lnTo>
                <a:lnTo>
                  <a:pt x="0" y="3301"/>
                </a:lnTo>
                <a:lnTo>
                  <a:pt x="32263" y="1821"/>
                </a:lnTo>
                <a:lnTo>
                  <a:pt x="59324" y="793"/>
                </a:lnTo>
                <a:lnTo>
                  <a:pt x="81170" y="194"/>
                </a:lnTo>
                <a:lnTo>
                  <a:pt x="977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91480" y="1001522"/>
            <a:ext cx="925194" cy="354965"/>
          </a:xfrm>
          <a:custGeom>
            <a:avLst/>
            <a:gdLst/>
            <a:ahLst/>
            <a:cxnLst/>
            <a:rect l="l" t="t" r="r" b="b"/>
            <a:pathLst>
              <a:path w="925195" h="354965">
                <a:moveTo>
                  <a:pt x="95758" y="1142"/>
                </a:moveTo>
                <a:lnTo>
                  <a:pt x="153338" y="7502"/>
                </a:lnTo>
                <a:lnTo>
                  <a:pt x="194452" y="26590"/>
                </a:lnTo>
                <a:lnTo>
                  <a:pt x="219112" y="58418"/>
                </a:lnTo>
                <a:lnTo>
                  <a:pt x="227330" y="102997"/>
                </a:lnTo>
                <a:lnTo>
                  <a:pt x="226188" y="117998"/>
                </a:lnTo>
                <a:lnTo>
                  <a:pt x="209169" y="159003"/>
                </a:lnTo>
                <a:lnTo>
                  <a:pt x="176664" y="188471"/>
                </a:lnTo>
                <a:lnTo>
                  <a:pt x="163449" y="194563"/>
                </a:lnTo>
                <a:lnTo>
                  <a:pt x="265176" y="349630"/>
                </a:lnTo>
                <a:lnTo>
                  <a:pt x="334518" y="4699"/>
                </a:lnTo>
                <a:lnTo>
                  <a:pt x="367030" y="4699"/>
                </a:lnTo>
                <a:lnTo>
                  <a:pt x="441833" y="237489"/>
                </a:lnTo>
                <a:lnTo>
                  <a:pt x="514985" y="4699"/>
                </a:lnTo>
                <a:lnTo>
                  <a:pt x="547243" y="4699"/>
                </a:lnTo>
                <a:lnTo>
                  <a:pt x="617855" y="350519"/>
                </a:lnTo>
                <a:lnTo>
                  <a:pt x="558419" y="350519"/>
                </a:lnTo>
                <a:lnTo>
                  <a:pt x="522478" y="164083"/>
                </a:lnTo>
                <a:lnTo>
                  <a:pt x="453009" y="354964"/>
                </a:lnTo>
                <a:lnTo>
                  <a:pt x="431038" y="354964"/>
                </a:lnTo>
                <a:lnTo>
                  <a:pt x="361442" y="164083"/>
                </a:lnTo>
                <a:lnTo>
                  <a:pt x="324104" y="350519"/>
                </a:lnTo>
                <a:lnTo>
                  <a:pt x="264922" y="350519"/>
                </a:lnTo>
                <a:lnTo>
                  <a:pt x="265049" y="350265"/>
                </a:lnTo>
                <a:lnTo>
                  <a:pt x="194818" y="350265"/>
                </a:lnTo>
                <a:lnTo>
                  <a:pt x="102616" y="207517"/>
                </a:lnTo>
                <a:lnTo>
                  <a:pt x="94952" y="207349"/>
                </a:lnTo>
                <a:lnTo>
                  <a:pt x="85883" y="207025"/>
                </a:lnTo>
                <a:lnTo>
                  <a:pt x="75434" y="206535"/>
                </a:lnTo>
                <a:lnTo>
                  <a:pt x="63627" y="205866"/>
                </a:lnTo>
                <a:lnTo>
                  <a:pt x="63627" y="350265"/>
                </a:lnTo>
                <a:lnTo>
                  <a:pt x="0" y="350265"/>
                </a:lnTo>
                <a:lnTo>
                  <a:pt x="0" y="4699"/>
                </a:lnTo>
                <a:lnTo>
                  <a:pt x="4409" y="4581"/>
                </a:lnTo>
                <a:lnTo>
                  <a:pt x="12509" y="4238"/>
                </a:lnTo>
                <a:lnTo>
                  <a:pt x="24324" y="3681"/>
                </a:lnTo>
                <a:lnTo>
                  <a:pt x="39878" y="2920"/>
                </a:lnTo>
                <a:lnTo>
                  <a:pt x="56360" y="2160"/>
                </a:lnTo>
                <a:lnTo>
                  <a:pt x="71151" y="1603"/>
                </a:lnTo>
                <a:lnTo>
                  <a:pt x="84276" y="1260"/>
                </a:lnTo>
                <a:lnTo>
                  <a:pt x="95758" y="1142"/>
                </a:lnTo>
                <a:close/>
              </a:path>
              <a:path w="925195" h="354965">
                <a:moveTo>
                  <a:pt x="758825" y="0"/>
                </a:moveTo>
                <a:lnTo>
                  <a:pt x="785749" y="0"/>
                </a:lnTo>
                <a:lnTo>
                  <a:pt x="924687" y="350265"/>
                </a:lnTo>
                <a:lnTo>
                  <a:pt x="856996" y="350265"/>
                </a:lnTo>
                <a:lnTo>
                  <a:pt x="831723" y="280162"/>
                </a:lnTo>
                <a:lnTo>
                  <a:pt x="713359" y="280162"/>
                </a:lnTo>
                <a:lnTo>
                  <a:pt x="689229" y="350265"/>
                </a:lnTo>
                <a:lnTo>
                  <a:pt x="621030" y="350265"/>
                </a:lnTo>
                <a:lnTo>
                  <a:pt x="75882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99890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35119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09927" y="1780032"/>
            <a:ext cx="4724019" cy="4495419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6294" y="3522345"/>
            <a:ext cx="55645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Trebuchet MS"/>
                <a:cs typeface="Trebuchet MS"/>
              </a:rPr>
              <a:t>SITUS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INVERSUS WITH DEXTROCARDIA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9483" y="1000125"/>
            <a:ext cx="6370320" cy="357505"/>
            <a:chOff x="539483" y="1000125"/>
            <a:chExt cx="637032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83" y="1000125"/>
              <a:ext cx="6369824" cy="357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0956" y="1184655"/>
              <a:ext cx="109981" cy="11823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722239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09619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7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853" y="1057402"/>
            <a:ext cx="132943" cy="2407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54219" y="1057275"/>
            <a:ext cx="101853" cy="1005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97857" y="1053719"/>
            <a:ext cx="176402" cy="2503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00957" y="1053464"/>
            <a:ext cx="91312" cy="8661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220967" y="1006221"/>
            <a:ext cx="688340" cy="346075"/>
          </a:xfrm>
          <a:custGeom>
            <a:avLst/>
            <a:gdLst/>
            <a:ahLst/>
            <a:cxnLst/>
            <a:rect l="l" t="t" r="r" b="b"/>
            <a:pathLst>
              <a:path w="688340" h="346075">
                <a:moveTo>
                  <a:pt x="394335" y="0"/>
                </a:moveTo>
                <a:lnTo>
                  <a:pt x="459486" y="0"/>
                </a:lnTo>
                <a:lnTo>
                  <a:pt x="541274" y="147446"/>
                </a:lnTo>
                <a:lnTo>
                  <a:pt x="623442" y="0"/>
                </a:lnTo>
                <a:lnTo>
                  <a:pt x="688339" y="0"/>
                </a:lnTo>
                <a:lnTo>
                  <a:pt x="572262" y="203834"/>
                </a:lnTo>
                <a:lnTo>
                  <a:pt x="572262" y="345566"/>
                </a:lnTo>
                <a:lnTo>
                  <a:pt x="510921" y="345566"/>
                </a:lnTo>
                <a:lnTo>
                  <a:pt x="510921" y="203834"/>
                </a:lnTo>
                <a:lnTo>
                  <a:pt x="394335" y="0"/>
                </a:lnTo>
                <a:close/>
              </a:path>
              <a:path w="688340" h="346075">
                <a:moveTo>
                  <a:pt x="102235" y="0"/>
                </a:moveTo>
                <a:lnTo>
                  <a:pt x="388365" y="0"/>
                </a:lnTo>
                <a:lnTo>
                  <a:pt x="388365" y="54482"/>
                </a:lnTo>
                <a:lnTo>
                  <a:pt x="273558" y="54482"/>
                </a:lnTo>
                <a:lnTo>
                  <a:pt x="273558" y="345566"/>
                </a:lnTo>
                <a:lnTo>
                  <a:pt x="212217" y="345566"/>
                </a:lnTo>
                <a:lnTo>
                  <a:pt x="212217" y="54482"/>
                </a:lnTo>
                <a:lnTo>
                  <a:pt x="102235" y="54482"/>
                </a:lnTo>
                <a:lnTo>
                  <a:pt x="102235" y="0"/>
                </a:lnTo>
                <a:close/>
              </a:path>
              <a:path w="688340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3125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28540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40989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2" y="291083"/>
                </a:lnTo>
                <a:lnTo>
                  <a:pt x="217932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3891" y="1006221"/>
            <a:ext cx="586105" cy="346075"/>
          </a:xfrm>
          <a:custGeom>
            <a:avLst/>
            <a:gdLst/>
            <a:ahLst/>
            <a:cxnLst/>
            <a:rect l="l" t="t" r="r" b="b"/>
            <a:pathLst>
              <a:path w="586104" h="346075">
                <a:moveTo>
                  <a:pt x="326389" y="0"/>
                </a:moveTo>
                <a:lnTo>
                  <a:pt x="387731" y="0"/>
                </a:lnTo>
                <a:lnTo>
                  <a:pt x="387731" y="135381"/>
                </a:lnTo>
                <a:lnTo>
                  <a:pt x="525144" y="135381"/>
                </a:lnTo>
                <a:lnTo>
                  <a:pt x="525144" y="0"/>
                </a:lnTo>
                <a:lnTo>
                  <a:pt x="585850" y="0"/>
                </a:lnTo>
                <a:lnTo>
                  <a:pt x="585850" y="345566"/>
                </a:lnTo>
                <a:lnTo>
                  <a:pt x="525144" y="345566"/>
                </a:lnTo>
                <a:lnTo>
                  <a:pt x="525144" y="189864"/>
                </a:lnTo>
                <a:lnTo>
                  <a:pt x="387731" y="189864"/>
                </a:lnTo>
                <a:lnTo>
                  <a:pt x="387731" y="345566"/>
                </a:lnTo>
                <a:lnTo>
                  <a:pt x="326389" y="345566"/>
                </a:lnTo>
                <a:lnTo>
                  <a:pt x="326389" y="0"/>
                </a:lnTo>
                <a:close/>
              </a:path>
              <a:path w="586104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10536" y="1006221"/>
            <a:ext cx="541655" cy="346075"/>
          </a:xfrm>
          <a:custGeom>
            <a:avLst/>
            <a:gdLst/>
            <a:ahLst/>
            <a:cxnLst/>
            <a:rect l="l" t="t" r="r" b="b"/>
            <a:pathLst>
              <a:path w="541655" h="346075">
                <a:moveTo>
                  <a:pt x="247650" y="0"/>
                </a:moveTo>
                <a:lnTo>
                  <a:pt x="312800" y="0"/>
                </a:lnTo>
                <a:lnTo>
                  <a:pt x="394588" y="147446"/>
                </a:lnTo>
                <a:lnTo>
                  <a:pt x="476757" y="0"/>
                </a:lnTo>
                <a:lnTo>
                  <a:pt x="541655" y="0"/>
                </a:lnTo>
                <a:lnTo>
                  <a:pt x="425576" y="203834"/>
                </a:lnTo>
                <a:lnTo>
                  <a:pt x="425576" y="345566"/>
                </a:lnTo>
                <a:lnTo>
                  <a:pt x="364236" y="345566"/>
                </a:lnTo>
                <a:lnTo>
                  <a:pt x="364236" y="203834"/>
                </a:lnTo>
                <a:lnTo>
                  <a:pt x="247650" y="0"/>
                </a:lnTo>
                <a:close/>
              </a:path>
              <a:path w="541655" h="346075">
                <a:moveTo>
                  <a:pt x="0" y="0"/>
                </a:moveTo>
                <a:lnTo>
                  <a:pt x="227583" y="0"/>
                </a:lnTo>
                <a:lnTo>
                  <a:pt x="227583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82752" y="135381"/>
                </a:lnTo>
                <a:lnTo>
                  <a:pt x="182752" y="187578"/>
                </a:lnTo>
                <a:lnTo>
                  <a:pt x="61340" y="187578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57630" y="1006221"/>
            <a:ext cx="681355" cy="350520"/>
          </a:xfrm>
          <a:custGeom>
            <a:avLst/>
            <a:gdLst/>
            <a:ahLst/>
            <a:cxnLst/>
            <a:rect l="l" t="t" r="r" b="b"/>
            <a:pathLst>
              <a:path w="681355" h="350519">
                <a:moveTo>
                  <a:pt x="619937" y="0"/>
                </a:moveTo>
                <a:lnTo>
                  <a:pt x="681278" y="0"/>
                </a:lnTo>
                <a:lnTo>
                  <a:pt x="681278" y="345566"/>
                </a:lnTo>
                <a:lnTo>
                  <a:pt x="619937" y="345566"/>
                </a:lnTo>
                <a:lnTo>
                  <a:pt x="619937" y="0"/>
                </a:lnTo>
                <a:close/>
              </a:path>
              <a:path w="681355" h="350519">
                <a:moveTo>
                  <a:pt x="292404" y="0"/>
                </a:moveTo>
                <a:lnTo>
                  <a:pt x="578535" y="0"/>
                </a:lnTo>
                <a:lnTo>
                  <a:pt x="578535" y="54482"/>
                </a:lnTo>
                <a:lnTo>
                  <a:pt x="463727" y="54482"/>
                </a:lnTo>
                <a:lnTo>
                  <a:pt x="463727" y="345566"/>
                </a:lnTo>
                <a:lnTo>
                  <a:pt x="402386" y="345566"/>
                </a:lnTo>
                <a:lnTo>
                  <a:pt x="402386" y="54482"/>
                </a:lnTo>
                <a:lnTo>
                  <a:pt x="292404" y="54482"/>
                </a:lnTo>
                <a:lnTo>
                  <a:pt x="292404" y="0"/>
                </a:lnTo>
                <a:close/>
              </a:path>
              <a:path w="681355" h="350519">
                <a:moveTo>
                  <a:pt x="0" y="0"/>
                </a:moveTo>
                <a:lnTo>
                  <a:pt x="29514" y="0"/>
                </a:lnTo>
                <a:lnTo>
                  <a:pt x="192709" y="208533"/>
                </a:lnTo>
                <a:lnTo>
                  <a:pt x="192709" y="0"/>
                </a:lnTo>
                <a:lnTo>
                  <a:pt x="251637" y="0"/>
                </a:lnTo>
                <a:lnTo>
                  <a:pt x="251637" y="350265"/>
                </a:lnTo>
                <a:lnTo>
                  <a:pt x="226745" y="350265"/>
                </a:lnTo>
                <a:lnTo>
                  <a:pt x="58978" y="131571"/>
                </a:lnTo>
                <a:lnTo>
                  <a:pt x="5897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3310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560" y="0"/>
                </a:lnTo>
                <a:lnTo>
                  <a:pt x="220560" y="54482"/>
                </a:lnTo>
                <a:lnTo>
                  <a:pt x="61328" y="54482"/>
                </a:lnTo>
                <a:lnTo>
                  <a:pt x="61328" y="135381"/>
                </a:lnTo>
                <a:lnTo>
                  <a:pt x="175501" y="135381"/>
                </a:lnTo>
                <a:lnTo>
                  <a:pt x="175501" y="187578"/>
                </a:lnTo>
                <a:lnTo>
                  <a:pt x="61328" y="187578"/>
                </a:lnTo>
                <a:lnTo>
                  <a:pt x="61328" y="291083"/>
                </a:lnTo>
                <a:lnTo>
                  <a:pt x="217970" y="291083"/>
                </a:lnTo>
                <a:lnTo>
                  <a:pt x="21797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9483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28" y="0"/>
                </a:lnTo>
                <a:lnTo>
                  <a:pt x="61328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2414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40" y="0"/>
                </a:moveTo>
                <a:lnTo>
                  <a:pt x="159905" y="11064"/>
                </a:lnTo>
                <a:lnTo>
                  <a:pt x="211950" y="44322"/>
                </a:lnTo>
                <a:lnTo>
                  <a:pt x="245125" y="95758"/>
                </a:lnTo>
                <a:lnTo>
                  <a:pt x="256184" y="161670"/>
                </a:lnTo>
                <a:lnTo>
                  <a:pt x="251197" y="218598"/>
                </a:lnTo>
                <a:lnTo>
                  <a:pt x="236237" y="265175"/>
                </a:lnTo>
                <a:lnTo>
                  <a:pt x="211304" y="301402"/>
                </a:lnTo>
                <a:lnTo>
                  <a:pt x="176398" y="327279"/>
                </a:lnTo>
                <a:lnTo>
                  <a:pt x="131520" y="342804"/>
                </a:lnTo>
                <a:lnTo>
                  <a:pt x="76669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75" y="1500"/>
                </a:lnTo>
                <a:lnTo>
                  <a:pt x="59740" y="666"/>
                </a:lnTo>
                <a:lnTo>
                  <a:pt x="79395" y="166"/>
                </a:lnTo>
                <a:lnTo>
                  <a:pt x="9224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40504" y="1003172"/>
            <a:ext cx="233679" cy="348615"/>
          </a:xfrm>
          <a:custGeom>
            <a:avLst/>
            <a:gdLst/>
            <a:ahLst/>
            <a:cxnLst/>
            <a:rect l="l" t="t" r="r" b="b"/>
            <a:pathLst>
              <a:path w="233679" h="348615">
                <a:moveTo>
                  <a:pt x="97790" y="0"/>
                </a:moveTo>
                <a:lnTo>
                  <a:pt x="145748" y="5730"/>
                </a:lnTo>
                <a:lnTo>
                  <a:pt x="181991" y="22987"/>
                </a:lnTo>
                <a:lnTo>
                  <a:pt x="210333" y="68546"/>
                </a:lnTo>
                <a:lnTo>
                  <a:pt x="212217" y="88646"/>
                </a:lnTo>
                <a:lnTo>
                  <a:pt x="209504" y="108126"/>
                </a:lnTo>
                <a:lnTo>
                  <a:pt x="201374" y="125428"/>
                </a:lnTo>
                <a:lnTo>
                  <a:pt x="187838" y="140563"/>
                </a:lnTo>
                <a:lnTo>
                  <a:pt x="168910" y="153542"/>
                </a:lnTo>
                <a:lnTo>
                  <a:pt x="197080" y="167739"/>
                </a:lnTo>
                <a:lnTo>
                  <a:pt x="217201" y="187864"/>
                </a:lnTo>
                <a:lnTo>
                  <a:pt x="229274" y="213943"/>
                </a:lnTo>
                <a:lnTo>
                  <a:pt x="233299" y="245999"/>
                </a:lnTo>
                <a:lnTo>
                  <a:pt x="231062" y="268386"/>
                </a:lnTo>
                <a:lnTo>
                  <a:pt x="213207" y="305827"/>
                </a:lnTo>
                <a:lnTo>
                  <a:pt x="178512" y="333023"/>
                </a:lnTo>
                <a:lnTo>
                  <a:pt x="132550" y="346878"/>
                </a:lnTo>
                <a:lnTo>
                  <a:pt x="105664" y="348614"/>
                </a:lnTo>
                <a:lnTo>
                  <a:pt x="0" y="348614"/>
                </a:lnTo>
                <a:lnTo>
                  <a:pt x="0" y="3301"/>
                </a:lnTo>
                <a:lnTo>
                  <a:pt x="32263" y="1821"/>
                </a:lnTo>
                <a:lnTo>
                  <a:pt x="59324" y="793"/>
                </a:lnTo>
                <a:lnTo>
                  <a:pt x="81170" y="194"/>
                </a:lnTo>
                <a:lnTo>
                  <a:pt x="977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91480" y="1001522"/>
            <a:ext cx="925194" cy="354965"/>
          </a:xfrm>
          <a:custGeom>
            <a:avLst/>
            <a:gdLst/>
            <a:ahLst/>
            <a:cxnLst/>
            <a:rect l="l" t="t" r="r" b="b"/>
            <a:pathLst>
              <a:path w="925195" h="354965">
                <a:moveTo>
                  <a:pt x="95758" y="1142"/>
                </a:moveTo>
                <a:lnTo>
                  <a:pt x="153338" y="7502"/>
                </a:lnTo>
                <a:lnTo>
                  <a:pt x="194452" y="26590"/>
                </a:lnTo>
                <a:lnTo>
                  <a:pt x="219112" y="58418"/>
                </a:lnTo>
                <a:lnTo>
                  <a:pt x="227330" y="102997"/>
                </a:lnTo>
                <a:lnTo>
                  <a:pt x="226188" y="117998"/>
                </a:lnTo>
                <a:lnTo>
                  <a:pt x="209169" y="159003"/>
                </a:lnTo>
                <a:lnTo>
                  <a:pt x="176664" y="188471"/>
                </a:lnTo>
                <a:lnTo>
                  <a:pt x="163449" y="194563"/>
                </a:lnTo>
                <a:lnTo>
                  <a:pt x="265176" y="349630"/>
                </a:lnTo>
                <a:lnTo>
                  <a:pt x="334518" y="4699"/>
                </a:lnTo>
                <a:lnTo>
                  <a:pt x="367030" y="4699"/>
                </a:lnTo>
                <a:lnTo>
                  <a:pt x="441833" y="237489"/>
                </a:lnTo>
                <a:lnTo>
                  <a:pt x="514985" y="4699"/>
                </a:lnTo>
                <a:lnTo>
                  <a:pt x="547243" y="4699"/>
                </a:lnTo>
                <a:lnTo>
                  <a:pt x="617855" y="350519"/>
                </a:lnTo>
                <a:lnTo>
                  <a:pt x="558419" y="350519"/>
                </a:lnTo>
                <a:lnTo>
                  <a:pt x="522478" y="164083"/>
                </a:lnTo>
                <a:lnTo>
                  <a:pt x="453009" y="354964"/>
                </a:lnTo>
                <a:lnTo>
                  <a:pt x="431038" y="354964"/>
                </a:lnTo>
                <a:lnTo>
                  <a:pt x="361442" y="164083"/>
                </a:lnTo>
                <a:lnTo>
                  <a:pt x="324104" y="350519"/>
                </a:lnTo>
                <a:lnTo>
                  <a:pt x="264922" y="350519"/>
                </a:lnTo>
                <a:lnTo>
                  <a:pt x="265049" y="350265"/>
                </a:lnTo>
                <a:lnTo>
                  <a:pt x="194818" y="350265"/>
                </a:lnTo>
                <a:lnTo>
                  <a:pt x="102616" y="207517"/>
                </a:lnTo>
                <a:lnTo>
                  <a:pt x="94952" y="207349"/>
                </a:lnTo>
                <a:lnTo>
                  <a:pt x="85883" y="207025"/>
                </a:lnTo>
                <a:lnTo>
                  <a:pt x="75434" y="206535"/>
                </a:lnTo>
                <a:lnTo>
                  <a:pt x="63627" y="205866"/>
                </a:lnTo>
                <a:lnTo>
                  <a:pt x="63627" y="350265"/>
                </a:lnTo>
                <a:lnTo>
                  <a:pt x="0" y="350265"/>
                </a:lnTo>
                <a:lnTo>
                  <a:pt x="0" y="4699"/>
                </a:lnTo>
                <a:lnTo>
                  <a:pt x="4409" y="4581"/>
                </a:lnTo>
                <a:lnTo>
                  <a:pt x="12509" y="4238"/>
                </a:lnTo>
                <a:lnTo>
                  <a:pt x="24324" y="3681"/>
                </a:lnTo>
                <a:lnTo>
                  <a:pt x="39878" y="2920"/>
                </a:lnTo>
                <a:lnTo>
                  <a:pt x="56360" y="2160"/>
                </a:lnTo>
                <a:lnTo>
                  <a:pt x="71151" y="1603"/>
                </a:lnTo>
                <a:lnTo>
                  <a:pt x="84276" y="1260"/>
                </a:lnTo>
                <a:lnTo>
                  <a:pt x="95758" y="1142"/>
                </a:lnTo>
                <a:close/>
              </a:path>
              <a:path w="925195" h="354965">
                <a:moveTo>
                  <a:pt x="758825" y="0"/>
                </a:moveTo>
                <a:lnTo>
                  <a:pt x="785749" y="0"/>
                </a:lnTo>
                <a:lnTo>
                  <a:pt x="924687" y="350265"/>
                </a:lnTo>
                <a:lnTo>
                  <a:pt x="856996" y="350265"/>
                </a:lnTo>
                <a:lnTo>
                  <a:pt x="831723" y="280162"/>
                </a:lnTo>
                <a:lnTo>
                  <a:pt x="713359" y="280162"/>
                </a:lnTo>
                <a:lnTo>
                  <a:pt x="689229" y="350265"/>
                </a:lnTo>
                <a:lnTo>
                  <a:pt x="621030" y="350265"/>
                </a:lnTo>
                <a:lnTo>
                  <a:pt x="75882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99890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35119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24455" y="1746504"/>
            <a:ext cx="3904488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6167" y="3522345"/>
            <a:ext cx="6772909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10" dirty="0">
                <a:latin typeface="Trebuchet MS"/>
                <a:cs typeface="Trebuchet MS"/>
              </a:rPr>
              <a:t>R</a:t>
            </a:r>
            <a:r>
              <a:rPr sz="2600" dirty="0">
                <a:latin typeface="Trebuchet MS"/>
                <a:cs typeface="Trebuchet MS"/>
              </a:rPr>
              <a:t>T</a:t>
            </a:r>
            <a:r>
              <a:rPr sz="2600" spc="-18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AO</a:t>
            </a:r>
            <a:r>
              <a:rPr sz="2600" spc="-110" dirty="0">
                <a:latin typeface="Trebuchet MS"/>
                <a:cs typeface="Trebuchet MS"/>
              </a:rPr>
              <a:t>R</a:t>
            </a:r>
            <a:r>
              <a:rPr sz="2600" dirty="0">
                <a:latin typeface="Trebuchet MS"/>
                <a:cs typeface="Trebuchet MS"/>
              </a:rPr>
              <a:t>TIC</a:t>
            </a:r>
            <a:r>
              <a:rPr sz="2600" spc="-14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ARCH</a:t>
            </a:r>
            <a:r>
              <a:rPr sz="2600" spc="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WIT</a:t>
            </a:r>
            <a:r>
              <a:rPr sz="2600" dirty="0">
                <a:latin typeface="Trebuchet MS"/>
                <a:cs typeface="Trebuchet MS"/>
              </a:rPr>
              <a:t>H </a:t>
            </a:r>
            <a:r>
              <a:rPr sz="2600" spc="-105" dirty="0">
                <a:latin typeface="Trebuchet MS"/>
                <a:cs typeface="Trebuchet MS"/>
              </a:rPr>
              <a:t>R</a:t>
            </a:r>
            <a:r>
              <a:rPr sz="2600" dirty="0">
                <a:latin typeface="Trebuchet MS"/>
                <a:cs typeface="Trebuchet MS"/>
              </a:rPr>
              <a:t>T</a:t>
            </a:r>
            <a:r>
              <a:rPr sz="2600" spc="-4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DESCENDIN</a:t>
            </a:r>
            <a:r>
              <a:rPr sz="2600" dirty="0">
                <a:latin typeface="Trebuchet MS"/>
                <a:cs typeface="Trebuchet MS"/>
              </a:rPr>
              <a:t>G</a:t>
            </a:r>
            <a:r>
              <a:rPr sz="2600" spc="-13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AO</a:t>
            </a:r>
            <a:r>
              <a:rPr sz="2600" spc="-110" dirty="0">
                <a:latin typeface="Trebuchet MS"/>
                <a:cs typeface="Trebuchet MS"/>
              </a:rPr>
              <a:t>R</a:t>
            </a:r>
            <a:r>
              <a:rPr sz="2600" spc="-250" dirty="0">
                <a:latin typeface="Trebuchet MS"/>
                <a:cs typeface="Trebuchet MS"/>
              </a:rPr>
              <a:t>T</a:t>
            </a:r>
            <a:r>
              <a:rPr sz="2600" dirty="0">
                <a:latin typeface="Trebuchet MS"/>
                <a:cs typeface="Trebuchet MS"/>
              </a:rPr>
              <a:t>A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096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39" y="5056708"/>
            <a:ext cx="42995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rebuchet MS"/>
                <a:cs typeface="Trebuchet MS"/>
              </a:rPr>
              <a:t>UNDERPENETRATION</a:t>
            </a:r>
            <a:endParaRPr sz="18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1445"/>
              </a:spcBef>
            </a:pPr>
            <a:r>
              <a:rPr sz="1800" spc="-10" dirty="0">
                <a:latin typeface="Trebuchet MS"/>
                <a:cs typeface="Trebuchet MS"/>
              </a:rPr>
              <a:t>NORMAL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09029" y="1246378"/>
            <a:ext cx="1959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rebuchet MS"/>
                <a:cs typeface="Trebuchet MS"/>
              </a:rPr>
              <a:t>OVERPENETRATION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1272" y="1000125"/>
            <a:ext cx="4965700" cy="357505"/>
            <a:chOff x="1541272" y="1000125"/>
            <a:chExt cx="496570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1272" y="1000125"/>
              <a:ext cx="4965192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09979" y="1109090"/>
              <a:ext cx="88900" cy="104139"/>
            </a:xfrm>
            <a:custGeom>
              <a:avLst/>
              <a:gdLst/>
              <a:ahLst/>
              <a:cxnLst/>
              <a:rect l="l" t="t" r="r" b="b"/>
              <a:pathLst>
                <a:path w="88900" h="104140">
                  <a:moveTo>
                    <a:pt x="88646" y="0"/>
                  </a:moveTo>
                  <a:lnTo>
                    <a:pt x="0" y="103759"/>
                  </a:lnTo>
                  <a:lnTo>
                    <a:pt x="88646" y="103759"/>
                  </a:lnTo>
                  <a:lnTo>
                    <a:pt x="88646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459098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0757" y="1057402"/>
            <a:ext cx="132841" cy="2407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9301" y="1053719"/>
            <a:ext cx="176402" cy="2503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5092" y="1053719"/>
            <a:ext cx="176402" cy="25031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983604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1" y="0"/>
                </a:lnTo>
                <a:lnTo>
                  <a:pt x="61341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50635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18784" y="1006221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4" h="346075">
                <a:moveTo>
                  <a:pt x="0" y="0"/>
                </a:moveTo>
                <a:lnTo>
                  <a:pt x="61340" y="0"/>
                </a:lnTo>
                <a:lnTo>
                  <a:pt x="61340" y="135381"/>
                </a:lnTo>
                <a:lnTo>
                  <a:pt x="198754" y="135381"/>
                </a:lnTo>
                <a:lnTo>
                  <a:pt x="198754" y="0"/>
                </a:lnTo>
                <a:lnTo>
                  <a:pt x="259461" y="0"/>
                </a:lnTo>
                <a:lnTo>
                  <a:pt x="259461" y="345566"/>
                </a:lnTo>
                <a:lnTo>
                  <a:pt x="198754" y="345566"/>
                </a:lnTo>
                <a:lnTo>
                  <a:pt x="198754" y="189864"/>
                </a:lnTo>
                <a:lnTo>
                  <a:pt x="61340" y="189864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22190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3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3" y="345566"/>
                </a:lnTo>
                <a:lnTo>
                  <a:pt x="327533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2" y="345566"/>
                </a:lnTo>
                <a:lnTo>
                  <a:pt x="109982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89984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4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96386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4" h="346075">
                <a:moveTo>
                  <a:pt x="0" y="0"/>
                </a:moveTo>
                <a:lnTo>
                  <a:pt x="65150" y="0"/>
                </a:lnTo>
                <a:lnTo>
                  <a:pt x="146938" y="147446"/>
                </a:lnTo>
                <a:lnTo>
                  <a:pt x="229108" y="0"/>
                </a:lnTo>
                <a:lnTo>
                  <a:pt x="294004" y="0"/>
                </a:lnTo>
                <a:lnTo>
                  <a:pt x="177926" y="203834"/>
                </a:lnTo>
                <a:lnTo>
                  <a:pt x="177926" y="345566"/>
                </a:lnTo>
                <a:lnTo>
                  <a:pt x="116586" y="345566"/>
                </a:lnTo>
                <a:lnTo>
                  <a:pt x="116586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58467" y="1006221"/>
            <a:ext cx="353060" cy="350520"/>
          </a:xfrm>
          <a:custGeom>
            <a:avLst/>
            <a:gdLst/>
            <a:ahLst/>
            <a:cxnLst/>
            <a:rect l="l" t="t" r="r" b="b"/>
            <a:pathLst>
              <a:path w="353060" h="350519">
                <a:moveTo>
                  <a:pt x="69595" y="0"/>
                </a:moveTo>
                <a:lnTo>
                  <a:pt x="102107" y="0"/>
                </a:lnTo>
                <a:lnTo>
                  <a:pt x="176910" y="232790"/>
                </a:lnTo>
                <a:lnTo>
                  <a:pt x="250062" y="0"/>
                </a:lnTo>
                <a:lnTo>
                  <a:pt x="282320" y="0"/>
                </a:lnTo>
                <a:lnTo>
                  <a:pt x="352932" y="345820"/>
                </a:lnTo>
                <a:lnTo>
                  <a:pt x="293496" y="345820"/>
                </a:lnTo>
                <a:lnTo>
                  <a:pt x="257556" y="159384"/>
                </a:lnTo>
                <a:lnTo>
                  <a:pt x="188087" y="350265"/>
                </a:lnTo>
                <a:lnTo>
                  <a:pt x="166115" y="350265"/>
                </a:lnTo>
                <a:lnTo>
                  <a:pt x="96519" y="159384"/>
                </a:lnTo>
                <a:lnTo>
                  <a:pt x="59181" y="345820"/>
                </a:lnTo>
                <a:lnTo>
                  <a:pt x="0" y="345820"/>
                </a:lnTo>
                <a:lnTo>
                  <a:pt x="695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41272" y="1004824"/>
            <a:ext cx="251460" cy="347345"/>
          </a:xfrm>
          <a:custGeom>
            <a:avLst/>
            <a:gdLst/>
            <a:ahLst/>
            <a:cxnLst/>
            <a:rect l="l" t="t" r="r" b="b"/>
            <a:pathLst>
              <a:path w="251460" h="347344">
                <a:moveTo>
                  <a:pt x="189484" y="0"/>
                </a:moveTo>
                <a:lnTo>
                  <a:pt x="216408" y="0"/>
                </a:lnTo>
                <a:lnTo>
                  <a:pt x="216408" y="208025"/>
                </a:lnTo>
                <a:lnTo>
                  <a:pt x="251333" y="208025"/>
                </a:lnTo>
                <a:lnTo>
                  <a:pt x="251333" y="256666"/>
                </a:lnTo>
                <a:lnTo>
                  <a:pt x="216408" y="256666"/>
                </a:lnTo>
                <a:lnTo>
                  <a:pt x="216408" y="346963"/>
                </a:lnTo>
                <a:lnTo>
                  <a:pt x="157353" y="346963"/>
                </a:lnTo>
                <a:lnTo>
                  <a:pt x="157353" y="256666"/>
                </a:lnTo>
                <a:lnTo>
                  <a:pt x="0" y="256666"/>
                </a:lnTo>
                <a:lnTo>
                  <a:pt x="0" y="221487"/>
                </a:lnTo>
                <a:lnTo>
                  <a:pt x="1894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50304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02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49371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8" y="0"/>
                </a:lnTo>
                <a:lnTo>
                  <a:pt x="303656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6619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66183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18510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96563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32354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2600" y="1609344"/>
            <a:ext cx="4953000" cy="484632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0526" y="3049346"/>
            <a:ext cx="3272154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0" dirty="0"/>
              <a:t>TAPVC</a:t>
            </a:r>
            <a:r>
              <a:rPr sz="2600" spc="-60" dirty="0"/>
              <a:t> </a:t>
            </a:r>
            <a:r>
              <a:rPr sz="2600" spc="-5" dirty="0"/>
              <a:t>SUPRACARDIAC</a:t>
            </a:r>
            <a:endParaRPr sz="260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9305" y="1000125"/>
            <a:ext cx="5093970" cy="357505"/>
            <a:chOff x="1559305" y="1000125"/>
            <a:chExt cx="509397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9305" y="1000125"/>
              <a:ext cx="5093462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05402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9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7060" y="1057402"/>
            <a:ext cx="132842" cy="2407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05604" y="1053719"/>
            <a:ext cx="176402" cy="25031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5092" y="1053719"/>
            <a:ext cx="176402" cy="25031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129909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96940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65089" y="1006221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4" h="346075">
                <a:moveTo>
                  <a:pt x="0" y="0"/>
                </a:moveTo>
                <a:lnTo>
                  <a:pt x="61340" y="0"/>
                </a:lnTo>
                <a:lnTo>
                  <a:pt x="61340" y="135381"/>
                </a:lnTo>
                <a:lnTo>
                  <a:pt x="198755" y="135381"/>
                </a:lnTo>
                <a:lnTo>
                  <a:pt x="198755" y="0"/>
                </a:lnTo>
                <a:lnTo>
                  <a:pt x="259461" y="0"/>
                </a:lnTo>
                <a:lnTo>
                  <a:pt x="259461" y="345566"/>
                </a:lnTo>
                <a:lnTo>
                  <a:pt x="198755" y="345566"/>
                </a:lnTo>
                <a:lnTo>
                  <a:pt x="198755" y="189864"/>
                </a:lnTo>
                <a:lnTo>
                  <a:pt x="61340" y="189864"/>
                </a:lnTo>
                <a:lnTo>
                  <a:pt x="61340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8495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2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2" y="345566"/>
                </a:lnTo>
                <a:lnTo>
                  <a:pt x="327532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2"/>
                </a:lnTo>
                <a:lnTo>
                  <a:pt x="171322" y="54482"/>
                </a:lnTo>
                <a:lnTo>
                  <a:pt x="171322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36289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42691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4" h="346075">
                <a:moveTo>
                  <a:pt x="0" y="0"/>
                </a:moveTo>
                <a:lnTo>
                  <a:pt x="65150" y="0"/>
                </a:lnTo>
                <a:lnTo>
                  <a:pt x="146938" y="147446"/>
                </a:lnTo>
                <a:lnTo>
                  <a:pt x="229107" y="0"/>
                </a:lnTo>
                <a:lnTo>
                  <a:pt x="294005" y="0"/>
                </a:lnTo>
                <a:lnTo>
                  <a:pt x="177926" y="203834"/>
                </a:lnTo>
                <a:lnTo>
                  <a:pt x="177926" y="345566"/>
                </a:lnTo>
                <a:lnTo>
                  <a:pt x="116585" y="345566"/>
                </a:lnTo>
                <a:lnTo>
                  <a:pt x="116585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58467" y="1006221"/>
            <a:ext cx="353060" cy="350520"/>
          </a:xfrm>
          <a:custGeom>
            <a:avLst/>
            <a:gdLst/>
            <a:ahLst/>
            <a:cxnLst/>
            <a:rect l="l" t="t" r="r" b="b"/>
            <a:pathLst>
              <a:path w="353060" h="350519">
                <a:moveTo>
                  <a:pt x="69595" y="0"/>
                </a:moveTo>
                <a:lnTo>
                  <a:pt x="102107" y="0"/>
                </a:lnTo>
                <a:lnTo>
                  <a:pt x="176910" y="232790"/>
                </a:lnTo>
                <a:lnTo>
                  <a:pt x="250062" y="0"/>
                </a:lnTo>
                <a:lnTo>
                  <a:pt x="282320" y="0"/>
                </a:lnTo>
                <a:lnTo>
                  <a:pt x="352932" y="345820"/>
                </a:lnTo>
                <a:lnTo>
                  <a:pt x="293496" y="345820"/>
                </a:lnTo>
                <a:lnTo>
                  <a:pt x="257556" y="159384"/>
                </a:lnTo>
                <a:lnTo>
                  <a:pt x="188087" y="350265"/>
                </a:lnTo>
                <a:lnTo>
                  <a:pt x="166115" y="350265"/>
                </a:lnTo>
                <a:lnTo>
                  <a:pt x="96519" y="159384"/>
                </a:lnTo>
                <a:lnTo>
                  <a:pt x="59181" y="345820"/>
                </a:lnTo>
                <a:lnTo>
                  <a:pt x="0" y="345820"/>
                </a:lnTo>
                <a:lnTo>
                  <a:pt x="695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96609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01" y="0"/>
                </a:moveTo>
                <a:lnTo>
                  <a:pt x="159829" y="11064"/>
                </a:lnTo>
                <a:lnTo>
                  <a:pt x="211836" y="44322"/>
                </a:lnTo>
                <a:lnTo>
                  <a:pt x="245094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95675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2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52922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12486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64814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2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7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7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42866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90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32354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59305" y="1000125"/>
            <a:ext cx="212725" cy="356870"/>
          </a:xfrm>
          <a:custGeom>
            <a:avLst/>
            <a:gdLst/>
            <a:ahLst/>
            <a:cxnLst/>
            <a:rect l="l" t="t" r="r" b="b"/>
            <a:pathLst>
              <a:path w="212725" h="356869">
                <a:moveTo>
                  <a:pt x="91186" y="0"/>
                </a:moveTo>
                <a:lnTo>
                  <a:pt x="137223" y="5842"/>
                </a:lnTo>
                <a:lnTo>
                  <a:pt x="171831" y="23495"/>
                </a:lnTo>
                <a:lnTo>
                  <a:pt x="198852" y="69536"/>
                </a:lnTo>
                <a:lnTo>
                  <a:pt x="200660" y="89535"/>
                </a:lnTo>
                <a:lnTo>
                  <a:pt x="197947" y="113276"/>
                </a:lnTo>
                <a:lnTo>
                  <a:pt x="189817" y="134016"/>
                </a:lnTo>
                <a:lnTo>
                  <a:pt x="176281" y="151757"/>
                </a:lnTo>
                <a:lnTo>
                  <a:pt x="157352" y="166497"/>
                </a:lnTo>
                <a:lnTo>
                  <a:pt x="181356" y="181812"/>
                </a:lnTo>
                <a:lnTo>
                  <a:pt x="198500" y="201295"/>
                </a:lnTo>
                <a:lnTo>
                  <a:pt x="208787" y="224968"/>
                </a:lnTo>
                <a:lnTo>
                  <a:pt x="212217" y="252857"/>
                </a:lnTo>
                <a:lnTo>
                  <a:pt x="210188" y="276125"/>
                </a:lnTo>
                <a:lnTo>
                  <a:pt x="193893" y="314328"/>
                </a:lnTo>
                <a:lnTo>
                  <a:pt x="161720" y="341145"/>
                </a:lnTo>
                <a:lnTo>
                  <a:pt x="116623" y="354671"/>
                </a:lnTo>
                <a:lnTo>
                  <a:pt x="89407" y="356362"/>
                </a:lnTo>
                <a:lnTo>
                  <a:pt x="64168" y="354264"/>
                </a:lnTo>
                <a:lnTo>
                  <a:pt x="40846" y="347964"/>
                </a:lnTo>
                <a:lnTo>
                  <a:pt x="19452" y="337448"/>
                </a:lnTo>
                <a:lnTo>
                  <a:pt x="0" y="322707"/>
                </a:lnTo>
                <a:lnTo>
                  <a:pt x="30606" y="275209"/>
                </a:lnTo>
                <a:lnTo>
                  <a:pt x="44608" y="287950"/>
                </a:lnTo>
                <a:lnTo>
                  <a:pt x="59181" y="297037"/>
                </a:lnTo>
                <a:lnTo>
                  <a:pt x="74326" y="302480"/>
                </a:lnTo>
                <a:lnTo>
                  <a:pt x="90043" y="304291"/>
                </a:lnTo>
                <a:lnTo>
                  <a:pt x="115639" y="300843"/>
                </a:lnTo>
                <a:lnTo>
                  <a:pt x="133937" y="290512"/>
                </a:lnTo>
                <a:lnTo>
                  <a:pt x="144924" y="273323"/>
                </a:lnTo>
                <a:lnTo>
                  <a:pt x="148589" y="249300"/>
                </a:lnTo>
                <a:lnTo>
                  <a:pt x="147520" y="237394"/>
                </a:lnTo>
                <a:lnTo>
                  <a:pt x="122356" y="201699"/>
                </a:lnTo>
                <a:lnTo>
                  <a:pt x="85851" y="192912"/>
                </a:lnTo>
                <a:lnTo>
                  <a:pt x="74930" y="192912"/>
                </a:lnTo>
                <a:lnTo>
                  <a:pt x="74930" y="142366"/>
                </a:lnTo>
                <a:lnTo>
                  <a:pt x="84200" y="142366"/>
                </a:lnTo>
                <a:lnTo>
                  <a:pt x="107297" y="139624"/>
                </a:lnTo>
                <a:lnTo>
                  <a:pt x="123809" y="131381"/>
                </a:lnTo>
                <a:lnTo>
                  <a:pt x="133725" y="117613"/>
                </a:lnTo>
                <a:lnTo>
                  <a:pt x="137032" y="98298"/>
                </a:lnTo>
                <a:lnTo>
                  <a:pt x="133941" y="78055"/>
                </a:lnTo>
                <a:lnTo>
                  <a:pt x="124682" y="63611"/>
                </a:lnTo>
                <a:lnTo>
                  <a:pt x="109279" y="54953"/>
                </a:lnTo>
                <a:lnTo>
                  <a:pt x="87756" y="52070"/>
                </a:lnTo>
                <a:lnTo>
                  <a:pt x="75088" y="53572"/>
                </a:lnTo>
                <a:lnTo>
                  <a:pt x="62610" y="58086"/>
                </a:lnTo>
                <a:lnTo>
                  <a:pt x="50323" y="65625"/>
                </a:lnTo>
                <a:lnTo>
                  <a:pt x="38227" y="76200"/>
                </a:lnTo>
                <a:lnTo>
                  <a:pt x="9397" y="33909"/>
                </a:lnTo>
                <a:lnTo>
                  <a:pt x="44068" y="10033"/>
                </a:lnTo>
                <a:lnTo>
                  <a:pt x="79448" y="621"/>
                </a:lnTo>
                <a:lnTo>
                  <a:pt x="9118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7410BB9E-D081-EF78-8CFF-DF94D0111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19" y="1891805"/>
            <a:ext cx="4097883" cy="3959974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6975" y="3522345"/>
            <a:ext cx="96139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latin typeface="Trebuchet MS"/>
                <a:cs typeface="Trebuchet MS"/>
              </a:rPr>
              <a:t>D</a:t>
            </a:r>
            <a:r>
              <a:rPr sz="2600" dirty="0">
                <a:latin typeface="Trebuchet MS"/>
                <a:cs typeface="Trebuchet MS"/>
              </a:rPr>
              <a:t>-TGA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0517" y="1000125"/>
            <a:ext cx="6177280" cy="357505"/>
            <a:chOff x="530517" y="1000125"/>
            <a:chExt cx="617728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517" y="1000125"/>
              <a:ext cx="6177114" cy="357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956" y="1186434"/>
              <a:ext cx="105816" cy="118871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660266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9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05302" y="1107186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9" y="0"/>
                </a:moveTo>
                <a:lnTo>
                  <a:pt x="0" y="127635"/>
                </a:lnTo>
                <a:lnTo>
                  <a:pt x="83058" y="127635"/>
                </a:lnTo>
                <a:lnTo>
                  <a:pt x="4152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11925" y="1057402"/>
            <a:ext cx="132842" cy="2407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2073" y="1057402"/>
            <a:ext cx="132841" cy="24079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7371" y="1057275"/>
            <a:ext cx="101853" cy="1005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60469" y="1053719"/>
            <a:ext cx="176402" cy="2503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41297" y="1053719"/>
            <a:ext cx="176402" cy="25031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465" y="1051305"/>
            <a:ext cx="80098" cy="8864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184772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51803" y="100622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1" y="0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19953" y="1006221"/>
            <a:ext cx="259715" cy="346075"/>
          </a:xfrm>
          <a:custGeom>
            <a:avLst/>
            <a:gdLst/>
            <a:ahLst/>
            <a:cxnLst/>
            <a:rect l="l" t="t" r="r" b="b"/>
            <a:pathLst>
              <a:path w="259714" h="346075">
                <a:moveTo>
                  <a:pt x="0" y="0"/>
                </a:moveTo>
                <a:lnTo>
                  <a:pt x="61341" y="0"/>
                </a:lnTo>
                <a:lnTo>
                  <a:pt x="61341" y="135381"/>
                </a:lnTo>
                <a:lnTo>
                  <a:pt x="198755" y="135381"/>
                </a:lnTo>
                <a:lnTo>
                  <a:pt x="198755" y="0"/>
                </a:lnTo>
                <a:lnTo>
                  <a:pt x="259461" y="0"/>
                </a:lnTo>
                <a:lnTo>
                  <a:pt x="259461" y="345566"/>
                </a:lnTo>
                <a:lnTo>
                  <a:pt x="198755" y="345566"/>
                </a:lnTo>
                <a:lnTo>
                  <a:pt x="198755" y="189864"/>
                </a:lnTo>
                <a:lnTo>
                  <a:pt x="61341" y="189864"/>
                </a:lnTo>
                <a:lnTo>
                  <a:pt x="6134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23359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2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2" y="345566"/>
                </a:lnTo>
                <a:lnTo>
                  <a:pt x="327532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91153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7" y="131571"/>
                </a:lnTo>
                <a:lnTo>
                  <a:pt x="58927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97554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4" h="346075">
                <a:moveTo>
                  <a:pt x="0" y="0"/>
                </a:moveTo>
                <a:lnTo>
                  <a:pt x="65150" y="0"/>
                </a:lnTo>
                <a:lnTo>
                  <a:pt x="146939" y="147446"/>
                </a:lnTo>
                <a:lnTo>
                  <a:pt x="229108" y="0"/>
                </a:lnTo>
                <a:lnTo>
                  <a:pt x="294005" y="0"/>
                </a:lnTo>
                <a:lnTo>
                  <a:pt x="177927" y="203834"/>
                </a:lnTo>
                <a:lnTo>
                  <a:pt x="177927" y="345566"/>
                </a:lnTo>
                <a:lnTo>
                  <a:pt x="116586" y="345566"/>
                </a:lnTo>
                <a:lnTo>
                  <a:pt x="116586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34920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5" h="346075">
                <a:moveTo>
                  <a:pt x="0" y="0"/>
                </a:moveTo>
                <a:lnTo>
                  <a:pt x="61341" y="0"/>
                </a:lnTo>
                <a:lnTo>
                  <a:pt x="61341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4725" y="1006221"/>
            <a:ext cx="294005" cy="346075"/>
          </a:xfrm>
          <a:custGeom>
            <a:avLst/>
            <a:gdLst/>
            <a:ahLst/>
            <a:cxnLst/>
            <a:rect l="l" t="t" r="r" b="b"/>
            <a:pathLst>
              <a:path w="294005" h="346075">
                <a:moveTo>
                  <a:pt x="0" y="0"/>
                </a:moveTo>
                <a:lnTo>
                  <a:pt x="65100" y="0"/>
                </a:lnTo>
                <a:lnTo>
                  <a:pt x="146964" y="147446"/>
                </a:lnTo>
                <a:lnTo>
                  <a:pt x="229044" y="0"/>
                </a:lnTo>
                <a:lnTo>
                  <a:pt x="293916" y="0"/>
                </a:lnTo>
                <a:lnTo>
                  <a:pt x="177863" y="203834"/>
                </a:lnTo>
                <a:lnTo>
                  <a:pt x="177863" y="345566"/>
                </a:lnTo>
                <a:lnTo>
                  <a:pt x="116535" y="345566"/>
                </a:lnTo>
                <a:lnTo>
                  <a:pt x="116535" y="20383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51472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01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09" y="95758"/>
                </a:lnTo>
                <a:lnTo>
                  <a:pt x="256158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01620" y="100380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2" y="0"/>
                </a:moveTo>
                <a:lnTo>
                  <a:pt x="159845" y="11064"/>
                </a:lnTo>
                <a:lnTo>
                  <a:pt x="211962" y="44322"/>
                </a:lnTo>
                <a:lnTo>
                  <a:pt x="245110" y="95758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54582" y="1002664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5" h="349250">
                <a:moveTo>
                  <a:pt x="95808" y="0"/>
                </a:moveTo>
                <a:lnTo>
                  <a:pt x="153389" y="6359"/>
                </a:lnTo>
                <a:lnTo>
                  <a:pt x="194503" y="25447"/>
                </a:lnTo>
                <a:lnTo>
                  <a:pt x="219163" y="57275"/>
                </a:lnTo>
                <a:lnTo>
                  <a:pt x="227380" y="101854"/>
                </a:lnTo>
                <a:lnTo>
                  <a:pt x="226239" y="116855"/>
                </a:lnTo>
                <a:lnTo>
                  <a:pt x="209219" y="157861"/>
                </a:lnTo>
                <a:lnTo>
                  <a:pt x="176715" y="187328"/>
                </a:lnTo>
                <a:lnTo>
                  <a:pt x="163499" y="193421"/>
                </a:lnTo>
                <a:lnTo>
                  <a:pt x="265607" y="349123"/>
                </a:lnTo>
                <a:lnTo>
                  <a:pt x="194868" y="349123"/>
                </a:lnTo>
                <a:lnTo>
                  <a:pt x="102666" y="206375"/>
                </a:lnTo>
                <a:lnTo>
                  <a:pt x="95003" y="206206"/>
                </a:lnTo>
                <a:lnTo>
                  <a:pt x="85934" y="205882"/>
                </a:lnTo>
                <a:lnTo>
                  <a:pt x="75484" y="205392"/>
                </a:lnTo>
                <a:lnTo>
                  <a:pt x="63677" y="204724"/>
                </a:lnTo>
                <a:lnTo>
                  <a:pt x="63677" y="349123"/>
                </a:lnTo>
                <a:lnTo>
                  <a:pt x="0" y="349123"/>
                </a:lnTo>
                <a:lnTo>
                  <a:pt x="0" y="3556"/>
                </a:lnTo>
                <a:lnTo>
                  <a:pt x="4433" y="3438"/>
                </a:lnTo>
                <a:lnTo>
                  <a:pt x="12549" y="3095"/>
                </a:lnTo>
                <a:lnTo>
                  <a:pt x="24372" y="2538"/>
                </a:lnTo>
                <a:lnTo>
                  <a:pt x="39928" y="1777"/>
                </a:lnTo>
                <a:lnTo>
                  <a:pt x="56411" y="1017"/>
                </a:lnTo>
                <a:lnTo>
                  <a:pt x="71202" y="460"/>
                </a:lnTo>
                <a:lnTo>
                  <a:pt x="84327" y="117"/>
                </a:lnTo>
                <a:lnTo>
                  <a:pt x="958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50539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5" y="350265"/>
                </a:lnTo>
                <a:lnTo>
                  <a:pt x="210693" y="280162"/>
                </a:lnTo>
                <a:lnTo>
                  <a:pt x="92328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95575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07786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67351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0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19679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79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3" y="267970"/>
                </a:lnTo>
                <a:lnTo>
                  <a:pt x="262508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97730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90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78558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90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0517" y="1000125"/>
            <a:ext cx="226695" cy="356870"/>
          </a:xfrm>
          <a:custGeom>
            <a:avLst/>
            <a:gdLst/>
            <a:ahLst/>
            <a:cxnLst/>
            <a:rect l="l" t="t" r="r" b="b"/>
            <a:pathLst>
              <a:path w="226695" h="356869">
                <a:moveTo>
                  <a:pt x="112991" y="0"/>
                </a:moveTo>
                <a:lnTo>
                  <a:pt x="155217" y="5826"/>
                </a:lnTo>
                <a:lnTo>
                  <a:pt x="198729" y="36185"/>
                </a:lnTo>
                <a:lnTo>
                  <a:pt x="213715" y="86995"/>
                </a:lnTo>
                <a:lnTo>
                  <a:pt x="212786" y="97637"/>
                </a:lnTo>
                <a:lnTo>
                  <a:pt x="191250" y="142299"/>
                </a:lnTo>
                <a:lnTo>
                  <a:pt x="166306" y="164337"/>
                </a:lnTo>
                <a:lnTo>
                  <a:pt x="177295" y="170604"/>
                </a:lnTo>
                <a:lnTo>
                  <a:pt x="207708" y="201929"/>
                </a:lnTo>
                <a:lnTo>
                  <a:pt x="225508" y="240738"/>
                </a:lnTo>
                <a:lnTo>
                  <a:pt x="226694" y="252857"/>
                </a:lnTo>
                <a:lnTo>
                  <a:pt x="224763" y="275998"/>
                </a:lnTo>
                <a:lnTo>
                  <a:pt x="209314" y="314186"/>
                </a:lnTo>
                <a:lnTo>
                  <a:pt x="178958" y="341092"/>
                </a:lnTo>
                <a:lnTo>
                  <a:pt x="136963" y="354669"/>
                </a:lnTo>
                <a:lnTo>
                  <a:pt x="111810" y="356362"/>
                </a:lnTo>
                <a:lnTo>
                  <a:pt x="86562" y="354695"/>
                </a:lnTo>
                <a:lnTo>
                  <a:pt x="45223" y="341360"/>
                </a:lnTo>
                <a:lnTo>
                  <a:pt x="16389" y="314882"/>
                </a:lnTo>
                <a:lnTo>
                  <a:pt x="1821" y="276453"/>
                </a:lnTo>
                <a:lnTo>
                  <a:pt x="0" y="252857"/>
                </a:lnTo>
                <a:lnTo>
                  <a:pt x="966" y="239952"/>
                </a:lnTo>
                <a:lnTo>
                  <a:pt x="15455" y="201929"/>
                </a:lnTo>
                <a:lnTo>
                  <a:pt x="43736" y="170318"/>
                </a:lnTo>
                <a:lnTo>
                  <a:pt x="55435" y="162433"/>
                </a:lnTo>
                <a:lnTo>
                  <a:pt x="46430" y="155549"/>
                </a:lnTo>
                <a:lnTo>
                  <a:pt x="19271" y="118280"/>
                </a:lnTo>
                <a:lnTo>
                  <a:pt x="12509" y="86740"/>
                </a:lnTo>
                <a:lnTo>
                  <a:pt x="14269" y="67855"/>
                </a:lnTo>
                <a:lnTo>
                  <a:pt x="40690" y="23367"/>
                </a:lnTo>
                <a:lnTo>
                  <a:pt x="91934" y="1454"/>
                </a:lnTo>
                <a:lnTo>
                  <a:pt x="11299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56980" y="2006175"/>
            <a:ext cx="3520440" cy="3241548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7786" y="3522345"/>
            <a:ext cx="57975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>
                <a:latin typeface="Trebuchet MS"/>
                <a:cs typeface="Trebuchet MS"/>
              </a:rPr>
              <a:t>VSD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3CB7F81-A1CA-B88F-DA94-B273CED6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76" y="1397000"/>
            <a:ext cx="4884848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5120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21/08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28/08 after </a:t>
            </a:r>
            <a:r>
              <a:rPr lang="en-US" dirty="0" err="1"/>
              <a:t>rx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8" y="1521944"/>
            <a:ext cx="3816424" cy="327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414278"/>
            <a:ext cx="3977852" cy="352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25373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Phantom tumor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Chest x-ray on admission- well delineated drop like density in the right middle lung field.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Complete resolution of patient’s phantom tumor after 6 days of therapy for congestive heart failure.</a:t>
            </a:r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8" y="1521944"/>
            <a:ext cx="3816424" cy="327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414278"/>
            <a:ext cx="3977852" cy="352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25373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Male </a:t>
            </a:r>
            <a:r>
              <a:rPr lang="en-US" dirty="0" err="1"/>
              <a:t>vs</a:t>
            </a:r>
            <a:r>
              <a:rPr lang="en-US" dirty="0"/>
              <a:t> Female?</a:t>
            </a:r>
            <a:endParaRPr lang="en-IN" dirty="0"/>
          </a:p>
        </p:txBody>
      </p:sp>
      <p:pic>
        <p:nvPicPr>
          <p:cNvPr id="4" name="Content Placeholder 3" descr="a92d840928634ef658f1b5d5aa1a44_jumb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9218" name="Picture 2" descr="C:\Users\user\Desktop\IMG-20200824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43434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1767" y="425195"/>
            <a:ext cx="4652645" cy="319405"/>
            <a:chOff x="1691767" y="425195"/>
            <a:chExt cx="465264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1767" y="425195"/>
              <a:ext cx="4652263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43245" y="520699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3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297553" y="5207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11525" y="5207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9871" y="476250"/>
            <a:ext cx="95630" cy="1031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6886" y="476250"/>
            <a:ext cx="95630" cy="1031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4886" y="476123"/>
            <a:ext cx="91186" cy="899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13807" y="472948"/>
            <a:ext cx="157606" cy="22364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112383" y="430656"/>
            <a:ext cx="231775" cy="308610"/>
          </a:xfrm>
          <a:custGeom>
            <a:avLst/>
            <a:gdLst/>
            <a:ahLst/>
            <a:cxnLst/>
            <a:rect l="l" t="t" r="r" b="b"/>
            <a:pathLst>
              <a:path w="231775" h="308609">
                <a:moveTo>
                  <a:pt x="0" y="0"/>
                </a:moveTo>
                <a:lnTo>
                  <a:pt x="54737" y="0"/>
                </a:lnTo>
                <a:lnTo>
                  <a:pt x="54737" y="120903"/>
                </a:lnTo>
                <a:lnTo>
                  <a:pt x="177545" y="120903"/>
                </a:lnTo>
                <a:lnTo>
                  <a:pt x="177545" y="0"/>
                </a:lnTo>
                <a:lnTo>
                  <a:pt x="231647" y="0"/>
                </a:lnTo>
                <a:lnTo>
                  <a:pt x="231647" y="308482"/>
                </a:lnTo>
                <a:lnTo>
                  <a:pt x="177545" y="308482"/>
                </a:lnTo>
                <a:lnTo>
                  <a:pt x="177545" y="169544"/>
                </a:lnTo>
                <a:lnTo>
                  <a:pt x="54737" y="169544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48430" y="430656"/>
            <a:ext cx="347345" cy="308610"/>
          </a:xfrm>
          <a:custGeom>
            <a:avLst/>
            <a:gdLst/>
            <a:ahLst/>
            <a:cxnLst/>
            <a:rect l="l" t="t" r="r" b="b"/>
            <a:pathLst>
              <a:path w="347345" h="308609">
                <a:moveTo>
                  <a:pt x="292100" y="0"/>
                </a:moveTo>
                <a:lnTo>
                  <a:pt x="346837" y="0"/>
                </a:lnTo>
                <a:lnTo>
                  <a:pt x="346837" y="308482"/>
                </a:lnTo>
                <a:lnTo>
                  <a:pt x="292100" y="308482"/>
                </a:lnTo>
                <a:lnTo>
                  <a:pt x="292100" y="0"/>
                </a:lnTo>
                <a:close/>
              </a:path>
              <a:path w="347345" h="308609">
                <a:moveTo>
                  <a:pt x="0" y="0"/>
                </a:moveTo>
                <a:lnTo>
                  <a:pt x="255524" y="0"/>
                </a:lnTo>
                <a:lnTo>
                  <a:pt x="255524" y="48640"/>
                </a:lnTo>
                <a:lnTo>
                  <a:pt x="152908" y="48640"/>
                </a:lnTo>
                <a:lnTo>
                  <a:pt x="152908" y="308482"/>
                </a:lnTo>
                <a:lnTo>
                  <a:pt x="98171" y="308482"/>
                </a:lnTo>
                <a:lnTo>
                  <a:pt x="98171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86202" y="430656"/>
            <a:ext cx="824230" cy="313055"/>
          </a:xfrm>
          <a:custGeom>
            <a:avLst/>
            <a:gdLst/>
            <a:ahLst/>
            <a:cxnLst/>
            <a:rect l="l" t="t" r="r" b="b"/>
            <a:pathLst>
              <a:path w="824230" h="313055">
                <a:moveTo>
                  <a:pt x="571119" y="0"/>
                </a:moveTo>
                <a:lnTo>
                  <a:pt x="600202" y="0"/>
                </a:lnTo>
                <a:lnTo>
                  <a:pt x="667004" y="207771"/>
                </a:lnTo>
                <a:lnTo>
                  <a:pt x="732282" y="0"/>
                </a:lnTo>
                <a:lnTo>
                  <a:pt x="761111" y="0"/>
                </a:lnTo>
                <a:lnTo>
                  <a:pt x="824103" y="308737"/>
                </a:lnTo>
                <a:lnTo>
                  <a:pt x="771017" y="308737"/>
                </a:lnTo>
                <a:lnTo>
                  <a:pt x="739013" y="142366"/>
                </a:lnTo>
                <a:lnTo>
                  <a:pt x="676910" y="312673"/>
                </a:lnTo>
                <a:lnTo>
                  <a:pt x="657352" y="312673"/>
                </a:lnTo>
                <a:lnTo>
                  <a:pt x="595122" y="142366"/>
                </a:lnTo>
                <a:lnTo>
                  <a:pt x="561848" y="308737"/>
                </a:lnTo>
                <a:lnTo>
                  <a:pt x="509016" y="308737"/>
                </a:lnTo>
                <a:lnTo>
                  <a:pt x="571119" y="0"/>
                </a:lnTo>
                <a:close/>
              </a:path>
              <a:path w="824230" h="313055">
                <a:moveTo>
                  <a:pt x="291084" y="0"/>
                </a:moveTo>
                <a:lnTo>
                  <a:pt x="487934" y="0"/>
                </a:lnTo>
                <a:lnTo>
                  <a:pt x="487934" y="48640"/>
                </a:lnTo>
                <a:lnTo>
                  <a:pt x="345821" y="48640"/>
                </a:lnTo>
                <a:lnTo>
                  <a:pt x="345821" y="120903"/>
                </a:lnTo>
                <a:lnTo>
                  <a:pt x="447675" y="120903"/>
                </a:lnTo>
                <a:lnTo>
                  <a:pt x="447675" y="167385"/>
                </a:lnTo>
                <a:lnTo>
                  <a:pt x="345821" y="167385"/>
                </a:lnTo>
                <a:lnTo>
                  <a:pt x="345821" y="259841"/>
                </a:lnTo>
                <a:lnTo>
                  <a:pt x="485648" y="259841"/>
                </a:lnTo>
                <a:lnTo>
                  <a:pt x="485648" y="308482"/>
                </a:lnTo>
                <a:lnTo>
                  <a:pt x="291084" y="308482"/>
                </a:lnTo>
                <a:lnTo>
                  <a:pt x="291084" y="0"/>
                </a:lnTo>
                <a:close/>
              </a:path>
              <a:path w="824230" h="313055">
                <a:moveTo>
                  <a:pt x="0" y="0"/>
                </a:moveTo>
                <a:lnTo>
                  <a:pt x="255524" y="0"/>
                </a:lnTo>
                <a:lnTo>
                  <a:pt x="255524" y="48640"/>
                </a:lnTo>
                <a:lnTo>
                  <a:pt x="152908" y="48640"/>
                </a:lnTo>
                <a:lnTo>
                  <a:pt x="152908" y="308482"/>
                </a:lnTo>
                <a:lnTo>
                  <a:pt x="98171" y="308482"/>
                </a:lnTo>
                <a:lnTo>
                  <a:pt x="98171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96872" y="430656"/>
            <a:ext cx="262890" cy="308610"/>
          </a:xfrm>
          <a:custGeom>
            <a:avLst/>
            <a:gdLst/>
            <a:ahLst/>
            <a:cxnLst/>
            <a:rect l="l" t="t" r="r" b="b"/>
            <a:pathLst>
              <a:path w="262889" h="308609">
                <a:moveTo>
                  <a:pt x="0" y="0"/>
                </a:moveTo>
                <a:lnTo>
                  <a:pt x="58165" y="0"/>
                </a:lnTo>
                <a:lnTo>
                  <a:pt x="131190" y="131571"/>
                </a:lnTo>
                <a:lnTo>
                  <a:pt x="204469" y="0"/>
                </a:lnTo>
                <a:lnTo>
                  <a:pt x="262381" y="0"/>
                </a:lnTo>
                <a:lnTo>
                  <a:pt x="158876" y="181863"/>
                </a:lnTo>
                <a:lnTo>
                  <a:pt x="158876" y="308482"/>
                </a:lnTo>
                <a:lnTo>
                  <a:pt x="104012" y="308482"/>
                </a:lnTo>
                <a:lnTo>
                  <a:pt x="104012" y="1818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56022" y="428498"/>
            <a:ext cx="205104" cy="311150"/>
          </a:xfrm>
          <a:custGeom>
            <a:avLst/>
            <a:gdLst/>
            <a:ahLst/>
            <a:cxnLst/>
            <a:rect l="l" t="t" r="r" b="b"/>
            <a:pathLst>
              <a:path w="205104" h="311150">
                <a:moveTo>
                  <a:pt x="64007" y="0"/>
                </a:moveTo>
                <a:lnTo>
                  <a:pt x="127222" y="5619"/>
                </a:lnTo>
                <a:lnTo>
                  <a:pt x="170814" y="22478"/>
                </a:lnTo>
                <a:lnTo>
                  <a:pt x="196246" y="51133"/>
                </a:lnTo>
                <a:lnTo>
                  <a:pt x="204724" y="92455"/>
                </a:lnTo>
                <a:lnTo>
                  <a:pt x="196893" y="138888"/>
                </a:lnTo>
                <a:lnTo>
                  <a:pt x="173418" y="172069"/>
                </a:lnTo>
                <a:lnTo>
                  <a:pt x="134322" y="191986"/>
                </a:lnTo>
                <a:lnTo>
                  <a:pt x="79628" y="198627"/>
                </a:lnTo>
                <a:lnTo>
                  <a:pt x="73405" y="198627"/>
                </a:lnTo>
                <a:lnTo>
                  <a:pt x="65150" y="198119"/>
                </a:lnTo>
                <a:lnTo>
                  <a:pt x="54737" y="197103"/>
                </a:lnTo>
                <a:lnTo>
                  <a:pt x="54737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4503" y="1285"/>
                </a:lnTo>
                <a:lnTo>
                  <a:pt x="43338" y="571"/>
                </a:lnTo>
                <a:lnTo>
                  <a:pt x="56507" y="142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03039" y="428498"/>
            <a:ext cx="205104" cy="311150"/>
          </a:xfrm>
          <a:custGeom>
            <a:avLst/>
            <a:gdLst/>
            <a:ahLst/>
            <a:cxnLst/>
            <a:rect l="l" t="t" r="r" b="b"/>
            <a:pathLst>
              <a:path w="205104" h="311150">
                <a:moveTo>
                  <a:pt x="64008" y="0"/>
                </a:moveTo>
                <a:lnTo>
                  <a:pt x="127222" y="5619"/>
                </a:lnTo>
                <a:lnTo>
                  <a:pt x="170814" y="22478"/>
                </a:lnTo>
                <a:lnTo>
                  <a:pt x="196246" y="51133"/>
                </a:lnTo>
                <a:lnTo>
                  <a:pt x="204724" y="92455"/>
                </a:lnTo>
                <a:lnTo>
                  <a:pt x="196893" y="138888"/>
                </a:lnTo>
                <a:lnTo>
                  <a:pt x="173418" y="172069"/>
                </a:lnTo>
                <a:lnTo>
                  <a:pt x="134322" y="191986"/>
                </a:lnTo>
                <a:lnTo>
                  <a:pt x="79628" y="198627"/>
                </a:lnTo>
                <a:lnTo>
                  <a:pt x="73406" y="198627"/>
                </a:lnTo>
                <a:lnTo>
                  <a:pt x="65150" y="198119"/>
                </a:lnTo>
                <a:lnTo>
                  <a:pt x="54737" y="197103"/>
                </a:lnTo>
                <a:lnTo>
                  <a:pt x="54737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4503" y="1285"/>
                </a:lnTo>
                <a:lnTo>
                  <a:pt x="43338" y="571"/>
                </a:lnTo>
                <a:lnTo>
                  <a:pt x="56507" y="142"/>
                </a:lnTo>
                <a:lnTo>
                  <a:pt x="640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09007" y="4274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2" y="172719"/>
                </a:lnTo>
                <a:lnTo>
                  <a:pt x="237108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45328" y="4264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99635" y="4264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13607" y="4264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3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89"/>
                </a:lnTo>
                <a:lnTo>
                  <a:pt x="82422" y="250189"/>
                </a:lnTo>
                <a:lnTo>
                  <a:pt x="60959" y="312674"/>
                </a:lnTo>
                <a:lnTo>
                  <a:pt x="0" y="312674"/>
                </a:lnTo>
                <a:lnTo>
                  <a:pt x="12306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33998" y="42532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0" y="67055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6" y="81025"/>
                </a:lnTo>
                <a:lnTo>
                  <a:pt x="62944" y="117633"/>
                </a:lnTo>
                <a:lnTo>
                  <a:pt x="56768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3"/>
                </a:lnTo>
                <a:lnTo>
                  <a:pt x="140588" y="270382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45178" y="42532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5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3" y="48640"/>
                </a:lnTo>
                <a:lnTo>
                  <a:pt x="126269" y="50665"/>
                </a:lnTo>
                <a:lnTo>
                  <a:pt x="81407" y="81025"/>
                </a:lnTo>
                <a:lnTo>
                  <a:pt x="62944" y="117633"/>
                </a:lnTo>
                <a:lnTo>
                  <a:pt x="56769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3"/>
                </a:lnTo>
                <a:lnTo>
                  <a:pt x="140588" y="270382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5" y="239267"/>
                </a:lnTo>
                <a:lnTo>
                  <a:pt x="234315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77923" y="4253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3" y="20065"/>
                </a:lnTo>
                <a:lnTo>
                  <a:pt x="155956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2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1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5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29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3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6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4" y="83057"/>
                </a:lnTo>
                <a:lnTo>
                  <a:pt x="2258" y="65912"/>
                </a:lnTo>
                <a:lnTo>
                  <a:pt x="26796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91767" y="4253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3" y="20065"/>
                </a:lnTo>
                <a:lnTo>
                  <a:pt x="155956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2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1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5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29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3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6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4" y="83057"/>
                </a:lnTo>
                <a:lnTo>
                  <a:pt x="2258" y="65912"/>
                </a:lnTo>
                <a:lnTo>
                  <a:pt x="26796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57927" y="4251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7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35940" y="1567637"/>
            <a:ext cx="4890135" cy="1049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-1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40" dirty="0">
                <a:latin typeface="Trebuchet MS"/>
                <a:cs typeface="Trebuchet MS"/>
              </a:rPr>
              <a:t>Technical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factors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3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Skeletal</a:t>
            </a:r>
            <a:r>
              <a:rPr sz="2200" spc="1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abnormalities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and</a:t>
            </a:r>
            <a:r>
              <a:rPr sz="2200" spc="-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hardware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5940" y="2945714"/>
            <a:ext cx="5685790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375"/>
              </a:lnSpc>
              <a:spcBef>
                <a:spcPts val="95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37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Situs: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gastric </a:t>
            </a:r>
            <a:r>
              <a:rPr sz="2200" spc="-10" dirty="0">
                <a:latin typeface="Trebuchet MS"/>
                <a:cs typeface="Trebuchet MS"/>
              </a:rPr>
              <a:t>air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bubble,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cardiac </a:t>
            </a:r>
            <a:r>
              <a:rPr sz="2200" spc="-5" dirty="0">
                <a:latin typeface="Trebuchet MS"/>
                <a:cs typeface="Trebuchet MS"/>
              </a:rPr>
              <a:t>apex, </a:t>
            </a:r>
            <a:r>
              <a:rPr sz="2200" spc="-10" dirty="0">
                <a:latin typeface="Trebuchet MS"/>
                <a:cs typeface="Trebuchet MS"/>
              </a:rPr>
              <a:t>and</a:t>
            </a:r>
            <a:endParaRPr sz="2200">
              <a:latin typeface="Trebuchet MS"/>
              <a:cs typeface="Trebuchet MS"/>
            </a:endParaRPr>
          </a:p>
          <a:p>
            <a:pPr marL="286385">
              <a:lnSpc>
                <a:spcPts val="2375"/>
              </a:lnSpc>
            </a:pPr>
            <a:r>
              <a:rPr sz="2200" spc="-10" dirty="0">
                <a:latin typeface="Trebuchet MS"/>
                <a:cs typeface="Trebuchet MS"/>
              </a:rPr>
              <a:t>knob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16020" y="2945714"/>
            <a:ext cx="7588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Trebuchet MS"/>
                <a:cs typeface="Trebuchet MS"/>
              </a:rPr>
              <a:t>a</a:t>
            </a:r>
            <a:r>
              <a:rPr sz="2200" spc="-15" dirty="0">
                <a:latin typeface="Trebuchet MS"/>
                <a:cs typeface="Trebuchet MS"/>
              </a:rPr>
              <a:t>o</a:t>
            </a:r>
            <a:r>
              <a:rPr sz="2200" spc="-5" dirty="0">
                <a:latin typeface="Trebuchet MS"/>
                <a:cs typeface="Trebuchet MS"/>
              </a:rPr>
              <a:t>rtic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5940" y="3903345"/>
            <a:ext cx="5239385" cy="2426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 </a:t>
            </a: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Heart:</a:t>
            </a:r>
            <a:r>
              <a:rPr sz="2200" spc="-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position,</a:t>
            </a:r>
            <a:r>
              <a:rPr sz="2200" spc="-5" dirty="0">
                <a:latin typeface="Trebuchet MS"/>
                <a:cs typeface="Trebuchet MS"/>
              </a:rPr>
              <a:t> size,</a:t>
            </a:r>
            <a:r>
              <a:rPr sz="2200" spc="2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and</a:t>
            </a:r>
            <a:r>
              <a:rPr sz="2200" spc="-5" dirty="0">
                <a:latin typeface="Trebuchet MS"/>
                <a:cs typeface="Trebuchet MS"/>
              </a:rPr>
              <a:t> shape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6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37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Great vessels: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position,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size,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and </a:t>
            </a:r>
            <a:r>
              <a:rPr sz="2200" spc="-10" dirty="0">
                <a:latin typeface="Trebuchet MS"/>
                <a:cs typeface="Trebuchet MS"/>
              </a:rPr>
              <a:t>shape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Lung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fields</a:t>
            </a:r>
            <a:r>
              <a:rPr sz="2200" spc="-10" dirty="0">
                <a:latin typeface="Trebuchet MS"/>
                <a:cs typeface="Trebuchet MS"/>
              </a:rPr>
              <a:t> and </a:t>
            </a:r>
            <a:r>
              <a:rPr sz="2200" spc="-5" dirty="0">
                <a:latin typeface="Trebuchet MS"/>
                <a:cs typeface="Trebuchet MS"/>
              </a:rPr>
              <a:t>vascularity by</a:t>
            </a:r>
            <a:r>
              <a:rPr sz="2200" spc="-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zone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17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60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Search</a:t>
            </a:r>
            <a:r>
              <a:rPr sz="2200" spc="-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for</a:t>
            </a:r>
            <a:r>
              <a:rPr sz="2200" spc="-10" dirty="0">
                <a:latin typeface="Trebuchet MS"/>
                <a:cs typeface="Trebuchet MS"/>
              </a:rPr>
              <a:t> calcifications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comparision of make and female X RA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143000"/>
            <a:ext cx="7696199" cy="5105400"/>
          </a:xfr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  <a:endParaRPr lang="en-IN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769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8302" y="0"/>
            <a:ext cx="7733665" cy="6856095"/>
            <a:chOff x="1408302" y="0"/>
            <a:chExt cx="773366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8302" y="577595"/>
              <a:ext cx="7516876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8129" y="673100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4" y="0"/>
                  </a:moveTo>
                  <a:lnTo>
                    <a:pt x="0" y="114046"/>
                  </a:lnTo>
                  <a:lnTo>
                    <a:pt x="74168" y="114046"/>
                  </a:lnTo>
                  <a:lnTo>
                    <a:pt x="3708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03870" y="628523"/>
            <a:ext cx="91186" cy="899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6546" y="628523"/>
            <a:ext cx="91186" cy="899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3547" y="628523"/>
            <a:ext cx="91185" cy="899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9719" y="628523"/>
            <a:ext cx="91185" cy="899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85863" y="625348"/>
            <a:ext cx="157607" cy="22364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8331327" y="583056"/>
            <a:ext cx="594360" cy="313055"/>
          </a:xfrm>
          <a:custGeom>
            <a:avLst/>
            <a:gdLst/>
            <a:ahLst/>
            <a:cxnLst/>
            <a:rect l="l" t="t" r="r" b="b"/>
            <a:pathLst>
              <a:path w="594359" h="313055">
                <a:moveTo>
                  <a:pt x="214756" y="0"/>
                </a:moveTo>
                <a:lnTo>
                  <a:pt x="271906" y="0"/>
                </a:lnTo>
                <a:lnTo>
                  <a:pt x="329819" y="186181"/>
                </a:lnTo>
                <a:lnTo>
                  <a:pt x="392302" y="0"/>
                </a:lnTo>
                <a:lnTo>
                  <a:pt x="416305" y="0"/>
                </a:lnTo>
                <a:lnTo>
                  <a:pt x="479044" y="186181"/>
                </a:lnTo>
                <a:lnTo>
                  <a:pt x="536828" y="0"/>
                </a:lnTo>
                <a:lnTo>
                  <a:pt x="593851" y="0"/>
                </a:lnTo>
                <a:lnTo>
                  <a:pt x="494029" y="312673"/>
                </a:lnTo>
                <a:lnTo>
                  <a:pt x="471550" y="312673"/>
                </a:lnTo>
                <a:lnTo>
                  <a:pt x="404114" y="118109"/>
                </a:lnTo>
                <a:lnTo>
                  <a:pt x="338581" y="312673"/>
                </a:lnTo>
                <a:lnTo>
                  <a:pt x="316102" y="312673"/>
                </a:lnTo>
                <a:lnTo>
                  <a:pt x="214756" y="0"/>
                </a:lnTo>
                <a:close/>
              </a:path>
              <a:path w="594359" h="313055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1" y="120903"/>
                </a:lnTo>
                <a:lnTo>
                  <a:pt x="156591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4" y="259841"/>
                </a:lnTo>
                <a:lnTo>
                  <a:pt x="194564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12100" y="583056"/>
            <a:ext cx="354965" cy="313055"/>
          </a:xfrm>
          <a:custGeom>
            <a:avLst/>
            <a:gdLst/>
            <a:ahLst/>
            <a:cxnLst/>
            <a:rect l="l" t="t" r="r" b="b"/>
            <a:pathLst>
              <a:path w="354965" h="313055">
                <a:moveTo>
                  <a:pt x="299847" y="0"/>
                </a:moveTo>
                <a:lnTo>
                  <a:pt x="354583" y="0"/>
                </a:lnTo>
                <a:lnTo>
                  <a:pt x="354583" y="308482"/>
                </a:lnTo>
                <a:lnTo>
                  <a:pt x="299847" y="308482"/>
                </a:lnTo>
                <a:lnTo>
                  <a:pt x="299847" y="0"/>
                </a:lnTo>
                <a:close/>
              </a:path>
              <a:path w="354965" h="313055">
                <a:moveTo>
                  <a:pt x="0" y="0"/>
                </a:moveTo>
                <a:lnTo>
                  <a:pt x="60325" y="0"/>
                </a:lnTo>
                <a:lnTo>
                  <a:pt x="131699" y="208406"/>
                </a:lnTo>
                <a:lnTo>
                  <a:pt x="207009" y="0"/>
                </a:lnTo>
                <a:lnTo>
                  <a:pt x="266065" y="0"/>
                </a:lnTo>
                <a:lnTo>
                  <a:pt x="145542" y="312673"/>
                </a:lnTo>
                <a:lnTo>
                  <a:pt x="115443" y="31267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25334" y="5830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63615" y="583056"/>
            <a:ext cx="748665" cy="313055"/>
          </a:xfrm>
          <a:custGeom>
            <a:avLst/>
            <a:gdLst/>
            <a:ahLst/>
            <a:cxnLst/>
            <a:rect l="l" t="t" r="r" b="b"/>
            <a:pathLst>
              <a:path w="748665" h="313055">
                <a:moveTo>
                  <a:pt x="551688" y="0"/>
                </a:moveTo>
                <a:lnTo>
                  <a:pt x="748538" y="0"/>
                </a:lnTo>
                <a:lnTo>
                  <a:pt x="748538" y="48640"/>
                </a:lnTo>
                <a:lnTo>
                  <a:pt x="606425" y="48640"/>
                </a:lnTo>
                <a:lnTo>
                  <a:pt x="606425" y="120903"/>
                </a:lnTo>
                <a:lnTo>
                  <a:pt x="708279" y="120903"/>
                </a:lnTo>
                <a:lnTo>
                  <a:pt x="708279" y="167385"/>
                </a:lnTo>
                <a:lnTo>
                  <a:pt x="606425" y="167385"/>
                </a:lnTo>
                <a:lnTo>
                  <a:pt x="606425" y="259841"/>
                </a:lnTo>
                <a:lnTo>
                  <a:pt x="746252" y="259841"/>
                </a:lnTo>
                <a:lnTo>
                  <a:pt x="746252" y="308482"/>
                </a:lnTo>
                <a:lnTo>
                  <a:pt x="551688" y="308482"/>
                </a:lnTo>
                <a:lnTo>
                  <a:pt x="551688" y="0"/>
                </a:lnTo>
                <a:close/>
              </a:path>
              <a:path w="748665" h="313055">
                <a:moveTo>
                  <a:pt x="260604" y="0"/>
                </a:moveTo>
                <a:lnTo>
                  <a:pt x="516128" y="0"/>
                </a:lnTo>
                <a:lnTo>
                  <a:pt x="516128" y="48640"/>
                </a:lnTo>
                <a:lnTo>
                  <a:pt x="413512" y="48640"/>
                </a:lnTo>
                <a:lnTo>
                  <a:pt x="413512" y="308482"/>
                </a:lnTo>
                <a:lnTo>
                  <a:pt x="358775" y="308482"/>
                </a:lnTo>
                <a:lnTo>
                  <a:pt x="358775" y="48640"/>
                </a:lnTo>
                <a:lnTo>
                  <a:pt x="260604" y="48640"/>
                </a:lnTo>
                <a:lnTo>
                  <a:pt x="260604" y="0"/>
                </a:lnTo>
                <a:close/>
              </a:path>
              <a:path w="748665" h="313055">
                <a:moveTo>
                  <a:pt x="0" y="0"/>
                </a:moveTo>
                <a:lnTo>
                  <a:pt x="26288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2" y="0"/>
                </a:lnTo>
                <a:lnTo>
                  <a:pt x="224662" y="312673"/>
                </a:lnTo>
                <a:lnTo>
                  <a:pt x="202311" y="312673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94578" y="5830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2" y="0"/>
                </a:lnTo>
                <a:lnTo>
                  <a:pt x="224662" y="312673"/>
                </a:lnTo>
                <a:lnTo>
                  <a:pt x="202311" y="312673"/>
                </a:lnTo>
                <a:lnTo>
                  <a:pt x="52578" y="117475"/>
                </a:lnTo>
                <a:lnTo>
                  <a:pt x="52578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75198" y="5830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55083" y="5830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7" y="186181"/>
                </a:lnTo>
                <a:lnTo>
                  <a:pt x="171957" y="0"/>
                </a:lnTo>
                <a:lnTo>
                  <a:pt x="224662" y="0"/>
                </a:lnTo>
                <a:lnTo>
                  <a:pt x="224662" y="312673"/>
                </a:lnTo>
                <a:lnTo>
                  <a:pt x="202311" y="312673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9719" y="5830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6" y="48640"/>
                </a:lnTo>
                <a:lnTo>
                  <a:pt x="54736" y="120903"/>
                </a:lnTo>
                <a:lnTo>
                  <a:pt x="156590" y="120903"/>
                </a:lnTo>
                <a:lnTo>
                  <a:pt x="156590" y="167385"/>
                </a:lnTo>
                <a:lnTo>
                  <a:pt x="54736" y="167385"/>
                </a:lnTo>
                <a:lnTo>
                  <a:pt x="54736" y="259841"/>
                </a:lnTo>
                <a:lnTo>
                  <a:pt x="194563" y="259841"/>
                </a:lnTo>
                <a:lnTo>
                  <a:pt x="19456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64354" y="5830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1" y="120903"/>
                </a:lnTo>
                <a:lnTo>
                  <a:pt x="156591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4" y="259841"/>
                </a:lnTo>
                <a:lnTo>
                  <a:pt x="194564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47490" y="5830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1" y="120903"/>
                </a:lnTo>
                <a:lnTo>
                  <a:pt x="156591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3" y="259841"/>
                </a:lnTo>
                <a:lnTo>
                  <a:pt x="19456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00147" y="583056"/>
            <a:ext cx="520700" cy="313690"/>
          </a:xfrm>
          <a:custGeom>
            <a:avLst/>
            <a:gdLst/>
            <a:ahLst/>
            <a:cxnLst/>
            <a:rect l="l" t="t" r="r" b="b"/>
            <a:pathLst>
              <a:path w="520700" h="313690">
                <a:moveTo>
                  <a:pt x="291083" y="0"/>
                </a:moveTo>
                <a:lnTo>
                  <a:pt x="345820" y="0"/>
                </a:lnTo>
                <a:lnTo>
                  <a:pt x="345820" y="209041"/>
                </a:lnTo>
                <a:lnTo>
                  <a:pt x="346771" y="220926"/>
                </a:lnTo>
                <a:lnTo>
                  <a:pt x="369248" y="256369"/>
                </a:lnTo>
                <a:lnTo>
                  <a:pt x="402716" y="265048"/>
                </a:lnTo>
                <a:lnTo>
                  <a:pt x="416690" y="264096"/>
                </a:lnTo>
                <a:lnTo>
                  <a:pt x="456132" y="241476"/>
                </a:lnTo>
                <a:lnTo>
                  <a:pt x="465454" y="208025"/>
                </a:lnTo>
                <a:lnTo>
                  <a:pt x="465454" y="0"/>
                </a:lnTo>
                <a:lnTo>
                  <a:pt x="520191" y="0"/>
                </a:lnTo>
                <a:lnTo>
                  <a:pt x="520191" y="212216"/>
                </a:lnTo>
                <a:lnTo>
                  <a:pt x="518193" y="234741"/>
                </a:lnTo>
                <a:lnTo>
                  <a:pt x="502243" y="272028"/>
                </a:lnTo>
                <a:lnTo>
                  <a:pt x="470999" y="298580"/>
                </a:lnTo>
                <a:lnTo>
                  <a:pt x="428414" y="312019"/>
                </a:lnTo>
                <a:lnTo>
                  <a:pt x="403097" y="313689"/>
                </a:lnTo>
                <a:lnTo>
                  <a:pt x="377763" y="312046"/>
                </a:lnTo>
                <a:lnTo>
                  <a:pt x="336286" y="298902"/>
                </a:lnTo>
                <a:lnTo>
                  <a:pt x="307425" y="272829"/>
                </a:lnTo>
                <a:lnTo>
                  <a:pt x="292895" y="235162"/>
                </a:lnTo>
                <a:lnTo>
                  <a:pt x="291083" y="212089"/>
                </a:lnTo>
                <a:lnTo>
                  <a:pt x="291083" y="0"/>
                </a:lnTo>
                <a:close/>
              </a:path>
              <a:path w="520700" h="313690">
                <a:moveTo>
                  <a:pt x="0" y="0"/>
                </a:moveTo>
                <a:lnTo>
                  <a:pt x="255523" y="0"/>
                </a:lnTo>
                <a:lnTo>
                  <a:pt x="255523" y="48640"/>
                </a:lnTo>
                <a:lnTo>
                  <a:pt x="152907" y="48640"/>
                </a:lnTo>
                <a:lnTo>
                  <a:pt x="152907" y="308482"/>
                </a:lnTo>
                <a:lnTo>
                  <a:pt x="98170" y="308482"/>
                </a:lnTo>
                <a:lnTo>
                  <a:pt x="98170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71319" y="583056"/>
            <a:ext cx="229235" cy="313690"/>
          </a:xfrm>
          <a:custGeom>
            <a:avLst/>
            <a:gdLst/>
            <a:ahLst/>
            <a:cxnLst/>
            <a:rect l="l" t="t" r="r" b="b"/>
            <a:pathLst>
              <a:path w="229235" h="313690">
                <a:moveTo>
                  <a:pt x="0" y="0"/>
                </a:moveTo>
                <a:lnTo>
                  <a:pt x="54737" y="0"/>
                </a:lnTo>
                <a:lnTo>
                  <a:pt x="54737" y="209041"/>
                </a:lnTo>
                <a:lnTo>
                  <a:pt x="55687" y="220926"/>
                </a:lnTo>
                <a:lnTo>
                  <a:pt x="78164" y="256369"/>
                </a:lnTo>
                <a:lnTo>
                  <a:pt x="111632" y="265048"/>
                </a:lnTo>
                <a:lnTo>
                  <a:pt x="125606" y="264096"/>
                </a:lnTo>
                <a:lnTo>
                  <a:pt x="165048" y="241476"/>
                </a:lnTo>
                <a:lnTo>
                  <a:pt x="174370" y="208025"/>
                </a:lnTo>
                <a:lnTo>
                  <a:pt x="174370" y="0"/>
                </a:lnTo>
                <a:lnTo>
                  <a:pt x="229107" y="0"/>
                </a:lnTo>
                <a:lnTo>
                  <a:pt x="229107" y="212216"/>
                </a:lnTo>
                <a:lnTo>
                  <a:pt x="227109" y="234741"/>
                </a:lnTo>
                <a:lnTo>
                  <a:pt x="211159" y="272028"/>
                </a:lnTo>
                <a:lnTo>
                  <a:pt x="179915" y="298580"/>
                </a:lnTo>
                <a:lnTo>
                  <a:pt x="137330" y="312019"/>
                </a:lnTo>
                <a:lnTo>
                  <a:pt x="112013" y="313689"/>
                </a:lnTo>
                <a:lnTo>
                  <a:pt x="86679" y="312046"/>
                </a:lnTo>
                <a:lnTo>
                  <a:pt x="45202" y="298902"/>
                </a:lnTo>
                <a:lnTo>
                  <a:pt x="16341" y="272829"/>
                </a:lnTo>
                <a:lnTo>
                  <a:pt x="1811" y="235162"/>
                </a:lnTo>
                <a:lnTo>
                  <a:pt x="0" y="2120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16583" y="583056"/>
            <a:ext cx="255904" cy="308610"/>
          </a:xfrm>
          <a:custGeom>
            <a:avLst/>
            <a:gdLst/>
            <a:ahLst/>
            <a:cxnLst/>
            <a:rect l="l" t="t" r="r" b="b"/>
            <a:pathLst>
              <a:path w="255905" h="308609">
                <a:moveTo>
                  <a:pt x="0" y="0"/>
                </a:moveTo>
                <a:lnTo>
                  <a:pt x="255523" y="0"/>
                </a:lnTo>
                <a:lnTo>
                  <a:pt x="255523" y="48640"/>
                </a:lnTo>
                <a:lnTo>
                  <a:pt x="152908" y="48640"/>
                </a:lnTo>
                <a:lnTo>
                  <a:pt x="152908" y="308482"/>
                </a:lnTo>
                <a:lnTo>
                  <a:pt x="98171" y="308482"/>
                </a:lnTo>
                <a:lnTo>
                  <a:pt x="98171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47991" y="5798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90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8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60667" y="5798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90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8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83839" y="5798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9" y="182752"/>
                </a:lnTo>
                <a:lnTo>
                  <a:pt x="56769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07667" y="5798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2" y="172719"/>
                </a:lnTo>
                <a:lnTo>
                  <a:pt x="237108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60211" y="5788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28642" y="5777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7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3" y="20065"/>
                </a:lnTo>
                <a:lnTo>
                  <a:pt x="155956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2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6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90" y="233172"/>
                </a:lnTo>
                <a:lnTo>
                  <a:pt x="184854" y="251102"/>
                </a:lnTo>
                <a:lnTo>
                  <a:pt x="157226" y="294893"/>
                </a:lnTo>
                <a:lnTo>
                  <a:pt x="122539" y="313007"/>
                </a:lnTo>
                <a:lnTo>
                  <a:pt x="77851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3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7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5" y="83057"/>
                </a:lnTo>
                <a:lnTo>
                  <a:pt x="2258" y="65912"/>
                </a:lnTo>
                <a:lnTo>
                  <a:pt x="26797" y="23622"/>
                </a:lnTo>
                <a:lnTo>
                  <a:pt x="74481" y="1476"/>
                </a:lnTo>
                <a:lnTo>
                  <a:pt x="9410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78122" y="5777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2" y="20065"/>
                </a:lnTo>
                <a:lnTo>
                  <a:pt x="155955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2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6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2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5" y="83057"/>
                </a:lnTo>
                <a:lnTo>
                  <a:pt x="2258" y="65912"/>
                </a:lnTo>
                <a:lnTo>
                  <a:pt x="26797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49195" y="57772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5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3" y="48640"/>
                </a:lnTo>
                <a:lnTo>
                  <a:pt x="126269" y="50665"/>
                </a:lnTo>
                <a:lnTo>
                  <a:pt x="81406" y="81025"/>
                </a:lnTo>
                <a:lnTo>
                  <a:pt x="62944" y="117633"/>
                </a:lnTo>
                <a:lnTo>
                  <a:pt x="56768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3"/>
                </a:lnTo>
                <a:lnTo>
                  <a:pt x="140588" y="270382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5" y="239267"/>
                </a:lnTo>
                <a:lnTo>
                  <a:pt x="234315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08302" y="5777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90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3" y="20065"/>
                </a:lnTo>
                <a:lnTo>
                  <a:pt x="155956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2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1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6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90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3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4" y="83057"/>
                </a:lnTo>
                <a:lnTo>
                  <a:pt x="2258" y="65912"/>
                </a:lnTo>
                <a:lnTo>
                  <a:pt x="26796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29982" y="5775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8" y="0"/>
                </a:moveTo>
                <a:lnTo>
                  <a:pt x="191357" y="10302"/>
                </a:lnTo>
                <a:lnTo>
                  <a:pt x="234315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7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000" y="990600"/>
            <a:ext cx="815340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37586" y="222884"/>
            <a:ext cx="4081779" cy="357505"/>
            <a:chOff x="2537586" y="222884"/>
            <a:chExt cx="4081779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7586" y="222884"/>
              <a:ext cx="4081653" cy="3575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3533" y="280161"/>
              <a:ext cx="132841" cy="24079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0225" y="280161"/>
            <a:ext cx="132841" cy="2407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325" y="280161"/>
            <a:ext cx="106934" cy="11531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81248" y="276479"/>
            <a:ext cx="176402" cy="25031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088760" y="22898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67325" y="228981"/>
            <a:ext cx="256540" cy="351790"/>
          </a:xfrm>
          <a:custGeom>
            <a:avLst/>
            <a:gdLst/>
            <a:ahLst/>
            <a:cxnLst/>
            <a:rect l="l" t="t" r="r" b="b"/>
            <a:pathLst>
              <a:path w="256539" h="351790">
                <a:moveTo>
                  <a:pt x="0" y="0"/>
                </a:moveTo>
                <a:lnTo>
                  <a:pt x="61340" y="0"/>
                </a:lnTo>
                <a:lnTo>
                  <a:pt x="61340" y="234188"/>
                </a:lnTo>
                <a:lnTo>
                  <a:pt x="62390" y="247451"/>
                </a:lnTo>
                <a:lnTo>
                  <a:pt x="87516" y="287174"/>
                </a:lnTo>
                <a:lnTo>
                  <a:pt x="124967" y="296926"/>
                </a:lnTo>
                <a:lnTo>
                  <a:pt x="140708" y="295856"/>
                </a:lnTo>
                <a:lnTo>
                  <a:pt x="176784" y="279908"/>
                </a:lnTo>
                <a:lnTo>
                  <a:pt x="195325" y="233045"/>
                </a:lnTo>
                <a:lnTo>
                  <a:pt x="195325" y="0"/>
                </a:lnTo>
                <a:lnTo>
                  <a:pt x="256539" y="0"/>
                </a:lnTo>
                <a:lnTo>
                  <a:pt x="256539" y="237744"/>
                </a:lnTo>
                <a:lnTo>
                  <a:pt x="254321" y="262963"/>
                </a:lnTo>
                <a:lnTo>
                  <a:pt x="236501" y="304734"/>
                </a:lnTo>
                <a:lnTo>
                  <a:pt x="201467" y="334478"/>
                </a:lnTo>
                <a:lnTo>
                  <a:pt x="153791" y="349527"/>
                </a:lnTo>
                <a:lnTo>
                  <a:pt x="125475" y="351409"/>
                </a:lnTo>
                <a:lnTo>
                  <a:pt x="97093" y="349573"/>
                </a:lnTo>
                <a:lnTo>
                  <a:pt x="50663" y="334853"/>
                </a:lnTo>
                <a:lnTo>
                  <a:pt x="18323" y="305605"/>
                </a:lnTo>
                <a:lnTo>
                  <a:pt x="2028" y="263401"/>
                </a:lnTo>
                <a:lnTo>
                  <a:pt x="0" y="2374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91811" y="22898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59479" y="228981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1" y="0"/>
                </a:lnTo>
                <a:lnTo>
                  <a:pt x="6134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37586" y="228981"/>
            <a:ext cx="286385" cy="346075"/>
          </a:xfrm>
          <a:custGeom>
            <a:avLst/>
            <a:gdLst/>
            <a:ahLst/>
            <a:cxnLst/>
            <a:rect l="l" t="t" r="r" b="b"/>
            <a:pathLst>
              <a:path w="286385" h="346075">
                <a:moveTo>
                  <a:pt x="0" y="0"/>
                </a:moveTo>
                <a:lnTo>
                  <a:pt x="286131" y="0"/>
                </a:lnTo>
                <a:lnTo>
                  <a:pt x="286131" y="54483"/>
                </a:lnTo>
                <a:lnTo>
                  <a:pt x="171323" y="54483"/>
                </a:lnTo>
                <a:lnTo>
                  <a:pt x="171323" y="345567"/>
                </a:lnTo>
                <a:lnTo>
                  <a:pt x="109981" y="345567"/>
                </a:lnTo>
                <a:lnTo>
                  <a:pt x="109981" y="54483"/>
                </a:lnTo>
                <a:lnTo>
                  <a:pt x="0" y="54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63080" y="22656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40" h="347980">
                <a:moveTo>
                  <a:pt x="92202" y="0"/>
                </a:moveTo>
                <a:lnTo>
                  <a:pt x="159845" y="11064"/>
                </a:lnTo>
                <a:lnTo>
                  <a:pt x="211963" y="44323"/>
                </a:lnTo>
                <a:lnTo>
                  <a:pt x="245109" y="95757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79772" y="226568"/>
            <a:ext cx="256540" cy="347980"/>
          </a:xfrm>
          <a:custGeom>
            <a:avLst/>
            <a:gdLst/>
            <a:ahLst/>
            <a:cxnLst/>
            <a:rect l="l" t="t" r="r" b="b"/>
            <a:pathLst>
              <a:path w="256539" h="347980">
                <a:moveTo>
                  <a:pt x="92201" y="0"/>
                </a:moveTo>
                <a:lnTo>
                  <a:pt x="159845" y="11064"/>
                </a:lnTo>
                <a:lnTo>
                  <a:pt x="211962" y="44323"/>
                </a:lnTo>
                <a:lnTo>
                  <a:pt x="245110" y="95757"/>
                </a:lnTo>
                <a:lnTo>
                  <a:pt x="256159" y="161670"/>
                </a:lnTo>
                <a:lnTo>
                  <a:pt x="251173" y="218598"/>
                </a:lnTo>
                <a:lnTo>
                  <a:pt x="236215" y="265175"/>
                </a:lnTo>
                <a:lnTo>
                  <a:pt x="211280" y="301402"/>
                </a:lnTo>
                <a:lnTo>
                  <a:pt x="176365" y="327279"/>
                </a:lnTo>
                <a:lnTo>
                  <a:pt x="131466" y="342804"/>
                </a:lnTo>
                <a:lnTo>
                  <a:pt x="7658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33266" y="1500"/>
                </a:lnTo>
                <a:lnTo>
                  <a:pt x="59721" y="666"/>
                </a:lnTo>
                <a:lnTo>
                  <a:pt x="79367" y="166"/>
                </a:lnTo>
                <a:lnTo>
                  <a:pt x="9220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74873" y="22656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7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5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3" y="222503"/>
                </a:lnTo>
                <a:lnTo>
                  <a:pt x="83486" y="222406"/>
                </a:lnTo>
                <a:lnTo>
                  <a:pt x="76961" y="222107"/>
                </a:lnTo>
                <a:lnTo>
                  <a:pt x="69580" y="221593"/>
                </a:lnTo>
                <a:lnTo>
                  <a:pt x="61340" y="220852"/>
                </a:lnTo>
                <a:lnTo>
                  <a:pt x="61340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78475" y="223011"/>
            <a:ext cx="456565" cy="357505"/>
          </a:xfrm>
          <a:custGeom>
            <a:avLst/>
            <a:gdLst/>
            <a:ahLst/>
            <a:cxnLst/>
            <a:rect l="l" t="t" r="r" b="b"/>
            <a:pathLst>
              <a:path w="456564" h="357505">
                <a:moveTo>
                  <a:pt x="352298" y="0"/>
                </a:moveTo>
                <a:lnTo>
                  <a:pt x="380230" y="1404"/>
                </a:lnTo>
                <a:lnTo>
                  <a:pt x="404209" y="5619"/>
                </a:lnTo>
                <a:lnTo>
                  <a:pt x="424235" y="12644"/>
                </a:lnTo>
                <a:lnTo>
                  <a:pt x="440309" y="22479"/>
                </a:lnTo>
                <a:lnTo>
                  <a:pt x="421639" y="75311"/>
                </a:lnTo>
                <a:lnTo>
                  <a:pt x="405233" y="65216"/>
                </a:lnTo>
                <a:lnTo>
                  <a:pt x="388397" y="57991"/>
                </a:lnTo>
                <a:lnTo>
                  <a:pt x="371133" y="53647"/>
                </a:lnTo>
                <a:lnTo>
                  <a:pt x="353440" y="52197"/>
                </a:lnTo>
                <a:lnTo>
                  <a:pt x="343443" y="52889"/>
                </a:lnTo>
                <a:lnTo>
                  <a:pt x="311800" y="76263"/>
                </a:lnTo>
                <a:lnTo>
                  <a:pt x="308863" y="92583"/>
                </a:lnTo>
                <a:lnTo>
                  <a:pt x="312981" y="107584"/>
                </a:lnTo>
                <a:lnTo>
                  <a:pt x="325326" y="122872"/>
                </a:lnTo>
                <a:lnTo>
                  <a:pt x="345886" y="138445"/>
                </a:lnTo>
                <a:lnTo>
                  <a:pt x="374650" y="154305"/>
                </a:lnTo>
                <a:lnTo>
                  <a:pt x="390790" y="162615"/>
                </a:lnTo>
                <a:lnTo>
                  <a:pt x="404526" y="170592"/>
                </a:lnTo>
                <a:lnTo>
                  <a:pt x="438229" y="201041"/>
                </a:lnTo>
                <a:lnTo>
                  <a:pt x="454056" y="238934"/>
                </a:lnTo>
                <a:lnTo>
                  <a:pt x="456057" y="261239"/>
                </a:lnTo>
                <a:lnTo>
                  <a:pt x="453985" y="281267"/>
                </a:lnTo>
                <a:lnTo>
                  <a:pt x="437411" y="315799"/>
                </a:lnTo>
                <a:lnTo>
                  <a:pt x="404931" y="342161"/>
                </a:lnTo>
                <a:lnTo>
                  <a:pt x="360545" y="355687"/>
                </a:lnTo>
                <a:lnTo>
                  <a:pt x="334137" y="357378"/>
                </a:lnTo>
                <a:lnTo>
                  <a:pt x="310538" y="355828"/>
                </a:lnTo>
                <a:lnTo>
                  <a:pt x="288131" y="351170"/>
                </a:lnTo>
                <a:lnTo>
                  <a:pt x="266914" y="343394"/>
                </a:lnTo>
                <a:lnTo>
                  <a:pt x="246887" y="332486"/>
                </a:lnTo>
                <a:lnTo>
                  <a:pt x="269494" y="277495"/>
                </a:lnTo>
                <a:lnTo>
                  <a:pt x="287595" y="288643"/>
                </a:lnTo>
                <a:lnTo>
                  <a:pt x="305530" y="296576"/>
                </a:lnTo>
                <a:lnTo>
                  <a:pt x="323322" y="301319"/>
                </a:lnTo>
                <a:lnTo>
                  <a:pt x="340995" y="302895"/>
                </a:lnTo>
                <a:lnTo>
                  <a:pt x="364591" y="300537"/>
                </a:lnTo>
                <a:lnTo>
                  <a:pt x="381460" y="293465"/>
                </a:lnTo>
                <a:lnTo>
                  <a:pt x="391590" y="281678"/>
                </a:lnTo>
                <a:lnTo>
                  <a:pt x="394970" y="265176"/>
                </a:lnTo>
                <a:lnTo>
                  <a:pt x="394182" y="256434"/>
                </a:lnTo>
                <a:lnTo>
                  <a:pt x="374197" y="223206"/>
                </a:lnTo>
                <a:lnTo>
                  <a:pt x="329691" y="195453"/>
                </a:lnTo>
                <a:lnTo>
                  <a:pt x="311479" y="185975"/>
                </a:lnTo>
                <a:lnTo>
                  <a:pt x="296481" y="177355"/>
                </a:lnTo>
                <a:lnTo>
                  <a:pt x="264001" y="148637"/>
                </a:lnTo>
                <a:lnTo>
                  <a:pt x="247997" y="103489"/>
                </a:lnTo>
                <a:lnTo>
                  <a:pt x="247523" y="92964"/>
                </a:lnTo>
                <a:lnTo>
                  <a:pt x="249356" y="73796"/>
                </a:lnTo>
                <a:lnTo>
                  <a:pt x="276860" y="26416"/>
                </a:lnTo>
                <a:lnTo>
                  <a:pt x="310435" y="6635"/>
                </a:lnTo>
                <a:lnTo>
                  <a:pt x="330313" y="1662"/>
                </a:lnTo>
                <a:lnTo>
                  <a:pt x="352298" y="0"/>
                </a:lnTo>
                <a:close/>
              </a:path>
              <a:path w="456564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9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9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8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5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2" y="265176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3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4"/>
                </a:lnTo>
                <a:lnTo>
                  <a:pt x="2468" y="73796"/>
                </a:lnTo>
                <a:lnTo>
                  <a:pt x="29972" y="26416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08271" y="223011"/>
            <a:ext cx="509905" cy="357505"/>
          </a:xfrm>
          <a:custGeom>
            <a:avLst/>
            <a:gdLst/>
            <a:ahLst/>
            <a:cxnLst/>
            <a:rect l="l" t="t" r="r" b="b"/>
            <a:pathLst>
              <a:path w="509904" h="357505">
                <a:moveTo>
                  <a:pt x="405129" y="0"/>
                </a:moveTo>
                <a:lnTo>
                  <a:pt x="433349" y="1524"/>
                </a:lnTo>
                <a:lnTo>
                  <a:pt x="458581" y="6096"/>
                </a:lnTo>
                <a:lnTo>
                  <a:pt x="480835" y="13716"/>
                </a:lnTo>
                <a:lnTo>
                  <a:pt x="500125" y="24384"/>
                </a:lnTo>
                <a:lnTo>
                  <a:pt x="474979" y="75057"/>
                </a:lnTo>
                <a:lnTo>
                  <a:pt x="463143" y="66075"/>
                </a:lnTo>
                <a:lnTo>
                  <a:pt x="448198" y="59690"/>
                </a:lnTo>
                <a:lnTo>
                  <a:pt x="430135" y="55876"/>
                </a:lnTo>
                <a:lnTo>
                  <a:pt x="408939" y="54610"/>
                </a:lnTo>
                <a:lnTo>
                  <a:pt x="388294" y="56872"/>
                </a:lnTo>
                <a:lnTo>
                  <a:pt x="352861" y="74969"/>
                </a:lnTo>
                <a:lnTo>
                  <a:pt x="326052" y="110095"/>
                </a:lnTo>
                <a:lnTo>
                  <a:pt x="312249" y="155866"/>
                </a:lnTo>
                <a:lnTo>
                  <a:pt x="310514" y="182372"/>
                </a:lnTo>
                <a:lnTo>
                  <a:pt x="312112" y="208661"/>
                </a:lnTo>
                <a:lnTo>
                  <a:pt x="324927" y="252666"/>
                </a:lnTo>
                <a:lnTo>
                  <a:pt x="350004" y="284624"/>
                </a:lnTo>
                <a:lnTo>
                  <a:pt x="404367" y="302895"/>
                </a:lnTo>
                <a:lnTo>
                  <a:pt x="427493" y="300724"/>
                </a:lnTo>
                <a:lnTo>
                  <a:pt x="447928" y="294195"/>
                </a:lnTo>
                <a:lnTo>
                  <a:pt x="465697" y="283285"/>
                </a:lnTo>
                <a:lnTo>
                  <a:pt x="480821" y="267970"/>
                </a:lnTo>
                <a:lnTo>
                  <a:pt x="509396" y="317627"/>
                </a:lnTo>
                <a:lnTo>
                  <a:pt x="488443" y="335035"/>
                </a:lnTo>
                <a:lnTo>
                  <a:pt x="463121" y="347456"/>
                </a:lnTo>
                <a:lnTo>
                  <a:pt x="433441" y="354899"/>
                </a:lnTo>
                <a:lnTo>
                  <a:pt x="399414" y="357378"/>
                </a:lnTo>
                <a:lnTo>
                  <a:pt x="365242" y="354401"/>
                </a:lnTo>
                <a:lnTo>
                  <a:pt x="308992" y="330588"/>
                </a:lnTo>
                <a:lnTo>
                  <a:pt x="269390" y="283773"/>
                </a:lnTo>
                <a:lnTo>
                  <a:pt x="249388" y="218813"/>
                </a:lnTo>
                <a:lnTo>
                  <a:pt x="246887" y="179832"/>
                </a:lnTo>
                <a:lnTo>
                  <a:pt x="249654" y="143037"/>
                </a:lnTo>
                <a:lnTo>
                  <a:pt x="271855" y="78926"/>
                </a:lnTo>
                <a:lnTo>
                  <a:pt x="315100" y="29039"/>
                </a:lnTo>
                <a:lnTo>
                  <a:pt x="372008" y="3234"/>
                </a:lnTo>
                <a:lnTo>
                  <a:pt x="405129" y="0"/>
                </a:lnTo>
                <a:close/>
              </a:path>
              <a:path w="509904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9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8" y="261239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8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5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6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3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4"/>
                </a:lnTo>
                <a:lnTo>
                  <a:pt x="2468" y="73796"/>
                </a:lnTo>
                <a:lnTo>
                  <a:pt x="29971" y="26416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75939" y="223011"/>
            <a:ext cx="504825" cy="357505"/>
          </a:xfrm>
          <a:custGeom>
            <a:avLst/>
            <a:gdLst/>
            <a:ahLst/>
            <a:cxnLst/>
            <a:rect l="l" t="t" r="r" b="b"/>
            <a:pathLst>
              <a:path w="504825" h="357505">
                <a:moveTo>
                  <a:pt x="401065" y="0"/>
                </a:moveTo>
                <a:lnTo>
                  <a:pt x="428998" y="1404"/>
                </a:lnTo>
                <a:lnTo>
                  <a:pt x="452977" y="5619"/>
                </a:lnTo>
                <a:lnTo>
                  <a:pt x="473003" y="12644"/>
                </a:lnTo>
                <a:lnTo>
                  <a:pt x="489076" y="22479"/>
                </a:lnTo>
                <a:lnTo>
                  <a:pt x="470408" y="75311"/>
                </a:lnTo>
                <a:lnTo>
                  <a:pt x="454001" y="65216"/>
                </a:lnTo>
                <a:lnTo>
                  <a:pt x="437165" y="57991"/>
                </a:lnTo>
                <a:lnTo>
                  <a:pt x="419901" y="53647"/>
                </a:lnTo>
                <a:lnTo>
                  <a:pt x="402209" y="52197"/>
                </a:lnTo>
                <a:lnTo>
                  <a:pt x="392211" y="52889"/>
                </a:lnTo>
                <a:lnTo>
                  <a:pt x="360568" y="76263"/>
                </a:lnTo>
                <a:lnTo>
                  <a:pt x="357632" y="92583"/>
                </a:lnTo>
                <a:lnTo>
                  <a:pt x="361749" y="107584"/>
                </a:lnTo>
                <a:lnTo>
                  <a:pt x="374094" y="122872"/>
                </a:lnTo>
                <a:lnTo>
                  <a:pt x="394654" y="138445"/>
                </a:lnTo>
                <a:lnTo>
                  <a:pt x="423418" y="154305"/>
                </a:lnTo>
                <a:lnTo>
                  <a:pt x="439558" y="162615"/>
                </a:lnTo>
                <a:lnTo>
                  <a:pt x="453294" y="170592"/>
                </a:lnTo>
                <a:lnTo>
                  <a:pt x="486997" y="201041"/>
                </a:lnTo>
                <a:lnTo>
                  <a:pt x="502824" y="238934"/>
                </a:lnTo>
                <a:lnTo>
                  <a:pt x="504825" y="261239"/>
                </a:lnTo>
                <a:lnTo>
                  <a:pt x="502753" y="281267"/>
                </a:lnTo>
                <a:lnTo>
                  <a:pt x="486179" y="315799"/>
                </a:lnTo>
                <a:lnTo>
                  <a:pt x="453699" y="342161"/>
                </a:lnTo>
                <a:lnTo>
                  <a:pt x="409313" y="355687"/>
                </a:lnTo>
                <a:lnTo>
                  <a:pt x="382905" y="357378"/>
                </a:lnTo>
                <a:lnTo>
                  <a:pt x="359306" y="355828"/>
                </a:lnTo>
                <a:lnTo>
                  <a:pt x="336899" y="351170"/>
                </a:lnTo>
                <a:lnTo>
                  <a:pt x="315682" y="343394"/>
                </a:lnTo>
                <a:lnTo>
                  <a:pt x="295656" y="332486"/>
                </a:lnTo>
                <a:lnTo>
                  <a:pt x="318262" y="277495"/>
                </a:lnTo>
                <a:lnTo>
                  <a:pt x="336363" y="288643"/>
                </a:lnTo>
                <a:lnTo>
                  <a:pt x="354298" y="296576"/>
                </a:lnTo>
                <a:lnTo>
                  <a:pt x="372090" y="301319"/>
                </a:lnTo>
                <a:lnTo>
                  <a:pt x="389763" y="302895"/>
                </a:lnTo>
                <a:lnTo>
                  <a:pt x="413359" y="300537"/>
                </a:lnTo>
                <a:lnTo>
                  <a:pt x="430228" y="293465"/>
                </a:lnTo>
                <a:lnTo>
                  <a:pt x="440358" y="281678"/>
                </a:lnTo>
                <a:lnTo>
                  <a:pt x="443738" y="265176"/>
                </a:lnTo>
                <a:lnTo>
                  <a:pt x="442950" y="256434"/>
                </a:lnTo>
                <a:lnTo>
                  <a:pt x="422965" y="223206"/>
                </a:lnTo>
                <a:lnTo>
                  <a:pt x="378460" y="195453"/>
                </a:lnTo>
                <a:lnTo>
                  <a:pt x="360247" y="185975"/>
                </a:lnTo>
                <a:lnTo>
                  <a:pt x="345249" y="177355"/>
                </a:lnTo>
                <a:lnTo>
                  <a:pt x="312769" y="148637"/>
                </a:lnTo>
                <a:lnTo>
                  <a:pt x="296765" y="103489"/>
                </a:lnTo>
                <a:lnTo>
                  <a:pt x="296290" y="92964"/>
                </a:lnTo>
                <a:lnTo>
                  <a:pt x="298124" y="73796"/>
                </a:lnTo>
                <a:lnTo>
                  <a:pt x="325627" y="26416"/>
                </a:lnTo>
                <a:lnTo>
                  <a:pt x="359203" y="6635"/>
                </a:lnTo>
                <a:lnTo>
                  <a:pt x="379081" y="1662"/>
                </a:lnTo>
                <a:lnTo>
                  <a:pt x="401065" y="0"/>
                </a:lnTo>
                <a:close/>
              </a:path>
              <a:path w="504825" h="357505">
                <a:moveTo>
                  <a:pt x="158241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1" y="75057"/>
                </a:lnTo>
                <a:lnTo>
                  <a:pt x="216255" y="66075"/>
                </a:lnTo>
                <a:lnTo>
                  <a:pt x="201310" y="59690"/>
                </a:lnTo>
                <a:lnTo>
                  <a:pt x="183247" y="55876"/>
                </a:lnTo>
                <a:lnTo>
                  <a:pt x="162051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6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7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6" y="357378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18510" y="222884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8" y="46228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5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3540" y="1058926"/>
            <a:ext cx="2599690" cy="5104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5" dirty="0">
                <a:latin typeface="Trebuchet MS"/>
                <a:cs typeface="Trebuchet MS"/>
              </a:rPr>
              <a:t>1.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BASICS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OF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CXR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10" dirty="0">
                <a:latin typeface="Trebuchet MS"/>
                <a:cs typeface="Trebuchet MS"/>
              </a:rPr>
              <a:t>2</a:t>
            </a:r>
            <a:r>
              <a:rPr sz="1200" spc="-5" dirty="0">
                <a:latin typeface="Trebuchet MS"/>
                <a:cs typeface="Trebuchet MS"/>
              </a:rPr>
              <a:t>.STRU</a:t>
            </a:r>
            <a:r>
              <a:rPr sz="1200" dirty="0">
                <a:latin typeface="Trebuchet MS"/>
                <a:cs typeface="Trebuchet MS"/>
              </a:rPr>
              <a:t>CTURES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I</a:t>
            </a:r>
            <a:r>
              <a:rPr sz="1200" dirty="0">
                <a:latin typeface="Trebuchet MS"/>
                <a:cs typeface="Trebuchet MS"/>
              </a:rPr>
              <a:t>N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ANT</a:t>
            </a:r>
            <a:r>
              <a:rPr sz="1200" spc="5" dirty="0">
                <a:latin typeface="Trebuchet MS"/>
                <a:cs typeface="Trebuchet MS"/>
              </a:rPr>
              <a:t>E</a:t>
            </a:r>
            <a:r>
              <a:rPr sz="1200" dirty="0">
                <a:latin typeface="Trebuchet MS"/>
                <a:cs typeface="Trebuchet MS"/>
              </a:rPr>
              <a:t>RI</a:t>
            </a:r>
            <a:r>
              <a:rPr sz="1200" spc="-5" dirty="0">
                <a:latin typeface="Trebuchet MS"/>
                <a:cs typeface="Trebuchet MS"/>
              </a:rPr>
              <a:t>O</a:t>
            </a:r>
            <a:r>
              <a:rPr sz="1200" dirty="0">
                <a:latin typeface="Trebuchet MS"/>
                <a:cs typeface="Trebuchet MS"/>
              </a:rPr>
              <a:t>R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V</a:t>
            </a:r>
            <a:r>
              <a:rPr sz="1200" spc="-5" dirty="0">
                <a:latin typeface="Trebuchet MS"/>
                <a:cs typeface="Trebuchet MS"/>
              </a:rPr>
              <a:t>I</a:t>
            </a:r>
            <a:r>
              <a:rPr sz="1200" spc="5" dirty="0">
                <a:latin typeface="Trebuchet MS"/>
                <a:cs typeface="Trebuchet MS"/>
              </a:rPr>
              <a:t>E</a:t>
            </a:r>
            <a:r>
              <a:rPr sz="1200" dirty="0">
                <a:latin typeface="Trebuchet MS"/>
                <a:cs typeface="Trebuchet MS"/>
              </a:rPr>
              <a:t>W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5" dirty="0">
                <a:latin typeface="Trebuchet MS"/>
                <a:cs typeface="Trebuchet MS"/>
              </a:rPr>
              <a:t>3.STRUCTURES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IN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LATERAL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VIEW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5">
                <a:latin typeface="Trebuchet MS"/>
                <a:cs typeface="Trebuchet MS"/>
              </a:rPr>
              <a:t>4.CHAMBER</a:t>
            </a:r>
            <a:r>
              <a:rPr sz="1200" spc="-40">
                <a:latin typeface="Trebuchet MS"/>
                <a:cs typeface="Trebuchet MS"/>
              </a:rPr>
              <a:t> </a:t>
            </a:r>
            <a:r>
              <a:rPr sz="1200" spc="-5">
                <a:latin typeface="Trebuchet MS"/>
                <a:cs typeface="Trebuchet MS"/>
              </a:rPr>
              <a:t>ENLARGEMENT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10" dirty="0">
                <a:latin typeface="Trebuchet MS"/>
                <a:cs typeface="Trebuchet MS"/>
              </a:rPr>
              <a:t>5.PULMONARY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CIRCULATION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10" dirty="0">
                <a:latin typeface="Trebuchet MS"/>
                <a:cs typeface="Trebuchet MS"/>
              </a:rPr>
              <a:t>6</a:t>
            </a:r>
            <a:r>
              <a:rPr sz="1200" spc="-5" dirty="0">
                <a:latin typeface="Trebuchet MS"/>
                <a:cs typeface="Trebuchet MS"/>
              </a:rPr>
              <a:t>.</a:t>
            </a:r>
            <a:r>
              <a:rPr sz="1200" dirty="0">
                <a:latin typeface="Trebuchet MS"/>
                <a:cs typeface="Trebuchet MS"/>
              </a:rPr>
              <a:t>C</a:t>
            </a:r>
            <a:r>
              <a:rPr sz="1200" spc="-5" dirty="0">
                <a:latin typeface="Trebuchet MS"/>
                <a:cs typeface="Trebuchet MS"/>
              </a:rPr>
              <a:t>ON</a:t>
            </a:r>
            <a:r>
              <a:rPr sz="1200" spc="5" dirty="0">
                <a:latin typeface="Trebuchet MS"/>
                <a:cs typeface="Trebuchet MS"/>
              </a:rPr>
              <a:t>G</a:t>
            </a:r>
            <a:r>
              <a:rPr sz="1200" dirty="0">
                <a:latin typeface="Trebuchet MS"/>
                <a:cs typeface="Trebuchet MS"/>
              </a:rPr>
              <a:t>E</a:t>
            </a:r>
            <a:r>
              <a:rPr sz="1200" spc="-5" dirty="0">
                <a:latin typeface="Trebuchet MS"/>
                <a:cs typeface="Trebuchet MS"/>
              </a:rPr>
              <a:t>N</a:t>
            </a:r>
            <a:r>
              <a:rPr sz="1200" dirty="0">
                <a:latin typeface="Trebuchet MS"/>
                <a:cs typeface="Trebuchet MS"/>
              </a:rPr>
              <a:t>I</a:t>
            </a:r>
            <a:r>
              <a:rPr sz="1200" spc="-125" dirty="0">
                <a:latin typeface="Trebuchet MS"/>
                <a:cs typeface="Trebuchet MS"/>
              </a:rPr>
              <a:t>T</a:t>
            </a:r>
            <a:r>
              <a:rPr sz="1200" dirty="0">
                <a:latin typeface="Trebuchet MS"/>
                <a:cs typeface="Trebuchet MS"/>
              </a:rPr>
              <a:t>AL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H</a:t>
            </a:r>
            <a:r>
              <a:rPr sz="1200" dirty="0">
                <a:latin typeface="Trebuchet MS"/>
                <a:cs typeface="Trebuchet MS"/>
              </a:rPr>
              <a:t>EA</a:t>
            </a:r>
            <a:r>
              <a:rPr sz="1200" spc="-55" dirty="0">
                <a:latin typeface="Trebuchet MS"/>
                <a:cs typeface="Trebuchet MS"/>
              </a:rPr>
              <a:t>R</a:t>
            </a:r>
            <a:r>
              <a:rPr sz="1200" dirty="0">
                <a:latin typeface="Trebuchet MS"/>
                <a:cs typeface="Trebuchet MS"/>
              </a:rPr>
              <a:t>T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DISEASE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5" dirty="0">
                <a:latin typeface="Trebuchet MS"/>
                <a:cs typeface="Trebuchet MS"/>
              </a:rPr>
              <a:t>7.PERICARDIAL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DISEASE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15" dirty="0">
                <a:latin typeface="Trebuchet MS"/>
                <a:cs typeface="Trebuchet MS"/>
              </a:rPr>
              <a:t>8.PACEMAKER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&amp;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ICD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5" dirty="0">
                <a:latin typeface="Trebuchet MS"/>
                <a:cs typeface="Trebuchet MS"/>
              </a:rPr>
              <a:t>9.CARDIAC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CALCIFICATION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5" dirty="0">
                <a:latin typeface="Trebuchet MS"/>
                <a:cs typeface="Trebuchet MS"/>
              </a:rPr>
              <a:t>10.PROSTHETIC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HEART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VALVE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10" dirty="0">
                <a:latin typeface="Trebuchet MS"/>
                <a:cs typeface="Trebuchet MS"/>
              </a:rPr>
              <a:t>11</a:t>
            </a:r>
            <a:r>
              <a:rPr sz="1200" spc="-5" dirty="0">
                <a:latin typeface="Trebuchet MS"/>
                <a:cs typeface="Trebuchet MS"/>
              </a:rPr>
              <a:t>.DIS</a:t>
            </a:r>
            <a:r>
              <a:rPr sz="1200" dirty="0">
                <a:latin typeface="Trebuchet MS"/>
                <a:cs typeface="Trebuchet MS"/>
              </a:rPr>
              <a:t>EASES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O</a:t>
            </a:r>
            <a:r>
              <a:rPr sz="1200" dirty="0">
                <a:latin typeface="Trebuchet MS"/>
                <a:cs typeface="Trebuchet MS"/>
              </a:rPr>
              <a:t>F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A</a:t>
            </a:r>
            <a:r>
              <a:rPr sz="1200" spc="-5" dirty="0">
                <a:latin typeface="Trebuchet MS"/>
                <a:cs typeface="Trebuchet MS"/>
              </a:rPr>
              <a:t>O</a:t>
            </a:r>
            <a:r>
              <a:rPr sz="1200" spc="-55" dirty="0">
                <a:latin typeface="Trebuchet MS"/>
                <a:cs typeface="Trebuchet MS"/>
              </a:rPr>
              <a:t>R</a:t>
            </a:r>
            <a:r>
              <a:rPr sz="1200" spc="-125" dirty="0">
                <a:latin typeface="Trebuchet MS"/>
                <a:cs typeface="Trebuchet MS"/>
              </a:rPr>
              <a:t>T</a:t>
            </a:r>
            <a:r>
              <a:rPr sz="1200" dirty="0">
                <a:latin typeface="Trebuchet MS"/>
                <a:cs typeface="Trebuchet MS"/>
              </a:rPr>
              <a:t>A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86385" algn="l"/>
              </a:tabLst>
            </a:pPr>
            <a:r>
              <a:rPr sz="850" spc="-7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200" spc="-10" dirty="0">
                <a:latin typeface="Trebuchet MS"/>
                <a:cs typeface="Trebuchet MS"/>
              </a:rPr>
              <a:t>12.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MISCELLENOUS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0099" y="577723"/>
            <a:ext cx="6125845" cy="319405"/>
            <a:chOff x="1300099" y="577723"/>
            <a:chExt cx="612584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0099" y="577723"/>
              <a:ext cx="6125464" cy="3190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84037" y="673100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4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879721" y="6731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3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8954" y="628523"/>
            <a:ext cx="91185" cy="899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1514" y="628523"/>
            <a:ext cx="91185" cy="899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5342" y="628523"/>
            <a:ext cx="91185" cy="8991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831710" y="583056"/>
            <a:ext cx="594360" cy="313055"/>
          </a:xfrm>
          <a:custGeom>
            <a:avLst/>
            <a:gdLst/>
            <a:ahLst/>
            <a:cxnLst/>
            <a:rect l="l" t="t" r="r" b="b"/>
            <a:pathLst>
              <a:path w="594359" h="313055">
                <a:moveTo>
                  <a:pt x="214757" y="0"/>
                </a:moveTo>
                <a:lnTo>
                  <a:pt x="271907" y="0"/>
                </a:lnTo>
                <a:lnTo>
                  <a:pt x="329819" y="186181"/>
                </a:lnTo>
                <a:lnTo>
                  <a:pt x="392303" y="0"/>
                </a:lnTo>
                <a:lnTo>
                  <a:pt x="416306" y="0"/>
                </a:lnTo>
                <a:lnTo>
                  <a:pt x="479044" y="186181"/>
                </a:lnTo>
                <a:lnTo>
                  <a:pt x="536829" y="0"/>
                </a:lnTo>
                <a:lnTo>
                  <a:pt x="593852" y="0"/>
                </a:lnTo>
                <a:lnTo>
                  <a:pt x="494030" y="312673"/>
                </a:lnTo>
                <a:lnTo>
                  <a:pt x="471550" y="312673"/>
                </a:lnTo>
                <a:lnTo>
                  <a:pt x="404114" y="118109"/>
                </a:lnTo>
                <a:lnTo>
                  <a:pt x="338582" y="312673"/>
                </a:lnTo>
                <a:lnTo>
                  <a:pt x="316103" y="312673"/>
                </a:lnTo>
                <a:lnTo>
                  <a:pt x="214757" y="0"/>
                </a:lnTo>
                <a:close/>
              </a:path>
              <a:path w="594359" h="313055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1" y="120903"/>
                </a:lnTo>
                <a:lnTo>
                  <a:pt x="156591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4" y="259841"/>
                </a:lnTo>
                <a:lnTo>
                  <a:pt x="194564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2484" y="583056"/>
            <a:ext cx="354965" cy="313055"/>
          </a:xfrm>
          <a:custGeom>
            <a:avLst/>
            <a:gdLst/>
            <a:ahLst/>
            <a:cxnLst/>
            <a:rect l="l" t="t" r="r" b="b"/>
            <a:pathLst>
              <a:path w="354965" h="313055">
                <a:moveTo>
                  <a:pt x="299846" y="0"/>
                </a:moveTo>
                <a:lnTo>
                  <a:pt x="354584" y="0"/>
                </a:lnTo>
                <a:lnTo>
                  <a:pt x="354584" y="308482"/>
                </a:lnTo>
                <a:lnTo>
                  <a:pt x="299846" y="308482"/>
                </a:lnTo>
                <a:lnTo>
                  <a:pt x="299846" y="0"/>
                </a:lnTo>
                <a:close/>
              </a:path>
              <a:path w="354965" h="313055">
                <a:moveTo>
                  <a:pt x="0" y="0"/>
                </a:moveTo>
                <a:lnTo>
                  <a:pt x="60325" y="0"/>
                </a:lnTo>
                <a:lnTo>
                  <a:pt x="131698" y="208406"/>
                </a:lnTo>
                <a:lnTo>
                  <a:pt x="207010" y="0"/>
                </a:lnTo>
                <a:lnTo>
                  <a:pt x="266064" y="0"/>
                </a:lnTo>
                <a:lnTo>
                  <a:pt x="145541" y="312673"/>
                </a:lnTo>
                <a:lnTo>
                  <a:pt x="115442" y="31267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89522" y="5830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2" y="259841"/>
                </a:lnTo>
                <a:lnTo>
                  <a:pt x="194182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16627" y="583056"/>
            <a:ext cx="488315" cy="308610"/>
          </a:xfrm>
          <a:custGeom>
            <a:avLst/>
            <a:gdLst/>
            <a:ahLst/>
            <a:cxnLst/>
            <a:rect l="l" t="t" r="r" b="b"/>
            <a:pathLst>
              <a:path w="488314" h="308609">
                <a:moveTo>
                  <a:pt x="291084" y="0"/>
                </a:moveTo>
                <a:lnTo>
                  <a:pt x="487934" y="0"/>
                </a:lnTo>
                <a:lnTo>
                  <a:pt x="487934" y="48640"/>
                </a:lnTo>
                <a:lnTo>
                  <a:pt x="345821" y="48640"/>
                </a:lnTo>
                <a:lnTo>
                  <a:pt x="345821" y="120903"/>
                </a:lnTo>
                <a:lnTo>
                  <a:pt x="447675" y="120903"/>
                </a:lnTo>
                <a:lnTo>
                  <a:pt x="447675" y="167385"/>
                </a:lnTo>
                <a:lnTo>
                  <a:pt x="345821" y="167385"/>
                </a:lnTo>
                <a:lnTo>
                  <a:pt x="345821" y="259841"/>
                </a:lnTo>
                <a:lnTo>
                  <a:pt x="485648" y="259841"/>
                </a:lnTo>
                <a:lnTo>
                  <a:pt x="485648" y="308482"/>
                </a:lnTo>
                <a:lnTo>
                  <a:pt x="291084" y="308482"/>
                </a:lnTo>
                <a:lnTo>
                  <a:pt x="291084" y="0"/>
                </a:lnTo>
                <a:close/>
              </a:path>
              <a:path w="488314" h="308609">
                <a:moveTo>
                  <a:pt x="0" y="0"/>
                </a:moveTo>
                <a:lnTo>
                  <a:pt x="255524" y="0"/>
                </a:lnTo>
                <a:lnTo>
                  <a:pt x="255524" y="48640"/>
                </a:lnTo>
                <a:lnTo>
                  <a:pt x="152908" y="48640"/>
                </a:lnTo>
                <a:lnTo>
                  <a:pt x="152908" y="308482"/>
                </a:lnTo>
                <a:lnTo>
                  <a:pt x="98171" y="308482"/>
                </a:lnTo>
                <a:lnTo>
                  <a:pt x="98171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4666" y="5830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3" y="259841"/>
                </a:lnTo>
                <a:lnTo>
                  <a:pt x="19418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55566" y="5830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2" y="0"/>
                </a:lnTo>
                <a:lnTo>
                  <a:pt x="224662" y="312673"/>
                </a:lnTo>
                <a:lnTo>
                  <a:pt x="202311" y="312673"/>
                </a:lnTo>
                <a:lnTo>
                  <a:pt x="52578" y="117475"/>
                </a:lnTo>
                <a:lnTo>
                  <a:pt x="52578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36186" y="5830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9286" y="5830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0" y="120903"/>
                </a:lnTo>
                <a:lnTo>
                  <a:pt x="156590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3" y="259841"/>
                </a:lnTo>
                <a:lnTo>
                  <a:pt x="19456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91942" y="583056"/>
            <a:ext cx="520700" cy="313690"/>
          </a:xfrm>
          <a:custGeom>
            <a:avLst/>
            <a:gdLst/>
            <a:ahLst/>
            <a:cxnLst/>
            <a:rect l="l" t="t" r="r" b="b"/>
            <a:pathLst>
              <a:path w="520700" h="313690">
                <a:moveTo>
                  <a:pt x="291083" y="0"/>
                </a:moveTo>
                <a:lnTo>
                  <a:pt x="345820" y="0"/>
                </a:lnTo>
                <a:lnTo>
                  <a:pt x="345820" y="209041"/>
                </a:lnTo>
                <a:lnTo>
                  <a:pt x="346771" y="220926"/>
                </a:lnTo>
                <a:lnTo>
                  <a:pt x="369248" y="256369"/>
                </a:lnTo>
                <a:lnTo>
                  <a:pt x="402717" y="265048"/>
                </a:lnTo>
                <a:lnTo>
                  <a:pt x="416690" y="264096"/>
                </a:lnTo>
                <a:lnTo>
                  <a:pt x="456132" y="241476"/>
                </a:lnTo>
                <a:lnTo>
                  <a:pt x="465455" y="208025"/>
                </a:lnTo>
                <a:lnTo>
                  <a:pt x="465455" y="0"/>
                </a:lnTo>
                <a:lnTo>
                  <a:pt x="520192" y="0"/>
                </a:lnTo>
                <a:lnTo>
                  <a:pt x="520192" y="212216"/>
                </a:lnTo>
                <a:lnTo>
                  <a:pt x="518193" y="234741"/>
                </a:lnTo>
                <a:lnTo>
                  <a:pt x="502243" y="272028"/>
                </a:lnTo>
                <a:lnTo>
                  <a:pt x="470999" y="298580"/>
                </a:lnTo>
                <a:lnTo>
                  <a:pt x="428414" y="312019"/>
                </a:lnTo>
                <a:lnTo>
                  <a:pt x="403098" y="313689"/>
                </a:lnTo>
                <a:lnTo>
                  <a:pt x="377763" y="312046"/>
                </a:lnTo>
                <a:lnTo>
                  <a:pt x="336286" y="298902"/>
                </a:lnTo>
                <a:lnTo>
                  <a:pt x="307425" y="272829"/>
                </a:lnTo>
                <a:lnTo>
                  <a:pt x="292895" y="235162"/>
                </a:lnTo>
                <a:lnTo>
                  <a:pt x="291083" y="212089"/>
                </a:lnTo>
                <a:lnTo>
                  <a:pt x="291083" y="0"/>
                </a:lnTo>
                <a:close/>
              </a:path>
              <a:path w="520700" h="313690">
                <a:moveTo>
                  <a:pt x="0" y="0"/>
                </a:moveTo>
                <a:lnTo>
                  <a:pt x="255524" y="0"/>
                </a:lnTo>
                <a:lnTo>
                  <a:pt x="255524" y="48640"/>
                </a:lnTo>
                <a:lnTo>
                  <a:pt x="152907" y="48640"/>
                </a:lnTo>
                <a:lnTo>
                  <a:pt x="152907" y="308482"/>
                </a:lnTo>
                <a:lnTo>
                  <a:pt x="98170" y="308482"/>
                </a:lnTo>
                <a:lnTo>
                  <a:pt x="98170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63114" y="583056"/>
            <a:ext cx="229235" cy="313690"/>
          </a:xfrm>
          <a:custGeom>
            <a:avLst/>
            <a:gdLst/>
            <a:ahLst/>
            <a:cxnLst/>
            <a:rect l="l" t="t" r="r" b="b"/>
            <a:pathLst>
              <a:path w="229235" h="313690">
                <a:moveTo>
                  <a:pt x="0" y="0"/>
                </a:moveTo>
                <a:lnTo>
                  <a:pt x="54737" y="0"/>
                </a:lnTo>
                <a:lnTo>
                  <a:pt x="54737" y="209041"/>
                </a:lnTo>
                <a:lnTo>
                  <a:pt x="55687" y="220926"/>
                </a:lnTo>
                <a:lnTo>
                  <a:pt x="78164" y="256369"/>
                </a:lnTo>
                <a:lnTo>
                  <a:pt x="111633" y="265048"/>
                </a:lnTo>
                <a:lnTo>
                  <a:pt x="125606" y="264096"/>
                </a:lnTo>
                <a:lnTo>
                  <a:pt x="165048" y="241476"/>
                </a:lnTo>
                <a:lnTo>
                  <a:pt x="174371" y="208025"/>
                </a:lnTo>
                <a:lnTo>
                  <a:pt x="174371" y="0"/>
                </a:lnTo>
                <a:lnTo>
                  <a:pt x="229108" y="0"/>
                </a:lnTo>
                <a:lnTo>
                  <a:pt x="229108" y="212216"/>
                </a:lnTo>
                <a:lnTo>
                  <a:pt x="227109" y="234741"/>
                </a:lnTo>
                <a:lnTo>
                  <a:pt x="211159" y="272028"/>
                </a:lnTo>
                <a:lnTo>
                  <a:pt x="179915" y="298580"/>
                </a:lnTo>
                <a:lnTo>
                  <a:pt x="137330" y="312019"/>
                </a:lnTo>
                <a:lnTo>
                  <a:pt x="112014" y="313689"/>
                </a:lnTo>
                <a:lnTo>
                  <a:pt x="86679" y="312046"/>
                </a:lnTo>
                <a:lnTo>
                  <a:pt x="45202" y="298902"/>
                </a:lnTo>
                <a:lnTo>
                  <a:pt x="16341" y="272829"/>
                </a:lnTo>
                <a:lnTo>
                  <a:pt x="1811" y="235162"/>
                </a:lnTo>
                <a:lnTo>
                  <a:pt x="0" y="2120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08378" y="583056"/>
            <a:ext cx="255904" cy="308610"/>
          </a:xfrm>
          <a:custGeom>
            <a:avLst/>
            <a:gdLst/>
            <a:ahLst/>
            <a:cxnLst/>
            <a:rect l="l" t="t" r="r" b="b"/>
            <a:pathLst>
              <a:path w="255905" h="308609">
                <a:moveTo>
                  <a:pt x="0" y="0"/>
                </a:moveTo>
                <a:lnTo>
                  <a:pt x="255523" y="0"/>
                </a:lnTo>
                <a:lnTo>
                  <a:pt x="255523" y="48640"/>
                </a:lnTo>
                <a:lnTo>
                  <a:pt x="152908" y="48640"/>
                </a:lnTo>
                <a:lnTo>
                  <a:pt x="152908" y="308482"/>
                </a:lnTo>
                <a:lnTo>
                  <a:pt x="98171" y="308482"/>
                </a:lnTo>
                <a:lnTo>
                  <a:pt x="98171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75635" y="5798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99463" y="5798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7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7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53075" y="578866"/>
            <a:ext cx="504190" cy="313055"/>
          </a:xfrm>
          <a:custGeom>
            <a:avLst/>
            <a:gdLst/>
            <a:ahLst/>
            <a:cxnLst/>
            <a:rect l="l" t="t" r="r" b="b"/>
            <a:pathLst>
              <a:path w="504189" h="313055">
                <a:moveTo>
                  <a:pt x="356108" y="0"/>
                </a:moveTo>
                <a:lnTo>
                  <a:pt x="380111" y="0"/>
                </a:lnTo>
                <a:lnTo>
                  <a:pt x="504063" y="312674"/>
                </a:lnTo>
                <a:lnTo>
                  <a:pt x="443611" y="312674"/>
                </a:lnTo>
                <a:lnTo>
                  <a:pt x="421132" y="250189"/>
                </a:lnTo>
                <a:lnTo>
                  <a:pt x="315467" y="250189"/>
                </a:lnTo>
                <a:lnTo>
                  <a:pt x="294004" y="312674"/>
                </a:lnTo>
                <a:lnTo>
                  <a:pt x="237109" y="312674"/>
                </a:lnTo>
                <a:lnTo>
                  <a:pt x="233045" y="312674"/>
                </a:lnTo>
                <a:lnTo>
                  <a:pt x="173862" y="312674"/>
                </a:lnTo>
                <a:lnTo>
                  <a:pt x="91566" y="185293"/>
                </a:lnTo>
                <a:lnTo>
                  <a:pt x="84754" y="185126"/>
                </a:lnTo>
                <a:lnTo>
                  <a:pt x="76692" y="184816"/>
                </a:lnTo>
                <a:lnTo>
                  <a:pt x="67367" y="184364"/>
                </a:lnTo>
                <a:lnTo>
                  <a:pt x="56769" y="183769"/>
                </a:lnTo>
                <a:lnTo>
                  <a:pt x="56769" y="312674"/>
                </a:lnTo>
                <a:lnTo>
                  <a:pt x="0" y="312674"/>
                </a:lnTo>
                <a:lnTo>
                  <a:pt x="0" y="4191"/>
                </a:lnTo>
                <a:lnTo>
                  <a:pt x="3931" y="4093"/>
                </a:lnTo>
                <a:lnTo>
                  <a:pt x="11160" y="3794"/>
                </a:lnTo>
                <a:lnTo>
                  <a:pt x="21699" y="3280"/>
                </a:lnTo>
                <a:lnTo>
                  <a:pt x="35560" y="2539"/>
                </a:lnTo>
                <a:lnTo>
                  <a:pt x="50252" y="1873"/>
                </a:lnTo>
                <a:lnTo>
                  <a:pt x="63468" y="1397"/>
                </a:lnTo>
                <a:lnTo>
                  <a:pt x="75207" y="1111"/>
                </a:lnTo>
                <a:lnTo>
                  <a:pt x="85471" y="1016"/>
                </a:lnTo>
                <a:lnTo>
                  <a:pt x="136884" y="6705"/>
                </a:lnTo>
                <a:lnTo>
                  <a:pt x="173593" y="23764"/>
                </a:lnTo>
                <a:lnTo>
                  <a:pt x="195609" y="52183"/>
                </a:lnTo>
                <a:lnTo>
                  <a:pt x="202946" y="91948"/>
                </a:lnTo>
                <a:lnTo>
                  <a:pt x="201943" y="105354"/>
                </a:lnTo>
                <a:lnTo>
                  <a:pt x="186816" y="141859"/>
                </a:lnTo>
                <a:lnTo>
                  <a:pt x="157688" y="168237"/>
                </a:lnTo>
                <a:lnTo>
                  <a:pt x="145923" y="173736"/>
                </a:lnTo>
                <a:lnTo>
                  <a:pt x="234569" y="308863"/>
                </a:lnTo>
                <a:lnTo>
                  <a:pt x="35610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81803" y="5788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69919" y="5777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2" y="20065"/>
                </a:lnTo>
                <a:lnTo>
                  <a:pt x="155955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2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1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5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29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2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6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4" y="83057"/>
                </a:lnTo>
                <a:lnTo>
                  <a:pt x="2258" y="65912"/>
                </a:lnTo>
                <a:lnTo>
                  <a:pt x="26796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40991" y="57772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3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6" y="21716"/>
                </a:lnTo>
                <a:lnTo>
                  <a:pt x="203581" y="67055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6" y="81025"/>
                </a:lnTo>
                <a:lnTo>
                  <a:pt x="62944" y="117633"/>
                </a:lnTo>
                <a:lnTo>
                  <a:pt x="56768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3"/>
                </a:lnTo>
                <a:lnTo>
                  <a:pt x="140588" y="270382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0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00099" y="5777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90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2" y="20065"/>
                </a:lnTo>
                <a:lnTo>
                  <a:pt x="155956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2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1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5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29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2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4" y="83057"/>
                </a:lnTo>
                <a:lnTo>
                  <a:pt x="2258" y="65912"/>
                </a:lnTo>
                <a:lnTo>
                  <a:pt x="26796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4800" y="1524000"/>
            <a:ext cx="4114800" cy="44958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00" y="1569395"/>
            <a:ext cx="3200400" cy="435150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298194" y="2542159"/>
            <a:ext cx="126682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9700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AA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PT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LA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rebuchet MS"/>
              <a:cs typeface="Trebuchet MS"/>
            </a:endParaRPr>
          </a:p>
          <a:p>
            <a:pPr marR="988060" algn="ctr">
              <a:lnSpc>
                <a:spcPct val="100000"/>
              </a:lnSpc>
            </a:pPr>
            <a:r>
              <a:rPr sz="1800" spc="-90" dirty="0">
                <a:latin typeface="Trebuchet MS"/>
                <a:cs typeface="Trebuchet MS"/>
              </a:rPr>
              <a:t>RV</a:t>
            </a:r>
            <a:endParaRPr sz="1800">
              <a:latin typeface="Trebuchet MS"/>
              <a:cs typeface="Trebuchet MS"/>
            </a:endParaRPr>
          </a:p>
          <a:p>
            <a:pPr marL="546100">
              <a:lnSpc>
                <a:spcPct val="100000"/>
              </a:lnSpc>
              <a:spcBef>
                <a:spcPts val="240"/>
              </a:spcBef>
            </a:pPr>
            <a:r>
              <a:rPr sz="1800" spc="-254" dirty="0">
                <a:latin typeface="Trebuchet MS"/>
                <a:cs typeface="Trebuchet MS"/>
              </a:rPr>
              <a:t>LV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800" y="304800"/>
            <a:ext cx="5480685" cy="6172200"/>
            <a:chOff x="1828800" y="304800"/>
            <a:chExt cx="5480685" cy="6172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304800"/>
              <a:ext cx="5480304" cy="6172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6227" y="780287"/>
              <a:ext cx="3576955" cy="44500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041775" y="4218813"/>
            <a:ext cx="360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IVC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3575" y="4447413"/>
            <a:ext cx="231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4" dirty="0">
                <a:latin typeface="Trebuchet MS"/>
                <a:cs typeface="Trebuchet MS"/>
              </a:rPr>
              <a:t>LV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7575" y="3685413"/>
            <a:ext cx="276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45994" y="3761613"/>
            <a:ext cx="270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Trebuchet MS"/>
                <a:cs typeface="Trebuchet MS"/>
              </a:rPr>
              <a:t>RV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08375" y="2618358"/>
            <a:ext cx="98171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rebuchet MS"/>
                <a:cs typeface="Trebuchet MS"/>
              </a:rPr>
              <a:t>Pul</a:t>
            </a:r>
            <a:r>
              <a:rPr sz="1600" spc="-10" dirty="0">
                <a:latin typeface="Trebuchet MS"/>
                <a:cs typeface="Trebuchet MS"/>
              </a:rPr>
              <a:t>mon</a:t>
            </a:r>
            <a:r>
              <a:rPr sz="1600" spc="-5" dirty="0">
                <a:latin typeface="Trebuchet MS"/>
                <a:cs typeface="Trebuchet MS"/>
              </a:rPr>
              <a:t>ary  outflow 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tract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22775" y="1551178"/>
            <a:ext cx="580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Ao</a:t>
            </a:r>
            <a:r>
              <a:rPr sz="1800" dirty="0">
                <a:latin typeface="Trebuchet MS"/>
                <a:cs typeface="Trebuchet MS"/>
              </a:rPr>
              <a:t>r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42228" y="1855977"/>
            <a:ext cx="1449070" cy="1458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1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Right upper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lobe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bronchus</a:t>
            </a:r>
            <a:endParaRPr sz="1600">
              <a:latin typeface="Trebuchet MS"/>
              <a:cs typeface="Trebuchet MS"/>
            </a:endParaRPr>
          </a:p>
          <a:p>
            <a:pPr marL="12700" marR="349885">
              <a:lnSpc>
                <a:spcPct val="100000"/>
              </a:lnSpc>
              <a:spcBef>
                <a:spcPts val="965"/>
              </a:spcBef>
            </a:pPr>
            <a:r>
              <a:rPr sz="1800" spc="-5" dirty="0">
                <a:latin typeface="Trebuchet MS"/>
                <a:cs typeface="Trebuchet MS"/>
              </a:rPr>
              <a:t>Left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upper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lobe 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bronchus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94175" y="2161158"/>
            <a:ext cx="35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rebuchet MS"/>
                <a:cs typeface="Trebuchet MS"/>
              </a:rPr>
              <a:t>R</a:t>
            </a:r>
            <a:r>
              <a:rPr sz="1600" spc="-190" dirty="0">
                <a:latin typeface="Trebuchet MS"/>
                <a:cs typeface="Trebuchet MS"/>
              </a:rPr>
              <a:t>P</a:t>
            </a:r>
            <a:r>
              <a:rPr sz="1600" spc="-5" dirty="0">
                <a:latin typeface="Trebuchet MS"/>
                <a:cs typeface="Trebuchet MS"/>
              </a:rPr>
              <a:t>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32375" y="2008073"/>
            <a:ext cx="337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rebuchet MS"/>
                <a:cs typeface="Trebuchet MS"/>
              </a:rPr>
              <a:t>L</a:t>
            </a:r>
            <a:r>
              <a:rPr sz="1600" spc="-190" dirty="0">
                <a:latin typeface="Trebuchet MS"/>
                <a:cs typeface="Trebuchet MS"/>
              </a:rPr>
              <a:t>P</a:t>
            </a:r>
            <a:r>
              <a:rPr sz="1600" spc="-5" dirty="0">
                <a:latin typeface="Trebuchet MS"/>
                <a:cs typeface="Trebuchet MS"/>
              </a:rPr>
              <a:t>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70828" y="3685413"/>
            <a:ext cx="1431290" cy="1579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9052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rebuchet MS"/>
                <a:cs typeface="Trebuchet MS"/>
              </a:rPr>
              <a:t>C</a:t>
            </a:r>
            <a:r>
              <a:rPr sz="1600" spc="-10" dirty="0">
                <a:latin typeface="Trebuchet MS"/>
                <a:cs typeface="Trebuchet MS"/>
              </a:rPr>
              <a:t>onflu</a:t>
            </a:r>
            <a:r>
              <a:rPr sz="1600" dirty="0">
                <a:latin typeface="Trebuchet MS"/>
                <a:cs typeface="Trebuchet MS"/>
              </a:rPr>
              <a:t>e</a:t>
            </a:r>
            <a:r>
              <a:rPr sz="1600" spc="-10" dirty="0">
                <a:latin typeface="Trebuchet MS"/>
                <a:cs typeface="Trebuchet MS"/>
              </a:rPr>
              <a:t>n</a:t>
            </a:r>
            <a:r>
              <a:rPr sz="1600" spc="-5" dirty="0">
                <a:latin typeface="Trebuchet MS"/>
                <a:cs typeface="Trebuchet MS"/>
              </a:rPr>
              <a:t>ce  of 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pulmonary </a:t>
            </a:r>
            <a:r>
              <a:rPr sz="1600" spc="-5" dirty="0">
                <a:latin typeface="Trebuchet MS"/>
                <a:cs typeface="Trebuchet MS"/>
              </a:rPr>
              <a:t> veins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600" spc="-5" dirty="0">
                <a:latin typeface="Trebuchet MS"/>
                <a:cs typeface="Trebuchet MS"/>
              </a:rPr>
              <a:t>Right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rebuchet MS"/>
                <a:cs typeface="Trebuchet MS"/>
              </a:rPr>
              <a:t>hemidiaphragm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08375" y="560578"/>
            <a:ext cx="6534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Brach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ve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56175" y="865378"/>
            <a:ext cx="736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85" dirty="0">
                <a:latin typeface="Trebuchet MS"/>
                <a:cs typeface="Trebuchet MS"/>
              </a:rPr>
              <a:t>T</a:t>
            </a:r>
            <a:r>
              <a:rPr sz="1600" spc="-5" dirty="0">
                <a:latin typeface="Trebuchet MS"/>
                <a:cs typeface="Trebuchet MS"/>
              </a:rPr>
              <a:t>r</a:t>
            </a:r>
            <a:r>
              <a:rPr sz="1600" spc="-10" dirty="0">
                <a:latin typeface="Trebuchet MS"/>
                <a:cs typeface="Trebuchet MS"/>
              </a:rPr>
              <a:t>a</a:t>
            </a:r>
            <a:r>
              <a:rPr sz="1600" dirty="0">
                <a:latin typeface="Trebuchet MS"/>
                <a:cs typeface="Trebuchet MS"/>
              </a:rPr>
              <a:t>c</a:t>
            </a:r>
            <a:r>
              <a:rPr sz="1600" spc="-5" dirty="0">
                <a:latin typeface="Trebuchet MS"/>
                <a:cs typeface="Trebuchet MS"/>
              </a:rPr>
              <a:t>h</a:t>
            </a:r>
            <a:r>
              <a:rPr sz="1600" dirty="0">
                <a:latin typeface="Trebuchet MS"/>
                <a:cs typeface="Trebuchet MS"/>
              </a:rPr>
              <a:t>e</a:t>
            </a:r>
            <a:r>
              <a:rPr sz="1600" spc="-5" dirty="0">
                <a:latin typeface="Trebuchet MS"/>
                <a:cs typeface="Trebuchet MS"/>
              </a:rPr>
              <a:t>a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4432" y="1119632"/>
            <a:ext cx="1455546" cy="247218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5329554"/>
            <a:ext cx="233045" cy="23304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1065" y="5562600"/>
            <a:ext cx="157734" cy="23211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038600" y="5600700"/>
            <a:ext cx="304800" cy="76200"/>
          </a:xfrm>
          <a:custGeom>
            <a:avLst/>
            <a:gdLst/>
            <a:ahLst/>
            <a:cxnLst/>
            <a:rect l="l" t="t" r="r" b="b"/>
            <a:pathLst>
              <a:path w="304800" h="76200">
                <a:moveTo>
                  <a:pt x="228600" y="0"/>
                </a:moveTo>
                <a:lnTo>
                  <a:pt x="228600" y="76200"/>
                </a:lnTo>
                <a:lnTo>
                  <a:pt x="292100" y="44450"/>
                </a:lnTo>
                <a:lnTo>
                  <a:pt x="241300" y="44450"/>
                </a:lnTo>
                <a:lnTo>
                  <a:pt x="241300" y="31750"/>
                </a:lnTo>
                <a:lnTo>
                  <a:pt x="292100" y="31750"/>
                </a:lnTo>
                <a:lnTo>
                  <a:pt x="228600" y="0"/>
                </a:lnTo>
                <a:close/>
              </a:path>
              <a:path w="304800" h="76200">
                <a:moveTo>
                  <a:pt x="2286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28600" y="44450"/>
                </a:lnTo>
                <a:lnTo>
                  <a:pt x="228600" y="31750"/>
                </a:lnTo>
                <a:close/>
              </a:path>
              <a:path w="304800" h="76200">
                <a:moveTo>
                  <a:pt x="292100" y="31750"/>
                </a:moveTo>
                <a:lnTo>
                  <a:pt x="241300" y="31750"/>
                </a:lnTo>
                <a:lnTo>
                  <a:pt x="241300" y="44450"/>
                </a:lnTo>
                <a:lnTo>
                  <a:pt x="292100" y="44450"/>
                </a:lnTo>
                <a:lnTo>
                  <a:pt x="304800" y="38100"/>
                </a:lnTo>
                <a:lnTo>
                  <a:pt x="29210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72390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72390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723900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172" y="1524000"/>
            <a:ext cx="7615428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76200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 flipV="1">
            <a:off x="8412480" y="1371600"/>
            <a:ext cx="45719" cy="228600"/>
          </a:xfrm>
        </p:spPr>
        <p:txBody>
          <a:bodyPr>
            <a:normAutofit fontScale="90000"/>
          </a:bodyPr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3977640" cy="404622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400" dirty="0"/>
              <a:t>The left atrial dimension is the length of a line from middle of double density to medial border of the left bronchus. A value greater than 7cm indicates </a:t>
            </a:r>
            <a:r>
              <a:rPr lang="en-US" sz="2400" dirty="0" err="1"/>
              <a:t>atrial</a:t>
            </a:r>
            <a:r>
              <a:rPr lang="en-US" sz="2400" dirty="0"/>
              <a:t> enlargement.</a:t>
            </a:r>
            <a:endParaRPr lang="en-IN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IN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33337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145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95399"/>
            <a:ext cx="4114799" cy="55625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8808" y="1295398"/>
            <a:ext cx="3822191" cy="55625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40" y="560578"/>
            <a:ext cx="7048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rebuchet MS"/>
                <a:cs typeface="Trebuchet MS"/>
              </a:rPr>
              <a:t>Aortic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knob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is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junction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formed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the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arch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and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descending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aorta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6895" y="1073785"/>
            <a:ext cx="4925060" cy="301625"/>
            <a:chOff x="506895" y="1073785"/>
            <a:chExt cx="4925060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895" y="1073785"/>
              <a:ext cx="4924767" cy="3012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84701" y="1164082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1"/>
                  </a:lnTo>
                  <a:lnTo>
                    <a:pt x="69976" y="107441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264789" y="1164082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1"/>
                </a:lnTo>
                <a:lnTo>
                  <a:pt x="69976" y="107441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9579" y="1164082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4" h="107950">
                <a:moveTo>
                  <a:pt x="34963" y="0"/>
                </a:moveTo>
                <a:lnTo>
                  <a:pt x="0" y="107441"/>
                </a:lnTo>
                <a:lnTo>
                  <a:pt x="69938" y="107441"/>
                </a:lnTo>
                <a:lnTo>
                  <a:pt x="3496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0238" y="1122044"/>
            <a:ext cx="90424" cy="972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3170" y="1121791"/>
            <a:ext cx="85978" cy="850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31461" y="1121791"/>
            <a:ext cx="85978" cy="8508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1550" y="1121791"/>
            <a:ext cx="85978" cy="8508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82367" y="1118869"/>
            <a:ext cx="148716" cy="21120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5184140" y="1078991"/>
            <a:ext cx="247650" cy="291465"/>
          </a:xfrm>
          <a:custGeom>
            <a:avLst/>
            <a:gdLst/>
            <a:ahLst/>
            <a:cxnLst/>
            <a:rect l="l" t="t" r="r" b="b"/>
            <a:pathLst>
              <a:path w="247650" h="291465">
                <a:moveTo>
                  <a:pt x="0" y="0"/>
                </a:moveTo>
                <a:lnTo>
                  <a:pt x="54863" y="0"/>
                </a:lnTo>
                <a:lnTo>
                  <a:pt x="123698" y="124206"/>
                </a:lnTo>
                <a:lnTo>
                  <a:pt x="192912" y="0"/>
                </a:lnTo>
                <a:lnTo>
                  <a:pt x="247523" y="0"/>
                </a:lnTo>
                <a:lnTo>
                  <a:pt x="149733" y="171704"/>
                </a:lnTo>
                <a:lnTo>
                  <a:pt x="149733" y="291084"/>
                </a:lnTo>
                <a:lnTo>
                  <a:pt x="98171" y="291084"/>
                </a:lnTo>
                <a:lnTo>
                  <a:pt x="98171" y="1717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84496" y="1078991"/>
            <a:ext cx="460375" cy="291465"/>
          </a:xfrm>
          <a:custGeom>
            <a:avLst/>
            <a:gdLst/>
            <a:ahLst/>
            <a:cxnLst/>
            <a:rect l="l" t="t" r="r" b="b"/>
            <a:pathLst>
              <a:path w="460375" h="291465">
                <a:moveTo>
                  <a:pt x="274319" y="0"/>
                </a:moveTo>
                <a:lnTo>
                  <a:pt x="459993" y="0"/>
                </a:lnTo>
                <a:lnTo>
                  <a:pt x="459993" y="45847"/>
                </a:lnTo>
                <a:lnTo>
                  <a:pt x="325881" y="45847"/>
                </a:lnTo>
                <a:lnTo>
                  <a:pt x="325881" y="114046"/>
                </a:lnTo>
                <a:lnTo>
                  <a:pt x="422148" y="114046"/>
                </a:lnTo>
                <a:lnTo>
                  <a:pt x="422148" y="157987"/>
                </a:lnTo>
                <a:lnTo>
                  <a:pt x="325881" y="157987"/>
                </a:lnTo>
                <a:lnTo>
                  <a:pt x="325881" y="245237"/>
                </a:lnTo>
                <a:lnTo>
                  <a:pt x="457835" y="245237"/>
                </a:lnTo>
                <a:lnTo>
                  <a:pt x="457835" y="291084"/>
                </a:lnTo>
                <a:lnTo>
                  <a:pt x="274319" y="291084"/>
                </a:lnTo>
                <a:lnTo>
                  <a:pt x="274319" y="0"/>
                </a:lnTo>
                <a:close/>
              </a:path>
              <a:path w="460375" h="291465">
                <a:moveTo>
                  <a:pt x="0" y="0"/>
                </a:moveTo>
                <a:lnTo>
                  <a:pt x="241045" y="0"/>
                </a:lnTo>
                <a:lnTo>
                  <a:pt x="241045" y="45847"/>
                </a:lnTo>
                <a:lnTo>
                  <a:pt x="144272" y="45847"/>
                </a:lnTo>
                <a:lnTo>
                  <a:pt x="144272" y="291084"/>
                </a:lnTo>
                <a:lnTo>
                  <a:pt x="92582" y="291084"/>
                </a:lnTo>
                <a:lnTo>
                  <a:pt x="92582" y="45847"/>
                </a:lnTo>
                <a:lnTo>
                  <a:pt x="0" y="458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52520" y="1078991"/>
            <a:ext cx="247650" cy="291465"/>
          </a:xfrm>
          <a:custGeom>
            <a:avLst/>
            <a:gdLst/>
            <a:ahLst/>
            <a:cxnLst/>
            <a:rect l="l" t="t" r="r" b="b"/>
            <a:pathLst>
              <a:path w="247650" h="291465">
                <a:moveTo>
                  <a:pt x="0" y="0"/>
                </a:moveTo>
                <a:lnTo>
                  <a:pt x="54863" y="0"/>
                </a:lnTo>
                <a:lnTo>
                  <a:pt x="123697" y="124206"/>
                </a:lnTo>
                <a:lnTo>
                  <a:pt x="192912" y="0"/>
                </a:lnTo>
                <a:lnTo>
                  <a:pt x="247522" y="0"/>
                </a:lnTo>
                <a:lnTo>
                  <a:pt x="149732" y="171704"/>
                </a:lnTo>
                <a:lnTo>
                  <a:pt x="149732" y="291084"/>
                </a:lnTo>
                <a:lnTo>
                  <a:pt x="98170" y="291084"/>
                </a:lnTo>
                <a:lnTo>
                  <a:pt x="98170" y="1717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30017" y="1078991"/>
            <a:ext cx="212090" cy="295275"/>
          </a:xfrm>
          <a:custGeom>
            <a:avLst/>
            <a:gdLst/>
            <a:ahLst/>
            <a:cxnLst/>
            <a:rect l="l" t="t" r="r" b="b"/>
            <a:pathLst>
              <a:path w="212089" h="295275">
                <a:moveTo>
                  <a:pt x="0" y="0"/>
                </a:moveTo>
                <a:lnTo>
                  <a:pt x="24764" y="0"/>
                </a:lnTo>
                <a:lnTo>
                  <a:pt x="162306" y="175641"/>
                </a:lnTo>
                <a:lnTo>
                  <a:pt x="162306" y="0"/>
                </a:lnTo>
                <a:lnTo>
                  <a:pt x="211962" y="0"/>
                </a:lnTo>
                <a:lnTo>
                  <a:pt x="211962" y="295021"/>
                </a:lnTo>
                <a:lnTo>
                  <a:pt x="190881" y="295021"/>
                </a:lnTo>
                <a:lnTo>
                  <a:pt x="49656" y="110871"/>
                </a:lnTo>
                <a:lnTo>
                  <a:pt x="49656" y="291338"/>
                </a:lnTo>
                <a:lnTo>
                  <a:pt x="0" y="2913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14676" y="1078991"/>
            <a:ext cx="497205" cy="295275"/>
          </a:xfrm>
          <a:custGeom>
            <a:avLst/>
            <a:gdLst/>
            <a:ahLst/>
            <a:cxnLst/>
            <a:rect l="l" t="t" r="r" b="b"/>
            <a:pathLst>
              <a:path w="497205" h="295275">
                <a:moveTo>
                  <a:pt x="258318" y="0"/>
                </a:moveTo>
                <a:lnTo>
                  <a:pt x="285750" y="0"/>
                </a:lnTo>
                <a:lnTo>
                  <a:pt x="348742" y="196087"/>
                </a:lnTo>
                <a:lnTo>
                  <a:pt x="410337" y="0"/>
                </a:lnTo>
                <a:lnTo>
                  <a:pt x="437515" y="0"/>
                </a:lnTo>
                <a:lnTo>
                  <a:pt x="496950" y="291338"/>
                </a:lnTo>
                <a:lnTo>
                  <a:pt x="446786" y="291338"/>
                </a:lnTo>
                <a:lnTo>
                  <a:pt x="416687" y="134366"/>
                </a:lnTo>
                <a:lnTo>
                  <a:pt x="358013" y="295021"/>
                </a:lnTo>
                <a:lnTo>
                  <a:pt x="339598" y="295021"/>
                </a:lnTo>
                <a:lnTo>
                  <a:pt x="280924" y="134366"/>
                </a:lnTo>
                <a:lnTo>
                  <a:pt x="249555" y="291338"/>
                </a:lnTo>
                <a:lnTo>
                  <a:pt x="199644" y="291338"/>
                </a:lnTo>
                <a:lnTo>
                  <a:pt x="258318" y="0"/>
                </a:lnTo>
                <a:close/>
              </a:path>
              <a:path w="497205" h="29527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4" y="245237"/>
                </a:lnTo>
                <a:lnTo>
                  <a:pt x="18313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38832" y="1078991"/>
            <a:ext cx="216535" cy="296545"/>
          </a:xfrm>
          <a:custGeom>
            <a:avLst/>
            <a:gdLst/>
            <a:ahLst/>
            <a:cxnLst/>
            <a:rect l="l" t="t" r="r" b="b"/>
            <a:pathLst>
              <a:path w="216535" h="296544">
                <a:moveTo>
                  <a:pt x="0" y="0"/>
                </a:moveTo>
                <a:lnTo>
                  <a:pt x="51562" y="0"/>
                </a:lnTo>
                <a:lnTo>
                  <a:pt x="51562" y="197358"/>
                </a:lnTo>
                <a:lnTo>
                  <a:pt x="52464" y="208526"/>
                </a:lnTo>
                <a:lnTo>
                  <a:pt x="73725" y="241885"/>
                </a:lnTo>
                <a:lnTo>
                  <a:pt x="105283" y="250190"/>
                </a:lnTo>
                <a:lnTo>
                  <a:pt x="118500" y="249285"/>
                </a:lnTo>
                <a:lnTo>
                  <a:pt x="155678" y="227881"/>
                </a:lnTo>
                <a:lnTo>
                  <a:pt x="164465" y="196342"/>
                </a:lnTo>
                <a:lnTo>
                  <a:pt x="164465" y="0"/>
                </a:lnTo>
                <a:lnTo>
                  <a:pt x="216154" y="0"/>
                </a:lnTo>
                <a:lnTo>
                  <a:pt x="216154" y="200279"/>
                </a:lnTo>
                <a:lnTo>
                  <a:pt x="214272" y="221523"/>
                </a:lnTo>
                <a:lnTo>
                  <a:pt x="199223" y="256678"/>
                </a:lnTo>
                <a:lnTo>
                  <a:pt x="169743" y="281731"/>
                </a:lnTo>
                <a:lnTo>
                  <a:pt x="129547" y="294443"/>
                </a:lnTo>
                <a:lnTo>
                  <a:pt x="105664" y="296037"/>
                </a:lnTo>
                <a:lnTo>
                  <a:pt x="81778" y="294489"/>
                </a:lnTo>
                <a:lnTo>
                  <a:pt x="42673" y="282106"/>
                </a:lnTo>
                <a:lnTo>
                  <a:pt x="6857" y="240982"/>
                </a:lnTo>
                <a:lnTo>
                  <a:pt x="0" y="2000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6334" y="1078991"/>
            <a:ext cx="212090" cy="295275"/>
          </a:xfrm>
          <a:custGeom>
            <a:avLst/>
            <a:gdLst/>
            <a:ahLst/>
            <a:cxnLst/>
            <a:rect l="l" t="t" r="r" b="b"/>
            <a:pathLst>
              <a:path w="212090" h="295275">
                <a:moveTo>
                  <a:pt x="0" y="0"/>
                </a:moveTo>
                <a:lnTo>
                  <a:pt x="24828" y="0"/>
                </a:lnTo>
                <a:lnTo>
                  <a:pt x="162344" y="175641"/>
                </a:lnTo>
                <a:lnTo>
                  <a:pt x="162344" y="0"/>
                </a:lnTo>
                <a:lnTo>
                  <a:pt x="212001" y="0"/>
                </a:lnTo>
                <a:lnTo>
                  <a:pt x="212001" y="295021"/>
                </a:lnTo>
                <a:lnTo>
                  <a:pt x="190919" y="295021"/>
                </a:lnTo>
                <a:lnTo>
                  <a:pt x="49669" y="110871"/>
                </a:lnTo>
                <a:lnTo>
                  <a:pt x="49669" y="291338"/>
                </a:lnTo>
                <a:lnTo>
                  <a:pt x="0" y="2913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94549" y="1078991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69" h="291465">
                <a:moveTo>
                  <a:pt x="0" y="0"/>
                </a:moveTo>
                <a:lnTo>
                  <a:pt x="51650" y="0"/>
                </a:lnTo>
                <a:lnTo>
                  <a:pt x="51650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6895" y="1078991"/>
            <a:ext cx="297815" cy="295275"/>
          </a:xfrm>
          <a:custGeom>
            <a:avLst/>
            <a:gdLst/>
            <a:ahLst/>
            <a:cxnLst/>
            <a:rect l="l" t="t" r="r" b="b"/>
            <a:pathLst>
              <a:path w="297815" h="295275">
                <a:moveTo>
                  <a:pt x="58610" y="0"/>
                </a:moveTo>
                <a:lnTo>
                  <a:pt x="86029" y="0"/>
                </a:lnTo>
                <a:lnTo>
                  <a:pt x="149009" y="196087"/>
                </a:lnTo>
                <a:lnTo>
                  <a:pt x="210604" y="0"/>
                </a:lnTo>
                <a:lnTo>
                  <a:pt x="237820" y="0"/>
                </a:lnTo>
                <a:lnTo>
                  <a:pt x="297230" y="291338"/>
                </a:lnTo>
                <a:lnTo>
                  <a:pt x="247167" y="291338"/>
                </a:lnTo>
                <a:lnTo>
                  <a:pt x="216966" y="134366"/>
                </a:lnTo>
                <a:lnTo>
                  <a:pt x="158356" y="295021"/>
                </a:lnTo>
                <a:lnTo>
                  <a:pt x="139877" y="295021"/>
                </a:lnTo>
                <a:lnTo>
                  <a:pt x="81267" y="134366"/>
                </a:lnTo>
                <a:lnTo>
                  <a:pt x="49872" y="291338"/>
                </a:lnTo>
                <a:lnTo>
                  <a:pt x="0" y="291338"/>
                </a:lnTo>
                <a:lnTo>
                  <a:pt x="586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99564" y="1076960"/>
            <a:ext cx="193040" cy="293370"/>
          </a:xfrm>
          <a:custGeom>
            <a:avLst/>
            <a:gdLst/>
            <a:ahLst/>
            <a:cxnLst/>
            <a:rect l="l" t="t" r="r" b="b"/>
            <a:pathLst>
              <a:path w="193039" h="293369">
                <a:moveTo>
                  <a:pt x="60324" y="0"/>
                </a:moveTo>
                <a:lnTo>
                  <a:pt x="120030" y="5318"/>
                </a:lnTo>
                <a:lnTo>
                  <a:pt x="161162" y="21209"/>
                </a:lnTo>
                <a:lnTo>
                  <a:pt x="191059" y="66321"/>
                </a:lnTo>
                <a:lnTo>
                  <a:pt x="193040" y="87249"/>
                </a:lnTo>
                <a:lnTo>
                  <a:pt x="185677" y="131087"/>
                </a:lnTo>
                <a:lnTo>
                  <a:pt x="163576" y="162401"/>
                </a:lnTo>
                <a:lnTo>
                  <a:pt x="126710" y="181189"/>
                </a:lnTo>
                <a:lnTo>
                  <a:pt x="75057" y="187451"/>
                </a:lnTo>
                <a:lnTo>
                  <a:pt x="69215" y="187451"/>
                </a:lnTo>
                <a:lnTo>
                  <a:pt x="61467" y="186943"/>
                </a:lnTo>
                <a:lnTo>
                  <a:pt x="51561" y="186054"/>
                </a:lnTo>
                <a:lnTo>
                  <a:pt x="51561" y="293115"/>
                </a:lnTo>
                <a:lnTo>
                  <a:pt x="0" y="293115"/>
                </a:lnTo>
                <a:lnTo>
                  <a:pt x="0" y="2286"/>
                </a:lnTo>
                <a:lnTo>
                  <a:pt x="23123" y="1285"/>
                </a:lnTo>
                <a:lnTo>
                  <a:pt x="40878" y="571"/>
                </a:lnTo>
                <a:lnTo>
                  <a:pt x="53274" y="142"/>
                </a:lnTo>
                <a:lnTo>
                  <a:pt x="603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90465" y="1076071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3"/>
                </a:lnTo>
                <a:lnTo>
                  <a:pt x="223647" y="294004"/>
                </a:lnTo>
                <a:lnTo>
                  <a:pt x="164084" y="294004"/>
                </a:lnTo>
                <a:lnTo>
                  <a:pt x="86360" y="173862"/>
                </a:lnTo>
                <a:lnTo>
                  <a:pt x="79954" y="173644"/>
                </a:lnTo>
                <a:lnTo>
                  <a:pt x="72358" y="173354"/>
                </a:lnTo>
                <a:lnTo>
                  <a:pt x="63571" y="172970"/>
                </a:lnTo>
                <a:lnTo>
                  <a:pt x="53594" y="172465"/>
                </a:lnTo>
                <a:lnTo>
                  <a:pt x="53594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7" y="1396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78757" y="1076071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3"/>
                </a:lnTo>
                <a:lnTo>
                  <a:pt x="223646" y="294004"/>
                </a:lnTo>
                <a:lnTo>
                  <a:pt x="164083" y="294004"/>
                </a:lnTo>
                <a:lnTo>
                  <a:pt x="86359" y="173862"/>
                </a:lnTo>
                <a:lnTo>
                  <a:pt x="79954" y="173644"/>
                </a:lnTo>
                <a:lnTo>
                  <a:pt x="72358" y="173354"/>
                </a:lnTo>
                <a:lnTo>
                  <a:pt x="63571" y="172970"/>
                </a:lnTo>
                <a:lnTo>
                  <a:pt x="53593" y="172465"/>
                </a:lnTo>
                <a:lnTo>
                  <a:pt x="53593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7" y="1396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58845" y="1076071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3"/>
                </a:lnTo>
                <a:lnTo>
                  <a:pt x="223646" y="294004"/>
                </a:lnTo>
                <a:lnTo>
                  <a:pt x="164083" y="294004"/>
                </a:lnTo>
                <a:lnTo>
                  <a:pt x="86359" y="173862"/>
                </a:lnTo>
                <a:lnTo>
                  <a:pt x="79954" y="173644"/>
                </a:lnTo>
                <a:lnTo>
                  <a:pt x="72358" y="173354"/>
                </a:lnTo>
                <a:lnTo>
                  <a:pt x="63571" y="172970"/>
                </a:lnTo>
                <a:lnTo>
                  <a:pt x="53593" y="172465"/>
                </a:lnTo>
                <a:lnTo>
                  <a:pt x="53593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7" y="1396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92371" y="107505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3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8" y="235966"/>
                </a:lnTo>
                <a:lnTo>
                  <a:pt x="77724" y="235966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72460" y="107505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4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8" y="235966"/>
                </a:lnTo>
                <a:lnTo>
                  <a:pt x="77723" y="235966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7186" y="107505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5" h="295275">
                <a:moveTo>
                  <a:pt x="116039" y="0"/>
                </a:moveTo>
                <a:lnTo>
                  <a:pt x="138683" y="0"/>
                </a:lnTo>
                <a:lnTo>
                  <a:pt x="255714" y="295021"/>
                </a:lnTo>
                <a:lnTo>
                  <a:pt x="198691" y="295021"/>
                </a:lnTo>
                <a:lnTo>
                  <a:pt x="177431" y="235966"/>
                </a:lnTo>
                <a:lnTo>
                  <a:pt x="77685" y="235966"/>
                </a:lnTo>
                <a:lnTo>
                  <a:pt x="57429" y="295021"/>
                </a:lnTo>
                <a:lnTo>
                  <a:pt x="0" y="295021"/>
                </a:lnTo>
                <a:lnTo>
                  <a:pt x="11603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29535" y="1073785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1" y="0"/>
                </a:moveTo>
                <a:lnTo>
                  <a:pt x="180546" y="9778"/>
                </a:lnTo>
                <a:lnTo>
                  <a:pt x="221106" y="38988"/>
                </a:lnTo>
                <a:lnTo>
                  <a:pt x="246078" y="85740"/>
                </a:lnTo>
                <a:lnTo>
                  <a:pt x="254381" y="148209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7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9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1600200"/>
            <a:ext cx="7242048" cy="47244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6709029" y="3532454"/>
            <a:ext cx="3784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L</a:t>
            </a:r>
            <a:r>
              <a:rPr sz="1800" spc="-204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77000" y="3875659"/>
            <a:ext cx="155194" cy="933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7247" y="699516"/>
            <a:ext cx="2398395" cy="319405"/>
            <a:chOff x="2357247" y="699516"/>
            <a:chExt cx="239839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7247" y="699516"/>
              <a:ext cx="2398014" cy="319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1095" y="864108"/>
              <a:ext cx="98425" cy="10579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680589" y="795019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4" y="0"/>
                </a:moveTo>
                <a:lnTo>
                  <a:pt x="0" y="114045"/>
                </a:lnTo>
                <a:lnTo>
                  <a:pt x="74168" y="114045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4295" y="747268"/>
            <a:ext cx="157606" cy="2236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11095" y="747013"/>
            <a:ext cx="81787" cy="7759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146422" y="704976"/>
            <a:ext cx="203200" cy="308610"/>
          </a:xfrm>
          <a:custGeom>
            <a:avLst/>
            <a:gdLst/>
            <a:ahLst/>
            <a:cxnLst/>
            <a:rect l="l" t="t" r="r" b="b"/>
            <a:pathLst>
              <a:path w="203200" h="308609">
                <a:moveTo>
                  <a:pt x="0" y="0"/>
                </a:moveTo>
                <a:lnTo>
                  <a:pt x="203200" y="0"/>
                </a:lnTo>
                <a:lnTo>
                  <a:pt x="20320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63194" y="120903"/>
                </a:lnTo>
                <a:lnTo>
                  <a:pt x="163194" y="167386"/>
                </a:lnTo>
                <a:lnTo>
                  <a:pt x="54737" y="167386"/>
                </a:lnTo>
                <a:lnTo>
                  <a:pt x="54737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08070" y="70497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4" h="308609">
                <a:moveTo>
                  <a:pt x="0" y="0"/>
                </a:moveTo>
                <a:lnTo>
                  <a:pt x="54737" y="0"/>
                </a:lnTo>
                <a:lnTo>
                  <a:pt x="54737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8340" y="704723"/>
            <a:ext cx="257175" cy="309245"/>
          </a:xfrm>
          <a:custGeom>
            <a:avLst/>
            <a:gdLst/>
            <a:ahLst/>
            <a:cxnLst/>
            <a:rect l="l" t="t" r="r" b="b"/>
            <a:pathLst>
              <a:path w="257175" h="309244">
                <a:moveTo>
                  <a:pt x="7365" y="0"/>
                </a:moveTo>
                <a:lnTo>
                  <a:pt x="63373" y="253"/>
                </a:lnTo>
                <a:lnTo>
                  <a:pt x="125984" y="104521"/>
                </a:lnTo>
                <a:lnTo>
                  <a:pt x="194818" y="253"/>
                </a:lnTo>
                <a:lnTo>
                  <a:pt x="252095" y="253"/>
                </a:lnTo>
                <a:lnTo>
                  <a:pt x="154432" y="149732"/>
                </a:lnTo>
                <a:lnTo>
                  <a:pt x="256921" y="308737"/>
                </a:lnTo>
                <a:lnTo>
                  <a:pt x="197358" y="308737"/>
                </a:lnTo>
                <a:lnTo>
                  <a:pt x="124460" y="197738"/>
                </a:lnTo>
                <a:lnTo>
                  <a:pt x="57150" y="308737"/>
                </a:lnTo>
                <a:lnTo>
                  <a:pt x="0" y="308737"/>
                </a:lnTo>
                <a:lnTo>
                  <a:pt x="92456" y="148843"/>
                </a:lnTo>
                <a:lnTo>
                  <a:pt x="736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57247" y="700786"/>
            <a:ext cx="496570" cy="313055"/>
          </a:xfrm>
          <a:custGeom>
            <a:avLst/>
            <a:gdLst/>
            <a:ahLst/>
            <a:cxnLst/>
            <a:rect l="l" t="t" r="r" b="b"/>
            <a:pathLst>
              <a:path w="496569" h="313055">
                <a:moveTo>
                  <a:pt x="87375" y="1397"/>
                </a:moveTo>
                <a:lnTo>
                  <a:pt x="130143" y="6540"/>
                </a:lnTo>
                <a:lnTo>
                  <a:pt x="174267" y="33353"/>
                </a:lnTo>
                <a:lnTo>
                  <a:pt x="189483" y="80644"/>
                </a:lnTo>
                <a:lnTo>
                  <a:pt x="187057" y="97980"/>
                </a:lnTo>
                <a:lnTo>
                  <a:pt x="179784" y="113411"/>
                </a:lnTo>
                <a:lnTo>
                  <a:pt x="167677" y="126936"/>
                </a:lnTo>
                <a:lnTo>
                  <a:pt x="150748" y="138556"/>
                </a:lnTo>
                <a:lnTo>
                  <a:pt x="175918" y="151205"/>
                </a:lnTo>
                <a:lnTo>
                  <a:pt x="193897" y="169163"/>
                </a:lnTo>
                <a:lnTo>
                  <a:pt x="204684" y="192456"/>
                </a:lnTo>
                <a:lnTo>
                  <a:pt x="208279" y="221106"/>
                </a:lnTo>
                <a:lnTo>
                  <a:pt x="206281" y="241063"/>
                </a:lnTo>
                <a:lnTo>
                  <a:pt x="176402" y="287909"/>
                </a:lnTo>
                <a:lnTo>
                  <a:pt x="140001" y="306482"/>
                </a:lnTo>
                <a:lnTo>
                  <a:pt x="94360" y="312674"/>
                </a:lnTo>
                <a:lnTo>
                  <a:pt x="0" y="312674"/>
                </a:lnTo>
                <a:lnTo>
                  <a:pt x="0" y="4317"/>
                </a:lnTo>
                <a:lnTo>
                  <a:pt x="28815" y="3057"/>
                </a:lnTo>
                <a:lnTo>
                  <a:pt x="52974" y="2143"/>
                </a:lnTo>
                <a:lnTo>
                  <a:pt x="72491" y="1585"/>
                </a:lnTo>
                <a:lnTo>
                  <a:pt x="87375" y="1397"/>
                </a:lnTo>
                <a:close/>
              </a:path>
              <a:path w="496569" h="313055">
                <a:moveTo>
                  <a:pt x="348488" y="0"/>
                </a:moveTo>
                <a:lnTo>
                  <a:pt x="372490" y="0"/>
                </a:lnTo>
                <a:lnTo>
                  <a:pt x="496442" y="312674"/>
                </a:lnTo>
                <a:lnTo>
                  <a:pt x="435990" y="312674"/>
                </a:lnTo>
                <a:lnTo>
                  <a:pt x="413511" y="250189"/>
                </a:lnTo>
                <a:lnTo>
                  <a:pt x="307847" y="250189"/>
                </a:lnTo>
                <a:lnTo>
                  <a:pt x="286384" y="312674"/>
                </a:lnTo>
                <a:lnTo>
                  <a:pt x="225425" y="312674"/>
                </a:lnTo>
                <a:lnTo>
                  <a:pt x="34848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12719" y="699643"/>
            <a:ext cx="450850" cy="319405"/>
          </a:xfrm>
          <a:custGeom>
            <a:avLst/>
            <a:gdLst/>
            <a:ahLst/>
            <a:cxnLst/>
            <a:rect l="l" t="t" r="r" b="b"/>
            <a:pathLst>
              <a:path w="450850" h="319405">
                <a:moveTo>
                  <a:pt x="357758" y="0"/>
                </a:moveTo>
                <a:lnTo>
                  <a:pt x="382738" y="1260"/>
                </a:lnTo>
                <a:lnTo>
                  <a:pt x="404145" y="5032"/>
                </a:lnTo>
                <a:lnTo>
                  <a:pt x="421981" y="11304"/>
                </a:lnTo>
                <a:lnTo>
                  <a:pt x="436244" y="20066"/>
                </a:lnTo>
                <a:lnTo>
                  <a:pt x="419607" y="67183"/>
                </a:lnTo>
                <a:lnTo>
                  <a:pt x="405012" y="58181"/>
                </a:lnTo>
                <a:lnTo>
                  <a:pt x="390001" y="51752"/>
                </a:lnTo>
                <a:lnTo>
                  <a:pt x="374584" y="47894"/>
                </a:lnTo>
                <a:lnTo>
                  <a:pt x="358775" y="46609"/>
                </a:lnTo>
                <a:lnTo>
                  <a:pt x="349869" y="47230"/>
                </a:lnTo>
                <a:lnTo>
                  <a:pt x="319668" y="74930"/>
                </a:lnTo>
                <a:lnTo>
                  <a:pt x="319023" y="82550"/>
                </a:lnTo>
                <a:lnTo>
                  <a:pt x="322691" y="95986"/>
                </a:lnTo>
                <a:lnTo>
                  <a:pt x="333692" y="109648"/>
                </a:lnTo>
                <a:lnTo>
                  <a:pt x="352028" y="123572"/>
                </a:lnTo>
                <a:lnTo>
                  <a:pt x="377697" y="137795"/>
                </a:lnTo>
                <a:lnTo>
                  <a:pt x="392130" y="145194"/>
                </a:lnTo>
                <a:lnTo>
                  <a:pt x="404383" y="152320"/>
                </a:lnTo>
                <a:lnTo>
                  <a:pt x="434482" y="179419"/>
                </a:lnTo>
                <a:lnTo>
                  <a:pt x="449909" y="222954"/>
                </a:lnTo>
                <a:lnTo>
                  <a:pt x="450342" y="233172"/>
                </a:lnTo>
                <a:lnTo>
                  <a:pt x="448506" y="251102"/>
                </a:lnTo>
                <a:lnTo>
                  <a:pt x="420878" y="294894"/>
                </a:lnTo>
                <a:lnTo>
                  <a:pt x="386191" y="313007"/>
                </a:lnTo>
                <a:lnTo>
                  <a:pt x="341503" y="319024"/>
                </a:lnTo>
                <a:lnTo>
                  <a:pt x="320480" y="317640"/>
                </a:lnTo>
                <a:lnTo>
                  <a:pt x="300482" y="313483"/>
                </a:lnTo>
                <a:lnTo>
                  <a:pt x="281531" y="306540"/>
                </a:lnTo>
                <a:lnTo>
                  <a:pt x="263652" y="296799"/>
                </a:lnTo>
                <a:lnTo>
                  <a:pt x="283844" y="247650"/>
                </a:lnTo>
                <a:lnTo>
                  <a:pt x="299985" y="257631"/>
                </a:lnTo>
                <a:lnTo>
                  <a:pt x="316007" y="264731"/>
                </a:lnTo>
                <a:lnTo>
                  <a:pt x="331886" y="268974"/>
                </a:lnTo>
                <a:lnTo>
                  <a:pt x="347598" y="270383"/>
                </a:lnTo>
                <a:lnTo>
                  <a:pt x="368694" y="268285"/>
                </a:lnTo>
                <a:lnTo>
                  <a:pt x="383778" y="261985"/>
                </a:lnTo>
                <a:lnTo>
                  <a:pt x="392836" y="251469"/>
                </a:lnTo>
                <a:lnTo>
                  <a:pt x="395858" y="236728"/>
                </a:lnTo>
                <a:lnTo>
                  <a:pt x="395144" y="228917"/>
                </a:lnTo>
                <a:lnTo>
                  <a:pt x="367109" y="191468"/>
                </a:lnTo>
                <a:lnTo>
                  <a:pt x="321353" y="166022"/>
                </a:lnTo>
                <a:lnTo>
                  <a:pt x="307943" y="158321"/>
                </a:lnTo>
                <a:lnTo>
                  <a:pt x="278923" y="132683"/>
                </a:lnTo>
                <a:lnTo>
                  <a:pt x="264693" y="92390"/>
                </a:lnTo>
                <a:lnTo>
                  <a:pt x="264286" y="83058"/>
                </a:lnTo>
                <a:lnTo>
                  <a:pt x="265910" y="65912"/>
                </a:lnTo>
                <a:lnTo>
                  <a:pt x="290448" y="23622"/>
                </a:lnTo>
                <a:lnTo>
                  <a:pt x="338133" y="1476"/>
                </a:lnTo>
                <a:lnTo>
                  <a:pt x="357758" y="0"/>
                </a:lnTo>
                <a:close/>
              </a:path>
              <a:path w="450850" h="319405">
                <a:moveTo>
                  <a:pt x="141223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6" y="21717"/>
                </a:lnTo>
                <a:lnTo>
                  <a:pt x="203581" y="67056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3" y="48641"/>
                </a:lnTo>
                <a:lnTo>
                  <a:pt x="126269" y="50665"/>
                </a:lnTo>
                <a:lnTo>
                  <a:pt x="81406" y="81026"/>
                </a:lnTo>
                <a:lnTo>
                  <a:pt x="62944" y="117633"/>
                </a:lnTo>
                <a:lnTo>
                  <a:pt x="56768" y="162814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4"/>
                </a:lnTo>
                <a:lnTo>
                  <a:pt x="140589" y="270383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5" y="239268"/>
                </a:lnTo>
                <a:lnTo>
                  <a:pt x="234315" y="283464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0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8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71342" y="69964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3" y="20066"/>
                </a:lnTo>
                <a:lnTo>
                  <a:pt x="155956" y="67183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1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5" y="137795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4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29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3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6" y="270383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8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4" y="83058"/>
                </a:lnTo>
                <a:lnTo>
                  <a:pt x="2258" y="65912"/>
                </a:lnTo>
                <a:lnTo>
                  <a:pt x="26796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28415" y="699516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5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7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778502" y="862878"/>
            <a:ext cx="113664" cy="51435"/>
            <a:chOff x="4778502" y="862878"/>
            <a:chExt cx="113664" cy="5143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79391" y="863767"/>
              <a:ext cx="111403" cy="494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779391" y="863767"/>
              <a:ext cx="111760" cy="49530"/>
            </a:xfrm>
            <a:custGeom>
              <a:avLst/>
              <a:gdLst/>
              <a:ahLst/>
              <a:cxnLst/>
              <a:rect l="l" t="t" r="r" b="b"/>
              <a:pathLst>
                <a:path w="111760" h="49530">
                  <a:moveTo>
                    <a:pt x="0" y="49489"/>
                  </a:moveTo>
                  <a:lnTo>
                    <a:pt x="111403" y="49489"/>
                  </a:lnTo>
                  <a:lnTo>
                    <a:pt x="111403" y="0"/>
                  </a:lnTo>
                  <a:lnTo>
                    <a:pt x="0" y="0"/>
                  </a:lnTo>
                  <a:lnTo>
                    <a:pt x="0" y="49489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945634" y="699897"/>
            <a:ext cx="732155" cy="314960"/>
            <a:chOff x="4945634" y="699897"/>
            <a:chExt cx="732155" cy="31496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6523" y="700786"/>
              <a:ext cx="730123" cy="3126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277485" y="795020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4" y="0"/>
                  </a:moveTo>
                  <a:lnTo>
                    <a:pt x="0" y="114045"/>
                  </a:lnTo>
                  <a:lnTo>
                    <a:pt x="74167" y="114045"/>
                  </a:lnTo>
                  <a:lnTo>
                    <a:pt x="3708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2403" y="750443"/>
              <a:ext cx="91186" cy="8991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946523" y="700786"/>
              <a:ext cx="730250" cy="313055"/>
            </a:xfrm>
            <a:custGeom>
              <a:avLst/>
              <a:gdLst/>
              <a:ahLst/>
              <a:cxnLst/>
              <a:rect l="l" t="t" r="r" b="b"/>
              <a:pathLst>
                <a:path w="730250" h="313055">
                  <a:moveTo>
                    <a:pt x="467740" y="4190"/>
                  </a:moveTo>
                  <a:lnTo>
                    <a:pt x="525906" y="4190"/>
                  </a:lnTo>
                  <a:lnTo>
                    <a:pt x="598931" y="135762"/>
                  </a:lnTo>
                  <a:lnTo>
                    <a:pt x="672211" y="4190"/>
                  </a:lnTo>
                  <a:lnTo>
                    <a:pt x="730123" y="4190"/>
                  </a:lnTo>
                  <a:lnTo>
                    <a:pt x="626617" y="186054"/>
                  </a:lnTo>
                  <a:lnTo>
                    <a:pt x="626617" y="312674"/>
                  </a:lnTo>
                  <a:lnTo>
                    <a:pt x="571753" y="312674"/>
                  </a:lnTo>
                  <a:lnTo>
                    <a:pt x="571753" y="186054"/>
                  </a:lnTo>
                  <a:lnTo>
                    <a:pt x="467740" y="4190"/>
                  </a:lnTo>
                  <a:close/>
                </a:path>
                <a:path w="730250" h="313055">
                  <a:moveTo>
                    <a:pt x="356107" y="0"/>
                  </a:moveTo>
                  <a:lnTo>
                    <a:pt x="380111" y="0"/>
                  </a:lnTo>
                  <a:lnTo>
                    <a:pt x="504063" y="312674"/>
                  </a:lnTo>
                  <a:lnTo>
                    <a:pt x="443611" y="312674"/>
                  </a:lnTo>
                  <a:lnTo>
                    <a:pt x="421131" y="250189"/>
                  </a:lnTo>
                  <a:lnTo>
                    <a:pt x="315467" y="250189"/>
                  </a:lnTo>
                  <a:lnTo>
                    <a:pt x="294004" y="312674"/>
                  </a:lnTo>
                  <a:lnTo>
                    <a:pt x="237109" y="312674"/>
                  </a:lnTo>
                  <a:lnTo>
                    <a:pt x="233044" y="312674"/>
                  </a:lnTo>
                  <a:lnTo>
                    <a:pt x="173862" y="312674"/>
                  </a:lnTo>
                  <a:lnTo>
                    <a:pt x="91566" y="185292"/>
                  </a:lnTo>
                  <a:lnTo>
                    <a:pt x="84754" y="185126"/>
                  </a:lnTo>
                  <a:lnTo>
                    <a:pt x="76692" y="184816"/>
                  </a:lnTo>
                  <a:lnTo>
                    <a:pt x="67367" y="184364"/>
                  </a:lnTo>
                  <a:lnTo>
                    <a:pt x="56768" y="183768"/>
                  </a:lnTo>
                  <a:lnTo>
                    <a:pt x="56768" y="312674"/>
                  </a:lnTo>
                  <a:lnTo>
                    <a:pt x="0" y="312674"/>
                  </a:lnTo>
                  <a:lnTo>
                    <a:pt x="0" y="4190"/>
                  </a:lnTo>
                  <a:lnTo>
                    <a:pt x="3931" y="4093"/>
                  </a:lnTo>
                  <a:lnTo>
                    <a:pt x="11160" y="3794"/>
                  </a:lnTo>
                  <a:lnTo>
                    <a:pt x="21699" y="3280"/>
                  </a:lnTo>
                  <a:lnTo>
                    <a:pt x="35560" y="2539"/>
                  </a:lnTo>
                  <a:lnTo>
                    <a:pt x="50252" y="1873"/>
                  </a:lnTo>
                  <a:lnTo>
                    <a:pt x="63468" y="1396"/>
                  </a:lnTo>
                  <a:lnTo>
                    <a:pt x="75207" y="1111"/>
                  </a:lnTo>
                  <a:lnTo>
                    <a:pt x="85471" y="1015"/>
                  </a:lnTo>
                  <a:lnTo>
                    <a:pt x="136884" y="6705"/>
                  </a:lnTo>
                  <a:lnTo>
                    <a:pt x="173593" y="23764"/>
                  </a:lnTo>
                  <a:lnTo>
                    <a:pt x="195609" y="52183"/>
                  </a:lnTo>
                  <a:lnTo>
                    <a:pt x="202946" y="91948"/>
                  </a:lnTo>
                  <a:lnTo>
                    <a:pt x="201943" y="105354"/>
                  </a:lnTo>
                  <a:lnTo>
                    <a:pt x="186816" y="141859"/>
                  </a:lnTo>
                  <a:lnTo>
                    <a:pt x="157688" y="168237"/>
                  </a:lnTo>
                  <a:lnTo>
                    <a:pt x="145923" y="173736"/>
                  </a:lnTo>
                  <a:lnTo>
                    <a:pt x="234568" y="308863"/>
                  </a:lnTo>
                  <a:lnTo>
                    <a:pt x="356107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282319" y="1272158"/>
            <a:ext cx="3484879" cy="341630"/>
            <a:chOff x="1282319" y="1272158"/>
            <a:chExt cx="3484879" cy="34163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7879" y="1273047"/>
              <a:ext cx="3448431" cy="32308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827401" y="1351279"/>
              <a:ext cx="1078865" cy="95250"/>
            </a:xfrm>
            <a:custGeom>
              <a:avLst/>
              <a:gdLst/>
              <a:ahLst/>
              <a:cxnLst/>
              <a:rect l="l" t="t" r="r" b="b"/>
              <a:pathLst>
                <a:path w="1078864" h="95250">
                  <a:moveTo>
                    <a:pt x="1064133" y="0"/>
                  </a:moveTo>
                  <a:lnTo>
                    <a:pt x="1011936" y="94869"/>
                  </a:lnTo>
                  <a:lnTo>
                    <a:pt x="1078484" y="94869"/>
                  </a:lnTo>
                  <a:lnTo>
                    <a:pt x="1064133" y="0"/>
                  </a:lnTo>
                  <a:close/>
                </a:path>
                <a:path w="1078864" h="95250">
                  <a:moveTo>
                    <a:pt x="52197" y="0"/>
                  </a:moveTo>
                  <a:lnTo>
                    <a:pt x="0" y="94869"/>
                  </a:lnTo>
                  <a:lnTo>
                    <a:pt x="66548" y="94869"/>
                  </a:lnTo>
                  <a:lnTo>
                    <a:pt x="52197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18255" y="1311909"/>
              <a:ext cx="136524" cy="18694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17879" y="1273047"/>
              <a:ext cx="3448685" cy="323215"/>
            </a:xfrm>
            <a:custGeom>
              <a:avLst/>
              <a:gdLst/>
              <a:ahLst/>
              <a:cxnLst/>
              <a:rect l="l" t="t" r="r" b="b"/>
              <a:pathLst>
                <a:path w="3448685" h="323215">
                  <a:moveTo>
                    <a:pt x="3232912" y="4572"/>
                  </a:moveTo>
                  <a:lnTo>
                    <a:pt x="3279902" y="4572"/>
                  </a:lnTo>
                  <a:lnTo>
                    <a:pt x="3320796" y="103886"/>
                  </a:lnTo>
                  <a:lnTo>
                    <a:pt x="3396996" y="4572"/>
                  </a:lnTo>
                  <a:lnTo>
                    <a:pt x="3448431" y="4572"/>
                  </a:lnTo>
                  <a:lnTo>
                    <a:pt x="3337179" y="146176"/>
                  </a:lnTo>
                  <a:lnTo>
                    <a:pt x="3316478" y="258572"/>
                  </a:lnTo>
                  <a:lnTo>
                    <a:pt x="3271774" y="258572"/>
                  </a:lnTo>
                  <a:lnTo>
                    <a:pt x="3292729" y="144779"/>
                  </a:lnTo>
                  <a:lnTo>
                    <a:pt x="3232912" y="4572"/>
                  </a:lnTo>
                  <a:close/>
                </a:path>
                <a:path w="3448685" h="323215">
                  <a:moveTo>
                    <a:pt x="2988183" y="4572"/>
                  </a:moveTo>
                  <a:lnTo>
                    <a:pt x="3194939" y="4572"/>
                  </a:lnTo>
                  <a:lnTo>
                    <a:pt x="3187446" y="44068"/>
                  </a:lnTo>
                  <a:lnTo>
                    <a:pt x="3107309" y="44068"/>
                  </a:lnTo>
                  <a:lnTo>
                    <a:pt x="3068193" y="258572"/>
                  </a:lnTo>
                  <a:lnTo>
                    <a:pt x="3022600" y="258572"/>
                  </a:lnTo>
                  <a:lnTo>
                    <a:pt x="3061716" y="44068"/>
                  </a:lnTo>
                  <a:lnTo>
                    <a:pt x="2980944" y="44068"/>
                  </a:lnTo>
                  <a:lnTo>
                    <a:pt x="2988183" y="4572"/>
                  </a:lnTo>
                  <a:close/>
                </a:path>
                <a:path w="3448685" h="323215">
                  <a:moveTo>
                    <a:pt x="2905633" y="4572"/>
                  </a:moveTo>
                  <a:lnTo>
                    <a:pt x="2951099" y="4572"/>
                  </a:lnTo>
                  <a:lnTo>
                    <a:pt x="2904236" y="258572"/>
                  </a:lnTo>
                  <a:lnTo>
                    <a:pt x="2859024" y="258572"/>
                  </a:lnTo>
                  <a:lnTo>
                    <a:pt x="2905633" y="4572"/>
                  </a:lnTo>
                  <a:close/>
                </a:path>
                <a:path w="3448685" h="323215">
                  <a:moveTo>
                    <a:pt x="2715133" y="4572"/>
                  </a:moveTo>
                  <a:lnTo>
                    <a:pt x="2760472" y="4572"/>
                  </a:lnTo>
                  <a:lnTo>
                    <a:pt x="2721102" y="219075"/>
                  </a:lnTo>
                  <a:lnTo>
                    <a:pt x="2835910" y="219075"/>
                  </a:lnTo>
                  <a:lnTo>
                    <a:pt x="2828671" y="258572"/>
                  </a:lnTo>
                  <a:lnTo>
                    <a:pt x="2668397" y="258572"/>
                  </a:lnTo>
                  <a:lnTo>
                    <a:pt x="2715133" y="4572"/>
                  </a:lnTo>
                  <a:close/>
                </a:path>
                <a:path w="3448685" h="323215">
                  <a:moveTo>
                    <a:pt x="2262251" y="4572"/>
                  </a:moveTo>
                  <a:lnTo>
                    <a:pt x="2308733" y="4572"/>
                  </a:lnTo>
                  <a:lnTo>
                    <a:pt x="2276348" y="177546"/>
                  </a:lnTo>
                  <a:lnTo>
                    <a:pt x="2275713" y="180721"/>
                  </a:lnTo>
                  <a:lnTo>
                    <a:pt x="2275459" y="184023"/>
                  </a:lnTo>
                  <a:lnTo>
                    <a:pt x="2275459" y="187451"/>
                  </a:lnTo>
                  <a:lnTo>
                    <a:pt x="2276123" y="195546"/>
                  </a:lnTo>
                  <a:lnTo>
                    <a:pt x="2306181" y="222799"/>
                  </a:lnTo>
                  <a:lnTo>
                    <a:pt x="2314829" y="223392"/>
                  </a:lnTo>
                  <a:lnTo>
                    <a:pt x="2325951" y="222605"/>
                  </a:lnTo>
                  <a:lnTo>
                    <a:pt x="2360459" y="203743"/>
                  </a:lnTo>
                  <a:lnTo>
                    <a:pt x="2404745" y="4572"/>
                  </a:lnTo>
                  <a:lnTo>
                    <a:pt x="2450592" y="4572"/>
                  </a:lnTo>
                  <a:lnTo>
                    <a:pt x="2418080" y="180339"/>
                  </a:lnTo>
                  <a:lnTo>
                    <a:pt x="2394952" y="229292"/>
                  </a:lnTo>
                  <a:lnTo>
                    <a:pt x="2349166" y="257460"/>
                  </a:lnTo>
                  <a:lnTo>
                    <a:pt x="2309622" y="262889"/>
                  </a:lnTo>
                  <a:lnTo>
                    <a:pt x="2292473" y="261816"/>
                  </a:lnTo>
                  <a:lnTo>
                    <a:pt x="2251075" y="245617"/>
                  </a:lnTo>
                  <a:lnTo>
                    <a:pt x="2229875" y="212453"/>
                  </a:lnTo>
                  <a:lnTo>
                    <a:pt x="2228469" y="198119"/>
                  </a:lnTo>
                  <a:lnTo>
                    <a:pt x="2228469" y="191897"/>
                  </a:lnTo>
                  <a:lnTo>
                    <a:pt x="2229104" y="185419"/>
                  </a:lnTo>
                  <a:lnTo>
                    <a:pt x="2230374" y="178435"/>
                  </a:lnTo>
                  <a:lnTo>
                    <a:pt x="2262251" y="4572"/>
                  </a:lnTo>
                  <a:close/>
                </a:path>
                <a:path w="3448685" h="323215">
                  <a:moveTo>
                    <a:pt x="1703197" y="4572"/>
                  </a:moveTo>
                  <a:lnTo>
                    <a:pt x="1748536" y="4572"/>
                  </a:lnTo>
                  <a:lnTo>
                    <a:pt x="1709165" y="219075"/>
                  </a:lnTo>
                  <a:lnTo>
                    <a:pt x="1823974" y="219075"/>
                  </a:lnTo>
                  <a:lnTo>
                    <a:pt x="1816735" y="258572"/>
                  </a:lnTo>
                  <a:lnTo>
                    <a:pt x="1656461" y="258572"/>
                  </a:lnTo>
                  <a:lnTo>
                    <a:pt x="1703197" y="4572"/>
                  </a:lnTo>
                  <a:close/>
                </a:path>
                <a:path w="3448685" h="323215">
                  <a:moveTo>
                    <a:pt x="1171321" y="4572"/>
                  </a:moveTo>
                  <a:lnTo>
                    <a:pt x="1216787" y="4572"/>
                  </a:lnTo>
                  <a:lnTo>
                    <a:pt x="1169923" y="258572"/>
                  </a:lnTo>
                  <a:lnTo>
                    <a:pt x="1124712" y="258572"/>
                  </a:lnTo>
                  <a:lnTo>
                    <a:pt x="1171321" y="4572"/>
                  </a:lnTo>
                  <a:close/>
                </a:path>
                <a:path w="3448685" h="323215">
                  <a:moveTo>
                    <a:pt x="933831" y="4572"/>
                  </a:moveTo>
                  <a:lnTo>
                    <a:pt x="954659" y="4572"/>
                  </a:lnTo>
                  <a:lnTo>
                    <a:pt x="1046353" y="162051"/>
                  </a:lnTo>
                  <a:lnTo>
                    <a:pt x="1073912" y="4572"/>
                  </a:lnTo>
                  <a:lnTo>
                    <a:pt x="1118489" y="4572"/>
                  </a:lnTo>
                  <a:lnTo>
                    <a:pt x="1071245" y="262000"/>
                  </a:lnTo>
                  <a:lnTo>
                    <a:pt x="1053719" y="262000"/>
                  </a:lnTo>
                  <a:lnTo>
                    <a:pt x="959993" y="97789"/>
                  </a:lnTo>
                  <a:lnTo>
                    <a:pt x="931926" y="258572"/>
                  </a:lnTo>
                  <a:lnTo>
                    <a:pt x="887222" y="258572"/>
                  </a:lnTo>
                  <a:lnTo>
                    <a:pt x="933831" y="4572"/>
                  </a:lnTo>
                  <a:close/>
                </a:path>
                <a:path w="3448685" h="323215">
                  <a:moveTo>
                    <a:pt x="693293" y="4572"/>
                  </a:moveTo>
                  <a:lnTo>
                    <a:pt x="739013" y="4572"/>
                  </a:lnTo>
                  <a:lnTo>
                    <a:pt x="720979" y="102488"/>
                  </a:lnTo>
                  <a:lnTo>
                    <a:pt x="821944" y="102488"/>
                  </a:lnTo>
                  <a:lnTo>
                    <a:pt x="839978" y="4572"/>
                  </a:lnTo>
                  <a:lnTo>
                    <a:pt x="885825" y="4572"/>
                  </a:lnTo>
                  <a:lnTo>
                    <a:pt x="838835" y="258572"/>
                  </a:lnTo>
                  <a:lnTo>
                    <a:pt x="793241" y="258572"/>
                  </a:lnTo>
                  <a:lnTo>
                    <a:pt x="814959" y="140335"/>
                  </a:lnTo>
                  <a:lnTo>
                    <a:pt x="713994" y="140335"/>
                  </a:lnTo>
                  <a:lnTo>
                    <a:pt x="692404" y="258572"/>
                  </a:lnTo>
                  <a:lnTo>
                    <a:pt x="646557" y="258572"/>
                  </a:lnTo>
                  <a:lnTo>
                    <a:pt x="693293" y="4572"/>
                  </a:lnTo>
                  <a:close/>
                </a:path>
                <a:path w="3448685" h="323215">
                  <a:moveTo>
                    <a:pt x="263271" y="4572"/>
                  </a:moveTo>
                  <a:lnTo>
                    <a:pt x="426720" y="4572"/>
                  </a:lnTo>
                  <a:lnTo>
                    <a:pt x="419353" y="44068"/>
                  </a:lnTo>
                  <a:lnTo>
                    <a:pt x="302259" y="44068"/>
                  </a:lnTo>
                  <a:lnTo>
                    <a:pt x="291719" y="102488"/>
                  </a:lnTo>
                  <a:lnTo>
                    <a:pt x="375666" y="102488"/>
                  </a:lnTo>
                  <a:lnTo>
                    <a:pt x="368553" y="140335"/>
                  </a:lnTo>
                  <a:lnTo>
                    <a:pt x="284607" y="140335"/>
                  </a:lnTo>
                  <a:lnTo>
                    <a:pt x="270383" y="219075"/>
                  </a:lnTo>
                  <a:lnTo>
                    <a:pt x="385445" y="219075"/>
                  </a:lnTo>
                  <a:lnTo>
                    <a:pt x="378078" y="258572"/>
                  </a:lnTo>
                  <a:lnTo>
                    <a:pt x="216408" y="258572"/>
                  </a:lnTo>
                  <a:lnTo>
                    <a:pt x="263271" y="4572"/>
                  </a:lnTo>
                  <a:close/>
                </a:path>
                <a:path w="3448685" h="323215">
                  <a:moveTo>
                    <a:pt x="7239" y="4572"/>
                  </a:moveTo>
                  <a:lnTo>
                    <a:pt x="213995" y="4572"/>
                  </a:lnTo>
                  <a:lnTo>
                    <a:pt x="206502" y="44068"/>
                  </a:lnTo>
                  <a:lnTo>
                    <a:pt x="126365" y="44068"/>
                  </a:lnTo>
                  <a:lnTo>
                    <a:pt x="87249" y="258572"/>
                  </a:lnTo>
                  <a:lnTo>
                    <a:pt x="41656" y="258572"/>
                  </a:lnTo>
                  <a:lnTo>
                    <a:pt x="80772" y="44068"/>
                  </a:lnTo>
                  <a:lnTo>
                    <a:pt x="0" y="44068"/>
                  </a:lnTo>
                  <a:lnTo>
                    <a:pt x="7239" y="4572"/>
                  </a:lnTo>
                  <a:close/>
                </a:path>
                <a:path w="3448685" h="323215">
                  <a:moveTo>
                    <a:pt x="2579624" y="1142"/>
                  </a:moveTo>
                  <a:lnTo>
                    <a:pt x="2595753" y="1142"/>
                  </a:lnTo>
                  <a:lnTo>
                    <a:pt x="2647950" y="258572"/>
                  </a:lnTo>
                  <a:lnTo>
                    <a:pt x="2600960" y="258572"/>
                  </a:lnTo>
                  <a:lnTo>
                    <a:pt x="2592959" y="206882"/>
                  </a:lnTo>
                  <a:lnTo>
                    <a:pt x="2502154" y="206882"/>
                  </a:lnTo>
                  <a:lnTo>
                    <a:pt x="2472309" y="258572"/>
                  </a:lnTo>
                  <a:lnTo>
                    <a:pt x="2425319" y="258572"/>
                  </a:lnTo>
                  <a:lnTo>
                    <a:pt x="2579624" y="1142"/>
                  </a:lnTo>
                  <a:close/>
                </a:path>
                <a:path w="3448685" h="323215">
                  <a:moveTo>
                    <a:pt x="1567688" y="1142"/>
                  </a:moveTo>
                  <a:lnTo>
                    <a:pt x="1583817" y="1142"/>
                  </a:lnTo>
                  <a:lnTo>
                    <a:pt x="1636014" y="258572"/>
                  </a:lnTo>
                  <a:lnTo>
                    <a:pt x="1589023" y="258572"/>
                  </a:lnTo>
                  <a:lnTo>
                    <a:pt x="1581023" y="206882"/>
                  </a:lnTo>
                  <a:lnTo>
                    <a:pt x="1490218" y="206882"/>
                  </a:lnTo>
                  <a:lnTo>
                    <a:pt x="1460373" y="258572"/>
                  </a:lnTo>
                  <a:lnTo>
                    <a:pt x="1413383" y="258572"/>
                  </a:lnTo>
                  <a:lnTo>
                    <a:pt x="1567688" y="1142"/>
                  </a:lnTo>
                  <a:close/>
                </a:path>
                <a:path w="3448685" h="323215">
                  <a:moveTo>
                    <a:pt x="1372108" y="253"/>
                  </a:moveTo>
                  <a:lnTo>
                    <a:pt x="1387068" y="875"/>
                  </a:lnTo>
                  <a:lnTo>
                    <a:pt x="1401111" y="2746"/>
                  </a:lnTo>
                  <a:lnTo>
                    <a:pt x="1414273" y="5879"/>
                  </a:lnTo>
                  <a:lnTo>
                    <a:pt x="1426591" y="10287"/>
                  </a:lnTo>
                  <a:lnTo>
                    <a:pt x="1413891" y="53466"/>
                  </a:lnTo>
                  <a:lnTo>
                    <a:pt x="1403794" y="47299"/>
                  </a:lnTo>
                  <a:lnTo>
                    <a:pt x="1393126" y="42894"/>
                  </a:lnTo>
                  <a:lnTo>
                    <a:pt x="1381887" y="40251"/>
                  </a:lnTo>
                  <a:lnTo>
                    <a:pt x="1370076" y="39369"/>
                  </a:lnTo>
                  <a:lnTo>
                    <a:pt x="1351355" y="41701"/>
                  </a:lnTo>
                  <a:lnTo>
                    <a:pt x="1304671" y="76580"/>
                  </a:lnTo>
                  <a:lnTo>
                    <a:pt x="1284843" y="115792"/>
                  </a:lnTo>
                  <a:lnTo>
                    <a:pt x="1278255" y="159003"/>
                  </a:lnTo>
                  <a:lnTo>
                    <a:pt x="1279140" y="172934"/>
                  </a:lnTo>
                  <a:lnTo>
                    <a:pt x="1300464" y="213534"/>
                  </a:lnTo>
                  <a:lnTo>
                    <a:pt x="1332611" y="223392"/>
                  </a:lnTo>
                  <a:lnTo>
                    <a:pt x="1351520" y="222035"/>
                  </a:lnTo>
                  <a:lnTo>
                    <a:pt x="1368250" y="217963"/>
                  </a:lnTo>
                  <a:lnTo>
                    <a:pt x="1382813" y="211177"/>
                  </a:lnTo>
                  <a:lnTo>
                    <a:pt x="1395222" y="201675"/>
                  </a:lnTo>
                  <a:lnTo>
                    <a:pt x="1394333" y="241426"/>
                  </a:lnTo>
                  <a:lnTo>
                    <a:pt x="1380688" y="250834"/>
                  </a:lnTo>
                  <a:lnTo>
                    <a:pt x="1364329" y="257540"/>
                  </a:lnTo>
                  <a:lnTo>
                    <a:pt x="1345255" y="261554"/>
                  </a:lnTo>
                  <a:lnTo>
                    <a:pt x="1323467" y="262889"/>
                  </a:lnTo>
                  <a:lnTo>
                    <a:pt x="1303799" y="261197"/>
                  </a:lnTo>
                  <a:lnTo>
                    <a:pt x="1256919" y="235712"/>
                  </a:lnTo>
                  <a:lnTo>
                    <a:pt x="1233112" y="185973"/>
                  </a:lnTo>
                  <a:lnTo>
                    <a:pt x="1231519" y="165353"/>
                  </a:lnTo>
                  <a:lnTo>
                    <a:pt x="1233949" y="131708"/>
                  </a:lnTo>
                  <a:lnTo>
                    <a:pt x="1253432" y="72896"/>
                  </a:lnTo>
                  <a:lnTo>
                    <a:pt x="1291437" y="26935"/>
                  </a:lnTo>
                  <a:lnTo>
                    <a:pt x="1342249" y="3210"/>
                  </a:lnTo>
                  <a:lnTo>
                    <a:pt x="1372108" y="253"/>
                  </a:lnTo>
                  <a:close/>
                </a:path>
                <a:path w="3448685" h="323215">
                  <a:moveTo>
                    <a:pt x="579628" y="253"/>
                  </a:moveTo>
                  <a:lnTo>
                    <a:pt x="594588" y="875"/>
                  </a:lnTo>
                  <a:lnTo>
                    <a:pt x="608631" y="2746"/>
                  </a:lnTo>
                  <a:lnTo>
                    <a:pt x="621793" y="5879"/>
                  </a:lnTo>
                  <a:lnTo>
                    <a:pt x="634110" y="10287"/>
                  </a:lnTo>
                  <a:lnTo>
                    <a:pt x="621410" y="53466"/>
                  </a:lnTo>
                  <a:lnTo>
                    <a:pt x="611314" y="47299"/>
                  </a:lnTo>
                  <a:lnTo>
                    <a:pt x="600646" y="42894"/>
                  </a:lnTo>
                  <a:lnTo>
                    <a:pt x="589407" y="40251"/>
                  </a:lnTo>
                  <a:lnTo>
                    <a:pt x="577596" y="39369"/>
                  </a:lnTo>
                  <a:lnTo>
                    <a:pt x="558875" y="41701"/>
                  </a:lnTo>
                  <a:lnTo>
                    <a:pt x="512191" y="76580"/>
                  </a:lnTo>
                  <a:lnTo>
                    <a:pt x="492363" y="115792"/>
                  </a:lnTo>
                  <a:lnTo>
                    <a:pt x="485775" y="159003"/>
                  </a:lnTo>
                  <a:lnTo>
                    <a:pt x="486660" y="172934"/>
                  </a:lnTo>
                  <a:lnTo>
                    <a:pt x="507984" y="213534"/>
                  </a:lnTo>
                  <a:lnTo>
                    <a:pt x="540131" y="223392"/>
                  </a:lnTo>
                  <a:lnTo>
                    <a:pt x="559040" y="222035"/>
                  </a:lnTo>
                  <a:lnTo>
                    <a:pt x="575770" y="217963"/>
                  </a:lnTo>
                  <a:lnTo>
                    <a:pt x="590333" y="211177"/>
                  </a:lnTo>
                  <a:lnTo>
                    <a:pt x="602741" y="201675"/>
                  </a:lnTo>
                  <a:lnTo>
                    <a:pt x="601853" y="241426"/>
                  </a:lnTo>
                  <a:lnTo>
                    <a:pt x="588208" y="250834"/>
                  </a:lnTo>
                  <a:lnTo>
                    <a:pt x="571849" y="257540"/>
                  </a:lnTo>
                  <a:lnTo>
                    <a:pt x="552775" y="261554"/>
                  </a:lnTo>
                  <a:lnTo>
                    <a:pt x="530987" y="262889"/>
                  </a:lnTo>
                  <a:lnTo>
                    <a:pt x="511319" y="261197"/>
                  </a:lnTo>
                  <a:lnTo>
                    <a:pt x="464439" y="235712"/>
                  </a:lnTo>
                  <a:lnTo>
                    <a:pt x="440632" y="185973"/>
                  </a:lnTo>
                  <a:lnTo>
                    <a:pt x="439039" y="165353"/>
                  </a:lnTo>
                  <a:lnTo>
                    <a:pt x="441469" y="131708"/>
                  </a:lnTo>
                  <a:lnTo>
                    <a:pt x="460952" y="72896"/>
                  </a:lnTo>
                  <a:lnTo>
                    <a:pt x="498957" y="26935"/>
                  </a:lnTo>
                  <a:lnTo>
                    <a:pt x="549769" y="3210"/>
                  </a:lnTo>
                  <a:lnTo>
                    <a:pt x="579628" y="253"/>
                  </a:lnTo>
                  <a:close/>
                </a:path>
                <a:path w="3448685" h="323215">
                  <a:moveTo>
                    <a:pt x="2087753" y="0"/>
                  </a:moveTo>
                  <a:lnTo>
                    <a:pt x="2128043" y="6175"/>
                  </a:lnTo>
                  <a:lnTo>
                    <a:pt x="2168691" y="38163"/>
                  </a:lnTo>
                  <a:lnTo>
                    <a:pt x="2182622" y="94741"/>
                  </a:lnTo>
                  <a:lnTo>
                    <a:pt x="2181338" y="120842"/>
                  </a:lnTo>
                  <a:lnTo>
                    <a:pt x="2171102" y="168519"/>
                  </a:lnTo>
                  <a:lnTo>
                    <a:pt x="2150887" y="209405"/>
                  </a:lnTo>
                  <a:lnTo>
                    <a:pt x="2121741" y="239071"/>
                  </a:lnTo>
                  <a:lnTo>
                    <a:pt x="2103882" y="249427"/>
                  </a:lnTo>
                  <a:lnTo>
                    <a:pt x="2108168" y="256359"/>
                  </a:lnTo>
                  <a:lnTo>
                    <a:pt x="2147522" y="278526"/>
                  </a:lnTo>
                  <a:lnTo>
                    <a:pt x="2167255" y="280542"/>
                  </a:lnTo>
                  <a:lnTo>
                    <a:pt x="2177678" y="279777"/>
                  </a:lnTo>
                  <a:lnTo>
                    <a:pt x="2187781" y="277463"/>
                  </a:lnTo>
                  <a:lnTo>
                    <a:pt x="2197526" y="273577"/>
                  </a:lnTo>
                  <a:lnTo>
                    <a:pt x="2206879" y="268097"/>
                  </a:lnTo>
                  <a:lnTo>
                    <a:pt x="2223516" y="295148"/>
                  </a:lnTo>
                  <a:lnTo>
                    <a:pt x="2211137" y="307389"/>
                  </a:lnTo>
                  <a:lnTo>
                    <a:pt x="2196115" y="316118"/>
                  </a:lnTo>
                  <a:lnTo>
                    <a:pt x="2178474" y="321347"/>
                  </a:lnTo>
                  <a:lnTo>
                    <a:pt x="2158238" y="323088"/>
                  </a:lnTo>
                  <a:lnTo>
                    <a:pt x="2143881" y="322040"/>
                  </a:lnTo>
                  <a:lnTo>
                    <a:pt x="2104644" y="306324"/>
                  </a:lnTo>
                  <a:lnTo>
                    <a:pt x="2075961" y="274962"/>
                  </a:lnTo>
                  <a:lnTo>
                    <a:pt x="2069719" y="261747"/>
                  </a:lnTo>
                  <a:lnTo>
                    <a:pt x="2063099" y="263080"/>
                  </a:lnTo>
                  <a:lnTo>
                    <a:pt x="2056193" y="264032"/>
                  </a:lnTo>
                  <a:lnTo>
                    <a:pt x="2049002" y="264604"/>
                  </a:lnTo>
                  <a:lnTo>
                    <a:pt x="2041525" y="264794"/>
                  </a:lnTo>
                  <a:lnTo>
                    <a:pt x="2021784" y="263149"/>
                  </a:lnTo>
                  <a:lnTo>
                    <a:pt x="1977136" y="238378"/>
                  </a:lnTo>
                  <a:lnTo>
                    <a:pt x="1955829" y="187247"/>
                  </a:lnTo>
                  <a:lnTo>
                    <a:pt x="1954403" y="165100"/>
                  </a:lnTo>
                  <a:lnTo>
                    <a:pt x="1956712" y="132238"/>
                  </a:lnTo>
                  <a:lnTo>
                    <a:pt x="1975191" y="73945"/>
                  </a:lnTo>
                  <a:lnTo>
                    <a:pt x="2011243" y="27324"/>
                  </a:lnTo>
                  <a:lnTo>
                    <a:pt x="2059439" y="3044"/>
                  </a:lnTo>
                  <a:lnTo>
                    <a:pt x="208775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3208" y="1577339"/>
              <a:ext cx="3467100" cy="3505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83208" y="1577339"/>
              <a:ext cx="3467100" cy="35560"/>
            </a:xfrm>
            <a:custGeom>
              <a:avLst/>
              <a:gdLst/>
              <a:ahLst/>
              <a:cxnLst/>
              <a:rect l="l" t="t" r="r" b="b"/>
              <a:pathLst>
                <a:path w="3467100" h="35559">
                  <a:moveTo>
                    <a:pt x="0" y="0"/>
                  </a:moveTo>
                  <a:lnTo>
                    <a:pt x="1733550" y="0"/>
                  </a:lnTo>
                  <a:lnTo>
                    <a:pt x="3467100" y="0"/>
                  </a:lnTo>
                  <a:lnTo>
                    <a:pt x="3467100" y="35051"/>
                  </a:lnTo>
                  <a:lnTo>
                    <a:pt x="1733550" y="35051"/>
                  </a:lnTo>
                  <a:lnTo>
                    <a:pt x="0" y="350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83540" y="2629636"/>
            <a:ext cx="2868295" cy="19157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899794" algn="l"/>
              </a:tabLst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dirty="0">
                <a:latin typeface="Trebuchet MS"/>
                <a:cs typeface="Trebuchet MS"/>
              </a:rPr>
              <a:t>R</a:t>
            </a:r>
            <a:r>
              <a:rPr sz="2600" spc="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–	</a:t>
            </a:r>
            <a:r>
              <a:rPr sz="2600" spc="-70" dirty="0">
                <a:latin typeface="Trebuchet MS"/>
                <a:cs typeface="Trebuchet MS"/>
              </a:rPr>
              <a:t>ROTATION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579120" algn="l"/>
              </a:tabLst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dirty="0">
                <a:latin typeface="Trebuchet MS"/>
                <a:cs typeface="Trebuchet MS"/>
              </a:rPr>
              <a:t>I	--</a:t>
            </a:r>
            <a:r>
              <a:rPr sz="2600" spc="-45" dirty="0">
                <a:latin typeface="Trebuchet MS"/>
                <a:cs typeface="Trebuchet MS"/>
              </a:rPr>
              <a:t> </a:t>
            </a:r>
            <a:r>
              <a:rPr sz="2600" spc="-30" dirty="0">
                <a:latin typeface="Trebuchet MS"/>
                <a:cs typeface="Trebuchet MS"/>
              </a:rPr>
              <a:t>INSPIRATION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664845" algn="l"/>
              </a:tabLst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dirty="0">
                <a:latin typeface="Trebuchet MS"/>
                <a:cs typeface="Trebuchet MS"/>
              </a:rPr>
              <a:t>P	--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PROJECTION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663575" algn="l"/>
              </a:tabLst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dirty="0">
                <a:latin typeface="Trebuchet MS"/>
                <a:cs typeface="Trebuchet MS"/>
              </a:rPr>
              <a:t>E	--</a:t>
            </a:r>
            <a:r>
              <a:rPr sz="2600" spc="-5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EXPOSURE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6135" y="458088"/>
            <a:ext cx="6598920" cy="234950"/>
            <a:chOff x="526135" y="458088"/>
            <a:chExt cx="6598920" cy="234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6135" y="458088"/>
              <a:ext cx="6598691" cy="2345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74283" y="528319"/>
              <a:ext cx="54610" cy="83820"/>
            </a:xfrm>
            <a:custGeom>
              <a:avLst/>
              <a:gdLst/>
              <a:ahLst/>
              <a:cxnLst/>
              <a:rect l="l" t="t" r="r" b="b"/>
              <a:pathLst>
                <a:path w="54610" h="83820">
                  <a:moveTo>
                    <a:pt x="27177" y="0"/>
                  </a:moveTo>
                  <a:lnTo>
                    <a:pt x="0" y="83819"/>
                  </a:lnTo>
                  <a:lnTo>
                    <a:pt x="54482" y="83819"/>
                  </a:lnTo>
                  <a:lnTo>
                    <a:pt x="27177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428107" y="528319"/>
            <a:ext cx="54610" cy="83820"/>
          </a:xfrm>
          <a:custGeom>
            <a:avLst/>
            <a:gdLst/>
            <a:ahLst/>
            <a:cxnLst/>
            <a:rect l="l" t="t" r="r" b="b"/>
            <a:pathLst>
              <a:path w="54610" h="83820">
                <a:moveTo>
                  <a:pt x="27177" y="0"/>
                </a:moveTo>
                <a:lnTo>
                  <a:pt x="0" y="83819"/>
                </a:lnTo>
                <a:lnTo>
                  <a:pt x="54482" y="83819"/>
                </a:lnTo>
                <a:lnTo>
                  <a:pt x="2717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84066" y="528319"/>
            <a:ext cx="54610" cy="83820"/>
          </a:xfrm>
          <a:custGeom>
            <a:avLst/>
            <a:gdLst/>
            <a:ahLst/>
            <a:cxnLst/>
            <a:rect l="l" t="t" r="r" b="b"/>
            <a:pathLst>
              <a:path w="54610" h="83820">
                <a:moveTo>
                  <a:pt x="27178" y="0"/>
                </a:moveTo>
                <a:lnTo>
                  <a:pt x="0" y="83819"/>
                </a:lnTo>
                <a:lnTo>
                  <a:pt x="54483" y="83819"/>
                </a:lnTo>
                <a:lnTo>
                  <a:pt x="2717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97810" y="528319"/>
            <a:ext cx="54610" cy="83820"/>
          </a:xfrm>
          <a:custGeom>
            <a:avLst/>
            <a:gdLst/>
            <a:ahLst/>
            <a:cxnLst/>
            <a:rect l="l" t="t" r="r" b="b"/>
            <a:pathLst>
              <a:path w="54610" h="83820">
                <a:moveTo>
                  <a:pt x="27177" y="0"/>
                </a:moveTo>
                <a:lnTo>
                  <a:pt x="0" y="83819"/>
                </a:lnTo>
                <a:lnTo>
                  <a:pt x="54482" y="83819"/>
                </a:lnTo>
                <a:lnTo>
                  <a:pt x="2717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1315" y="495426"/>
            <a:ext cx="70738" cy="76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21551" y="495300"/>
            <a:ext cx="67437" cy="6654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6815" y="495300"/>
            <a:ext cx="67437" cy="665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20639" y="495300"/>
            <a:ext cx="67437" cy="6654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74335" y="492887"/>
            <a:ext cx="116204" cy="16497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66770" y="495300"/>
            <a:ext cx="67436" cy="6654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3811" y="492887"/>
            <a:ext cx="116204" cy="16497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2617" y="492887"/>
            <a:ext cx="116306" cy="16497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31025" y="461263"/>
            <a:ext cx="194691" cy="228473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387084" y="462152"/>
            <a:ext cx="358775" cy="226695"/>
          </a:xfrm>
          <a:custGeom>
            <a:avLst/>
            <a:gdLst/>
            <a:ahLst/>
            <a:cxnLst/>
            <a:rect l="l" t="t" r="r" b="b"/>
            <a:pathLst>
              <a:path w="358775" h="226695">
                <a:moveTo>
                  <a:pt x="213740" y="0"/>
                </a:moveTo>
                <a:lnTo>
                  <a:pt x="358393" y="0"/>
                </a:lnTo>
                <a:lnTo>
                  <a:pt x="358393" y="35687"/>
                </a:lnTo>
                <a:lnTo>
                  <a:pt x="253999" y="35687"/>
                </a:lnTo>
                <a:lnTo>
                  <a:pt x="253999" y="88773"/>
                </a:lnTo>
                <a:lnTo>
                  <a:pt x="328930" y="88773"/>
                </a:lnTo>
                <a:lnTo>
                  <a:pt x="328930" y="122936"/>
                </a:lnTo>
                <a:lnTo>
                  <a:pt x="253999" y="122936"/>
                </a:lnTo>
                <a:lnTo>
                  <a:pt x="253999" y="190881"/>
                </a:lnTo>
                <a:lnTo>
                  <a:pt x="356742" y="190881"/>
                </a:lnTo>
                <a:lnTo>
                  <a:pt x="356742" y="226695"/>
                </a:lnTo>
                <a:lnTo>
                  <a:pt x="213740" y="226695"/>
                </a:lnTo>
                <a:lnTo>
                  <a:pt x="213740" y="0"/>
                </a:lnTo>
                <a:close/>
              </a:path>
              <a:path w="358775" h="226695">
                <a:moveTo>
                  <a:pt x="0" y="0"/>
                </a:moveTo>
                <a:lnTo>
                  <a:pt x="187833" y="0"/>
                </a:lnTo>
                <a:lnTo>
                  <a:pt x="187833" y="35687"/>
                </a:lnTo>
                <a:lnTo>
                  <a:pt x="112394" y="35687"/>
                </a:lnTo>
                <a:lnTo>
                  <a:pt x="112394" y="226695"/>
                </a:lnTo>
                <a:lnTo>
                  <a:pt x="72136" y="226695"/>
                </a:lnTo>
                <a:lnTo>
                  <a:pt x="72136" y="35687"/>
                </a:lnTo>
                <a:lnTo>
                  <a:pt x="0" y="356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30113" y="461263"/>
            <a:ext cx="194690" cy="22847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65852" y="461263"/>
            <a:ext cx="166877" cy="231521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532757" y="462152"/>
            <a:ext cx="386715" cy="229870"/>
          </a:xfrm>
          <a:custGeom>
            <a:avLst/>
            <a:gdLst/>
            <a:ahLst/>
            <a:cxnLst/>
            <a:rect l="l" t="t" r="r" b="b"/>
            <a:pathLst>
              <a:path w="386714" h="229870">
                <a:moveTo>
                  <a:pt x="200787" y="0"/>
                </a:moveTo>
                <a:lnTo>
                  <a:pt x="222122" y="0"/>
                </a:lnTo>
                <a:lnTo>
                  <a:pt x="271144" y="152654"/>
                </a:lnTo>
                <a:lnTo>
                  <a:pt x="319150" y="0"/>
                </a:lnTo>
                <a:lnTo>
                  <a:pt x="340359" y="0"/>
                </a:lnTo>
                <a:lnTo>
                  <a:pt x="386714" y="226822"/>
                </a:lnTo>
                <a:lnTo>
                  <a:pt x="347598" y="226822"/>
                </a:lnTo>
                <a:lnTo>
                  <a:pt x="324103" y="104521"/>
                </a:lnTo>
                <a:lnTo>
                  <a:pt x="278510" y="229743"/>
                </a:lnTo>
                <a:lnTo>
                  <a:pt x="264032" y="229743"/>
                </a:lnTo>
                <a:lnTo>
                  <a:pt x="218439" y="104521"/>
                </a:lnTo>
                <a:lnTo>
                  <a:pt x="193928" y="226822"/>
                </a:lnTo>
                <a:lnTo>
                  <a:pt x="155066" y="226822"/>
                </a:lnTo>
                <a:lnTo>
                  <a:pt x="200787" y="0"/>
                </a:lnTo>
                <a:close/>
              </a:path>
              <a:path w="386714" h="229870">
                <a:moveTo>
                  <a:pt x="0" y="0"/>
                </a:moveTo>
                <a:lnTo>
                  <a:pt x="40258" y="0"/>
                </a:lnTo>
                <a:lnTo>
                  <a:pt x="40258" y="190881"/>
                </a:lnTo>
                <a:lnTo>
                  <a:pt x="142620" y="190881"/>
                </a:lnTo>
                <a:lnTo>
                  <a:pt x="142620" y="226695"/>
                </a:lnTo>
                <a:lnTo>
                  <a:pt x="0" y="2266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16984" y="461263"/>
            <a:ext cx="170179" cy="23228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23208" y="461263"/>
            <a:ext cx="166877" cy="231521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3736466" y="462152"/>
            <a:ext cx="40640" cy="226695"/>
          </a:xfrm>
          <a:custGeom>
            <a:avLst/>
            <a:gdLst/>
            <a:ahLst/>
            <a:cxnLst/>
            <a:rect l="l" t="t" r="r" b="b"/>
            <a:pathLst>
              <a:path w="40639" h="226695">
                <a:moveTo>
                  <a:pt x="0" y="0"/>
                </a:moveTo>
                <a:lnTo>
                  <a:pt x="40259" y="0"/>
                </a:lnTo>
                <a:lnTo>
                  <a:pt x="40259" y="226695"/>
                </a:lnTo>
                <a:lnTo>
                  <a:pt x="0" y="2266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77234" y="461263"/>
            <a:ext cx="233425" cy="231521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3019425" y="462152"/>
            <a:ext cx="144780" cy="226695"/>
          </a:xfrm>
          <a:custGeom>
            <a:avLst/>
            <a:gdLst/>
            <a:ahLst/>
            <a:cxnLst/>
            <a:rect l="l" t="t" r="r" b="b"/>
            <a:pathLst>
              <a:path w="144780" h="226695">
                <a:moveTo>
                  <a:pt x="0" y="0"/>
                </a:moveTo>
                <a:lnTo>
                  <a:pt x="144652" y="0"/>
                </a:lnTo>
                <a:lnTo>
                  <a:pt x="144652" y="35687"/>
                </a:lnTo>
                <a:lnTo>
                  <a:pt x="40258" y="35687"/>
                </a:lnTo>
                <a:lnTo>
                  <a:pt x="40258" y="88773"/>
                </a:lnTo>
                <a:lnTo>
                  <a:pt x="115188" y="88773"/>
                </a:lnTo>
                <a:lnTo>
                  <a:pt x="115188" y="122936"/>
                </a:lnTo>
                <a:lnTo>
                  <a:pt x="40258" y="122936"/>
                </a:lnTo>
                <a:lnTo>
                  <a:pt x="40258" y="190881"/>
                </a:lnTo>
                <a:lnTo>
                  <a:pt x="143001" y="190881"/>
                </a:lnTo>
                <a:lnTo>
                  <a:pt x="143001" y="226695"/>
                </a:lnTo>
                <a:lnTo>
                  <a:pt x="0" y="2266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10104" y="461263"/>
            <a:ext cx="170179" cy="232283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811147" y="461263"/>
            <a:ext cx="403225" cy="231775"/>
            <a:chOff x="1811147" y="461263"/>
            <a:chExt cx="403225" cy="231775"/>
          </a:xfrm>
        </p:grpSpPr>
        <p:sp>
          <p:nvSpPr>
            <p:cNvPr id="28" name="object 28"/>
            <p:cNvSpPr/>
            <p:nvPr/>
          </p:nvSpPr>
          <p:spPr>
            <a:xfrm>
              <a:off x="2068449" y="462152"/>
              <a:ext cx="144780" cy="226695"/>
            </a:xfrm>
            <a:custGeom>
              <a:avLst/>
              <a:gdLst/>
              <a:ahLst/>
              <a:cxnLst/>
              <a:rect l="l" t="t" r="r" b="b"/>
              <a:pathLst>
                <a:path w="144780" h="226695">
                  <a:moveTo>
                    <a:pt x="0" y="0"/>
                  </a:moveTo>
                  <a:lnTo>
                    <a:pt x="144652" y="0"/>
                  </a:lnTo>
                  <a:lnTo>
                    <a:pt x="144652" y="35687"/>
                  </a:lnTo>
                  <a:lnTo>
                    <a:pt x="40258" y="35687"/>
                  </a:lnTo>
                  <a:lnTo>
                    <a:pt x="40258" y="88773"/>
                  </a:lnTo>
                  <a:lnTo>
                    <a:pt x="115188" y="88773"/>
                  </a:lnTo>
                  <a:lnTo>
                    <a:pt x="115188" y="122936"/>
                  </a:lnTo>
                  <a:lnTo>
                    <a:pt x="40258" y="122936"/>
                  </a:lnTo>
                  <a:lnTo>
                    <a:pt x="40258" y="190881"/>
                  </a:lnTo>
                  <a:lnTo>
                    <a:pt x="143001" y="190881"/>
                  </a:lnTo>
                  <a:lnTo>
                    <a:pt x="143001" y="226695"/>
                  </a:lnTo>
                  <a:lnTo>
                    <a:pt x="0" y="22669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11147" y="461263"/>
              <a:ext cx="233425" cy="231521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1318260" y="462152"/>
            <a:ext cx="187960" cy="226695"/>
          </a:xfrm>
          <a:custGeom>
            <a:avLst/>
            <a:gdLst/>
            <a:ahLst/>
            <a:cxnLst/>
            <a:rect l="l" t="t" r="r" b="b"/>
            <a:pathLst>
              <a:path w="187959" h="226695">
                <a:moveTo>
                  <a:pt x="0" y="0"/>
                </a:moveTo>
                <a:lnTo>
                  <a:pt x="187833" y="0"/>
                </a:lnTo>
                <a:lnTo>
                  <a:pt x="187833" y="35687"/>
                </a:lnTo>
                <a:lnTo>
                  <a:pt x="112395" y="35687"/>
                </a:lnTo>
                <a:lnTo>
                  <a:pt x="112395" y="226695"/>
                </a:lnTo>
                <a:lnTo>
                  <a:pt x="72136" y="226695"/>
                </a:lnTo>
                <a:lnTo>
                  <a:pt x="72136" y="35687"/>
                </a:lnTo>
                <a:lnTo>
                  <a:pt x="0" y="356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2606" y="462152"/>
            <a:ext cx="278765" cy="229870"/>
          </a:xfrm>
          <a:custGeom>
            <a:avLst/>
            <a:gdLst/>
            <a:ahLst/>
            <a:cxnLst/>
            <a:rect l="l" t="t" r="r" b="b"/>
            <a:pathLst>
              <a:path w="278765" h="229870">
                <a:moveTo>
                  <a:pt x="0" y="0"/>
                </a:moveTo>
                <a:lnTo>
                  <a:pt x="41948" y="0"/>
                </a:lnTo>
                <a:lnTo>
                  <a:pt x="84505" y="136779"/>
                </a:lnTo>
                <a:lnTo>
                  <a:pt x="130479" y="0"/>
                </a:lnTo>
                <a:lnTo>
                  <a:pt x="148120" y="0"/>
                </a:lnTo>
                <a:lnTo>
                  <a:pt x="194246" y="136779"/>
                </a:lnTo>
                <a:lnTo>
                  <a:pt x="236664" y="0"/>
                </a:lnTo>
                <a:lnTo>
                  <a:pt x="278599" y="0"/>
                </a:lnTo>
                <a:lnTo>
                  <a:pt x="205244" y="229743"/>
                </a:lnTo>
                <a:lnTo>
                  <a:pt x="188683" y="229743"/>
                </a:lnTo>
                <a:lnTo>
                  <a:pt x="139153" y="86741"/>
                </a:lnTo>
                <a:lnTo>
                  <a:pt x="91008" y="229743"/>
                </a:lnTo>
                <a:lnTo>
                  <a:pt x="74447" y="2297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6135" y="462152"/>
            <a:ext cx="170815" cy="226695"/>
          </a:xfrm>
          <a:custGeom>
            <a:avLst/>
            <a:gdLst/>
            <a:ahLst/>
            <a:cxnLst/>
            <a:rect l="l" t="t" r="r" b="b"/>
            <a:pathLst>
              <a:path w="170815" h="226695">
                <a:moveTo>
                  <a:pt x="0" y="0"/>
                </a:moveTo>
                <a:lnTo>
                  <a:pt x="40246" y="0"/>
                </a:lnTo>
                <a:lnTo>
                  <a:pt x="40246" y="88773"/>
                </a:lnTo>
                <a:lnTo>
                  <a:pt x="130479" y="88773"/>
                </a:lnTo>
                <a:lnTo>
                  <a:pt x="130479" y="0"/>
                </a:lnTo>
                <a:lnTo>
                  <a:pt x="170256" y="0"/>
                </a:lnTo>
                <a:lnTo>
                  <a:pt x="170256" y="226695"/>
                </a:lnTo>
                <a:lnTo>
                  <a:pt x="130479" y="226695"/>
                </a:lnTo>
                <a:lnTo>
                  <a:pt x="130479" y="124587"/>
                </a:lnTo>
                <a:lnTo>
                  <a:pt x="40246" y="124587"/>
                </a:lnTo>
                <a:lnTo>
                  <a:pt x="40246" y="226695"/>
                </a:lnTo>
                <a:lnTo>
                  <a:pt x="0" y="2266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31055" y="459612"/>
            <a:ext cx="152145" cy="23012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79768" y="458851"/>
            <a:ext cx="176022" cy="23088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225032" y="458851"/>
            <a:ext cx="176021" cy="23088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578855" y="458851"/>
            <a:ext cx="176021" cy="23088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824988" y="458851"/>
            <a:ext cx="176021" cy="23088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01384" y="458088"/>
            <a:ext cx="201040" cy="2316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355209" y="458088"/>
            <a:ext cx="201040" cy="23164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11169" y="458088"/>
            <a:ext cx="201040" cy="23164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224913" y="457326"/>
            <a:ext cx="351917" cy="23622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932426" y="457200"/>
            <a:ext cx="199898" cy="236347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501902" y="457200"/>
            <a:ext cx="200024" cy="23634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30821" y="457200"/>
            <a:ext cx="199897" cy="23634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286000" y="838200"/>
            <a:ext cx="2819400" cy="4800600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78739" y="1474978"/>
            <a:ext cx="231521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rebuchet MS"/>
                <a:cs typeface="Trebuchet MS"/>
              </a:rPr>
              <a:t>If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we</a:t>
            </a:r>
            <a:r>
              <a:rPr sz="1800" b="1" spc="-20" dirty="0">
                <a:latin typeface="Trebuchet MS"/>
                <a:cs typeface="Trebuchet MS"/>
              </a:rPr>
              <a:t> draw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tangent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line</a:t>
            </a:r>
            <a:r>
              <a:rPr sz="1800" b="1" spc="-25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from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the </a:t>
            </a:r>
            <a:r>
              <a:rPr sz="1800" b="1" spc="-52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apex </a:t>
            </a:r>
            <a:r>
              <a:rPr sz="1800" b="1" dirty="0">
                <a:latin typeface="Trebuchet MS"/>
                <a:cs typeface="Trebuchet MS"/>
              </a:rPr>
              <a:t>of </a:t>
            </a:r>
            <a:r>
              <a:rPr sz="1800" b="1" spc="-5" dirty="0">
                <a:latin typeface="Trebuchet MS"/>
                <a:cs typeface="Trebuchet MS"/>
              </a:rPr>
              <a:t>the left 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ventricle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to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the </a:t>
            </a:r>
            <a:r>
              <a:rPr sz="1800" b="1" dirty="0">
                <a:latin typeface="Trebuchet MS"/>
                <a:cs typeface="Trebuchet MS"/>
              </a:rPr>
              <a:t> aortic knob(red line)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and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measure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along</a:t>
            </a:r>
            <a:endParaRPr sz="1800">
              <a:latin typeface="Trebuchet MS"/>
              <a:cs typeface="Trebuchet MS"/>
            </a:endParaRPr>
          </a:p>
          <a:p>
            <a:pPr marL="12700" marR="489584" indent="68580">
              <a:lnSpc>
                <a:spcPct val="100000"/>
              </a:lnSpc>
            </a:pPr>
            <a:r>
              <a:rPr sz="1800" b="1" dirty="0">
                <a:latin typeface="Trebuchet MS"/>
                <a:cs typeface="Trebuchet MS"/>
              </a:rPr>
              <a:t>a </a:t>
            </a:r>
            <a:r>
              <a:rPr sz="1800" b="1" spc="-5" dirty="0">
                <a:latin typeface="Trebuchet MS"/>
                <a:cs typeface="Trebuchet MS"/>
              </a:rPr>
              <a:t>perpendicular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to that tangent </a:t>
            </a:r>
            <a:r>
              <a:rPr sz="1800" b="1" dirty="0">
                <a:latin typeface="Trebuchet MS"/>
                <a:cs typeface="Trebuchet MS"/>
              </a:rPr>
              <a:t> line</a:t>
            </a:r>
            <a:r>
              <a:rPr sz="1800" b="1" spc="-6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(yellow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line)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185028" y="1931873"/>
            <a:ext cx="2885440" cy="249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51075" algn="l"/>
              </a:tabLst>
            </a:pPr>
            <a:r>
              <a:rPr sz="1800" b="1" dirty="0">
                <a:latin typeface="Trebuchet MS"/>
                <a:cs typeface="Trebuchet MS"/>
              </a:rPr>
              <a:t>The distance </a:t>
            </a:r>
            <a:r>
              <a:rPr sz="1800" b="1" spc="-5" dirty="0">
                <a:latin typeface="Trebuchet MS"/>
                <a:cs typeface="Trebuchet MS"/>
              </a:rPr>
              <a:t>between the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tangent </a:t>
            </a:r>
            <a:r>
              <a:rPr sz="1800" b="1" dirty="0">
                <a:latin typeface="Trebuchet MS"/>
                <a:cs typeface="Trebuchet MS"/>
              </a:rPr>
              <a:t>and </a:t>
            </a:r>
            <a:r>
              <a:rPr sz="1800" b="1" spc="-5" dirty="0">
                <a:latin typeface="Trebuchet MS"/>
                <a:cs typeface="Trebuchet MS"/>
              </a:rPr>
              <a:t>the main </a:t>
            </a:r>
            <a:r>
              <a:rPr sz="1800" b="1" dirty="0">
                <a:latin typeface="Trebuchet MS"/>
                <a:cs typeface="Trebuchet MS"/>
              </a:rPr>
              <a:t> pulmonary </a:t>
            </a:r>
            <a:r>
              <a:rPr sz="1800" b="1" spc="-5" dirty="0">
                <a:latin typeface="Trebuchet MS"/>
                <a:cs typeface="Trebuchet MS"/>
              </a:rPr>
              <a:t>artery 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(b</a:t>
            </a:r>
            <a:r>
              <a:rPr sz="1800" b="1" spc="-10" dirty="0">
                <a:latin typeface="Trebuchet MS"/>
                <a:cs typeface="Trebuchet MS"/>
              </a:rPr>
              <a:t>e</a:t>
            </a:r>
            <a:r>
              <a:rPr sz="1800" b="1" spc="-5" dirty="0">
                <a:latin typeface="Trebuchet MS"/>
                <a:cs typeface="Trebuchet MS"/>
              </a:rPr>
              <a:t>twe</a:t>
            </a:r>
            <a:r>
              <a:rPr sz="1800" b="1" spc="-10" dirty="0">
                <a:latin typeface="Trebuchet MS"/>
                <a:cs typeface="Trebuchet MS"/>
              </a:rPr>
              <a:t>e</a:t>
            </a:r>
            <a:r>
              <a:rPr sz="1800" b="1" dirty="0">
                <a:latin typeface="Trebuchet MS"/>
                <a:cs typeface="Trebuchet MS"/>
              </a:rPr>
              <a:t>n</a:t>
            </a:r>
            <a:r>
              <a:rPr sz="1800" b="1" spc="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tw</a:t>
            </a:r>
            <a:r>
              <a:rPr sz="1800" b="1" dirty="0">
                <a:latin typeface="Trebuchet MS"/>
                <a:cs typeface="Trebuchet MS"/>
              </a:rPr>
              <a:t>o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small	g</a:t>
            </a:r>
            <a:r>
              <a:rPr sz="1800" b="1" spc="-10" dirty="0">
                <a:latin typeface="Trebuchet MS"/>
                <a:cs typeface="Trebuchet MS"/>
              </a:rPr>
              <a:t>r</a:t>
            </a:r>
            <a:r>
              <a:rPr sz="1800" b="1" dirty="0">
                <a:latin typeface="Trebuchet MS"/>
                <a:cs typeface="Trebuchet MS"/>
              </a:rPr>
              <a:t>e</a:t>
            </a:r>
            <a:r>
              <a:rPr sz="1800" b="1" spc="-5" dirty="0">
                <a:latin typeface="Trebuchet MS"/>
                <a:cs typeface="Trebuchet MS"/>
              </a:rPr>
              <a:t>e</a:t>
            </a:r>
            <a:r>
              <a:rPr sz="1800" b="1" dirty="0">
                <a:latin typeface="Trebuchet MS"/>
                <a:cs typeface="Trebuchet MS"/>
              </a:rPr>
              <a:t>n  arrows) </a:t>
            </a:r>
            <a:r>
              <a:rPr sz="1800" b="1" spc="-5" dirty="0">
                <a:latin typeface="Trebuchet MS"/>
                <a:cs typeface="Trebuchet MS"/>
              </a:rPr>
              <a:t>falls in </a:t>
            </a:r>
            <a:r>
              <a:rPr sz="1800" b="1" dirty="0">
                <a:latin typeface="Trebuchet MS"/>
                <a:cs typeface="Trebuchet MS"/>
              </a:rPr>
              <a:t>a </a:t>
            </a:r>
            <a:r>
              <a:rPr sz="1800" b="1" spc="-15" dirty="0">
                <a:latin typeface="Trebuchet MS"/>
                <a:cs typeface="Trebuchet MS"/>
              </a:rPr>
              <a:t>range 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between </a:t>
            </a:r>
            <a:r>
              <a:rPr sz="1800" b="1" dirty="0">
                <a:latin typeface="Trebuchet MS"/>
                <a:cs typeface="Trebuchet MS"/>
              </a:rPr>
              <a:t>0 </a:t>
            </a:r>
            <a:r>
              <a:rPr sz="1800" b="1" spc="-5" dirty="0">
                <a:latin typeface="Trebuchet MS"/>
                <a:cs typeface="Trebuchet MS"/>
              </a:rPr>
              <a:t>mm (touching 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the tangent line) to </a:t>
            </a:r>
            <a:r>
              <a:rPr sz="1800" b="1" dirty="0">
                <a:latin typeface="Trebuchet MS"/>
                <a:cs typeface="Trebuchet MS"/>
              </a:rPr>
              <a:t>as </a:t>
            </a:r>
            <a:r>
              <a:rPr sz="1800" b="1" spc="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much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as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15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mm </a:t>
            </a:r>
            <a:r>
              <a:rPr sz="1800" b="1" dirty="0">
                <a:latin typeface="Trebuchet MS"/>
                <a:cs typeface="Trebuchet MS"/>
              </a:rPr>
              <a:t>away</a:t>
            </a:r>
            <a:r>
              <a:rPr sz="1800" b="1" spc="-10" dirty="0">
                <a:latin typeface="Trebuchet MS"/>
                <a:cs typeface="Trebuchet MS"/>
              </a:rPr>
              <a:t> from </a:t>
            </a:r>
            <a:r>
              <a:rPr sz="1800" b="1" spc="-530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the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spc="-5" dirty="0">
                <a:latin typeface="Trebuchet MS"/>
                <a:cs typeface="Trebuchet MS"/>
              </a:rPr>
              <a:t>tangent</a:t>
            </a:r>
            <a:r>
              <a:rPr sz="1800" b="1" spc="-1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line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219200"/>
            <a:ext cx="71628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8302" y="1000125"/>
            <a:ext cx="2588895" cy="357505"/>
            <a:chOff x="538302" y="1000125"/>
            <a:chExt cx="258889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302" y="1000125"/>
              <a:ext cx="2588691" cy="3575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741" y="1057402"/>
              <a:ext cx="106997" cy="11531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4567" y="1057275"/>
            <a:ext cx="101803" cy="1005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3713" y="1053719"/>
            <a:ext cx="176390" cy="25031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548508" y="1006221"/>
            <a:ext cx="578485" cy="350520"/>
          </a:xfrm>
          <a:custGeom>
            <a:avLst/>
            <a:gdLst/>
            <a:ahLst/>
            <a:cxnLst/>
            <a:rect l="l" t="t" r="r" b="b"/>
            <a:pathLst>
              <a:path w="578485" h="350519">
                <a:moveTo>
                  <a:pt x="292354" y="0"/>
                </a:moveTo>
                <a:lnTo>
                  <a:pt x="578485" y="0"/>
                </a:lnTo>
                <a:lnTo>
                  <a:pt x="578485" y="54482"/>
                </a:lnTo>
                <a:lnTo>
                  <a:pt x="463677" y="54482"/>
                </a:lnTo>
                <a:lnTo>
                  <a:pt x="463677" y="345566"/>
                </a:lnTo>
                <a:lnTo>
                  <a:pt x="402336" y="345566"/>
                </a:lnTo>
                <a:lnTo>
                  <a:pt x="402336" y="54482"/>
                </a:lnTo>
                <a:lnTo>
                  <a:pt x="292354" y="54482"/>
                </a:lnTo>
                <a:lnTo>
                  <a:pt x="292354" y="0"/>
                </a:lnTo>
                <a:close/>
              </a:path>
              <a:path w="578485" h="350519">
                <a:moveTo>
                  <a:pt x="0" y="0"/>
                </a:moveTo>
                <a:lnTo>
                  <a:pt x="29464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5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74189" y="1006221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472" y="0"/>
                </a:lnTo>
                <a:lnTo>
                  <a:pt x="220472" y="54482"/>
                </a:lnTo>
                <a:lnTo>
                  <a:pt x="61341" y="54482"/>
                </a:lnTo>
                <a:lnTo>
                  <a:pt x="61341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1" y="187578"/>
                </a:lnTo>
                <a:lnTo>
                  <a:pt x="61341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51101" y="1006221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4" h="350519">
                <a:moveTo>
                  <a:pt x="0" y="0"/>
                </a:moveTo>
                <a:lnTo>
                  <a:pt x="29463" y="0"/>
                </a:lnTo>
                <a:lnTo>
                  <a:pt x="192659" y="208533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5"/>
                </a:lnTo>
                <a:lnTo>
                  <a:pt x="226694" y="350265"/>
                </a:lnTo>
                <a:lnTo>
                  <a:pt x="58928" y="131571"/>
                </a:lnTo>
                <a:lnTo>
                  <a:pt x="58928" y="345820"/>
                </a:lnTo>
                <a:lnTo>
                  <a:pt x="0" y="3458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6591" y="1006221"/>
            <a:ext cx="453390" cy="350520"/>
          </a:xfrm>
          <a:custGeom>
            <a:avLst/>
            <a:gdLst/>
            <a:ahLst/>
            <a:cxnLst/>
            <a:rect l="l" t="t" r="r" b="b"/>
            <a:pathLst>
              <a:path w="453389" h="350519">
                <a:moveTo>
                  <a:pt x="391541" y="0"/>
                </a:moveTo>
                <a:lnTo>
                  <a:pt x="452882" y="0"/>
                </a:lnTo>
                <a:lnTo>
                  <a:pt x="452882" y="345566"/>
                </a:lnTo>
                <a:lnTo>
                  <a:pt x="391541" y="345566"/>
                </a:lnTo>
                <a:lnTo>
                  <a:pt x="391541" y="0"/>
                </a:lnTo>
                <a:close/>
              </a:path>
              <a:path w="453389" h="350519">
                <a:moveTo>
                  <a:pt x="69596" y="0"/>
                </a:moveTo>
                <a:lnTo>
                  <a:pt x="102108" y="0"/>
                </a:lnTo>
                <a:lnTo>
                  <a:pt x="176911" y="232790"/>
                </a:lnTo>
                <a:lnTo>
                  <a:pt x="250063" y="0"/>
                </a:lnTo>
                <a:lnTo>
                  <a:pt x="282321" y="0"/>
                </a:lnTo>
                <a:lnTo>
                  <a:pt x="352933" y="345820"/>
                </a:lnTo>
                <a:lnTo>
                  <a:pt x="293497" y="345820"/>
                </a:lnTo>
                <a:lnTo>
                  <a:pt x="257556" y="159384"/>
                </a:lnTo>
                <a:lnTo>
                  <a:pt x="188087" y="350265"/>
                </a:lnTo>
                <a:lnTo>
                  <a:pt x="166115" y="350265"/>
                </a:lnTo>
                <a:lnTo>
                  <a:pt x="96520" y="159384"/>
                </a:lnTo>
                <a:lnTo>
                  <a:pt x="59181" y="345820"/>
                </a:lnTo>
                <a:lnTo>
                  <a:pt x="0" y="345820"/>
                </a:lnTo>
                <a:lnTo>
                  <a:pt x="6959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8302" y="1003808"/>
            <a:ext cx="229870" cy="347980"/>
          </a:xfrm>
          <a:custGeom>
            <a:avLst/>
            <a:gdLst/>
            <a:ahLst/>
            <a:cxnLst/>
            <a:rect l="l" t="t" r="r" b="b"/>
            <a:pathLst>
              <a:path w="229870" h="347980">
                <a:moveTo>
                  <a:pt x="71716" y="0"/>
                </a:moveTo>
                <a:lnTo>
                  <a:pt x="109895" y="1571"/>
                </a:lnTo>
                <a:lnTo>
                  <a:pt x="169750" y="14144"/>
                </a:lnTo>
                <a:lnTo>
                  <a:pt x="207993" y="39481"/>
                </a:lnTo>
                <a:lnTo>
                  <a:pt x="226920" y="78724"/>
                </a:lnTo>
                <a:lnTo>
                  <a:pt x="229285" y="103631"/>
                </a:lnTo>
                <a:lnTo>
                  <a:pt x="223681" y="146425"/>
                </a:lnTo>
                <a:lnTo>
                  <a:pt x="206869" y="179710"/>
                </a:lnTo>
                <a:lnTo>
                  <a:pt x="178846" y="203484"/>
                </a:lnTo>
                <a:lnTo>
                  <a:pt x="139612" y="217749"/>
                </a:lnTo>
                <a:lnTo>
                  <a:pt x="89166" y="222503"/>
                </a:lnTo>
                <a:lnTo>
                  <a:pt x="83534" y="222406"/>
                </a:lnTo>
                <a:lnTo>
                  <a:pt x="77019" y="222107"/>
                </a:lnTo>
                <a:lnTo>
                  <a:pt x="69617" y="221593"/>
                </a:lnTo>
                <a:lnTo>
                  <a:pt x="61328" y="220852"/>
                </a:lnTo>
                <a:lnTo>
                  <a:pt x="61328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84" y="1500"/>
                </a:lnTo>
                <a:lnTo>
                  <a:pt x="48598" y="666"/>
                </a:lnTo>
                <a:lnTo>
                  <a:pt x="63341" y="166"/>
                </a:lnTo>
                <a:lnTo>
                  <a:pt x="7171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1766" y="1000125"/>
            <a:ext cx="581660" cy="357505"/>
          </a:xfrm>
          <a:custGeom>
            <a:avLst/>
            <a:gdLst/>
            <a:ahLst/>
            <a:cxnLst/>
            <a:rect l="l" t="t" r="r" b="b"/>
            <a:pathLst>
              <a:path w="581660" h="357505">
                <a:moveTo>
                  <a:pt x="95770" y="2539"/>
                </a:moveTo>
                <a:lnTo>
                  <a:pt x="153361" y="8899"/>
                </a:lnTo>
                <a:lnTo>
                  <a:pt x="194497" y="27987"/>
                </a:lnTo>
                <a:lnTo>
                  <a:pt x="219178" y="59815"/>
                </a:lnTo>
                <a:lnTo>
                  <a:pt x="227406" y="104394"/>
                </a:lnTo>
                <a:lnTo>
                  <a:pt x="226270" y="119395"/>
                </a:lnTo>
                <a:lnTo>
                  <a:pt x="209232" y="160400"/>
                </a:lnTo>
                <a:lnTo>
                  <a:pt x="176685" y="189868"/>
                </a:lnTo>
                <a:lnTo>
                  <a:pt x="163474" y="195961"/>
                </a:lnTo>
                <a:lnTo>
                  <a:pt x="265620" y="351663"/>
                </a:lnTo>
                <a:lnTo>
                  <a:pt x="194843" y="351663"/>
                </a:lnTo>
                <a:lnTo>
                  <a:pt x="102615" y="208914"/>
                </a:lnTo>
                <a:lnTo>
                  <a:pt x="94962" y="208746"/>
                </a:lnTo>
                <a:lnTo>
                  <a:pt x="85925" y="208422"/>
                </a:lnTo>
                <a:lnTo>
                  <a:pt x="75501" y="207932"/>
                </a:lnTo>
                <a:lnTo>
                  <a:pt x="63690" y="207263"/>
                </a:lnTo>
                <a:lnTo>
                  <a:pt x="63690" y="351663"/>
                </a:lnTo>
                <a:lnTo>
                  <a:pt x="0" y="351663"/>
                </a:lnTo>
                <a:lnTo>
                  <a:pt x="0" y="6096"/>
                </a:lnTo>
                <a:lnTo>
                  <a:pt x="4441" y="5978"/>
                </a:lnTo>
                <a:lnTo>
                  <a:pt x="12565" y="5635"/>
                </a:lnTo>
                <a:lnTo>
                  <a:pt x="24372" y="5078"/>
                </a:lnTo>
                <a:lnTo>
                  <a:pt x="39865" y="4317"/>
                </a:lnTo>
                <a:lnTo>
                  <a:pt x="56362" y="3557"/>
                </a:lnTo>
                <a:lnTo>
                  <a:pt x="71180" y="3000"/>
                </a:lnTo>
                <a:lnTo>
                  <a:pt x="84317" y="2657"/>
                </a:lnTo>
                <a:lnTo>
                  <a:pt x="95770" y="2539"/>
                </a:lnTo>
                <a:close/>
              </a:path>
              <a:path w="581660" h="357505">
                <a:moveTo>
                  <a:pt x="427761" y="0"/>
                </a:moveTo>
                <a:lnTo>
                  <a:pt x="493506" y="11541"/>
                </a:lnTo>
                <a:lnTo>
                  <a:pt x="541705" y="46227"/>
                </a:lnTo>
                <a:lnTo>
                  <a:pt x="571249" y="101726"/>
                </a:lnTo>
                <a:lnTo>
                  <a:pt x="581075" y="175895"/>
                </a:lnTo>
                <a:lnTo>
                  <a:pt x="578504" y="215542"/>
                </a:lnTo>
                <a:lnTo>
                  <a:pt x="557930" y="281836"/>
                </a:lnTo>
                <a:lnTo>
                  <a:pt x="517188" y="329965"/>
                </a:lnTo>
                <a:lnTo>
                  <a:pt x="458735" y="354453"/>
                </a:lnTo>
                <a:lnTo>
                  <a:pt x="423037" y="357504"/>
                </a:lnTo>
                <a:lnTo>
                  <a:pt x="390270" y="354478"/>
                </a:lnTo>
                <a:lnTo>
                  <a:pt x="336901" y="330233"/>
                </a:lnTo>
                <a:lnTo>
                  <a:pt x="300041" y="282461"/>
                </a:lnTo>
                <a:lnTo>
                  <a:pt x="281467" y="215925"/>
                </a:lnTo>
                <a:lnTo>
                  <a:pt x="279146" y="175895"/>
                </a:lnTo>
                <a:lnTo>
                  <a:pt x="281674" y="140440"/>
                </a:lnTo>
                <a:lnTo>
                  <a:pt x="301900" y="78007"/>
                </a:lnTo>
                <a:lnTo>
                  <a:pt x="341529" y="28717"/>
                </a:lnTo>
                <a:lnTo>
                  <a:pt x="395612" y="3190"/>
                </a:lnTo>
                <a:lnTo>
                  <a:pt x="42776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271265" y="1000633"/>
            <a:ext cx="909955" cy="356870"/>
            <a:chOff x="3271265" y="1000633"/>
            <a:chExt cx="909955" cy="35687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2154" y="1001522"/>
              <a:ext cx="908177" cy="3549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986402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9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004" y="1057402"/>
              <a:ext cx="106933" cy="11531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272154" y="1001522"/>
              <a:ext cx="908685" cy="354965"/>
            </a:xfrm>
            <a:custGeom>
              <a:avLst/>
              <a:gdLst/>
              <a:ahLst/>
              <a:cxnLst/>
              <a:rect l="l" t="t" r="r" b="b"/>
              <a:pathLst>
                <a:path w="908685" h="354965">
                  <a:moveTo>
                    <a:pt x="69596" y="4699"/>
                  </a:moveTo>
                  <a:lnTo>
                    <a:pt x="102108" y="4699"/>
                  </a:lnTo>
                  <a:lnTo>
                    <a:pt x="176911" y="237489"/>
                  </a:lnTo>
                  <a:lnTo>
                    <a:pt x="250062" y="4699"/>
                  </a:lnTo>
                  <a:lnTo>
                    <a:pt x="282321" y="4699"/>
                  </a:lnTo>
                  <a:lnTo>
                    <a:pt x="352933" y="350519"/>
                  </a:lnTo>
                  <a:lnTo>
                    <a:pt x="293497" y="350519"/>
                  </a:lnTo>
                  <a:lnTo>
                    <a:pt x="257556" y="164083"/>
                  </a:lnTo>
                  <a:lnTo>
                    <a:pt x="188087" y="354964"/>
                  </a:lnTo>
                  <a:lnTo>
                    <a:pt x="166116" y="354964"/>
                  </a:lnTo>
                  <a:lnTo>
                    <a:pt x="96520" y="164083"/>
                  </a:lnTo>
                  <a:lnTo>
                    <a:pt x="59182" y="350519"/>
                  </a:lnTo>
                  <a:lnTo>
                    <a:pt x="0" y="350519"/>
                  </a:lnTo>
                  <a:lnTo>
                    <a:pt x="69596" y="4699"/>
                  </a:lnTo>
                  <a:close/>
                </a:path>
                <a:path w="908685" h="354965">
                  <a:moveTo>
                    <a:pt x="462025" y="2286"/>
                  </a:moveTo>
                  <a:lnTo>
                    <a:pt x="500223" y="3857"/>
                  </a:lnTo>
                  <a:lnTo>
                    <a:pt x="560091" y="16430"/>
                  </a:lnTo>
                  <a:lnTo>
                    <a:pt x="598362" y="41767"/>
                  </a:lnTo>
                  <a:lnTo>
                    <a:pt x="617273" y="81010"/>
                  </a:lnTo>
                  <a:lnTo>
                    <a:pt x="619633" y="105917"/>
                  </a:lnTo>
                  <a:lnTo>
                    <a:pt x="614025" y="148711"/>
                  </a:lnTo>
                  <a:lnTo>
                    <a:pt x="597207" y="181996"/>
                  </a:lnTo>
                  <a:lnTo>
                    <a:pt x="569185" y="205770"/>
                  </a:lnTo>
                  <a:lnTo>
                    <a:pt x="529964" y="220035"/>
                  </a:lnTo>
                  <a:lnTo>
                    <a:pt x="479552" y="224789"/>
                  </a:lnTo>
                  <a:lnTo>
                    <a:pt x="473884" y="224692"/>
                  </a:lnTo>
                  <a:lnTo>
                    <a:pt x="467360" y="224393"/>
                  </a:lnTo>
                  <a:lnTo>
                    <a:pt x="459978" y="223879"/>
                  </a:lnTo>
                  <a:lnTo>
                    <a:pt x="451739" y="223138"/>
                  </a:lnTo>
                  <a:lnTo>
                    <a:pt x="451739" y="350265"/>
                  </a:lnTo>
                  <a:lnTo>
                    <a:pt x="390398" y="350265"/>
                  </a:lnTo>
                  <a:lnTo>
                    <a:pt x="390398" y="4952"/>
                  </a:lnTo>
                  <a:lnTo>
                    <a:pt x="417877" y="3786"/>
                  </a:lnTo>
                  <a:lnTo>
                    <a:pt x="438975" y="2952"/>
                  </a:lnTo>
                  <a:lnTo>
                    <a:pt x="453691" y="2452"/>
                  </a:lnTo>
                  <a:lnTo>
                    <a:pt x="462025" y="2286"/>
                  </a:lnTo>
                  <a:close/>
                </a:path>
                <a:path w="908685" h="354965">
                  <a:moveTo>
                    <a:pt x="742315" y="0"/>
                  </a:moveTo>
                  <a:lnTo>
                    <a:pt x="769239" y="0"/>
                  </a:lnTo>
                  <a:lnTo>
                    <a:pt x="908177" y="350265"/>
                  </a:lnTo>
                  <a:lnTo>
                    <a:pt x="840486" y="350265"/>
                  </a:lnTo>
                  <a:lnTo>
                    <a:pt x="815213" y="280162"/>
                  </a:lnTo>
                  <a:lnTo>
                    <a:pt x="696849" y="280162"/>
                  </a:lnTo>
                  <a:lnTo>
                    <a:pt x="672719" y="350265"/>
                  </a:lnTo>
                  <a:lnTo>
                    <a:pt x="604520" y="350265"/>
                  </a:lnTo>
                  <a:lnTo>
                    <a:pt x="742315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" y="1676400"/>
            <a:ext cx="3276600" cy="419100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258183" y="1622501"/>
            <a:ext cx="2863215" cy="3668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2069" indent="-27432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M</a:t>
            </a:r>
            <a:r>
              <a:rPr sz="2800" spc="-15" dirty="0">
                <a:latin typeface="Trebuchet MS"/>
                <a:cs typeface="Trebuchet MS"/>
              </a:rPr>
              <a:t>a</a:t>
            </a:r>
            <a:r>
              <a:rPr sz="2800" spc="-10" dirty="0">
                <a:latin typeface="Trebuchet MS"/>
                <a:cs typeface="Trebuchet MS"/>
              </a:rPr>
              <a:t>i</a:t>
            </a:r>
            <a:r>
              <a:rPr sz="2800" spc="-5" dirty="0">
                <a:latin typeface="Trebuchet MS"/>
                <a:cs typeface="Trebuchet MS"/>
              </a:rPr>
              <a:t>n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pulm</a:t>
            </a:r>
            <a:r>
              <a:rPr sz="2800" spc="-15" dirty="0">
                <a:latin typeface="Trebuchet MS"/>
                <a:cs typeface="Trebuchet MS"/>
              </a:rPr>
              <a:t>o</a:t>
            </a:r>
            <a:r>
              <a:rPr sz="2800" spc="-10" dirty="0">
                <a:latin typeface="Trebuchet MS"/>
                <a:cs typeface="Trebuchet MS"/>
              </a:rPr>
              <a:t>n</a:t>
            </a:r>
            <a:r>
              <a:rPr sz="2800" spc="-15" dirty="0">
                <a:latin typeface="Trebuchet MS"/>
                <a:cs typeface="Trebuchet MS"/>
              </a:rPr>
              <a:t>a</a:t>
            </a:r>
            <a:r>
              <a:rPr sz="2800" spc="-5" dirty="0">
                <a:latin typeface="Trebuchet MS"/>
                <a:cs typeface="Trebuchet MS"/>
              </a:rPr>
              <a:t>ry  </a:t>
            </a:r>
            <a:r>
              <a:rPr sz="2800" spc="-10" dirty="0">
                <a:latin typeface="Trebuchet MS"/>
                <a:cs typeface="Trebuchet MS"/>
              </a:rPr>
              <a:t>artery </a:t>
            </a:r>
            <a:r>
              <a:rPr sz="2800" spc="-5" dirty="0">
                <a:latin typeface="Trebuchet MS"/>
                <a:cs typeface="Trebuchet MS"/>
              </a:rPr>
              <a:t>projects 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more than the </a:t>
            </a:r>
            <a:r>
              <a:rPr sz="2800" spc="-5" dirty="0">
                <a:latin typeface="Trebuchet MS"/>
                <a:cs typeface="Trebuchet MS"/>
              </a:rPr>
              <a:t> tangent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050" spc="-229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4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</a:t>
            </a:r>
            <a:r>
              <a:rPr sz="2800" spc="-20" dirty="0">
                <a:latin typeface="Trebuchet MS"/>
                <a:cs typeface="Trebuchet MS"/>
              </a:rPr>
              <a:t>a</a:t>
            </a:r>
            <a:r>
              <a:rPr sz="2800" spc="-10" dirty="0">
                <a:latin typeface="Trebuchet MS"/>
                <a:cs typeface="Trebuchet MS"/>
              </a:rPr>
              <a:t>u</a:t>
            </a:r>
            <a:r>
              <a:rPr sz="2800" spc="-15" dirty="0">
                <a:latin typeface="Trebuchet MS"/>
                <a:cs typeface="Trebuchet MS"/>
              </a:rPr>
              <a:t>s</a:t>
            </a:r>
            <a:r>
              <a:rPr sz="2800" spc="-10" dirty="0">
                <a:latin typeface="Trebuchet MS"/>
                <a:cs typeface="Trebuchet MS"/>
              </a:rPr>
              <a:t>es:</a:t>
            </a:r>
            <a:endParaRPr sz="2800">
              <a:latin typeface="Trebuchet MS"/>
              <a:cs typeface="Trebuchet MS"/>
            </a:endParaRPr>
          </a:p>
          <a:p>
            <a:pPr marL="527685" marR="807085" indent="-515620">
              <a:lnSpc>
                <a:spcPct val="100000"/>
              </a:lnSpc>
              <a:spcBef>
                <a:spcPts val="600"/>
              </a:spcBef>
              <a:buClr>
                <a:srgbClr val="B03E9A"/>
              </a:buClr>
              <a:buSzPct val="73214"/>
              <a:buAutoNum type="arabicPeriod"/>
              <a:tabLst>
                <a:tab pos="527685" algn="l"/>
                <a:tab pos="528320" algn="l"/>
              </a:tabLst>
            </a:pPr>
            <a:r>
              <a:rPr sz="2800" spc="-10" dirty="0">
                <a:latin typeface="Trebuchet MS"/>
                <a:cs typeface="Trebuchet MS"/>
              </a:rPr>
              <a:t>Increased  pressure</a:t>
            </a:r>
            <a:endParaRPr sz="28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B03E9A"/>
              </a:buClr>
              <a:buSzPct val="73214"/>
              <a:buAutoNum type="arabicPeriod"/>
              <a:tabLst>
                <a:tab pos="527685" algn="l"/>
                <a:tab pos="528320" algn="l"/>
              </a:tabLst>
            </a:pPr>
            <a:r>
              <a:rPr sz="2800" spc="-10" dirty="0">
                <a:latin typeface="Trebuchet MS"/>
                <a:cs typeface="Trebuchet MS"/>
              </a:rPr>
              <a:t>Increased</a:t>
            </a:r>
            <a:r>
              <a:rPr sz="2800" spc="-2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flow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8302" y="1000125"/>
            <a:ext cx="3028950" cy="357505"/>
            <a:chOff x="538302" y="1000125"/>
            <a:chExt cx="302895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302" y="1000125"/>
              <a:ext cx="3028873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13635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5"/>
                  </a:lnTo>
                  <a:lnTo>
                    <a:pt x="83057" y="127635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8485" y="1057402"/>
            <a:ext cx="106933" cy="1153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5105" y="1057402"/>
            <a:ext cx="106997" cy="1153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94408" y="1053719"/>
            <a:ext cx="176403" cy="25031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860675" y="1006221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5" h="346075">
                <a:moveTo>
                  <a:pt x="327532" y="0"/>
                </a:moveTo>
                <a:lnTo>
                  <a:pt x="388874" y="0"/>
                </a:lnTo>
                <a:lnTo>
                  <a:pt x="388874" y="345566"/>
                </a:lnTo>
                <a:lnTo>
                  <a:pt x="327532" y="345566"/>
                </a:lnTo>
                <a:lnTo>
                  <a:pt x="327532" y="0"/>
                </a:lnTo>
                <a:close/>
              </a:path>
              <a:path w="389255" h="346075">
                <a:moveTo>
                  <a:pt x="0" y="0"/>
                </a:moveTo>
                <a:lnTo>
                  <a:pt x="286131" y="0"/>
                </a:lnTo>
                <a:lnTo>
                  <a:pt x="286131" y="54482"/>
                </a:lnTo>
                <a:lnTo>
                  <a:pt x="171323" y="54482"/>
                </a:lnTo>
                <a:lnTo>
                  <a:pt x="171323" y="345566"/>
                </a:lnTo>
                <a:lnTo>
                  <a:pt x="109981" y="345566"/>
                </a:lnTo>
                <a:lnTo>
                  <a:pt x="109981" y="54482"/>
                </a:lnTo>
                <a:lnTo>
                  <a:pt x="0" y="54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71497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5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3" y="291083"/>
                </a:lnTo>
                <a:lnTo>
                  <a:pt x="217423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8302" y="1006221"/>
            <a:ext cx="590550" cy="346075"/>
          </a:xfrm>
          <a:custGeom>
            <a:avLst/>
            <a:gdLst/>
            <a:ahLst/>
            <a:cxnLst/>
            <a:rect l="l" t="t" r="r" b="b"/>
            <a:pathLst>
              <a:path w="590550" h="346075">
                <a:moveTo>
                  <a:pt x="296506" y="0"/>
                </a:moveTo>
                <a:lnTo>
                  <a:pt x="361607" y="0"/>
                </a:lnTo>
                <a:lnTo>
                  <a:pt x="443471" y="147446"/>
                </a:lnTo>
                <a:lnTo>
                  <a:pt x="525551" y="0"/>
                </a:lnTo>
                <a:lnTo>
                  <a:pt x="590423" y="0"/>
                </a:lnTo>
                <a:lnTo>
                  <a:pt x="474370" y="203834"/>
                </a:lnTo>
                <a:lnTo>
                  <a:pt x="474370" y="345566"/>
                </a:lnTo>
                <a:lnTo>
                  <a:pt x="413042" y="345566"/>
                </a:lnTo>
                <a:lnTo>
                  <a:pt x="413042" y="203834"/>
                </a:lnTo>
                <a:lnTo>
                  <a:pt x="296506" y="0"/>
                </a:lnTo>
                <a:close/>
              </a:path>
              <a:path w="590550" h="346075">
                <a:moveTo>
                  <a:pt x="0" y="0"/>
                </a:moveTo>
                <a:lnTo>
                  <a:pt x="61328" y="0"/>
                </a:lnTo>
                <a:lnTo>
                  <a:pt x="61328" y="135381"/>
                </a:lnTo>
                <a:lnTo>
                  <a:pt x="198856" y="135381"/>
                </a:lnTo>
                <a:lnTo>
                  <a:pt x="198856" y="0"/>
                </a:lnTo>
                <a:lnTo>
                  <a:pt x="259486" y="0"/>
                </a:lnTo>
                <a:lnTo>
                  <a:pt x="259486" y="345566"/>
                </a:lnTo>
                <a:lnTo>
                  <a:pt x="198856" y="345566"/>
                </a:lnTo>
                <a:lnTo>
                  <a:pt x="198856" y="189864"/>
                </a:lnTo>
                <a:lnTo>
                  <a:pt x="61328" y="189864"/>
                </a:lnTo>
                <a:lnTo>
                  <a:pt x="61328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88032" y="100380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8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5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4" y="222503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1" y="220852"/>
                </a:lnTo>
                <a:lnTo>
                  <a:pt x="6134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64666" y="1003808"/>
            <a:ext cx="229870" cy="347980"/>
          </a:xfrm>
          <a:custGeom>
            <a:avLst/>
            <a:gdLst/>
            <a:ahLst/>
            <a:cxnLst/>
            <a:rect l="l" t="t" r="r" b="b"/>
            <a:pathLst>
              <a:path w="229869" h="347980">
                <a:moveTo>
                  <a:pt x="71716" y="0"/>
                </a:moveTo>
                <a:lnTo>
                  <a:pt x="109892" y="1571"/>
                </a:lnTo>
                <a:lnTo>
                  <a:pt x="169745" y="14144"/>
                </a:lnTo>
                <a:lnTo>
                  <a:pt x="208015" y="39481"/>
                </a:lnTo>
                <a:lnTo>
                  <a:pt x="226926" y="78724"/>
                </a:lnTo>
                <a:lnTo>
                  <a:pt x="229285" y="103631"/>
                </a:lnTo>
                <a:lnTo>
                  <a:pt x="223678" y="146425"/>
                </a:lnTo>
                <a:lnTo>
                  <a:pt x="206858" y="179710"/>
                </a:lnTo>
                <a:lnTo>
                  <a:pt x="178830" y="203484"/>
                </a:lnTo>
                <a:lnTo>
                  <a:pt x="139598" y="217749"/>
                </a:lnTo>
                <a:lnTo>
                  <a:pt x="89166" y="222503"/>
                </a:lnTo>
                <a:lnTo>
                  <a:pt x="83534" y="222406"/>
                </a:lnTo>
                <a:lnTo>
                  <a:pt x="77019" y="222107"/>
                </a:lnTo>
                <a:lnTo>
                  <a:pt x="69617" y="221593"/>
                </a:lnTo>
                <a:lnTo>
                  <a:pt x="61328" y="220852"/>
                </a:lnTo>
                <a:lnTo>
                  <a:pt x="61328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84" y="1500"/>
                </a:lnTo>
                <a:lnTo>
                  <a:pt x="48598" y="666"/>
                </a:lnTo>
                <a:lnTo>
                  <a:pt x="63341" y="166"/>
                </a:lnTo>
                <a:lnTo>
                  <a:pt x="7171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03907" y="1001522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04666" y="1000252"/>
            <a:ext cx="262890" cy="357505"/>
          </a:xfrm>
          <a:custGeom>
            <a:avLst/>
            <a:gdLst/>
            <a:ahLst/>
            <a:cxnLst/>
            <a:rect l="l" t="t" r="r" b="b"/>
            <a:pathLst>
              <a:path w="262889" h="357505">
                <a:moveTo>
                  <a:pt x="158242" y="0"/>
                </a:moveTo>
                <a:lnTo>
                  <a:pt x="186461" y="1524"/>
                </a:lnTo>
                <a:lnTo>
                  <a:pt x="211693" y="6096"/>
                </a:lnTo>
                <a:lnTo>
                  <a:pt x="233947" y="13716"/>
                </a:lnTo>
                <a:lnTo>
                  <a:pt x="253237" y="24384"/>
                </a:lnTo>
                <a:lnTo>
                  <a:pt x="228092" y="75057"/>
                </a:lnTo>
                <a:lnTo>
                  <a:pt x="216255" y="66075"/>
                </a:lnTo>
                <a:lnTo>
                  <a:pt x="201310" y="59689"/>
                </a:lnTo>
                <a:lnTo>
                  <a:pt x="183247" y="55876"/>
                </a:lnTo>
                <a:lnTo>
                  <a:pt x="162052" y="54610"/>
                </a:lnTo>
                <a:lnTo>
                  <a:pt x="141406" y="56872"/>
                </a:lnTo>
                <a:lnTo>
                  <a:pt x="105973" y="74969"/>
                </a:lnTo>
                <a:lnTo>
                  <a:pt x="79164" y="110095"/>
                </a:lnTo>
                <a:lnTo>
                  <a:pt x="65361" y="155866"/>
                </a:lnTo>
                <a:lnTo>
                  <a:pt x="63627" y="182372"/>
                </a:lnTo>
                <a:lnTo>
                  <a:pt x="65224" y="208661"/>
                </a:lnTo>
                <a:lnTo>
                  <a:pt x="78039" y="252666"/>
                </a:lnTo>
                <a:lnTo>
                  <a:pt x="103116" y="284624"/>
                </a:lnTo>
                <a:lnTo>
                  <a:pt x="157480" y="302895"/>
                </a:lnTo>
                <a:lnTo>
                  <a:pt x="180605" y="300724"/>
                </a:lnTo>
                <a:lnTo>
                  <a:pt x="201041" y="294195"/>
                </a:lnTo>
                <a:lnTo>
                  <a:pt x="218809" y="283285"/>
                </a:lnTo>
                <a:lnTo>
                  <a:pt x="233934" y="267970"/>
                </a:lnTo>
                <a:lnTo>
                  <a:pt x="262509" y="317626"/>
                </a:lnTo>
                <a:lnTo>
                  <a:pt x="241555" y="335035"/>
                </a:lnTo>
                <a:lnTo>
                  <a:pt x="216233" y="347456"/>
                </a:lnTo>
                <a:lnTo>
                  <a:pt x="186553" y="354899"/>
                </a:lnTo>
                <a:lnTo>
                  <a:pt x="152527" y="357377"/>
                </a:lnTo>
                <a:lnTo>
                  <a:pt x="118354" y="354401"/>
                </a:lnTo>
                <a:lnTo>
                  <a:pt x="62104" y="330588"/>
                </a:lnTo>
                <a:lnTo>
                  <a:pt x="22502" y="283773"/>
                </a:lnTo>
                <a:lnTo>
                  <a:pt x="2500" y="218813"/>
                </a:lnTo>
                <a:lnTo>
                  <a:pt x="0" y="179832"/>
                </a:lnTo>
                <a:lnTo>
                  <a:pt x="2766" y="143037"/>
                </a:lnTo>
                <a:lnTo>
                  <a:pt x="24967" y="78926"/>
                </a:lnTo>
                <a:lnTo>
                  <a:pt x="68212" y="29039"/>
                </a:lnTo>
                <a:lnTo>
                  <a:pt x="125120" y="3234"/>
                </a:lnTo>
                <a:lnTo>
                  <a:pt x="15824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8010" y="100025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5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3"/>
                </a:lnTo>
                <a:lnTo>
                  <a:pt x="2468" y="73796"/>
                </a:lnTo>
                <a:lnTo>
                  <a:pt x="29971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31671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90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9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3759200" y="1000633"/>
            <a:ext cx="520065" cy="352425"/>
            <a:chOff x="3759200" y="1000633"/>
            <a:chExt cx="520065" cy="35242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0089" y="1001522"/>
              <a:ext cx="517778" cy="35026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083938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0540" y="1057402"/>
              <a:ext cx="106934" cy="11531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760089" y="1001522"/>
              <a:ext cx="518159" cy="350520"/>
            </a:xfrm>
            <a:custGeom>
              <a:avLst/>
              <a:gdLst/>
              <a:ahLst/>
              <a:cxnLst/>
              <a:rect l="l" t="t" r="r" b="b"/>
              <a:pathLst>
                <a:path w="518160" h="350519">
                  <a:moveTo>
                    <a:pt x="71627" y="2286"/>
                  </a:moveTo>
                  <a:lnTo>
                    <a:pt x="109825" y="3857"/>
                  </a:lnTo>
                  <a:lnTo>
                    <a:pt x="169693" y="16430"/>
                  </a:lnTo>
                  <a:lnTo>
                    <a:pt x="207964" y="41767"/>
                  </a:lnTo>
                  <a:lnTo>
                    <a:pt x="226875" y="81010"/>
                  </a:lnTo>
                  <a:lnTo>
                    <a:pt x="229235" y="105917"/>
                  </a:lnTo>
                  <a:lnTo>
                    <a:pt x="223627" y="148711"/>
                  </a:lnTo>
                  <a:lnTo>
                    <a:pt x="206809" y="181996"/>
                  </a:lnTo>
                  <a:lnTo>
                    <a:pt x="178787" y="205770"/>
                  </a:lnTo>
                  <a:lnTo>
                    <a:pt x="139566" y="220035"/>
                  </a:lnTo>
                  <a:lnTo>
                    <a:pt x="89153" y="224789"/>
                  </a:lnTo>
                  <a:lnTo>
                    <a:pt x="83486" y="224692"/>
                  </a:lnTo>
                  <a:lnTo>
                    <a:pt x="76962" y="224393"/>
                  </a:lnTo>
                  <a:lnTo>
                    <a:pt x="69580" y="223879"/>
                  </a:lnTo>
                  <a:lnTo>
                    <a:pt x="61340" y="223138"/>
                  </a:lnTo>
                  <a:lnTo>
                    <a:pt x="61340" y="350265"/>
                  </a:lnTo>
                  <a:lnTo>
                    <a:pt x="0" y="350265"/>
                  </a:lnTo>
                  <a:lnTo>
                    <a:pt x="0" y="4952"/>
                  </a:lnTo>
                  <a:lnTo>
                    <a:pt x="27479" y="3786"/>
                  </a:lnTo>
                  <a:lnTo>
                    <a:pt x="48577" y="2952"/>
                  </a:lnTo>
                  <a:lnTo>
                    <a:pt x="63293" y="2452"/>
                  </a:lnTo>
                  <a:lnTo>
                    <a:pt x="71627" y="2286"/>
                  </a:lnTo>
                  <a:close/>
                </a:path>
                <a:path w="518160" h="350519">
                  <a:moveTo>
                    <a:pt x="351916" y="0"/>
                  </a:moveTo>
                  <a:lnTo>
                    <a:pt x="378840" y="0"/>
                  </a:lnTo>
                  <a:lnTo>
                    <a:pt x="517778" y="350265"/>
                  </a:lnTo>
                  <a:lnTo>
                    <a:pt x="450088" y="350265"/>
                  </a:lnTo>
                  <a:lnTo>
                    <a:pt x="424814" y="280162"/>
                  </a:lnTo>
                  <a:lnTo>
                    <a:pt x="306450" y="280162"/>
                  </a:lnTo>
                  <a:lnTo>
                    <a:pt x="282321" y="350265"/>
                  </a:lnTo>
                  <a:lnTo>
                    <a:pt x="214122" y="350265"/>
                  </a:lnTo>
                  <a:lnTo>
                    <a:pt x="351916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4258183" y="1622501"/>
            <a:ext cx="3229610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0" dirty="0"/>
              <a:t>M</a:t>
            </a:r>
            <a:r>
              <a:rPr sz="2800" spc="-325" dirty="0"/>
              <a:t>P</a:t>
            </a:r>
            <a:r>
              <a:rPr sz="2800" spc="-5" dirty="0"/>
              <a:t>A</a:t>
            </a:r>
            <a:r>
              <a:rPr sz="2800" spc="-160" dirty="0"/>
              <a:t> </a:t>
            </a:r>
            <a:r>
              <a:rPr sz="2800" spc="-5" dirty="0"/>
              <a:t>&gt; </a:t>
            </a:r>
            <a:r>
              <a:rPr sz="2800" spc="-10" dirty="0"/>
              <a:t>1</a:t>
            </a:r>
            <a:r>
              <a:rPr sz="2800" spc="-5" dirty="0"/>
              <a:t>5</a:t>
            </a:r>
            <a:r>
              <a:rPr sz="2800" spc="-25" dirty="0"/>
              <a:t> </a:t>
            </a:r>
            <a:r>
              <a:rPr sz="2800" spc="-10" dirty="0"/>
              <a:t>m</a:t>
            </a:r>
            <a:r>
              <a:rPr sz="2800" spc="-5" dirty="0"/>
              <a:t>m</a:t>
            </a:r>
            <a:r>
              <a:rPr sz="2800" dirty="0"/>
              <a:t> </a:t>
            </a:r>
            <a:r>
              <a:rPr sz="2800" spc="-5" dirty="0"/>
              <a:t>from  </a:t>
            </a:r>
            <a:r>
              <a:rPr sz="2800" spc="-10" dirty="0"/>
              <a:t>the</a:t>
            </a:r>
            <a:r>
              <a:rPr sz="2800" spc="-15" dirty="0"/>
              <a:t> </a:t>
            </a:r>
            <a:r>
              <a:rPr sz="2800" spc="-10" dirty="0"/>
              <a:t>tangent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58183" y="3055747"/>
            <a:ext cx="3562350" cy="2786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Con</a:t>
            </a:r>
            <a:r>
              <a:rPr sz="2800" spc="-20" dirty="0">
                <a:latin typeface="Trebuchet MS"/>
                <a:cs typeface="Trebuchet MS"/>
              </a:rPr>
              <a:t>c</a:t>
            </a:r>
            <a:r>
              <a:rPr sz="2800" spc="-10" dirty="0">
                <a:latin typeface="Trebuchet MS"/>
                <a:cs typeface="Trebuchet MS"/>
              </a:rPr>
              <a:t>av</a:t>
            </a:r>
            <a:r>
              <a:rPr sz="2800" spc="-5" dirty="0">
                <a:latin typeface="Trebuchet MS"/>
                <a:cs typeface="Trebuchet MS"/>
              </a:rPr>
              <a:t>e</a:t>
            </a:r>
            <a:r>
              <a:rPr sz="2800" spc="20" dirty="0">
                <a:latin typeface="Trebuchet MS"/>
                <a:cs typeface="Trebuchet MS"/>
              </a:rPr>
              <a:t> </a:t>
            </a:r>
            <a:r>
              <a:rPr sz="2800" spc="-320" dirty="0">
                <a:latin typeface="Trebuchet MS"/>
                <a:cs typeface="Trebuchet MS"/>
              </a:rPr>
              <a:t>P</a:t>
            </a:r>
            <a:r>
              <a:rPr sz="2800" spc="-5" dirty="0">
                <a:latin typeface="Trebuchet MS"/>
                <a:cs typeface="Trebuchet MS"/>
              </a:rPr>
              <a:t>A</a:t>
            </a:r>
            <a:r>
              <a:rPr sz="2800" spc="-16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seg</a:t>
            </a:r>
            <a:r>
              <a:rPr sz="2800" spc="-20" dirty="0">
                <a:latin typeface="Trebuchet MS"/>
                <a:cs typeface="Trebuchet MS"/>
              </a:rPr>
              <a:t>m</a:t>
            </a:r>
            <a:r>
              <a:rPr sz="2800" spc="-10" dirty="0">
                <a:latin typeface="Trebuchet MS"/>
                <a:cs typeface="Trebuchet MS"/>
              </a:rPr>
              <a:t>ent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Ca</a:t>
            </a:r>
            <a:r>
              <a:rPr sz="2800" spc="-20" dirty="0">
                <a:latin typeface="Trebuchet MS"/>
                <a:cs typeface="Trebuchet MS"/>
              </a:rPr>
              <a:t>u</a:t>
            </a:r>
            <a:r>
              <a:rPr sz="2800" spc="-5" dirty="0">
                <a:latin typeface="Trebuchet MS"/>
                <a:cs typeface="Trebuchet MS"/>
              </a:rPr>
              <a:t>se</a:t>
            </a:r>
            <a:r>
              <a:rPr sz="2800" spc="-15" dirty="0">
                <a:latin typeface="Trebuchet MS"/>
                <a:cs typeface="Trebuchet MS"/>
              </a:rPr>
              <a:t>s</a:t>
            </a:r>
            <a:r>
              <a:rPr sz="2800" spc="-5" dirty="0">
                <a:latin typeface="Trebuchet MS"/>
                <a:cs typeface="Trebuchet MS"/>
              </a:rPr>
              <a:t>:</a:t>
            </a:r>
            <a:endParaRPr sz="2800">
              <a:latin typeface="Trebuchet MS"/>
              <a:cs typeface="Trebuchet MS"/>
            </a:endParaRPr>
          </a:p>
          <a:p>
            <a:pPr marL="527685" indent="-515620">
              <a:lnSpc>
                <a:spcPct val="100000"/>
              </a:lnSpc>
              <a:spcBef>
                <a:spcPts val="615"/>
              </a:spcBef>
              <a:buClr>
                <a:srgbClr val="B03E9A"/>
              </a:buClr>
              <a:buSzPct val="72916"/>
              <a:buAutoNum type="arabicPeriod"/>
              <a:tabLst>
                <a:tab pos="527685" algn="l"/>
                <a:tab pos="528320" algn="l"/>
              </a:tabLst>
            </a:pPr>
            <a:r>
              <a:rPr sz="2400" spc="-45" dirty="0">
                <a:latin typeface="Trebuchet MS"/>
                <a:cs typeface="Trebuchet MS"/>
              </a:rPr>
              <a:t>TOF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AutoNum type="arabicPeriod"/>
            </a:pPr>
            <a:endParaRPr sz="3500">
              <a:latin typeface="Trebuchet MS"/>
              <a:cs typeface="Trebuchet MS"/>
            </a:endParaRPr>
          </a:p>
          <a:p>
            <a:pPr marL="556260" indent="-544195">
              <a:lnSpc>
                <a:spcPct val="100000"/>
              </a:lnSpc>
              <a:spcBef>
                <a:spcPts val="5"/>
              </a:spcBef>
              <a:buClr>
                <a:srgbClr val="B03E9A"/>
              </a:buClr>
              <a:buAutoNum type="arabicPeriod"/>
              <a:tabLst>
                <a:tab pos="556260" algn="l"/>
                <a:tab pos="556895" algn="l"/>
              </a:tabLst>
            </a:pPr>
            <a:r>
              <a:rPr sz="2400" spc="-5" dirty="0">
                <a:latin typeface="Trebuchet MS"/>
                <a:cs typeface="Trebuchet MS"/>
              </a:rPr>
              <a:t>TRUNCUS</a:t>
            </a:r>
            <a:r>
              <a:rPr sz="2400" spc="-170" dirty="0">
                <a:latin typeface="Trebuchet MS"/>
                <a:cs typeface="Trebuchet MS"/>
              </a:rPr>
              <a:t> </a:t>
            </a:r>
            <a:r>
              <a:rPr sz="2400" spc="-15" dirty="0">
                <a:latin typeface="Trebuchet MS"/>
                <a:cs typeface="Trebuchet MS"/>
              </a:rPr>
              <a:t>ARTERIOSUS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3400" y="1600200"/>
            <a:ext cx="33528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31797" y="1060703"/>
            <a:ext cx="241300" cy="291465"/>
            <a:chOff x="1931797" y="1060703"/>
            <a:chExt cx="241300" cy="29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4380" y="1106550"/>
              <a:ext cx="51688" cy="2452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1797" y="1060703"/>
              <a:ext cx="241045" cy="4584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9960" y="1060450"/>
            <a:ext cx="191643" cy="29082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62722" y="1060450"/>
            <a:ext cx="411480" cy="290830"/>
            <a:chOff x="1262722" y="1060450"/>
            <a:chExt cx="411480" cy="29083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313" y="1060450"/>
              <a:ext cx="185674" cy="2908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2722" y="1060450"/>
              <a:ext cx="183172" cy="29082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262722" y="1060703"/>
            <a:ext cx="910590" cy="291465"/>
          </a:xfrm>
          <a:custGeom>
            <a:avLst/>
            <a:gdLst/>
            <a:ahLst/>
            <a:cxnLst/>
            <a:rect l="l" t="t" r="r" b="b"/>
            <a:pathLst>
              <a:path w="910589" h="291465">
                <a:moveTo>
                  <a:pt x="669074" y="0"/>
                </a:moveTo>
                <a:lnTo>
                  <a:pt x="910120" y="0"/>
                </a:lnTo>
                <a:lnTo>
                  <a:pt x="910120" y="45847"/>
                </a:lnTo>
                <a:lnTo>
                  <a:pt x="813346" y="45847"/>
                </a:lnTo>
                <a:lnTo>
                  <a:pt x="813346" y="291084"/>
                </a:lnTo>
                <a:lnTo>
                  <a:pt x="761657" y="291084"/>
                </a:lnTo>
                <a:lnTo>
                  <a:pt x="761657" y="45847"/>
                </a:lnTo>
                <a:lnTo>
                  <a:pt x="669074" y="45847"/>
                </a:lnTo>
                <a:lnTo>
                  <a:pt x="669074" y="0"/>
                </a:lnTo>
                <a:close/>
              </a:path>
              <a:path w="910589" h="291465">
                <a:moveTo>
                  <a:pt x="457238" y="0"/>
                </a:moveTo>
                <a:lnTo>
                  <a:pt x="648881" y="0"/>
                </a:lnTo>
                <a:lnTo>
                  <a:pt x="648881" y="45847"/>
                </a:lnTo>
                <a:lnTo>
                  <a:pt x="508800" y="45847"/>
                </a:lnTo>
                <a:lnTo>
                  <a:pt x="508800" y="114046"/>
                </a:lnTo>
                <a:lnTo>
                  <a:pt x="611162" y="114046"/>
                </a:lnTo>
                <a:lnTo>
                  <a:pt x="611162" y="157987"/>
                </a:lnTo>
                <a:lnTo>
                  <a:pt x="508800" y="157987"/>
                </a:lnTo>
                <a:lnTo>
                  <a:pt x="508800" y="291084"/>
                </a:lnTo>
                <a:lnTo>
                  <a:pt x="457238" y="291084"/>
                </a:lnTo>
                <a:lnTo>
                  <a:pt x="457238" y="0"/>
                </a:lnTo>
                <a:close/>
              </a:path>
              <a:path w="910589" h="291465">
                <a:moveTo>
                  <a:pt x="225590" y="0"/>
                </a:moveTo>
                <a:lnTo>
                  <a:pt x="411264" y="0"/>
                </a:lnTo>
                <a:lnTo>
                  <a:pt x="411264" y="45847"/>
                </a:lnTo>
                <a:lnTo>
                  <a:pt x="277152" y="45847"/>
                </a:lnTo>
                <a:lnTo>
                  <a:pt x="277152" y="114046"/>
                </a:lnTo>
                <a:lnTo>
                  <a:pt x="373418" y="114046"/>
                </a:lnTo>
                <a:lnTo>
                  <a:pt x="373418" y="157987"/>
                </a:lnTo>
                <a:lnTo>
                  <a:pt x="277152" y="157987"/>
                </a:lnTo>
                <a:lnTo>
                  <a:pt x="277152" y="245237"/>
                </a:lnTo>
                <a:lnTo>
                  <a:pt x="409105" y="245237"/>
                </a:lnTo>
                <a:lnTo>
                  <a:pt x="409105" y="291084"/>
                </a:lnTo>
                <a:lnTo>
                  <a:pt x="225590" y="291084"/>
                </a:lnTo>
                <a:lnTo>
                  <a:pt x="225590" y="0"/>
                </a:lnTo>
                <a:close/>
              </a:path>
              <a:path w="910589" h="291465">
                <a:moveTo>
                  <a:pt x="0" y="0"/>
                </a:moveTo>
                <a:lnTo>
                  <a:pt x="51600" y="0"/>
                </a:lnTo>
                <a:lnTo>
                  <a:pt x="51600" y="245237"/>
                </a:lnTo>
                <a:lnTo>
                  <a:pt x="183172" y="245237"/>
                </a:lnTo>
                <a:lnTo>
                  <a:pt x="18317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269363" y="1055877"/>
            <a:ext cx="1300480" cy="297180"/>
            <a:chOff x="2269363" y="1055877"/>
            <a:chExt cx="1300480" cy="29718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0252" y="1056766"/>
              <a:ext cx="1298575" cy="2950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62581" y="1145793"/>
              <a:ext cx="899160" cy="107950"/>
            </a:xfrm>
            <a:custGeom>
              <a:avLst/>
              <a:gdLst/>
              <a:ahLst/>
              <a:cxnLst/>
              <a:rect l="l" t="t" r="r" b="b"/>
              <a:pathLst>
                <a:path w="899160" h="107950">
                  <a:moveTo>
                    <a:pt x="864107" y="0"/>
                  </a:moveTo>
                  <a:lnTo>
                    <a:pt x="829056" y="107441"/>
                  </a:lnTo>
                  <a:lnTo>
                    <a:pt x="899032" y="107441"/>
                  </a:lnTo>
                  <a:lnTo>
                    <a:pt x="864107" y="0"/>
                  </a:lnTo>
                  <a:close/>
                </a:path>
                <a:path w="899160" h="107950">
                  <a:moveTo>
                    <a:pt x="35051" y="0"/>
                  </a:moveTo>
                  <a:lnTo>
                    <a:pt x="0" y="107441"/>
                  </a:lnTo>
                  <a:lnTo>
                    <a:pt x="69976" y="107441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9654" y="1103502"/>
              <a:ext cx="85978" cy="8508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270252" y="1056766"/>
              <a:ext cx="1298575" cy="295275"/>
            </a:xfrm>
            <a:custGeom>
              <a:avLst/>
              <a:gdLst/>
              <a:ahLst/>
              <a:cxnLst/>
              <a:rect l="l" t="t" r="r" b="b"/>
              <a:pathLst>
                <a:path w="1298575" h="295275">
                  <a:moveTo>
                    <a:pt x="1115440" y="3937"/>
                  </a:moveTo>
                  <a:lnTo>
                    <a:pt x="1167002" y="3937"/>
                  </a:lnTo>
                  <a:lnTo>
                    <a:pt x="1167002" y="249174"/>
                  </a:lnTo>
                  <a:lnTo>
                    <a:pt x="1298575" y="249174"/>
                  </a:lnTo>
                  <a:lnTo>
                    <a:pt x="1298575" y="295021"/>
                  </a:lnTo>
                  <a:lnTo>
                    <a:pt x="1115440" y="295021"/>
                  </a:lnTo>
                  <a:lnTo>
                    <a:pt x="1115440" y="3937"/>
                  </a:lnTo>
                  <a:close/>
                </a:path>
                <a:path w="1298575" h="295275">
                  <a:moveTo>
                    <a:pt x="745998" y="3937"/>
                  </a:moveTo>
                  <a:lnTo>
                    <a:pt x="797687" y="3937"/>
                  </a:lnTo>
                  <a:lnTo>
                    <a:pt x="797687" y="295021"/>
                  </a:lnTo>
                  <a:lnTo>
                    <a:pt x="745998" y="295021"/>
                  </a:lnTo>
                  <a:lnTo>
                    <a:pt x="745998" y="3937"/>
                  </a:lnTo>
                  <a:close/>
                </a:path>
                <a:path w="1298575" h="295275">
                  <a:moveTo>
                    <a:pt x="222377" y="3937"/>
                  </a:moveTo>
                  <a:lnTo>
                    <a:pt x="463423" y="3937"/>
                  </a:lnTo>
                  <a:lnTo>
                    <a:pt x="463423" y="49784"/>
                  </a:lnTo>
                  <a:lnTo>
                    <a:pt x="366649" y="49784"/>
                  </a:lnTo>
                  <a:lnTo>
                    <a:pt x="366649" y="295021"/>
                  </a:lnTo>
                  <a:lnTo>
                    <a:pt x="314960" y="295021"/>
                  </a:lnTo>
                  <a:lnTo>
                    <a:pt x="314960" y="49784"/>
                  </a:lnTo>
                  <a:lnTo>
                    <a:pt x="222377" y="49784"/>
                  </a:lnTo>
                  <a:lnTo>
                    <a:pt x="222377" y="3937"/>
                  </a:lnTo>
                  <a:close/>
                </a:path>
                <a:path w="1298575" h="295275">
                  <a:moveTo>
                    <a:pt x="577342" y="1016"/>
                  </a:moveTo>
                  <a:lnTo>
                    <a:pt x="625848" y="6373"/>
                  </a:lnTo>
                  <a:lnTo>
                    <a:pt x="660495" y="22447"/>
                  </a:lnTo>
                  <a:lnTo>
                    <a:pt x="681283" y="49236"/>
                  </a:lnTo>
                  <a:lnTo>
                    <a:pt x="688213" y="86741"/>
                  </a:lnTo>
                  <a:lnTo>
                    <a:pt x="687258" y="99407"/>
                  </a:lnTo>
                  <a:lnTo>
                    <a:pt x="664725" y="143738"/>
                  </a:lnTo>
                  <a:lnTo>
                    <a:pt x="634365" y="163830"/>
                  </a:lnTo>
                  <a:lnTo>
                    <a:pt x="720344" y="295021"/>
                  </a:lnTo>
                  <a:lnTo>
                    <a:pt x="660781" y="295021"/>
                  </a:lnTo>
                  <a:lnTo>
                    <a:pt x="583057" y="174879"/>
                  </a:lnTo>
                  <a:lnTo>
                    <a:pt x="576651" y="174660"/>
                  </a:lnTo>
                  <a:lnTo>
                    <a:pt x="569055" y="174371"/>
                  </a:lnTo>
                  <a:lnTo>
                    <a:pt x="560268" y="173986"/>
                  </a:lnTo>
                  <a:lnTo>
                    <a:pt x="550291" y="173482"/>
                  </a:lnTo>
                  <a:lnTo>
                    <a:pt x="550291" y="295021"/>
                  </a:lnTo>
                  <a:lnTo>
                    <a:pt x="496697" y="295021"/>
                  </a:lnTo>
                  <a:lnTo>
                    <a:pt x="496697" y="3937"/>
                  </a:lnTo>
                  <a:lnTo>
                    <a:pt x="500435" y="3841"/>
                  </a:lnTo>
                  <a:lnTo>
                    <a:pt x="507269" y="3556"/>
                  </a:lnTo>
                  <a:lnTo>
                    <a:pt x="517199" y="3079"/>
                  </a:lnTo>
                  <a:lnTo>
                    <a:pt x="530225" y="2412"/>
                  </a:lnTo>
                  <a:lnTo>
                    <a:pt x="544105" y="1819"/>
                  </a:lnTo>
                  <a:lnTo>
                    <a:pt x="556593" y="1381"/>
                  </a:lnTo>
                  <a:lnTo>
                    <a:pt x="567676" y="1109"/>
                  </a:lnTo>
                  <a:lnTo>
                    <a:pt x="577342" y="1016"/>
                  </a:lnTo>
                  <a:close/>
                </a:path>
                <a:path w="1298575" h="295275">
                  <a:moveTo>
                    <a:pt x="945007" y="0"/>
                  </a:moveTo>
                  <a:lnTo>
                    <a:pt x="967740" y="0"/>
                  </a:lnTo>
                  <a:lnTo>
                    <a:pt x="1084707" y="295021"/>
                  </a:lnTo>
                  <a:lnTo>
                    <a:pt x="1027684" y="295021"/>
                  </a:lnTo>
                  <a:lnTo>
                    <a:pt x="1006475" y="235966"/>
                  </a:lnTo>
                  <a:lnTo>
                    <a:pt x="906780" y="235966"/>
                  </a:lnTo>
                  <a:lnTo>
                    <a:pt x="886460" y="295021"/>
                  </a:lnTo>
                  <a:lnTo>
                    <a:pt x="829056" y="295021"/>
                  </a:lnTo>
                  <a:lnTo>
                    <a:pt x="945007" y="0"/>
                  </a:lnTo>
                  <a:close/>
                </a:path>
                <a:path w="1298575" h="295275">
                  <a:moveTo>
                    <a:pt x="115950" y="0"/>
                  </a:moveTo>
                  <a:lnTo>
                    <a:pt x="138684" y="0"/>
                  </a:lnTo>
                  <a:lnTo>
                    <a:pt x="255650" y="295021"/>
                  </a:lnTo>
                  <a:lnTo>
                    <a:pt x="198628" y="295021"/>
                  </a:lnTo>
                  <a:lnTo>
                    <a:pt x="177419" y="235966"/>
                  </a:lnTo>
                  <a:lnTo>
                    <a:pt x="77724" y="235966"/>
                  </a:lnTo>
                  <a:lnTo>
                    <a:pt x="57404" y="295021"/>
                  </a:lnTo>
                  <a:lnTo>
                    <a:pt x="0" y="295021"/>
                  </a:lnTo>
                  <a:lnTo>
                    <a:pt x="11595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663822" y="1054861"/>
            <a:ext cx="2247900" cy="302895"/>
            <a:chOff x="3663822" y="1054861"/>
            <a:chExt cx="2247900" cy="30289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4711" y="1055750"/>
              <a:ext cx="2245995" cy="3009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57040" y="1145793"/>
              <a:ext cx="1571625" cy="107950"/>
            </a:xfrm>
            <a:custGeom>
              <a:avLst/>
              <a:gdLst/>
              <a:ahLst/>
              <a:cxnLst/>
              <a:rect l="l" t="t" r="r" b="b"/>
              <a:pathLst>
                <a:path w="1571625" h="107950">
                  <a:moveTo>
                    <a:pt x="1536192" y="0"/>
                  </a:moveTo>
                  <a:lnTo>
                    <a:pt x="1501139" y="107441"/>
                  </a:lnTo>
                  <a:lnTo>
                    <a:pt x="1571117" y="107441"/>
                  </a:lnTo>
                  <a:lnTo>
                    <a:pt x="1536192" y="0"/>
                  </a:lnTo>
                  <a:close/>
                </a:path>
                <a:path w="1571625" h="107950">
                  <a:moveTo>
                    <a:pt x="35051" y="0"/>
                  </a:moveTo>
                  <a:lnTo>
                    <a:pt x="0" y="107441"/>
                  </a:lnTo>
                  <a:lnTo>
                    <a:pt x="69976" y="107441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83225" y="1103756"/>
              <a:ext cx="112267" cy="203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41037" y="1103756"/>
              <a:ext cx="90424" cy="972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01769" y="1103756"/>
              <a:ext cx="90423" cy="9728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664711" y="1055750"/>
              <a:ext cx="2245995" cy="300990"/>
            </a:xfrm>
            <a:custGeom>
              <a:avLst/>
              <a:gdLst/>
              <a:ahLst/>
              <a:cxnLst/>
              <a:rect l="l" t="t" r="r" b="b"/>
              <a:pathLst>
                <a:path w="2245995" h="300990">
                  <a:moveTo>
                    <a:pt x="2060321" y="4952"/>
                  </a:moveTo>
                  <a:lnTo>
                    <a:pt x="2245995" y="4952"/>
                  </a:lnTo>
                  <a:lnTo>
                    <a:pt x="2245995" y="50800"/>
                  </a:lnTo>
                  <a:lnTo>
                    <a:pt x="2111883" y="50800"/>
                  </a:lnTo>
                  <a:lnTo>
                    <a:pt x="2111883" y="118999"/>
                  </a:lnTo>
                  <a:lnTo>
                    <a:pt x="2208149" y="118999"/>
                  </a:lnTo>
                  <a:lnTo>
                    <a:pt x="2208149" y="162940"/>
                  </a:lnTo>
                  <a:lnTo>
                    <a:pt x="2111883" y="162940"/>
                  </a:lnTo>
                  <a:lnTo>
                    <a:pt x="2111883" y="250189"/>
                  </a:lnTo>
                  <a:lnTo>
                    <a:pt x="2243836" y="250189"/>
                  </a:lnTo>
                  <a:lnTo>
                    <a:pt x="2243836" y="296037"/>
                  </a:lnTo>
                  <a:lnTo>
                    <a:pt x="2060321" y="296037"/>
                  </a:lnTo>
                  <a:lnTo>
                    <a:pt x="2060321" y="4952"/>
                  </a:lnTo>
                  <a:close/>
                </a:path>
                <a:path w="2245995" h="300990">
                  <a:moveTo>
                    <a:pt x="996568" y="4952"/>
                  </a:moveTo>
                  <a:lnTo>
                    <a:pt x="1021334" y="4952"/>
                  </a:lnTo>
                  <a:lnTo>
                    <a:pt x="1158875" y="180594"/>
                  </a:lnTo>
                  <a:lnTo>
                    <a:pt x="1158875" y="4952"/>
                  </a:lnTo>
                  <a:lnTo>
                    <a:pt x="1208532" y="4952"/>
                  </a:lnTo>
                  <a:lnTo>
                    <a:pt x="1208532" y="299974"/>
                  </a:lnTo>
                  <a:lnTo>
                    <a:pt x="1187450" y="299974"/>
                  </a:lnTo>
                  <a:lnTo>
                    <a:pt x="1046226" y="115824"/>
                  </a:lnTo>
                  <a:lnTo>
                    <a:pt x="1046226" y="296290"/>
                  </a:lnTo>
                  <a:lnTo>
                    <a:pt x="996568" y="296290"/>
                  </a:lnTo>
                  <a:lnTo>
                    <a:pt x="996568" y="4952"/>
                  </a:lnTo>
                  <a:close/>
                </a:path>
                <a:path w="2245995" h="300990">
                  <a:moveTo>
                    <a:pt x="764921" y="4952"/>
                  </a:moveTo>
                  <a:lnTo>
                    <a:pt x="950595" y="4952"/>
                  </a:lnTo>
                  <a:lnTo>
                    <a:pt x="950595" y="50800"/>
                  </a:lnTo>
                  <a:lnTo>
                    <a:pt x="816483" y="50800"/>
                  </a:lnTo>
                  <a:lnTo>
                    <a:pt x="816483" y="118999"/>
                  </a:lnTo>
                  <a:lnTo>
                    <a:pt x="912749" y="118999"/>
                  </a:lnTo>
                  <a:lnTo>
                    <a:pt x="912749" y="162940"/>
                  </a:lnTo>
                  <a:lnTo>
                    <a:pt x="816483" y="162940"/>
                  </a:lnTo>
                  <a:lnTo>
                    <a:pt x="816483" y="250189"/>
                  </a:lnTo>
                  <a:lnTo>
                    <a:pt x="948436" y="250189"/>
                  </a:lnTo>
                  <a:lnTo>
                    <a:pt x="948436" y="296037"/>
                  </a:lnTo>
                  <a:lnTo>
                    <a:pt x="764921" y="296037"/>
                  </a:lnTo>
                  <a:lnTo>
                    <a:pt x="764921" y="4952"/>
                  </a:lnTo>
                  <a:close/>
                </a:path>
                <a:path w="2245995" h="300990">
                  <a:moveTo>
                    <a:pt x="1345438" y="2921"/>
                  </a:moveTo>
                  <a:lnTo>
                    <a:pt x="1402476" y="12255"/>
                  </a:lnTo>
                  <a:lnTo>
                    <a:pt x="1446276" y="40259"/>
                  </a:lnTo>
                  <a:lnTo>
                    <a:pt x="1474279" y="83566"/>
                  </a:lnTo>
                  <a:lnTo>
                    <a:pt x="1483614" y="139064"/>
                  </a:lnTo>
                  <a:lnTo>
                    <a:pt x="1477563" y="195574"/>
                  </a:lnTo>
                  <a:lnTo>
                    <a:pt x="1459412" y="239527"/>
                  </a:lnTo>
                  <a:lnTo>
                    <a:pt x="1429161" y="270921"/>
                  </a:lnTo>
                  <a:lnTo>
                    <a:pt x="1386809" y="289758"/>
                  </a:lnTo>
                  <a:lnTo>
                    <a:pt x="1332357" y="296037"/>
                  </a:lnTo>
                  <a:lnTo>
                    <a:pt x="1267840" y="296037"/>
                  </a:lnTo>
                  <a:lnTo>
                    <a:pt x="1267840" y="5207"/>
                  </a:lnTo>
                  <a:lnTo>
                    <a:pt x="1295842" y="4206"/>
                  </a:lnTo>
                  <a:lnTo>
                    <a:pt x="1318117" y="3492"/>
                  </a:lnTo>
                  <a:lnTo>
                    <a:pt x="1334652" y="3063"/>
                  </a:lnTo>
                  <a:lnTo>
                    <a:pt x="1345438" y="2921"/>
                  </a:lnTo>
                  <a:close/>
                </a:path>
                <a:path w="2245995" h="300990">
                  <a:moveTo>
                    <a:pt x="585977" y="2921"/>
                  </a:moveTo>
                  <a:lnTo>
                    <a:pt x="645683" y="8239"/>
                  </a:lnTo>
                  <a:lnTo>
                    <a:pt x="686815" y="24129"/>
                  </a:lnTo>
                  <a:lnTo>
                    <a:pt x="716712" y="69242"/>
                  </a:lnTo>
                  <a:lnTo>
                    <a:pt x="718692" y="90170"/>
                  </a:lnTo>
                  <a:lnTo>
                    <a:pt x="711330" y="134008"/>
                  </a:lnTo>
                  <a:lnTo>
                    <a:pt x="689228" y="165322"/>
                  </a:lnTo>
                  <a:lnTo>
                    <a:pt x="652363" y="184110"/>
                  </a:lnTo>
                  <a:lnTo>
                    <a:pt x="600710" y="190373"/>
                  </a:lnTo>
                  <a:lnTo>
                    <a:pt x="594867" y="190373"/>
                  </a:lnTo>
                  <a:lnTo>
                    <a:pt x="587121" y="189864"/>
                  </a:lnTo>
                  <a:lnTo>
                    <a:pt x="577214" y="188975"/>
                  </a:lnTo>
                  <a:lnTo>
                    <a:pt x="577214" y="296037"/>
                  </a:lnTo>
                  <a:lnTo>
                    <a:pt x="525652" y="296037"/>
                  </a:lnTo>
                  <a:lnTo>
                    <a:pt x="525652" y="5207"/>
                  </a:lnTo>
                  <a:lnTo>
                    <a:pt x="548776" y="4206"/>
                  </a:lnTo>
                  <a:lnTo>
                    <a:pt x="566531" y="3492"/>
                  </a:lnTo>
                  <a:lnTo>
                    <a:pt x="578927" y="3063"/>
                  </a:lnTo>
                  <a:lnTo>
                    <a:pt x="585977" y="2921"/>
                  </a:lnTo>
                  <a:close/>
                </a:path>
                <a:path w="2245995" h="300990">
                  <a:moveTo>
                    <a:pt x="346710" y="2921"/>
                  </a:moveTo>
                  <a:lnTo>
                    <a:pt x="406415" y="8239"/>
                  </a:lnTo>
                  <a:lnTo>
                    <a:pt x="447548" y="24129"/>
                  </a:lnTo>
                  <a:lnTo>
                    <a:pt x="477444" y="69242"/>
                  </a:lnTo>
                  <a:lnTo>
                    <a:pt x="479425" y="90170"/>
                  </a:lnTo>
                  <a:lnTo>
                    <a:pt x="472062" y="134008"/>
                  </a:lnTo>
                  <a:lnTo>
                    <a:pt x="449961" y="165322"/>
                  </a:lnTo>
                  <a:lnTo>
                    <a:pt x="413095" y="184110"/>
                  </a:lnTo>
                  <a:lnTo>
                    <a:pt x="361441" y="190373"/>
                  </a:lnTo>
                  <a:lnTo>
                    <a:pt x="355600" y="190373"/>
                  </a:lnTo>
                  <a:lnTo>
                    <a:pt x="347852" y="189864"/>
                  </a:lnTo>
                  <a:lnTo>
                    <a:pt x="337947" y="188975"/>
                  </a:lnTo>
                  <a:lnTo>
                    <a:pt x="337947" y="296037"/>
                  </a:lnTo>
                  <a:lnTo>
                    <a:pt x="286385" y="296037"/>
                  </a:lnTo>
                  <a:lnTo>
                    <a:pt x="286385" y="5207"/>
                  </a:lnTo>
                  <a:lnTo>
                    <a:pt x="309508" y="4206"/>
                  </a:lnTo>
                  <a:lnTo>
                    <a:pt x="327263" y="3492"/>
                  </a:lnTo>
                  <a:lnTo>
                    <a:pt x="339659" y="3063"/>
                  </a:lnTo>
                  <a:lnTo>
                    <a:pt x="346710" y="2921"/>
                  </a:lnTo>
                  <a:close/>
                </a:path>
                <a:path w="2245995" h="300990">
                  <a:moveTo>
                    <a:pt x="1617090" y="1015"/>
                  </a:moveTo>
                  <a:lnTo>
                    <a:pt x="1639824" y="1015"/>
                  </a:lnTo>
                  <a:lnTo>
                    <a:pt x="1756790" y="296037"/>
                  </a:lnTo>
                  <a:lnTo>
                    <a:pt x="1699767" y="296037"/>
                  </a:lnTo>
                  <a:lnTo>
                    <a:pt x="1678559" y="236982"/>
                  </a:lnTo>
                  <a:lnTo>
                    <a:pt x="1578864" y="236982"/>
                  </a:lnTo>
                  <a:lnTo>
                    <a:pt x="1558543" y="296037"/>
                  </a:lnTo>
                  <a:lnTo>
                    <a:pt x="1501139" y="296037"/>
                  </a:lnTo>
                  <a:lnTo>
                    <a:pt x="1617090" y="1015"/>
                  </a:lnTo>
                  <a:close/>
                </a:path>
                <a:path w="2245995" h="300990">
                  <a:moveTo>
                    <a:pt x="115950" y="1015"/>
                  </a:moveTo>
                  <a:lnTo>
                    <a:pt x="138684" y="1015"/>
                  </a:lnTo>
                  <a:lnTo>
                    <a:pt x="255650" y="296037"/>
                  </a:lnTo>
                  <a:lnTo>
                    <a:pt x="198627" y="296037"/>
                  </a:lnTo>
                  <a:lnTo>
                    <a:pt x="177418" y="236982"/>
                  </a:lnTo>
                  <a:lnTo>
                    <a:pt x="77724" y="236982"/>
                  </a:lnTo>
                  <a:lnTo>
                    <a:pt x="57403" y="296037"/>
                  </a:lnTo>
                  <a:lnTo>
                    <a:pt x="0" y="296037"/>
                  </a:lnTo>
                  <a:lnTo>
                    <a:pt x="115950" y="1015"/>
                  </a:lnTo>
                  <a:close/>
                </a:path>
                <a:path w="2245995" h="300990">
                  <a:moveTo>
                    <a:pt x="1921002" y="0"/>
                  </a:moveTo>
                  <a:lnTo>
                    <a:pt x="1944026" y="1785"/>
                  </a:lnTo>
                  <a:lnTo>
                    <a:pt x="1965277" y="7143"/>
                  </a:lnTo>
                  <a:lnTo>
                    <a:pt x="1984742" y="16073"/>
                  </a:lnTo>
                  <a:lnTo>
                    <a:pt x="2002409" y="28575"/>
                  </a:lnTo>
                  <a:lnTo>
                    <a:pt x="1980818" y="70103"/>
                  </a:lnTo>
                  <a:lnTo>
                    <a:pt x="1975627" y="66030"/>
                  </a:lnTo>
                  <a:lnTo>
                    <a:pt x="1969198" y="61991"/>
                  </a:lnTo>
                  <a:lnTo>
                    <a:pt x="1927050" y="46349"/>
                  </a:lnTo>
                  <a:lnTo>
                    <a:pt x="1919859" y="45847"/>
                  </a:lnTo>
                  <a:lnTo>
                    <a:pt x="1899475" y="47678"/>
                  </a:lnTo>
                  <a:lnTo>
                    <a:pt x="1852040" y="75057"/>
                  </a:lnTo>
                  <a:lnTo>
                    <a:pt x="1833467" y="109045"/>
                  </a:lnTo>
                  <a:lnTo>
                    <a:pt x="1827276" y="153035"/>
                  </a:lnTo>
                  <a:lnTo>
                    <a:pt x="1828780" y="175109"/>
                  </a:lnTo>
                  <a:lnTo>
                    <a:pt x="1840884" y="212256"/>
                  </a:lnTo>
                  <a:lnTo>
                    <a:pt x="1880298" y="248189"/>
                  </a:lnTo>
                  <a:lnTo>
                    <a:pt x="1917827" y="255143"/>
                  </a:lnTo>
                  <a:lnTo>
                    <a:pt x="1931021" y="254192"/>
                  </a:lnTo>
                  <a:lnTo>
                    <a:pt x="1963292" y="182752"/>
                  </a:lnTo>
                  <a:lnTo>
                    <a:pt x="1923034" y="182752"/>
                  </a:lnTo>
                  <a:lnTo>
                    <a:pt x="1923034" y="138684"/>
                  </a:lnTo>
                  <a:lnTo>
                    <a:pt x="2014982" y="138684"/>
                  </a:lnTo>
                  <a:lnTo>
                    <a:pt x="2014982" y="268986"/>
                  </a:lnTo>
                  <a:lnTo>
                    <a:pt x="1981263" y="287916"/>
                  </a:lnTo>
                  <a:lnTo>
                    <a:pt x="1938305" y="298894"/>
                  </a:lnTo>
                  <a:lnTo>
                    <a:pt x="1909445" y="300989"/>
                  </a:lnTo>
                  <a:lnTo>
                    <a:pt x="1879802" y="298420"/>
                  </a:lnTo>
                  <a:lnTo>
                    <a:pt x="1830185" y="277897"/>
                  </a:lnTo>
                  <a:lnTo>
                    <a:pt x="1794182" y="237827"/>
                  </a:lnTo>
                  <a:lnTo>
                    <a:pt x="1775842" y="183638"/>
                  </a:lnTo>
                  <a:lnTo>
                    <a:pt x="1773554" y="151637"/>
                  </a:lnTo>
                  <a:lnTo>
                    <a:pt x="1776055" y="119512"/>
                  </a:lnTo>
                  <a:lnTo>
                    <a:pt x="1796057" y="64787"/>
                  </a:lnTo>
                  <a:lnTo>
                    <a:pt x="1835205" y="23735"/>
                  </a:lnTo>
                  <a:lnTo>
                    <a:pt x="1888926" y="2641"/>
                  </a:lnTo>
                  <a:lnTo>
                    <a:pt x="1921002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85800" y="1746504"/>
            <a:ext cx="6705600" cy="4572000"/>
            <a:chOff x="685800" y="1746504"/>
            <a:chExt cx="6705600" cy="457200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5800" y="1746504"/>
              <a:ext cx="6705600" cy="45720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029200" y="3810000"/>
              <a:ext cx="533400" cy="381000"/>
            </a:xfrm>
            <a:custGeom>
              <a:avLst/>
              <a:gdLst/>
              <a:ahLst/>
              <a:cxnLst/>
              <a:rect l="l" t="t" r="r" b="b"/>
              <a:pathLst>
                <a:path w="533400" h="381000">
                  <a:moveTo>
                    <a:pt x="0" y="0"/>
                  </a:moveTo>
                  <a:lnTo>
                    <a:pt x="533400" y="38100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62600" y="4191000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30480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62600" y="3882644"/>
              <a:ext cx="157734" cy="23215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108828" y="2161159"/>
            <a:ext cx="2082800" cy="202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Trebuchet MS"/>
              <a:cs typeface="Trebuchet MS"/>
            </a:endParaRPr>
          </a:p>
          <a:p>
            <a:pPr marL="2413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8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NLAR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ENT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Trebuchet MS"/>
              <a:cs typeface="Trebuchet MS"/>
            </a:endParaRPr>
          </a:p>
          <a:p>
            <a:pPr marL="393700" marR="508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HY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8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OPHIED 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80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80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END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GE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1669" y="1055750"/>
            <a:ext cx="3082925" cy="300990"/>
            <a:chOff x="2431669" y="1055750"/>
            <a:chExt cx="3082925" cy="300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1669" y="1055750"/>
              <a:ext cx="3082797" cy="300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6345" y="1103502"/>
              <a:ext cx="85978" cy="8508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103240" y="1060703"/>
            <a:ext cx="411480" cy="291465"/>
          </a:xfrm>
          <a:custGeom>
            <a:avLst/>
            <a:gdLst/>
            <a:ahLst/>
            <a:cxnLst/>
            <a:rect l="l" t="t" r="r" b="b"/>
            <a:pathLst>
              <a:path w="411479" h="291465">
                <a:moveTo>
                  <a:pt x="225551" y="0"/>
                </a:moveTo>
                <a:lnTo>
                  <a:pt x="411225" y="0"/>
                </a:lnTo>
                <a:lnTo>
                  <a:pt x="411225" y="45847"/>
                </a:lnTo>
                <a:lnTo>
                  <a:pt x="277113" y="45847"/>
                </a:lnTo>
                <a:lnTo>
                  <a:pt x="277113" y="114046"/>
                </a:lnTo>
                <a:lnTo>
                  <a:pt x="373380" y="114046"/>
                </a:lnTo>
                <a:lnTo>
                  <a:pt x="373380" y="157987"/>
                </a:lnTo>
                <a:lnTo>
                  <a:pt x="277113" y="157987"/>
                </a:lnTo>
                <a:lnTo>
                  <a:pt x="277113" y="245237"/>
                </a:lnTo>
                <a:lnTo>
                  <a:pt x="409067" y="245237"/>
                </a:lnTo>
                <a:lnTo>
                  <a:pt x="409067" y="291084"/>
                </a:lnTo>
                <a:lnTo>
                  <a:pt x="225551" y="291084"/>
                </a:lnTo>
                <a:lnTo>
                  <a:pt x="225551" y="0"/>
                </a:lnTo>
                <a:close/>
              </a:path>
              <a:path w="411479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4" y="245237"/>
                </a:lnTo>
                <a:lnTo>
                  <a:pt x="18313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2941" y="1060703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60496" y="1060703"/>
            <a:ext cx="1000125" cy="295275"/>
          </a:xfrm>
          <a:custGeom>
            <a:avLst/>
            <a:gdLst/>
            <a:ahLst/>
            <a:cxnLst/>
            <a:rect l="l" t="t" r="r" b="b"/>
            <a:pathLst>
              <a:path w="1000125" h="295275">
                <a:moveTo>
                  <a:pt x="758825" y="0"/>
                </a:moveTo>
                <a:lnTo>
                  <a:pt x="999870" y="0"/>
                </a:lnTo>
                <a:lnTo>
                  <a:pt x="999870" y="45847"/>
                </a:lnTo>
                <a:lnTo>
                  <a:pt x="903096" y="45847"/>
                </a:lnTo>
                <a:lnTo>
                  <a:pt x="903096" y="291084"/>
                </a:lnTo>
                <a:lnTo>
                  <a:pt x="851407" y="291084"/>
                </a:lnTo>
                <a:lnTo>
                  <a:pt x="851407" y="45847"/>
                </a:lnTo>
                <a:lnTo>
                  <a:pt x="758825" y="45847"/>
                </a:lnTo>
                <a:lnTo>
                  <a:pt x="758825" y="0"/>
                </a:lnTo>
                <a:close/>
              </a:path>
              <a:path w="1000125" h="295275">
                <a:moveTo>
                  <a:pt x="513461" y="0"/>
                </a:moveTo>
                <a:lnTo>
                  <a:pt x="538226" y="0"/>
                </a:lnTo>
                <a:lnTo>
                  <a:pt x="675766" y="175641"/>
                </a:lnTo>
                <a:lnTo>
                  <a:pt x="675766" y="0"/>
                </a:lnTo>
                <a:lnTo>
                  <a:pt x="725424" y="0"/>
                </a:lnTo>
                <a:lnTo>
                  <a:pt x="725424" y="295021"/>
                </a:lnTo>
                <a:lnTo>
                  <a:pt x="704341" y="295021"/>
                </a:lnTo>
                <a:lnTo>
                  <a:pt x="563117" y="110871"/>
                </a:lnTo>
                <a:lnTo>
                  <a:pt x="563117" y="291338"/>
                </a:lnTo>
                <a:lnTo>
                  <a:pt x="513461" y="291338"/>
                </a:lnTo>
                <a:lnTo>
                  <a:pt x="513461" y="0"/>
                </a:lnTo>
                <a:close/>
              </a:path>
              <a:path w="1000125" h="295275">
                <a:moveTo>
                  <a:pt x="281813" y="0"/>
                </a:moveTo>
                <a:lnTo>
                  <a:pt x="467487" y="0"/>
                </a:lnTo>
                <a:lnTo>
                  <a:pt x="467487" y="45847"/>
                </a:lnTo>
                <a:lnTo>
                  <a:pt x="333375" y="45847"/>
                </a:lnTo>
                <a:lnTo>
                  <a:pt x="333375" y="114046"/>
                </a:lnTo>
                <a:lnTo>
                  <a:pt x="429640" y="114046"/>
                </a:lnTo>
                <a:lnTo>
                  <a:pt x="429640" y="157987"/>
                </a:lnTo>
                <a:lnTo>
                  <a:pt x="333375" y="157987"/>
                </a:lnTo>
                <a:lnTo>
                  <a:pt x="333375" y="245237"/>
                </a:lnTo>
                <a:lnTo>
                  <a:pt x="465327" y="245237"/>
                </a:lnTo>
                <a:lnTo>
                  <a:pt x="465327" y="291084"/>
                </a:lnTo>
                <a:lnTo>
                  <a:pt x="281813" y="291084"/>
                </a:lnTo>
                <a:lnTo>
                  <a:pt x="281813" y="0"/>
                </a:lnTo>
                <a:close/>
              </a:path>
              <a:path w="1000125" h="295275">
                <a:moveTo>
                  <a:pt x="0" y="0"/>
                </a:moveTo>
                <a:lnTo>
                  <a:pt x="56768" y="0"/>
                </a:lnTo>
                <a:lnTo>
                  <a:pt x="124205" y="196723"/>
                </a:lnTo>
                <a:lnTo>
                  <a:pt x="195325" y="0"/>
                </a:lnTo>
                <a:lnTo>
                  <a:pt x="250951" y="0"/>
                </a:lnTo>
                <a:lnTo>
                  <a:pt x="137287" y="295021"/>
                </a:lnTo>
                <a:lnTo>
                  <a:pt x="108838" y="2950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31669" y="1060703"/>
            <a:ext cx="910590" cy="291465"/>
          </a:xfrm>
          <a:custGeom>
            <a:avLst/>
            <a:gdLst/>
            <a:ahLst/>
            <a:cxnLst/>
            <a:rect l="l" t="t" r="r" b="b"/>
            <a:pathLst>
              <a:path w="910589" h="291465">
                <a:moveTo>
                  <a:pt x="669036" y="0"/>
                </a:moveTo>
                <a:lnTo>
                  <a:pt x="910082" y="0"/>
                </a:lnTo>
                <a:lnTo>
                  <a:pt x="910082" y="45847"/>
                </a:lnTo>
                <a:lnTo>
                  <a:pt x="813307" y="45847"/>
                </a:lnTo>
                <a:lnTo>
                  <a:pt x="813307" y="291084"/>
                </a:lnTo>
                <a:lnTo>
                  <a:pt x="761619" y="291084"/>
                </a:lnTo>
                <a:lnTo>
                  <a:pt x="761619" y="45847"/>
                </a:lnTo>
                <a:lnTo>
                  <a:pt x="669036" y="45847"/>
                </a:lnTo>
                <a:lnTo>
                  <a:pt x="669036" y="0"/>
                </a:lnTo>
                <a:close/>
              </a:path>
              <a:path w="910589" h="291465">
                <a:moveTo>
                  <a:pt x="457200" y="0"/>
                </a:moveTo>
                <a:lnTo>
                  <a:pt x="648843" y="0"/>
                </a:lnTo>
                <a:lnTo>
                  <a:pt x="648843" y="45847"/>
                </a:lnTo>
                <a:lnTo>
                  <a:pt x="508762" y="45847"/>
                </a:lnTo>
                <a:lnTo>
                  <a:pt x="508762" y="114046"/>
                </a:lnTo>
                <a:lnTo>
                  <a:pt x="611124" y="114046"/>
                </a:lnTo>
                <a:lnTo>
                  <a:pt x="611124" y="157987"/>
                </a:lnTo>
                <a:lnTo>
                  <a:pt x="508762" y="157987"/>
                </a:lnTo>
                <a:lnTo>
                  <a:pt x="508762" y="291084"/>
                </a:lnTo>
                <a:lnTo>
                  <a:pt x="457200" y="291084"/>
                </a:lnTo>
                <a:lnTo>
                  <a:pt x="457200" y="0"/>
                </a:lnTo>
                <a:close/>
              </a:path>
              <a:path w="910589" h="291465">
                <a:moveTo>
                  <a:pt x="225551" y="0"/>
                </a:moveTo>
                <a:lnTo>
                  <a:pt x="411225" y="0"/>
                </a:lnTo>
                <a:lnTo>
                  <a:pt x="411225" y="45847"/>
                </a:lnTo>
                <a:lnTo>
                  <a:pt x="277113" y="45847"/>
                </a:lnTo>
                <a:lnTo>
                  <a:pt x="277113" y="114046"/>
                </a:lnTo>
                <a:lnTo>
                  <a:pt x="373380" y="114046"/>
                </a:lnTo>
                <a:lnTo>
                  <a:pt x="373380" y="157987"/>
                </a:lnTo>
                <a:lnTo>
                  <a:pt x="277113" y="157987"/>
                </a:lnTo>
                <a:lnTo>
                  <a:pt x="277113" y="245237"/>
                </a:lnTo>
                <a:lnTo>
                  <a:pt x="409067" y="245237"/>
                </a:lnTo>
                <a:lnTo>
                  <a:pt x="409067" y="291084"/>
                </a:lnTo>
                <a:lnTo>
                  <a:pt x="225551" y="291084"/>
                </a:lnTo>
                <a:lnTo>
                  <a:pt x="225551" y="0"/>
                </a:lnTo>
                <a:close/>
              </a:path>
              <a:path w="910589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3" y="245237"/>
                </a:lnTo>
                <a:lnTo>
                  <a:pt x="183133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3640" y="1057783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3"/>
                </a:lnTo>
                <a:lnTo>
                  <a:pt x="223647" y="294004"/>
                </a:lnTo>
                <a:lnTo>
                  <a:pt x="164084" y="294004"/>
                </a:lnTo>
                <a:lnTo>
                  <a:pt x="86360" y="173862"/>
                </a:lnTo>
                <a:lnTo>
                  <a:pt x="79954" y="173644"/>
                </a:lnTo>
                <a:lnTo>
                  <a:pt x="72358" y="173354"/>
                </a:lnTo>
                <a:lnTo>
                  <a:pt x="63571" y="172970"/>
                </a:lnTo>
                <a:lnTo>
                  <a:pt x="53594" y="172465"/>
                </a:lnTo>
                <a:lnTo>
                  <a:pt x="53594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8" y="1396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40859" y="1055750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60" y="20447"/>
                </a:lnTo>
                <a:lnTo>
                  <a:pt x="192150" y="63119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2" y="76326"/>
                </a:lnTo>
                <a:lnTo>
                  <a:pt x="59531" y="110934"/>
                </a:lnTo>
                <a:lnTo>
                  <a:pt x="53720" y="153543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30" y="248285"/>
                </a:lnTo>
                <a:lnTo>
                  <a:pt x="132714" y="255143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3" y="225678"/>
                </a:lnTo>
                <a:lnTo>
                  <a:pt x="221106" y="267462"/>
                </a:lnTo>
                <a:lnTo>
                  <a:pt x="203533" y="282130"/>
                </a:lnTo>
                <a:lnTo>
                  <a:pt x="182245" y="292607"/>
                </a:lnTo>
                <a:lnTo>
                  <a:pt x="157241" y="298894"/>
                </a:lnTo>
                <a:lnTo>
                  <a:pt x="128524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1600200"/>
            <a:ext cx="71628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72054" y="425195"/>
            <a:ext cx="3082925" cy="319405"/>
            <a:chOff x="2472054" y="425195"/>
            <a:chExt cx="308292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2054" y="425195"/>
              <a:ext cx="3082671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11725" y="520699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4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2817748" y="5207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3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0734" y="476250"/>
            <a:ext cx="118871" cy="2151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9114" y="476123"/>
            <a:ext cx="91185" cy="899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25798" y="472948"/>
            <a:ext cx="157606" cy="22364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117210" y="430656"/>
            <a:ext cx="437515" cy="308610"/>
          </a:xfrm>
          <a:custGeom>
            <a:avLst/>
            <a:gdLst/>
            <a:ahLst/>
            <a:cxnLst/>
            <a:rect l="l" t="t" r="r" b="b"/>
            <a:pathLst>
              <a:path w="437514" h="308609">
                <a:moveTo>
                  <a:pt x="175133" y="0"/>
                </a:moveTo>
                <a:lnTo>
                  <a:pt x="233299" y="0"/>
                </a:lnTo>
                <a:lnTo>
                  <a:pt x="306324" y="131571"/>
                </a:lnTo>
                <a:lnTo>
                  <a:pt x="379602" y="0"/>
                </a:lnTo>
                <a:lnTo>
                  <a:pt x="437514" y="0"/>
                </a:lnTo>
                <a:lnTo>
                  <a:pt x="334010" y="181863"/>
                </a:lnTo>
                <a:lnTo>
                  <a:pt x="334010" y="308482"/>
                </a:lnTo>
                <a:lnTo>
                  <a:pt x="279146" y="308482"/>
                </a:lnTo>
                <a:lnTo>
                  <a:pt x="279146" y="181863"/>
                </a:lnTo>
                <a:lnTo>
                  <a:pt x="175133" y="0"/>
                </a:lnTo>
                <a:close/>
              </a:path>
              <a:path w="437514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3" y="259841"/>
                </a:lnTo>
                <a:lnTo>
                  <a:pt x="19418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60495" y="430656"/>
            <a:ext cx="546100" cy="313055"/>
          </a:xfrm>
          <a:custGeom>
            <a:avLst/>
            <a:gdLst/>
            <a:ahLst/>
            <a:cxnLst/>
            <a:rect l="l" t="t" r="r" b="b"/>
            <a:pathLst>
              <a:path w="546100" h="313055">
                <a:moveTo>
                  <a:pt x="348995" y="0"/>
                </a:moveTo>
                <a:lnTo>
                  <a:pt x="545845" y="0"/>
                </a:lnTo>
                <a:lnTo>
                  <a:pt x="545845" y="48640"/>
                </a:lnTo>
                <a:lnTo>
                  <a:pt x="403732" y="48640"/>
                </a:lnTo>
                <a:lnTo>
                  <a:pt x="403732" y="120903"/>
                </a:lnTo>
                <a:lnTo>
                  <a:pt x="505587" y="120903"/>
                </a:lnTo>
                <a:lnTo>
                  <a:pt x="505587" y="167385"/>
                </a:lnTo>
                <a:lnTo>
                  <a:pt x="403732" y="167385"/>
                </a:lnTo>
                <a:lnTo>
                  <a:pt x="403732" y="259841"/>
                </a:lnTo>
                <a:lnTo>
                  <a:pt x="543559" y="259841"/>
                </a:lnTo>
                <a:lnTo>
                  <a:pt x="543559" y="308482"/>
                </a:lnTo>
                <a:lnTo>
                  <a:pt x="348995" y="308482"/>
                </a:lnTo>
                <a:lnTo>
                  <a:pt x="348995" y="0"/>
                </a:lnTo>
                <a:close/>
              </a:path>
              <a:path w="546100" h="313055">
                <a:moveTo>
                  <a:pt x="62102" y="0"/>
                </a:moveTo>
                <a:lnTo>
                  <a:pt x="91185" y="0"/>
                </a:lnTo>
                <a:lnTo>
                  <a:pt x="157987" y="207771"/>
                </a:lnTo>
                <a:lnTo>
                  <a:pt x="223265" y="0"/>
                </a:lnTo>
                <a:lnTo>
                  <a:pt x="252094" y="0"/>
                </a:lnTo>
                <a:lnTo>
                  <a:pt x="315087" y="308737"/>
                </a:lnTo>
                <a:lnTo>
                  <a:pt x="262000" y="308737"/>
                </a:lnTo>
                <a:lnTo>
                  <a:pt x="229996" y="142366"/>
                </a:lnTo>
                <a:lnTo>
                  <a:pt x="167893" y="312673"/>
                </a:lnTo>
                <a:lnTo>
                  <a:pt x="148335" y="312673"/>
                </a:lnTo>
                <a:lnTo>
                  <a:pt x="86105" y="142366"/>
                </a:lnTo>
                <a:lnTo>
                  <a:pt x="52831" y="308737"/>
                </a:lnTo>
                <a:lnTo>
                  <a:pt x="0" y="308737"/>
                </a:lnTo>
                <a:lnTo>
                  <a:pt x="6210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65271" y="4306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23235" y="427481"/>
            <a:ext cx="492759" cy="311785"/>
          </a:xfrm>
          <a:custGeom>
            <a:avLst/>
            <a:gdLst/>
            <a:ahLst/>
            <a:cxnLst/>
            <a:rect l="l" t="t" r="r" b="b"/>
            <a:pathLst>
              <a:path w="492760" h="311784">
                <a:moveTo>
                  <a:pt x="345948" y="1015"/>
                </a:moveTo>
                <a:lnTo>
                  <a:pt x="406368" y="10906"/>
                </a:lnTo>
                <a:lnTo>
                  <a:pt x="452881" y="40512"/>
                </a:lnTo>
                <a:lnTo>
                  <a:pt x="482488" y="86423"/>
                </a:lnTo>
                <a:lnTo>
                  <a:pt x="492378" y="145287"/>
                </a:lnTo>
                <a:lnTo>
                  <a:pt x="487924" y="196108"/>
                </a:lnTo>
                <a:lnTo>
                  <a:pt x="474561" y="237696"/>
                </a:lnTo>
                <a:lnTo>
                  <a:pt x="452294" y="270049"/>
                </a:lnTo>
                <a:lnTo>
                  <a:pt x="421127" y="293163"/>
                </a:lnTo>
                <a:lnTo>
                  <a:pt x="381062" y="307033"/>
                </a:lnTo>
                <a:lnTo>
                  <a:pt x="332104" y="311657"/>
                </a:lnTo>
                <a:lnTo>
                  <a:pt x="263651" y="311657"/>
                </a:lnTo>
                <a:lnTo>
                  <a:pt x="263651" y="3301"/>
                </a:lnTo>
                <a:lnTo>
                  <a:pt x="293369" y="2301"/>
                </a:lnTo>
                <a:lnTo>
                  <a:pt x="316991" y="1587"/>
                </a:lnTo>
                <a:lnTo>
                  <a:pt x="334517" y="1158"/>
                </a:lnTo>
                <a:lnTo>
                  <a:pt x="345948" y="1015"/>
                </a:lnTo>
                <a:close/>
              </a:path>
              <a:path w="492760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2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13808" y="4264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7" y="250189"/>
                </a:lnTo>
                <a:lnTo>
                  <a:pt x="82422" y="250189"/>
                </a:lnTo>
                <a:lnTo>
                  <a:pt x="60959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19832" y="4264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4" h="313055">
                <a:moveTo>
                  <a:pt x="123062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40122" y="425323"/>
            <a:ext cx="255904" cy="319405"/>
          </a:xfrm>
          <a:custGeom>
            <a:avLst/>
            <a:gdLst/>
            <a:ahLst/>
            <a:cxnLst/>
            <a:rect l="l" t="t" r="r" b="b"/>
            <a:pathLst>
              <a:path w="255904" h="319405">
                <a:moveTo>
                  <a:pt x="156210" y="0"/>
                </a:moveTo>
                <a:lnTo>
                  <a:pt x="180615" y="1903"/>
                </a:lnTo>
                <a:lnTo>
                  <a:pt x="203152" y="7604"/>
                </a:lnTo>
                <a:lnTo>
                  <a:pt x="223807" y="17091"/>
                </a:lnTo>
                <a:lnTo>
                  <a:pt x="242569" y="30352"/>
                </a:lnTo>
                <a:lnTo>
                  <a:pt x="219582" y="74422"/>
                </a:lnTo>
                <a:lnTo>
                  <a:pt x="214080" y="70062"/>
                </a:lnTo>
                <a:lnTo>
                  <a:pt x="207279" y="65738"/>
                </a:lnTo>
                <a:lnTo>
                  <a:pt x="170910" y="50799"/>
                </a:lnTo>
                <a:lnTo>
                  <a:pt x="154939" y="48640"/>
                </a:lnTo>
                <a:lnTo>
                  <a:pt x="133387" y="50569"/>
                </a:lnTo>
                <a:lnTo>
                  <a:pt x="97522" y="66000"/>
                </a:lnTo>
                <a:lnTo>
                  <a:pt x="71610" y="96242"/>
                </a:lnTo>
                <a:lnTo>
                  <a:pt x="58414" y="137580"/>
                </a:lnTo>
                <a:lnTo>
                  <a:pt x="56768" y="162178"/>
                </a:lnTo>
                <a:lnTo>
                  <a:pt x="58386" y="185590"/>
                </a:lnTo>
                <a:lnTo>
                  <a:pt x="71288" y="224936"/>
                </a:lnTo>
                <a:lnTo>
                  <a:pt x="96650" y="253827"/>
                </a:lnTo>
                <a:lnTo>
                  <a:pt x="131806" y="268547"/>
                </a:lnTo>
                <a:lnTo>
                  <a:pt x="152907" y="270382"/>
                </a:lnTo>
                <a:lnTo>
                  <a:pt x="166858" y="269382"/>
                </a:lnTo>
                <a:lnTo>
                  <a:pt x="201040" y="193801"/>
                </a:lnTo>
                <a:lnTo>
                  <a:pt x="158368" y="193801"/>
                </a:lnTo>
                <a:lnTo>
                  <a:pt x="158368" y="147065"/>
                </a:lnTo>
                <a:lnTo>
                  <a:pt x="255777" y="147065"/>
                </a:lnTo>
                <a:lnTo>
                  <a:pt x="255777" y="285114"/>
                </a:lnTo>
                <a:lnTo>
                  <a:pt x="220094" y="305206"/>
                </a:lnTo>
                <a:lnTo>
                  <a:pt x="174593" y="316817"/>
                </a:lnTo>
                <a:lnTo>
                  <a:pt x="144017" y="319024"/>
                </a:lnTo>
                <a:lnTo>
                  <a:pt x="112585" y="316309"/>
                </a:lnTo>
                <a:lnTo>
                  <a:pt x="60007" y="294592"/>
                </a:lnTo>
                <a:lnTo>
                  <a:pt x="21859" y="252112"/>
                </a:lnTo>
                <a:lnTo>
                  <a:pt x="2428" y="194633"/>
                </a:lnTo>
                <a:lnTo>
                  <a:pt x="0" y="160654"/>
                </a:lnTo>
                <a:lnTo>
                  <a:pt x="2643" y="126678"/>
                </a:lnTo>
                <a:lnTo>
                  <a:pt x="23788" y="68679"/>
                </a:lnTo>
                <a:lnTo>
                  <a:pt x="65270" y="25128"/>
                </a:lnTo>
                <a:lnTo>
                  <a:pt x="122229" y="2788"/>
                </a:lnTo>
                <a:lnTo>
                  <a:pt x="1562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72054" y="42532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5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6" y="81025"/>
                </a:lnTo>
                <a:lnTo>
                  <a:pt x="62944" y="117633"/>
                </a:lnTo>
                <a:lnTo>
                  <a:pt x="56768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3"/>
                </a:lnTo>
                <a:lnTo>
                  <a:pt x="140588" y="270382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0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69919" y="4251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4"/>
                </a:lnTo>
                <a:lnTo>
                  <a:pt x="269493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6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258182" y="914401"/>
            <a:ext cx="420001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3200" dirty="0"/>
              <a:t>The </a:t>
            </a:r>
            <a:r>
              <a:rPr sz="3200" spc="-5" dirty="0"/>
              <a:t>cardiothoracic </a:t>
            </a:r>
            <a:r>
              <a:rPr sz="3200" dirty="0"/>
              <a:t>ratio </a:t>
            </a:r>
            <a:r>
              <a:rPr sz="3200" spc="-710" dirty="0"/>
              <a:t> </a:t>
            </a:r>
            <a:r>
              <a:rPr sz="3200" spc="-5" dirty="0"/>
              <a:t>should</a:t>
            </a:r>
            <a:r>
              <a:rPr sz="3200" spc="10" dirty="0"/>
              <a:t> </a:t>
            </a:r>
            <a:r>
              <a:rPr sz="3200" spc="-5" dirty="0"/>
              <a:t>be</a:t>
            </a:r>
            <a:r>
              <a:rPr sz="3200" spc="-20" dirty="0"/>
              <a:t> </a:t>
            </a:r>
            <a:r>
              <a:rPr sz="3200" dirty="0"/>
              <a:t>less</a:t>
            </a:r>
            <a:r>
              <a:rPr sz="3200" spc="-5" dirty="0"/>
              <a:t> than 0.5.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58183" y="1981199"/>
            <a:ext cx="3595370" cy="2028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rebuchet MS"/>
                <a:cs typeface="Trebuchet MS"/>
              </a:rPr>
              <a:t>i.e.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A+B/C&lt;0.5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36131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cardiothoracic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ratio</a:t>
            </a:r>
            <a:r>
              <a:rPr sz="2400" spc="-3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&gt;</a:t>
            </a:r>
            <a:endParaRPr sz="2400">
              <a:latin typeface="Trebuchet MS"/>
              <a:cs typeface="Trebuchet MS"/>
            </a:endParaRPr>
          </a:p>
          <a:p>
            <a:pPr marL="286385" marR="209550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0.5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suggests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cardiomegaly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-4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adults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58183" y="4246245"/>
            <a:ext cx="352107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19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-15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cardiothoracic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ratio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&gt;</a:t>
            </a:r>
            <a:endParaRPr sz="2400">
              <a:latin typeface="Trebuchet MS"/>
              <a:cs typeface="Trebuchet MS"/>
            </a:endParaRPr>
          </a:p>
          <a:p>
            <a:pPr marL="286385" marR="1056640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0.6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suggests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cardiomegaly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newborn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5060" y="990600"/>
            <a:ext cx="4212590" cy="5334000"/>
            <a:chOff x="55060" y="990600"/>
            <a:chExt cx="4212590" cy="533400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60" y="990600"/>
              <a:ext cx="4212139" cy="53340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208276" y="1677923"/>
              <a:ext cx="1905" cy="3581400"/>
            </a:xfrm>
            <a:custGeom>
              <a:avLst/>
              <a:gdLst/>
              <a:ahLst/>
              <a:cxnLst/>
              <a:rect l="l" t="t" r="r" b="b"/>
              <a:pathLst>
                <a:path w="1905" h="3581400">
                  <a:moveTo>
                    <a:pt x="1650" y="0"/>
                  </a:moveTo>
                  <a:lnTo>
                    <a:pt x="0" y="3581400"/>
                  </a:lnTo>
                </a:path>
              </a:pathLst>
            </a:custGeom>
            <a:ln w="12191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2400" y="4572000"/>
              <a:ext cx="3810000" cy="1143000"/>
            </a:xfrm>
            <a:custGeom>
              <a:avLst/>
              <a:gdLst/>
              <a:ahLst/>
              <a:cxnLst/>
              <a:rect l="l" t="t" r="r" b="b"/>
              <a:pathLst>
                <a:path w="3810000" h="1143000">
                  <a:moveTo>
                    <a:pt x="1447800" y="0"/>
                  </a:moveTo>
                  <a:lnTo>
                    <a:pt x="2057400" y="1524"/>
                  </a:lnTo>
                </a:path>
                <a:path w="3810000" h="1143000">
                  <a:moveTo>
                    <a:pt x="2971800" y="306324"/>
                  </a:moveTo>
                  <a:lnTo>
                    <a:pt x="2057400" y="304800"/>
                  </a:lnTo>
                </a:path>
                <a:path w="3810000" h="1143000">
                  <a:moveTo>
                    <a:pt x="3810000" y="1143000"/>
                  </a:moveTo>
                  <a:lnTo>
                    <a:pt x="0" y="106680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831594" y="4371213"/>
            <a:ext cx="16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69794" y="4752213"/>
            <a:ext cx="154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B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36394" y="5743143"/>
            <a:ext cx="162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C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5670" y="620776"/>
            <a:ext cx="2528570" cy="262890"/>
            <a:chOff x="1685670" y="620776"/>
            <a:chExt cx="2528570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5670" y="620776"/>
              <a:ext cx="2528443" cy="2628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22853" y="699516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79">
                  <a:moveTo>
                    <a:pt x="30479" y="0"/>
                  </a:moveTo>
                  <a:lnTo>
                    <a:pt x="0" y="93853"/>
                  </a:lnTo>
                  <a:lnTo>
                    <a:pt x="60959" y="93853"/>
                  </a:lnTo>
                  <a:lnTo>
                    <a:pt x="3047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4761" y="662558"/>
            <a:ext cx="75311" cy="744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7733" y="662558"/>
            <a:ext cx="75310" cy="7442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1642" y="662558"/>
            <a:ext cx="75310" cy="7442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02760" y="660019"/>
            <a:ext cx="130048" cy="18453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561715" y="625348"/>
            <a:ext cx="167640" cy="254000"/>
          </a:xfrm>
          <a:custGeom>
            <a:avLst/>
            <a:gdLst/>
            <a:ahLst/>
            <a:cxnLst/>
            <a:rect l="l" t="t" r="r" b="b"/>
            <a:pathLst>
              <a:path w="167639" h="254000">
                <a:moveTo>
                  <a:pt x="0" y="0"/>
                </a:moveTo>
                <a:lnTo>
                  <a:pt x="167259" y="0"/>
                </a:lnTo>
                <a:lnTo>
                  <a:pt x="167259" y="40004"/>
                </a:lnTo>
                <a:lnTo>
                  <a:pt x="45085" y="40004"/>
                </a:lnTo>
                <a:lnTo>
                  <a:pt x="45085" y="99567"/>
                </a:lnTo>
                <a:lnTo>
                  <a:pt x="134365" y="99567"/>
                </a:lnTo>
                <a:lnTo>
                  <a:pt x="134365" y="137794"/>
                </a:lnTo>
                <a:lnTo>
                  <a:pt x="45085" y="137794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9183" y="625348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5" h="254000">
                <a:moveTo>
                  <a:pt x="0" y="0"/>
                </a:moveTo>
                <a:lnTo>
                  <a:pt x="45085" y="0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33092" y="625348"/>
            <a:ext cx="478155" cy="254000"/>
          </a:xfrm>
          <a:custGeom>
            <a:avLst/>
            <a:gdLst/>
            <a:ahLst/>
            <a:cxnLst/>
            <a:rect l="l" t="t" r="r" b="b"/>
            <a:pathLst>
              <a:path w="478155" h="254000">
                <a:moveTo>
                  <a:pt x="316102" y="0"/>
                </a:moveTo>
                <a:lnTo>
                  <a:pt x="478155" y="0"/>
                </a:lnTo>
                <a:lnTo>
                  <a:pt x="478155" y="40004"/>
                </a:lnTo>
                <a:lnTo>
                  <a:pt x="361188" y="40004"/>
                </a:lnTo>
                <a:lnTo>
                  <a:pt x="361188" y="99567"/>
                </a:lnTo>
                <a:lnTo>
                  <a:pt x="445134" y="99567"/>
                </a:lnTo>
                <a:lnTo>
                  <a:pt x="445134" y="137794"/>
                </a:lnTo>
                <a:lnTo>
                  <a:pt x="361188" y="137794"/>
                </a:lnTo>
                <a:lnTo>
                  <a:pt x="361188" y="213994"/>
                </a:lnTo>
                <a:lnTo>
                  <a:pt x="476250" y="213994"/>
                </a:lnTo>
                <a:lnTo>
                  <a:pt x="476250" y="254000"/>
                </a:lnTo>
                <a:lnTo>
                  <a:pt x="316102" y="254000"/>
                </a:lnTo>
                <a:lnTo>
                  <a:pt x="316102" y="0"/>
                </a:lnTo>
                <a:close/>
              </a:path>
              <a:path w="478155" h="254000">
                <a:moveTo>
                  <a:pt x="75564" y="0"/>
                </a:moveTo>
                <a:lnTo>
                  <a:pt x="285876" y="0"/>
                </a:lnTo>
                <a:lnTo>
                  <a:pt x="285876" y="40004"/>
                </a:lnTo>
                <a:lnTo>
                  <a:pt x="201421" y="40004"/>
                </a:lnTo>
                <a:lnTo>
                  <a:pt x="201421" y="254000"/>
                </a:lnTo>
                <a:lnTo>
                  <a:pt x="156463" y="254000"/>
                </a:lnTo>
                <a:lnTo>
                  <a:pt x="156463" y="40004"/>
                </a:lnTo>
                <a:lnTo>
                  <a:pt x="75564" y="40004"/>
                </a:lnTo>
                <a:lnTo>
                  <a:pt x="75564" y="0"/>
                </a:lnTo>
                <a:close/>
              </a:path>
              <a:path w="478155" h="254000">
                <a:moveTo>
                  <a:pt x="0" y="0"/>
                </a:moveTo>
                <a:lnTo>
                  <a:pt x="45084" y="0"/>
                </a:lnTo>
                <a:lnTo>
                  <a:pt x="4508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87700" y="624966"/>
            <a:ext cx="43180" cy="74930"/>
          </a:xfrm>
          <a:custGeom>
            <a:avLst/>
            <a:gdLst/>
            <a:ahLst/>
            <a:cxnLst/>
            <a:rect l="l" t="t" r="r" b="b"/>
            <a:pathLst>
              <a:path w="43180" h="74929">
                <a:moveTo>
                  <a:pt x="0" y="0"/>
                </a:moveTo>
                <a:lnTo>
                  <a:pt x="42925" y="0"/>
                </a:lnTo>
                <a:lnTo>
                  <a:pt x="37592" y="74803"/>
                </a:lnTo>
                <a:lnTo>
                  <a:pt x="4825" y="748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18915" y="622680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79" h="257175">
                <a:moveTo>
                  <a:pt x="70358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2" y="74930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40"/>
                </a:lnTo>
                <a:lnTo>
                  <a:pt x="195199" y="256667"/>
                </a:lnTo>
                <a:lnTo>
                  <a:pt x="143129" y="256667"/>
                </a:lnTo>
                <a:lnTo>
                  <a:pt x="75437" y="151765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7"/>
                </a:lnTo>
                <a:lnTo>
                  <a:pt x="0" y="256667"/>
                </a:lnTo>
                <a:lnTo>
                  <a:pt x="0" y="2667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51886" y="622680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80" h="257175">
                <a:moveTo>
                  <a:pt x="70357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30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40"/>
                </a:lnTo>
                <a:lnTo>
                  <a:pt x="195199" y="256667"/>
                </a:lnTo>
                <a:lnTo>
                  <a:pt x="143129" y="256667"/>
                </a:lnTo>
                <a:lnTo>
                  <a:pt x="75437" y="151765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7"/>
                </a:lnTo>
                <a:lnTo>
                  <a:pt x="0" y="256667"/>
                </a:lnTo>
                <a:lnTo>
                  <a:pt x="0" y="2667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15795" y="622680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80" h="257175">
                <a:moveTo>
                  <a:pt x="70357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30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40"/>
                </a:lnTo>
                <a:lnTo>
                  <a:pt x="195199" y="256667"/>
                </a:lnTo>
                <a:lnTo>
                  <a:pt x="143129" y="256667"/>
                </a:lnTo>
                <a:lnTo>
                  <a:pt x="75437" y="151765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7"/>
                </a:lnTo>
                <a:lnTo>
                  <a:pt x="0" y="256667"/>
                </a:lnTo>
                <a:lnTo>
                  <a:pt x="0" y="2667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42208" y="621919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19" h="257809">
                <a:moveTo>
                  <a:pt x="101218" y="0"/>
                </a:moveTo>
                <a:lnTo>
                  <a:pt x="121031" y="0"/>
                </a:lnTo>
                <a:lnTo>
                  <a:pt x="223139" y="257428"/>
                </a:lnTo>
                <a:lnTo>
                  <a:pt x="173355" y="257428"/>
                </a:lnTo>
                <a:lnTo>
                  <a:pt x="154813" y="205993"/>
                </a:lnTo>
                <a:lnTo>
                  <a:pt x="67818" y="205993"/>
                </a:lnTo>
                <a:lnTo>
                  <a:pt x="50038" y="257428"/>
                </a:lnTo>
                <a:lnTo>
                  <a:pt x="0" y="257428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61486" y="621030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4" h="262890">
                <a:moveTo>
                  <a:pt x="77470" y="0"/>
                </a:moveTo>
                <a:lnTo>
                  <a:pt x="98073" y="1023"/>
                </a:lnTo>
                <a:lnTo>
                  <a:pt x="115712" y="4095"/>
                </a:lnTo>
                <a:lnTo>
                  <a:pt x="130423" y="9215"/>
                </a:lnTo>
                <a:lnTo>
                  <a:pt x="142239" y="16383"/>
                </a:lnTo>
                <a:lnTo>
                  <a:pt x="128524" y="55245"/>
                </a:lnTo>
                <a:lnTo>
                  <a:pt x="116470" y="47837"/>
                </a:lnTo>
                <a:lnTo>
                  <a:pt x="104108" y="42560"/>
                </a:lnTo>
                <a:lnTo>
                  <a:pt x="91412" y="39403"/>
                </a:lnTo>
                <a:lnTo>
                  <a:pt x="78359" y="38354"/>
                </a:lnTo>
                <a:lnTo>
                  <a:pt x="70998" y="38856"/>
                </a:lnTo>
                <a:lnTo>
                  <a:pt x="45592" y="59182"/>
                </a:lnTo>
                <a:lnTo>
                  <a:pt x="45592" y="67945"/>
                </a:lnTo>
                <a:lnTo>
                  <a:pt x="72810" y="101717"/>
                </a:lnTo>
                <a:lnTo>
                  <a:pt x="105842" y="119485"/>
                </a:lnTo>
                <a:lnTo>
                  <a:pt x="115919" y="125333"/>
                </a:lnTo>
                <a:lnTo>
                  <a:pt x="144668" y="154043"/>
                </a:lnTo>
                <a:lnTo>
                  <a:pt x="153797" y="191897"/>
                </a:lnTo>
                <a:lnTo>
                  <a:pt x="152273" y="206638"/>
                </a:lnTo>
                <a:lnTo>
                  <a:pt x="129412" y="242697"/>
                </a:lnTo>
                <a:lnTo>
                  <a:pt x="83567" y="261395"/>
                </a:lnTo>
                <a:lnTo>
                  <a:pt x="64135" y="262636"/>
                </a:lnTo>
                <a:lnTo>
                  <a:pt x="46827" y="261491"/>
                </a:lnTo>
                <a:lnTo>
                  <a:pt x="30352" y="258048"/>
                </a:lnTo>
                <a:lnTo>
                  <a:pt x="14735" y="252295"/>
                </a:lnTo>
                <a:lnTo>
                  <a:pt x="0" y="244221"/>
                </a:lnTo>
                <a:lnTo>
                  <a:pt x="16637" y="203835"/>
                </a:lnTo>
                <a:lnTo>
                  <a:pt x="29924" y="212076"/>
                </a:lnTo>
                <a:lnTo>
                  <a:pt x="43116" y="217947"/>
                </a:lnTo>
                <a:lnTo>
                  <a:pt x="56213" y="221462"/>
                </a:lnTo>
                <a:lnTo>
                  <a:pt x="69214" y="222631"/>
                </a:lnTo>
                <a:lnTo>
                  <a:pt x="86570" y="220892"/>
                </a:lnTo>
                <a:lnTo>
                  <a:pt x="98996" y="215677"/>
                </a:lnTo>
                <a:lnTo>
                  <a:pt x="106469" y="206986"/>
                </a:lnTo>
                <a:lnTo>
                  <a:pt x="108965" y="194818"/>
                </a:lnTo>
                <a:lnTo>
                  <a:pt x="108372" y="188412"/>
                </a:lnTo>
                <a:lnTo>
                  <a:pt x="85217" y="157559"/>
                </a:lnTo>
                <a:lnTo>
                  <a:pt x="47557" y="136634"/>
                </a:lnTo>
                <a:lnTo>
                  <a:pt x="36512" y="130286"/>
                </a:lnTo>
                <a:lnTo>
                  <a:pt x="9016" y="103362"/>
                </a:lnTo>
                <a:lnTo>
                  <a:pt x="508" y="68325"/>
                </a:lnTo>
                <a:lnTo>
                  <a:pt x="1863" y="54203"/>
                </a:lnTo>
                <a:lnTo>
                  <a:pt x="22098" y="19431"/>
                </a:lnTo>
                <a:lnTo>
                  <a:pt x="61370" y="1214"/>
                </a:lnTo>
                <a:lnTo>
                  <a:pt x="77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85670" y="621030"/>
            <a:ext cx="193040" cy="262890"/>
          </a:xfrm>
          <a:custGeom>
            <a:avLst/>
            <a:gdLst/>
            <a:ahLst/>
            <a:cxnLst/>
            <a:rect l="l" t="t" r="r" b="b"/>
            <a:pathLst>
              <a:path w="193039" h="262890">
                <a:moveTo>
                  <a:pt x="116331" y="0"/>
                </a:moveTo>
                <a:lnTo>
                  <a:pt x="137122" y="1117"/>
                </a:lnTo>
                <a:lnTo>
                  <a:pt x="155686" y="4460"/>
                </a:lnTo>
                <a:lnTo>
                  <a:pt x="172035" y="10019"/>
                </a:lnTo>
                <a:lnTo>
                  <a:pt x="186181" y="17780"/>
                </a:lnTo>
                <a:lnTo>
                  <a:pt x="167640" y="55118"/>
                </a:lnTo>
                <a:lnTo>
                  <a:pt x="158970" y="48523"/>
                </a:lnTo>
                <a:lnTo>
                  <a:pt x="148002" y="43799"/>
                </a:lnTo>
                <a:lnTo>
                  <a:pt x="134725" y="40955"/>
                </a:lnTo>
                <a:lnTo>
                  <a:pt x="119126" y="40005"/>
                </a:lnTo>
                <a:lnTo>
                  <a:pt x="104009" y="41671"/>
                </a:lnTo>
                <a:lnTo>
                  <a:pt x="67183" y="66675"/>
                </a:lnTo>
                <a:lnTo>
                  <a:pt x="48127" y="114484"/>
                </a:lnTo>
                <a:lnTo>
                  <a:pt x="46862" y="133985"/>
                </a:lnTo>
                <a:lnTo>
                  <a:pt x="48031" y="153318"/>
                </a:lnTo>
                <a:lnTo>
                  <a:pt x="65659" y="198628"/>
                </a:lnTo>
                <a:lnTo>
                  <a:pt x="100913" y="221130"/>
                </a:lnTo>
                <a:lnTo>
                  <a:pt x="115824" y="222631"/>
                </a:lnTo>
                <a:lnTo>
                  <a:pt x="132830" y="221015"/>
                </a:lnTo>
                <a:lnTo>
                  <a:pt x="147859" y="216185"/>
                </a:lnTo>
                <a:lnTo>
                  <a:pt x="160936" y="208164"/>
                </a:lnTo>
                <a:lnTo>
                  <a:pt x="172085" y="196977"/>
                </a:lnTo>
                <a:lnTo>
                  <a:pt x="193040" y="233299"/>
                </a:lnTo>
                <a:lnTo>
                  <a:pt x="177633" y="246133"/>
                </a:lnTo>
                <a:lnTo>
                  <a:pt x="159035" y="255301"/>
                </a:lnTo>
                <a:lnTo>
                  <a:pt x="137247" y="260802"/>
                </a:lnTo>
                <a:lnTo>
                  <a:pt x="112268" y="262636"/>
                </a:lnTo>
                <a:lnTo>
                  <a:pt x="87096" y="260445"/>
                </a:lnTo>
                <a:lnTo>
                  <a:pt x="45706" y="242919"/>
                </a:lnTo>
                <a:lnTo>
                  <a:pt x="16609" y="208535"/>
                </a:lnTo>
                <a:lnTo>
                  <a:pt x="1853" y="160772"/>
                </a:lnTo>
                <a:lnTo>
                  <a:pt x="0" y="132080"/>
                </a:lnTo>
                <a:lnTo>
                  <a:pt x="2047" y="105050"/>
                </a:lnTo>
                <a:lnTo>
                  <a:pt x="18430" y="57945"/>
                </a:lnTo>
                <a:lnTo>
                  <a:pt x="50216" y="21270"/>
                </a:lnTo>
                <a:lnTo>
                  <a:pt x="92023" y="2359"/>
                </a:lnTo>
                <a:lnTo>
                  <a:pt x="11633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56786" y="620776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6" y="8540"/>
                </a:lnTo>
                <a:lnTo>
                  <a:pt x="193039" y="34036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330446" y="619887"/>
            <a:ext cx="2544445" cy="264795"/>
            <a:chOff x="4330446" y="619887"/>
            <a:chExt cx="2544445" cy="26479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1335" y="620776"/>
              <a:ext cx="2542413" cy="26288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616958" y="699516"/>
              <a:ext cx="1786255" cy="93980"/>
            </a:xfrm>
            <a:custGeom>
              <a:avLst/>
              <a:gdLst/>
              <a:ahLst/>
              <a:cxnLst/>
              <a:rect l="l" t="t" r="r" b="b"/>
              <a:pathLst>
                <a:path w="1786254" h="93979">
                  <a:moveTo>
                    <a:pt x="1755647" y="0"/>
                  </a:moveTo>
                  <a:lnTo>
                    <a:pt x="1725167" y="93853"/>
                  </a:lnTo>
                  <a:lnTo>
                    <a:pt x="1786127" y="93853"/>
                  </a:lnTo>
                  <a:lnTo>
                    <a:pt x="1755647" y="0"/>
                  </a:lnTo>
                  <a:close/>
                </a:path>
                <a:path w="1786254" h="93979">
                  <a:moveTo>
                    <a:pt x="30479" y="0"/>
                  </a:moveTo>
                  <a:lnTo>
                    <a:pt x="0" y="93853"/>
                  </a:lnTo>
                  <a:lnTo>
                    <a:pt x="60959" y="93853"/>
                  </a:lnTo>
                  <a:lnTo>
                    <a:pt x="3047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7615" y="662813"/>
              <a:ext cx="98171" cy="1774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2858" y="662559"/>
              <a:ext cx="75310" cy="7442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4861" y="660019"/>
              <a:ext cx="130048" cy="18453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331335" y="620776"/>
              <a:ext cx="2542540" cy="262890"/>
            </a:xfrm>
            <a:custGeom>
              <a:avLst/>
              <a:gdLst/>
              <a:ahLst/>
              <a:cxnLst/>
              <a:rect l="l" t="t" r="r" b="b"/>
              <a:pathLst>
                <a:path w="2542540" h="262890">
                  <a:moveTo>
                    <a:pt x="2326386" y="4572"/>
                  </a:moveTo>
                  <a:lnTo>
                    <a:pt x="2374265" y="4572"/>
                  </a:lnTo>
                  <a:lnTo>
                    <a:pt x="2434336" y="112902"/>
                  </a:lnTo>
                  <a:lnTo>
                    <a:pt x="2494661" y="4572"/>
                  </a:lnTo>
                  <a:lnTo>
                    <a:pt x="2542413" y="4572"/>
                  </a:lnTo>
                  <a:lnTo>
                    <a:pt x="2457068" y="154304"/>
                  </a:lnTo>
                  <a:lnTo>
                    <a:pt x="2457068" y="258572"/>
                  </a:lnTo>
                  <a:lnTo>
                    <a:pt x="2411984" y="258572"/>
                  </a:lnTo>
                  <a:lnTo>
                    <a:pt x="2411984" y="154304"/>
                  </a:lnTo>
                  <a:lnTo>
                    <a:pt x="2326386" y="4572"/>
                  </a:lnTo>
                  <a:close/>
                </a:path>
                <a:path w="2542540" h="262890">
                  <a:moveTo>
                    <a:pt x="2180843" y="4572"/>
                  </a:moveTo>
                  <a:lnTo>
                    <a:pt x="2225929" y="4572"/>
                  </a:lnTo>
                  <a:lnTo>
                    <a:pt x="2225929" y="218566"/>
                  </a:lnTo>
                  <a:lnTo>
                    <a:pt x="2340737" y="218566"/>
                  </a:lnTo>
                  <a:lnTo>
                    <a:pt x="2340737" y="258572"/>
                  </a:lnTo>
                  <a:lnTo>
                    <a:pt x="2180843" y="258572"/>
                  </a:lnTo>
                  <a:lnTo>
                    <a:pt x="2180843" y="4572"/>
                  </a:lnTo>
                  <a:close/>
                </a:path>
                <a:path w="2542540" h="262890">
                  <a:moveTo>
                    <a:pt x="1514855" y="4572"/>
                  </a:moveTo>
                  <a:lnTo>
                    <a:pt x="1676907" y="4572"/>
                  </a:lnTo>
                  <a:lnTo>
                    <a:pt x="1676907" y="44576"/>
                  </a:lnTo>
                  <a:lnTo>
                    <a:pt x="1559940" y="44576"/>
                  </a:lnTo>
                  <a:lnTo>
                    <a:pt x="1559940" y="104139"/>
                  </a:lnTo>
                  <a:lnTo>
                    <a:pt x="1643888" y="104139"/>
                  </a:lnTo>
                  <a:lnTo>
                    <a:pt x="1643888" y="142366"/>
                  </a:lnTo>
                  <a:lnTo>
                    <a:pt x="1559940" y="142366"/>
                  </a:lnTo>
                  <a:lnTo>
                    <a:pt x="1559940" y="218566"/>
                  </a:lnTo>
                  <a:lnTo>
                    <a:pt x="1675002" y="218566"/>
                  </a:lnTo>
                  <a:lnTo>
                    <a:pt x="1675002" y="258572"/>
                  </a:lnTo>
                  <a:lnTo>
                    <a:pt x="1514855" y="258572"/>
                  </a:lnTo>
                  <a:lnTo>
                    <a:pt x="1514855" y="4572"/>
                  </a:lnTo>
                  <a:close/>
                </a:path>
                <a:path w="2542540" h="262890">
                  <a:moveTo>
                    <a:pt x="1278254" y="4572"/>
                  </a:moveTo>
                  <a:lnTo>
                    <a:pt x="1302130" y="4572"/>
                  </a:lnTo>
                  <a:lnTo>
                    <a:pt x="1357122" y="175640"/>
                  </a:lnTo>
                  <a:lnTo>
                    <a:pt x="1410842" y="4572"/>
                  </a:lnTo>
                  <a:lnTo>
                    <a:pt x="1434591" y="4572"/>
                  </a:lnTo>
                  <a:lnTo>
                    <a:pt x="1486535" y="258699"/>
                  </a:lnTo>
                  <a:lnTo>
                    <a:pt x="1442847" y="258699"/>
                  </a:lnTo>
                  <a:lnTo>
                    <a:pt x="1416430" y="121793"/>
                  </a:lnTo>
                  <a:lnTo>
                    <a:pt x="1365250" y="262000"/>
                  </a:lnTo>
                  <a:lnTo>
                    <a:pt x="1349120" y="262000"/>
                  </a:lnTo>
                  <a:lnTo>
                    <a:pt x="1298066" y="121793"/>
                  </a:lnTo>
                  <a:lnTo>
                    <a:pt x="1270635" y="258699"/>
                  </a:lnTo>
                  <a:lnTo>
                    <a:pt x="1227074" y="258699"/>
                  </a:lnTo>
                  <a:lnTo>
                    <a:pt x="1278254" y="4572"/>
                  </a:lnTo>
                  <a:close/>
                </a:path>
                <a:path w="2542540" h="262890">
                  <a:moveTo>
                    <a:pt x="901573" y="4572"/>
                  </a:moveTo>
                  <a:lnTo>
                    <a:pt x="946657" y="4572"/>
                  </a:lnTo>
                  <a:lnTo>
                    <a:pt x="946657" y="258572"/>
                  </a:lnTo>
                  <a:lnTo>
                    <a:pt x="901573" y="258572"/>
                  </a:lnTo>
                  <a:lnTo>
                    <a:pt x="901573" y="4572"/>
                  </a:lnTo>
                  <a:close/>
                </a:path>
                <a:path w="2542540" h="262890">
                  <a:moveTo>
                    <a:pt x="739901" y="2794"/>
                  </a:moveTo>
                  <a:lnTo>
                    <a:pt x="789606" y="10953"/>
                  </a:lnTo>
                  <a:lnTo>
                    <a:pt x="827786" y="35306"/>
                  </a:lnTo>
                  <a:lnTo>
                    <a:pt x="852185" y="73136"/>
                  </a:lnTo>
                  <a:lnTo>
                    <a:pt x="860298" y="121538"/>
                  </a:lnTo>
                  <a:lnTo>
                    <a:pt x="855023" y="170854"/>
                  </a:lnTo>
                  <a:lnTo>
                    <a:pt x="839197" y="209221"/>
                  </a:lnTo>
                  <a:lnTo>
                    <a:pt x="812813" y="236634"/>
                  </a:lnTo>
                  <a:lnTo>
                    <a:pt x="775864" y="253086"/>
                  </a:lnTo>
                  <a:lnTo>
                    <a:pt x="728344" y="258572"/>
                  </a:lnTo>
                  <a:lnTo>
                    <a:pt x="672084" y="258572"/>
                  </a:lnTo>
                  <a:lnTo>
                    <a:pt x="672084" y="4699"/>
                  </a:lnTo>
                  <a:lnTo>
                    <a:pt x="696539" y="3865"/>
                  </a:lnTo>
                  <a:lnTo>
                    <a:pt x="715994" y="3270"/>
                  </a:lnTo>
                  <a:lnTo>
                    <a:pt x="730448" y="2913"/>
                  </a:lnTo>
                  <a:lnTo>
                    <a:pt x="739901" y="2794"/>
                  </a:lnTo>
                  <a:close/>
                </a:path>
                <a:path w="2542540" h="262890">
                  <a:moveTo>
                    <a:pt x="526034" y="1904"/>
                  </a:moveTo>
                  <a:lnTo>
                    <a:pt x="568372" y="6594"/>
                  </a:lnTo>
                  <a:lnTo>
                    <a:pt x="598614" y="20653"/>
                  </a:lnTo>
                  <a:lnTo>
                    <a:pt x="616759" y="44070"/>
                  </a:lnTo>
                  <a:lnTo>
                    <a:pt x="622807" y="76835"/>
                  </a:lnTo>
                  <a:lnTo>
                    <a:pt x="621974" y="87889"/>
                  </a:lnTo>
                  <a:lnTo>
                    <a:pt x="602357" y="126553"/>
                  </a:lnTo>
                  <a:lnTo>
                    <a:pt x="575817" y="144145"/>
                  </a:lnTo>
                  <a:lnTo>
                    <a:pt x="650875" y="258572"/>
                  </a:lnTo>
                  <a:lnTo>
                    <a:pt x="598804" y="258572"/>
                  </a:lnTo>
                  <a:lnTo>
                    <a:pt x="531113" y="153670"/>
                  </a:lnTo>
                  <a:lnTo>
                    <a:pt x="525468" y="153525"/>
                  </a:lnTo>
                  <a:lnTo>
                    <a:pt x="518810" y="153273"/>
                  </a:lnTo>
                  <a:lnTo>
                    <a:pt x="511129" y="152902"/>
                  </a:lnTo>
                  <a:lnTo>
                    <a:pt x="502412" y="152400"/>
                  </a:lnTo>
                  <a:lnTo>
                    <a:pt x="502412" y="258572"/>
                  </a:lnTo>
                  <a:lnTo>
                    <a:pt x="455675" y="258572"/>
                  </a:lnTo>
                  <a:lnTo>
                    <a:pt x="455675" y="4572"/>
                  </a:lnTo>
                  <a:lnTo>
                    <a:pt x="458938" y="4498"/>
                  </a:lnTo>
                  <a:lnTo>
                    <a:pt x="464915" y="4270"/>
                  </a:lnTo>
                  <a:lnTo>
                    <a:pt x="473606" y="3875"/>
                  </a:lnTo>
                  <a:lnTo>
                    <a:pt x="485013" y="3301"/>
                  </a:lnTo>
                  <a:lnTo>
                    <a:pt x="497083" y="2708"/>
                  </a:lnTo>
                  <a:lnTo>
                    <a:pt x="507952" y="2270"/>
                  </a:lnTo>
                  <a:lnTo>
                    <a:pt x="517606" y="1998"/>
                  </a:lnTo>
                  <a:lnTo>
                    <a:pt x="526034" y="1904"/>
                  </a:lnTo>
                  <a:close/>
                </a:path>
                <a:path w="2542540" h="262890">
                  <a:moveTo>
                    <a:pt x="2031364" y="1143"/>
                  </a:moveTo>
                  <a:lnTo>
                    <a:pt x="2051177" y="1143"/>
                  </a:lnTo>
                  <a:lnTo>
                    <a:pt x="2153285" y="258572"/>
                  </a:lnTo>
                  <a:lnTo>
                    <a:pt x="2103501" y="258572"/>
                  </a:lnTo>
                  <a:lnTo>
                    <a:pt x="2084959" y="207137"/>
                  </a:lnTo>
                  <a:lnTo>
                    <a:pt x="1997964" y="207137"/>
                  </a:lnTo>
                  <a:lnTo>
                    <a:pt x="1980184" y="258572"/>
                  </a:lnTo>
                  <a:lnTo>
                    <a:pt x="1930145" y="258572"/>
                  </a:lnTo>
                  <a:lnTo>
                    <a:pt x="2031364" y="1143"/>
                  </a:lnTo>
                  <a:close/>
                </a:path>
                <a:path w="2542540" h="262890">
                  <a:moveTo>
                    <a:pt x="306197" y="1143"/>
                  </a:moveTo>
                  <a:lnTo>
                    <a:pt x="326009" y="1143"/>
                  </a:lnTo>
                  <a:lnTo>
                    <a:pt x="428116" y="258572"/>
                  </a:lnTo>
                  <a:lnTo>
                    <a:pt x="378332" y="258572"/>
                  </a:lnTo>
                  <a:lnTo>
                    <a:pt x="359790" y="207137"/>
                  </a:lnTo>
                  <a:lnTo>
                    <a:pt x="272795" y="207137"/>
                  </a:lnTo>
                  <a:lnTo>
                    <a:pt x="255015" y="258572"/>
                  </a:lnTo>
                  <a:lnTo>
                    <a:pt x="204977" y="258572"/>
                  </a:lnTo>
                  <a:lnTo>
                    <a:pt x="306197" y="1143"/>
                  </a:lnTo>
                  <a:close/>
                </a:path>
                <a:path w="2542540" h="262890">
                  <a:moveTo>
                    <a:pt x="1834006" y="253"/>
                  </a:moveTo>
                  <a:lnTo>
                    <a:pt x="1854156" y="1803"/>
                  </a:lnTo>
                  <a:lnTo>
                    <a:pt x="1872710" y="6461"/>
                  </a:lnTo>
                  <a:lnTo>
                    <a:pt x="1889692" y="14237"/>
                  </a:lnTo>
                  <a:lnTo>
                    <a:pt x="1905127" y="25146"/>
                  </a:lnTo>
                  <a:lnTo>
                    <a:pt x="1886203" y="61468"/>
                  </a:lnTo>
                  <a:lnTo>
                    <a:pt x="1881675" y="57870"/>
                  </a:lnTo>
                  <a:lnTo>
                    <a:pt x="1876075" y="54308"/>
                  </a:lnTo>
                  <a:lnTo>
                    <a:pt x="1839277" y="40707"/>
                  </a:lnTo>
                  <a:lnTo>
                    <a:pt x="1832990" y="40259"/>
                  </a:lnTo>
                  <a:lnTo>
                    <a:pt x="1815224" y="41852"/>
                  </a:lnTo>
                  <a:lnTo>
                    <a:pt x="1773809" y="65659"/>
                  </a:lnTo>
                  <a:lnTo>
                    <a:pt x="1753574" y="113486"/>
                  </a:lnTo>
                  <a:lnTo>
                    <a:pt x="1752218" y="133731"/>
                  </a:lnTo>
                  <a:lnTo>
                    <a:pt x="1753550" y="152997"/>
                  </a:lnTo>
                  <a:lnTo>
                    <a:pt x="1773427" y="198627"/>
                  </a:lnTo>
                  <a:lnTo>
                    <a:pt x="1813897" y="221362"/>
                  </a:lnTo>
                  <a:lnTo>
                    <a:pt x="1831213" y="222885"/>
                  </a:lnTo>
                  <a:lnTo>
                    <a:pt x="1842764" y="222053"/>
                  </a:lnTo>
                  <a:lnTo>
                    <a:pt x="1870964" y="159765"/>
                  </a:lnTo>
                  <a:lnTo>
                    <a:pt x="1835785" y="159765"/>
                  </a:lnTo>
                  <a:lnTo>
                    <a:pt x="1835785" y="121285"/>
                  </a:lnTo>
                  <a:lnTo>
                    <a:pt x="1916049" y="121285"/>
                  </a:lnTo>
                  <a:lnTo>
                    <a:pt x="1916049" y="234950"/>
                  </a:lnTo>
                  <a:lnTo>
                    <a:pt x="1874519" y="255524"/>
                  </a:lnTo>
                  <a:lnTo>
                    <a:pt x="1836568" y="262435"/>
                  </a:lnTo>
                  <a:lnTo>
                    <a:pt x="1823974" y="262889"/>
                  </a:lnTo>
                  <a:lnTo>
                    <a:pt x="1798064" y="260651"/>
                  </a:lnTo>
                  <a:lnTo>
                    <a:pt x="1754768" y="242744"/>
                  </a:lnTo>
                  <a:lnTo>
                    <a:pt x="1723358" y="207738"/>
                  </a:lnTo>
                  <a:lnTo>
                    <a:pt x="1707356" y="160442"/>
                  </a:lnTo>
                  <a:lnTo>
                    <a:pt x="1705355" y="132461"/>
                  </a:lnTo>
                  <a:lnTo>
                    <a:pt x="1707544" y="104483"/>
                  </a:lnTo>
                  <a:lnTo>
                    <a:pt x="1725019" y="56719"/>
                  </a:lnTo>
                  <a:lnTo>
                    <a:pt x="1759211" y="20881"/>
                  </a:lnTo>
                  <a:lnTo>
                    <a:pt x="1806074" y="2541"/>
                  </a:lnTo>
                  <a:lnTo>
                    <a:pt x="1834006" y="253"/>
                  </a:lnTo>
                  <a:close/>
                </a:path>
                <a:path w="2542540" h="262890">
                  <a:moveTo>
                    <a:pt x="116331" y="253"/>
                  </a:moveTo>
                  <a:lnTo>
                    <a:pt x="137122" y="1371"/>
                  </a:lnTo>
                  <a:lnTo>
                    <a:pt x="155686" y="4714"/>
                  </a:lnTo>
                  <a:lnTo>
                    <a:pt x="172035" y="10273"/>
                  </a:lnTo>
                  <a:lnTo>
                    <a:pt x="186181" y="18034"/>
                  </a:lnTo>
                  <a:lnTo>
                    <a:pt x="167639" y="55372"/>
                  </a:lnTo>
                  <a:lnTo>
                    <a:pt x="158970" y="48777"/>
                  </a:lnTo>
                  <a:lnTo>
                    <a:pt x="148002" y="44053"/>
                  </a:lnTo>
                  <a:lnTo>
                    <a:pt x="134725" y="41209"/>
                  </a:lnTo>
                  <a:lnTo>
                    <a:pt x="119125" y="40259"/>
                  </a:lnTo>
                  <a:lnTo>
                    <a:pt x="104009" y="41925"/>
                  </a:lnTo>
                  <a:lnTo>
                    <a:pt x="67182" y="66928"/>
                  </a:lnTo>
                  <a:lnTo>
                    <a:pt x="48127" y="114738"/>
                  </a:lnTo>
                  <a:lnTo>
                    <a:pt x="46862" y="134238"/>
                  </a:lnTo>
                  <a:lnTo>
                    <a:pt x="48031" y="153572"/>
                  </a:lnTo>
                  <a:lnTo>
                    <a:pt x="65659" y="198882"/>
                  </a:lnTo>
                  <a:lnTo>
                    <a:pt x="100913" y="221384"/>
                  </a:lnTo>
                  <a:lnTo>
                    <a:pt x="115824" y="222885"/>
                  </a:lnTo>
                  <a:lnTo>
                    <a:pt x="132830" y="221269"/>
                  </a:lnTo>
                  <a:lnTo>
                    <a:pt x="147859" y="216439"/>
                  </a:lnTo>
                  <a:lnTo>
                    <a:pt x="160936" y="208418"/>
                  </a:lnTo>
                  <a:lnTo>
                    <a:pt x="172085" y="197231"/>
                  </a:lnTo>
                  <a:lnTo>
                    <a:pt x="193039" y="233552"/>
                  </a:lnTo>
                  <a:lnTo>
                    <a:pt x="177633" y="246387"/>
                  </a:lnTo>
                  <a:lnTo>
                    <a:pt x="159035" y="255555"/>
                  </a:lnTo>
                  <a:lnTo>
                    <a:pt x="137247" y="261056"/>
                  </a:lnTo>
                  <a:lnTo>
                    <a:pt x="112267" y="262889"/>
                  </a:lnTo>
                  <a:lnTo>
                    <a:pt x="87096" y="260699"/>
                  </a:lnTo>
                  <a:lnTo>
                    <a:pt x="45706" y="243173"/>
                  </a:lnTo>
                  <a:lnTo>
                    <a:pt x="16609" y="208789"/>
                  </a:lnTo>
                  <a:lnTo>
                    <a:pt x="1853" y="161026"/>
                  </a:lnTo>
                  <a:lnTo>
                    <a:pt x="0" y="132334"/>
                  </a:lnTo>
                  <a:lnTo>
                    <a:pt x="2047" y="105304"/>
                  </a:lnTo>
                  <a:lnTo>
                    <a:pt x="18430" y="58199"/>
                  </a:lnTo>
                  <a:lnTo>
                    <a:pt x="50216" y="21524"/>
                  </a:lnTo>
                  <a:lnTo>
                    <a:pt x="92023" y="2613"/>
                  </a:lnTo>
                  <a:lnTo>
                    <a:pt x="116331" y="253"/>
                  </a:lnTo>
                  <a:close/>
                </a:path>
                <a:path w="2542540" h="262890">
                  <a:moveTo>
                    <a:pt x="1096772" y="0"/>
                  </a:moveTo>
                  <a:lnTo>
                    <a:pt x="1145158" y="8540"/>
                  </a:lnTo>
                  <a:lnTo>
                    <a:pt x="1180591" y="34036"/>
                  </a:lnTo>
                  <a:lnTo>
                    <a:pt x="1202309" y="74866"/>
                  </a:lnTo>
                  <a:lnTo>
                    <a:pt x="1209548" y="129412"/>
                  </a:lnTo>
                  <a:lnTo>
                    <a:pt x="1207644" y="158509"/>
                  </a:lnTo>
                  <a:lnTo>
                    <a:pt x="1192456" y="207226"/>
                  </a:lnTo>
                  <a:lnTo>
                    <a:pt x="1162530" y="242583"/>
                  </a:lnTo>
                  <a:lnTo>
                    <a:pt x="1119580" y="260629"/>
                  </a:lnTo>
                  <a:lnTo>
                    <a:pt x="1093342" y="262889"/>
                  </a:lnTo>
                  <a:lnTo>
                    <a:pt x="1069292" y="260653"/>
                  </a:lnTo>
                  <a:lnTo>
                    <a:pt x="1030049" y="242798"/>
                  </a:lnTo>
                  <a:lnTo>
                    <a:pt x="1002928" y="207672"/>
                  </a:lnTo>
                  <a:lnTo>
                    <a:pt x="989264" y="158801"/>
                  </a:lnTo>
                  <a:lnTo>
                    <a:pt x="987551" y="129412"/>
                  </a:lnTo>
                  <a:lnTo>
                    <a:pt x="989409" y="103314"/>
                  </a:lnTo>
                  <a:lnTo>
                    <a:pt x="1004268" y="57403"/>
                  </a:lnTo>
                  <a:lnTo>
                    <a:pt x="1033389" y="21163"/>
                  </a:lnTo>
                  <a:lnTo>
                    <a:pt x="1073151" y="2355"/>
                  </a:lnTo>
                  <a:lnTo>
                    <a:pt x="1096772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35940" y="1633854"/>
            <a:ext cx="7012940" cy="414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Cardiothoracic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ratio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&gt;0.5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adults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Cardiothoracic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ratio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&gt;0.6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newborn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286385" marR="524510" indent="-274320">
              <a:lnSpc>
                <a:spcPct val="100000"/>
              </a:lnSpc>
              <a:spcBef>
                <a:spcPts val="5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Trebuchet MS"/>
                <a:cs typeface="Trebuchet MS"/>
              </a:rPr>
              <a:t>Any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increase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transcardiac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diameter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&gt;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2 </a:t>
            </a:r>
            <a:r>
              <a:rPr sz="2400" spc="-5" dirty="0">
                <a:latin typeface="Trebuchet MS"/>
                <a:cs typeface="Trebuchet MS"/>
              </a:rPr>
              <a:t>cm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compared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to </a:t>
            </a:r>
            <a:r>
              <a:rPr sz="2400" dirty="0">
                <a:latin typeface="Trebuchet MS"/>
                <a:cs typeface="Trebuchet MS"/>
              </a:rPr>
              <a:t>old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x-ray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old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age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and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emphysema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transcardiac 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diameter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more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than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15.5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cm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males &amp;&gt;12.5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cm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 </a:t>
            </a:r>
            <a:r>
              <a:rPr sz="2400" dirty="0">
                <a:latin typeface="Trebuchet MS"/>
                <a:cs typeface="Trebuchet MS"/>
              </a:rPr>
              <a:t>females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58239"/>
            <a:ext cx="6038850" cy="393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 MT"/>
                <a:cs typeface="Arial MT"/>
              </a:rPr>
              <a:t>CTR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more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than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50%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but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heart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normal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3600">
              <a:latin typeface="Arial MT"/>
              <a:cs typeface="Arial MT"/>
            </a:endParaRPr>
          </a:p>
          <a:p>
            <a:pPr marL="95885">
              <a:lnSpc>
                <a:spcPct val="100000"/>
              </a:lnSpc>
            </a:pPr>
            <a:r>
              <a:rPr sz="2400" spc="-5" dirty="0">
                <a:latin typeface="Arial MT"/>
                <a:cs typeface="Arial MT"/>
              </a:rPr>
              <a:t>Extracardiac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causes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cardiac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enlargement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7020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dirty="0">
                <a:latin typeface="Arial MT"/>
                <a:cs typeface="Arial MT"/>
              </a:rPr>
              <a:t>Portable</a:t>
            </a:r>
            <a:r>
              <a:rPr sz="2400" spc="-1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AP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films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7020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dirty="0">
                <a:latin typeface="Arial MT"/>
                <a:cs typeface="Arial MT"/>
              </a:rPr>
              <a:t>Obesity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7020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spc="-5" dirty="0">
                <a:latin typeface="Arial MT"/>
                <a:cs typeface="Arial MT"/>
              </a:rPr>
              <a:t>Pregnant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369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dirty="0">
                <a:latin typeface="Arial MT"/>
                <a:cs typeface="Arial MT"/>
              </a:rPr>
              <a:t>Ascites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  <a:tabLst>
                <a:tab pos="37020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400" dirty="0">
                <a:latin typeface="Arial MT"/>
                <a:cs typeface="Arial MT"/>
              </a:rPr>
              <a:t>Straight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back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syndrome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Arial MT"/>
                <a:cs typeface="Arial MT"/>
              </a:rPr>
              <a:t>Pectus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excavatum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066800"/>
            <a:ext cx="3655060" cy="148822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86385" marR="5080" indent="-274320">
              <a:lnSpc>
                <a:spcPct val="100400"/>
              </a:lnSpc>
              <a:spcBef>
                <a:spcPts val="85"/>
              </a:spcBef>
              <a:tabLst>
                <a:tab pos="37782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3200" dirty="0">
                <a:latin typeface="Arial MT"/>
                <a:cs typeface="Arial MT"/>
              </a:rPr>
              <a:t>CTR </a:t>
            </a:r>
            <a:r>
              <a:rPr sz="3200" spc="-5" dirty="0">
                <a:latin typeface="Arial MT"/>
                <a:cs typeface="Arial MT"/>
              </a:rPr>
              <a:t>is less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than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50% </a:t>
            </a:r>
            <a:r>
              <a:rPr sz="3200" spc="-65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but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heart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is abnormal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9759" y="2987116"/>
            <a:ext cx="297180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Obstruction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outflow</a:t>
            </a:r>
            <a:endParaRPr sz="2400">
              <a:latin typeface="Arial MT"/>
              <a:cs typeface="Arial MT"/>
            </a:endParaRPr>
          </a:p>
          <a:p>
            <a:pPr marL="2032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Arial MT"/>
                <a:cs typeface="Arial MT"/>
              </a:rPr>
              <a:t>of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ventricles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3795521"/>
            <a:ext cx="3008630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1104265" indent="-274320">
              <a:lnSpc>
                <a:spcPct val="100000"/>
              </a:lnSpc>
              <a:spcBef>
                <a:spcPts val="100"/>
              </a:spcBef>
              <a:tabLst>
                <a:tab pos="370205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400" spc="-15" dirty="0">
                <a:latin typeface="Arial MT"/>
                <a:cs typeface="Arial MT"/>
              </a:rPr>
              <a:t>Ventricular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hypertrop</a:t>
            </a:r>
            <a:r>
              <a:rPr sz="2400" spc="-15" dirty="0">
                <a:latin typeface="Arial MT"/>
                <a:cs typeface="Arial MT"/>
              </a:rPr>
              <a:t>h</a:t>
            </a:r>
            <a:r>
              <a:rPr sz="2400" dirty="0">
                <a:latin typeface="Arial MT"/>
                <a:cs typeface="Arial MT"/>
              </a:rPr>
              <a:t>y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19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dirty="0">
                <a:latin typeface="Arial MT"/>
                <a:cs typeface="Arial MT"/>
              </a:rPr>
              <a:t>Must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look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cardiac</a:t>
            </a:r>
            <a:endParaRPr sz="2400">
              <a:latin typeface="Arial MT"/>
              <a:cs typeface="Arial MT"/>
            </a:endParaRPr>
          </a:p>
          <a:p>
            <a:pPr marL="286385">
              <a:lnSpc>
                <a:spcPct val="100000"/>
              </a:lnSpc>
            </a:pPr>
            <a:r>
              <a:rPr sz="2400" spc="-5" dirty="0">
                <a:latin typeface="Arial MT"/>
                <a:cs typeface="Arial MT"/>
              </a:rPr>
              <a:t>contours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43400" y="1676400"/>
            <a:ext cx="3520440" cy="3886200"/>
            <a:chOff x="4343400" y="1676400"/>
            <a:chExt cx="3520440" cy="38862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0" y="1676400"/>
              <a:ext cx="3520440" cy="3886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62600" y="4114800"/>
              <a:ext cx="381000" cy="1905"/>
            </a:xfrm>
            <a:custGeom>
              <a:avLst/>
              <a:gdLst/>
              <a:ahLst/>
              <a:cxnLst/>
              <a:rect l="l" t="t" r="r" b="b"/>
              <a:pathLst>
                <a:path w="381000" h="1904">
                  <a:moveTo>
                    <a:pt x="381000" y="165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943600" y="4267200"/>
            <a:ext cx="914400" cy="1905"/>
          </a:xfrm>
          <a:custGeom>
            <a:avLst/>
            <a:gdLst/>
            <a:ahLst/>
            <a:cxnLst/>
            <a:rect l="l" t="t" r="r" b="b"/>
            <a:pathLst>
              <a:path w="914400" h="1904">
                <a:moveTo>
                  <a:pt x="0" y="0"/>
                </a:moveTo>
                <a:lnTo>
                  <a:pt x="914400" y="1524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99428" y="4066413"/>
            <a:ext cx="591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&lt;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50%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704" y="3198621"/>
            <a:ext cx="1929130" cy="2821305"/>
          </a:xfrm>
          <a:custGeom>
            <a:avLst/>
            <a:gdLst/>
            <a:ahLst/>
            <a:cxnLst/>
            <a:rect l="l" t="t" r="r" b="b"/>
            <a:pathLst>
              <a:path w="1929129" h="2821304">
                <a:moveTo>
                  <a:pt x="792734" y="2492984"/>
                </a:moveTo>
                <a:lnTo>
                  <a:pt x="790575" y="2489543"/>
                </a:lnTo>
                <a:lnTo>
                  <a:pt x="783844" y="2487866"/>
                </a:lnTo>
                <a:lnTo>
                  <a:pt x="780415" y="2489936"/>
                </a:lnTo>
                <a:lnTo>
                  <a:pt x="779526" y="2493353"/>
                </a:lnTo>
                <a:lnTo>
                  <a:pt x="764019" y="2556332"/>
                </a:lnTo>
                <a:lnTo>
                  <a:pt x="12192" y="0"/>
                </a:lnTo>
                <a:lnTo>
                  <a:pt x="0" y="3556"/>
                </a:lnTo>
                <a:lnTo>
                  <a:pt x="751789" y="2559786"/>
                </a:lnTo>
                <a:lnTo>
                  <a:pt x="702183" y="2512923"/>
                </a:lnTo>
                <a:lnTo>
                  <a:pt x="698246" y="2513038"/>
                </a:lnTo>
                <a:lnTo>
                  <a:pt x="693420" y="2518143"/>
                </a:lnTo>
                <a:lnTo>
                  <a:pt x="693547" y="2522169"/>
                </a:lnTo>
                <a:lnTo>
                  <a:pt x="768096" y="2592603"/>
                </a:lnTo>
                <a:lnTo>
                  <a:pt x="770610" y="2582392"/>
                </a:lnTo>
                <a:lnTo>
                  <a:pt x="791845" y="2496388"/>
                </a:lnTo>
                <a:lnTo>
                  <a:pt x="792734" y="2492984"/>
                </a:lnTo>
                <a:close/>
              </a:path>
              <a:path w="1929129" h="2821304">
                <a:moveTo>
                  <a:pt x="1928749" y="2720136"/>
                </a:moveTo>
                <a:lnTo>
                  <a:pt x="1926463" y="2716847"/>
                </a:lnTo>
                <a:lnTo>
                  <a:pt x="1919605" y="2715628"/>
                </a:lnTo>
                <a:lnTo>
                  <a:pt x="1916303" y="2717939"/>
                </a:lnTo>
                <a:lnTo>
                  <a:pt x="1915668" y="2721394"/>
                </a:lnTo>
                <a:lnTo>
                  <a:pt x="1904504" y="2784995"/>
                </a:lnTo>
                <a:lnTo>
                  <a:pt x="1155065" y="761631"/>
                </a:lnTo>
                <a:lnTo>
                  <a:pt x="1143127" y="765937"/>
                </a:lnTo>
                <a:lnTo>
                  <a:pt x="1892655" y="2789631"/>
                </a:lnTo>
                <a:lnTo>
                  <a:pt x="1842643" y="2748457"/>
                </a:lnTo>
                <a:lnTo>
                  <a:pt x="1839849" y="2746235"/>
                </a:lnTo>
                <a:lnTo>
                  <a:pt x="1835912" y="2746629"/>
                </a:lnTo>
                <a:lnTo>
                  <a:pt x="1833626" y="2749334"/>
                </a:lnTo>
                <a:lnTo>
                  <a:pt x="1831467" y="2752039"/>
                </a:lnTo>
                <a:lnTo>
                  <a:pt x="1831848" y="2756052"/>
                </a:lnTo>
                <a:lnTo>
                  <a:pt x="1834515" y="2758275"/>
                </a:lnTo>
                <a:lnTo>
                  <a:pt x="1911096" y="2821203"/>
                </a:lnTo>
                <a:lnTo>
                  <a:pt x="1912772" y="2811615"/>
                </a:lnTo>
                <a:lnTo>
                  <a:pt x="1928241" y="2723591"/>
                </a:lnTo>
                <a:lnTo>
                  <a:pt x="1928749" y="2720136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566028" y="5819343"/>
            <a:ext cx="25514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571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rebuchet MS"/>
                <a:cs typeface="Trebuchet MS"/>
              </a:rPr>
              <a:t>ASCENDING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AORTA</a:t>
            </a:r>
            <a:r>
              <a:rPr sz="1400" spc="2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DILATED</a:t>
            </a:r>
            <a:endParaRPr sz="1400">
              <a:latin typeface="Trebuchet MS"/>
              <a:cs typeface="Trebuchet MS"/>
            </a:endParaRPr>
          </a:p>
          <a:p>
            <a:pPr marL="1536700">
              <a:lnSpc>
                <a:spcPct val="100000"/>
              </a:lnSpc>
              <a:spcBef>
                <a:spcPts val="244"/>
              </a:spcBef>
            </a:pPr>
            <a:r>
              <a:rPr sz="1400" spc="-195" dirty="0">
                <a:latin typeface="Trebuchet MS"/>
                <a:cs typeface="Trebuchet MS"/>
              </a:rPr>
              <a:t>L</a:t>
            </a:r>
            <a:r>
              <a:rPr sz="1400" dirty="0">
                <a:latin typeface="Trebuchet MS"/>
                <a:cs typeface="Trebuchet MS"/>
              </a:rPr>
              <a:t>V </a:t>
            </a:r>
            <a:r>
              <a:rPr sz="1400" spc="-5" dirty="0">
                <a:latin typeface="Trebuchet MS"/>
                <a:cs typeface="Trebuchet MS"/>
              </a:rPr>
              <a:t>C</a:t>
            </a:r>
            <a:r>
              <a:rPr sz="1400" dirty="0">
                <a:latin typeface="Trebuchet MS"/>
                <a:cs typeface="Trebuchet MS"/>
              </a:rPr>
              <a:t>O</a:t>
            </a:r>
            <a:r>
              <a:rPr sz="1400" spc="5" dirty="0">
                <a:latin typeface="Trebuchet MS"/>
                <a:cs typeface="Trebuchet MS"/>
              </a:rPr>
              <a:t>N</a:t>
            </a:r>
            <a:r>
              <a:rPr sz="1400" spc="-70" dirty="0">
                <a:latin typeface="Trebuchet MS"/>
                <a:cs typeface="Trebuchet MS"/>
              </a:rPr>
              <a:t>T</a:t>
            </a:r>
            <a:r>
              <a:rPr sz="1400" dirty="0">
                <a:latin typeface="Trebuchet MS"/>
                <a:cs typeface="Trebuchet MS"/>
              </a:rPr>
              <a:t>O</a:t>
            </a:r>
            <a:r>
              <a:rPr sz="1400" spc="5" dirty="0">
                <a:latin typeface="Trebuchet MS"/>
                <a:cs typeface="Trebuchet MS"/>
              </a:rPr>
              <a:t>U</a:t>
            </a:r>
            <a:r>
              <a:rPr sz="1400" dirty="0">
                <a:latin typeface="Trebuchet MS"/>
                <a:cs typeface="Trebuchet MS"/>
              </a:rPr>
              <a:t>R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77260" y="677544"/>
            <a:ext cx="1824355" cy="301625"/>
            <a:chOff x="2977260" y="677544"/>
            <a:chExt cx="1824355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7260" y="677544"/>
              <a:ext cx="1824354" cy="3012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85996" y="767841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9966" y="725551"/>
            <a:ext cx="85978" cy="850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2003" y="722630"/>
            <a:ext cx="148716" cy="211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64534" y="722630"/>
            <a:ext cx="148716" cy="21120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589653" y="682751"/>
            <a:ext cx="212090" cy="295275"/>
          </a:xfrm>
          <a:custGeom>
            <a:avLst/>
            <a:gdLst/>
            <a:ahLst/>
            <a:cxnLst/>
            <a:rect l="l" t="t" r="r" b="b"/>
            <a:pathLst>
              <a:path w="212089" h="295275">
                <a:moveTo>
                  <a:pt x="0" y="0"/>
                </a:moveTo>
                <a:lnTo>
                  <a:pt x="24764" y="0"/>
                </a:lnTo>
                <a:lnTo>
                  <a:pt x="162306" y="175640"/>
                </a:lnTo>
                <a:lnTo>
                  <a:pt x="162306" y="0"/>
                </a:lnTo>
                <a:lnTo>
                  <a:pt x="211962" y="0"/>
                </a:lnTo>
                <a:lnTo>
                  <a:pt x="211962" y="295021"/>
                </a:lnTo>
                <a:lnTo>
                  <a:pt x="190881" y="295021"/>
                </a:lnTo>
                <a:lnTo>
                  <a:pt x="49657" y="110871"/>
                </a:lnTo>
                <a:lnTo>
                  <a:pt x="49657" y="291338"/>
                </a:lnTo>
                <a:lnTo>
                  <a:pt x="0" y="2913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16045" y="682751"/>
            <a:ext cx="327025" cy="291465"/>
          </a:xfrm>
          <a:custGeom>
            <a:avLst/>
            <a:gdLst/>
            <a:ahLst/>
            <a:cxnLst/>
            <a:rect l="l" t="t" r="r" b="b"/>
            <a:pathLst>
              <a:path w="327025" h="291465">
                <a:moveTo>
                  <a:pt x="275208" y="0"/>
                </a:moveTo>
                <a:lnTo>
                  <a:pt x="326897" y="0"/>
                </a:lnTo>
                <a:lnTo>
                  <a:pt x="326897" y="291084"/>
                </a:lnTo>
                <a:lnTo>
                  <a:pt x="275208" y="291084"/>
                </a:lnTo>
                <a:lnTo>
                  <a:pt x="275208" y="0"/>
                </a:lnTo>
                <a:close/>
              </a:path>
              <a:path w="327025" h="291465">
                <a:moveTo>
                  <a:pt x="0" y="0"/>
                </a:moveTo>
                <a:lnTo>
                  <a:pt x="241045" y="0"/>
                </a:lnTo>
                <a:lnTo>
                  <a:pt x="241045" y="45847"/>
                </a:lnTo>
                <a:lnTo>
                  <a:pt x="144271" y="45847"/>
                </a:lnTo>
                <a:lnTo>
                  <a:pt x="144271" y="291084"/>
                </a:lnTo>
                <a:lnTo>
                  <a:pt x="92582" y="291084"/>
                </a:lnTo>
                <a:lnTo>
                  <a:pt x="92582" y="45847"/>
                </a:lnTo>
                <a:lnTo>
                  <a:pt x="0" y="458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86277" y="682751"/>
            <a:ext cx="241300" cy="291465"/>
          </a:xfrm>
          <a:custGeom>
            <a:avLst/>
            <a:gdLst/>
            <a:ahLst/>
            <a:cxnLst/>
            <a:rect l="l" t="t" r="r" b="b"/>
            <a:pathLst>
              <a:path w="241300" h="291465">
                <a:moveTo>
                  <a:pt x="0" y="0"/>
                </a:moveTo>
                <a:lnTo>
                  <a:pt x="241046" y="0"/>
                </a:lnTo>
                <a:lnTo>
                  <a:pt x="241046" y="45847"/>
                </a:lnTo>
                <a:lnTo>
                  <a:pt x="144272" y="45847"/>
                </a:lnTo>
                <a:lnTo>
                  <a:pt x="144272" y="291084"/>
                </a:lnTo>
                <a:lnTo>
                  <a:pt x="92583" y="291084"/>
                </a:lnTo>
                <a:lnTo>
                  <a:pt x="92583" y="45847"/>
                </a:lnTo>
                <a:lnTo>
                  <a:pt x="0" y="458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77260" y="6798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5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6" y="294005"/>
                </a:lnTo>
                <a:lnTo>
                  <a:pt x="164083" y="294005"/>
                </a:lnTo>
                <a:lnTo>
                  <a:pt x="86359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93667" y="6788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1" y="0"/>
                </a:moveTo>
                <a:lnTo>
                  <a:pt x="138684" y="0"/>
                </a:lnTo>
                <a:lnTo>
                  <a:pt x="255651" y="295021"/>
                </a:lnTo>
                <a:lnTo>
                  <a:pt x="198628" y="295021"/>
                </a:lnTo>
                <a:lnTo>
                  <a:pt x="177419" y="235965"/>
                </a:lnTo>
                <a:lnTo>
                  <a:pt x="77724" y="235965"/>
                </a:lnTo>
                <a:lnTo>
                  <a:pt x="57404" y="295021"/>
                </a:lnTo>
                <a:lnTo>
                  <a:pt x="0" y="295021"/>
                </a:lnTo>
                <a:lnTo>
                  <a:pt x="1159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89171" y="6775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1" y="0"/>
                </a:moveTo>
                <a:lnTo>
                  <a:pt x="180546" y="9778"/>
                </a:lnTo>
                <a:lnTo>
                  <a:pt x="221106" y="38988"/>
                </a:lnTo>
                <a:lnTo>
                  <a:pt x="246078" y="85740"/>
                </a:lnTo>
                <a:lnTo>
                  <a:pt x="254380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7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11702" y="6775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7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35940" y="1634693"/>
            <a:ext cx="6817995" cy="941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/>
              <a:t>The </a:t>
            </a:r>
            <a:r>
              <a:rPr sz="2000" spc="-5" dirty="0"/>
              <a:t>medial ends </a:t>
            </a:r>
            <a:r>
              <a:rPr sz="2000" dirty="0"/>
              <a:t>of </a:t>
            </a:r>
            <a:r>
              <a:rPr sz="2000" spc="-5" dirty="0"/>
              <a:t>both clavicles </a:t>
            </a:r>
            <a:r>
              <a:rPr sz="2000" dirty="0"/>
              <a:t>should be equidistant </a:t>
            </a:r>
            <a:r>
              <a:rPr sz="2000" spc="5" dirty="0"/>
              <a:t> </a:t>
            </a:r>
            <a:r>
              <a:rPr sz="2000" dirty="0"/>
              <a:t>from</a:t>
            </a:r>
            <a:r>
              <a:rPr sz="2000" spc="-25" dirty="0"/>
              <a:t> </a:t>
            </a:r>
            <a:r>
              <a:rPr sz="2000" spc="-5" dirty="0"/>
              <a:t>the</a:t>
            </a:r>
            <a:r>
              <a:rPr sz="2000" spc="-15" dirty="0"/>
              <a:t> </a:t>
            </a:r>
            <a:r>
              <a:rPr sz="2000" dirty="0"/>
              <a:t>spinous</a:t>
            </a:r>
            <a:r>
              <a:rPr sz="2000" spc="-20" dirty="0"/>
              <a:t> </a:t>
            </a:r>
            <a:r>
              <a:rPr sz="2000" spc="-5" dirty="0"/>
              <a:t>process</a:t>
            </a:r>
            <a:r>
              <a:rPr sz="2000" spc="-30" dirty="0"/>
              <a:t> </a:t>
            </a:r>
            <a:r>
              <a:rPr sz="2000" dirty="0"/>
              <a:t>of</a:t>
            </a:r>
            <a:r>
              <a:rPr sz="2000" spc="-15" dirty="0"/>
              <a:t> </a:t>
            </a:r>
            <a:r>
              <a:rPr sz="2000" spc="-5" dirty="0"/>
              <a:t>the</a:t>
            </a:r>
            <a:r>
              <a:rPr sz="2000" spc="-25" dirty="0"/>
              <a:t> </a:t>
            </a:r>
            <a:r>
              <a:rPr sz="2000" dirty="0"/>
              <a:t>vertebral</a:t>
            </a:r>
            <a:r>
              <a:rPr sz="2000" spc="-35" dirty="0"/>
              <a:t> </a:t>
            </a:r>
            <a:r>
              <a:rPr sz="2000" spc="-5" dirty="0"/>
              <a:t>body</a:t>
            </a:r>
            <a:r>
              <a:rPr sz="2000" spc="-20" dirty="0"/>
              <a:t> </a:t>
            </a:r>
            <a:r>
              <a:rPr sz="2000" spc="-5" dirty="0"/>
              <a:t>projected </a:t>
            </a:r>
            <a:r>
              <a:rPr sz="2000" spc="-585" dirty="0"/>
              <a:t> </a:t>
            </a:r>
            <a:r>
              <a:rPr sz="2000" spc="-5" dirty="0"/>
              <a:t>between</a:t>
            </a:r>
            <a:r>
              <a:rPr sz="2000" spc="-45" dirty="0"/>
              <a:t> </a:t>
            </a:r>
            <a:r>
              <a:rPr sz="2000" spc="-5" dirty="0"/>
              <a:t>the</a:t>
            </a:r>
            <a:r>
              <a:rPr sz="2000" spc="-25" dirty="0"/>
              <a:t> </a:t>
            </a:r>
            <a:r>
              <a:rPr sz="2000" spc="-5" dirty="0"/>
              <a:t>clavicles</a:t>
            </a:r>
            <a:endParaRPr sz="2000">
              <a:latin typeface="Cambria"/>
              <a:cs typeface="Cambri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3400" y="2895600"/>
            <a:ext cx="8220456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206" y="609600"/>
            <a:ext cx="5831586" cy="1382233"/>
          </a:xfrm>
        </p:spPr>
        <p:txBody>
          <a:bodyPr>
            <a:normAutofit/>
          </a:bodyPr>
          <a:lstStyle/>
          <a:p>
            <a:r>
              <a:rPr lang="en-US" dirty="0"/>
              <a:t>Causes of </a:t>
            </a:r>
            <a:r>
              <a:rPr lang="en-US" dirty="0" err="1"/>
              <a:t>microcardia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984250" y="2133600"/>
            <a:ext cx="7181850" cy="3886200"/>
          </a:xfrm>
        </p:spPr>
        <p:txBody>
          <a:bodyPr>
            <a:normAutofit/>
          </a:bodyPr>
          <a:lstStyle/>
          <a:p>
            <a:r>
              <a:rPr lang="en-IN" dirty="0"/>
              <a:t>Normal variants</a:t>
            </a:r>
          </a:p>
          <a:p>
            <a:r>
              <a:rPr lang="en-IN" dirty="0"/>
              <a:t>Severe malnutrition and dehydration</a:t>
            </a:r>
          </a:p>
          <a:p>
            <a:r>
              <a:rPr lang="en-IN" dirty="0" err="1"/>
              <a:t>Addisons</a:t>
            </a:r>
            <a:r>
              <a:rPr lang="en-IN" dirty="0"/>
              <a:t> disease</a:t>
            </a:r>
          </a:p>
          <a:p>
            <a:r>
              <a:rPr lang="en-IN" dirty="0"/>
              <a:t>Emphysema</a:t>
            </a:r>
          </a:p>
          <a:p>
            <a:r>
              <a:rPr lang="en-IN" dirty="0"/>
              <a:t>Constrictive </a:t>
            </a:r>
            <a:r>
              <a:rPr lang="en-IN" dirty="0" err="1"/>
              <a:t>pericarditis</a:t>
            </a:r>
            <a:endParaRPr lang="en-IN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9726" y="601598"/>
            <a:ext cx="4704080" cy="300990"/>
            <a:chOff x="1879726" y="601598"/>
            <a:chExt cx="4704080" cy="300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9726" y="601598"/>
              <a:ext cx="4703572" cy="300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2505" y="756665"/>
              <a:ext cx="93090" cy="9994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4615053" y="6916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2"/>
                </a:lnTo>
                <a:lnTo>
                  <a:pt x="69976" y="107442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4501" y="6916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2"/>
                </a:lnTo>
                <a:lnTo>
                  <a:pt x="69976" y="107442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1814" y="649351"/>
            <a:ext cx="85978" cy="850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08502" y="649351"/>
            <a:ext cx="85978" cy="850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2505" y="646176"/>
            <a:ext cx="77343" cy="7327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330316" y="606551"/>
            <a:ext cx="1253490" cy="295275"/>
          </a:xfrm>
          <a:custGeom>
            <a:avLst/>
            <a:gdLst/>
            <a:ahLst/>
            <a:cxnLst/>
            <a:rect l="l" t="t" r="r" b="b"/>
            <a:pathLst>
              <a:path w="1253490" h="295275">
                <a:moveTo>
                  <a:pt x="1011936" y="0"/>
                </a:moveTo>
                <a:lnTo>
                  <a:pt x="1252982" y="0"/>
                </a:lnTo>
                <a:lnTo>
                  <a:pt x="1252982" y="45847"/>
                </a:lnTo>
                <a:lnTo>
                  <a:pt x="1156208" y="45847"/>
                </a:lnTo>
                <a:lnTo>
                  <a:pt x="1156208" y="291084"/>
                </a:lnTo>
                <a:lnTo>
                  <a:pt x="1104519" y="291084"/>
                </a:lnTo>
                <a:lnTo>
                  <a:pt x="1104519" y="45847"/>
                </a:lnTo>
                <a:lnTo>
                  <a:pt x="1011936" y="45847"/>
                </a:lnTo>
                <a:lnTo>
                  <a:pt x="1011936" y="0"/>
                </a:lnTo>
                <a:close/>
              </a:path>
              <a:path w="1253490" h="295275">
                <a:moveTo>
                  <a:pt x="766572" y="0"/>
                </a:moveTo>
                <a:lnTo>
                  <a:pt x="791337" y="0"/>
                </a:lnTo>
                <a:lnTo>
                  <a:pt x="928878" y="175640"/>
                </a:lnTo>
                <a:lnTo>
                  <a:pt x="928878" y="0"/>
                </a:lnTo>
                <a:lnTo>
                  <a:pt x="978535" y="0"/>
                </a:lnTo>
                <a:lnTo>
                  <a:pt x="978535" y="295021"/>
                </a:lnTo>
                <a:lnTo>
                  <a:pt x="957453" y="295021"/>
                </a:lnTo>
                <a:lnTo>
                  <a:pt x="816229" y="110871"/>
                </a:lnTo>
                <a:lnTo>
                  <a:pt x="816229" y="291338"/>
                </a:lnTo>
                <a:lnTo>
                  <a:pt x="766572" y="291338"/>
                </a:lnTo>
                <a:lnTo>
                  <a:pt x="766572" y="0"/>
                </a:lnTo>
                <a:close/>
              </a:path>
              <a:path w="1253490" h="295275">
                <a:moveTo>
                  <a:pt x="534924" y="0"/>
                </a:moveTo>
                <a:lnTo>
                  <a:pt x="720598" y="0"/>
                </a:lnTo>
                <a:lnTo>
                  <a:pt x="720598" y="45847"/>
                </a:lnTo>
                <a:lnTo>
                  <a:pt x="586486" y="45847"/>
                </a:lnTo>
                <a:lnTo>
                  <a:pt x="586486" y="114046"/>
                </a:lnTo>
                <a:lnTo>
                  <a:pt x="682752" y="114046"/>
                </a:lnTo>
                <a:lnTo>
                  <a:pt x="682752" y="157987"/>
                </a:lnTo>
                <a:lnTo>
                  <a:pt x="586486" y="157987"/>
                </a:lnTo>
                <a:lnTo>
                  <a:pt x="586486" y="245237"/>
                </a:lnTo>
                <a:lnTo>
                  <a:pt x="718438" y="245237"/>
                </a:lnTo>
                <a:lnTo>
                  <a:pt x="718438" y="291084"/>
                </a:lnTo>
                <a:lnTo>
                  <a:pt x="534924" y="291084"/>
                </a:lnTo>
                <a:lnTo>
                  <a:pt x="534924" y="0"/>
                </a:lnTo>
                <a:close/>
              </a:path>
              <a:path w="1253490" h="295275">
                <a:moveTo>
                  <a:pt x="264413" y="0"/>
                </a:moveTo>
                <a:lnTo>
                  <a:pt x="291846" y="0"/>
                </a:lnTo>
                <a:lnTo>
                  <a:pt x="354838" y="196087"/>
                </a:lnTo>
                <a:lnTo>
                  <a:pt x="416433" y="0"/>
                </a:lnTo>
                <a:lnTo>
                  <a:pt x="443611" y="0"/>
                </a:lnTo>
                <a:lnTo>
                  <a:pt x="503047" y="291338"/>
                </a:lnTo>
                <a:lnTo>
                  <a:pt x="452882" y="291338"/>
                </a:lnTo>
                <a:lnTo>
                  <a:pt x="422783" y="134365"/>
                </a:lnTo>
                <a:lnTo>
                  <a:pt x="364109" y="295021"/>
                </a:lnTo>
                <a:lnTo>
                  <a:pt x="345694" y="295021"/>
                </a:lnTo>
                <a:lnTo>
                  <a:pt x="287020" y="134365"/>
                </a:lnTo>
                <a:lnTo>
                  <a:pt x="255650" y="291338"/>
                </a:lnTo>
                <a:lnTo>
                  <a:pt x="205740" y="291338"/>
                </a:lnTo>
                <a:lnTo>
                  <a:pt x="264413" y="0"/>
                </a:lnTo>
                <a:close/>
              </a:path>
              <a:path w="1253490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26001" y="606551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4" y="245237"/>
                </a:lnTo>
                <a:lnTo>
                  <a:pt x="18313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23080" y="606551"/>
            <a:ext cx="443865" cy="295275"/>
          </a:xfrm>
          <a:custGeom>
            <a:avLst/>
            <a:gdLst/>
            <a:ahLst/>
            <a:cxnLst/>
            <a:rect l="l" t="t" r="r" b="b"/>
            <a:pathLst>
              <a:path w="443864" h="295275">
                <a:moveTo>
                  <a:pt x="231648" y="0"/>
                </a:moveTo>
                <a:lnTo>
                  <a:pt x="256413" y="0"/>
                </a:lnTo>
                <a:lnTo>
                  <a:pt x="393954" y="175640"/>
                </a:lnTo>
                <a:lnTo>
                  <a:pt x="393954" y="0"/>
                </a:lnTo>
                <a:lnTo>
                  <a:pt x="443611" y="0"/>
                </a:lnTo>
                <a:lnTo>
                  <a:pt x="443611" y="295021"/>
                </a:lnTo>
                <a:lnTo>
                  <a:pt x="422529" y="295021"/>
                </a:lnTo>
                <a:lnTo>
                  <a:pt x="281305" y="110871"/>
                </a:lnTo>
                <a:lnTo>
                  <a:pt x="281305" y="291338"/>
                </a:lnTo>
                <a:lnTo>
                  <a:pt x="231648" y="291338"/>
                </a:lnTo>
                <a:lnTo>
                  <a:pt x="231648" y="0"/>
                </a:lnTo>
                <a:close/>
              </a:path>
              <a:path w="443864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4148" y="606551"/>
            <a:ext cx="186055" cy="291465"/>
          </a:xfrm>
          <a:custGeom>
            <a:avLst/>
            <a:gdLst/>
            <a:ahLst/>
            <a:cxnLst/>
            <a:rect l="l" t="t" r="r" b="b"/>
            <a:pathLst>
              <a:path w="186054" h="29146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7" y="114046"/>
                </a:lnTo>
                <a:lnTo>
                  <a:pt x="147827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52648" y="606551"/>
            <a:ext cx="297815" cy="295275"/>
          </a:xfrm>
          <a:custGeom>
            <a:avLst/>
            <a:gdLst/>
            <a:ahLst/>
            <a:cxnLst/>
            <a:rect l="l" t="t" r="r" b="b"/>
            <a:pathLst>
              <a:path w="297814" h="295275">
                <a:moveTo>
                  <a:pt x="58674" y="0"/>
                </a:moveTo>
                <a:lnTo>
                  <a:pt x="86106" y="0"/>
                </a:lnTo>
                <a:lnTo>
                  <a:pt x="149098" y="196087"/>
                </a:lnTo>
                <a:lnTo>
                  <a:pt x="210693" y="0"/>
                </a:lnTo>
                <a:lnTo>
                  <a:pt x="237870" y="0"/>
                </a:lnTo>
                <a:lnTo>
                  <a:pt x="297306" y="291338"/>
                </a:lnTo>
                <a:lnTo>
                  <a:pt x="247142" y="291338"/>
                </a:lnTo>
                <a:lnTo>
                  <a:pt x="217043" y="134365"/>
                </a:lnTo>
                <a:lnTo>
                  <a:pt x="158369" y="295021"/>
                </a:lnTo>
                <a:lnTo>
                  <a:pt x="139953" y="295021"/>
                </a:lnTo>
                <a:lnTo>
                  <a:pt x="81280" y="134365"/>
                </a:lnTo>
                <a:lnTo>
                  <a:pt x="49911" y="291338"/>
                </a:lnTo>
                <a:lnTo>
                  <a:pt x="0" y="291338"/>
                </a:lnTo>
                <a:lnTo>
                  <a:pt x="5867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42108" y="606551"/>
            <a:ext cx="219075" cy="291465"/>
          </a:xfrm>
          <a:custGeom>
            <a:avLst/>
            <a:gdLst/>
            <a:ahLst/>
            <a:cxnLst/>
            <a:rect l="l" t="t" r="r" b="b"/>
            <a:pathLst>
              <a:path w="219075" h="291465">
                <a:moveTo>
                  <a:pt x="0" y="0"/>
                </a:moveTo>
                <a:lnTo>
                  <a:pt x="51562" y="0"/>
                </a:lnTo>
                <a:lnTo>
                  <a:pt x="51562" y="114046"/>
                </a:lnTo>
                <a:lnTo>
                  <a:pt x="167513" y="114046"/>
                </a:lnTo>
                <a:lnTo>
                  <a:pt x="167513" y="0"/>
                </a:lnTo>
                <a:lnTo>
                  <a:pt x="218567" y="0"/>
                </a:lnTo>
                <a:lnTo>
                  <a:pt x="218567" y="291084"/>
                </a:lnTo>
                <a:lnTo>
                  <a:pt x="167513" y="291084"/>
                </a:lnTo>
                <a:lnTo>
                  <a:pt x="167513" y="159893"/>
                </a:lnTo>
                <a:lnTo>
                  <a:pt x="51562" y="159893"/>
                </a:lnTo>
                <a:lnTo>
                  <a:pt x="5156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81832" y="604012"/>
            <a:ext cx="196850" cy="294005"/>
          </a:xfrm>
          <a:custGeom>
            <a:avLst/>
            <a:gdLst/>
            <a:ahLst/>
            <a:cxnLst/>
            <a:rect l="l" t="t" r="r" b="b"/>
            <a:pathLst>
              <a:path w="196850" h="294005">
                <a:moveTo>
                  <a:pt x="82423" y="0"/>
                </a:moveTo>
                <a:lnTo>
                  <a:pt x="122809" y="4841"/>
                </a:lnTo>
                <a:lnTo>
                  <a:pt x="164457" y="30045"/>
                </a:lnTo>
                <a:lnTo>
                  <a:pt x="178816" y="74675"/>
                </a:lnTo>
                <a:lnTo>
                  <a:pt x="176530" y="91031"/>
                </a:lnTo>
                <a:lnTo>
                  <a:pt x="169672" y="105600"/>
                </a:lnTo>
                <a:lnTo>
                  <a:pt x="158242" y="118360"/>
                </a:lnTo>
                <a:lnTo>
                  <a:pt x="142240" y="129286"/>
                </a:lnTo>
                <a:lnTo>
                  <a:pt x="165983" y="141235"/>
                </a:lnTo>
                <a:lnTo>
                  <a:pt x="182927" y="158210"/>
                </a:lnTo>
                <a:lnTo>
                  <a:pt x="193085" y="180185"/>
                </a:lnTo>
                <a:lnTo>
                  <a:pt x="196469" y="207137"/>
                </a:lnTo>
                <a:lnTo>
                  <a:pt x="194589" y="226018"/>
                </a:lnTo>
                <a:lnTo>
                  <a:pt x="166497" y="270255"/>
                </a:lnTo>
                <a:lnTo>
                  <a:pt x="132095" y="287797"/>
                </a:lnTo>
                <a:lnTo>
                  <a:pt x="89027" y="293624"/>
                </a:lnTo>
                <a:lnTo>
                  <a:pt x="0" y="293624"/>
                </a:lnTo>
                <a:lnTo>
                  <a:pt x="0" y="2793"/>
                </a:lnTo>
                <a:lnTo>
                  <a:pt x="27166" y="1553"/>
                </a:lnTo>
                <a:lnTo>
                  <a:pt x="49974" y="682"/>
                </a:lnTo>
                <a:lnTo>
                  <a:pt x="68401" y="168"/>
                </a:lnTo>
                <a:lnTo>
                  <a:pt x="8242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09109" y="6036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4"/>
                </a:lnTo>
                <a:lnTo>
                  <a:pt x="223646" y="294005"/>
                </a:lnTo>
                <a:lnTo>
                  <a:pt x="164083" y="294005"/>
                </a:lnTo>
                <a:lnTo>
                  <a:pt x="86360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55796" y="6036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4"/>
                </a:lnTo>
                <a:lnTo>
                  <a:pt x="223647" y="294005"/>
                </a:lnTo>
                <a:lnTo>
                  <a:pt x="164083" y="294005"/>
                </a:lnTo>
                <a:lnTo>
                  <a:pt x="86360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22723" y="6026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4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8" y="235965"/>
                </a:lnTo>
                <a:lnTo>
                  <a:pt x="77724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92172" y="6026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5" h="295275">
                <a:moveTo>
                  <a:pt x="115950" y="0"/>
                </a:moveTo>
                <a:lnTo>
                  <a:pt x="138683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9" y="235965"/>
                </a:lnTo>
                <a:lnTo>
                  <a:pt x="77723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43551" y="601598"/>
            <a:ext cx="241935" cy="300990"/>
          </a:xfrm>
          <a:custGeom>
            <a:avLst/>
            <a:gdLst/>
            <a:ahLst/>
            <a:cxnLst/>
            <a:rect l="l" t="t" r="r" b="b"/>
            <a:pathLst>
              <a:path w="241935" h="300990">
                <a:moveTo>
                  <a:pt x="147447" y="0"/>
                </a:moveTo>
                <a:lnTo>
                  <a:pt x="170471" y="1785"/>
                </a:lnTo>
                <a:lnTo>
                  <a:pt x="191722" y="7143"/>
                </a:lnTo>
                <a:lnTo>
                  <a:pt x="211187" y="16073"/>
                </a:lnTo>
                <a:lnTo>
                  <a:pt x="228853" y="28575"/>
                </a:lnTo>
                <a:lnTo>
                  <a:pt x="207263" y="70103"/>
                </a:lnTo>
                <a:lnTo>
                  <a:pt x="202072" y="66030"/>
                </a:lnTo>
                <a:lnTo>
                  <a:pt x="195643" y="61991"/>
                </a:lnTo>
                <a:lnTo>
                  <a:pt x="153495" y="46349"/>
                </a:lnTo>
                <a:lnTo>
                  <a:pt x="146303" y="45847"/>
                </a:lnTo>
                <a:lnTo>
                  <a:pt x="125920" y="47678"/>
                </a:lnTo>
                <a:lnTo>
                  <a:pt x="78486" y="75056"/>
                </a:lnTo>
                <a:lnTo>
                  <a:pt x="59912" y="109045"/>
                </a:lnTo>
                <a:lnTo>
                  <a:pt x="53721" y="153035"/>
                </a:lnTo>
                <a:lnTo>
                  <a:pt x="55225" y="175109"/>
                </a:lnTo>
                <a:lnTo>
                  <a:pt x="67329" y="212256"/>
                </a:lnTo>
                <a:lnTo>
                  <a:pt x="106743" y="248189"/>
                </a:lnTo>
                <a:lnTo>
                  <a:pt x="144272" y="255142"/>
                </a:lnTo>
                <a:lnTo>
                  <a:pt x="157466" y="254192"/>
                </a:lnTo>
                <a:lnTo>
                  <a:pt x="189737" y="182752"/>
                </a:lnTo>
                <a:lnTo>
                  <a:pt x="149478" y="182752"/>
                </a:lnTo>
                <a:lnTo>
                  <a:pt x="149478" y="138684"/>
                </a:lnTo>
                <a:lnTo>
                  <a:pt x="241426" y="138684"/>
                </a:lnTo>
                <a:lnTo>
                  <a:pt x="241426" y="268986"/>
                </a:lnTo>
                <a:lnTo>
                  <a:pt x="207708" y="287916"/>
                </a:lnTo>
                <a:lnTo>
                  <a:pt x="164750" y="298894"/>
                </a:lnTo>
                <a:lnTo>
                  <a:pt x="135889" y="300989"/>
                </a:lnTo>
                <a:lnTo>
                  <a:pt x="106247" y="298420"/>
                </a:lnTo>
                <a:lnTo>
                  <a:pt x="56630" y="277897"/>
                </a:lnTo>
                <a:lnTo>
                  <a:pt x="20627" y="237827"/>
                </a:lnTo>
                <a:lnTo>
                  <a:pt x="2287" y="183638"/>
                </a:lnTo>
                <a:lnTo>
                  <a:pt x="0" y="151637"/>
                </a:lnTo>
                <a:lnTo>
                  <a:pt x="2500" y="119512"/>
                </a:lnTo>
                <a:lnTo>
                  <a:pt x="22502" y="64787"/>
                </a:lnTo>
                <a:lnTo>
                  <a:pt x="61650" y="23735"/>
                </a:lnTo>
                <a:lnTo>
                  <a:pt x="115371" y="2641"/>
                </a:lnTo>
                <a:lnTo>
                  <a:pt x="14744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79726" y="6015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60" y="20447"/>
                </a:lnTo>
                <a:lnTo>
                  <a:pt x="192150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2" y="76326"/>
                </a:lnTo>
                <a:lnTo>
                  <a:pt x="59531" y="110934"/>
                </a:lnTo>
                <a:lnTo>
                  <a:pt x="53721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30" y="248285"/>
                </a:lnTo>
                <a:lnTo>
                  <a:pt x="132715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4" y="225678"/>
                </a:lnTo>
                <a:lnTo>
                  <a:pt x="221106" y="267462"/>
                </a:lnTo>
                <a:lnTo>
                  <a:pt x="203533" y="282130"/>
                </a:lnTo>
                <a:lnTo>
                  <a:pt x="182244" y="292607"/>
                </a:lnTo>
                <a:lnTo>
                  <a:pt x="157241" y="298894"/>
                </a:lnTo>
                <a:lnTo>
                  <a:pt x="128524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35940" y="2029180"/>
            <a:ext cx="2643505" cy="19157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R</a:t>
            </a:r>
            <a:r>
              <a:rPr sz="2600" dirty="0">
                <a:latin typeface="Trebuchet MS"/>
                <a:cs typeface="Trebuchet MS"/>
              </a:rPr>
              <a:t>A</a:t>
            </a:r>
            <a:r>
              <a:rPr sz="2600" spc="-14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enlargement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L</a:t>
            </a:r>
            <a:r>
              <a:rPr sz="2600" dirty="0">
                <a:latin typeface="Trebuchet MS"/>
                <a:cs typeface="Trebuchet MS"/>
              </a:rPr>
              <a:t>A</a:t>
            </a:r>
            <a:r>
              <a:rPr sz="2600" spc="-14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enlargem</a:t>
            </a:r>
            <a:r>
              <a:rPr sz="2600" spc="-15" dirty="0">
                <a:latin typeface="Trebuchet MS"/>
                <a:cs typeface="Trebuchet MS"/>
              </a:rPr>
              <a:t>e</a:t>
            </a:r>
            <a:r>
              <a:rPr sz="2600" spc="-5" dirty="0">
                <a:latin typeface="Trebuchet MS"/>
                <a:cs typeface="Trebuchet MS"/>
              </a:rPr>
              <a:t>nt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4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spc="-130" dirty="0">
                <a:latin typeface="Trebuchet MS"/>
                <a:cs typeface="Trebuchet MS"/>
              </a:rPr>
              <a:t>R</a:t>
            </a:r>
            <a:r>
              <a:rPr sz="2600" dirty="0">
                <a:latin typeface="Trebuchet MS"/>
                <a:cs typeface="Trebuchet MS"/>
              </a:rPr>
              <a:t>V</a:t>
            </a:r>
            <a:r>
              <a:rPr sz="2600" spc="-5" dirty="0">
                <a:latin typeface="Trebuchet MS"/>
                <a:cs typeface="Trebuchet MS"/>
              </a:rPr>
              <a:t> enlargement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spc="-360" dirty="0">
                <a:latin typeface="Trebuchet MS"/>
                <a:cs typeface="Trebuchet MS"/>
              </a:rPr>
              <a:t>L</a:t>
            </a:r>
            <a:r>
              <a:rPr sz="2600" dirty="0">
                <a:latin typeface="Trebuchet MS"/>
                <a:cs typeface="Trebuchet MS"/>
              </a:rPr>
              <a:t>V</a:t>
            </a:r>
            <a:r>
              <a:rPr sz="2600" spc="-5" dirty="0">
                <a:latin typeface="Trebuchet MS"/>
                <a:cs typeface="Trebuchet MS"/>
              </a:rPr>
              <a:t> </a:t>
            </a:r>
            <a:r>
              <a:rPr sz="2600" spc="-15" dirty="0">
                <a:latin typeface="Trebuchet MS"/>
                <a:cs typeface="Trebuchet MS"/>
              </a:rPr>
              <a:t>e</a:t>
            </a:r>
            <a:r>
              <a:rPr sz="2600" spc="-5" dirty="0">
                <a:latin typeface="Trebuchet MS"/>
                <a:cs typeface="Trebuchet MS"/>
              </a:rPr>
              <a:t>nlargement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6104" y="448944"/>
            <a:ext cx="2569845" cy="301625"/>
            <a:chOff x="886104" y="448944"/>
            <a:chExt cx="2569845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6104" y="448944"/>
              <a:ext cx="2569311" cy="3012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14397" y="539241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4473" y="496951"/>
            <a:ext cx="85978" cy="850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1178" y="496951"/>
            <a:ext cx="85966" cy="850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2414" y="496951"/>
            <a:ext cx="85979" cy="850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84119" y="494030"/>
            <a:ext cx="148717" cy="2112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707513" y="454151"/>
            <a:ext cx="191770" cy="291465"/>
          </a:xfrm>
          <a:custGeom>
            <a:avLst/>
            <a:gdLst/>
            <a:ahLst/>
            <a:cxnLst/>
            <a:rect l="l" t="t" r="r" b="b"/>
            <a:pathLst>
              <a:path w="191769" h="291465">
                <a:moveTo>
                  <a:pt x="0" y="0"/>
                </a:moveTo>
                <a:lnTo>
                  <a:pt x="191643" y="0"/>
                </a:lnTo>
                <a:lnTo>
                  <a:pt x="191643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53924" y="114046"/>
                </a:lnTo>
                <a:lnTo>
                  <a:pt x="153924" y="157987"/>
                </a:lnTo>
                <a:lnTo>
                  <a:pt x="51562" y="157987"/>
                </a:lnTo>
                <a:lnTo>
                  <a:pt x="5156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39010" y="454151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69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7761" y="454151"/>
            <a:ext cx="546100" cy="291465"/>
          </a:xfrm>
          <a:custGeom>
            <a:avLst/>
            <a:gdLst/>
            <a:ahLst/>
            <a:cxnLst/>
            <a:rect l="l" t="t" r="r" b="b"/>
            <a:pathLst>
              <a:path w="546100" h="291465">
                <a:moveTo>
                  <a:pt x="360299" y="0"/>
                </a:moveTo>
                <a:lnTo>
                  <a:pt x="545973" y="0"/>
                </a:lnTo>
                <a:lnTo>
                  <a:pt x="545973" y="45847"/>
                </a:lnTo>
                <a:lnTo>
                  <a:pt x="411861" y="45847"/>
                </a:lnTo>
                <a:lnTo>
                  <a:pt x="411861" y="114046"/>
                </a:lnTo>
                <a:lnTo>
                  <a:pt x="508126" y="114046"/>
                </a:lnTo>
                <a:lnTo>
                  <a:pt x="508126" y="157987"/>
                </a:lnTo>
                <a:lnTo>
                  <a:pt x="411861" y="157987"/>
                </a:lnTo>
                <a:lnTo>
                  <a:pt x="411861" y="245237"/>
                </a:lnTo>
                <a:lnTo>
                  <a:pt x="543813" y="245237"/>
                </a:lnTo>
                <a:lnTo>
                  <a:pt x="543813" y="291084"/>
                </a:lnTo>
                <a:lnTo>
                  <a:pt x="360299" y="291084"/>
                </a:lnTo>
                <a:lnTo>
                  <a:pt x="360299" y="0"/>
                </a:lnTo>
                <a:close/>
              </a:path>
              <a:path w="546100" h="291465">
                <a:moveTo>
                  <a:pt x="85978" y="0"/>
                </a:moveTo>
                <a:lnTo>
                  <a:pt x="327025" y="0"/>
                </a:lnTo>
                <a:lnTo>
                  <a:pt x="327025" y="45847"/>
                </a:lnTo>
                <a:lnTo>
                  <a:pt x="230250" y="45847"/>
                </a:lnTo>
                <a:lnTo>
                  <a:pt x="230250" y="291084"/>
                </a:lnTo>
                <a:lnTo>
                  <a:pt x="178562" y="291084"/>
                </a:lnTo>
                <a:lnTo>
                  <a:pt x="178562" y="45847"/>
                </a:lnTo>
                <a:lnTo>
                  <a:pt x="85978" y="45847"/>
                </a:lnTo>
                <a:lnTo>
                  <a:pt x="85978" y="0"/>
                </a:lnTo>
                <a:close/>
              </a:path>
              <a:path w="54610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1769" y="4512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6" y="294005"/>
                </a:lnTo>
                <a:lnTo>
                  <a:pt x="164083" y="294005"/>
                </a:lnTo>
                <a:lnTo>
                  <a:pt x="86359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8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89708" y="4512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5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7" y="294005"/>
                </a:lnTo>
                <a:lnTo>
                  <a:pt x="164084" y="294005"/>
                </a:lnTo>
                <a:lnTo>
                  <a:pt x="86360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8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8422" y="4512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5" h="294005">
                <a:moveTo>
                  <a:pt x="80657" y="0"/>
                </a:moveTo>
                <a:lnTo>
                  <a:pt x="129178" y="5357"/>
                </a:lnTo>
                <a:lnTo>
                  <a:pt x="163833" y="21431"/>
                </a:lnTo>
                <a:lnTo>
                  <a:pt x="184624" y="48220"/>
                </a:lnTo>
                <a:lnTo>
                  <a:pt x="191554" y="85725"/>
                </a:lnTo>
                <a:lnTo>
                  <a:pt x="190599" y="98391"/>
                </a:lnTo>
                <a:lnTo>
                  <a:pt x="168067" y="142722"/>
                </a:lnTo>
                <a:lnTo>
                  <a:pt x="137706" y="162814"/>
                </a:lnTo>
                <a:lnTo>
                  <a:pt x="223685" y="294005"/>
                </a:lnTo>
                <a:lnTo>
                  <a:pt x="164122" y="294005"/>
                </a:lnTo>
                <a:lnTo>
                  <a:pt x="86423" y="173863"/>
                </a:lnTo>
                <a:lnTo>
                  <a:pt x="79980" y="173644"/>
                </a:lnTo>
                <a:lnTo>
                  <a:pt x="72367" y="173355"/>
                </a:lnTo>
                <a:lnTo>
                  <a:pt x="63588" y="172970"/>
                </a:lnTo>
                <a:lnTo>
                  <a:pt x="53644" y="172466"/>
                </a:lnTo>
                <a:lnTo>
                  <a:pt x="53644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3" y="2825"/>
                </a:lnTo>
                <a:lnTo>
                  <a:pt x="10574" y="2540"/>
                </a:lnTo>
                <a:lnTo>
                  <a:pt x="20522" y="2063"/>
                </a:lnTo>
                <a:lnTo>
                  <a:pt x="33578" y="1397"/>
                </a:lnTo>
                <a:lnTo>
                  <a:pt x="47473" y="803"/>
                </a:lnTo>
                <a:lnTo>
                  <a:pt x="59951" y="365"/>
                </a:lnTo>
                <a:lnTo>
                  <a:pt x="71013" y="93"/>
                </a:lnTo>
                <a:lnTo>
                  <a:pt x="806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22067" y="4502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5" h="295275">
                <a:moveTo>
                  <a:pt x="115950" y="0"/>
                </a:moveTo>
                <a:lnTo>
                  <a:pt x="138683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9" y="235965"/>
                </a:lnTo>
                <a:lnTo>
                  <a:pt x="77724" y="235965"/>
                </a:lnTo>
                <a:lnTo>
                  <a:pt x="57404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6104" y="4491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5" h="300990">
                <a:moveTo>
                  <a:pt x="133311" y="0"/>
                </a:moveTo>
                <a:lnTo>
                  <a:pt x="157090" y="1283"/>
                </a:lnTo>
                <a:lnTo>
                  <a:pt x="178363" y="5127"/>
                </a:lnTo>
                <a:lnTo>
                  <a:pt x="197128" y="11519"/>
                </a:lnTo>
                <a:lnTo>
                  <a:pt x="213385" y="20447"/>
                </a:lnTo>
                <a:lnTo>
                  <a:pt x="192125" y="63118"/>
                </a:lnTo>
                <a:lnTo>
                  <a:pt x="182162" y="55598"/>
                </a:lnTo>
                <a:lnTo>
                  <a:pt x="169568" y="50196"/>
                </a:lnTo>
                <a:lnTo>
                  <a:pt x="154344" y="46938"/>
                </a:lnTo>
                <a:lnTo>
                  <a:pt x="136486" y="45847"/>
                </a:lnTo>
                <a:lnTo>
                  <a:pt x="119130" y="47751"/>
                </a:lnTo>
                <a:lnTo>
                  <a:pt x="76885" y="76326"/>
                </a:lnTo>
                <a:lnTo>
                  <a:pt x="59455" y="110934"/>
                </a:lnTo>
                <a:lnTo>
                  <a:pt x="53644" y="153542"/>
                </a:lnTo>
                <a:lnTo>
                  <a:pt x="54990" y="175686"/>
                </a:lnTo>
                <a:lnTo>
                  <a:pt x="65764" y="212782"/>
                </a:lnTo>
                <a:lnTo>
                  <a:pt x="100355" y="248285"/>
                </a:lnTo>
                <a:lnTo>
                  <a:pt x="132714" y="255142"/>
                </a:lnTo>
                <a:lnTo>
                  <a:pt x="152162" y="253307"/>
                </a:lnTo>
                <a:lnTo>
                  <a:pt x="169375" y="247792"/>
                </a:lnTo>
                <a:lnTo>
                  <a:pt x="184351" y="238587"/>
                </a:lnTo>
                <a:lnTo>
                  <a:pt x="197091" y="225678"/>
                </a:lnTo>
                <a:lnTo>
                  <a:pt x="221132" y="267462"/>
                </a:lnTo>
                <a:lnTo>
                  <a:pt x="203499" y="282130"/>
                </a:lnTo>
                <a:lnTo>
                  <a:pt x="182189" y="292607"/>
                </a:lnTo>
                <a:lnTo>
                  <a:pt x="157204" y="298894"/>
                </a:lnTo>
                <a:lnTo>
                  <a:pt x="128549" y="300989"/>
                </a:lnTo>
                <a:lnTo>
                  <a:pt x="99750" y="298487"/>
                </a:lnTo>
                <a:lnTo>
                  <a:pt x="52359" y="278433"/>
                </a:lnTo>
                <a:lnTo>
                  <a:pt x="18993" y="238948"/>
                </a:lnTo>
                <a:lnTo>
                  <a:pt x="2109" y="184223"/>
                </a:lnTo>
                <a:lnTo>
                  <a:pt x="0" y="151384"/>
                </a:lnTo>
                <a:lnTo>
                  <a:pt x="2340" y="120425"/>
                </a:lnTo>
                <a:lnTo>
                  <a:pt x="21066" y="66462"/>
                </a:lnTo>
                <a:lnTo>
                  <a:pt x="57488" y="24431"/>
                </a:lnTo>
                <a:lnTo>
                  <a:pt x="105417" y="2714"/>
                </a:lnTo>
                <a:lnTo>
                  <a:pt x="13331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31286" y="4489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1" y="0"/>
                </a:moveTo>
                <a:lnTo>
                  <a:pt x="180546" y="9778"/>
                </a:lnTo>
                <a:lnTo>
                  <a:pt x="221106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7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598164" y="449326"/>
            <a:ext cx="477520" cy="297180"/>
            <a:chOff x="3598164" y="449326"/>
            <a:chExt cx="477520" cy="29718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9053" y="450215"/>
              <a:ext cx="475234" cy="29502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910965" y="539242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1758" y="496951"/>
              <a:ext cx="85978" cy="8508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599053" y="450215"/>
              <a:ext cx="475615" cy="295275"/>
            </a:xfrm>
            <a:custGeom>
              <a:avLst/>
              <a:gdLst/>
              <a:ahLst/>
              <a:cxnLst/>
              <a:rect l="l" t="t" r="r" b="b"/>
              <a:pathLst>
                <a:path w="475614" h="295275">
                  <a:moveTo>
                    <a:pt x="335534" y="0"/>
                  </a:moveTo>
                  <a:lnTo>
                    <a:pt x="358267" y="0"/>
                  </a:lnTo>
                  <a:lnTo>
                    <a:pt x="475234" y="295021"/>
                  </a:lnTo>
                  <a:lnTo>
                    <a:pt x="418211" y="295021"/>
                  </a:lnTo>
                  <a:lnTo>
                    <a:pt x="397001" y="235965"/>
                  </a:lnTo>
                  <a:lnTo>
                    <a:pt x="297307" y="235965"/>
                  </a:lnTo>
                  <a:lnTo>
                    <a:pt x="276987" y="295021"/>
                  </a:lnTo>
                  <a:lnTo>
                    <a:pt x="223647" y="295021"/>
                  </a:lnTo>
                  <a:lnTo>
                    <a:pt x="219583" y="295021"/>
                  </a:lnTo>
                  <a:lnTo>
                    <a:pt x="164084" y="295021"/>
                  </a:lnTo>
                  <a:lnTo>
                    <a:pt x="86360" y="174879"/>
                  </a:lnTo>
                  <a:lnTo>
                    <a:pt x="79954" y="174660"/>
                  </a:lnTo>
                  <a:lnTo>
                    <a:pt x="72358" y="174371"/>
                  </a:lnTo>
                  <a:lnTo>
                    <a:pt x="63571" y="173986"/>
                  </a:lnTo>
                  <a:lnTo>
                    <a:pt x="53594" y="173482"/>
                  </a:lnTo>
                  <a:lnTo>
                    <a:pt x="53594" y="295021"/>
                  </a:lnTo>
                  <a:lnTo>
                    <a:pt x="0" y="295021"/>
                  </a:lnTo>
                  <a:lnTo>
                    <a:pt x="0" y="3937"/>
                  </a:lnTo>
                  <a:lnTo>
                    <a:pt x="3738" y="3841"/>
                  </a:lnTo>
                  <a:lnTo>
                    <a:pt x="10572" y="3556"/>
                  </a:lnTo>
                  <a:lnTo>
                    <a:pt x="20502" y="3079"/>
                  </a:lnTo>
                  <a:lnTo>
                    <a:pt x="33527" y="2412"/>
                  </a:lnTo>
                  <a:lnTo>
                    <a:pt x="47408" y="1819"/>
                  </a:lnTo>
                  <a:lnTo>
                    <a:pt x="59896" y="1381"/>
                  </a:lnTo>
                  <a:lnTo>
                    <a:pt x="70979" y="1109"/>
                  </a:lnTo>
                  <a:lnTo>
                    <a:pt x="80645" y="1015"/>
                  </a:lnTo>
                  <a:lnTo>
                    <a:pt x="129151" y="6373"/>
                  </a:lnTo>
                  <a:lnTo>
                    <a:pt x="163798" y="22447"/>
                  </a:lnTo>
                  <a:lnTo>
                    <a:pt x="184586" y="49236"/>
                  </a:lnTo>
                  <a:lnTo>
                    <a:pt x="191516" y="86740"/>
                  </a:lnTo>
                  <a:lnTo>
                    <a:pt x="190561" y="99407"/>
                  </a:lnTo>
                  <a:lnTo>
                    <a:pt x="168028" y="143738"/>
                  </a:lnTo>
                  <a:lnTo>
                    <a:pt x="137668" y="163830"/>
                  </a:lnTo>
                  <a:lnTo>
                    <a:pt x="221107" y="291084"/>
                  </a:lnTo>
                  <a:lnTo>
                    <a:pt x="33553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203191" y="448309"/>
            <a:ext cx="2762250" cy="302895"/>
            <a:chOff x="4203191" y="448309"/>
            <a:chExt cx="2762250" cy="30289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4080" y="449198"/>
              <a:ext cx="2760218" cy="30098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996052" y="539241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2813" y="496950"/>
              <a:ext cx="85978" cy="8508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204080" y="449198"/>
              <a:ext cx="2760345" cy="300990"/>
            </a:xfrm>
            <a:custGeom>
              <a:avLst/>
              <a:gdLst/>
              <a:ahLst/>
              <a:cxnLst/>
              <a:rect l="l" t="t" r="r" b="b"/>
              <a:pathLst>
                <a:path w="2760345" h="300990">
                  <a:moveTo>
                    <a:pt x="2519172" y="4952"/>
                  </a:moveTo>
                  <a:lnTo>
                    <a:pt x="2760218" y="4952"/>
                  </a:lnTo>
                  <a:lnTo>
                    <a:pt x="2760218" y="50800"/>
                  </a:lnTo>
                  <a:lnTo>
                    <a:pt x="2663444" y="50800"/>
                  </a:lnTo>
                  <a:lnTo>
                    <a:pt x="2663444" y="296037"/>
                  </a:lnTo>
                  <a:lnTo>
                    <a:pt x="2611754" y="296037"/>
                  </a:lnTo>
                  <a:lnTo>
                    <a:pt x="2611754" y="50800"/>
                  </a:lnTo>
                  <a:lnTo>
                    <a:pt x="2519172" y="50800"/>
                  </a:lnTo>
                  <a:lnTo>
                    <a:pt x="2519172" y="4952"/>
                  </a:lnTo>
                  <a:close/>
                </a:path>
                <a:path w="2760345" h="300990">
                  <a:moveTo>
                    <a:pt x="2273808" y="4952"/>
                  </a:moveTo>
                  <a:lnTo>
                    <a:pt x="2298573" y="4952"/>
                  </a:lnTo>
                  <a:lnTo>
                    <a:pt x="2436114" y="180593"/>
                  </a:lnTo>
                  <a:lnTo>
                    <a:pt x="2436114" y="4952"/>
                  </a:lnTo>
                  <a:lnTo>
                    <a:pt x="2485771" y="4952"/>
                  </a:lnTo>
                  <a:lnTo>
                    <a:pt x="2485771" y="299974"/>
                  </a:lnTo>
                  <a:lnTo>
                    <a:pt x="2464689" y="299974"/>
                  </a:lnTo>
                  <a:lnTo>
                    <a:pt x="2323465" y="115824"/>
                  </a:lnTo>
                  <a:lnTo>
                    <a:pt x="2323465" y="296290"/>
                  </a:lnTo>
                  <a:lnTo>
                    <a:pt x="2273808" y="296290"/>
                  </a:lnTo>
                  <a:lnTo>
                    <a:pt x="2273808" y="4952"/>
                  </a:lnTo>
                  <a:close/>
                </a:path>
                <a:path w="2760345" h="300990">
                  <a:moveTo>
                    <a:pt x="2042160" y="4952"/>
                  </a:moveTo>
                  <a:lnTo>
                    <a:pt x="2227834" y="4952"/>
                  </a:lnTo>
                  <a:lnTo>
                    <a:pt x="2227834" y="50800"/>
                  </a:lnTo>
                  <a:lnTo>
                    <a:pt x="2093722" y="50800"/>
                  </a:lnTo>
                  <a:lnTo>
                    <a:pt x="2093722" y="118999"/>
                  </a:lnTo>
                  <a:lnTo>
                    <a:pt x="2189988" y="118999"/>
                  </a:lnTo>
                  <a:lnTo>
                    <a:pt x="2189988" y="162940"/>
                  </a:lnTo>
                  <a:lnTo>
                    <a:pt x="2093722" y="162940"/>
                  </a:lnTo>
                  <a:lnTo>
                    <a:pt x="2093722" y="250189"/>
                  </a:lnTo>
                  <a:lnTo>
                    <a:pt x="2225675" y="250189"/>
                  </a:lnTo>
                  <a:lnTo>
                    <a:pt x="2225675" y="296037"/>
                  </a:lnTo>
                  <a:lnTo>
                    <a:pt x="2042160" y="296037"/>
                  </a:lnTo>
                  <a:lnTo>
                    <a:pt x="2042160" y="4952"/>
                  </a:lnTo>
                  <a:close/>
                </a:path>
                <a:path w="2760345" h="300990">
                  <a:moveTo>
                    <a:pt x="1771650" y="4952"/>
                  </a:moveTo>
                  <a:lnTo>
                    <a:pt x="1799082" y="4952"/>
                  </a:lnTo>
                  <a:lnTo>
                    <a:pt x="1862074" y="201040"/>
                  </a:lnTo>
                  <a:lnTo>
                    <a:pt x="1923669" y="4952"/>
                  </a:lnTo>
                  <a:lnTo>
                    <a:pt x="1950847" y="4952"/>
                  </a:lnTo>
                  <a:lnTo>
                    <a:pt x="2010283" y="296290"/>
                  </a:lnTo>
                  <a:lnTo>
                    <a:pt x="1960118" y="296290"/>
                  </a:lnTo>
                  <a:lnTo>
                    <a:pt x="1930019" y="139318"/>
                  </a:lnTo>
                  <a:lnTo>
                    <a:pt x="1871345" y="299974"/>
                  </a:lnTo>
                  <a:lnTo>
                    <a:pt x="1852930" y="299974"/>
                  </a:lnTo>
                  <a:lnTo>
                    <a:pt x="1794256" y="139318"/>
                  </a:lnTo>
                  <a:lnTo>
                    <a:pt x="1762887" y="296290"/>
                  </a:lnTo>
                  <a:lnTo>
                    <a:pt x="1712976" y="296290"/>
                  </a:lnTo>
                  <a:lnTo>
                    <a:pt x="1771650" y="4952"/>
                  </a:lnTo>
                  <a:close/>
                </a:path>
                <a:path w="2760345" h="300990">
                  <a:moveTo>
                    <a:pt x="1507236" y="4952"/>
                  </a:moveTo>
                  <a:lnTo>
                    <a:pt x="1692910" y="4952"/>
                  </a:lnTo>
                  <a:lnTo>
                    <a:pt x="1692910" y="50800"/>
                  </a:lnTo>
                  <a:lnTo>
                    <a:pt x="1558798" y="50800"/>
                  </a:lnTo>
                  <a:lnTo>
                    <a:pt x="1558798" y="118999"/>
                  </a:lnTo>
                  <a:lnTo>
                    <a:pt x="1655064" y="118999"/>
                  </a:lnTo>
                  <a:lnTo>
                    <a:pt x="1655064" y="162940"/>
                  </a:lnTo>
                  <a:lnTo>
                    <a:pt x="1558798" y="162940"/>
                  </a:lnTo>
                  <a:lnTo>
                    <a:pt x="1558798" y="250189"/>
                  </a:lnTo>
                  <a:lnTo>
                    <a:pt x="1690751" y="250189"/>
                  </a:lnTo>
                  <a:lnTo>
                    <a:pt x="1690751" y="296037"/>
                  </a:lnTo>
                  <a:lnTo>
                    <a:pt x="1507236" y="296037"/>
                  </a:lnTo>
                  <a:lnTo>
                    <a:pt x="1507236" y="4952"/>
                  </a:lnTo>
                  <a:close/>
                </a:path>
                <a:path w="2760345" h="300990">
                  <a:moveTo>
                    <a:pt x="502920" y="4952"/>
                  </a:moveTo>
                  <a:lnTo>
                    <a:pt x="554482" y="4952"/>
                  </a:lnTo>
                  <a:lnTo>
                    <a:pt x="554482" y="250189"/>
                  </a:lnTo>
                  <a:lnTo>
                    <a:pt x="686054" y="250189"/>
                  </a:lnTo>
                  <a:lnTo>
                    <a:pt x="686054" y="296037"/>
                  </a:lnTo>
                  <a:lnTo>
                    <a:pt x="502920" y="296037"/>
                  </a:lnTo>
                  <a:lnTo>
                    <a:pt x="502920" y="4952"/>
                  </a:lnTo>
                  <a:close/>
                </a:path>
                <a:path w="2760345" h="300990">
                  <a:moveTo>
                    <a:pt x="231648" y="4952"/>
                  </a:moveTo>
                  <a:lnTo>
                    <a:pt x="256413" y="4952"/>
                  </a:lnTo>
                  <a:lnTo>
                    <a:pt x="393954" y="180593"/>
                  </a:lnTo>
                  <a:lnTo>
                    <a:pt x="393954" y="4952"/>
                  </a:lnTo>
                  <a:lnTo>
                    <a:pt x="443611" y="4952"/>
                  </a:lnTo>
                  <a:lnTo>
                    <a:pt x="443611" y="299974"/>
                  </a:lnTo>
                  <a:lnTo>
                    <a:pt x="422529" y="299974"/>
                  </a:lnTo>
                  <a:lnTo>
                    <a:pt x="281305" y="115824"/>
                  </a:lnTo>
                  <a:lnTo>
                    <a:pt x="281305" y="296290"/>
                  </a:lnTo>
                  <a:lnTo>
                    <a:pt x="231648" y="296290"/>
                  </a:lnTo>
                  <a:lnTo>
                    <a:pt x="231648" y="4952"/>
                  </a:lnTo>
                  <a:close/>
                </a:path>
                <a:path w="2760345" h="300990">
                  <a:moveTo>
                    <a:pt x="0" y="4952"/>
                  </a:moveTo>
                  <a:lnTo>
                    <a:pt x="185674" y="4952"/>
                  </a:lnTo>
                  <a:lnTo>
                    <a:pt x="185674" y="50800"/>
                  </a:lnTo>
                  <a:lnTo>
                    <a:pt x="51562" y="50800"/>
                  </a:lnTo>
                  <a:lnTo>
                    <a:pt x="51562" y="118999"/>
                  </a:lnTo>
                  <a:lnTo>
                    <a:pt x="147828" y="118999"/>
                  </a:lnTo>
                  <a:lnTo>
                    <a:pt x="147828" y="162940"/>
                  </a:lnTo>
                  <a:lnTo>
                    <a:pt x="51562" y="162940"/>
                  </a:lnTo>
                  <a:lnTo>
                    <a:pt x="51562" y="250189"/>
                  </a:lnTo>
                  <a:lnTo>
                    <a:pt x="183515" y="250189"/>
                  </a:lnTo>
                  <a:lnTo>
                    <a:pt x="183515" y="296037"/>
                  </a:lnTo>
                  <a:lnTo>
                    <a:pt x="0" y="296037"/>
                  </a:lnTo>
                  <a:lnTo>
                    <a:pt x="0" y="4952"/>
                  </a:lnTo>
                  <a:close/>
                </a:path>
                <a:path w="2760345" h="300990">
                  <a:moveTo>
                    <a:pt x="1066673" y="2031"/>
                  </a:moveTo>
                  <a:lnTo>
                    <a:pt x="1115179" y="7389"/>
                  </a:lnTo>
                  <a:lnTo>
                    <a:pt x="1149826" y="23463"/>
                  </a:lnTo>
                  <a:lnTo>
                    <a:pt x="1170614" y="50252"/>
                  </a:lnTo>
                  <a:lnTo>
                    <a:pt x="1177544" y="87756"/>
                  </a:lnTo>
                  <a:lnTo>
                    <a:pt x="1176589" y="100423"/>
                  </a:lnTo>
                  <a:lnTo>
                    <a:pt x="1154056" y="144754"/>
                  </a:lnTo>
                  <a:lnTo>
                    <a:pt x="1123696" y="164846"/>
                  </a:lnTo>
                  <a:lnTo>
                    <a:pt x="1209675" y="296037"/>
                  </a:lnTo>
                  <a:lnTo>
                    <a:pt x="1150112" y="296037"/>
                  </a:lnTo>
                  <a:lnTo>
                    <a:pt x="1072388" y="175895"/>
                  </a:lnTo>
                  <a:lnTo>
                    <a:pt x="1065982" y="175676"/>
                  </a:lnTo>
                  <a:lnTo>
                    <a:pt x="1058386" y="175387"/>
                  </a:lnTo>
                  <a:lnTo>
                    <a:pt x="1049599" y="175002"/>
                  </a:lnTo>
                  <a:lnTo>
                    <a:pt x="1039622" y="174498"/>
                  </a:lnTo>
                  <a:lnTo>
                    <a:pt x="1039622" y="296037"/>
                  </a:lnTo>
                  <a:lnTo>
                    <a:pt x="986028" y="296037"/>
                  </a:lnTo>
                  <a:lnTo>
                    <a:pt x="986028" y="4952"/>
                  </a:lnTo>
                  <a:lnTo>
                    <a:pt x="989766" y="4857"/>
                  </a:lnTo>
                  <a:lnTo>
                    <a:pt x="996600" y="4572"/>
                  </a:lnTo>
                  <a:lnTo>
                    <a:pt x="1006530" y="4095"/>
                  </a:lnTo>
                  <a:lnTo>
                    <a:pt x="1019556" y="3428"/>
                  </a:lnTo>
                  <a:lnTo>
                    <a:pt x="1033436" y="2835"/>
                  </a:lnTo>
                  <a:lnTo>
                    <a:pt x="1045924" y="2397"/>
                  </a:lnTo>
                  <a:lnTo>
                    <a:pt x="1057007" y="2125"/>
                  </a:lnTo>
                  <a:lnTo>
                    <a:pt x="1066673" y="2031"/>
                  </a:lnTo>
                  <a:close/>
                </a:path>
                <a:path w="2760345" h="300990">
                  <a:moveTo>
                    <a:pt x="815594" y="1015"/>
                  </a:moveTo>
                  <a:lnTo>
                    <a:pt x="838327" y="1015"/>
                  </a:lnTo>
                  <a:lnTo>
                    <a:pt x="955294" y="296037"/>
                  </a:lnTo>
                  <a:lnTo>
                    <a:pt x="898271" y="296037"/>
                  </a:lnTo>
                  <a:lnTo>
                    <a:pt x="877062" y="236981"/>
                  </a:lnTo>
                  <a:lnTo>
                    <a:pt x="777367" y="236981"/>
                  </a:lnTo>
                  <a:lnTo>
                    <a:pt x="757047" y="296037"/>
                  </a:lnTo>
                  <a:lnTo>
                    <a:pt x="699643" y="296037"/>
                  </a:lnTo>
                  <a:lnTo>
                    <a:pt x="815594" y="1015"/>
                  </a:lnTo>
                  <a:close/>
                </a:path>
                <a:path w="2760345" h="300990">
                  <a:moveTo>
                    <a:pt x="1367917" y="0"/>
                  </a:moveTo>
                  <a:lnTo>
                    <a:pt x="1390941" y="1785"/>
                  </a:lnTo>
                  <a:lnTo>
                    <a:pt x="1412192" y="7143"/>
                  </a:lnTo>
                  <a:lnTo>
                    <a:pt x="1431657" y="16073"/>
                  </a:lnTo>
                  <a:lnTo>
                    <a:pt x="1449324" y="28575"/>
                  </a:lnTo>
                  <a:lnTo>
                    <a:pt x="1427734" y="70103"/>
                  </a:lnTo>
                  <a:lnTo>
                    <a:pt x="1422542" y="66030"/>
                  </a:lnTo>
                  <a:lnTo>
                    <a:pt x="1416113" y="61991"/>
                  </a:lnTo>
                  <a:lnTo>
                    <a:pt x="1373965" y="46349"/>
                  </a:lnTo>
                  <a:lnTo>
                    <a:pt x="1366774" y="45847"/>
                  </a:lnTo>
                  <a:lnTo>
                    <a:pt x="1346390" y="47678"/>
                  </a:lnTo>
                  <a:lnTo>
                    <a:pt x="1298956" y="75056"/>
                  </a:lnTo>
                  <a:lnTo>
                    <a:pt x="1280382" y="109045"/>
                  </a:lnTo>
                  <a:lnTo>
                    <a:pt x="1274191" y="153035"/>
                  </a:lnTo>
                  <a:lnTo>
                    <a:pt x="1275695" y="175109"/>
                  </a:lnTo>
                  <a:lnTo>
                    <a:pt x="1287799" y="212256"/>
                  </a:lnTo>
                  <a:lnTo>
                    <a:pt x="1327213" y="248189"/>
                  </a:lnTo>
                  <a:lnTo>
                    <a:pt x="1364742" y="255142"/>
                  </a:lnTo>
                  <a:lnTo>
                    <a:pt x="1377936" y="254192"/>
                  </a:lnTo>
                  <a:lnTo>
                    <a:pt x="1410208" y="182752"/>
                  </a:lnTo>
                  <a:lnTo>
                    <a:pt x="1369949" y="182752"/>
                  </a:lnTo>
                  <a:lnTo>
                    <a:pt x="1369949" y="138684"/>
                  </a:lnTo>
                  <a:lnTo>
                    <a:pt x="1461897" y="138684"/>
                  </a:lnTo>
                  <a:lnTo>
                    <a:pt x="1461897" y="268986"/>
                  </a:lnTo>
                  <a:lnTo>
                    <a:pt x="1428178" y="287916"/>
                  </a:lnTo>
                  <a:lnTo>
                    <a:pt x="1385220" y="298894"/>
                  </a:lnTo>
                  <a:lnTo>
                    <a:pt x="1356360" y="300989"/>
                  </a:lnTo>
                  <a:lnTo>
                    <a:pt x="1326717" y="298420"/>
                  </a:lnTo>
                  <a:lnTo>
                    <a:pt x="1277100" y="277897"/>
                  </a:lnTo>
                  <a:lnTo>
                    <a:pt x="1241097" y="237827"/>
                  </a:lnTo>
                  <a:lnTo>
                    <a:pt x="1222757" y="183638"/>
                  </a:lnTo>
                  <a:lnTo>
                    <a:pt x="1220470" y="151637"/>
                  </a:lnTo>
                  <a:lnTo>
                    <a:pt x="1222970" y="119512"/>
                  </a:lnTo>
                  <a:lnTo>
                    <a:pt x="1242972" y="64787"/>
                  </a:lnTo>
                  <a:lnTo>
                    <a:pt x="1282120" y="23735"/>
                  </a:lnTo>
                  <a:lnTo>
                    <a:pt x="1335841" y="2641"/>
                  </a:lnTo>
                  <a:lnTo>
                    <a:pt x="1367917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35940" y="1634693"/>
            <a:ext cx="7324090" cy="3533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139055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1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5" dirty="0">
                <a:latin typeface="Trebuchet MS"/>
                <a:cs typeface="Trebuchet MS"/>
              </a:rPr>
              <a:t>Rt.</a:t>
            </a:r>
            <a:r>
              <a:rPr sz="2000" dirty="0">
                <a:latin typeface="Trebuchet MS"/>
                <a:cs typeface="Trebuchet MS"/>
              </a:rPr>
              <a:t> Cardiac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border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becomes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more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convex	</a:t>
            </a:r>
            <a:r>
              <a:rPr sz="2000" dirty="0">
                <a:latin typeface="Trebuchet MS"/>
                <a:cs typeface="Trebuchet MS"/>
              </a:rPr>
              <a:t>&gt;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50%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right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rebuchet MS"/>
                <a:cs typeface="Trebuchet MS"/>
              </a:rPr>
              <a:t>border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9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Rt.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Atrial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border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extends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&gt;3</a:t>
            </a:r>
            <a:r>
              <a:rPr sz="2000" spc="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intercostal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spaces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9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Measurement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from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mid</a:t>
            </a:r>
            <a:r>
              <a:rPr sz="2000" spc="-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vertical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line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max.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convexity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rt.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000" dirty="0">
                <a:latin typeface="Trebuchet MS"/>
                <a:cs typeface="Trebuchet MS"/>
              </a:rPr>
              <a:t>Border&gt;5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cm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adult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&amp;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&gt;4cm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 </a:t>
            </a:r>
            <a:r>
              <a:rPr sz="2000" dirty="0">
                <a:latin typeface="Trebuchet MS"/>
                <a:cs typeface="Trebuchet MS"/>
              </a:rPr>
              <a:t>children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5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dirty="0">
                <a:latin typeface="Trebuchet MS"/>
                <a:cs typeface="Trebuchet MS"/>
              </a:rPr>
              <a:t>Lateral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view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–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fullness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 space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between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sternum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and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front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000" spc="-5" dirty="0">
                <a:latin typeface="Trebuchet MS"/>
                <a:cs typeface="Trebuchet MS"/>
              </a:rPr>
              <a:t>upper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part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cardiac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silhouette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1554480"/>
            <a:ext cx="5181600" cy="4526280"/>
            <a:chOff x="1981200" y="1554480"/>
            <a:chExt cx="5181600" cy="4526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1554480"/>
              <a:ext cx="5181600" cy="45262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00400" y="4419600"/>
              <a:ext cx="1371600" cy="1905"/>
            </a:xfrm>
            <a:custGeom>
              <a:avLst/>
              <a:gdLst/>
              <a:ahLst/>
              <a:cxnLst/>
              <a:rect l="l" t="t" r="r" b="b"/>
              <a:pathLst>
                <a:path w="1371600" h="1904">
                  <a:moveTo>
                    <a:pt x="1371600" y="165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03575" y="4447413"/>
            <a:ext cx="146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94276" y="1906523"/>
            <a:ext cx="1905" cy="4114800"/>
          </a:xfrm>
          <a:custGeom>
            <a:avLst/>
            <a:gdLst/>
            <a:ahLst/>
            <a:cxnLst/>
            <a:rect l="l" t="t" r="r" b="b"/>
            <a:pathLst>
              <a:path w="1904" h="4114800">
                <a:moveTo>
                  <a:pt x="1650" y="0"/>
                </a:moveTo>
                <a:lnTo>
                  <a:pt x="0" y="4114800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75175" y="444741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b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55975" y="4066413"/>
            <a:ext cx="968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Ab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&gt;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5cm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95500" y="6096000"/>
            <a:ext cx="1028700" cy="22860"/>
          </a:xfrm>
          <a:custGeom>
            <a:avLst/>
            <a:gdLst/>
            <a:ahLst/>
            <a:cxnLst/>
            <a:rect l="l" t="t" r="r" b="b"/>
            <a:pathLst>
              <a:path w="1028700" h="22860">
                <a:moveTo>
                  <a:pt x="0" y="0"/>
                </a:moveTo>
                <a:lnTo>
                  <a:pt x="80400" y="68"/>
                </a:lnTo>
                <a:lnTo>
                  <a:pt x="159107" y="271"/>
                </a:lnTo>
                <a:lnTo>
                  <a:pt x="235891" y="603"/>
                </a:lnTo>
                <a:lnTo>
                  <a:pt x="310524" y="1059"/>
                </a:lnTo>
                <a:lnTo>
                  <a:pt x="382778" y="1634"/>
                </a:lnTo>
                <a:lnTo>
                  <a:pt x="452423" y="2323"/>
                </a:lnTo>
                <a:lnTo>
                  <a:pt x="519232" y="3121"/>
                </a:lnTo>
                <a:lnTo>
                  <a:pt x="582975" y="4022"/>
                </a:lnTo>
                <a:lnTo>
                  <a:pt x="643425" y="5022"/>
                </a:lnTo>
                <a:lnTo>
                  <a:pt x="700352" y="6115"/>
                </a:lnTo>
                <a:lnTo>
                  <a:pt x="753529" y="7297"/>
                </a:lnTo>
                <a:lnTo>
                  <a:pt x="802725" y="8562"/>
                </a:lnTo>
                <a:lnTo>
                  <a:pt x="847714" y="9906"/>
                </a:lnTo>
                <a:lnTo>
                  <a:pt x="888266" y="11322"/>
                </a:lnTo>
                <a:lnTo>
                  <a:pt x="955145" y="14354"/>
                </a:lnTo>
                <a:lnTo>
                  <a:pt x="1001534" y="17618"/>
                </a:lnTo>
                <a:lnTo>
                  <a:pt x="1025605" y="21073"/>
                </a:lnTo>
                <a:lnTo>
                  <a:pt x="1028700" y="22859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9916" y="653795"/>
            <a:ext cx="6429375" cy="319405"/>
            <a:chOff x="909916" y="653795"/>
            <a:chExt cx="642937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916" y="653795"/>
              <a:ext cx="6428778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51577" y="749299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4" y="0"/>
                  </a:moveTo>
                  <a:lnTo>
                    <a:pt x="0" y="114046"/>
                  </a:lnTo>
                  <a:lnTo>
                    <a:pt x="74168" y="114046"/>
                  </a:lnTo>
                  <a:lnTo>
                    <a:pt x="3708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100957" y="7493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3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32760" y="7493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3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7066" y="704723"/>
            <a:ext cx="91186" cy="899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2942" y="704723"/>
            <a:ext cx="91185" cy="899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7282" y="704723"/>
            <a:ext cx="91185" cy="899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4269" y="704723"/>
            <a:ext cx="91135" cy="89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39058" y="701548"/>
            <a:ext cx="157606" cy="22364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822567" y="659256"/>
            <a:ext cx="516255" cy="313055"/>
          </a:xfrm>
          <a:custGeom>
            <a:avLst/>
            <a:gdLst/>
            <a:ahLst/>
            <a:cxnLst/>
            <a:rect l="l" t="t" r="r" b="b"/>
            <a:pathLst>
              <a:path w="516254" h="313055">
                <a:moveTo>
                  <a:pt x="260603" y="0"/>
                </a:moveTo>
                <a:lnTo>
                  <a:pt x="516127" y="0"/>
                </a:lnTo>
                <a:lnTo>
                  <a:pt x="516127" y="48640"/>
                </a:lnTo>
                <a:lnTo>
                  <a:pt x="413511" y="48640"/>
                </a:lnTo>
                <a:lnTo>
                  <a:pt x="413511" y="308482"/>
                </a:lnTo>
                <a:lnTo>
                  <a:pt x="358775" y="308482"/>
                </a:lnTo>
                <a:lnTo>
                  <a:pt x="358775" y="48640"/>
                </a:lnTo>
                <a:lnTo>
                  <a:pt x="260603" y="48640"/>
                </a:lnTo>
                <a:lnTo>
                  <a:pt x="260603" y="0"/>
                </a:lnTo>
                <a:close/>
              </a:path>
              <a:path w="516254" h="313055">
                <a:moveTo>
                  <a:pt x="0" y="0"/>
                </a:moveTo>
                <a:lnTo>
                  <a:pt x="26288" y="0"/>
                </a:lnTo>
                <a:lnTo>
                  <a:pt x="171957" y="186181"/>
                </a:lnTo>
                <a:lnTo>
                  <a:pt x="171957" y="0"/>
                </a:lnTo>
                <a:lnTo>
                  <a:pt x="224662" y="0"/>
                </a:lnTo>
                <a:lnTo>
                  <a:pt x="224662" y="312673"/>
                </a:lnTo>
                <a:lnTo>
                  <a:pt x="202310" y="312673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10275" y="659256"/>
            <a:ext cx="763905" cy="313055"/>
          </a:xfrm>
          <a:custGeom>
            <a:avLst/>
            <a:gdLst/>
            <a:ahLst/>
            <a:cxnLst/>
            <a:rect l="l" t="t" r="r" b="b"/>
            <a:pathLst>
              <a:path w="763904" h="313055">
                <a:moveTo>
                  <a:pt x="566927" y="0"/>
                </a:moveTo>
                <a:lnTo>
                  <a:pt x="763777" y="0"/>
                </a:lnTo>
                <a:lnTo>
                  <a:pt x="763777" y="48640"/>
                </a:lnTo>
                <a:lnTo>
                  <a:pt x="621665" y="48640"/>
                </a:lnTo>
                <a:lnTo>
                  <a:pt x="621665" y="120903"/>
                </a:lnTo>
                <a:lnTo>
                  <a:pt x="723519" y="120903"/>
                </a:lnTo>
                <a:lnTo>
                  <a:pt x="723519" y="167385"/>
                </a:lnTo>
                <a:lnTo>
                  <a:pt x="621665" y="167385"/>
                </a:lnTo>
                <a:lnTo>
                  <a:pt x="621665" y="259841"/>
                </a:lnTo>
                <a:lnTo>
                  <a:pt x="761492" y="259841"/>
                </a:lnTo>
                <a:lnTo>
                  <a:pt x="761492" y="308482"/>
                </a:lnTo>
                <a:lnTo>
                  <a:pt x="566927" y="308482"/>
                </a:lnTo>
                <a:lnTo>
                  <a:pt x="566927" y="0"/>
                </a:lnTo>
                <a:close/>
              </a:path>
              <a:path w="763904" h="313055">
                <a:moveTo>
                  <a:pt x="280035" y="0"/>
                </a:moveTo>
                <a:lnTo>
                  <a:pt x="309117" y="0"/>
                </a:lnTo>
                <a:lnTo>
                  <a:pt x="375920" y="207771"/>
                </a:lnTo>
                <a:lnTo>
                  <a:pt x="441198" y="0"/>
                </a:lnTo>
                <a:lnTo>
                  <a:pt x="470026" y="0"/>
                </a:lnTo>
                <a:lnTo>
                  <a:pt x="533019" y="308737"/>
                </a:lnTo>
                <a:lnTo>
                  <a:pt x="479933" y="308737"/>
                </a:lnTo>
                <a:lnTo>
                  <a:pt x="447928" y="142366"/>
                </a:lnTo>
                <a:lnTo>
                  <a:pt x="385825" y="312673"/>
                </a:lnTo>
                <a:lnTo>
                  <a:pt x="366267" y="312673"/>
                </a:lnTo>
                <a:lnTo>
                  <a:pt x="304038" y="142366"/>
                </a:lnTo>
                <a:lnTo>
                  <a:pt x="270763" y="308737"/>
                </a:lnTo>
                <a:lnTo>
                  <a:pt x="217932" y="308737"/>
                </a:lnTo>
                <a:lnTo>
                  <a:pt x="280035" y="0"/>
                </a:lnTo>
                <a:close/>
              </a:path>
              <a:path w="763904" h="313055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0" y="120903"/>
                </a:lnTo>
                <a:lnTo>
                  <a:pt x="156590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3" y="259841"/>
                </a:lnTo>
                <a:lnTo>
                  <a:pt x="19456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6522" y="6592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2" y="259841"/>
                </a:lnTo>
                <a:lnTo>
                  <a:pt x="194182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58486" y="6592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2" y="0"/>
                </a:lnTo>
                <a:lnTo>
                  <a:pt x="224662" y="312673"/>
                </a:lnTo>
                <a:lnTo>
                  <a:pt x="202311" y="312673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13122" y="6592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0" y="120903"/>
                </a:lnTo>
                <a:lnTo>
                  <a:pt x="156590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3" y="259841"/>
                </a:lnTo>
                <a:lnTo>
                  <a:pt x="19456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95903" y="6592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3" y="259841"/>
                </a:lnTo>
                <a:lnTo>
                  <a:pt x="19418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46451" y="659256"/>
            <a:ext cx="203200" cy="308610"/>
          </a:xfrm>
          <a:custGeom>
            <a:avLst/>
            <a:gdLst/>
            <a:ahLst/>
            <a:cxnLst/>
            <a:rect l="l" t="t" r="r" b="b"/>
            <a:pathLst>
              <a:path w="203200" h="308609">
                <a:moveTo>
                  <a:pt x="0" y="0"/>
                </a:moveTo>
                <a:lnTo>
                  <a:pt x="203200" y="0"/>
                </a:lnTo>
                <a:lnTo>
                  <a:pt x="20320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63194" y="120903"/>
                </a:lnTo>
                <a:lnTo>
                  <a:pt x="163194" y="167385"/>
                </a:lnTo>
                <a:lnTo>
                  <a:pt x="54737" y="167385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46070" y="6592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4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3007" y="659256"/>
            <a:ext cx="580390" cy="308610"/>
          </a:xfrm>
          <a:custGeom>
            <a:avLst/>
            <a:gdLst/>
            <a:ahLst/>
            <a:cxnLst/>
            <a:rect l="l" t="t" r="r" b="b"/>
            <a:pathLst>
              <a:path w="580389" h="308609">
                <a:moveTo>
                  <a:pt x="383031" y="0"/>
                </a:moveTo>
                <a:lnTo>
                  <a:pt x="579882" y="0"/>
                </a:lnTo>
                <a:lnTo>
                  <a:pt x="579882" y="48640"/>
                </a:lnTo>
                <a:lnTo>
                  <a:pt x="437769" y="48640"/>
                </a:lnTo>
                <a:lnTo>
                  <a:pt x="437769" y="120903"/>
                </a:lnTo>
                <a:lnTo>
                  <a:pt x="539623" y="120903"/>
                </a:lnTo>
                <a:lnTo>
                  <a:pt x="539623" y="167385"/>
                </a:lnTo>
                <a:lnTo>
                  <a:pt x="437769" y="167385"/>
                </a:lnTo>
                <a:lnTo>
                  <a:pt x="437769" y="259841"/>
                </a:lnTo>
                <a:lnTo>
                  <a:pt x="577595" y="259841"/>
                </a:lnTo>
                <a:lnTo>
                  <a:pt x="577595" y="308482"/>
                </a:lnTo>
                <a:lnTo>
                  <a:pt x="383031" y="308482"/>
                </a:lnTo>
                <a:lnTo>
                  <a:pt x="383031" y="0"/>
                </a:lnTo>
                <a:close/>
              </a:path>
              <a:path w="580389" h="308609">
                <a:moveTo>
                  <a:pt x="91948" y="0"/>
                </a:moveTo>
                <a:lnTo>
                  <a:pt x="347472" y="0"/>
                </a:lnTo>
                <a:lnTo>
                  <a:pt x="347472" y="48640"/>
                </a:lnTo>
                <a:lnTo>
                  <a:pt x="244856" y="48640"/>
                </a:lnTo>
                <a:lnTo>
                  <a:pt x="244856" y="308482"/>
                </a:lnTo>
                <a:lnTo>
                  <a:pt x="190119" y="308482"/>
                </a:lnTo>
                <a:lnTo>
                  <a:pt x="190119" y="48640"/>
                </a:lnTo>
                <a:lnTo>
                  <a:pt x="91948" y="48640"/>
                </a:lnTo>
                <a:lnTo>
                  <a:pt x="91948" y="0"/>
                </a:lnTo>
                <a:close/>
              </a:path>
              <a:path w="580389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57063" y="6560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9" y="182752"/>
                </a:lnTo>
                <a:lnTo>
                  <a:pt x="56769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01186" y="6560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81402" y="6560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1"/>
                </a:lnTo>
                <a:lnTo>
                  <a:pt x="201943" y="104338"/>
                </a:lnTo>
                <a:lnTo>
                  <a:pt x="186817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3" y="311657"/>
                </a:lnTo>
                <a:lnTo>
                  <a:pt x="91567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9" y="182752"/>
                </a:lnTo>
                <a:lnTo>
                  <a:pt x="56769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8300" y="6560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90" h="311784">
                <a:moveTo>
                  <a:pt x="85509" y="0"/>
                </a:moveTo>
                <a:lnTo>
                  <a:pt x="136922" y="5689"/>
                </a:lnTo>
                <a:lnTo>
                  <a:pt x="173631" y="22748"/>
                </a:lnTo>
                <a:lnTo>
                  <a:pt x="195647" y="51167"/>
                </a:lnTo>
                <a:lnTo>
                  <a:pt x="202984" y="90931"/>
                </a:lnTo>
                <a:lnTo>
                  <a:pt x="201981" y="104338"/>
                </a:lnTo>
                <a:lnTo>
                  <a:pt x="186855" y="140842"/>
                </a:lnTo>
                <a:lnTo>
                  <a:pt x="157726" y="167221"/>
                </a:lnTo>
                <a:lnTo>
                  <a:pt x="145961" y="172719"/>
                </a:lnTo>
                <a:lnTo>
                  <a:pt x="237147" y="311657"/>
                </a:lnTo>
                <a:lnTo>
                  <a:pt x="173901" y="311657"/>
                </a:lnTo>
                <a:lnTo>
                  <a:pt x="91605" y="184276"/>
                </a:lnTo>
                <a:lnTo>
                  <a:pt x="84786" y="184110"/>
                </a:lnTo>
                <a:lnTo>
                  <a:pt x="76717" y="183800"/>
                </a:lnTo>
                <a:lnTo>
                  <a:pt x="67405" y="183348"/>
                </a:lnTo>
                <a:lnTo>
                  <a:pt x="56857" y="182752"/>
                </a:lnTo>
                <a:lnTo>
                  <a:pt x="56857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67" y="3077"/>
                </a:lnTo>
                <a:lnTo>
                  <a:pt x="11222" y="2778"/>
                </a:lnTo>
                <a:lnTo>
                  <a:pt x="21765" y="2264"/>
                </a:lnTo>
                <a:lnTo>
                  <a:pt x="35598" y="1523"/>
                </a:lnTo>
                <a:lnTo>
                  <a:pt x="50326" y="857"/>
                </a:lnTo>
                <a:lnTo>
                  <a:pt x="63553" y="380"/>
                </a:lnTo>
                <a:lnTo>
                  <a:pt x="75281" y="95"/>
                </a:lnTo>
                <a:lnTo>
                  <a:pt x="855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53659" y="6550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4"/>
                </a:lnTo>
                <a:lnTo>
                  <a:pt x="210565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03040" y="6550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8" y="312674"/>
                </a:lnTo>
                <a:lnTo>
                  <a:pt x="210565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34844" y="6550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4" h="313055">
                <a:moveTo>
                  <a:pt x="123062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05983" y="653923"/>
            <a:ext cx="255904" cy="319405"/>
          </a:xfrm>
          <a:custGeom>
            <a:avLst/>
            <a:gdLst/>
            <a:ahLst/>
            <a:cxnLst/>
            <a:rect l="l" t="t" r="r" b="b"/>
            <a:pathLst>
              <a:path w="255904" h="319405">
                <a:moveTo>
                  <a:pt x="156209" y="0"/>
                </a:moveTo>
                <a:lnTo>
                  <a:pt x="180615" y="1903"/>
                </a:lnTo>
                <a:lnTo>
                  <a:pt x="203152" y="7604"/>
                </a:lnTo>
                <a:lnTo>
                  <a:pt x="223807" y="17091"/>
                </a:lnTo>
                <a:lnTo>
                  <a:pt x="242569" y="30352"/>
                </a:lnTo>
                <a:lnTo>
                  <a:pt x="219582" y="74422"/>
                </a:lnTo>
                <a:lnTo>
                  <a:pt x="214080" y="70062"/>
                </a:lnTo>
                <a:lnTo>
                  <a:pt x="207279" y="65738"/>
                </a:lnTo>
                <a:lnTo>
                  <a:pt x="170910" y="50799"/>
                </a:lnTo>
                <a:lnTo>
                  <a:pt x="154939" y="48640"/>
                </a:lnTo>
                <a:lnTo>
                  <a:pt x="133387" y="50569"/>
                </a:lnTo>
                <a:lnTo>
                  <a:pt x="97522" y="66000"/>
                </a:lnTo>
                <a:lnTo>
                  <a:pt x="71610" y="96242"/>
                </a:lnTo>
                <a:lnTo>
                  <a:pt x="58414" y="137580"/>
                </a:lnTo>
                <a:lnTo>
                  <a:pt x="56768" y="162178"/>
                </a:lnTo>
                <a:lnTo>
                  <a:pt x="58386" y="185590"/>
                </a:lnTo>
                <a:lnTo>
                  <a:pt x="71288" y="224936"/>
                </a:lnTo>
                <a:lnTo>
                  <a:pt x="96650" y="253827"/>
                </a:lnTo>
                <a:lnTo>
                  <a:pt x="131806" y="268547"/>
                </a:lnTo>
                <a:lnTo>
                  <a:pt x="152907" y="270382"/>
                </a:lnTo>
                <a:lnTo>
                  <a:pt x="166858" y="269382"/>
                </a:lnTo>
                <a:lnTo>
                  <a:pt x="201040" y="193801"/>
                </a:lnTo>
                <a:lnTo>
                  <a:pt x="158368" y="193801"/>
                </a:lnTo>
                <a:lnTo>
                  <a:pt x="158368" y="147065"/>
                </a:lnTo>
                <a:lnTo>
                  <a:pt x="255777" y="147065"/>
                </a:lnTo>
                <a:lnTo>
                  <a:pt x="255777" y="285114"/>
                </a:lnTo>
                <a:lnTo>
                  <a:pt x="220094" y="305206"/>
                </a:lnTo>
                <a:lnTo>
                  <a:pt x="174593" y="316817"/>
                </a:lnTo>
                <a:lnTo>
                  <a:pt x="144017" y="319024"/>
                </a:lnTo>
                <a:lnTo>
                  <a:pt x="112585" y="316309"/>
                </a:lnTo>
                <a:lnTo>
                  <a:pt x="60007" y="294592"/>
                </a:lnTo>
                <a:lnTo>
                  <a:pt x="21859" y="252112"/>
                </a:lnTo>
                <a:lnTo>
                  <a:pt x="2428" y="194633"/>
                </a:lnTo>
                <a:lnTo>
                  <a:pt x="0" y="160654"/>
                </a:lnTo>
                <a:lnTo>
                  <a:pt x="2643" y="126678"/>
                </a:lnTo>
                <a:lnTo>
                  <a:pt x="23788" y="68679"/>
                </a:lnTo>
                <a:lnTo>
                  <a:pt x="65270" y="25128"/>
                </a:lnTo>
                <a:lnTo>
                  <a:pt x="122229" y="2788"/>
                </a:lnTo>
                <a:lnTo>
                  <a:pt x="1562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9916" y="653923"/>
            <a:ext cx="234950" cy="319405"/>
          </a:xfrm>
          <a:custGeom>
            <a:avLst/>
            <a:gdLst/>
            <a:ahLst/>
            <a:cxnLst/>
            <a:rect l="l" t="t" r="r" b="b"/>
            <a:pathLst>
              <a:path w="234950" h="319405">
                <a:moveTo>
                  <a:pt x="141300" y="0"/>
                </a:moveTo>
                <a:lnTo>
                  <a:pt x="166506" y="1357"/>
                </a:lnTo>
                <a:lnTo>
                  <a:pt x="189052" y="5429"/>
                </a:lnTo>
                <a:lnTo>
                  <a:pt x="208940" y="12215"/>
                </a:lnTo>
                <a:lnTo>
                  <a:pt x="226174" y="21716"/>
                </a:lnTo>
                <a:lnTo>
                  <a:pt x="203631" y="67055"/>
                </a:lnTo>
                <a:lnTo>
                  <a:pt x="193080" y="58981"/>
                </a:lnTo>
                <a:lnTo>
                  <a:pt x="179735" y="53228"/>
                </a:lnTo>
                <a:lnTo>
                  <a:pt x="163596" y="49785"/>
                </a:lnTo>
                <a:lnTo>
                  <a:pt x="144665" y="48640"/>
                </a:lnTo>
                <a:lnTo>
                  <a:pt x="126265" y="50665"/>
                </a:lnTo>
                <a:lnTo>
                  <a:pt x="81495" y="81025"/>
                </a:lnTo>
                <a:lnTo>
                  <a:pt x="63014" y="117633"/>
                </a:lnTo>
                <a:lnTo>
                  <a:pt x="56857" y="162813"/>
                </a:lnTo>
                <a:lnTo>
                  <a:pt x="58284" y="186295"/>
                </a:lnTo>
                <a:lnTo>
                  <a:pt x="69705" y="225589"/>
                </a:lnTo>
                <a:lnTo>
                  <a:pt x="106365" y="263143"/>
                </a:lnTo>
                <a:lnTo>
                  <a:pt x="140665" y="270382"/>
                </a:lnTo>
                <a:lnTo>
                  <a:pt x="161282" y="268450"/>
                </a:lnTo>
                <a:lnTo>
                  <a:pt x="179527" y="262636"/>
                </a:lnTo>
                <a:lnTo>
                  <a:pt x="195400" y="252916"/>
                </a:lnTo>
                <a:lnTo>
                  <a:pt x="208902" y="239267"/>
                </a:lnTo>
                <a:lnTo>
                  <a:pt x="234378" y="283463"/>
                </a:lnTo>
                <a:lnTo>
                  <a:pt x="215693" y="299039"/>
                </a:lnTo>
                <a:lnTo>
                  <a:pt x="193108" y="310149"/>
                </a:lnTo>
                <a:lnTo>
                  <a:pt x="166625" y="316807"/>
                </a:lnTo>
                <a:lnTo>
                  <a:pt x="136245" y="319024"/>
                </a:lnTo>
                <a:lnTo>
                  <a:pt x="105722" y="316376"/>
                </a:lnTo>
                <a:lnTo>
                  <a:pt x="55501" y="295128"/>
                </a:lnTo>
                <a:lnTo>
                  <a:pt x="20134" y="253307"/>
                </a:lnTo>
                <a:lnTo>
                  <a:pt x="2236" y="195343"/>
                </a:lnTo>
                <a:lnTo>
                  <a:pt x="0" y="160527"/>
                </a:lnTo>
                <a:lnTo>
                  <a:pt x="2479" y="127718"/>
                </a:lnTo>
                <a:lnTo>
                  <a:pt x="22320" y="70481"/>
                </a:lnTo>
                <a:lnTo>
                  <a:pt x="60925" y="25931"/>
                </a:lnTo>
                <a:lnTo>
                  <a:pt x="111732" y="2881"/>
                </a:lnTo>
                <a:lnTo>
                  <a:pt x="14130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83179" y="6537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5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6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35940" y="1557654"/>
            <a:ext cx="6708140" cy="48120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Widening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carina(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normal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45-75</a:t>
            </a:r>
            <a:r>
              <a:rPr sz="2400" spc="2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degree)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Elevation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left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bronchus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 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Straightening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left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border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Double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atrial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shadow(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shadow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within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shadow)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Grade</a:t>
            </a:r>
            <a:r>
              <a:rPr sz="2400" dirty="0">
                <a:latin typeface="Trebuchet MS"/>
                <a:cs typeface="Trebuchet MS"/>
              </a:rPr>
              <a:t> 1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–double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cardiac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contour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1454150" algn="l"/>
              </a:tabLst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2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Grade2	</a:t>
            </a:r>
            <a:r>
              <a:rPr sz="2400" dirty="0">
                <a:latin typeface="Trebuchet MS"/>
                <a:cs typeface="Trebuchet MS"/>
              </a:rPr>
              <a:t>-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LA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touches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RA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border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204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Grade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3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–</a:t>
            </a:r>
            <a:r>
              <a:rPr sz="2400" spc="-5" dirty="0">
                <a:latin typeface="Trebuchet MS"/>
                <a:cs typeface="Trebuchet MS"/>
              </a:rPr>
              <a:t> LA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overshoots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Rt.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Cardiac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border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286385" marR="89535" indent="-27432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Displaces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descending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aorta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to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left</a:t>
            </a:r>
            <a:r>
              <a:rPr sz="2400" spc="-5" dirty="0">
                <a:latin typeface="Trebuchet MS"/>
                <a:cs typeface="Trebuchet MS"/>
              </a:rPr>
              <a:t> and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esophagus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to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right </a:t>
            </a:r>
            <a:r>
              <a:rPr sz="2400" dirty="0">
                <a:latin typeface="Trebuchet MS"/>
                <a:cs typeface="Trebuchet MS"/>
              </a:rPr>
              <a:t>seen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barium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swallow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52041" y="451612"/>
            <a:ext cx="3971290" cy="357505"/>
            <a:chOff x="1852041" y="451612"/>
            <a:chExt cx="397129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2041" y="451612"/>
              <a:ext cx="3970908" cy="3573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85007" y="55854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4"/>
                  </a:lnTo>
                  <a:lnTo>
                    <a:pt x="83057" y="127634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2194179" y="558545"/>
            <a:ext cx="83185" cy="127635"/>
          </a:xfrm>
          <a:custGeom>
            <a:avLst/>
            <a:gdLst/>
            <a:ahLst/>
            <a:cxnLst/>
            <a:rect l="l" t="t" r="r" b="b"/>
            <a:pathLst>
              <a:path w="83185" h="127634">
                <a:moveTo>
                  <a:pt x="41528" y="0"/>
                </a:moveTo>
                <a:lnTo>
                  <a:pt x="0" y="127634"/>
                </a:lnTo>
                <a:lnTo>
                  <a:pt x="83057" y="127634"/>
                </a:lnTo>
                <a:lnTo>
                  <a:pt x="415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8630" y="508634"/>
            <a:ext cx="101853" cy="10058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244465" y="457580"/>
            <a:ext cx="578485" cy="350520"/>
          </a:xfrm>
          <a:custGeom>
            <a:avLst/>
            <a:gdLst/>
            <a:ahLst/>
            <a:cxnLst/>
            <a:rect l="l" t="t" r="r" b="b"/>
            <a:pathLst>
              <a:path w="578485" h="350520">
                <a:moveTo>
                  <a:pt x="292354" y="0"/>
                </a:moveTo>
                <a:lnTo>
                  <a:pt x="578485" y="0"/>
                </a:lnTo>
                <a:lnTo>
                  <a:pt x="578485" y="54483"/>
                </a:lnTo>
                <a:lnTo>
                  <a:pt x="463676" y="54483"/>
                </a:lnTo>
                <a:lnTo>
                  <a:pt x="463676" y="345567"/>
                </a:lnTo>
                <a:lnTo>
                  <a:pt x="402336" y="345567"/>
                </a:lnTo>
                <a:lnTo>
                  <a:pt x="402336" y="54483"/>
                </a:lnTo>
                <a:lnTo>
                  <a:pt x="292354" y="54483"/>
                </a:lnTo>
                <a:lnTo>
                  <a:pt x="292354" y="0"/>
                </a:lnTo>
                <a:close/>
              </a:path>
              <a:path w="578485" h="350520">
                <a:moveTo>
                  <a:pt x="0" y="0"/>
                </a:moveTo>
                <a:lnTo>
                  <a:pt x="29463" y="0"/>
                </a:lnTo>
                <a:lnTo>
                  <a:pt x="192659" y="208534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6"/>
                </a:lnTo>
                <a:lnTo>
                  <a:pt x="226695" y="350266"/>
                </a:lnTo>
                <a:lnTo>
                  <a:pt x="58927" y="131572"/>
                </a:lnTo>
                <a:lnTo>
                  <a:pt x="58927" y="345821"/>
                </a:lnTo>
                <a:lnTo>
                  <a:pt x="0" y="3458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36160" y="457580"/>
            <a:ext cx="854710" cy="350520"/>
          </a:xfrm>
          <a:custGeom>
            <a:avLst/>
            <a:gdLst/>
            <a:ahLst/>
            <a:cxnLst/>
            <a:rect l="l" t="t" r="r" b="b"/>
            <a:pathLst>
              <a:path w="854710" h="350520">
                <a:moveTo>
                  <a:pt x="633984" y="0"/>
                </a:moveTo>
                <a:lnTo>
                  <a:pt x="854455" y="0"/>
                </a:lnTo>
                <a:lnTo>
                  <a:pt x="854455" y="54483"/>
                </a:lnTo>
                <a:lnTo>
                  <a:pt x="695325" y="54483"/>
                </a:lnTo>
                <a:lnTo>
                  <a:pt x="695325" y="135382"/>
                </a:lnTo>
                <a:lnTo>
                  <a:pt x="809498" y="135382"/>
                </a:lnTo>
                <a:lnTo>
                  <a:pt x="809498" y="187579"/>
                </a:lnTo>
                <a:lnTo>
                  <a:pt x="695325" y="187579"/>
                </a:lnTo>
                <a:lnTo>
                  <a:pt x="695325" y="291084"/>
                </a:lnTo>
                <a:lnTo>
                  <a:pt x="851915" y="291084"/>
                </a:lnTo>
                <a:lnTo>
                  <a:pt x="851915" y="345567"/>
                </a:lnTo>
                <a:lnTo>
                  <a:pt x="633984" y="345567"/>
                </a:lnTo>
                <a:lnTo>
                  <a:pt x="633984" y="0"/>
                </a:lnTo>
                <a:close/>
              </a:path>
              <a:path w="854710" h="350520">
                <a:moveTo>
                  <a:pt x="313181" y="0"/>
                </a:moveTo>
                <a:lnTo>
                  <a:pt x="345693" y="0"/>
                </a:lnTo>
                <a:lnTo>
                  <a:pt x="420497" y="232791"/>
                </a:lnTo>
                <a:lnTo>
                  <a:pt x="493649" y="0"/>
                </a:lnTo>
                <a:lnTo>
                  <a:pt x="525906" y="0"/>
                </a:lnTo>
                <a:lnTo>
                  <a:pt x="596518" y="345821"/>
                </a:lnTo>
                <a:lnTo>
                  <a:pt x="537083" y="345821"/>
                </a:lnTo>
                <a:lnTo>
                  <a:pt x="501141" y="159385"/>
                </a:lnTo>
                <a:lnTo>
                  <a:pt x="431673" y="350266"/>
                </a:lnTo>
                <a:lnTo>
                  <a:pt x="409701" y="350266"/>
                </a:lnTo>
                <a:lnTo>
                  <a:pt x="340105" y="159385"/>
                </a:lnTo>
                <a:lnTo>
                  <a:pt x="302767" y="345821"/>
                </a:lnTo>
                <a:lnTo>
                  <a:pt x="243586" y="345821"/>
                </a:lnTo>
                <a:lnTo>
                  <a:pt x="313181" y="0"/>
                </a:lnTo>
                <a:close/>
              </a:path>
              <a:path w="854710" h="350520">
                <a:moveTo>
                  <a:pt x="0" y="0"/>
                </a:moveTo>
                <a:lnTo>
                  <a:pt x="220472" y="0"/>
                </a:lnTo>
                <a:lnTo>
                  <a:pt x="220472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2869" y="4575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1" y="0"/>
                </a:lnTo>
                <a:lnTo>
                  <a:pt x="61341" y="291084"/>
                </a:lnTo>
                <a:lnTo>
                  <a:pt x="217423" y="291084"/>
                </a:lnTo>
                <a:lnTo>
                  <a:pt x="217423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19780" y="457580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4" h="350520">
                <a:moveTo>
                  <a:pt x="0" y="0"/>
                </a:moveTo>
                <a:lnTo>
                  <a:pt x="29463" y="0"/>
                </a:lnTo>
                <a:lnTo>
                  <a:pt x="192658" y="208534"/>
                </a:lnTo>
                <a:lnTo>
                  <a:pt x="192658" y="0"/>
                </a:lnTo>
                <a:lnTo>
                  <a:pt x="251587" y="0"/>
                </a:lnTo>
                <a:lnTo>
                  <a:pt x="251587" y="350266"/>
                </a:lnTo>
                <a:lnTo>
                  <a:pt x="226694" y="350266"/>
                </a:lnTo>
                <a:lnTo>
                  <a:pt x="58927" y="131572"/>
                </a:lnTo>
                <a:lnTo>
                  <a:pt x="58927" y="345821"/>
                </a:lnTo>
                <a:lnTo>
                  <a:pt x="0" y="3458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45460" y="457580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80" h="346075">
                <a:moveTo>
                  <a:pt x="0" y="0"/>
                </a:moveTo>
                <a:lnTo>
                  <a:pt x="220471" y="0"/>
                </a:lnTo>
                <a:lnTo>
                  <a:pt x="220471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52041" y="4575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5" h="346075">
                <a:moveTo>
                  <a:pt x="0" y="0"/>
                </a:moveTo>
                <a:lnTo>
                  <a:pt x="61340" y="0"/>
                </a:lnTo>
                <a:lnTo>
                  <a:pt x="61340" y="291084"/>
                </a:lnTo>
                <a:lnTo>
                  <a:pt x="217423" y="291084"/>
                </a:lnTo>
                <a:lnTo>
                  <a:pt x="217423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75278" y="452881"/>
            <a:ext cx="606425" cy="350520"/>
          </a:xfrm>
          <a:custGeom>
            <a:avLst/>
            <a:gdLst/>
            <a:ahLst/>
            <a:cxnLst/>
            <a:rect l="l" t="t" r="r" b="b"/>
            <a:pathLst>
              <a:path w="606425" h="350520">
                <a:moveTo>
                  <a:pt x="436372" y="1142"/>
                </a:moveTo>
                <a:lnTo>
                  <a:pt x="493952" y="7502"/>
                </a:lnTo>
                <a:lnTo>
                  <a:pt x="535066" y="26590"/>
                </a:lnTo>
                <a:lnTo>
                  <a:pt x="559726" y="58418"/>
                </a:lnTo>
                <a:lnTo>
                  <a:pt x="567944" y="102996"/>
                </a:lnTo>
                <a:lnTo>
                  <a:pt x="566802" y="117998"/>
                </a:lnTo>
                <a:lnTo>
                  <a:pt x="549783" y="159003"/>
                </a:lnTo>
                <a:lnTo>
                  <a:pt x="517278" y="188471"/>
                </a:lnTo>
                <a:lnTo>
                  <a:pt x="504063" y="194563"/>
                </a:lnTo>
                <a:lnTo>
                  <a:pt x="606171" y="350265"/>
                </a:lnTo>
                <a:lnTo>
                  <a:pt x="535432" y="350265"/>
                </a:lnTo>
                <a:lnTo>
                  <a:pt x="443230" y="207517"/>
                </a:lnTo>
                <a:lnTo>
                  <a:pt x="435566" y="207349"/>
                </a:lnTo>
                <a:lnTo>
                  <a:pt x="426497" y="207025"/>
                </a:lnTo>
                <a:lnTo>
                  <a:pt x="416048" y="206535"/>
                </a:lnTo>
                <a:lnTo>
                  <a:pt x="404241" y="205866"/>
                </a:lnTo>
                <a:lnTo>
                  <a:pt x="404241" y="350265"/>
                </a:lnTo>
                <a:lnTo>
                  <a:pt x="340613" y="350265"/>
                </a:lnTo>
                <a:lnTo>
                  <a:pt x="340613" y="4698"/>
                </a:lnTo>
                <a:lnTo>
                  <a:pt x="345023" y="4581"/>
                </a:lnTo>
                <a:lnTo>
                  <a:pt x="353123" y="4238"/>
                </a:lnTo>
                <a:lnTo>
                  <a:pt x="364938" y="3681"/>
                </a:lnTo>
                <a:lnTo>
                  <a:pt x="380492" y="2920"/>
                </a:lnTo>
                <a:lnTo>
                  <a:pt x="396974" y="2160"/>
                </a:lnTo>
                <a:lnTo>
                  <a:pt x="411765" y="1603"/>
                </a:lnTo>
                <a:lnTo>
                  <a:pt x="424890" y="1260"/>
                </a:lnTo>
                <a:lnTo>
                  <a:pt x="436372" y="1142"/>
                </a:lnTo>
                <a:close/>
              </a:path>
              <a:path w="606425" h="350520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4451" y="4528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20">
                <a:moveTo>
                  <a:pt x="137794" y="0"/>
                </a:moveTo>
                <a:lnTo>
                  <a:pt x="164719" y="0"/>
                </a:lnTo>
                <a:lnTo>
                  <a:pt x="303656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95039" y="451612"/>
            <a:ext cx="287020" cy="357505"/>
          </a:xfrm>
          <a:custGeom>
            <a:avLst/>
            <a:gdLst/>
            <a:ahLst/>
            <a:cxnLst/>
            <a:rect l="l" t="t" r="r" b="b"/>
            <a:pathLst>
              <a:path w="287020" h="357505">
                <a:moveTo>
                  <a:pt x="175006" y="0"/>
                </a:moveTo>
                <a:lnTo>
                  <a:pt x="202340" y="2139"/>
                </a:lnTo>
                <a:lnTo>
                  <a:pt x="227568" y="8540"/>
                </a:lnTo>
                <a:lnTo>
                  <a:pt x="250676" y="19180"/>
                </a:lnTo>
                <a:lnTo>
                  <a:pt x="271652" y="34036"/>
                </a:lnTo>
                <a:lnTo>
                  <a:pt x="245999" y="83312"/>
                </a:lnTo>
                <a:lnTo>
                  <a:pt x="239831" y="78476"/>
                </a:lnTo>
                <a:lnTo>
                  <a:pt x="232187" y="73675"/>
                </a:lnTo>
                <a:lnTo>
                  <a:pt x="191420" y="56991"/>
                </a:lnTo>
                <a:lnTo>
                  <a:pt x="173609" y="54610"/>
                </a:lnTo>
                <a:lnTo>
                  <a:pt x="149437" y="56757"/>
                </a:lnTo>
                <a:lnTo>
                  <a:pt x="109190" y="74005"/>
                </a:lnTo>
                <a:lnTo>
                  <a:pt x="80182" y="107870"/>
                </a:lnTo>
                <a:lnTo>
                  <a:pt x="65462" y="154162"/>
                </a:lnTo>
                <a:lnTo>
                  <a:pt x="63626" y="181737"/>
                </a:lnTo>
                <a:lnTo>
                  <a:pt x="65436" y="207902"/>
                </a:lnTo>
                <a:lnTo>
                  <a:pt x="79914" y="251995"/>
                </a:lnTo>
                <a:lnTo>
                  <a:pt x="108295" y="284356"/>
                </a:lnTo>
                <a:lnTo>
                  <a:pt x="147625" y="300843"/>
                </a:lnTo>
                <a:lnTo>
                  <a:pt x="171196" y="302895"/>
                </a:lnTo>
                <a:lnTo>
                  <a:pt x="186862" y="301775"/>
                </a:lnTo>
                <a:lnTo>
                  <a:pt x="225171" y="284988"/>
                </a:lnTo>
                <a:lnTo>
                  <a:pt x="225171" y="217042"/>
                </a:lnTo>
                <a:lnTo>
                  <a:pt x="177291" y="217042"/>
                </a:lnTo>
                <a:lnTo>
                  <a:pt x="177291" y="164718"/>
                </a:lnTo>
                <a:lnTo>
                  <a:pt x="286512" y="164718"/>
                </a:lnTo>
                <a:lnTo>
                  <a:pt x="286512" y="319404"/>
                </a:lnTo>
                <a:lnTo>
                  <a:pt x="246578" y="341872"/>
                </a:lnTo>
                <a:lnTo>
                  <a:pt x="195611" y="354885"/>
                </a:lnTo>
                <a:lnTo>
                  <a:pt x="161289" y="357377"/>
                </a:lnTo>
                <a:lnTo>
                  <a:pt x="126069" y="354349"/>
                </a:lnTo>
                <a:lnTo>
                  <a:pt x="67153" y="330053"/>
                </a:lnTo>
                <a:lnTo>
                  <a:pt x="24431" y="282402"/>
                </a:lnTo>
                <a:lnTo>
                  <a:pt x="2714" y="218064"/>
                </a:lnTo>
                <a:lnTo>
                  <a:pt x="0" y="180086"/>
                </a:lnTo>
                <a:lnTo>
                  <a:pt x="2954" y="141960"/>
                </a:lnTo>
                <a:lnTo>
                  <a:pt x="26628" y="76948"/>
                </a:lnTo>
                <a:lnTo>
                  <a:pt x="73136" y="28182"/>
                </a:lnTo>
                <a:lnTo>
                  <a:pt x="136953" y="3139"/>
                </a:lnTo>
                <a:lnTo>
                  <a:pt x="1750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838200" y="1371600"/>
            <a:ext cx="6858000" cy="4785360"/>
            <a:chOff x="838200" y="1371600"/>
            <a:chExt cx="6858000" cy="478536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200" y="1371600"/>
              <a:ext cx="6858000" cy="47853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334000" y="3581400"/>
              <a:ext cx="457200" cy="304800"/>
            </a:xfrm>
            <a:custGeom>
              <a:avLst/>
              <a:gdLst/>
              <a:ahLst/>
              <a:cxnLst/>
              <a:rect l="l" t="t" r="r" b="b"/>
              <a:pathLst>
                <a:path w="457200" h="304800">
                  <a:moveTo>
                    <a:pt x="0" y="0"/>
                  </a:moveTo>
                  <a:lnTo>
                    <a:pt x="457200" y="30480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67400" y="3962400"/>
              <a:ext cx="228600" cy="457200"/>
            </a:xfrm>
            <a:custGeom>
              <a:avLst/>
              <a:gdLst/>
              <a:ahLst/>
              <a:cxnLst/>
              <a:rect l="l" t="t" r="r" b="b"/>
              <a:pathLst>
                <a:path w="228600" h="457200">
                  <a:moveTo>
                    <a:pt x="0" y="0"/>
                  </a:moveTo>
                  <a:lnTo>
                    <a:pt x="228600" y="45720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947028" y="3761613"/>
            <a:ext cx="1701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HY</a:t>
            </a:r>
            <a:r>
              <a:rPr sz="1800" spc="5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8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OPHIED  </a:t>
            </a:r>
            <a:r>
              <a:rPr sz="1800" spc="-5" dirty="0">
                <a:latin typeface="Trebuchet MS"/>
                <a:cs typeface="Trebuchet MS"/>
              </a:rPr>
              <a:t>LA</a:t>
            </a:r>
            <a:r>
              <a:rPr sz="1800" spc="29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APPENDAGE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4260" y="443102"/>
            <a:ext cx="5213985" cy="300990"/>
            <a:chOff x="1834260" y="443102"/>
            <a:chExt cx="5213985" cy="300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4260" y="443102"/>
              <a:ext cx="5213858" cy="3009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79872" y="533145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1"/>
                  </a:lnTo>
                  <a:lnTo>
                    <a:pt x="69976" y="107441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763136" y="533145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1"/>
                </a:lnTo>
                <a:lnTo>
                  <a:pt x="69976" y="107441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34080" y="533145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1"/>
                </a:lnTo>
                <a:lnTo>
                  <a:pt x="69976" y="107441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1153" y="490855"/>
            <a:ext cx="85979" cy="850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26634" y="490855"/>
            <a:ext cx="85978" cy="8508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795136" y="448055"/>
            <a:ext cx="1253490" cy="295275"/>
          </a:xfrm>
          <a:custGeom>
            <a:avLst/>
            <a:gdLst/>
            <a:ahLst/>
            <a:cxnLst/>
            <a:rect l="l" t="t" r="r" b="b"/>
            <a:pathLst>
              <a:path w="1253490" h="295275">
                <a:moveTo>
                  <a:pt x="1011936" y="0"/>
                </a:moveTo>
                <a:lnTo>
                  <a:pt x="1252982" y="0"/>
                </a:lnTo>
                <a:lnTo>
                  <a:pt x="1252982" y="45847"/>
                </a:lnTo>
                <a:lnTo>
                  <a:pt x="1156208" y="45847"/>
                </a:lnTo>
                <a:lnTo>
                  <a:pt x="1156208" y="291084"/>
                </a:lnTo>
                <a:lnTo>
                  <a:pt x="1104518" y="291084"/>
                </a:lnTo>
                <a:lnTo>
                  <a:pt x="1104518" y="45847"/>
                </a:lnTo>
                <a:lnTo>
                  <a:pt x="1011936" y="45847"/>
                </a:lnTo>
                <a:lnTo>
                  <a:pt x="1011936" y="0"/>
                </a:lnTo>
                <a:close/>
              </a:path>
              <a:path w="1253490" h="295275">
                <a:moveTo>
                  <a:pt x="766571" y="0"/>
                </a:moveTo>
                <a:lnTo>
                  <a:pt x="791337" y="0"/>
                </a:lnTo>
                <a:lnTo>
                  <a:pt x="928878" y="175641"/>
                </a:lnTo>
                <a:lnTo>
                  <a:pt x="928878" y="0"/>
                </a:lnTo>
                <a:lnTo>
                  <a:pt x="978535" y="0"/>
                </a:lnTo>
                <a:lnTo>
                  <a:pt x="978535" y="295021"/>
                </a:lnTo>
                <a:lnTo>
                  <a:pt x="957453" y="295021"/>
                </a:lnTo>
                <a:lnTo>
                  <a:pt x="816229" y="110871"/>
                </a:lnTo>
                <a:lnTo>
                  <a:pt x="816229" y="291338"/>
                </a:lnTo>
                <a:lnTo>
                  <a:pt x="766571" y="291338"/>
                </a:lnTo>
                <a:lnTo>
                  <a:pt x="766571" y="0"/>
                </a:lnTo>
                <a:close/>
              </a:path>
              <a:path w="1253490" h="295275">
                <a:moveTo>
                  <a:pt x="534924" y="0"/>
                </a:moveTo>
                <a:lnTo>
                  <a:pt x="720597" y="0"/>
                </a:lnTo>
                <a:lnTo>
                  <a:pt x="720597" y="45847"/>
                </a:lnTo>
                <a:lnTo>
                  <a:pt x="586486" y="45847"/>
                </a:lnTo>
                <a:lnTo>
                  <a:pt x="586486" y="114046"/>
                </a:lnTo>
                <a:lnTo>
                  <a:pt x="682751" y="114046"/>
                </a:lnTo>
                <a:lnTo>
                  <a:pt x="682751" y="157988"/>
                </a:lnTo>
                <a:lnTo>
                  <a:pt x="586486" y="157988"/>
                </a:lnTo>
                <a:lnTo>
                  <a:pt x="586486" y="245237"/>
                </a:lnTo>
                <a:lnTo>
                  <a:pt x="718438" y="245237"/>
                </a:lnTo>
                <a:lnTo>
                  <a:pt x="718438" y="291084"/>
                </a:lnTo>
                <a:lnTo>
                  <a:pt x="534924" y="291084"/>
                </a:lnTo>
                <a:lnTo>
                  <a:pt x="534924" y="0"/>
                </a:lnTo>
                <a:close/>
              </a:path>
              <a:path w="1253490" h="295275">
                <a:moveTo>
                  <a:pt x="264413" y="0"/>
                </a:moveTo>
                <a:lnTo>
                  <a:pt x="291846" y="0"/>
                </a:lnTo>
                <a:lnTo>
                  <a:pt x="354838" y="196088"/>
                </a:lnTo>
                <a:lnTo>
                  <a:pt x="416433" y="0"/>
                </a:lnTo>
                <a:lnTo>
                  <a:pt x="443611" y="0"/>
                </a:lnTo>
                <a:lnTo>
                  <a:pt x="503047" y="291338"/>
                </a:lnTo>
                <a:lnTo>
                  <a:pt x="452882" y="291338"/>
                </a:lnTo>
                <a:lnTo>
                  <a:pt x="422783" y="134366"/>
                </a:lnTo>
                <a:lnTo>
                  <a:pt x="364109" y="295021"/>
                </a:lnTo>
                <a:lnTo>
                  <a:pt x="345693" y="295021"/>
                </a:lnTo>
                <a:lnTo>
                  <a:pt x="287020" y="134366"/>
                </a:lnTo>
                <a:lnTo>
                  <a:pt x="255650" y="291338"/>
                </a:lnTo>
                <a:lnTo>
                  <a:pt x="205739" y="291338"/>
                </a:lnTo>
                <a:lnTo>
                  <a:pt x="264413" y="0"/>
                </a:lnTo>
                <a:close/>
              </a:path>
              <a:path w="1253490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7" y="114046"/>
                </a:lnTo>
                <a:lnTo>
                  <a:pt x="147827" y="157988"/>
                </a:lnTo>
                <a:lnTo>
                  <a:pt x="51562" y="157988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90821" y="448055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3" y="245237"/>
                </a:lnTo>
                <a:lnTo>
                  <a:pt x="183133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7901" y="448055"/>
            <a:ext cx="443865" cy="295275"/>
          </a:xfrm>
          <a:custGeom>
            <a:avLst/>
            <a:gdLst/>
            <a:ahLst/>
            <a:cxnLst/>
            <a:rect l="l" t="t" r="r" b="b"/>
            <a:pathLst>
              <a:path w="443864" h="295275">
                <a:moveTo>
                  <a:pt x="231648" y="0"/>
                </a:moveTo>
                <a:lnTo>
                  <a:pt x="256412" y="0"/>
                </a:lnTo>
                <a:lnTo>
                  <a:pt x="393953" y="175641"/>
                </a:lnTo>
                <a:lnTo>
                  <a:pt x="393953" y="0"/>
                </a:lnTo>
                <a:lnTo>
                  <a:pt x="443611" y="0"/>
                </a:lnTo>
                <a:lnTo>
                  <a:pt x="443611" y="295021"/>
                </a:lnTo>
                <a:lnTo>
                  <a:pt x="422528" y="295021"/>
                </a:lnTo>
                <a:lnTo>
                  <a:pt x="281304" y="110871"/>
                </a:lnTo>
                <a:lnTo>
                  <a:pt x="281304" y="291338"/>
                </a:lnTo>
                <a:lnTo>
                  <a:pt x="231648" y="291338"/>
                </a:lnTo>
                <a:lnTo>
                  <a:pt x="231648" y="0"/>
                </a:lnTo>
                <a:close/>
              </a:path>
              <a:path w="443864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7" y="114046"/>
                </a:lnTo>
                <a:lnTo>
                  <a:pt x="147827" y="157988"/>
                </a:lnTo>
                <a:lnTo>
                  <a:pt x="51562" y="157988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57192" y="448055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4" y="245237"/>
                </a:lnTo>
                <a:lnTo>
                  <a:pt x="18313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87750" y="448055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4129" y="448055"/>
            <a:ext cx="241300" cy="291465"/>
          </a:xfrm>
          <a:custGeom>
            <a:avLst/>
            <a:gdLst/>
            <a:ahLst/>
            <a:cxnLst/>
            <a:rect l="l" t="t" r="r" b="b"/>
            <a:pathLst>
              <a:path w="241300" h="291465">
                <a:moveTo>
                  <a:pt x="0" y="0"/>
                </a:moveTo>
                <a:lnTo>
                  <a:pt x="241045" y="0"/>
                </a:lnTo>
                <a:lnTo>
                  <a:pt x="241045" y="45847"/>
                </a:lnTo>
                <a:lnTo>
                  <a:pt x="144271" y="45847"/>
                </a:lnTo>
                <a:lnTo>
                  <a:pt x="144271" y="291084"/>
                </a:lnTo>
                <a:lnTo>
                  <a:pt x="92582" y="291084"/>
                </a:lnTo>
                <a:lnTo>
                  <a:pt x="92582" y="45847"/>
                </a:lnTo>
                <a:lnTo>
                  <a:pt x="0" y="458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34260" y="448055"/>
            <a:ext cx="910590" cy="291465"/>
          </a:xfrm>
          <a:custGeom>
            <a:avLst/>
            <a:gdLst/>
            <a:ahLst/>
            <a:cxnLst/>
            <a:rect l="l" t="t" r="r" b="b"/>
            <a:pathLst>
              <a:path w="910589" h="291465">
                <a:moveTo>
                  <a:pt x="669036" y="0"/>
                </a:moveTo>
                <a:lnTo>
                  <a:pt x="910082" y="0"/>
                </a:lnTo>
                <a:lnTo>
                  <a:pt x="910082" y="45847"/>
                </a:lnTo>
                <a:lnTo>
                  <a:pt x="813307" y="45847"/>
                </a:lnTo>
                <a:lnTo>
                  <a:pt x="813307" y="291084"/>
                </a:lnTo>
                <a:lnTo>
                  <a:pt x="761619" y="291084"/>
                </a:lnTo>
                <a:lnTo>
                  <a:pt x="761619" y="45847"/>
                </a:lnTo>
                <a:lnTo>
                  <a:pt x="669036" y="45847"/>
                </a:lnTo>
                <a:lnTo>
                  <a:pt x="669036" y="0"/>
                </a:lnTo>
                <a:close/>
              </a:path>
              <a:path w="910589" h="291465">
                <a:moveTo>
                  <a:pt x="457200" y="0"/>
                </a:moveTo>
                <a:lnTo>
                  <a:pt x="648843" y="0"/>
                </a:lnTo>
                <a:lnTo>
                  <a:pt x="648843" y="45847"/>
                </a:lnTo>
                <a:lnTo>
                  <a:pt x="508762" y="45847"/>
                </a:lnTo>
                <a:lnTo>
                  <a:pt x="508762" y="114046"/>
                </a:lnTo>
                <a:lnTo>
                  <a:pt x="611124" y="114046"/>
                </a:lnTo>
                <a:lnTo>
                  <a:pt x="611124" y="157988"/>
                </a:lnTo>
                <a:lnTo>
                  <a:pt x="508762" y="157988"/>
                </a:lnTo>
                <a:lnTo>
                  <a:pt x="508762" y="291084"/>
                </a:lnTo>
                <a:lnTo>
                  <a:pt x="457200" y="291084"/>
                </a:lnTo>
                <a:lnTo>
                  <a:pt x="457200" y="0"/>
                </a:lnTo>
                <a:close/>
              </a:path>
              <a:path w="910589" h="291465">
                <a:moveTo>
                  <a:pt x="225551" y="0"/>
                </a:moveTo>
                <a:lnTo>
                  <a:pt x="411225" y="0"/>
                </a:lnTo>
                <a:lnTo>
                  <a:pt x="411225" y="45847"/>
                </a:lnTo>
                <a:lnTo>
                  <a:pt x="277113" y="45847"/>
                </a:lnTo>
                <a:lnTo>
                  <a:pt x="277113" y="114046"/>
                </a:lnTo>
                <a:lnTo>
                  <a:pt x="373380" y="114046"/>
                </a:lnTo>
                <a:lnTo>
                  <a:pt x="373380" y="157988"/>
                </a:lnTo>
                <a:lnTo>
                  <a:pt x="277113" y="157988"/>
                </a:lnTo>
                <a:lnTo>
                  <a:pt x="277113" y="245237"/>
                </a:lnTo>
                <a:lnTo>
                  <a:pt x="409066" y="245237"/>
                </a:lnTo>
                <a:lnTo>
                  <a:pt x="409066" y="291084"/>
                </a:lnTo>
                <a:lnTo>
                  <a:pt x="225551" y="291084"/>
                </a:lnTo>
                <a:lnTo>
                  <a:pt x="225551" y="0"/>
                </a:lnTo>
                <a:close/>
              </a:path>
              <a:path w="910589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3" y="245237"/>
                </a:lnTo>
                <a:lnTo>
                  <a:pt x="183133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73928" y="445134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3"/>
                </a:lnTo>
                <a:lnTo>
                  <a:pt x="223647" y="294004"/>
                </a:lnTo>
                <a:lnTo>
                  <a:pt x="164084" y="294004"/>
                </a:lnTo>
                <a:lnTo>
                  <a:pt x="86360" y="173862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4" y="172465"/>
                </a:lnTo>
                <a:lnTo>
                  <a:pt x="53594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8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38448" y="445134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3"/>
                </a:lnTo>
                <a:lnTo>
                  <a:pt x="223647" y="294004"/>
                </a:lnTo>
                <a:lnTo>
                  <a:pt x="164084" y="294004"/>
                </a:lnTo>
                <a:lnTo>
                  <a:pt x="86360" y="173862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5"/>
                </a:lnTo>
                <a:lnTo>
                  <a:pt x="53593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87544" y="444119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3" y="0"/>
                </a:lnTo>
                <a:lnTo>
                  <a:pt x="255650" y="295020"/>
                </a:lnTo>
                <a:lnTo>
                  <a:pt x="198627" y="295020"/>
                </a:lnTo>
                <a:lnTo>
                  <a:pt x="177418" y="235965"/>
                </a:lnTo>
                <a:lnTo>
                  <a:pt x="77723" y="235965"/>
                </a:lnTo>
                <a:lnTo>
                  <a:pt x="57403" y="295020"/>
                </a:lnTo>
                <a:lnTo>
                  <a:pt x="0" y="295020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70808" y="444119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3" y="0"/>
                </a:lnTo>
                <a:lnTo>
                  <a:pt x="255650" y="295020"/>
                </a:lnTo>
                <a:lnTo>
                  <a:pt x="198627" y="295020"/>
                </a:lnTo>
                <a:lnTo>
                  <a:pt x="177418" y="235965"/>
                </a:lnTo>
                <a:lnTo>
                  <a:pt x="77724" y="235965"/>
                </a:lnTo>
                <a:lnTo>
                  <a:pt x="57403" y="295020"/>
                </a:lnTo>
                <a:lnTo>
                  <a:pt x="0" y="295020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41751" y="444119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5" h="295275">
                <a:moveTo>
                  <a:pt x="115950" y="0"/>
                </a:moveTo>
                <a:lnTo>
                  <a:pt x="138684" y="0"/>
                </a:lnTo>
                <a:lnTo>
                  <a:pt x="255650" y="295020"/>
                </a:lnTo>
                <a:lnTo>
                  <a:pt x="198628" y="295020"/>
                </a:lnTo>
                <a:lnTo>
                  <a:pt x="177419" y="235965"/>
                </a:lnTo>
                <a:lnTo>
                  <a:pt x="77724" y="235965"/>
                </a:lnTo>
                <a:lnTo>
                  <a:pt x="57404" y="295020"/>
                </a:lnTo>
                <a:lnTo>
                  <a:pt x="0" y="295020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08371" y="443102"/>
            <a:ext cx="241935" cy="300990"/>
          </a:xfrm>
          <a:custGeom>
            <a:avLst/>
            <a:gdLst/>
            <a:ahLst/>
            <a:cxnLst/>
            <a:rect l="l" t="t" r="r" b="b"/>
            <a:pathLst>
              <a:path w="241935" h="300990">
                <a:moveTo>
                  <a:pt x="147446" y="0"/>
                </a:moveTo>
                <a:lnTo>
                  <a:pt x="170471" y="1785"/>
                </a:lnTo>
                <a:lnTo>
                  <a:pt x="191722" y="7143"/>
                </a:lnTo>
                <a:lnTo>
                  <a:pt x="211187" y="16073"/>
                </a:lnTo>
                <a:lnTo>
                  <a:pt x="228853" y="28575"/>
                </a:lnTo>
                <a:lnTo>
                  <a:pt x="207263" y="70104"/>
                </a:lnTo>
                <a:lnTo>
                  <a:pt x="202072" y="66030"/>
                </a:lnTo>
                <a:lnTo>
                  <a:pt x="195643" y="61991"/>
                </a:lnTo>
                <a:lnTo>
                  <a:pt x="153495" y="46349"/>
                </a:lnTo>
                <a:lnTo>
                  <a:pt x="146303" y="45847"/>
                </a:lnTo>
                <a:lnTo>
                  <a:pt x="125920" y="47678"/>
                </a:lnTo>
                <a:lnTo>
                  <a:pt x="78486" y="75057"/>
                </a:lnTo>
                <a:lnTo>
                  <a:pt x="59912" y="109045"/>
                </a:lnTo>
                <a:lnTo>
                  <a:pt x="53720" y="153035"/>
                </a:lnTo>
                <a:lnTo>
                  <a:pt x="55225" y="175109"/>
                </a:lnTo>
                <a:lnTo>
                  <a:pt x="67329" y="212256"/>
                </a:lnTo>
                <a:lnTo>
                  <a:pt x="106743" y="248189"/>
                </a:lnTo>
                <a:lnTo>
                  <a:pt x="144271" y="255143"/>
                </a:lnTo>
                <a:lnTo>
                  <a:pt x="157466" y="254192"/>
                </a:lnTo>
                <a:lnTo>
                  <a:pt x="189737" y="182752"/>
                </a:lnTo>
                <a:lnTo>
                  <a:pt x="149478" y="182752"/>
                </a:lnTo>
                <a:lnTo>
                  <a:pt x="149478" y="138684"/>
                </a:lnTo>
                <a:lnTo>
                  <a:pt x="241426" y="138684"/>
                </a:lnTo>
                <a:lnTo>
                  <a:pt x="241426" y="268986"/>
                </a:lnTo>
                <a:lnTo>
                  <a:pt x="207708" y="287916"/>
                </a:lnTo>
                <a:lnTo>
                  <a:pt x="164750" y="298894"/>
                </a:lnTo>
                <a:lnTo>
                  <a:pt x="135889" y="300989"/>
                </a:lnTo>
                <a:lnTo>
                  <a:pt x="106247" y="298420"/>
                </a:lnTo>
                <a:lnTo>
                  <a:pt x="56630" y="277897"/>
                </a:lnTo>
                <a:lnTo>
                  <a:pt x="20627" y="237827"/>
                </a:lnTo>
                <a:lnTo>
                  <a:pt x="2287" y="183638"/>
                </a:lnTo>
                <a:lnTo>
                  <a:pt x="0" y="151637"/>
                </a:lnTo>
                <a:lnTo>
                  <a:pt x="2500" y="119512"/>
                </a:lnTo>
                <a:lnTo>
                  <a:pt x="22502" y="64787"/>
                </a:lnTo>
                <a:lnTo>
                  <a:pt x="61650" y="23735"/>
                </a:lnTo>
                <a:lnTo>
                  <a:pt x="115371" y="2641"/>
                </a:lnTo>
                <a:lnTo>
                  <a:pt x="14744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219200" y="1295400"/>
            <a:ext cx="6083935" cy="4959350"/>
            <a:chOff x="1219200" y="1295400"/>
            <a:chExt cx="6083935" cy="495935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0" y="1295400"/>
              <a:ext cx="6083533" cy="478536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352800" y="4572000"/>
              <a:ext cx="152400" cy="1676400"/>
            </a:xfrm>
            <a:custGeom>
              <a:avLst/>
              <a:gdLst/>
              <a:ahLst/>
              <a:cxnLst/>
              <a:rect l="l" t="t" r="r" b="b"/>
              <a:pathLst>
                <a:path w="152400" h="1676400">
                  <a:moveTo>
                    <a:pt x="152400" y="0"/>
                  </a:moveTo>
                  <a:lnTo>
                    <a:pt x="0" y="167640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19167" y="3735323"/>
              <a:ext cx="103505" cy="381000"/>
            </a:xfrm>
            <a:custGeom>
              <a:avLst/>
              <a:gdLst/>
              <a:ahLst/>
              <a:cxnLst/>
              <a:rect l="l" t="t" r="r" b="b"/>
              <a:pathLst>
                <a:path w="103504" h="381000">
                  <a:moveTo>
                    <a:pt x="7112" y="284733"/>
                  </a:moveTo>
                  <a:lnTo>
                    <a:pt x="1016" y="288289"/>
                  </a:lnTo>
                  <a:lnTo>
                    <a:pt x="0" y="292226"/>
                  </a:lnTo>
                  <a:lnTo>
                    <a:pt x="1778" y="295275"/>
                  </a:lnTo>
                  <a:lnTo>
                    <a:pt x="51308" y="381000"/>
                  </a:lnTo>
                  <a:lnTo>
                    <a:pt x="58717" y="368426"/>
                  </a:lnTo>
                  <a:lnTo>
                    <a:pt x="44958" y="368426"/>
                  </a:lnTo>
                  <a:lnTo>
                    <a:pt x="45063" y="344823"/>
                  </a:lnTo>
                  <a:lnTo>
                    <a:pt x="10922" y="285876"/>
                  </a:lnTo>
                  <a:lnTo>
                    <a:pt x="7112" y="284733"/>
                  </a:lnTo>
                  <a:close/>
                </a:path>
                <a:path w="103504" h="381000">
                  <a:moveTo>
                    <a:pt x="45063" y="344823"/>
                  </a:moveTo>
                  <a:lnTo>
                    <a:pt x="44958" y="368426"/>
                  </a:lnTo>
                  <a:lnTo>
                    <a:pt x="57658" y="368426"/>
                  </a:lnTo>
                  <a:lnTo>
                    <a:pt x="57672" y="365251"/>
                  </a:lnTo>
                  <a:lnTo>
                    <a:pt x="45847" y="365251"/>
                  </a:lnTo>
                  <a:lnTo>
                    <a:pt x="51419" y="355796"/>
                  </a:lnTo>
                  <a:lnTo>
                    <a:pt x="45063" y="344823"/>
                  </a:lnTo>
                  <a:close/>
                </a:path>
                <a:path w="103504" h="381000">
                  <a:moveTo>
                    <a:pt x="96266" y="285114"/>
                  </a:moveTo>
                  <a:lnTo>
                    <a:pt x="92456" y="286131"/>
                  </a:lnTo>
                  <a:lnTo>
                    <a:pt x="90678" y="289178"/>
                  </a:lnTo>
                  <a:lnTo>
                    <a:pt x="57762" y="345032"/>
                  </a:lnTo>
                  <a:lnTo>
                    <a:pt x="57658" y="368426"/>
                  </a:lnTo>
                  <a:lnTo>
                    <a:pt x="58717" y="368426"/>
                  </a:lnTo>
                  <a:lnTo>
                    <a:pt x="101600" y="295656"/>
                  </a:lnTo>
                  <a:lnTo>
                    <a:pt x="103378" y="292607"/>
                  </a:lnTo>
                  <a:lnTo>
                    <a:pt x="102362" y="288670"/>
                  </a:lnTo>
                  <a:lnTo>
                    <a:pt x="96266" y="285114"/>
                  </a:lnTo>
                  <a:close/>
                </a:path>
                <a:path w="103504" h="381000">
                  <a:moveTo>
                    <a:pt x="51419" y="355796"/>
                  </a:moveTo>
                  <a:lnTo>
                    <a:pt x="45847" y="365251"/>
                  </a:lnTo>
                  <a:lnTo>
                    <a:pt x="56896" y="365251"/>
                  </a:lnTo>
                  <a:lnTo>
                    <a:pt x="51419" y="355796"/>
                  </a:lnTo>
                  <a:close/>
                </a:path>
                <a:path w="103504" h="381000">
                  <a:moveTo>
                    <a:pt x="57762" y="345032"/>
                  </a:moveTo>
                  <a:lnTo>
                    <a:pt x="51419" y="355796"/>
                  </a:lnTo>
                  <a:lnTo>
                    <a:pt x="56896" y="365251"/>
                  </a:lnTo>
                  <a:lnTo>
                    <a:pt x="57672" y="365251"/>
                  </a:lnTo>
                  <a:lnTo>
                    <a:pt x="57762" y="345032"/>
                  </a:lnTo>
                  <a:close/>
                </a:path>
                <a:path w="103504" h="381000">
                  <a:moveTo>
                    <a:pt x="59309" y="0"/>
                  </a:moveTo>
                  <a:lnTo>
                    <a:pt x="46609" y="0"/>
                  </a:lnTo>
                  <a:lnTo>
                    <a:pt x="45299" y="292226"/>
                  </a:lnTo>
                  <a:lnTo>
                    <a:pt x="45184" y="345032"/>
                  </a:lnTo>
                  <a:lnTo>
                    <a:pt x="51419" y="355796"/>
                  </a:lnTo>
                  <a:lnTo>
                    <a:pt x="57762" y="345032"/>
                  </a:lnTo>
                  <a:lnTo>
                    <a:pt x="59309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974594" y="6428943"/>
            <a:ext cx="2529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DOU</a:t>
            </a:r>
            <a:r>
              <a:rPr sz="1800" dirty="0">
                <a:latin typeface="Trebuchet MS"/>
                <a:cs typeface="Trebuchet MS"/>
              </a:rPr>
              <a:t>B</a:t>
            </a:r>
            <a:r>
              <a:rPr sz="1800" spc="-5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18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TRIAL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SHADOW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70375" y="4220336"/>
            <a:ext cx="14865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rebuchet MS"/>
                <a:cs typeface="Trebuchet MS"/>
              </a:rPr>
              <a:t>WIDENING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OF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CARINA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57800" y="3733800"/>
            <a:ext cx="2514600" cy="1905"/>
          </a:xfrm>
          <a:custGeom>
            <a:avLst/>
            <a:gdLst/>
            <a:ahLst/>
            <a:cxnLst/>
            <a:rect l="l" t="t" r="r" b="b"/>
            <a:pathLst>
              <a:path w="2514600" h="1904">
                <a:moveTo>
                  <a:pt x="0" y="0"/>
                </a:moveTo>
                <a:lnTo>
                  <a:pt x="2514600" y="1524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395209" y="3763136"/>
            <a:ext cx="71564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Trebuchet MS"/>
                <a:cs typeface="Trebuchet MS"/>
              </a:rPr>
              <a:t>E</a:t>
            </a:r>
            <a:r>
              <a:rPr sz="1100" dirty="0">
                <a:latin typeface="Trebuchet MS"/>
                <a:cs typeface="Trebuchet MS"/>
              </a:rPr>
              <a:t>L</a:t>
            </a:r>
            <a:r>
              <a:rPr sz="1100" spc="-5" dirty="0">
                <a:latin typeface="Trebuchet MS"/>
                <a:cs typeface="Trebuchet MS"/>
              </a:rPr>
              <a:t>EVAT</a:t>
            </a:r>
            <a:r>
              <a:rPr sz="1100" dirty="0">
                <a:latin typeface="Trebuchet MS"/>
                <a:cs typeface="Trebuchet MS"/>
              </a:rPr>
              <a:t>ION  OF </a:t>
            </a:r>
            <a:r>
              <a:rPr sz="1100" spc="-5" dirty="0">
                <a:latin typeface="Trebuchet MS"/>
                <a:cs typeface="Trebuchet MS"/>
              </a:rPr>
              <a:t>LEFT </a:t>
            </a:r>
            <a:r>
              <a:rPr sz="110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BRONCHUS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19800" y="4191000"/>
            <a:ext cx="1676400" cy="533400"/>
          </a:xfrm>
          <a:custGeom>
            <a:avLst/>
            <a:gdLst/>
            <a:ahLst/>
            <a:cxnLst/>
            <a:rect l="l" t="t" r="r" b="b"/>
            <a:pathLst>
              <a:path w="1676400" h="533400">
                <a:moveTo>
                  <a:pt x="0" y="0"/>
                </a:moveTo>
                <a:lnTo>
                  <a:pt x="1676400" y="533400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623809" y="4828413"/>
            <a:ext cx="889000" cy="48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LAA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-5" dirty="0">
                <a:latin typeface="Trebuchet MS"/>
                <a:cs typeface="Trebuchet MS"/>
              </a:rPr>
              <a:t>enlargement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066800"/>
            <a:ext cx="67818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0" y="304800"/>
            <a:ext cx="6705600" cy="5334000"/>
            <a:chOff x="1143000" y="304800"/>
            <a:chExt cx="6705600" cy="533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304800"/>
              <a:ext cx="6705600" cy="5334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19600" y="2514600"/>
              <a:ext cx="1066800" cy="228600"/>
            </a:xfrm>
            <a:custGeom>
              <a:avLst/>
              <a:gdLst/>
              <a:ahLst/>
              <a:cxnLst/>
              <a:rect l="l" t="t" r="r" b="b"/>
              <a:pathLst>
                <a:path w="1066800" h="228600">
                  <a:moveTo>
                    <a:pt x="1066800" y="22860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581400" y="2514600"/>
            <a:ext cx="762000" cy="381000"/>
          </a:xfrm>
          <a:custGeom>
            <a:avLst/>
            <a:gdLst/>
            <a:ahLst/>
            <a:cxnLst/>
            <a:rect l="l" t="t" r="r" b="b"/>
            <a:pathLst>
              <a:path w="762000" h="381000">
                <a:moveTo>
                  <a:pt x="762000" y="0"/>
                </a:moveTo>
                <a:lnTo>
                  <a:pt x="0" y="381000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67200" y="990600"/>
            <a:ext cx="152400" cy="1219200"/>
          </a:xfrm>
          <a:custGeom>
            <a:avLst/>
            <a:gdLst/>
            <a:ahLst/>
            <a:cxnLst/>
            <a:rect l="l" t="t" r="r" b="b"/>
            <a:pathLst>
              <a:path w="152400" h="1219200">
                <a:moveTo>
                  <a:pt x="152400" y="0"/>
                </a:moveTo>
                <a:lnTo>
                  <a:pt x="0" y="1219200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05200" y="2286000"/>
            <a:ext cx="685800" cy="381000"/>
          </a:xfrm>
          <a:custGeom>
            <a:avLst/>
            <a:gdLst/>
            <a:ahLst/>
            <a:cxnLst/>
            <a:rect l="l" t="t" r="r" b="b"/>
            <a:pathLst>
              <a:path w="685800" h="381000">
                <a:moveTo>
                  <a:pt x="685800" y="0"/>
                </a:moveTo>
                <a:lnTo>
                  <a:pt x="0" y="381000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565903" y="1060703"/>
            <a:ext cx="774700" cy="1460500"/>
            <a:chOff x="4565903" y="1060703"/>
            <a:chExt cx="774700" cy="1460500"/>
          </a:xfrm>
        </p:grpSpPr>
        <p:sp>
          <p:nvSpPr>
            <p:cNvPr id="9" name="object 9"/>
            <p:cNvSpPr/>
            <p:nvPr/>
          </p:nvSpPr>
          <p:spPr>
            <a:xfrm>
              <a:off x="4571999" y="1066799"/>
              <a:ext cx="76200" cy="1219200"/>
            </a:xfrm>
            <a:custGeom>
              <a:avLst/>
              <a:gdLst/>
              <a:ahLst/>
              <a:cxnLst/>
              <a:rect l="l" t="t" r="r" b="b"/>
              <a:pathLst>
                <a:path w="76200" h="1219200">
                  <a:moveTo>
                    <a:pt x="76200" y="0"/>
                  </a:moveTo>
                  <a:lnTo>
                    <a:pt x="0" y="121920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1999" y="2286000"/>
              <a:ext cx="762000" cy="228600"/>
            </a:xfrm>
            <a:custGeom>
              <a:avLst/>
              <a:gdLst/>
              <a:ahLst/>
              <a:cxnLst/>
              <a:rect l="l" t="t" r="r" b="b"/>
              <a:pathLst>
                <a:path w="762000" h="228600">
                  <a:moveTo>
                    <a:pt x="0" y="0"/>
                  </a:moveTo>
                  <a:lnTo>
                    <a:pt x="762000" y="228600"/>
                  </a:lnTo>
                </a:path>
              </a:pathLst>
            </a:custGeom>
            <a:ln w="12192">
              <a:solidFill>
                <a:srgbClr val="B83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323588" y="2647188"/>
            <a:ext cx="116205" cy="344805"/>
            <a:chOff x="4323588" y="2647188"/>
            <a:chExt cx="116205" cy="344805"/>
          </a:xfrm>
        </p:grpSpPr>
        <p:sp>
          <p:nvSpPr>
            <p:cNvPr id="12" name="object 12"/>
            <p:cNvSpPr/>
            <p:nvPr/>
          </p:nvSpPr>
          <p:spPr>
            <a:xfrm>
              <a:off x="4343400" y="2667000"/>
              <a:ext cx="76200" cy="304800"/>
            </a:xfrm>
            <a:custGeom>
              <a:avLst/>
              <a:gdLst/>
              <a:ahLst/>
              <a:cxnLst/>
              <a:rect l="l" t="t" r="r" b="b"/>
              <a:pathLst>
                <a:path w="76200" h="304800">
                  <a:moveTo>
                    <a:pt x="57150" y="0"/>
                  </a:moveTo>
                  <a:lnTo>
                    <a:pt x="19050" y="0"/>
                  </a:lnTo>
                  <a:lnTo>
                    <a:pt x="19050" y="266700"/>
                  </a:lnTo>
                  <a:lnTo>
                    <a:pt x="0" y="266700"/>
                  </a:lnTo>
                  <a:lnTo>
                    <a:pt x="38100" y="304800"/>
                  </a:lnTo>
                  <a:lnTo>
                    <a:pt x="76200" y="266700"/>
                  </a:lnTo>
                  <a:lnTo>
                    <a:pt x="57150" y="2667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43400" y="2667000"/>
              <a:ext cx="76200" cy="304800"/>
            </a:xfrm>
            <a:custGeom>
              <a:avLst/>
              <a:gdLst/>
              <a:ahLst/>
              <a:cxnLst/>
              <a:rect l="l" t="t" r="r" b="b"/>
              <a:pathLst>
                <a:path w="76200" h="304800">
                  <a:moveTo>
                    <a:pt x="0" y="266700"/>
                  </a:moveTo>
                  <a:lnTo>
                    <a:pt x="19050" y="266700"/>
                  </a:lnTo>
                  <a:lnTo>
                    <a:pt x="19050" y="0"/>
                  </a:lnTo>
                  <a:lnTo>
                    <a:pt x="57150" y="0"/>
                  </a:lnTo>
                  <a:lnTo>
                    <a:pt x="57150" y="266700"/>
                  </a:lnTo>
                  <a:lnTo>
                    <a:pt x="76200" y="266700"/>
                  </a:lnTo>
                  <a:lnTo>
                    <a:pt x="38100" y="304800"/>
                  </a:lnTo>
                  <a:lnTo>
                    <a:pt x="0" y="266700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203575" y="2999358"/>
            <a:ext cx="15144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Trebuchet MS"/>
                <a:cs typeface="Trebuchet MS"/>
              </a:rPr>
              <a:t>Widening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carina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161788" y="2723388"/>
            <a:ext cx="116205" cy="573405"/>
            <a:chOff x="5161788" y="2723388"/>
            <a:chExt cx="116205" cy="573405"/>
          </a:xfrm>
        </p:grpSpPr>
        <p:sp>
          <p:nvSpPr>
            <p:cNvPr id="16" name="object 16"/>
            <p:cNvSpPr/>
            <p:nvPr/>
          </p:nvSpPr>
          <p:spPr>
            <a:xfrm>
              <a:off x="5181600" y="2743200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57150" y="0"/>
                  </a:moveTo>
                  <a:lnTo>
                    <a:pt x="19050" y="0"/>
                  </a:lnTo>
                  <a:lnTo>
                    <a:pt x="19050" y="495300"/>
                  </a:lnTo>
                  <a:lnTo>
                    <a:pt x="0" y="495300"/>
                  </a:lnTo>
                  <a:lnTo>
                    <a:pt x="38100" y="533400"/>
                  </a:lnTo>
                  <a:lnTo>
                    <a:pt x="76200" y="495300"/>
                  </a:lnTo>
                  <a:lnTo>
                    <a:pt x="57150" y="4953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1600" y="2743200"/>
              <a:ext cx="76200" cy="533400"/>
            </a:xfrm>
            <a:custGeom>
              <a:avLst/>
              <a:gdLst/>
              <a:ahLst/>
              <a:cxnLst/>
              <a:rect l="l" t="t" r="r" b="b"/>
              <a:pathLst>
                <a:path w="76200" h="533400">
                  <a:moveTo>
                    <a:pt x="0" y="495300"/>
                  </a:moveTo>
                  <a:lnTo>
                    <a:pt x="19050" y="495300"/>
                  </a:lnTo>
                  <a:lnTo>
                    <a:pt x="19050" y="0"/>
                  </a:lnTo>
                  <a:lnTo>
                    <a:pt x="57150" y="0"/>
                  </a:lnTo>
                  <a:lnTo>
                    <a:pt x="57150" y="495300"/>
                  </a:lnTo>
                  <a:lnTo>
                    <a:pt x="76200" y="495300"/>
                  </a:lnTo>
                  <a:lnTo>
                    <a:pt x="38100" y="533400"/>
                  </a:lnTo>
                  <a:lnTo>
                    <a:pt x="0" y="495300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498975" y="3456254"/>
            <a:ext cx="12534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Elevation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Trebuchet MS"/>
                <a:cs typeface="Trebuchet MS"/>
              </a:rPr>
              <a:t>lt.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bronchus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09800" y="2667000"/>
            <a:ext cx="381000" cy="838200"/>
          </a:xfrm>
          <a:custGeom>
            <a:avLst/>
            <a:gdLst/>
            <a:ahLst/>
            <a:cxnLst/>
            <a:rect l="l" t="t" r="r" b="b"/>
            <a:pathLst>
              <a:path w="381000" h="838200">
                <a:moveTo>
                  <a:pt x="381000" y="0"/>
                </a:moveTo>
                <a:lnTo>
                  <a:pt x="0" y="838200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09800" y="3581400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0" y="0"/>
                </a:moveTo>
                <a:lnTo>
                  <a:pt x="381000" y="609600"/>
                </a:lnTo>
              </a:path>
            </a:pathLst>
          </a:custGeom>
          <a:ln w="12192">
            <a:solidFill>
              <a:srgbClr val="B83C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441194" y="3837813"/>
            <a:ext cx="1526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Aneurysmal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7340" y="5971743"/>
            <a:ext cx="77152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5470" marR="5080" indent="-1842770">
              <a:lnSpc>
                <a:spcPct val="100000"/>
              </a:lnSpc>
              <a:spcBef>
                <a:spcPts val="100"/>
              </a:spcBef>
            </a:pP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Aneurysmal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LA</a:t>
            </a:r>
            <a:r>
              <a:rPr sz="1800" b="1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– </a:t>
            </a:r>
            <a:r>
              <a:rPr sz="1800" spc="-5" dirty="0">
                <a:latin typeface="Trebuchet MS"/>
                <a:cs typeface="Trebuchet MS"/>
              </a:rPr>
              <a:t>When La enlarges to left and right and approaches within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an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inch of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lateral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chest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wall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Mitral Stenosis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343400" y="1600200"/>
            <a:ext cx="3657600" cy="514116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000" b="1" dirty="0"/>
              <a:t>left atrium is evident because producing distinctive double shadow seen through the heart and it is also pushing the right and left main bronchi apart.</a:t>
            </a:r>
            <a:endParaRPr lang="en-IN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3505200" cy="49971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200" b="1" dirty="0"/>
              <a:t>Enlarged left atrium and left ventrical ,there is prominence of the left atrial appendage .</a:t>
            </a:r>
            <a:endParaRPr lang="en-IN" sz="2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795811" cy="30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3922775" cy="305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317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3400" y="0"/>
            <a:ext cx="4798695" cy="6856095"/>
            <a:chOff x="4343400" y="0"/>
            <a:chExt cx="479869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0" y="381000"/>
              <a:ext cx="4648200" cy="6172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39000" y="1219200"/>
              <a:ext cx="228600" cy="609600"/>
            </a:xfrm>
            <a:custGeom>
              <a:avLst/>
              <a:gdLst/>
              <a:ahLst/>
              <a:cxnLst/>
              <a:rect l="l" t="t" r="r" b="b"/>
              <a:pathLst>
                <a:path w="228600" h="609600">
                  <a:moveTo>
                    <a:pt x="171450" y="0"/>
                  </a:moveTo>
                  <a:lnTo>
                    <a:pt x="57150" y="0"/>
                  </a:lnTo>
                  <a:lnTo>
                    <a:pt x="57150" y="495300"/>
                  </a:lnTo>
                  <a:lnTo>
                    <a:pt x="0" y="495300"/>
                  </a:lnTo>
                  <a:lnTo>
                    <a:pt x="114300" y="609600"/>
                  </a:lnTo>
                  <a:lnTo>
                    <a:pt x="228600" y="495300"/>
                  </a:lnTo>
                  <a:lnTo>
                    <a:pt x="171450" y="49530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3059" y="2202916"/>
            <a:ext cx="3764279" cy="15982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43815">
              <a:lnSpc>
                <a:spcPct val="102000"/>
              </a:lnSpc>
              <a:spcBef>
                <a:spcPts val="240"/>
              </a:spcBef>
            </a:pPr>
            <a:r>
              <a:rPr sz="2000" dirty="0"/>
              <a:t>The</a:t>
            </a:r>
            <a:r>
              <a:rPr sz="2000" spc="-30" dirty="0"/>
              <a:t> </a:t>
            </a:r>
            <a:r>
              <a:rPr sz="2000" dirty="0"/>
              <a:t>increase</a:t>
            </a:r>
            <a:r>
              <a:rPr sz="2000" spc="-55" dirty="0"/>
              <a:t> </a:t>
            </a:r>
            <a:r>
              <a:rPr sz="2000" spc="-5" dirty="0"/>
              <a:t>in blackness</a:t>
            </a:r>
            <a:r>
              <a:rPr sz="2000" spc="-45" dirty="0"/>
              <a:t> </a:t>
            </a:r>
            <a:r>
              <a:rPr sz="2000" dirty="0"/>
              <a:t>of</a:t>
            </a:r>
            <a:r>
              <a:rPr sz="2000" spc="-25" dirty="0"/>
              <a:t> </a:t>
            </a:r>
            <a:r>
              <a:rPr sz="2000" dirty="0"/>
              <a:t>one </a:t>
            </a:r>
            <a:r>
              <a:rPr sz="2000" spc="-585" dirty="0"/>
              <a:t> </a:t>
            </a:r>
            <a:r>
              <a:rPr sz="2000" spc="-5" dirty="0"/>
              <a:t>hemithorax is always </a:t>
            </a:r>
            <a:r>
              <a:rPr sz="2000" dirty="0"/>
              <a:t>on </a:t>
            </a:r>
            <a:r>
              <a:rPr sz="2000" spc="-5" dirty="0"/>
              <a:t>the </a:t>
            </a:r>
            <a:r>
              <a:rPr sz="2000" dirty="0"/>
              <a:t>side </a:t>
            </a:r>
            <a:r>
              <a:rPr sz="2000" spc="-590" dirty="0"/>
              <a:t> </a:t>
            </a:r>
            <a:r>
              <a:rPr sz="2000" spc="-5" dirty="0"/>
              <a:t>to which the patient is </a:t>
            </a:r>
            <a:r>
              <a:rPr sz="2000" dirty="0"/>
              <a:t>rotated, </a:t>
            </a:r>
            <a:r>
              <a:rPr sz="2000" spc="5" dirty="0"/>
              <a:t> </a:t>
            </a:r>
            <a:r>
              <a:rPr sz="2000" spc="-5" dirty="0"/>
              <a:t>irrespective </a:t>
            </a:r>
            <a:r>
              <a:rPr sz="2000" dirty="0"/>
              <a:t>of </a:t>
            </a:r>
            <a:r>
              <a:rPr sz="2000" spc="-5" dirty="0"/>
              <a:t>whether the CXR </a:t>
            </a:r>
            <a:r>
              <a:rPr sz="2000" dirty="0"/>
              <a:t> </a:t>
            </a:r>
            <a:r>
              <a:rPr sz="2000" spc="-5" dirty="0"/>
              <a:t>ha</a:t>
            </a:r>
            <a:r>
              <a:rPr sz="2000" dirty="0"/>
              <a:t>s</a:t>
            </a:r>
            <a:r>
              <a:rPr sz="2000" spc="-15" dirty="0"/>
              <a:t> </a:t>
            </a:r>
            <a:r>
              <a:rPr sz="2000" spc="-5" dirty="0"/>
              <a:t>bee</a:t>
            </a:r>
            <a:r>
              <a:rPr sz="2000" dirty="0"/>
              <a:t>n</a:t>
            </a:r>
            <a:r>
              <a:rPr sz="2000" spc="-35" dirty="0"/>
              <a:t> </a:t>
            </a:r>
            <a:r>
              <a:rPr sz="2000" spc="-5" dirty="0"/>
              <a:t>take</a:t>
            </a:r>
            <a:r>
              <a:rPr sz="2000" dirty="0"/>
              <a:t>n</a:t>
            </a:r>
            <a:r>
              <a:rPr sz="2000" spc="-25" dirty="0"/>
              <a:t> </a:t>
            </a:r>
            <a:r>
              <a:rPr sz="2000" spc="-229" dirty="0"/>
              <a:t>P</a:t>
            </a:r>
            <a:r>
              <a:rPr sz="2000" dirty="0"/>
              <a:t>A</a:t>
            </a:r>
            <a:r>
              <a:rPr sz="2000" spc="-120" dirty="0"/>
              <a:t> </a:t>
            </a:r>
            <a:r>
              <a:rPr sz="2000" dirty="0"/>
              <a:t>or</a:t>
            </a:r>
            <a:r>
              <a:rPr sz="2000" spc="-120" dirty="0"/>
              <a:t> </a:t>
            </a:r>
            <a:r>
              <a:rPr sz="2000" dirty="0"/>
              <a:t>AP</a:t>
            </a:r>
            <a:endParaRPr sz="2000"/>
          </a:p>
        </p:txBody>
      </p:sp>
      <p:sp>
        <p:nvSpPr>
          <p:cNvPr id="6" name="object 6"/>
          <p:cNvSpPr/>
          <p:nvPr/>
        </p:nvSpPr>
        <p:spPr>
          <a:xfrm>
            <a:off x="7239000" y="1219200"/>
            <a:ext cx="228600" cy="609600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0" y="495300"/>
                </a:moveTo>
                <a:lnTo>
                  <a:pt x="57150" y="495300"/>
                </a:lnTo>
                <a:lnTo>
                  <a:pt x="57150" y="0"/>
                </a:lnTo>
                <a:lnTo>
                  <a:pt x="171450" y="0"/>
                </a:lnTo>
                <a:lnTo>
                  <a:pt x="171450" y="495300"/>
                </a:lnTo>
                <a:lnTo>
                  <a:pt x="228600" y="495300"/>
                </a:lnTo>
                <a:lnTo>
                  <a:pt x="114300" y="609600"/>
                </a:lnTo>
                <a:lnTo>
                  <a:pt x="0" y="495300"/>
                </a:lnTo>
                <a:close/>
              </a:path>
            </a:pathLst>
          </a:custGeom>
          <a:ln w="39624">
            <a:solidFill>
              <a:srgbClr val="852A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5770" y="602615"/>
            <a:ext cx="2689860" cy="299085"/>
            <a:chOff x="1265770" y="602615"/>
            <a:chExt cx="2689860" cy="299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5770" y="602615"/>
              <a:ext cx="2689517" cy="2989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02788" y="691642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2" y="0"/>
                  </a:moveTo>
                  <a:lnTo>
                    <a:pt x="0" y="107442"/>
                  </a:lnTo>
                  <a:lnTo>
                    <a:pt x="69977" y="107442"/>
                  </a:lnTo>
                  <a:lnTo>
                    <a:pt x="35052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554861" y="6916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4" h="107950">
                <a:moveTo>
                  <a:pt x="35051" y="0"/>
                </a:moveTo>
                <a:lnTo>
                  <a:pt x="0" y="107442"/>
                </a:lnTo>
                <a:lnTo>
                  <a:pt x="69976" y="107442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3582" y="649351"/>
            <a:ext cx="85979" cy="8508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394836" y="606551"/>
            <a:ext cx="560705" cy="295275"/>
          </a:xfrm>
          <a:custGeom>
            <a:avLst/>
            <a:gdLst/>
            <a:ahLst/>
            <a:cxnLst/>
            <a:rect l="l" t="t" r="r" b="b"/>
            <a:pathLst>
              <a:path w="560704" h="295275">
                <a:moveTo>
                  <a:pt x="202818" y="0"/>
                </a:moveTo>
                <a:lnTo>
                  <a:pt x="256666" y="0"/>
                </a:lnTo>
                <a:lnTo>
                  <a:pt x="311276" y="175640"/>
                </a:lnTo>
                <a:lnTo>
                  <a:pt x="370332" y="0"/>
                </a:lnTo>
                <a:lnTo>
                  <a:pt x="392938" y="0"/>
                </a:lnTo>
                <a:lnTo>
                  <a:pt x="452120" y="175640"/>
                </a:lnTo>
                <a:lnTo>
                  <a:pt x="506602" y="0"/>
                </a:lnTo>
                <a:lnTo>
                  <a:pt x="560451" y="0"/>
                </a:lnTo>
                <a:lnTo>
                  <a:pt x="466216" y="295021"/>
                </a:lnTo>
                <a:lnTo>
                  <a:pt x="445008" y="295021"/>
                </a:lnTo>
                <a:lnTo>
                  <a:pt x="381380" y="111506"/>
                </a:lnTo>
                <a:lnTo>
                  <a:pt x="319659" y="295021"/>
                </a:lnTo>
                <a:lnTo>
                  <a:pt x="298323" y="295021"/>
                </a:lnTo>
                <a:lnTo>
                  <a:pt x="202818" y="0"/>
                </a:lnTo>
                <a:close/>
              </a:path>
              <a:path w="560704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7" y="114046"/>
                </a:lnTo>
                <a:lnTo>
                  <a:pt x="147827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00248" y="606551"/>
            <a:ext cx="334645" cy="295275"/>
          </a:xfrm>
          <a:custGeom>
            <a:avLst/>
            <a:gdLst/>
            <a:ahLst/>
            <a:cxnLst/>
            <a:rect l="l" t="t" r="r" b="b"/>
            <a:pathLst>
              <a:path w="334645" h="295275">
                <a:moveTo>
                  <a:pt x="282701" y="0"/>
                </a:moveTo>
                <a:lnTo>
                  <a:pt x="334390" y="0"/>
                </a:lnTo>
                <a:lnTo>
                  <a:pt x="334390" y="291084"/>
                </a:lnTo>
                <a:lnTo>
                  <a:pt x="282701" y="291084"/>
                </a:lnTo>
                <a:lnTo>
                  <a:pt x="282701" y="0"/>
                </a:lnTo>
                <a:close/>
              </a:path>
              <a:path w="334645" h="295275">
                <a:moveTo>
                  <a:pt x="0" y="0"/>
                </a:moveTo>
                <a:lnTo>
                  <a:pt x="56768" y="0"/>
                </a:lnTo>
                <a:lnTo>
                  <a:pt x="124206" y="196723"/>
                </a:lnTo>
                <a:lnTo>
                  <a:pt x="195325" y="0"/>
                </a:lnTo>
                <a:lnTo>
                  <a:pt x="250951" y="0"/>
                </a:lnTo>
                <a:lnTo>
                  <a:pt x="137287" y="295021"/>
                </a:lnTo>
                <a:lnTo>
                  <a:pt x="108838" y="2950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6845" y="606551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4" y="245237"/>
                </a:lnTo>
                <a:lnTo>
                  <a:pt x="18313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4908" y="606551"/>
            <a:ext cx="460375" cy="291465"/>
          </a:xfrm>
          <a:custGeom>
            <a:avLst/>
            <a:gdLst/>
            <a:ahLst/>
            <a:cxnLst/>
            <a:rect l="l" t="t" r="r" b="b"/>
            <a:pathLst>
              <a:path w="460375" h="291465">
                <a:moveTo>
                  <a:pt x="274320" y="0"/>
                </a:moveTo>
                <a:lnTo>
                  <a:pt x="459994" y="0"/>
                </a:lnTo>
                <a:lnTo>
                  <a:pt x="459994" y="45847"/>
                </a:lnTo>
                <a:lnTo>
                  <a:pt x="325882" y="45847"/>
                </a:lnTo>
                <a:lnTo>
                  <a:pt x="325882" y="114046"/>
                </a:lnTo>
                <a:lnTo>
                  <a:pt x="422148" y="114046"/>
                </a:lnTo>
                <a:lnTo>
                  <a:pt x="422148" y="157987"/>
                </a:lnTo>
                <a:lnTo>
                  <a:pt x="325882" y="157987"/>
                </a:lnTo>
                <a:lnTo>
                  <a:pt x="325882" y="245237"/>
                </a:lnTo>
                <a:lnTo>
                  <a:pt x="457835" y="245237"/>
                </a:lnTo>
                <a:lnTo>
                  <a:pt x="457835" y="291084"/>
                </a:lnTo>
                <a:lnTo>
                  <a:pt x="274320" y="291084"/>
                </a:lnTo>
                <a:lnTo>
                  <a:pt x="274320" y="0"/>
                </a:lnTo>
                <a:close/>
              </a:path>
              <a:path w="460375" h="291465">
                <a:moveTo>
                  <a:pt x="0" y="0"/>
                </a:moveTo>
                <a:lnTo>
                  <a:pt x="241046" y="0"/>
                </a:lnTo>
                <a:lnTo>
                  <a:pt x="241046" y="45847"/>
                </a:lnTo>
                <a:lnTo>
                  <a:pt x="144272" y="45847"/>
                </a:lnTo>
                <a:lnTo>
                  <a:pt x="144272" y="291084"/>
                </a:lnTo>
                <a:lnTo>
                  <a:pt x="92583" y="291084"/>
                </a:lnTo>
                <a:lnTo>
                  <a:pt x="92583" y="45847"/>
                </a:lnTo>
                <a:lnTo>
                  <a:pt x="0" y="458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5770" y="606551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5" h="291465">
                <a:moveTo>
                  <a:pt x="0" y="0"/>
                </a:moveTo>
                <a:lnTo>
                  <a:pt x="51600" y="0"/>
                </a:lnTo>
                <a:lnTo>
                  <a:pt x="51600" y="245237"/>
                </a:lnTo>
                <a:lnTo>
                  <a:pt x="183172" y="245237"/>
                </a:lnTo>
                <a:lnTo>
                  <a:pt x="18317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90876" y="602615"/>
            <a:ext cx="475615" cy="295275"/>
          </a:xfrm>
          <a:custGeom>
            <a:avLst/>
            <a:gdLst/>
            <a:ahLst/>
            <a:cxnLst/>
            <a:rect l="l" t="t" r="r" b="b"/>
            <a:pathLst>
              <a:path w="475614" h="295275">
                <a:moveTo>
                  <a:pt x="335534" y="0"/>
                </a:moveTo>
                <a:lnTo>
                  <a:pt x="358267" y="0"/>
                </a:lnTo>
                <a:lnTo>
                  <a:pt x="475234" y="295021"/>
                </a:lnTo>
                <a:lnTo>
                  <a:pt x="418211" y="295021"/>
                </a:lnTo>
                <a:lnTo>
                  <a:pt x="397002" y="235965"/>
                </a:lnTo>
                <a:lnTo>
                  <a:pt x="297306" y="235965"/>
                </a:lnTo>
                <a:lnTo>
                  <a:pt x="276987" y="295021"/>
                </a:lnTo>
                <a:lnTo>
                  <a:pt x="223647" y="295021"/>
                </a:lnTo>
                <a:lnTo>
                  <a:pt x="219583" y="295021"/>
                </a:lnTo>
                <a:lnTo>
                  <a:pt x="164084" y="295021"/>
                </a:lnTo>
                <a:lnTo>
                  <a:pt x="86360" y="174879"/>
                </a:lnTo>
                <a:lnTo>
                  <a:pt x="79954" y="174660"/>
                </a:lnTo>
                <a:lnTo>
                  <a:pt x="72358" y="174371"/>
                </a:lnTo>
                <a:lnTo>
                  <a:pt x="63571" y="173986"/>
                </a:lnTo>
                <a:lnTo>
                  <a:pt x="53593" y="173482"/>
                </a:lnTo>
                <a:lnTo>
                  <a:pt x="53593" y="295021"/>
                </a:lnTo>
                <a:lnTo>
                  <a:pt x="0" y="295021"/>
                </a:lnTo>
                <a:lnTo>
                  <a:pt x="0" y="3937"/>
                </a:lnTo>
                <a:lnTo>
                  <a:pt x="3738" y="3841"/>
                </a:lnTo>
                <a:lnTo>
                  <a:pt x="10572" y="3556"/>
                </a:lnTo>
                <a:lnTo>
                  <a:pt x="20502" y="3079"/>
                </a:lnTo>
                <a:lnTo>
                  <a:pt x="33528" y="2412"/>
                </a:lnTo>
                <a:lnTo>
                  <a:pt x="47408" y="1819"/>
                </a:lnTo>
                <a:lnTo>
                  <a:pt x="59896" y="1381"/>
                </a:lnTo>
                <a:lnTo>
                  <a:pt x="70979" y="1109"/>
                </a:lnTo>
                <a:lnTo>
                  <a:pt x="80645" y="1015"/>
                </a:lnTo>
                <a:lnTo>
                  <a:pt x="129151" y="6373"/>
                </a:lnTo>
                <a:lnTo>
                  <a:pt x="163798" y="22447"/>
                </a:lnTo>
                <a:lnTo>
                  <a:pt x="184586" y="49236"/>
                </a:lnTo>
                <a:lnTo>
                  <a:pt x="191516" y="86740"/>
                </a:lnTo>
                <a:lnTo>
                  <a:pt x="190561" y="99407"/>
                </a:lnTo>
                <a:lnTo>
                  <a:pt x="168028" y="143738"/>
                </a:lnTo>
                <a:lnTo>
                  <a:pt x="137668" y="163830"/>
                </a:lnTo>
                <a:lnTo>
                  <a:pt x="221106" y="291084"/>
                </a:lnTo>
                <a:lnTo>
                  <a:pt x="33553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62532" y="6026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5" h="295275">
                <a:moveTo>
                  <a:pt x="115951" y="0"/>
                </a:moveTo>
                <a:lnTo>
                  <a:pt x="138684" y="0"/>
                </a:lnTo>
                <a:lnTo>
                  <a:pt x="255650" y="295021"/>
                </a:lnTo>
                <a:lnTo>
                  <a:pt x="198628" y="295021"/>
                </a:lnTo>
                <a:lnTo>
                  <a:pt x="177419" y="235965"/>
                </a:lnTo>
                <a:lnTo>
                  <a:pt x="77724" y="235965"/>
                </a:lnTo>
                <a:lnTo>
                  <a:pt x="57404" y="295021"/>
                </a:lnTo>
                <a:lnTo>
                  <a:pt x="0" y="295021"/>
                </a:lnTo>
                <a:lnTo>
                  <a:pt x="1159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977132" y="755440"/>
            <a:ext cx="107314" cy="48895"/>
            <a:chOff x="3977132" y="755440"/>
            <a:chExt cx="107314" cy="4889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8021" y="756329"/>
              <a:ext cx="105105" cy="466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978021" y="756329"/>
              <a:ext cx="105410" cy="46990"/>
            </a:xfrm>
            <a:custGeom>
              <a:avLst/>
              <a:gdLst/>
              <a:ahLst/>
              <a:cxnLst/>
              <a:rect l="l" t="t" r="r" b="b"/>
              <a:pathLst>
                <a:path w="105410" h="46990">
                  <a:moveTo>
                    <a:pt x="0" y="46691"/>
                  </a:moveTo>
                  <a:lnTo>
                    <a:pt x="105105" y="46691"/>
                  </a:lnTo>
                  <a:lnTo>
                    <a:pt x="105105" y="0"/>
                  </a:lnTo>
                  <a:lnTo>
                    <a:pt x="0" y="0"/>
                  </a:lnTo>
                  <a:lnTo>
                    <a:pt x="0" y="46691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134611" y="600709"/>
            <a:ext cx="3342640" cy="302895"/>
            <a:chOff x="4134611" y="600709"/>
            <a:chExt cx="3342640" cy="30289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5500" y="601598"/>
              <a:ext cx="3340862" cy="30098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424552" y="691641"/>
              <a:ext cx="1153795" cy="107950"/>
            </a:xfrm>
            <a:custGeom>
              <a:avLst/>
              <a:gdLst/>
              <a:ahLst/>
              <a:cxnLst/>
              <a:rect l="l" t="t" r="r" b="b"/>
              <a:pathLst>
                <a:path w="1153795" h="107950">
                  <a:moveTo>
                    <a:pt x="1118616" y="0"/>
                  </a:moveTo>
                  <a:lnTo>
                    <a:pt x="1083564" y="107442"/>
                  </a:lnTo>
                  <a:lnTo>
                    <a:pt x="1153541" y="107442"/>
                  </a:lnTo>
                  <a:lnTo>
                    <a:pt x="1118616" y="0"/>
                  </a:lnTo>
                  <a:close/>
                </a:path>
                <a:path w="115379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4877" y="649350"/>
              <a:ext cx="85978" cy="8508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135500" y="601598"/>
              <a:ext cx="3341370" cy="300990"/>
            </a:xfrm>
            <a:custGeom>
              <a:avLst/>
              <a:gdLst/>
              <a:ahLst/>
              <a:cxnLst/>
              <a:rect l="l" t="t" r="r" b="b"/>
              <a:pathLst>
                <a:path w="3341370" h="300990">
                  <a:moveTo>
                    <a:pt x="3099816" y="4952"/>
                  </a:moveTo>
                  <a:lnTo>
                    <a:pt x="3340862" y="4952"/>
                  </a:lnTo>
                  <a:lnTo>
                    <a:pt x="3340862" y="50800"/>
                  </a:lnTo>
                  <a:lnTo>
                    <a:pt x="3244088" y="50800"/>
                  </a:lnTo>
                  <a:lnTo>
                    <a:pt x="3244088" y="296037"/>
                  </a:lnTo>
                  <a:lnTo>
                    <a:pt x="3192399" y="296037"/>
                  </a:lnTo>
                  <a:lnTo>
                    <a:pt x="3192399" y="50800"/>
                  </a:lnTo>
                  <a:lnTo>
                    <a:pt x="3099816" y="50800"/>
                  </a:lnTo>
                  <a:lnTo>
                    <a:pt x="3099816" y="4952"/>
                  </a:lnTo>
                  <a:close/>
                </a:path>
                <a:path w="3341370" h="300990">
                  <a:moveTo>
                    <a:pt x="2854452" y="4952"/>
                  </a:moveTo>
                  <a:lnTo>
                    <a:pt x="2879217" y="4952"/>
                  </a:lnTo>
                  <a:lnTo>
                    <a:pt x="3016757" y="180593"/>
                  </a:lnTo>
                  <a:lnTo>
                    <a:pt x="3016757" y="4952"/>
                  </a:lnTo>
                  <a:lnTo>
                    <a:pt x="3066415" y="4952"/>
                  </a:lnTo>
                  <a:lnTo>
                    <a:pt x="3066415" y="299974"/>
                  </a:lnTo>
                  <a:lnTo>
                    <a:pt x="3045332" y="299974"/>
                  </a:lnTo>
                  <a:lnTo>
                    <a:pt x="2904108" y="115824"/>
                  </a:lnTo>
                  <a:lnTo>
                    <a:pt x="2904108" y="296290"/>
                  </a:lnTo>
                  <a:lnTo>
                    <a:pt x="2854452" y="296290"/>
                  </a:lnTo>
                  <a:lnTo>
                    <a:pt x="2854452" y="4952"/>
                  </a:lnTo>
                  <a:close/>
                </a:path>
                <a:path w="3341370" h="300990">
                  <a:moveTo>
                    <a:pt x="2622804" y="4952"/>
                  </a:moveTo>
                  <a:lnTo>
                    <a:pt x="2808478" y="4952"/>
                  </a:lnTo>
                  <a:lnTo>
                    <a:pt x="2808478" y="50800"/>
                  </a:lnTo>
                  <a:lnTo>
                    <a:pt x="2674366" y="50800"/>
                  </a:lnTo>
                  <a:lnTo>
                    <a:pt x="2674366" y="118999"/>
                  </a:lnTo>
                  <a:lnTo>
                    <a:pt x="2770631" y="118999"/>
                  </a:lnTo>
                  <a:lnTo>
                    <a:pt x="2770631" y="162940"/>
                  </a:lnTo>
                  <a:lnTo>
                    <a:pt x="2674366" y="162940"/>
                  </a:lnTo>
                  <a:lnTo>
                    <a:pt x="2674366" y="250189"/>
                  </a:lnTo>
                  <a:lnTo>
                    <a:pt x="2806319" y="250189"/>
                  </a:lnTo>
                  <a:lnTo>
                    <a:pt x="2806319" y="296037"/>
                  </a:lnTo>
                  <a:lnTo>
                    <a:pt x="2622804" y="296037"/>
                  </a:lnTo>
                  <a:lnTo>
                    <a:pt x="2622804" y="4952"/>
                  </a:lnTo>
                  <a:close/>
                </a:path>
                <a:path w="3341370" h="300990">
                  <a:moveTo>
                    <a:pt x="2352294" y="4952"/>
                  </a:moveTo>
                  <a:lnTo>
                    <a:pt x="2379726" y="4952"/>
                  </a:lnTo>
                  <a:lnTo>
                    <a:pt x="2442718" y="201040"/>
                  </a:lnTo>
                  <a:lnTo>
                    <a:pt x="2504313" y="4952"/>
                  </a:lnTo>
                  <a:lnTo>
                    <a:pt x="2531491" y="4952"/>
                  </a:lnTo>
                  <a:lnTo>
                    <a:pt x="2590927" y="296290"/>
                  </a:lnTo>
                  <a:lnTo>
                    <a:pt x="2540762" y="296290"/>
                  </a:lnTo>
                  <a:lnTo>
                    <a:pt x="2510663" y="139318"/>
                  </a:lnTo>
                  <a:lnTo>
                    <a:pt x="2451989" y="299974"/>
                  </a:lnTo>
                  <a:lnTo>
                    <a:pt x="2433574" y="299974"/>
                  </a:lnTo>
                  <a:lnTo>
                    <a:pt x="2374900" y="139318"/>
                  </a:lnTo>
                  <a:lnTo>
                    <a:pt x="2343531" y="296290"/>
                  </a:lnTo>
                  <a:lnTo>
                    <a:pt x="2293620" y="296290"/>
                  </a:lnTo>
                  <a:lnTo>
                    <a:pt x="2352294" y="4952"/>
                  </a:lnTo>
                  <a:close/>
                </a:path>
                <a:path w="3341370" h="300990">
                  <a:moveTo>
                    <a:pt x="2087879" y="4952"/>
                  </a:moveTo>
                  <a:lnTo>
                    <a:pt x="2273554" y="4952"/>
                  </a:lnTo>
                  <a:lnTo>
                    <a:pt x="2273554" y="50800"/>
                  </a:lnTo>
                  <a:lnTo>
                    <a:pt x="2139441" y="50800"/>
                  </a:lnTo>
                  <a:lnTo>
                    <a:pt x="2139441" y="118999"/>
                  </a:lnTo>
                  <a:lnTo>
                    <a:pt x="2235708" y="118999"/>
                  </a:lnTo>
                  <a:lnTo>
                    <a:pt x="2235708" y="162940"/>
                  </a:lnTo>
                  <a:lnTo>
                    <a:pt x="2139441" y="162940"/>
                  </a:lnTo>
                  <a:lnTo>
                    <a:pt x="2139441" y="250189"/>
                  </a:lnTo>
                  <a:lnTo>
                    <a:pt x="2271395" y="250189"/>
                  </a:lnTo>
                  <a:lnTo>
                    <a:pt x="2271395" y="296037"/>
                  </a:lnTo>
                  <a:lnTo>
                    <a:pt x="2087879" y="296037"/>
                  </a:lnTo>
                  <a:lnTo>
                    <a:pt x="2087879" y="4952"/>
                  </a:lnTo>
                  <a:close/>
                </a:path>
                <a:path w="3341370" h="300990">
                  <a:moveTo>
                    <a:pt x="1083564" y="4952"/>
                  </a:moveTo>
                  <a:lnTo>
                    <a:pt x="1135126" y="4952"/>
                  </a:lnTo>
                  <a:lnTo>
                    <a:pt x="1135126" y="250189"/>
                  </a:lnTo>
                  <a:lnTo>
                    <a:pt x="1266698" y="250189"/>
                  </a:lnTo>
                  <a:lnTo>
                    <a:pt x="1266698" y="296037"/>
                  </a:lnTo>
                  <a:lnTo>
                    <a:pt x="1083564" y="296037"/>
                  </a:lnTo>
                  <a:lnTo>
                    <a:pt x="1083564" y="4952"/>
                  </a:lnTo>
                  <a:close/>
                </a:path>
                <a:path w="3341370" h="300990">
                  <a:moveTo>
                    <a:pt x="812291" y="4952"/>
                  </a:moveTo>
                  <a:lnTo>
                    <a:pt x="837057" y="4952"/>
                  </a:lnTo>
                  <a:lnTo>
                    <a:pt x="974598" y="180593"/>
                  </a:lnTo>
                  <a:lnTo>
                    <a:pt x="974598" y="4952"/>
                  </a:lnTo>
                  <a:lnTo>
                    <a:pt x="1024254" y="4952"/>
                  </a:lnTo>
                  <a:lnTo>
                    <a:pt x="1024254" y="299974"/>
                  </a:lnTo>
                  <a:lnTo>
                    <a:pt x="1003173" y="299974"/>
                  </a:lnTo>
                  <a:lnTo>
                    <a:pt x="861949" y="115824"/>
                  </a:lnTo>
                  <a:lnTo>
                    <a:pt x="861949" y="296290"/>
                  </a:lnTo>
                  <a:lnTo>
                    <a:pt x="812291" y="296290"/>
                  </a:lnTo>
                  <a:lnTo>
                    <a:pt x="812291" y="4952"/>
                  </a:lnTo>
                  <a:close/>
                </a:path>
                <a:path w="3341370" h="300990">
                  <a:moveTo>
                    <a:pt x="580644" y="4952"/>
                  </a:moveTo>
                  <a:lnTo>
                    <a:pt x="766318" y="4952"/>
                  </a:lnTo>
                  <a:lnTo>
                    <a:pt x="766318" y="50800"/>
                  </a:lnTo>
                  <a:lnTo>
                    <a:pt x="632206" y="50800"/>
                  </a:lnTo>
                  <a:lnTo>
                    <a:pt x="632206" y="118999"/>
                  </a:lnTo>
                  <a:lnTo>
                    <a:pt x="728472" y="118999"/>
                  </a:lnTo>
                  <a:lnTo>
                    <a:pt x="728472" y="162940"/>
                  </a:lnTo>
                  <a:lnTo>
                    <a:pt x="632206" y="162940"/>
                  </a:lnTo>
                  <a:lnTo>
                    <a:pt x="632206" y="250189"/>
                  </a:lnTo>
                  <a:lnTo>
                    <a:pt x="764159" y="250189"/>
                  </a:lnTo>
                  <a:lnTo>
                    <a:pt x="764159" y="296037"/>
                  </a:lnTo>
                  <a:lnTo>
                    <a:pt x="580644" y="296037"/>
                  </a:lnTo>
                  <a:lnTo>
                    <a:pt x="580644" y="4952"/>
                  </a:lnTo>
                  <a:close/>
                </a:path>
                <a:path w="3341370" h="300990">
                  <a:moveTo>
                    <a:pt x="0" y="4952"/>
                  </a:moveTo>
                  <a:lnTo>
                    <a:pt x="51562" y="4952"/>
                  </a:lnTo>
                  <a:lnTo>
                    <a:pt x="51562" y="250189"/>
                  </a:lnTo>
                  <a:lnTo>
                    <a:pt x="183134" y="250189"/>
                  </a:lnTo>
                  <a:lnTo>
                    <a:pt x="183134" y="296037"/>
                  </a:lnTo>
                  <a:lnTo>
                    <a:pt x="0" y="296037"/>
                  </a:lnTo>
                  <a:lnTo>
                    <a:pt x="0" y="4952"/>
                  </a:lnTo>
                  <a:close/>
                </a:path>
                <a:path w="3341370" h="300990">
                  <a:moveTo>
                    <a:pt x="1647316" y="2031"/>
                  </a:moveTo>
                  <a:lnTo>
                    <a:pt x="1695823" y="7389"/>
                  </a:lnTo>
                  <a:lnTo>
                    <a:pt x="1730470" y="23463"/>
                  </a:lnTo>
                  <a:lnTo>
                    <a:pt x="1751258" y="50252"/>
                  </a:lnTo>
                  <a:lnTo>
                    <a:pt x="1758188" y="87756"/>
                  </a:lnTo>
                  <a:lnTo>
                    <a:pt x="1757233" y="100423"/>
                  </a:lnTo>
                  <a:lnTo>
                    <a:pt x="1734700" y="144754"/>
                  </a:lnTo>
                  <a:lnTo>
                    <a:pt x="1704339" y="164846"/>
                  </a:lnTo>
                  <a:lnTo>
                    <a:pt x="1790319" y="296037"/>
                  </a:lnTo>
                  <a:lnTo>
                    <a:pt x="1730756" y="296037"/>
                  </a:lnTo>
                  <a:lnTo>
                    <a:pt x="1653032" y="175895"/>
                  </a:lnTo>
                  <a:lnTo>
                    <a:pt x="1646626" y="175676"/>
                  </a:lnTo>
                  <a:lnTo>
                    <a:pt x="1639030" y="175387"/>
                  </a:lnTo>
                  <a:lnTo>
                    <a:pt x="1630243" y="175002"/>
                  </a:lnTo>
                  <a:lnTo>
                    <a:pt x="1620265" y="174498"/>
                  </a:lnTo>
                  <a:lnTo>
                    <a:pt x="1620265" y="296037"/>
                  </a:lnTo>
                  <a:lnTo>
                    <a:pt x="1566672" y="296037"/>
                  </a:lnTo>
                  <a:lnTo>
                    <a:pt x="1566672" y="4952"/>
                  </a:lnTo>
                  <a:lnTo>
                    <a:pt x="1570410" y="4857"/>
                  </a:lnTo>
                  <a:lnTo>
                    <a:pt x="1577244" y="4572"/>
                  </a:lnTo>
                  <a:lnTo>
                    <a:pt x="1587174" y="4095"/>
                  </a:lnTo>
                  <a:lnTo>
                    <a:pt x="1600200" y="3428"/>
                  </a:lnTo>
                  <a:lnTo>
                    <a:pt x="1614080" y="2835"/>
                  </a:lnTo>
                  <a:lnTo>
                    <a:pt x="1626568" y="2397"/>
                  </a:lnTo>
                  <a:lnTo>
                    <a:pt x="1637651" y="2125"/>
                  </a:lnTo>
                  <a:lnTo>
                    <a:pt x="1647316" y="2031"/>
                  </a:lnTo>
                  <a:close/>
                </a:path>
                <a:path w="3341370" h="300990">
                  <a:moveTo>
                    <a:pt x="1396238" y="1015"/>
                  </a:moveTo>
                  <a:lnTo>
                    <a:pt x="1418971" y="1015"/>
                  </a:lnTo>
                  <a:lnTo>
                    <a:pt x="1535938" y="296037"/>
                  </a:lnTo>
                  <a:lnTo>
                    <a:pt x="1478914" y="296037"/>
                  </a:lnTo>
                  <a:lnTo>
                    <a:pt x="1457706" y="236981"/>
                  </a:lnTo>
                  <a:lnTo>
                    <a:pt x="1358011" y="236981"/>
                  </a:lnTo>
                  <a:lnTo>
                    <a:pt x="1337690" y="296037"/>
                  </a:lnTo>
                  <a:lnTo>
                    <a:pt x="1280287" y="296037"/>
                  </a:lnTo>
                  <a:lnTo>
                    <a:pt x="1396238" y="1015"/>
                  </a:lnTo>
                  <a:close/>
                </a:path>
                <a:path w="3341370" h="300990">
                  <a:moveTo>
                    <a:pt x="312674" y="1015"/>
                  </a:moveTo>
                  <a:lnTo>
                    <a:pt x="335407" y="1015"/>
                  </a:lnTo>
                  <a:lnTo>
                    <a:pt x="452374" y="296037"/>
                  </a:lnTo>
                  <a:lnTo>
                    <a:pt x="395350" y="296037"/>
                  </a:lnTo>
                  <a:lnTo>
                    <a:pt x="374141" y="236981"/>
                  </a:lnTo>
                  <a:lnTo>
                    <a:pt x="274447" y="236981"/>
                  </a:lnTo>
                  <a:lnTo>
                    <a:pt x="254126" y="296037"/>
                  </a:lnTo>
                  <a:lnTo>
                    <a:pt x="196723" y="296037"/>
                  </a:lnTo>
                  <a:lnTo>
                    <a:pt x="312674" y="1015"/>
                  </a:lnTo>
                  <a:close/>
                </a:path>
                <a:path w="3341370" h="300990">
                  <a:moveTo>
                    <a:pt x="1948561" y="0"/>
                  </a:moveTo>
                  <a:lnTo>
                    <a:pt x="1971585" y="1785"/>
                  </a:lnTo>
                  <a:lnTo>
                    <a:pt x="1992836" y="7143"/>
                  </a:lnTo>
                  <a:lnTo>
                    <a:pt x="2012301" y="16073"/>
                  </a:lnTo>
                  <a:lnTo>
                    <a:pt x="2029968" y="28575"/>
                  </a:lnTo>
                  <a:lnTo>
                    <a:pt x="2008377" y="70103"/>
                  </a:lnTo>
                  <a:lnTo>
                    <a:pt x="2003186" y="66030"/>
                  </a:lnTo>
                  <a:lnTo>
                    <a:pt x="1996757" y="61991"/>
                  </a:lnTo>
                  <a:lnTo>
                    <a:pt x="1954609" y="46349"/>
                  </a:lnTo>
                  <a:lnTo>
                    <a:pt x="1947418" y="45847"/>
                  </a:lnTo>
                  <a:lnTo>
                    <a:pt x="1927034" y="47678"/>
                  </a:lnTo>
                  <a:lnTo>
                    <a:pt x="1879600" y="75056"/>
                  </a:lnTo>
                  <a:lnTo>
                    <a:pt x="1861026" y="109045"/>
                  </a:lnTo>
                  <a:lnTo>
                    <a:pt x="1854835" y="153035"/>
                  </a:lnTo>
                  <a:lnTo>
                    <a:pt x="1856339" y="175109"/>
                  </a:lnTo>
                  <a:lnTo>
                    <a:pt x="1868443" y="212256"/>
                  </a:lnTo>
                  <a:lnTo>
                    <a:pt x="1907857" y="248189"/>
                  </a:lnTo>
                  <a:lnTo>
                    <a:pt x="1945386" y="255142"/>
                  </a:lnTo>
                  <a:lnTo>
                    <a:pt x="1958580" y="254192"/>
                  </a:lnTo>
                  <a:lnTo>
                    <a:pt x="1990852" y="182752"/>
                  </a:lnTo>
                  <a:lnTo>
                    <a:pt x="1950593" y="182752"/>
                  </a:lnTo>
                  <a:lnTo>
                    <a:pt x="1950593" y="138684"/>
                  </a:lnTo>
                  <a:lnTo>
                    <a:pt x="2042540" y="138684"/>
                  </a:lnTo>
                  <a:lnTo>
                    <a:pt x="2042540" y="268986"/>
                  </a:lnTo>
                  <a:lnTo>
                    <a:pt x="2008822" y="287916"/>
                  </a:lnTo>
                  <a:lnTo>
                    <a:pt x="1965864" y="298894"/>
                  </a:lnTo>
                  <a:lnTo>
                    <a:pt x="1937003" y="300989"/>
                  </a:lnTo>
                  <a:lnTo>
                    <a:pt x="1907361" y="298420"/>
                  </a:lnTo>
                  <a:lnTo>
                    <a:pt x="1857744" y="277897"/>
                  </a:lnTo>
                  <a:lnTo>
                    <a:pt x="1821741" y="237827"/>
                  </a:lnTo>
                  <a:lnTo>
                    <a:pt x="1803401" y="183638"/>
                  </a:lnTo>
                  <a:lnTo>
                    <a:pt x="1801114" y="151637"/>
                  </a:lnTo>
                  <a:lnTo>
                    <a:pt x="1803614" y="119512"/>
                  </a:lnTo>
                  <a:lnTo>
                    <a:pt x="1823616" y="64787"/>
                  </a:lnTo>
                  <a:lnTo>
                    <a:pt x="1862764" y="23735"/>
                  </a:lnTo>
                  <a:lnTo>
                    <a:pt x="1916485" y="2641"/>
                  </a:lnTo>
                  <a:lnTo>
                    <a:pt x="194856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33400" y="1725648"/>
            <a:ext cx="4724400" cy="4638040"/>
            <a:chOff x="533400" y="1725648"/>
            <a:chExt cx="4724400" cy="4638040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400" y="1725648"/>
              <a:ext cx="4395067" cy="463792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429000" y="4293235"/>
              <a:ext cx="1828800" cy="103505"/>
            </a:xfrm>
            <a:custGeom>
              <a:avLst/>
              <a:gdLst/>
              <a:ahLst/>
              <a:cxnLst/>
              <a:rect l="l" t="t" r="r" b="b"/>
              <a:pathLst>
                <a:path w="1828800" h="103504">
                  <a:moveTo>
                    <a:pt x="1740280" y="0"/>
                  </a:moveTo>
                  <a:lnTo>
                    <a:pt x="1736344" y="1015"/>
                  </a:lnTo>
                  <a:lnTo>
                    <a:pt x="1734565" y="4063"/>
                  </a:lnTo>
                  <a:lnTo>
                    <a:pt x="1732788" y="6984"/>
                  </a:lnTo>
                  <a:lnTo>
                    <a:pt x="1733803" y="10921"/>
                  </a:lnTo>
                  <a:lnTo>
                    <a:pt x="1792609" y="45319"/>
                  </a:lnTo>
                  <a:lnTo>
                    <a:pt x="1816227" y="45338"/>
                  </a:lnTo>
                  <a:lnTo>
                    <a:pt x="1816227" y="58038"/>
                  </a:lnTo>
                  <a:lnTo>
                    <a:pt x="1792804" y="58038"/>
                  </a:lnTo>
                  <a:lnTo>
                    <a:pt x="1733803" y="92456"/>
                  </a:lnTo>
                  <a:lnTo>
                    <a:pt x="1732788" y="96265"/>
                  </a:lnTo>
                  <a:lnTo>
                    <a:pt x="1734439" y="99313"/>
                  </a:lnTo>
                  <a:lnTo>
                    <a:pt x="1736216" y="102362"/>
                  </a:lnTo>
                  <a:lnTo>
                    <a:pt x="1740153" y="103377"/>
                  </a:lnTo>
                  <a:lnTo>
                    <a:pt x="1817909" y="58038"/>
                  </a:lnTo>
                  <a:lnTo>
                    <a:pt x="1816227" y="58038"/>
                  </a:lnTo>
                  <a:lnTo>
                    <a:pt x="1817943" y="58019"/>
                  </a:lnTo>
                  <a:lnTo>
                    <a:pt x="1828800" y="51688"/>
                  </a:lnTo>
                  <a:lnTo>
                    <a:pt x="1740280" y="0"/>
                  </a:lnTo>
                  <a:close/>
                </a:path>
                <a:path w="1828800" h="103504">
                  <a:moveTo>
                    <a:pt x="1803594" y="51744"/>
                  </a:moveTo>
                  <a:lnTo>
                    <a:pt x="1792838" y="58019"/>
                  </a:lnTo>
                  <a:lnTo>
                    <a:pt x="1816227" y="58038"/>
                  </a:lnTo>
                  <a:lnTo>
                    <a:pt x="1816227" y="57276"/>
                  </a:lnTo>
                  <a:lnTo>
                    <a:pt x="1813052" y="57276"/>
                  </a:lnTo>
                  <a:lnTo>
                    <a:pt x="1803594" y="51744"/>
                  </a:lnTo>
                  <a:close/>
                </a:path>
                <a:path w="1828800" h="103504">
                  <a:moveTo>
                    <a:pt x="0" y="43814"/>
                  </a:moveTo>
                  <a:lnTo>
                    <a:pt x="0" y="56514"/>
                  </a:lnTo>
                  <a:lnTo>
                    <a:pt x="1792838" y="58019"/>
                  </a:lnTo>
                  <a:lnTo>
                    <a:pt x="1803594" y="51744"/>
                  </a:lnTo>
                  <a:lnTo>
                    <a:pt x="1792609" y="45319"/>
                  </a:lnTo>
                  <a:lnTo>
                    <a:pt x="0" y="43814"/>
                  </a:lnTo>
                  <a:close/>
                </a:path>
                <a:path w="1828800" h="103504">
                  <a:moveTo>
                    <a:pt x="1813052" y="46227"/>
                  </a:moveTo>
                  <a:lnTo>
                    <a:pt x="1803594" y="51744"/>
                  </a:lnTo>
                  <a:lnTo>
                    <a:pt x="1813052" y="57276"/>
                  </a:lnTo>
                  <a:lnTo>
                    <a:pt x="1813052" y="46227"/>
                  </a:lnTo>
                  <a:close/>
                </a:path>
                <a:path w="1828800" h="103504">
                  <a:moveTo>
                    <a:pt x="1816227" y="46227"/>
                  </a:moveTo>
                  <a:lnTo>
                    <a:pt x="1813052" y="46227"/>
                  </a:lnTo>
                  <a:lnTo>
                    <a:pt x="1813052" y="57276"/>
                  </a:lnTo>
                  <a:lnTo>
                    <a:pt x="1816227" y="57276"/>
                  </a:lnTo>
                  <a:lnTo>
                    <a:pt x="1816227" y="46227"/>
                  </a:lnTo>
                  <a:close/>
                </a:path>
                <a:path w="1828800" h="103504">
                  <a:moveTo>
                    <a:pt x="1792609" y="45319"/>
                  </a:moveTo>
                  <a:lnTo>
                    <a:pt x="1803594" y="51744"/>
                  </a:lnTo>
                  <a:lnTo>
                    <a:pt x="1813052" y="46227"/>
                  </a:lnTo>
                  <a:lnTo>
                    <a:pt x="1816227" y="46227"/>
                  </a:lnTo>
                  <a:lnTo>
                    <a:pt x="1816227" y="45338"/>
                  </a:lnTo>
                  <a:lnTo>
                    <a:pt x="1792609" y="45319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413628" y="4218813"/>
            <a:ext cx="21253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89355" algn="l"/>
              </a:tabLst>
            </a:pPr>
            <a:r>
              <a:rPr sz="1800" spc="-5" dirty="0">
                <a:latin typeface="Trebuchet MS"/>
                <a:cs typeface="Trebuchet MS"/>
              </a:rPr>
              <a:t>LA pushing the </a:t>
            </a:r>
            <a:r>
              <a:rPr sz="1800" dirty="0">
                <a:latin typeface="Trebuchet MS"/>
                <a:cs typeface="Trebuchet MS"/>
              </a:rPr>
              <a:t> Es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-5" dirty="0">
                <a:latin typeface="Trebuchet MS"/>
                <a:cs typeface="Trebuchet MS"/>
              </a:rPr>
              <a:t>hagu</a:t>
            </a:r>
            <a:r>
              <a:rPr sz="1800" dirty="0">
                <a:latin typeface="Trebuchet MS"/>
                <a:cs typeface="Trebuchet MS"/>
              </a:rPr>
              <a:t>s	</a:t>
            </a:r>
            <a:r>
              <a:rPr sz="1800" spc="-5" dirty="0">
                <a:latin typeface="Trebuchet MS"/>
                <a:cs typeface="Trebuchet MS"/>
              </a:rPr>
              <a:t>poste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ior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6566" y="601598"/>
            <a:ext cx="6684645" cy="300990"/>
            <a:chOff x="776566" y="601598"/>
            <a:chExt cx="6684645" cy="300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566" y="601598"/>
              <a:ext cx="6684556" cy="3009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92877" y="691641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014596" y="6916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2"/>
                </a:lnTo>
                <a:lnTo>
                  <a:pt x="69976" y="107442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9638" y="649351"/>
            <a:ext cx="85978" cy="850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1358" y="649351"/>
            <a:ext cx="85978" cy="850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2805" y="649351"/>
            <a:ext cx="85978" cy="8508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208140" y="606551"/>
            <a:ext cx="1253490" cy="295275"/>
          </a:xfrm>
          <a:custGeom>
            <a:avLst/>
            <a:gdLst/>
            <a:ahLst/>
            <a:cxnLst/>
            <a:rect l="l" t="t" r="r" b="b"/>
            <a:pathLst>
              <a:path w="1253490" h="295275">
                <a:moveTo>
                  <a:pt x="1011936" y="0"/>
                </a:moveTo>
                <a:lnTo>
                  <a:pt x="1252982" y="0"/>
                </a:lnTo>
                <a:lnTo>
                  <a:pt x="1252982" y="45847"/>
                </a:lnTo>
                <a:lnTo>
                  <a:pt x="1156208" y="45847"/>
                </a:lnTo>
                <a:lnTo>
                  <a:pt x="1156208" y="291084"/>
                </a:lnTo>
                <a:lnTo>
                  <a:pt x="1104518" y="291084"/>
                </a:lnTo>
                <a:lnTo>
                  <a:pt x="1104518" y="45847"/>
                </a:lnTo>
                <a:lnTo>
                  <a:pt x="1011936" y="45847"/>
                </a:lnTo>
                <a:lnTo>
                  <a:pt x="1011936" y="0"/>
                </a:lnTo>
                <a:close/>
              </a:path>
              <a:path w="1253490" h="295275">
                <a:moveTo>
                  <a:pt x="766572" y="0"/>
                </a:moveTo>
                <a:lnTo>
                  <a:pt x="791337" y="0"/>
                </a:lnTo>
                <a:lnTo>
                  <a:pt x="928878" y="175640"/>
                </a:lnTo>
                <a:lnTo>
                  <a:pt x="928878" y="0"/>
                </a:lnTo>
                <a:lnTo>
                  <a:pt x="978535" y="0"/>
                </a:lnTo>
                <a:lnTo>
                  <a:pt x="978535" y="295021"/>
                </a:lnTo>
                <a:lnTo>
                  <a:pt x="957453" y="295021"/>
                </a:lnTo>
                <a:lnTo>
                  <a:pt x="816229" y="110871"/>
                </a:lnTo>
                <a:lnTo>
                  <a:pt x="816229" y="291338"/>
                </a:lnTo>
                <a:lnTo>
                  <a:pt x="766572" y="291338"/>
                </a:lnTo>
                <a:lnTo>
                  <a:pt x="766572" y="0"/>
                </a:lnTo>
                <a:close/>
              </a:path>
              <a:path w="1253490" h="295275">
                <a:moveTo>
                  <a:pt x="534924" y="0"/>
                </a:moveTo>
                <a:lnTo>
                  <a:pt x="720598" y="0"/>
                </a:lnTo>
                <a:lnTo>
                  <a:pt x="720598" y="45847"/>
                </a:lnTo>
                <a:lnTo>
                  <a:pt x="586486" y="45847"/>
                </a:lnTo>
                <a:lnTo>
                  <a:pt x="586486" y="114046"/>
                </a:lnTo>
                <a:lnTo>
                  <a:pt x="682752" y="114046"/>
                </a:lnTo>
                <a:lnTo>
                  <a:pt x="682752" y="157987"/>
                </a:lnTo>
                <a:lnTo>
                  <a:pt x="586486" y="157987"/>
                </a:lnTo>
                <a:lnTo>
                  <a:pt x="586486" y="245237"/>
                </a:lnTo>
                <a:lnTo>
                  <a:pt x="718438" y="245237"/>
                </a:lnTo>
                <a:lnTo>
                  <a:pt x="718438" y="291084"/>
                </a:lnTo>
                <a:lnTo>
                  <a:pt x="534924" y="291084"/>
                </a:lnTo>
                <a:lnTo>
                  <a:pt x="534924" y="0"/>
                </a:lnTo>
                <a:close/>
              </a:path>
              <a:path w="1253490" h="295275">
                <a:moveTo>
                  <a:pt x="264413" y="0"/>
                </a:moveTo>
                <a:lnTo>
                  <a:pt x="291846" y="0"/>
                </a:lnTo>
                <a:lnTo>
                  <a:pt x="354838" y="196087"/>
                </a:lnTo>
                <a:lnTo>
                  <a:pt x="416433" y="0"/>
                </a:lnTo>
                <a:lnTo>
                  <a:pt x="443611" y="0"/>
                </a:lnTo>
                <a:lnTo>
                  <a:pt x="503047" y="291338"/>
                </a:lnTo>
                <a:lnTo>
                  <a:pt x="452882" y="291338"/>
                </a:lnTo>
                <a:lnTo>
                  <a:pt x="422783" y="134365"/>
                </a:lnTo>
                <a:lnTo>
                  <a:pt x="364109" y="295021"/>
                </a:lnTo>
                <a:lnTo>
                  <a:pt x="345693" y="295021"/>
                </a:lnTo>
                <a:lnTo>
                  <a:pt x="287020" y="134365"/>
                </a:lnTo>
                <a:lnTo>
                  <a:pt x="255650" y="291338"/>
                </a:lnTo>
                <a:lnTo>
                  <a:pt x="205739" y="291338"/>
                </a:lnTo>
                <a:lnTo>
                  <a:pt x="264413" y="0"/>
                </a:lnTo>
                <a:close/>
              </a:path>
              <a:path w="1253490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3825" y="606551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4" y="245237"/>
                </a:lnTo>
                <a:lnTo>
                  <a:pt x="18313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00904" y="606551"/>
            <a:ext cx="443865" cy="295275"/>
          </a:xfrm>
          <a:custGeom>
            <a:avLst/>
            <a:gdLst/>
            <a:ahLst/>
            <a:cxnLst/>
            <a:rect l="l" t="t" r="r" b="b"/>
            <a:pathLst>
              <a:path w="443864" h="295275">
                <a:moveTo>
                  <a:pt x="231648" y="0"/>
                </a:moveTo>
                <a:lnTo>
                  <a:pt x="256412" y="0"/>
                </a:lnTo>
                <a:lnTo>
                  <a:pt x="393954" y="175640"/>
                </a:lnTo>
                <a:lnTo>
                  <a:pt x="393954" y="0"/>
                </a:lnTo>
                <a:lnTo>
                  <a:pt x="443611" y="0"/>
                </a:lnTo>
                <a:lnTo>
                  <a:pt x="443611" y="295021"/>
                </a:lnTo>
                <a:lnTo>
                  <a:pt x="422529" y="295021"/>
                </a:lnTo>
                <a:lnTo>
                  <a:pt x="281305" y="110871"/>
                </a:lnTo>
                <a:lnTo>
                  <a:pt x="281305" y="291338"/>
                </a:lnTo>
                <a:lnTo>
                  <a:pt x="231648" y="291338"/>
                </a:lnTo>
                <a:lnTo>
                  <a:pt x="231648" y="0"/>
                </a:lnTo>
                <a:close/>
              </a:path>
              <a:path w="443864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25545" y="606551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3" y="245237"/>
                </a:lnTo>
                <a:lnTo>
                  <a:pt x="183133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49701" y="606551"/>
            <a:ext cx="216535" cy="296545"/>
          </a:xfrm>
          <a:custGeom>
            <a:avLst/>
            <a:gdLst/>
            <a:ahLst/>
            <a:cxnLst/>
            <a:rect l="l" t="t" r="r" b="b"/>
            <a:pathLst>
              <a:path w="216535" h="296544">
                <a:moveTo>
                  <a:pt x="0" y="0"/>
                </a:moveTo>
                <a:lnTo>
                  <a:pt x="51562" y="0"/>
                </a:lnTo>
                <a:lnTo>
                  <a:pt x="51562" y="197358"/>
                </a:lnTo>
                <a:lnTo>
                  <a:pt x="52464" y="208526"/>
                </a:lnTo>
                <a:lnTo>
                  <a:pt x="73725" y="241885"/>
                </a:lnTo>
                <a:lnTo>
                  <a:pt x="105283" y="250189"/>
                </a:lnTo>
                <a:lnTo>
                  <a:pt x="118500" y="249285"/>
                </a:lnTo>
                <a:lnTo>
                  <a:pt x="155678" y="227881"/>
                </a:lnTo>
                <a:lnTo>
                  <a:pt x="164464" y="196342"/>
                </a:lnTo>
                <a:lnTo>
                  <a:pt x="164464" y="0"/>
                </a:lnTo>
                <a:lnTo>
                  <a:pt x="216153" y="0"/>
                </a:lnTo>
                <a:lnTo>
                  <a:pt x="216153" y="200278"/>
                </a:lnTo>
                <a:lnTo>
                  <a:pt x="214272" y="221523"/>
                </a:lnTo>
                <a:lnTo>
                  <a:pt x="199223" y="256678"/>
                </a:lnTo>
                <a:lnTo>
                  <a:pt x="169743" y="281731"/>
                </a:lnTo>
                <a:lnTo>
                  <a:pt x="129547" y="294443"/>
                </a:lnTo>
                <a:lnTo>
                  <a:pt x="105663" y="296037"/>
                </a:lnTo>
                <a:lnTo>
                  <a:pt x="81778" y="294489"/>
                </a:lnTo>
                <a:lnTo>
                  <a:pt x="42673" y="282106"/>
                </a:lnTo>
                <a:lnTo>
                  <a:pt x="6858" y="240982"/>
                </a:lnTo>
                <a:lnTo>
                  <a:pt x="0" y="2000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89401" y="606551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69" h="291465">
                <a:moveTo>
                  <a:pt x="0" y="0"/>
                </a:moveTo>
                <a:lnTo>
                  <a:pt x="51689" y="0"/>
                </a:lnTo>
                <a:lnTo>
                  <a:pt x="51689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6955" y="606551"/>
            <a:ext cx="1000125" cy="295275"/>
          </a:xfrm>
          <a:custGeom>
            <a:avLst/>
            <a:gdLst/>
            <a:ahLst/>
            <a:cxnLst/>
            <a:rect l="l" t="t" r="r" b="b"/>
            <a:pathLst>
              <a:path w="1000125" h="295275">
                <a:moveTo>
                  <a:pt x="758825" y="0"/>
                </a:moveTo>
                <a:lnTo>
                  <a:pt x="999870" y="0"/>
                </a:lnTo>
                <a:lnTo>
                  <a:pt x="999870" y="45847"/>
                </a:lnTo>
                <a:lnTo>
                  <a:pt x="903096" y="45847"/>
                </a:lnTo>
                <a:lnTo>
                  <a:pt x="903096" y="291084"/>
                </a:lnTo>
                <a:lnTo>
                  <a:pt x="851407" y="291084"/>
                </a:lnTo>
                <a:lnTo>
                  <a:pt x="851407" y="45847"/>
                </a:lnTo>
                <a:lnTo>
                  <a:pt x="758825" y="45847"/>
                </a:lnTo>
                <a:lnTo>
                  <a:pt x="758825" y="0"/>
                </a:lnTo>
                <a:close/>
              </a:path>
              <a:path w="1000125" h="295275">
                <a:moveTo>
                  <a:pt x="513461" y="0"/>
                </a:moveTo>
                <a:lnTo>
                  <a:pt x="538226" y="0"/>
                </a:lnTo>
                <a:lnTo>
                  <a:pt x="675767" y="175640"/>
                </a:lnTo>
                <a:lnTo>
                  <a:pt x="675767" y="0"/>
                </a:lnTo>
                <a:lnTo>
                  <a:pt x="725424" y="0"/>
                </a:lnTo>
                <a:lnTo>
                  <a:pt x="725424" y="295021"/>
                </a:lnTo>
                <a:lnTo>
                  <a:pt x="704342" y="295021"/>
                </a:lnTo>
                <a:lnTo>
                  <a:pt x="563118" y="110871"/>
                </a:lnTo>
                <a:lnTo>
                  <a:pt x="563118" y="291338"/>
                </a:lnTo>
                <a:lnTo>
                  <a:pt x="513461" y="291338"/>
                </a:lnTo>
                <a:lnTo>
                  <a:pt x="513461" y="0"/>
                </a:lnTo>
                <a:close/>
              </a:path>
              <a:path w="1000125" h="295275">
                <a:moveTo>
                  <a:pt x="281813" y="0"/>
                </a:moveTo>
                <a:lnTo>
                  <a:pt x="467487" y="0"/>
                </a:lnTo>
                <a:lnTo>
                  <a:pt x="467487" y="45847"/>
                </a:lnTo>
                <a:lnTo>
                  <a:pt x="333375" y="45847"/>
                </a:lnTo>
                <a:lnTo>
                  <a:pt x="333375" y="114046"/>
                </a:lnTo>
                <a:lnTo>
                  <a:pt x="429641" y="114046"/>
                </a:lnTo>
                <a:lnTo>
                  <a:pt x="429641" y="157987"/>
                </a:lnTo>
                <a:lnTo>
                  <a:pt x="333375" y="157987"/>
                </a:lnTo>
                <a:lnTo>
                  <a:pt x="333375" y="245237"/>
                </a:lnTo>
                <a:lnTo>
                  <a:pt x="465327" y="245237"/>
                </a:lnTo>
                <a:lnTo>
                  <a:pt x="465327" y="291084"/>
                </a:lnTo>
                <a:lnTo>
                  <a:pt x="281813" y="291084"/>
                </a:lnTo>
                <a:lnTo>
                  <a:pt x="281813" y="0"/>
                </a:lnTo>
                <a:close/>
              </a:path>
              <a:path w="1000125" h="295275">
                <a:moveTo>
                  <a:pt x="0" y="0"/>
                </a:moveTo>
                <a:lnTo>
                  <a:pt x="56768" y="0"/>
                </a:lnTo>
                <a:lnTo>
                  <a:pt x="124206" y="196723"/>
                </a:lnTo>
                <a:lnTo>
                  <a:pt x="195325" y="0"/>
                </a:lnTo>
                <a:lnTo>
                  <a:pt x="250951" y="0"/>
                </a:lnTo>
                <a:lnTo>
                  <a:pt x="137287" y="295021"/>
                </a:lnTo>
                <a:lnTo>
                  <a:pt x="108838" y="2950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6566" y="606551"/>
            <a:ext cx="910590" cy="291465"/>
          </a:xfrm>
          <a:custGeom>
            <a:avLst/>
            <a:gdLst/>
            <a:ahLst/>
            <a:cxnLst/>
            <a:rect l="l" t="t" r="r" b="b"/>
            <a:pathLst>
              <a:path w="910589" h="291465">
                <a:moveTo>
                  <a:pt x="669074" y="0"/>
                </a:moveTo>
                <a:lnTo>
                  <a:pt x="910120" y="0"/>
                </a:lnTo>
                <a:lnTo>
                  <a:pt x="910120" y="45847"/>
                </a:lnTo>
                <a:lnTo>
                  <a:pt x="813346" y="45847"/>
                </a:lnTo>
                <a:lnTo>
                  <a:pt x="813346" y="291084"/>
                </a:lnTo>
                <a:lnTo>
                  <a:pt x="761657" y="291084"/>
                </a:lnTo>
                <a:lnTo>
                  <a:pt x="761657" y="45847"/>
                </a:lnTo>
                <a:lnTo>
                  <a:pt x="669074" y="45847"/>
                </a:lnTo>
                <a:lnTo>
                  <a:pt x="669074" y="0"/>
                </a:lnTo>
                <a:close/>
              </a:path>
              <a:path w="910589" h="291465">
                <a:moveTo>
                  <a:pt x="457200" y="0"/>
                </a:moveTo>
                <a:lnTo>
                  <a:pt x="648881" y="0"/>
                </a:lnTo>
                <a:lnTo>
                  <a:pt x="648881" y="45847"/>
                </a:lnTo>
                <a:lnTo>
                  <a:pt x="508800" y="45847"/>
                </a:lnTo>
                <a:lnTo>
                  <a:pt x="508800" y="114046"/>
                </a:lnTo>
                <a:lnTo>
                  <a:pt x="611162" y="114046"/>
                </a:lnTo>
                <a:lnTo>
                  <a:pt x="611162" y="157987"/>
                </a:lnTo>
                <a:lnTo>
                  <a:pt x="508800" y="157987"/>
                </a:lnTo>
                <a:lnTo>
                  <a:pt x="508800" y="291084"/>
                </a:lnTo>
                <a:lnTo>
                  <a:pt x="457200" y="291084"/>
                </a:lnTo>
                <a:lnTo>
                  <a:pt x="457200" y="0"/>
                </a:lnTo>
                <a:close/>
              </a:path>
              <a:path w="910589" h="291465">
                <a:moveTo>
                  <a:pt x="225551" y="0"/>
                </a:moveTo>
                <a:lnTo>
                  <a:pt x="411314" y="0"/>
                </a:lnTo>
                <a:lnTo>
                  <a:pt x="411314" y="45847"/>
                </a:lnTo>
                <a:lnTo>
                  <a:pt x="277202" y="45847"/>
                </a:lnTo>
                <a:lnTo>
                  <a:pt x="277202" y="114046"/>
                </a:lnTo>
                <a:lnTo>
                  <a:pt x="373367" y="114046"/>
                </a:lnTo>
                <a:lnTo>
                  <a:pt x="373367" y="157987"/>
                </a:lnTo>
                <a:lnTo>
                  <a:pt x="277202" y="157987"/>
                </a:lnTo>
                <a:lnTo>
                  <a:pt x="277202" y="245237"/>
                </a:lnTo>
                <a:lnTo>
                  <a:pt x="409130" y="245237"/>
                </a:lnTo>
                <a:lnTo>
                  <a:pt x="409130" y="291084"/>
                </a:lnTo>
                <a:lnTo>
                  <a:pt x="225551" y="291084"/>
                </a:lnTo>
                <a:lnTo>
                  <a:pt x="225551" y="0"/>
                </a:lnTo>
                <a:close/>
              </a:path>
              <a:path w="910589" h="291465">
                <a:moveTo>
                  <a:pt x="0" y="0"/>
                </a:moveTo>
                <a:lnTo>
                  <a:pt x="51650" y="0"/>
                </a:lnTo>
                <a:lnTo>
                  <a:pt x="51650" y="245237"/>
                </a:lnTo>
                <a:lnTo>
                  <a:pt x="183184" y="245237"/>
                </a:lnTo>
                <a:lnTo>
                  <a:pt x="18318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86933" y="6036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4"/>
                </a:lnTo>
                <a:lnTo>
                  <a:pt x="223646" y="294005"/>
                </a:lnTo>
                <a:lnTo>
                  <a:pt x="164083" y="294005"/>
                </a:lnTo>
                <a:lnTo>
                  <a:pt x="86359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08653" y="6036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7" y="294005"/>
                </a:lnTo>
                <a:lnTo>
                  <a:pt x="164084" y="294005"/>
                </a:lnTo>
                <a:lnTo>
                  <a:pt x="86360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4" y="172466"/>
                </a:lnTo>
                <a:lnTo>
                  <a:pt x="53594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40101" y="6036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5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7" y="294005"/>
                </a:lnTo>
                <a:lnTo>
                  <a:pt x="164084" y="294005"/>
                </a:lnTo>
                <a:lnTo>
                  <a:pt x="86360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8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00547" y="6026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4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8" y="235965"/>
                </a:lnTo>
                <a:lnTo>
                  <a:pt x="77724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22267" y="6026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1" y="0"/>
                </a:moveTo>
                <a:lnTo>
                  <a:pt x="138684" y="0"/>
                </a:lnTo>
                <a:lnTo>
                  <a:pt x="255651" y="295021"/>
                </a:lnTo>
                <a:lnTo>
                  <a:pt x="198628" y="295021"/>
                </a:lnTo>
                <a:lnTo>
                  <a:pt x="177419" y="235965"/>
                </a:lnTo>
                <a:lnTo>
                  <a:pt x="77724" y="235965"/>
                </a:lnTo>
                <a:lnTo>
                  <a:pt x="57404" y="295021"/>
                </a:lnTo>
                <a:lnTo>
                  <a:pt x="0" y="295021"/>
                </a:lnTo>
                <a:lnTo>
                  <a:pt x="1159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21375" y="601598"/>
            <a:ext cx="241935" cy="300990"/>
          </a:xfrm>
          <a:custGeom>
            <a:avLst/>
            <a:gdLst/>
            <a:ahLst/>
            <a:cxnLst/>
            <a:rect l="l" t="t" r="r" b="b"/>
            <a:pathLst>
              <a:path w="241935" h="300990">
                <a:moveTo>
                  <a:pt x="147447" y="0"/>
                </a:moveTo>
                <a:lnTo>
                  <a:pt x="170471" y="1785"/>
                </a:lnTo>
                <a:lnTo>
                  <a:pt x="191722" y="7143"/>
                </a:lnTo>
                <a:lnTo>
                  <a:pt x="211187" y="16073"/>
                </a:lnTo>
                <a:lnTo>
                  <a:pt x="228853" y="28575"/>
                </a:lnTo>
                <a:lnTo>
                  <a:pt x="207263" y="70103"/>
                </a:lnTo>
                <a:lnTo>
                  <a:pt x="202072" y="66030"/>
                </a:lnTo>
                <a:lnTo>
                  <a:pt x="195643" y="61991"/>
                </a:lnTo>
                <a:lnTo>
                  <a:pt x="153495" y="46349"/>
                </a:lnTo>
                <a:lnTo>
                  <a:pt x="146303" y="45847"/>
                </a:lnTo>
                <a:lnTo>
                  <a:pt x="125920" y="47678"/>
                </a:lnTo>
                <a:lnTo>
                  <a:pt x="78486" y="75056"/>
                </a:lnTo>
                <a:lnTo>
                  <a:pt x="59912" y="109045"/>
                </a:lnTo>
                <a:lnTo>
                  <a:pt x="53721" y="153035"/>
                </a:lnTo>
                <a:lnTo>
                  <a:pt x="55225" y="175109"/>
                </a:lnTo>
                <a:lnTo>
                  <a:pt x="67329" y="212256"/>
                </a:lnTo>
                <a:lnTo>
                  <a:pt x="106743" y="248189"/>
                </a:lnTo>
                <a:lnTo>
                  <a:pt x="144272" y="255142"/>
                </a:lnTo>
                <a:lnTo>
                  <a:pt x="157466" y="254192"/>
                </a:lnTo>
                <a:lnTo>
                  <a:pt x="189737" y="182752"/>
                </a:lnTo>
                <a:lnTo>
                  <a:pt x="149478" y="182752"/>
                </a:lnTo>
                <a:lnTo>
                  <a:pt x="149478" y="138684"/>
                </a:lnTo>
                <a:lnTo>
                  <a:pt x="241426" y="138684"/>
                </a:lnTo>
                <a:lnTo>
                  <a:pt x="241426" y="268986"/>
                </a:lnTo>
                <a:lnTo>
                  <a:pt x="207708" y="287916"/>
                </a:lnTo>
                <a:lnTo>
                  <a:pt x="164750" y="298894"/>
                </a:lnTo>
                <a:lnTo>
                  <a:pt x="135889" y="300989"/>
                </a:lnTo>
                <a:lnTo>
                  <a:pt x="106247" y="298420"/>
                </a:lnTo>
                <a:lnTo>
                  <a:pt x="56630" y="277897"/>
                </a:lnTo>
                <a:lnTo>
                  <a:pt x="20627" y="237827"/>
                </a:lnTo>
                <a:lnTo>
                  <a:pt x="2287" y="183638"/>
                </a:lnTo>
                <a:lnTo>
                  <a:pt x="0" y="151637"/>
                </a:lnTo>
                <a:lnTo>
                  <a:pt x="2500" y="119512"/>
                </a:lnTo>
                <a:lnTo>
                  <a:pt x="22502" y="64787"/>
                </a:lnTo>
                <a:lnTo>
                  <a:pt x="61650" y="23735"/>
                </a:lnTo>
                <a:lnTo>
                  <a:pt x="115371" y="2641"/>
                </a:lnTo>
                <a:lnTo>
                  <a:pt x="14744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87319" y="6015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59" y="20447"/>
                </a:lnTo>
                <a:lnTo>
                  <a:pt x="192151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1" y="76326"/>
                </a:lnTo>
                <a:lnTo>
                  <a:pt x="59531" y="110934"/>
                </a:lnTo>
                <a:lnTo>
                  <a:pt x="53720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29" y="248285"/>
                </a:lnTo>
                <a:lnTo>
                  <a:pt x="132715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4" y="225678"/>
                </a:lnTo>
                <a:lnTo>
                  <a:pt x="221106" y="267462"/>
                </a:lnTo>
                <a:lnTo>
                  <a:pt x="203533" y="282130"/>
                </a:lnTo>
                <a:lnTo>
                  <a:pt x="182245" y="292607"/>
                </a:lnTo>
                <a:lnTo>
                  <a:pt x="157241" y="298894"/>
                </a:lnTo>
                <a:lnTo>
                  <a:pt x="128523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35940" y="1632331"/>
            <a:ext cx="159448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87350" algn="l"/>
              </a:tabLst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600" b="1" u="heavy" spc="-2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</a:t>
            </a:r>
            <a:r>
              <a:rPr sz="2600" b="1" u="heavy" spc="-1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600" b="1" u="heavy" spc="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</a:t>
            </a:r>
            <a:r>
              <a:rPr sz="2600" b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</a:t>
            </a:r>
            <a:r>
              <a:rPr sz="2600" b="1" u="heavy" spc="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5940" y="2577211"/>
            <a:ext cx="6875145" cy="3807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dirty="0">
                <a:latin typeface="Trebuchet MS"/>
                <a:cs typeface="Trebuchet MS"/>
              </a:rPr>
              <a:t>(</a:t>
            </a:r>
            <a:r>
              <a:rPr sz="2400" spc="-5" dirty="0">
                <a:latin typeface="Trebuchet MS"/>
                <a:cs typeface="Trebuchet MS"/>
              </a:rPr>
              <a:t>a)Lef</a:t>
            </a:r>
            <a:r>
              <a:rPr sz="2400" dirty="0">
                <a:latin typeface="Trebuchet MS"/>
                <a:cs typeface="Trebuchet MS"/>
              </a:rPr>
              <a:t>t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</a:t>
            </a:r>
            <a:r>
              <a:rPr sz="2400" spc="5" dirty="0">
                <a:latin typeface="Trebuchet MS"/>
                <a:cs typeface="Trebuchet MS"/>
              </a:rPr>
              <a:t>r</a:t>
            </a:r>
            <a:r>
              <a:rPr sz="2400" spc="-5" dirty="0">
                <a:latin typeface="Trebuchet MS"/>
                <a:cs typeface="Trebuchet MS"/>
              </a:rPr>
              <a:t>dia</a:t>
            </a:r>
            <a:r>
              <a:rPr sz="2400" dirty="0">
                <a:latin typeface="Trebuchet MS"/>
                <a:cs typeface="Trebuchet MS"/>
              </a:rPr>
              <a:t>c</a:t>
            </a:r>
            <a:r>
              <a:rPr sz="2400" spc="2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borde</a:t>
            </a:r>
            <a:r>
              <a:rPr sz="2400" dirty="0">
                <a:latin typeface="Trebuchet MS"/>
                <a:cs typeface="Trebuchet MS"/>
              </a:rPr>
              <a:t>r</a:t>
            </a:r>
            <a:r>
              <a:rPr sz="2400" spc="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gets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enl</a:t>
            </a:r>
            <a:r>
              <a:rPr sz="2400" dirty="0">
                <a:latin typeface="Trebuchet MS"/>
                <a:cs typeface="Trebuchet MS"/>
              </a:rPr>
              <a:t>arged</a:t>
            </a:r>
            <a:r>
              <a:rPr sz="2400" spc="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and  becomes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more convex resulting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 cardiomegaly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0">
              <a:latin typeface="Trebuchet MS"/>
              <a:cs typeface="Trebuchet MS"/>
            </a:endParaRPr>
          </a:p>
          <a:p>
            <a:pPr marL="286385" marR="805815" indent="-27432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(b)Lt.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cardiac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border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dips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into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lt.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dome </a:t>
            </a:r>
            <a:r>
              <a:rPr sz="2400" dirty="0">
                <a:latin typeface="Trebuchet MS"/>
                <a:cs typeface="Trebuchet MS"/>
              </a:rPr>
              <a:t>of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diaphragm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(c)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rounded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apical </a:t>
            </a:r>
            <a:r>
              <a:rPr sz="2400" dirty="0">
                <a:latin typeface="Trebuchet MS"/>
                <a:cs typeface="Trebuchet MS"/>
              </a:rPr>
              <a:t>segment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(d)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cardiophrenic</a:t>
            </a:r>
            <a:r>
              <a:rPr sz="2400" spc="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angle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is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obtuse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6523" y="1632331"/>
            <a:ext cx="194056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u="heavy" spc="-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Lateral</a:t>
            </a:r>
            <a:r>
              <a:rPr sz="2600" b="1" u="heavy" spc="-1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600" b="1" u="heavy" spc="1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view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548254"/>
            <a:ext cx="5821045" cy="340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(a)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Left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ventricle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enlarges inferiorly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and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posteriorly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(b)Rigler’s</a:t>
            </a:r>
            <a:r>
              <a:rPr sz="2400" spc="4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measurement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</a:t>
            </a:r>
            <a:r>
              <a:rPr sz="2400" spc="-14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is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&gt;17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mm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(c)Rigler,s</a:t>
            </a:r>
            <a:r>
              <a:rPr sz="2400" spc="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measurement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B</a:t>
            </a:r>
            <a:r>
              <a:rPr sz="2400" spc="-5" dirty="0">
                <a:latin typeface="Trebuchet MS"/>
                <a:cs typeface="Trebuchet MS"/>
              </a:rPr>
              <a:t> is&lt;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7.5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mm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(d)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Eyeler’s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ratio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becomes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&gt;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0.42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3657" y="439166"/>
            <a:ext cx="4717415" cy="305435"/>
            <a:chOff x="1573657" y="439166"/>
            <a:chExt cx="4717415" cy="305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3657" y="439166"/>
              <a:ext cx="4717033" cy="3049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12133" y="533146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1"/>
                  </a:lnTo>
                  <a:lnTo>
                    <a:pt x="69976" y="107441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2002" y="490855"/>
            <a:ext cx="85978" cy="850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7545" y="490855"/>
            <a:ext cx="85978" cy="850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6361" y="490855"/>
            <a:ext cx="85978" cy="8508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037709" y="448055"/>
            <a:ext cx="1253490" cy="295275"/>
          </a:xfrm>
          <a:custGeom>
            <a:avLst/>
            <a:gdLst/>
            <a:ahLst/>
            <a:cxnLst/>
            <a:rect l="l" t="t" r="r" b="b"/>
            <a:pathLst>
              <a:path w="1253489" h="295275">
                <a:moveTo>
                  <a:pt x="1011936" y="0"/>
                </a:moveTo>
                <a:lnTo>
                  <a:pt x="1252981" y="0"/>
                </a:lnTo>
                <a:lnTo>
                  <a:pt x="1252981" y="45847"/>
                </a:lnTo>
                <a:lnTo>
                  <a:pt x="1156207" y="45847"/>
                </a:lnTo>
                <a:lnTo>
                  <a:pt x="1156207" y="291084"/>
                </a:lnTo>
                <a:lnTo>
                  <a:pt x="1104518" y="291084"/>
                </a:lnTo>
                <a:lnTo>
                  <a:pt x="1104518" y="45847"/>
                </a:lnTo>
                <a:lnTo>
                  <a:pt x="1011936" y="45847"/>
                </a:lnTo>
                <a:lnTo>
                  <a:pt x="1011936" y="0"/>
                </a:lnTo>
                <a:close/>
              </a:path>
              <a:path w="1253489" h="295275">
                <a:moveTo>
                  <a:pt x="766571" y="0"/>
                </a:moveTo>
                <a:lnTo>
                  <a:pt x="791337" y="0"/>
                </a:lnTo>
                <a:lnTo>
                  <a:pt x="928877" y="175641"/>
                </a:lnTo>
                <a:lnTo>
                  <a:pt x="928877" y="0"/>
                </a:lnTo>
                <a:lnTo>
                  <a:pt x="978535" y="0"/>
                </a:lnTo>
                <a:lnTo>
                  <a:pt x="978535" y="295021"/>
                </a:lnTo>
                <a:lnTo>
                  <a:pt x="957452" y="295021"/>
                </a:lnTo>
                <a:lnTo>
                  <a:pt x="816228" y="110871"/>
                </a:lnTo>
                <a:lnTo>
                  <a:pt x="816228" y="291338"/>
                </a:lnTo>
                <a:lnTo>
                  <a:pt x="766571" y="291338"/>
                </a:lnTo>
                <a:lnTo>
                  <a:pt x="766571" y="0"/>
                </a:lnTo>
                <a:close/>
              </a:path>
              <a:path w="1253489" h="295275">
                <a:moveTo>
                  <a:pt x="534924" y="0"/>
                </a:moveTo>
                <a:lnTo>
                  <a:pt x="720598" y="0"/>
                </a:lnTo>
                <a:lnTo>
                  <a:pt x="720598" y="45847"/>
                </a:lnTo>
                <a:lnTo>
                  <a:pt x="586486" y="45847"/>
                </a:lnTo>
                <a:lnTo>
                  <a:pt x="586486" y="114046"/>
                </a:lnTo>
                <a:lnTo>
                  <a:pt x="682751" y="114046"/>
                </a:lnTo>
                <a:lnTo>
                  <a:pt x="682751" y="157988"/>
                </a:lnTo>
                <a:lnTo>
                  <a:pt x="586486" y="157988"/>
                </a:lnTo>
                <a:lnTo>
                  <a:pt x="586486" y="245237"/>
                </a:lnTo>
                <a:lnTo>
                  <a:pt x="718438" y="245237"/>
                </a:lnTo>
                <a:lnTo>
                  <a:pt x="718438" y="291084"/>
                </a:lnTo>
                <a:lnTo>
                  <a:pt x="534924" y="291084"/>
                </a:lnTo>
                <a:lnTo>
                  <a:pt x="534924" y="0"/>
                </a:lnTo>
                <a:close/>
              </a:path>
              <a:path w="1253489" h="295275">
                <a:moveTo>
                  <a:pt x="264413" y="0"/>
                </a:moveTo>
                <a:lnTo>
                  <a:pt x="291845" y="0"/>
                </a:lnTo>
                <a:lnTo>
                  <a:pt x="354838" y="196088"/>
                </a:lnTo>
                <a:lnTo>
                  <a:pt x="416432" y="0"/>
                </a:lnTo>
                <a:lnTo>
                  <a:pt x="443611" y="0"/>
                </a:lnTo>
                <a:lnTo>
                  <a:pt x="503046" y="291338"/>
                </a:lnTo>
                <a:lnTo>
                  <a:pt x="452881" y="291338"/>
                </a:lnTo>
                <a:lnTo>
                  <a:pt x="422782" y="134366"/>
                </a:lnTo>
                <a:lnTo>
                  <a:pt x="364108" y="295021"/>
                </a:lnTo>
                <a:lnTo>
                  <a:pt x="345693" y="295021"/>
                </a:lnTo>
                <a:lnTo>
                  <a:pt x="287019" y="134366"/>
                </a:lnTo>
                <a:lnTo>
                  <a:pt x="255650" y="291338"/>
                </a:lnTo>
                <a:lnTo>
                  <a:pt x="205739" y="291338"/>
                </a:lnTo>
                <a:lnTo>
                  <a:pt x="264413" y="0"/>
                </a:lnTo>
                <a:close/>
              </a:path>
              <a:path w="1253489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7" y="114046"/>
                </a:lnTo>
                <a:lnTo>
                  <a:pt x="147827" y="157988"/>
                </a:lnTo>
                <a:lnTo>
                  <a:pt x="51562" y="157988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13453" y="448055"/>
            <a:ext cx="216535" cy="296545"/>
          </a:xfrm>
          <a:custGeom>
            <a:avLst/>
            <a:gdLst/>
            <a:ahLst/>
            <a:cxnLst/>
            <a:rect l="l" t="t" r="r" b="b"/>
            <a:pathLst>
              <a:path w="216535" h="296545">
                <a:moveTo>
                  <a:pt x="0" y="0"/>
                </a:moveTo>
                <a:lnTo>
                  <a:pt x="51562" y="0"/>
                </a:lnTo>
                <a:lnTo>
                  <a:pt x="51562" y="197358"/>
                </a:lnTo>
                <a:lnTo>
                  <a:pt x="52464" y="208526"/>
                </a:lnTo>
                <a:lnTo>
                  <a:pt x="73725" y="241885"/>
                </a:lnTo>
                <a:lnTo>
                  <a:pt x="105283" y="250190"/>
                </a:lnTo>
                <a:lnTo>
                  <a:pt x="118500" y="249285"/>
                </a:lnTo>
                <a:lnTo>
                  <a:pt x="155678" y="227881"/>
                </a:lnTo>
                <a:lnTo>
                  <a:pt x="164464" y="196342"/>
                </a:lnTo>
                <a:lnTo>
                  <a:pt x="164464" y="0"/>
                </a:lnTo>
                <a:lnTo>
                  <a:pt x="216154" y="0"/>
                </a:lnTo>
                <a:lnTo>
                  <a:pt x="216154" y="200279"/>
                </a:lnTo>
                <a:lnTo>
                  <a:pt x="214272" y="221523"/>
                </a:lnTo>
                <a:lnTo>
                  <a:pt x="199223" y="256678"/>
                </a:lnTo>
                <a:lnTo>
                  <a:pt x="169743" y="281731"/>
                </a:lnTo>
                <a:lnTo>
                  <a:pt x="129547" y="294443"/>
                </a:lnTo>
                <a:lnTo>
                  <a:pt x="105663" y="296037"/>
                </a:lnTo>
                <a:lnTo>
                  <a:pt x="81778" y="294489"/>
                </a:lnTo>
                <a:lnTo>
                  <a:pt x="42673" y="282106"/>
                </a:lnTo>
                <a:lnTo>
                  <a:pt x="6858" y="240982"/>
                </a:lnTo>
                <a:lnTo>
                  <a:pt x="0" y="2000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87801" y="448055"/>
            <a:ext cx="514984" cy="295275"/>
          </a:xfrm>
          <a:custGeom>
            <a:avLst/>
            <a:gdLst/>
            <a:ahLst/>
            <a:cxnLst/>
            <a:rect l="l" t="t" r="r" b="b"/>
            <a:pathLst>
              <a:path w="514985" h="295275">
                <a:moveTo>
                  <a:pt x="329184" y="0"/>
                </a:moveTo>
                <a:lnTo>
                  <a:pt x="514858" y="0"/>
                </a:lnTo>
                <a:lnTo>
                  <a:pt x="514858" y="45847"/>
                </a:lnTo>
                <a:lnTo>
                  <a:pt x="380746" y="45847"/>
                </a:lnTo>
                <a:lnTo>
                  <a:pt x="380746" y="114046"/>
                </a:lnTo>
                <a:lnTo>
                  <a:pt x="477012" y="114046"/>
                </a:lnTo>
                <a:lnTo>
                  <a:pt x="477012" y="157988"/>
                </a:lnTo>
                <a:lnTo>
                  <a:pt x="380746" y="157988"/>
                </a:lnTo>
                <a:lnTo>
                  <a:pt x="380746" y="245237"/>
                </a:lnTo>
                <a:lnTo>
                  <a:pt x="512699" y="245237"/>
                </a:lnTo>
                <a:lnTo>
                  <a:pt x="512699" y="291084"/>
                </a:lnTo>
                <a:lnTo>
                  <a:pt x="329184" y="291084"/>
                </a:lnTo>
                <a:lnTo>
                  <a:pt x="329184" y="0"/>
                </a:lnTo>
                <a:close/>
              </a:path>
              <a:path w="514985" h="295275">
                <a:moveTo>
                  <a:pt x="58674" y="0"/>
                </a:moveTo>
                <a:lnTo>
                  <a:pt x="86106" y="0"/>
                </a:lnTo>
                <a:lnTo>
                  <a:pt x="149098" y="196088"/>
                </a:lnTo>
                <a:lnTo>
                  <a:pt x="210693" y="0"/>
                </a:lnTo>
                <a:lnTo>
                  <a:pt x="237871" y="0"/>
                </a:lnTo>
                <a:lnTo>
                  <a:pt x="297307" y="291338"/>
                </a:lnTo>
                <a:lnTo>
                  <a:pt x="247141" y="291338"/>
                </a:lnTo>
                <a:lnTo>
                  <a:pt x="217043" y="134366"/>
                </a:lnTo>
                <a:lnTo>
                  <a:pt x="158369" y="295021"/>
                </a:lnTo>
                <a:lnTo>
                  <a:pt x="139953" y="295021"/>
                </a:lnTo>
                <a:lnTo>
                  <a:pt x="81279" y="134366"/>
                </a:lnTo>
                <a:lnTo>
                  <a:pt x="49911" y="291338"/>
                </a:lnTo>
                <a:lnTo>
                  <a:pt x="0" y="291338"/>
                </a:lnTo>
                <a:lnTo>
                  <a:pt x="5867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07641" y="448055"/>
            <a:ext cx="411480" cy="291465"/>
          </a:xfrm>
          <a:custGeom>
            <a:avLst/>
            <a:gdLst/>
            <a:ahLst/>
            <a:cxnLst/>
            <a:rect l="l" t="t" r="r" b="b"/>
            <a:pathLst>
              <a:path w="411480" h="291465">
                <a:moveTo>
                  <a:pt x="225551" y="0"/>
                </a:moveTo>
                <a:lnTo>
                  <a:pt x="411225" y="0"/>
                </a:lnTo>
                <a:lnTo>
                  <a:pt x="411225" y="45847"/>
                </a:lnTo>
                <a:lnTo>
                  <a:pt x="277113" y="45847"/>
                </a:lnTo>
                <a:lnTo>
                  <a:pt x="277113" y="114046"/>
                </a:lnTo>
                <a:lnTo>
                  <a:pt x="373379" y="114046"/>
                </a:lnTo>
                <a:lnTo>
                  <a:pt x="373379" y="157988"/>
                </a:lnTo>
                <a:lnTo>
                  <a:pt x="277113" y="157988"/>
                </a:lnTo>
                <a:lnTo>
                  <a:pt x="277113" y="245237"/>
                </a:lnTo>
                <a:lnTo>
                  <a:pt x="409066" y="245237"/>
                </a:lnTo>
                <a:lnTo>
                  <a:pt x="409066" y="291084"/>
                </a:lnTo>
                <a:lnTo>
                  <a:pt x="225551" y="291084"/>
                </a:lnTo>
                <a:lnTo>
                  <a:pt x="225551" y="0"/>
                </a:lnTo>
                <a:close/>
              </a:path>
              <a:path w="411480" h="291465">
                <a:moveTo>
                  <a:pt x="0" y="0"/>
                </a:moveTo>
                <a:lnTo>
                  <a:pt x="51561" y="0"/>
                </a:lnTo>
                <a:lnTo>
                  <a:pt x="51561" y="245237"/>
                </a:lnTo>
                <a:lnTo>
                  <a:pt x="183133" y="245237"/>
                </a:lnTo>
                <a:lnTo>
                  <a:pt x="183133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2957" y="448055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69" h="291465">
                <a:moveTo>
                  <a:pt x="0" y="0"/>
                </a:moveTo>
                <a:lnTo>
                  <a:pt x="51689" y="0"/>
                </a:lnTo>
                <a:lnTo>
                  <a:pt x="51689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9296" y="445134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3"/>
                </a:lnTo>
                <a:lnTo>
                  <a:pt x="223647" y="294004"/>
                </a:lnTo>
                <a:lnTo>
                  <a:pt x="164083" y="294004"/>
                </a:lnTo>
                <a:lnTo>
                  <a:pt x="86360" y="173862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5"/>
                </a:lnTo>
                <a:lnTo>
                  <a:pt x="53593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4841" y="445134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5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7" y="162813"/>
                </a:lnTo>
                <a:lnTo>
                  <a:pt x="223646" y="294004"/>
                </a:lnTo>
                <a:lnTo>
                  <a:pt x="164083" y="294004"/>
                </a:lnTo>
                <a:lnTo>
                  <a:pt x="86359" y="173862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5"/>
                </a:lnTo>
                <a:lnTo>
                  <a:pt x="53593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73657" y="445134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5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3"/>
                </a:lnTo>
                <a:lnTo>
                  <a:pt x="223647" y="294004"/>
                </a:lnTo>
                <a:lnTo>
                  <a:pt x="164084" y="294004"/>
                </a:lnTo>
                <a:lnTo>
                  <a:pt x="86360" y="173862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5"/>
                </a:lnTo>
                <a:lnTo>
                  <a:pt x="53593" y="294004"/>
                </a:lnTo>
                <a:lnTo>
                  <a:pt x="0" y="294004"/>
                </a:lnTo>
                <a:lnTo>
                  <a:pt x="0" y="2920"/>
                </a:lnTo>
                <a:lnTo>
                  <a:pt x="3738" y="2825"/>
                </a:lnTo>
                <a:lnTo>
                  <a:pt x="10572" y="2539"/>
                </a:lnTo>
                <a:lnTo>
                  <a:pt x="20502" y="2063"/>
                </a:lnTo>
                <a:lnTo>
                  <a:pt x="33528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19803" y="443102"/>
            <a:ext cx="448945" cy="300990"/>
          </a:xfrm>
          <a:custGeom>
            <a:avLst/>
            <a:gdLst/>
            <a:ahLst/>
            <a:cxnLst/>
            <a:rect l="l" t="t" r="r" b="b"/>
            <a:pathLst>
              <a:path w="448945" h="300990">
                <a:moveTo>
                  <a:pt x="115950" y="1016"/>
                </a:moveTo>
                <a:lnTo>
                  <a:pt x="138684" y="1016"/>
                </a:lnTo>
                <a:lnTo>
                  <a:pt x="255650" y="296037"/>
                </a:lnTo>
                <a:lnTo>
                  <a:pt x="198628" y="296037"/>
                </a:lnTo>
                <a:lnTo>
                  <a:pt x="177419" y="236982"/>
                </a:lnTo>
                <a:lnTo>
                  <a:pt x="77724" y="236982"/>
                </a:lnTo>
                <a:lnTo>
                  <a:pt x="57404" y="296037"/>
                </a:lnTo>
                <a:lnTo>
                  <a:pt x="0" y="296037"/>
                </a:lnTo>
                <a:lnTo>
                  <a:pt x="115950" y="1016"/>
                </a:lnTo>
                <a:close/>
              </a:path>
              <a:path w="448945" h="300990">
                <a:moveTo>
                  <a:pt x="361188" y="0"/>
                </a:moveTo>
                <a:lnTo>
                  <a:pt x="384760" y="1188"/>
                </a:lnTo>
                <a:lnTo>
                  <a:pt x="404987" y="4746"/>
                </a:lnTo>
                <a:lnTo>
                  <a:pt x="421856" y="10662"/>
                </a:lnTo>
                <a:lnTo>
                  <a:pt x="435356" y="18923"/>
                </a:lnTo>
                <a:lnTo>
                  <a:pt x="419608" y="63373"/>
                </a:lnTo>
                <a:lnTo>
                  <a:pt x="405870" y="54871"/>
                </a:lnTo>
                <a:lnTo>
                  <a:pt x="391715" y="48799"/>
                </a:lnTo>
                <a:lnTo>
                  <a:pt x="377156" y="45156"/>
                </a:lnTo>
                <a:lnTo>
                  <a:pt x="362204" y="43942"/>
                </a:lnTo>
                <a:lnTo>
                  <a:pt x="353770" y="44517"/>
                </a:lnTo>
                <a:lnTo>
                  <a:pt x="325338" y="70681"/>
                </a:lnTo>
                <a:lnTo>
                  <a:pt x="324738" y="77850"/>
                </a:lnTo>
                <a:lnTo>
                  <a:pt x="328193" y="90523"/>
                </a:lnTo>
                <a:lnTo>
                  <a:pt x="338566" y="103409"/>
                </a:lnTo>
                <a:lnTo>
                  <a:pt x="355867" y="116534"/>
                </a:lnTo>
                <a:lnTo>
                  <a:pt x="380111" y="129921"/>
                </a:lnTo>
                <a:lnTo>
                  <a:pt x="393682" y="136921"/>
                </a:lnTo>
                <a:lnTo>
                  <a:pt x="405241" y="143637"/>
                </a:lnTo>
                <a:lnTo>
                  <a:pt x="433641" y="169290"/>
                </a:lnTo>
                <a:lnTo>
                  <a:pt x="448264" y="210369"/>
                </a:lnTo>
                <a:lnTo>
                  <a:pt x="448691" y="219963"/>
                </a:lnTo>
                <a:lnTo>
                  <a:pt x="446950" y="236821"/>
                </a:lnTo>
                <a:lnTo>
                  <a:pt x="420750" y="278130"/>
                </a:lnTo>
                <a:lnTo>
                  <a:pt x="368190" y="299561"/>
                </a:lnTo>
                <a:lnTo>
                  <a:pt x="345948" y="300989"/>
                </a:lnTo>
                <a:lnTo>
                  <a:pt x="326064" y="299678"/>
                </a:lnTo>
                <a:lnTo>
                  <a:pt x="307181" y="295735"/>
                </a:lnTo>
                <a:lnTo>
                  <a:pt x="289298" y="289149"/>
                </a:lnTo>
                <a:lnTo>
                  <a:pt x="272415" y="279908"/>
                </a:lnTo>
                <a:lnTo>
                  <a:pt x="291465" y="233680"/>
                </a:lnTo>
                <a:lnTo>
                  <a:pt x="306728" y="243034"/>
                </a:lnTo>
                <a:lnTo>
                  <a:pt x="321849" y="249745"/>
                </a:lnTo>
                <a:lnTo>
                  <a:pt x="336827" y="253789"/>
                </a:lnTo>
                <a:lnTo>
                  <a:pt x="351663" y="255143"/>
                </a:lnTo>
                <a:lnTo>
                  <a:pt x="371592" y="253144"/>
                </a:lnTo>
                <a:lnTo>
                  <a:pt x="385841" y="247157"/>
                </a:lnTo>
                <a:lnTo>
                  <a:pt x="394400" y="237194"/>
                </a:lnTo>
                <a:lnTo>
                  <a:pt x="397256" y="223266"/>
                </a:lnTo>
                <a:lnTo>
                  <a:pt x="396569" y="215929"/>
                </a:lnTo>
                <a:lnTo>
                  <a:pt x="370078" y="180578"/>
                </a:lnTo>
                <a:lnTo>
                  <a:pt x="326880" y="156571"/>
                </a:lnTo>
                <a:lnTo>
                  <a:pt x="314245" y="149288"/>
                </a:lnTo>
                <a:lnTo>
                  <a:pt x="282749" y="118441"/>
                </a:lnTo>
                <a:lnTo>
                  <a:pt x="273050" y="78232"/>
                </a:lnTo>
                <a:lnTo>
                  <a:pt x="274597" y="62087"/>
                </a:lnTo>
                <a:lnTo>
                  <a:pt x="297815" y="22225"/>
                </a:lnTo>
                <a:lnTo>
                  <a:pt x="342713" y="1383"/>
                </a:lnTo>
                <a:lnTo>
                  <a:pt x="36118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635" y="443102"/>
            <a:ext cx="176530" cy="300990"/>
          </a:xfrm>
          <a:custGeom>
            <a:avLst/>
            <a:gdLst/>
            <a:ahLst/>
            <a:cxnLst/>
            <a:rect l="l" t="t" r="r" b="b"/>
            <a:pathLst>
              <a:path w="176530" h="300990">
                <a:moveTo>
                  <a:pt x="88772" y="0"/>
                </a:moveTo>
                <a:lnTo>
                  <a:pt x="112345" y="1188"/>
                </a:lnTo>
                <a:lnTo>
                  <a:pt x="132572" y="4746"/>
                </a:lnTo>
                <a:lnTo>
                  <a:pt x="149441" y="10662"/>
                </a:lnTo>
                <a:lnTo>
                  <a:pt x="162940" y="18923"/>
                </a:lnTo>
                <a:lnTo>
                  <a:pt x="147192" y="63373"/>
                </a:lnTo>
                <a:lnTo>
                  <a:pt x="133455" y="54871"/>
                </a:lnTo>
                <a:lnTo>
                  <a:pt x="119300" y="48799"/>
                </a:lnTo>
                <a:lnTo>
                  <a:pt x="104741" y="45156"/>
                </a:lnTo>
                <a:lnTo>
                  <a:pt x="89788" y="43942"/>
                </a:lnTo>
                <a:lnTo>
                  <a:pt x="81355" y="44517"/>
                </a:lnTo>
                <a:lnTo>
                  <a:pt x="52923" y="70681"/>
                </a:lnTo>
                <a:lnTo>
                  <a:pt x="52323" y="77850"/>
                </a:lnTo>
                <a:lnTo>
                  <a:pt x="55778" y="90523"/>
                </a:lnTo>
                <a:lnTo>
                  <a:pt x="66151" y="103409"/>
                </a:lnTo>
                <a:lnTo>
                  <a:pt x="83452" y="116534"/>
                </a:lnTo>
                <a:lnTo>
                  <a:pt x="107695" y="129921"/>
                </a:lnTo>
                <a:lnTo>
                  <a:pt x="121267" y="136921"/>
                </a:lnTo>
                <a:lnTo>
                  <a:pt x="132826" y="143637"/>
                </a:lnTo>
                <a:lnTo>
                  <a:pt x="161226" y="169290"/>
                </a:lnTo>
                <a:lnTo>
                  <a:pt x="175849" y="210369"/>
                </a:lnTo>
                <a:lnTo>
                  <a:pt x="176275" y="219963"/>
                </a:lnTo>
                <a:lnTo>
                  <a:pt x="174535" y="236821"/>
                </a:lnTo>
                <a:lnTo>
                  <a:pt x="148335" y="278130"/>
                </a:lnTo>
                <a:lnTo>
                  <a:pt x="95775" y="299561"/>
                </a:lnTo>
                <a:lnTo>
                  <a:pt x="73532" y="300989"/>
                </a:lnTo>
                <a:lnTo>
                  <a:pt x="53649" y="299678"/>
                </a:lnTo>
                <a:lnTo>
                  <a:pt x="34766" y="295735"/>
                </a:lnTo>
                <a:lnTo>
                  <a:pt x="16883" y="289149"/>
                </a:lnTo>
                <a:lnTo>
                  <a:pt x="0" y="279908"/>
                </a:lnTo>
                <a:lnTo>
                  <a:pt x="19050" y="233680"/>
                </a:lnTo>
                <a:lnTo>
                  <a:pt x="34313" y="243034"/>
                </a:lnTo>
                <a:lnTo>
                  <a:pt x="49434" y="249745"/>
                </a:lnTo>
                <a:lnTo>
                  <a:pt x="64412" y="253789"/>
                </a:lnTo>
                <a:lnTo>
                  <a:pt x="79247" y="255143"/>
                </a:lnTo>
                <a:lnTo>
                  <a:pt x="99177" y="253144"/>
                </a:lnTo>
                <a:lnTo>
                  <a:pt x="113426" y="247157"/>
                </a:lnTo>
                <a:lnTo>
                  <a:pt x="121985" y="237194"/>
                </a:lnTo>
                <a:lnTo>
                  <a:pt x="124840" y="223266"/>
                </a:lnTo>
                <a:lnTo>
                  <a:pt x="124154" y="215929"/>
                </a:lnTo>
                <a:lnTo>
                  <a:pt x="97662" y="180578"/>
                </a:lnTo>
                <a:lnTo>
                  <a:pt x="54465" y="156571"/>
                </a:lnTo>
                <a:lnTo>
                  <a:pt x="41830" y="149288"/>
                </a:lnTo>
                <a:lnTo>
                  <a:pt x="10334" y="118441"/>
                </a:lnTo>
                <a:lnTo>
                  <a:pt x="634" y="78232"/>
                </a:lnTo>
                <a:lnTo>
                  <a:pt x="2182" y="62087"/>
                </a:lnTo>
                <a:lnTo>
                  <a:pt x="25400" y="22225"/>
                </a:lnTo>
                <a:lnTo>
                  <a:pt x="70298" y="1383"/>
                </a:lnTo>
                <a:lnTo>
                  <a:pt x="8877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20875" y="443102"/>
            <a:ext cx="241935" cy="300990"/>
          </a:xfrm>
          <a:custGeom>
            <a:avLst/>
            <a:gdLst/>
            <a:ahLst/>
            <a:cxnLst/>
            <a:rect l="l" t="t" r="r" b="b"/>
            <a:pathLst>
              <a:path w="241935" h="300990">
                <a:moveTo>
                  <a:pt x="147447" y="0"/>
                </a:moveTo>
                <a:lnTo>
                  <a:pt x="170471" y="1785"/>
                </a:lnTo>
                <a:lnTo>
                  <a:pt x="191722" y="7143"/>
                </a:lnTo>
                <a:lnTo>
                  <a:pt x="211187" y="16073"/>
                </a:lnTo>
                <a:lnTo>
                  <a:pt x="228854" y="28575"/>
                </a:lnTo>
                <a:lnTo>
                  <a:pt x="207263" y="70104"/>
                </a:lnTo>
                <a:lnTo>
                  <a:pt x="202072" y="66030"/>
                </a:lnTo>
                <a:lnTo>
                  <a:pt x="195643" y="61991"/>
                </a:lnTo>
                <a:lnTo>
                  <a:pt x="153495" y="46349"/>
                </a:lnTo>
                <a:lnTo>
                  <a:pt x="146304" y="45847"/>
                </a:lnTo>
                <a:lnTo>
                  <a:pt x="125920" y="47678"/>
                </a:lnTo>
                <a:lnTo>
                  <a:pt x="78486" y="75057"/>
                </a:lnTo>
                <a:lnTo>
                  <a:pt x="59912" y="109045"/>
                </a:lnTo>
                <a:lnTo>
                  <a:pt x="53720" y="153035"/>
                </a:lnTo>
                <a:lnTo>
                  <a:pt x="55225" y="175109"/>
                </a:lnTo>
                <a:lnTo>
                  <a:pt x="67329" y="212256"/>
                </a:lnTo>
                <a:lnTo>
                  <a:pt x="106743" y="248189"/>
                </a:lnTo>
                <a:lnTo>
                  <a:pt x="144272" y="255143"/>
                </a:lnTo>
                <a:lnTo>
                  <a:pt x="157466" y="254192"/>
                </a:lnTo>
                <a:lnTo>
                  <a:pt x="189737" y="182752"/>
                </a:lnTo>
                <a:lnTo>
                  <a:pt x="149479" y="182752"/>
                </a:lnTo>
                <a:lnTo>
                  <a:pt x="149479" y="138684"/>
                </a:lnTo>
                <a:lnTo>
                  <a:pt x="241426" y="138684"/>
                </a:lnTo>
                <a:lnTo>
                  <a:pt x="241426" y="268986"/>
                </a:lnTo>
                <a:lnTo>
                  <a:pt x="207708" y="287916"/>
                </a:lnTo>
                <a:lnTo>
                  <a:pt x="164750" y="298894"/>
                </a:lnTo>
                <a:lnTo>
                  <a:pt x="135889" y="300989"/>
                </a:lnTo>
                <a:lnTo>
                  <a:pt x="106247" y="298420"/>
                </a:lnTo>
                <a:lnTo>
                  <a:pt x="56630" y="277897"/>
                </a:lnTo>
                <a:lnTo>
                  <a:pt x="20627" y="237827"/>
                </a:lnTo>
                <a:lnTo>
                  <a:pt x="2287" y="183638"/>
                </a:lnTo>
                <a:lnTo>
                  <a:pt x="0" y="151637"/>
                </a:lnTo>
                <a:lnTo>
                  <a:pt x="2500" y="119512"/>
                </a:lnTo>
                <a:lnTo>
                  <a:pt x="22502" y="64787"/>
                </a:lnTo>
                <a:lnTo>
                  <a:pt x="61650" y="23735"/>
                </a:lnTo>
                <a:lnTo>
                  <a:pt x="115371" y="2641"/>
                </a:lnTo>
                <a:lnTo>
                  <a:pt x="14744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8079" y="438276"/>
            <a:ext cx="74675" cy="12966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35940" y="1168653"/>
            <a:ext cx="3252470" cy="505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198120" indent="-274320">
              <a:lnSpc>
                <a:spcPct val="100000"/>
              </a:lnSpc>
              <a:spcBef>
                <a:spcPts val="105"/>
              </a:spcBef>
              <a:tabLst>
                <a:tab pos="2168525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  </a:t>
            </a:r>
            <a:r>
              <a:rPr sz="1450" spc="-10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Rigle</a:t>
            </a:r>
            <a:r>
              <a:rPr sz="2000" spc="-25" dirty="0">
                <a:latin typeface="Trebuchet MS"/>
                <a:cs typeface="Trebuchet MS"/>
              </a:rPr>
              <a:t>r</a:t>
            </a:r>
            <a:r>
              <a:rPr sz="2000" spc="-140" dirty="0">
                <a:latin typeface="Trebuchet MS"/>
                <a:cs typeface="Trebuchet MS"/>
              </a:rPr>
              <a:t>’</a:t>
            </a:r>
            <a:r>
              <a:rPr sz="2000" dirty="0">
                <a:latin typeface="Trebuchet MS"/>
                <a:cs typeface="Trebuchet MS"/>
              </a:rPr>
              <a:t>s</a:t>
            </a:r>
            <a:r>
              <a:rPr sz="2000" spc="-1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&amp; B </a:t>
            </a:r>
            <a:r>
              <a:rPr sz="2000" spc="-5" dirty="0">
                <a:latin typeface="Trebuchet MS"/>
                <a:cs typeface="Trebuchet MS"/>
              </a:rPr>
              <a:t>use</a:t>
            </a:r>
            <a:r>
              <a:rPr sz="2000" dirty="0">
                <a:latin typeface="Trebuchet MS"/>
                <a:cs typeface="Trebuchet MS"/>
              </a:rPr>
              <a:t>d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  </a:t>
            </a:r>
            <a:r>
              <a:rPr sz="2000" dirty="0">
                <a:latin typeface="Trebuchet MS"/>
                <a:cs typeface="Trebuchet MS"/>
              </a:rPr>
              <a:t>differentiate left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ventricular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and	right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ventricular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enlargement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286385" marR="299720" indent="-274320">
              <a:lnSpc>
                <a:spcPct val="100000"/>
              </a:lnSpc>
              <a:tabLst>
                <a:tab pos="362585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000" spc="-15" dirty="0">
                <a:latin typeface="Trebuchet MS"/>
                <a:cs typeface="Trebuchet MS"/>
              </a:rPr>
              <a:t>Possible </a:t>
            </a:r>
            <a:r>
              <a:rPr sz="2000" spc="-5" dirty="0">
                <a:latin typeface="Trebuchet MS"/>
                <a:cs typeface="Trebuchet MS"/>
              </a:rPr>
              <a:t>only when IVC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shadow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is</a:t>
            </a:r>
            <a:r>
              <a:rPr sz="20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present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dirty="0">
                <a:latin typeface="Trebuchet MS"/>
                <a:cs typeface="Trebuchet MS"/>
              </a:rPr>
              <a:t>Jn.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IVC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with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Lt.</a:t>
            </a:r>
            <a:r>
              <a:rPr sz="2000" spc="-1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Atrium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000" dirty="0">
                <a:latin typeface="Trebuchet MS"/>
                <a:cs typeface="Trebuchet MS"/>
              </a:rPr>
              <a:t>–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J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point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286385" marR="244475" indent="-27432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  </a:t>
            </a:r>
            <a:r>
              <a:rPr sz="1450" spc="-10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Rigle</a:t>
            </a:r>
            <a:r>
              <a:rPr sz="2000" spc="-30" dirty="0">
                <a:latin typeface="Trebuchet MS"/>
                <a:cs typeface="Trebuchet MS"/>
              </a:rPr>
              <a:t>r</a:t>
            </a:r>
            <a:r>
              <a:rPr sz="2000" spc="-140" dirty="0">
                <a:latin typeface="Trebuchet MS"/>
                <a:cs typeface="Trebuchet MS"/>
              </a:rPr>
              <a:t>’</a:t>
            </a:r>
            <a:r>
              <a:rPr sz="2000" dirty="0">
                <a:latin typeface="Trebuchet MS"/>
                <a:cs typeface="Trebuchet MS"/>
              </a:rPr>
              <a:t>s</a:t>
            </a:r>
            <a:r>
              <a:rPr sz="2000" spc="-1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A-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from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J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point  along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line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IVC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draw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 </a:t>
            </a:r>
            <a:r>
              <a:rPr sz="2000" spc="-58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line of 2 cm above </a:t>
            </a:r>
            <a:r>
              <a:rPr sz="2000" spc="-5" dirty="0">
                <a:latin typeface="Trebuchet MS"/>
                <a:cs typeface="Trebuchet MS"/>
              </a:rPr>
              <a:t>and </a:t>
            </a:r>
            <a:r>
              <a:rPr sz="2000" dirty="0">
                <a:latin typeface="Trebuchet MS"/>
                <a:cs typeface="Trebuchet MS"/>
              </a:rPr>
              <a:t> mark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point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X.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01667" y="990600"/>
            <a:ext cx="3951732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1143000"/>
            <a:ext cx="3505200" cy="5410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3540" y="1415541"/>
            <a:ext cx="4348480" cy="44316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86385" marR="5080" indent="-274320">
              <a:lnSpc>
                <a:spcPts val="2160"/>
              </a:lnSpc>
              <a:spcBef>
                <a:spcPts val="37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Draw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horizontal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line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from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pt.</a:t>
            </a:r>
            <a:r>
              <a:rPr sz="2000" spc="-1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1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posterior Cardiac border and </a:t>
            </a:r>
            <a:r>
              <a:rPr sz="2000" dirty="0">
                <a:latin typeface="Trebuchet MS"/>
                <a:cs typeface="Trebuchet MS"/>
              </a:rPr>
              <a:t>mark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that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pt.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y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Trebuchet MS"/>
              <a:cs typeface="Trebuchet MS"/>
            </a:endParaRPr>
          </a:p>
          <a:p>
            <a:pPr marL="286385" marR="347980" indent="-274320">
              <a:lnSpc>
                <a:spcPts val="2160"/>
              </a:lnSpc>
              <a:spcBef>
                <a:spcPts val="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Distance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between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points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x &amp;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y is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Rigle</a:t>
            </a:r>
            <a:r>
              <a:rPr sz="2000" spc="-25" dirty="0">
                <a:latin typeface="Trebuchet MS"/>
                <a:cs typeface="Trebuchet MS"/>
              </a:rPr>
              <a:t>r</a:t>
            </a:r>
            <a:r>
              <a:rPr sz="2000" spc="-140" dirty="0">
                <a:latin typeface="Trebuchet MS"/>
                <a:cs typeface="Trebuchet MS"/>
              </a:rPr>
              <a:t>’</a:t>
            </a:r>
            <a:r>
              <a:rPr sz="2000" dirty="0">
                <a:latin typeface="Trebuchet MS"/>
                <a:cs typeface="Trebuchet MS"/>
              </a:rPr>
              <a:t>s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me</a:t>
            </a:r>
            <a:r>
              <a:rPr sz="2000" spc="5" dirty="0">
                <a:latin typeface="Trebuchet MS"/>
                <a:cs typeface="Trebuchet MS"/>
              </a:rPr>
              <a:t>a</a:t>
            </a:r>
            <a:r>
              <a:rPr sz="2000" dirty="0">
                <a:latin typeface="Trebuchet MS"/>
                <a:cs typeface="Trebuchet MS"/>
              </a:rPr>
              <a:t>sureme</a:t>
            </a:r>
            <a:r>
              <a:rPr sz="2000" spc="-10" dirty="0">
                <a:latin typeface="Trebuchet MS"/>
                <a:cs typeface="Trebuchet MS"/>
              </a:rPr>
              <a:t>n</a:t>
            </a:r>
            <a:r>
              <a:rPr sz="2000" dirty="0">
                <a:latin typeface="Trebuchet MS"/>
                <a:cs typeface="Trebuchet MS"/>
              </a:rPr>
              <a:t>t</a:t>
            </a:r>
            <a:r>
              <a:rPr sz="2000" spc="-16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5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NORMAL&lt;17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mm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rebuchet MS"/>
              <a:cs typeface="Trebuchet MS"/>
            </a:endParaRPr>
          </a:p>
          <a:p>
            <a:pPr marL="286385" marR="16510" indent="-274320">
              <a:lnSpc>
                <a:spcPts val="2160"/>
              </a:lnSpc>
              <a:spcBef>
                <a:spcPts val="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Rigler’s </a:t>
            </a:r>
            <a:r>
              <a:rPr sz="2000" dirty="0">
                <a:latin typeface="Trebuchet MS"/>
                <a:cs typeface="Trebuchet MS"/>
              </a:rPr>
              <a:t>B-from </a:t>
            </a:r>
            <a:r>
              <a:rPr sz="2000" spc="-5" dirty="0">
                <a:latin typeface="Trebuchet MS"/>
                <a:cs typeface="Trebuchet MS"/>
              </a:rPr>
              <a:t>the pt. </a:t>
            </a:r>
            <a:r>
              <a:rPr sz="2000" dirty="0">
                <a:latin typeface="Trebuchet MS"/>
                <a:cs typeface="Trebuchet MS"/>
              </a:rPr>
              <a:t>J </a:t>
            </a:r>
            <a:r>
              <a:rPr sz="2000" spc="-5" dirty="0">
                <a:latin typeface="Trebuchet MS"/>
                <a:cs typeface="Trebuchet MS"/>
              </a:rPr>
              <a:t>drop </a:t>
            </a:r>
            <a:r>
              <a:rPr sz="2000" dirty="0">
                <a:latin typeface="Trebuchet MS"/>
                <a:cs typeface="Trebuchet MS"/>
              </a:rPr>
              <a:t>a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perpendicular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line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dome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and </a:t>
            </a:r>
            <a:r>
              <a:rPr sz="2000" spc="-58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this distance is </a:t>
            </a:r>
            <a:r>
              <a:rPr sz="2000" spc="-25" dirty="0">
                <a:latin typeface="Trebuchet MS"/>
                <a:cs typeface="Trebuchet MS"/>
              </a:rPr>
              <a:t>Rigler’s 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measurement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5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NORMAL&gt;7.5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mm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50658"/>
            <a:ext cx="4006850" cy="30740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  </a:t>
            </a:r>
            <a:r>
              <a:rPr sz="1450" spc="-10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Whe</a:t>
            </a:r>
            <a:r>
              <a:rPr sz="2000" dirty="0">
                <a:latin typeface="Trebuchet MS"/>
                <a:cs typeface="Trebuchet MS"/>
              </a:rPr>
              <a:t>n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275" dirty="0">
                <a:latin typeface="Trebuchet MS"/>
                <a:cs typeface="Trebuchet MS"/>
              </a:rPr>
              <a:t>L</a:t>
            </a:r>
            <a:r>
              <a:rPr sz="2000" dirty="0">
                <a:latin typeface="Trebuchet MS"/>
                <a:cs typeface="Trebuchet MS"/>
              </a:rPr>
              <a:t>V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enlarges,</a:t>
            </a:r>
            <a:endParaRPr sz="2000">
              <a:latin typeface="Trebuchet MS"/>
              <a:cs typeface="Trebuchet MS"/>
            </a:endParaRPr>
          </a:p>
          <a:p>
            <a:pPr marL="286385" marR="81915" indent="-274320">
              <a:lnSpc>
                <a:spcPct val="100000"/>
              </a:lnSpc>
              <a:spcBef>
                <a:spcPts val="6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Posterior </a:t>
            </a:r>
            <a:r>
              <a:rPr sz="2000" dirty="0">
                <a:latin typeface="Trebuchet MS"/>
                <a:cs typeface="Trebuchet MS"/>
              </a:rPr>
              <a:t>cardiac </a:t>
            </a:r>
            <a:r>
              <a:rPr sz="2000" spc="-5" dirty="0">
                <a:latin typeface="Trebuchet MS"/>
                <a:cs typeface="Trebuchet MS"/>
              </a:rPr>
              <a:t>border </a:t>
            </a:r>
            <a:r>
              <a:rPr sz="2000" dirty="0">
                <a:latin typeface="Trebuchet MS"/>
                <a:cs typeface="Trebuchet MS"/>
              </a:rPr>
              <a:t>gets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displaced posteriorly </a:t>
            </a:r>
            <a:r>
              <a:rPr sz="2000" dirty="0">
                <a:latin typeface="Trebuchet MS"/>
                <a:cs typeface="Trebuchet MS"/>
              </a:rPr>
              <a:t>&amp; </a:t>
            </a:r>
            <a:r>
              <a:rPr sz="2000" spc="-5" dirty="0">
                <a:latin typeface="Trebuchet MS"/>
                <a:cs typeface="Trebuchet MS"/>
              </a:rPr>
              <a:t>IVC </a:t>
            </a:r>
            <a:r>
              <a:rPr sz="2000" dirty="0">
                <a:latin typeface="Trebuchet MS"/>
                <a:cs typeface="Trebuchet MS"/>
              </a:rPr>
              <a:t> shadow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gets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included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cardiac </a:t>
            </a:r>
            <a:r>
              <a:rPr sz="2000" spc="-585" dirty="0">
                <a:latin typeface="Trebuchet MS"/>
                <a:cs typeface="Trebuchet MS"/>
              </a:rPr>
              <a:t> </a:t>
            </a:r>
            <a:r>
              <a:rPr sz="2000" spc="-30" dirty="0">
                <a:latin typeface="Trebuchet MS"/>
                <a:cs typeface="Trebuchet MS"/>
              </a:rPr>
              <a:t>shadow, </a:t>
            </a:r>
            <a:r>
              <a:rPr sz="2000" spc="-5" dirty="0">
                <a:latin typeface="Trebuchet MS"/>
                <a:cs typeface="Trebuchet MS"/>
              </a:rPr>
              <a:t>without </a:t>
            </a:r>
            <a:r>
              <a:rPr sz="2000" dirty="0">
                <a:latin typeface="Trebuchet MS"/>
                <a:cs typeface="Trebuchet MS"/>
              </a:rPr>
              <a:t>getting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displaced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posteriorly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tabLst>
                <a:tab pos="362585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000" spc="-5" dirty="0">
                <a:latin typeface="Trebuchet MS"/>
                <a:cs typeface="Trebuchet MS"/>
              </a:rPr>
              <a:t>R</a:t>
            </a:r>
            <a:r>
              <a:rPr sz="2000" spc="5" dirty="0">
                <a:latin typeface="Trebuchet MS"/>
                <a:cs typeface="Trebuchet MS"/>
              </a:rPr>
              <a:t>i</a:t>
            </a:r>
            <a:r>
              <a:rPr sz="2000" dirty="0">
                <a:latin typeface="Trebuchet MS"/>
                <a:cs typeface="Trebuchet MS"/>
              </a:rPr>
              <a:t>gle</a:t>
            </a:r>
            <a:r>
              <a:rPr sz="2000" spc="-20" dirty="0">
                <a:latin typeface="Trebuchet MS"/>
                <a:cs typeface="Trebuchet MS"/>
              </a:rPr>
              <a:t>r</a:t>
            </a:r>
            <a:r>
              <a:rPr sz="2000" spc="-135" dirty="0">
                <a:latin typeface="Trebuchet MS"/>
                <a:cs typeface="Trebuchet MS"/>
              </a:rPr>
              <a:t>’</a:t>
            </a:r>
            <a:r>
              <a:rPr sz="2000" dirty="0">
                <a:latin typeface="Trebuchet MS"/>
                <a:cs typeface="Trebuchet MS"/>
              </a:rPr>
              <a:t>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me</a:t>
            </a:r>
            <a:r>
              <a:rPr sz="2000" spc="5" dirty="0">
                <a:latin typeface="Trebuchet MS"/>
                <a:cs typeface="Trebuchet MS"/>
              </a:rPr>
              <a:t>a</a:t>
            </a:r>
            <a:r>
              <a:rPr sz="2000" dirty="0">
                <a:latin typeface="Trebuchet MS"/>
                <a:cs typeface="Trebuchet MS"/>
              </a:rPr>
              <a:t>sureme</a:t>
            </a:r>
            <a:r>
              <a:rPr sz="2000" spc="-10" dirty="0">
                <a:latin typeface="Trebuchet MS"/>
                <a:cs typeface="Trebuchet MS"/>
              </a:rPr>
              <a:t>n</a:t>
            </a:r>
            <a:r>
              <a:rPr sz="2000" dirty="0">
                <a:latin typeface="Trebuchet MS"/>
                <a:cs typeface="Trebuchet MS"/>
              </a:rPr>
              <a:t>t</a:t>
            </a:r>
            <a:r>
              <a:rPr sz="2000" spc="-16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&gt;</a:t>
            </a:r>
            <a:r>
              <a:rPr sz="2000" spc="5" dirty="0">
                <a:latin typeface="Trebuchet MS"/>
                <a:cs typeface="Trebuchet MS"/>
              </a:rPr>
              <a:t>1</a:t>
            </a:r>
            <a:r>
              <a:rPr sz="2000" dirty="0">
                <a:latin typeface="Trebuchet MS"/>
                <a:cs typeface="Trebuchet MS"/>
              </a:rPr>
              <a:t>7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mm  in </a:t>
            </a:r>
            <a:r>
              <a:rPr sz="2000" dirty="0">
                <a:latin typeface="Trebuchet MS"/>
                <a:cs typeface="Trebuchet MS"/>
              </a:rPr>
              <a:t>lt.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ventricular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enlargement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3440" y="1295400"/>
            <a:ext cx="326136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83560" y="751712"/>
            <a:ext cx="3522345" cy="362585"/>
            <a:chOff x="2583560" y="751712"/>
            <a:chExt cx="3522345" cy="362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3560" y="751712"/>
              <a:ext cx="3522344" cy="3620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05602" y="863345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9" y="0"/>
                  </a:moveTo>
                  <a:lnTo>
                    <a:pt x="0" y="127634"/>
                  </a:lnTo>
                  <a:lnTo>
                    <a:pt x="83058" y="127634"/>
                  </a:lnTo>
                  <a:lnTo>
                    <a:pt x="4152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97246" y="813435"/>
            <a:ext cx="101853" cy="1005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1615" y="813435"/>
            <a:ext cx="101853" cy="1005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6765" y="809879"/>
            <a:ext cx="176402" cy="25031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360034" y="762380"/>
            <a:ext cx="389255" cy="346075"/>
          </a:xfrm>
          <a:custGeom>
            <a:avLst/>
            <a:gdLst/>
            <a:ahLst/>
            <a:cxnLst/>
            <a:rect l="l" t="t" r="r" b="b"/>
            <a:pathLst>
              <a:path w="389254" h="346075">
                <a:moveTo>
                  <a:pt x="327532" y="0"/>
                </a:moveTo>
                <a:lnTo>
                  <a:pt x="388874" y="0"/>
                </a:lnTo>
                <a:lnTo>
                  <a:pt x="388874" y="345567"/>
                </a:lnTo>
                <a:lnTo>
                  <a:pt x="327532" y="345567"/>
                </a:lnTo>
                <a:lnTo>
                  <a:pt x="327532" y="0"/>
                </a:lnTo>
                <a:close/>
              </a:path>
              <a:path w="389254" h="346075">
                <a:moveTo>
                  <a:pt x="0" y="0"/>
                </a:moveTo>
                <a:lnTo>
                  <a:pt x="286130" y="0"/>
                </a:lnTo>
                <a:lnTo>
                  <a:pt x="286130" y="54483"/>
                </a:lnTo>
                <a:lnTo>
                  <a:pt x="171323" y="54483"/>
                </a:lnTo>
                <a:lnTo>
                  <a:pt x="171323" y="345567"/>
                </a:lnTo>
                <a:lnTo>
                  <a:pt x="109981" y="345567"/>
                </a:lnTo>
                <a:lnTo>
                  <a:pt x="109981" y="54483"/>
                </a:lnTo>
                <a:lnTo>
                  <a:pt x="0" y="54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94557" y="762380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1" y="0"/>
                </a:lnTo>
                <a:lnTo>
                  <a:pt x="220471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7857" y="7623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4"/>
                </a:lnTo>
                <a:lnTo>
                  <a:pt x="217423" y="291084"/>
                </a:lnTo>
                <a:lnTo>
                  <a:pt x="217423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83560" y="762380"/>
            <a:ext cx="790575" cy="346075"/>
          </a:xfrm>
          <a:custGeom>
            <a:avLst/>
            <a:gdLst/>
            <a:ahLst/>
            <a:cxnLst/>
            <a:rect l="l" t="t" r="r" b="b"/>
            <a:pathLst>
              <a:path w="790575" h="346075">
                <a:moveTo>
                  <a:pt x="569976" y="0"/>
                </a:moveTo>
                <a:lnTo>
                  <a:pt x="790448" y="0"/>
                </a:lnTo>
                <a:lnTo>
                  <a:pt x="790448" y="54483"/>
                </a:lnTo>
                <a:lnTo>
                  <a:pt x="631316" y="54483"/>
                </a:lnTo>
                <a:lnTo>
                  <a:pt x="631316" y="135382"/>
                </a:lnTo>
                <a:lnTo>
                  <a:pt x="745489" y="135382"/>
                </a:lnTo>
                <a:lnTo>
                  <a:pt x="745489" y="187579"/>
                </a:lnTo>
                <a:lnTo>
                  <a:pt x="631316" y="187579"/>
                </a:lnTo>
                <a:lnTo>
                  <a:pt x="631316" y="291084"/>
                </a:lnTo>
                <a:lnTo>
                  <a:pt x="787908" y="291084"/>
                </a:lnTo>
                <a:lnTo>
                  <a:pt x="787908" y="345567"/>
                </a:lnTo>
                <a:lnTo>
                  <a:pt x="569976" y="345567"/>
                </a:lnTo>
                <a:lnTo>
                  <a:pt x="569976" y="0"/>
                </a:lnTo>
                <a:close/>
              </a:path>
              <a:path w="790575" h="346075">
                <a:moveTo>
                  <a:pt x="240030" y="0"/>
                </a:moveTo>
                <a:lnTo>
                  <a:pt x="305181" y="0"/>
                </a:lnTo>
                <a:lnTo>
                  <a:pt x="386969" y="147447"/>
                </a:lnTo>
                <a:lnTo>
                  <a:pt x="469138" y="0"/>
                </a:lnTo>
                <a:lnTo>
                  <a:pt x="534034" y="0"/>
                </a:lnTo>
                <a:lnTo>
                  <a:pt x="417956" y="203835"/>
                </a:lnTo>
                <a:lnTo>
                  <a:pt x="417956" y="345567"/>
                </a:lnTo>
                <a:lnTo>
                  <a:pt x="356615" y="345567"/>
                </a:lnTo>
                <a:lnTo>
                  <a:pt x="356615" y="203835"/>
                </a:lnTo>
                <a:lnTo>
                  <a:pt x="240030" y="0"/>
                </a:lnTo>
                <a:close/>
              </a:path>
              <a:path w="790575" h="346075">
                <a:moveTo>
                  <a:pt x="0" y="0"/>
                </a:moveTo>
                <a:lnTo>
                  <a:pt x="220471" y="0"/>
                </a:lnTo>
                <a:lnTo>
                  <a:pt x="220471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8877" y="7588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8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30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7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34509" y="757681"/>
            <a:ext cx="565150" cy="350520"/>
          </a:xfrm>
          <a:custGeom>
            <a:avLst/>
            <a:gdLst/>
            <a:ahLst/>
            <a:cxnLst/>
            <a:rect l="l" t="t" r="r" b="b"/>
            <a:pathLst>
              <a:path w="565150" h="350519">
                <a:moveTo>
                  <a:pt x="399161" y="0"/>
                </a:moveTo>
                <a:lnTo>
                  <a:pt x="426085" y="0"/>
                </a:lnTo>
                <a:lnTo>
                  <a:pt x="565023" y="350265"/>
                </a:lnTo>
                <a:lnTo>
                  <a:pt x="497331" y="350265"/>
                </a:lnTo>
                <a:lnTo>
                  <a:pt x="472058" y="280162"/>
                </a:lnTo>
                <a:lnTo>
                  <a:pt x="353694" y="280162"/>
                </a:lnTo>
                <a:lnTo>
                  <a:pt x="329564" y="350265"/>
                </a:lnTo>
                <a:lnTo>
                  <a:pt x="265556" y="350265"/>
                </a:lnTo>
                <a:lnTo>
                  <a:pt x="261365" y="350265"/>
                </a:lnTo>
                <a:lnTo>
                  <a:pt x="194817" y="350265"/>
                </a:lnTo>
                <a:lnTo>
                  <a:pt x="102615" y="207517"/>
                </a:lnTo>
                <a:lnTo>
                  <a:pt x="94952" y="207349"/>
                </a:lnTo>
                <a:lnTo>
                  <a:pt x="85883" y="207025"/>
                </a:lnTo>
                <a:lnTo>
                  <a:pt x="75434" y="206535"/>
                </a:lnTo>
                <a:lnTo>
                  <a:pt x="63626" y="205866"/>
                </a:lnTo>
                <a:lnTo>
                  <a:pt x="63626" y="350265"/>
                </a:lnTo>
                <a:lnTo>
                  <a:pt x="0" y="350265"/>
                </a:lnTo>
                <a:lnTo>
                  <a:pt x="0" y="4698"/>
                </a:lnTo>
                <a:lnTo>
                  <a:pt x="4409" y="4581"/>
                </a:lnTo>
                <a:lnTo>
                  <a:pt x="12509" y="4238"/>
                </a:lnTo>
                <a:lnTo>
                  <a:pt x="24324" y="3681"/>
                </a:lnTo>
                <a:lnTo>
                  <a:pt x="39877" y="2920"/>
                </a:lnTo>
                <a:lnTo>
                  <a:pt x="56360" y="2160"/>
                </a:lnTo>
                <a:lnTo>
                  <a:pt x="71151" y="1603"/>
                </a:lnTo>
                <a:lnTo>
                  <a:pt x="84276" y="1260"/>
                </a:lnTo>
                <a:lnTo>
                  <a:pt x="95757" y="1142"/>
                </a:lnTo>
                <a:lnTo>
                  <a:pt x="153338" y="7502"/>
                </a:lnTo>
                <a:lnTo>
                  <a:pt x="194452" y="26590"/>
                </a:lnTo>
                <a:lnTo>
                  <a:pt x="219112" y="58418"/>
                </a:lnTo>
                <a:lnTo>
                  <a:pt x="227329" y="102996"/>
                </a:lnTo>
                <a:lnTo>
                  <a:pt x="226188" y="117998"/>
                </a:lnTo>
                <a:lnTo>
                  <a:pt x="209168" y="159003"/>
                </a:lnTo>
                <a:lnTo>
                  <a:pt x="176664" y="188471"/>
                </a:lnTo>
                <a:lnTo>
                  <a:pt x="163449" y="194563"/>
                </a:lnTo>
                <a:lnTo>
                  <a:pt x="263016" y="346328"/>
                </a:lnTo>
                <a:lnTo>
                  <a:pt x="39916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24807" y="75641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09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0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4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8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8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5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6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1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4" y="92963"/>
                </a:lnTo>
                <a:lnTo>
                  <a:pt x="2468" y="73796"/>
                </a:lnTo>
                <a:lnTo>
                  <a:pt x="29971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0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04027" y="756284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8" y="175894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0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4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70375" y="750823"/>
            <a:ext cx="88391" cy="15366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35940" y="1397253"/>
            <a:ext cx="3895725" cy="444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833119" indent="-27432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To</a:t>
            </a:r>
            <a:r>
              <a:rPr sz="2000" spc="-5" dirty="0">
                <a:latin typeface="Trebuchet MS"/>
                <a:cs typeface="Trebuchet MS"/>
              </a:rPr>
              <a:t> differentiate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lt.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&amp; </a:t>
            </a:r>
            <a:r>
              <a:rPr sz="2000" spc="-5" dirty="0">
                <a:latin typeface="Trebuchet MS"/>
                <a:cs typeface="Trebuchet MS"/>
              </a:rPr>
              <a:t>rt.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Ventricular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enlargement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286385" marR="71755" indent="-274320">
              <a:lnSpc>
                <a:spcPct val="100000"/>
              </a:lnSpc>
              <a:tabLst>
                <a:tab pos="362585" algn="l"/>
                <a:tab pos="2708910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000" spc="-35" dirty="0">
                <a:latin typeface="Trebuchet MS"/>
                <a:cs typeface="Trebuchet MS"/>
              </a:rPr>
              <a:t>Valid </a:t>
            </a:r>
            <a:r>
              <a:rPr sz="2000" spc="-5" dirty="0">
                <a:latin typeface="Trebuchet MS"/>
                <a:cs typeface="Trebuchet MS"/>
              </a:rPr>
              <a:t>when IVC </a:t>
            </a:r>
            <a:r>
              <a:rPr sz="2000" dirty="0">
                <a:latin typeface="Trebuchet MS"/>
                <a:cs typeface="Trebuchet MS"/>
              </a:rPr>
              <a:t>shadow is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ab</a:t>
            </a:r>
            <a:r>
              <a:rPr sz="2000" spc="5" dirty="0">
                <a:latin typeface="Trebuchet MS"/>
                <a:cs typeface="Trebuchet MS"/>
              </a:rPr>
              <a:t>s</a:t>
            </a:r>
            <a:r>
              <a:rPr sz="2000" spc="-5" dirty="0">
                <a:latin typeface="Trebuchet MS"/>
                <a:cs typeface="Trebuchet MS"/>
              </a:rPr>
              <a:t>en</a:t>
            </a:r>
            <a:r>
              <a:rPr sz="2000" dirty="0">
                <a:latin typeface="Trebuchet MS"/>
                <a:cs typeface="Trebuchet MS"/>
              </a:rPr>
              <a:t>t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or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</a:t>
            </a:r>
            <a:r>
              <a:rPr sz="2000" spc="5" dirty="0">
                <a:latin typeface="Trebuchet MS"/>
                <a:cs typeface="Trebuchet MS"/>
              </a:rPr>
              <a:t>a</a:t>
            </a:r>
            <a:r>
              <a:rPr sz="2000" spc="-5" dirty="0">
                <a:latin typeface="Trebuchet MS"/>
                <a:cs typeface="Trebuchet MS"/>
              </a:rPr>
              <a:t>nno</a:t>
            </a:r>
            <a:r>
              <a:rPr sz="2000" dirty="0">
                <a:latin typeface="Trebuchet MS"/>
                <a:cs typeface="Trebuchet MS"/>
              </a:rPr>
              <a:t>t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</a:t>
            </a:r>
            <a:r>
              <a:rPr sz="2000" dirty="0">
                <a:latin typeface="Trebuchet MS"/>
                <a:cs typeface="Trebuchet MS"/>
              </a:rPr>
              <a:t>e	visualis</a:t>
            </a:r>
            <a:r>
              <a:rPr sz="2000" spc="-5" dirty="0">
                <a:latin typeface="Trebuchet MS"/>
                <a:cs typeface="Trebuchet MS"/>
              </a:rPr>
              <a:t>ed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286385" marR="81280" indent="-274320">
              <a:lnSpc>
                <a:spcPct val="100000"/>
              </a:lnSpc>
              <a:tabLst>
                <a:tab pos="2552065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1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5" dirty="0">
                <a:latin typeface="Trebuchet MS"/>
                <a:cs typeface="Trebuchet MS"/>
              </a:rPr>
              <a:t>Mark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the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pt.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 </a:t>
            </a:r>
            <a:r>
              <a:rPr sz="2000" spc="-5" dirty="0">
                <a:latin typeface="Trebuchet MS"/>
                <a:cs typeface="Trebuchet MS"/>
              </a:rPr>
              <a:t>jn.	where </a:t>
            </a:r>
            <a:r>
              <a:rPr sz="20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postero inferior </a:t>
            </a:r>
            <a:r>
              <a:rPr sz="2000" dirty="0">
                <a:latin typeface="Trebuchet MS"/>
                <a:cs typeface="Trebuchet MS"/>
              </a:rPr>
              <a:t>cardiac </a:t>
            </a:r>
            <a:r>
              <a:rPr sz="2000" spc="-5" dirty="0">
                <a:latin typeface="Trebuchet MS"/>
                <a:cs typeface="Trebuchet MS"/>
              </a:rPr>
              <a:t>border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meets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dome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as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tabLst>
                <a:tab pos="362585" algn="l"/>
                <a:tab pos="2402840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000" dirty="0">
                <a:latin typeface="Trebuchet MS"/>
                <a:cs typeface="Trebuchet MS"/>
              </a:rPr>
              <a:t>From </a:t>
            </a:r>
            <a:r>
              <a:rPr sz="2000" spc="-5" dirty="0">
                <a:latin typeface="Trebuchet MS"/>
                <a:cs typeface="Trebuchet MS"/>
              </a:rPr>
              <a:t>this pt. </a:t>
            </a:r>
            <a:r>
              <a:rPr sz="2000" dirty="0">
                <a:latin typeface="Trebuchet MS"/>
                <a:cs typeface="Trebuchet MS"/>
              </a:rPr>
              <a:t>B draw a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horizontal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line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	the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posterior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border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sternum-AB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00600" y="1447800"/>
            <a:ext cx="352044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25854"/>
            <a:ext cx="3256279" cy="2493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From </a:t>
            </a:r>
            <a:r>
              <a:rPr sz="2000" spc="-5" dirty="0">
                <a:latin typeface="Trebuchet MS"/>
                <a:cs typeface="Trebuchet MS"/>
              </a:rPr>
              <a:t>pt.B </a:t>
            </a:r>
            <a:r>
              <a:rPr sz="2000" dirty="0">
                <a:latin typeface="Trebuchet MS"/>
                <a:cs typeface="Trebuchet MS"/>
              </a:rPr>
              <a:t>- </a:t>
            </a:r>
            <a:r>
              <a:rPr sz="2000" spc="-5" dirty="0">
                <a:latin typeface="Trebuchet MS"/>
                <a:cs typeface="Trebuchet MS"/>
              </a:rPr>
              <a:t>draw another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horizontal </a:t>
            </a:r>
            <a:r>
              <a:rPr sz="2000" dirty="0">
                <a:latin typeface="Trebuchet MS"/>
                <a:cs typeface="Trebuchet MS"/>
              </a:rPr>
              <a:t>line </a:t>
            </a:r>
            <a:r>
              <a:rPr sz="2000" spc="-5" dirty="0">
                <a:latin typeface="Trebuchet MS"/>
                <a:cs typeface="Trebuchet MS"/>
              </a:rPr>
              <a:t>posteriorly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 the inner border </a:t>
            </a:r>
            <a:r>
              <a:rPr sz="2000" dirty="0">
                <a:latin typeface="Trebuchet MS"/>
                <a:cs typeface="Trebuchet MS"/>
              </a:rPr>
              <a:t>of </a:t>
            </a:r>
            <a:r>
              <a:rPr sz="2000" spc="-5" dirty="0">
                <a:latin typeface="Trebuchet MS"/>
                <a:cs typeface="Trebuchet MS"/>
              </a:rPr>
              <a:t>the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rib-BC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 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Ratio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14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AB/BC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is</a:t>
            </a:r>
            <a:endParaRPr sz="24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400" spc="-30" dirty="0">
                <a:latin typeface="Trebuchet MS"/>
                <a:cs typeface="Trebuchet MS"/>
              </a:rPr>
              <a:t>Eyeler’s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ratio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&lt;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0.42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1143000"/>
            <a:ext cx="4038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0" y="609600"/>
            <a:ext cx="3590544" cy="6019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2619" y="556005"/>
            <a:ext cx="26079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LA</a:t>
            </a:r>
            <a:r>
              <a:rPr sz="2800" i="1" u="heavy" spc="-14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i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Oblique</a:t>
            </a:r>
            <a:r>
              <a:rPr sz="2800" i="1" u="heavy" spc="-1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800" i="1" u="heavy" spc="-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view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116228"/>
            <a:ext cx="3904615" cy="4391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56895" indent="-274320">
              <a:lnSpc>
                <a:spcPct val="105500"/>
              </a:lnSpc>
              <a:spcBef>
                <a:spcPts val="100"/>
              </a:spcBef>
              <a:tabLst>
                <a:tab pos="393065" algn="l"/>
                <a:tab pos="1795780" algn="l"/>
              </a:tabLst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200" spc="-5" dirty="0">
                <a:latin typeface="Trebuchet MS"/>
                <a:cs typeface="Trebuchet MS"/>
              </a:rPr>
              <a:t>Th</a:t>
            </a:r>
            <a:r>
              <a:rPr sz="2200" dirty="0">
                <a:latin typeface="Trebuchet MS"/>
                <a:cs typeface="Trebuchet MS"/>
              </a:rPr>
              <a:t>e</a:t>
            </a:r>
            <a:r>
              <a:rPr sz="2200" spc="-5" dirty="0">
                <a:latin typeface="Trebuchet MS"/>
                <a:cs typeface="Trebuchet MS"/>
              </a:rPr>
              <a:t>re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i</a:t>
            </a:r>
            <a:r>
              <a:rPr sz="2200" spc="-5" dirty="0">
                <a:latin typeface="Trebuchet MS"/>
                <a:cs typeface="Trebuchet MS"/>
              </a:rPr>
              <a:t>s a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-5" dirty="0">
                <a:latin typeface="Trebuchet MS"/>
                <a:cs typeface="Trebuchet MS"/>
              </a:rPr>
              <a:t>re</a:t>
            </a:r>
            <a:r>
              <a:rPr sz="2200" dirty="0">
                <a:latin typeface="Trebuchet MS"/>
                <a:cs typeface="Trebuchet MS"/>
              </a:rPr>
              <a:t>t</a:t>
            </a:r>
            <a:r>
              <a:rPr sz="2200" spc="-5" dirty="0">
                <a:latin typeface="Trebuchet MS"/>
                <a:cs typeface="Trebuchet MS"/>
              </a:rPr>
              <a:t>rocardiac  space(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prevertebral)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00">
              <a:latin typeface="Trebuchet MS"/>
              <a:cs typeface="Trebuchet MS"/>
            </a:endParaRPr>
          </a:p>
          <a:p>
            <a:pPr marL="286385" marR="111125" indent="-274320">
              <a:lnSpc>
                <a:spcPct val="100000"/>
              </a:lnSpc>
              <a:buSzPct val="95454"/>
              <a:buAutoNum type="alphaLcParenBoth"/>
              <a:tabLst>
                <a:tab pos="364490" algn="l"/>
              </a:tabLst>
            </a:pPr>
            <a:r>
              <a:rPr sz="2200" spc="-10" dirty="0">
                <a:latin typeface="Trebuchet MS"/>
                <a:cs typeface="Trebuchet MS"/>
              </a:rPr>
              <a:t>Mild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lt.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20" dirty="0">
                <a:latin typeface="Trebuchet MS"/>
                <a:cs typeface="Trebuchet MS"/>
              </a:rPr>
              <a:t>Ventricular 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enlargement-obliteration </a:t>
            </a:r>
            <a:r>
              <a:rPr sz="2200" spc="-10" dirty="0">
                <a:latin typeface="Trebuchet MS"/>
                <a:cs typeface="Trebuchet MS"/>
              </a:rPr>
              <a:t>of </a:t>
            </a:r>
            <a:r>
              <a:rPr sz="2200" spc="-65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retrocardiac</a:t>
            </a:r>
            <a:r>
              <a:rPr sz="2200" spc="-3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space</a:t>
            </a:r>
            <a:endParaRPr sz="22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SzPct val="95454"/>
              <a:buAutoNum type="alphaLcParenBoth"/>
              <a:tabLst>
                <a:tab pos="459105" algn="l"/>
              </a:tabLst>
            </a:pPr>
            <a:r>
              <a:rPr sz="2200" spc="-5" dirty="0">
                <a:latin typeface="Trebuchet MS"/>
                <a:cs typeface="Trebuchet MS"/>
              </a:rPr>
              <a:t>mod.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Lt.ventricular 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enlargement-cardiac </a:t>
            </a:r>
            <a:r>
              <a:rPr sz="2200" spc="-5" dirty="0">
                <a:latin typeface="Trebuchet MS"/>
                <a:cs typeface="Trebuchet MS"/>
              </a:rPr>
              <a:t>shadow </a:t>
            </a:r>
            <a:r>
              <a:rPr sz="2200" spc="-64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overlaps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vertebral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column</a:t>
            </a:r>
            <a:endParaRPr sz="22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spcBef>
                <a:spcPts val="600"/>
              </a:spcBef>
              <a:buSzPct val="95454"/>
              <a:buAutoNum type="alphaLcParenBoth"/>
              <a:tabLst>
                <a:tab pos="356235" algn="l"/>
              </a:tabLst>
            </a:pPr>
            <a:r>
              <a:rPr sz="2200" spc="-10" dirty="0">
                <a:latin typeface="Trebuchet MS"/>
                <a:cs typeface="Trebuchet MS"/>
              </a:rPr>
              <a:t>Marked</a:t>
            </a:r>
            <a:r>
              <a:rPr sz="2200" spc="2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Lt.ventricular 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enlargement-cardiac </a:t>
            </a:r>
            <a:r>
              <a:rPr sz="2200" spc="-5" dirty="0">
                <a:latin typeface="Trebuchet MS"/>
                <a:cs typeface="Trebuchet MS"/>
              </a:rPr>
              <a:t>shadow </a:t>
            </a:r>
            <a:r>
              <a:rPr sz="2200" spc="-64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overshoots</a:t>
            </a:r>
            <a:r>
              <a:rPr sz="2200" spc="-3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vertebral</a:t>
            </a:r>
            <a:r>
              <a:rPr sz="2200" spc="-2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column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1673" y="735456"/>
            <a:ext cx="4516120" cy="301625"/>
            <a:chOff x="1701673" y="735456"/>
            <a:chExt cx="4516120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1673" y="735456"/>
              <a:ext cx="4515739" cy="3012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01793" y="825753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2" y="0"/>
                  </a:moveTo>
                  <a:lnTo>
                    <a:pt x="0" y="107442"/>
                  </a:lnTo>
                  <a:lnTo>
                    <a:pt x="69977" y="107442"/>
                  </a:lnTo>
                  <a:lnTo>
                    <a:pt x="35052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8509" y="783716"/>
            <a:ext cx="90424" cy="9728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2345" y="783716"/>
            <a:ext cx="112267" cy="20307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2585" y="783462"/>
            <a:ext cx="85978" cy="850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20950" y="783462"/>
            <a:ext cx="85978" cy="850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57798" y="780541"/>
            <a:ext cx="148716" cy="2112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40734" y="780541"/>
            <a:ext cx="148716" cy="21120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005448" y="740663"/>
            <a:ext cx="212090" cy="295275"/>
          </a:xfrm>
          <a:custGeom>
            <a:avLst/>
            <a:gdLst/>
            <a:ahLst/>
            <a:cxnLst/>
            <a:rect l="l" t="t" r="r" b="b"/>
            <a:pathLst>
              <a:path w="212089" h="295275">
                <a:moveTo>
                  <a:pt x="0" y="0"/>
                </a:moveTo>
                <a:lnTo>
                  <a:pt x="24764" y="0"/>
                </a:lnTo>
                <a:lnTo>
                  <a:pt x="162305" y="175640"/>
                </a:lnTo>
                <a:lnTo>
                  <a:pt x="162305" y="0"/>
                </a:lnTo>
                <a:lnTo>
                  <a:pt x="211962" y="0"/>
                </a:lnTo>
                <a:lnTo>
                  <a:pt x="211962" y="295021"/>
                </a:lnTo>
                <a:lnTo>
                  <a:pt x="190880" y="295021"/>
                </a:lnTo>
                <a:lnTo>
                  <a:pt x="49656" y="110871"/>
                </a:lnTo>
                <a:lnTo>
                  <a:pt x="49656" y="291338"/>
                </a:lnTo>
                <a:lnTo>
                  <a:pt x="0" y="2913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1840" y="740663"/>
            <a:ext cx="327025" cy="291465"/>
          </a:xfrm>
          <a:custGeom>
            <a:avLst/>
            <a:gdLst/>
            <a:ahLst/>
            <a:cxnLst/>
            <a:rect l="l" t="t" r="r" b="b"/>
            <a:pathLst>
              <a:path w="327025" h="291465">
                <a:moveTo>
                  <a:pt x="275209" y="0"/>
                </a:moveTo>
                <a:lnTo>
                  <a:pt x="326898" y="0"/>
                </a:lnTo>
                <a:lnTo>
                  <a:pt x="326898" y="291084"/>
                </a:lnTo>
                <a:lnTo>
                  <a:pt x="275209" y="291084"/>
                </a:lnTo>
                <a:lnTo>
                  <a:pt x="275209" y="0"/>
                </a:lnTo>
                <a:close/>
              </a:path>
              <a:path w="327025" h="291465">
                <a:moveTo>
                  <a:pt x="0" y="0"/>
                </a:moveTo>
                <a:lnTo>
                  <a:pt x="241046" y="0"/>
                </a:lnTo>
                <a:lnTo>
                  <a:pt x="241046" y="45847"/>
                </a:lnTo>
                <a:lnTo>
                  <a:pt x="144272" y="45847"/>
                </a:lnTo>
                <a:lnTo>
                  <a:pt x="144272" y="291084"/>
                </a:lnTo>
                <a:lnTo>
                  <a:pt x="92583" y="291084"/>
                </a:lnTo>
                <a:lnTo>
                  <a:pt x="92583" y="45847"/>
                </a:lnTo>
                <a:lnTo>
                  <a:pt x="0" y="458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77994" y="740663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59301" y="740663"/>
            <a:ext cx="212090" cy="295275"/>
          </a:xfrm>
          <a:custGeom>
            <a:avLst/>
            <a:gdLst/>
            <a:ahLst/>
            <a:cxnLst/>
            <a:rect l="l" t="t" r="r" b="b"/>
            <a:pathLst>
              <a:path w="212089" h="295275">
                <a:moveTo>
                  <a:pt x="0" y="0"/>
                </a:moveTo>
                <a:lnTo>
                  <a:pt x="24764" y="0"/>
                </a:lnTo>
                <a:lnTo>
                  <a:pt x="162306" y="175640"/>
                </a:lnTo>
                <a:lnTo>
                  <a:pt x="162306" y="0"/>
                </a:lnTo>
                <a:lnTo>
                  <a:pt x="211962" y="0"/>
                </a:lnTo>
                <a:lnTo>
                  <a:pt x="211962" y="295021"/>
                </a:lnTo>
                <a:lnTo>
                  <a:pt x="190881" y="295021"/>
                </a:lnTo>
                <a:lnTo>
                  <a:pt x="49657" y="110871"/>
                </a:lnTo>
                <a:lnTo>
                  <a:pt x="49657" y="291338"/>
                </a:lnTo>
                <a:lnTo>
                  <a:pt x="0" y="2913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7414" y="740663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88384" y="740663"/>
            <a:ext cx="191770" cy="291465"/>
          </a:xfrm>
          <a:custGeom>
            <a:avLst/>
            <a:gdLst/>
            <a:ahLst/>
            <a:cxnLst/>
            <a:rect l="l" t="t" r="r" b="b"/>
            <a:pathLst>
              <a:path w="191770" h="291465">
                <a:moveTo>
                  <a:pt x="0" y="0"/>
                </a:moveTo>
                <a:lnTo>
                  <a:pt x="191642" y="0"/>
                </a:lnTo>
                <a:lnTo>
                  <a:pt x="191642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53924" y="114046"/>
                </a:lnTo>
                <a:lnTo>
                  <a:pt x="153924" y="157987"/>
                </a:lnTo>
                <a:lnTo>
                  <a:pt x="51562" y="157987"/>
                </a:lnTo>
                <a:lnTo>
                  <a:pt x="5156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16657" y="740663"/>
            <a:ext cx="417830" cy="291465"/>
          </a:xfrm>
          <a:custGeom>
            <a:avLst/>
            <a:gdLst/>
            <a:ahLst/>
            <a:cxnLst/>
            <a:rect l="l" t="t" r="r" b="b"/>
            <a:pathLst>
              <a:path w="417830" h="291465">
                <a:moveTo>
                  <a:pt x="231648" y="0"/>
                </a:moveTo>
                <a:lnTo>
                  <a:pt x="417322" y="0"/>
                </a:lnTo>
                <a:lnTo>
                  <a:pt x="417322" y="45847"/>
                </a:lnTo>
                <a:lnTo>
                  <a:pt x="283210" y="45847"/>
                </a:lnTo>
                <a:lnTo>
                  <a:pt x="283210" y="114046"/>
                </a:lnTo>
                <a:lnTo>
                  <a:pt x="379475" y="114046"/>
                </a:lnTo>
                <a:lnTo>
                  <a:pt x="379475" y="157987"/>
                </a:lnTo>
                <a:lnTo>
                  <a:pt x="283210" y="157987"/>
                </a:lnTo>
                <a:lnTo>
                  <a:pt x="283210" y="245237"/>
                </a:lnTo>
                <a:lnTo>
                  <a:pt x="415163" y="245237"/>
                </a:lnTo>
                <a:lnTo>
                  <a:pt x="415163" y="291084"/>
                </a:lnTo>
                <a:lnTo>
                  <a:pt x="231648" y="291084"/>
                </a:lnTo>
                <a:lnTo>
                  <a:pt x="231648" y="0"/>
                </a:lnTo>
                <a:close/>
              </a:path>
              <a:path w="417830" h="29146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63801" y="740663"/>
            <a:ext cx="186055" cy="291465"/>
          </a:xfrm>
          <a:custGeom>
            <a:avLst/>
            <a:gdLst/>
            <a:ahLst/>
            <a:cxnLst/>
            <a:rect l="l" t="t" r="r" b="b"/>
            <a:pathLst>
              <a:path w="186055" h="29146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37836" y="738631"/>
            <a:ext cx="193040" cy="293370"/>
          </a:xfrm>
          <a:custGeom>
            <a:avLst/>
            <a:gdLst/>
            <a:ahLst/>
            <a:cxnLst/>
            <a:rect l="l" t="t" r="r" b="b"/>
            <a:pathLst>
              <a:path w="193039" h="293369">
                <a:moveTo>
                  <a:pt x="60325" y="0"/>
                </a:moveTo>
                <a:lnTo>
                  <a:pt x="120030" y="5318"/>
                </a:lnTo>
                <a:lnTo>
                  <a:pt x="161162" y="21208"/>
                </a:lnTo>
                <a:lnTo>
                  <a:pt x="191059" y="66321"/>
                </a:lnTo>
                <a:lnTo>
                  <a:pt x="193039" y="87248"/>
                </a:lnTo>
                <a:lnTo>
                  <a:pt x="185677" y="131087"/>
                </a:lnTo>
                <a:lnTo>
                  <a:pt x="163575" y="162401"/>
                </a:lnTo>
                <a:lnTo>
                  <a:pt x="126710" y="181189"/>
                </a:lnTo>
                <a:lnTo>
                  <a:pt x="75057" y="187451"/>
                </a:lnTo>
                <a:lnTo>
                  <a:pt x="69214" y="187451"/>
                </a:lnTo>
                <a:lnTo>
                  <a:pt x="61467" y="186943"/>
                </a:lnTo>
                <a:lnTo>
                  <a:pt x="51562" y="186054"/>
                </a:lnTo>
                <a:lnTo>
                  <a:pt x="51562" y="293115"/>
                </a:lnTo>
                <a:lnTo>
                  <a:pt x="0" y="293115"/>
                </a:lnTo>
                <a:lnTo>
                  <a:pt x="0" y="2285"/>
                </a:lnTo>
                <a:lnTo>
                  <a:pt x="23123" y="1285"/>
                </a:lnTo>
                <a:lnTo>
                  <a:pt x="40878" y="571"/>
                </a:lnTo>
                <a:lnTo>
                  <a:pt x="53274" y="142"/>
                </a:lnTo>
                <a:lnTo>
                  <a:pt x="6032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01673" y="738631"/>
            <a:ext cx="215900" cy="293370"/>
          </a:xfrm>
          <a:custGeom>
            <a:avLst/>
            <a:gdLst/>
            <a:ahLst/>
            <a:cxnLst/>
            <a:rect l="l" t="t" r="r" b="b"/>
            <a:pathLst>
              <a:path w="215900" h="293369">
                <a:moveTo>
                  <a:pt x="77596" y="0"/>
                </a:moveTo>
                <a:lnTo>
                  <a:pt x="134635" y="9334"/>
                </a:lnTo>
                <a:lnTo>
                  <a:pt x="178434" y="37337"/>
                </a:lnTo>
                <a:lnTo>
                  <a:pt x="206438" y="80645"/>
                </a:lnTo>
                <a:lnTo>
                  <a:pt x="215772" y="136143"/>
                </a:lnTo>
                <a:lnTo>
                  <a:pt x="209722" y="192653"/>
                </a:lnTo>
                <a:lnTo>
                  <a:pt x="191571" y="236606"/>
                </a:lnTo>
                <a:lnTo>
                  <a:pt x="161320" y="268000"/>
                </a:lnTo>
                <a:lnTo>
                  <a:pt x="118968" y="286837"/>
                </a:lnTo>
                <a:lnTo>
                  <a:pt x="64515" y="293115"/>
                </a:lnTo>
                <a:lnTo>
                  <a:pt x="0" y="293115"/>
                </a:lnTo>
                <a:lnTo>
                  <a:pt x="0" y="2285"/>
                </a:lnTo>
                <a:lnTo>
                  <a:pt x="28001" y="1285"/>
                </a:lnTo>
                <a:lnTo>
                  <a:pt x="50276" y="571"/>
                </a:lnTo>
                <a:lnTo>
                  <a:pt x="66811" y="142"/>
                </a:lnTo>
                <a:lnTo>
                  <a:pt x="7759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68245" y="737743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5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7" y="294005"/>
                </a:lnTo>
                <a:lnTo>
                  <a:pt x="164084" y="294005"/>
                </a:lnTo>
                <a:lnTo>
                  <a:pt x="86360" y="173862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8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89880" y="736726"/>
            <a:ext cx="475615" cy="295275"/>
          </a:xfrm>
          <a:custGeom>
            <a:avLst/>
            <a:gdLst/>
            <a:ahLst/>
            <a:cxnLst/>
            <a:rect l="l" t="t" r="r" b="b"/>
            <a:pathLst>
              <a:path w="475614" h="295275">
                <a:moveTo>
                  <a:pt x="335534" y="0"/>
                </a:moveTo>
                <a:lnTo>
                  <a:pt x="358267" y="0"/>
                </a:lnTo>
                <a:lnTo>
                  <a:pt x="475234" y="295021"/>
                </a:lnTo>
                <a:lnTo>
                  <a:pt x="418211" y="295021"/>
                </a:lnTo>
                <a:lnTo>
                  <a:pt x="397002" y="235965"/>
                </a:lnTo>
                <a:lnTo>
                  <a:pt x="297307" y="235965"/>
                </a:lnTo>
                <a:lnTo>
                  <a:pt x="276987" y="295021"/>
                </a:lnTo>
                <a:lnTo>
                  <a:pt x="223647" y="295021"/>
                </a:lnTo>
                <a:lnTo>
                  <a:pt x="219583" y="295021"/>
                </a:lnTo>
                <a:lnTo>
                  <a:pt x="164084" y="295021"/>
                </a:lnTo>
                <a:lnTo>
                  <a:pt x="86360" y="174878"/>
                </a:lnTo>
                <a:lnTo>
                  <a:pt x="79954" y="174660"/>
                </a:lnTo>
                <a:lnTo>
                  <a:pt x="72358" y="174371"/>
                </a:lnTo>
                <a:lnTo>
                  <a:pt x="63571" y="173986"/>
                </a:lnTo>
                <a:lnTo>
                  <a:pt x="53594" y="173482"/>
                </a:lnTo>
                <a:lnTo>
                  <a:pt x="53594" y="295021"/>
                </a:lnTo>
                <a:lnTo>
                  <a:pt x="0" y="295021"/>
                </a:lnTo>
                <a:lnTo>
                  <a:pt x="0" y="3937"/>
                </a:lnTo>
                <a:lnTo>
                  <a:pt x="3738" y="3841"/>
                </a:lnTo>
                <a:lnTo>
                  <a:pt x="10572" y="3556"/>
                </a:lnTo>
                <a:lnTo>
                  <a:pt x="20502" y="3079"/>
                </a:lnTo>
                <a:lnTo>
                  <a:pt x="33528" y="2412"/>
                </a:lnTo>
                <a:lnTo>
                  <a:pt x="47408" y="1819"/>
                </a:lnTo>
                <a:lnTo>
                  <a:pt x="59896" y="1381"/>
                </a:lnTo>
                <a:lnTo>
                  <a:pt x="70979" y="1109"/>
                </a:lnTo>
                <a:lnTo>
                  <a:pt x="80645" y="1015"/>
                </a:lnTo>
                <a:lnTo>
                  <a:pt x="129151" y="6373"/>
                </a:lnTo>
                <a:lnTo>
                  <a:pt x="163798" y="22447"/>
                </a:lnTo>
                <a:lnTo>
                  <a:pt x="184586" y="49236"/>
                </a:lnTo>
                <a:lnTo>
                  <a:pt x="191516" y="86740"/>
                </a:lnTo>
                <a:lnTo>
                  <a:pt x="190561" y="99407"/>
                </a:lnTo>
                <a:lnTo>
                  <a:pt x="168028" y="143738"/>
                </a:lnTo>
                <a:lnTo>
                  <a:pt x="137668" y="163830"/>
                </a:lnTo>
                <a:lnTo>
                  <a:pt x="221107" y="291084"/>
                </a:lnTo>
                <a:lnTo>
                  <a:pt x="33553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16603" y="735711"/>
            <a:ext cx="176530" cy="300990"/>
          </a:xfrm>
          <a:custGeom>
            <a:avLst/>
            <a:gdLst/>
            <a:ahLst/>
            <a:cxnLst/>
            <a:rect l="l" t="t" r="r" b="b"/>
            <a:pathLst>
              <a:path w="176529" h="300990">
                <a:moveTo>
                  <a:pt x="88773" y="0"/>
                </a:moveTo>
                <a:lnTo>
                  <a:pt x="112345" y="1188"/>
                </a:lnTo>
                <a:lnTo>
                  <a:pt x="132572" y="4746"/>
                </a:lnTo>
                <a:lnTo>
                  <a:pt x="149441" y="10662"/>
                </a:lnTo>
                <a:lnTo>
                  <a:pt x="162941" y="18923"/>
                </a:lnTo>
                <a:lnTo>
                  <a:pt x="147193" y="63373"/>
                </a:lnTo>
                <a:lnTo>
                  <a:pt x="133455" y="54871"/>
                </a:lnTo>
                <a:lnTo>
                  <a:pt x="119300" y="48799"/>
                </a:lnTo>
                <a:lnTo>
                  <a:pt x="104741" y="45156"/>
                </a:lnTo>
                <a:lnTo>
                  <a:pt x="89788" y="43941"/>
                </a:lnTo>
                <a:lnTo>
                  <a:pt x="81355" y="44517"/>
                </a:lnTo>
                <a:lnTo>
                  <a:pt x="52923" y="70681"/>
                </a:lnTo>
                <a:lnTo>
                  <a:pt x="52324" y="77850"/>
                </a:lnTo>
                <a:lnTo>
                  <a:pt x="55778" y="90523"/>
                </a:lnTo>
                <a:lnTo>
                  <a:pt x="66151" y="103409"/>
                </a:lnTo>
                <a:lnTo>
                  <a:pt x="83452" y="116534"/>
                </a:lnTo>
                <a:lnTo>
                  <a:pt x="107696" y="129921"/>
                </a:lnTo>
                <a:lnTo>
                  <a:pt x="121267" y="136921"/>
                </a:lnTo>
                <a:lnTo>
                  <a:pt x="132826" y="143637"/>
                </a:lnTo>
                <a:lnTo>
                  <a:pt x="161226" y="169290"/>
                </a:lnTo>
                <a:lnTo>
                  <a:pt x="175849" y="210369"/>
                </a:lnTo>
                <a:lnTo>
                  <a:pt x="176275" y="219963"/>
                </a:lnTo>
                <a:lnTo>
                  <a:pt x="174535" y="236821"/>
                </a:lnTo>
                <a:lnTo>
                  <a:pt x="148336" y="278129"/>
                </a:lnTo>
                <a:lnTo>
                  <a:pt x="95775" y="299561"/>
                </a:lnTo>
                <a:lnTo>
                  <a:pt x="73533" y="300989"/>
                </a:lnTo>
                <a:lnTo>
                  <a:pt x="53649" y="299678"/>
                </a:lnTo>
                <a:lnTo>
                  <a:pt x="34766" y="295735"/>
                </a:lnTo>
                <a:lnTo>
                  <a:pt x="16883" y="289149"/>
                </a:lnTo>
                <a:lnTo>
                  <a:pt x="0" y="279908"/>
                </a:lnTo>
                <a:lnTo>
                  <a:pt x="19050" y="233679"/>
                </a:lnTo>
                <a:lnTo>
                  <a:pt x="34313" y="243034"/>
                </a:lnTo>
                <a:lnTo>
                  <a:pt x="49434" y="249745"/>
                </a:lnTo>
                <a:lnTo>
                  <a:pt x="64412" y="253789"/>
                </a:lnTo>
                <a:lnTo>
                  <a:pt x="79248" y="255142"/>
                </a:lnTo>
                <a:lnTo>
                  <a:pt x="99177" y="253144"/>
                </a:lnTo>
                <a:lnTo>
                  <a:pt x="113426" y="247157"/>
                </a:lnTo>
                <a:lnTo>
                  <a:pt x="121985" y="237194"/>
                </a:lnTo>
                <a:lnTo>
                  <a:pt x="124841" y="223265"/>
                </a:lnTo>
                <a:lnTo>
                  <a:pt x="124154" y="215929"/>
                </a:lnTo>
                <a:lnTo>
                  <a:pt x="97662" y="180578"/>
                </a:lnTo>
                <a:lnTo>
                  <a:pt x="54465" y="156571"/>
                </a:lnTo>
                <a:lnTo>
                  <a:pt x="41830" y="149288"/>
                </a:lnTo>
                <a:lnTo>
                  <a:pt x="10334" y="118441"/>
                </a:lnTo>
                <a:lnTo>
                  <a:pt x="635" y="78231"/>
                </a:lnTo>
                <a:lnTo>
                  <a:pt x="2182" y="62087"/>
                </a:lnTo>
                <a:lnTo>
                  <a:pt x="25400" y="22225"/>
                </a:lnTo>
                <a:lnTo>
                  <a:pt x="70298" y="1383"/>
                </a:lnTo>
                <a:lnTo>
                  <a:pt x="8877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81479" y="735711"/>
            <a:ext cx="241935" cy="300990"/>
          </a:xfrm>
          <a:custGeom>
            <a:avLst/>
            <a:gdLst/>
            <a:ahLst/>
            <a:cxnLst/>
            <a:rect l="l" t="t" r="r" b="b"/>
            <a:pathLst>
              <a:path w="241935" h="300990">
                <a:moveTo>
                  <a:pt x="147446" y="0"/>
                </a:moveTo>
                <a:lnTo>
                  <a:pt x="170471" y="1785"/>
                </a:lnTo>
                <a:lnTo>
                  <a:pt x="191722" y="7143"/>
                </a:lnTo>
                <a:lnTo>
                  <a:pt x="211187" y="16073"/>
                </a:lnTo>
                <a:lnTo>
                  <a:pt x="228853" y="28575"/>
                </a:lnTo>
                <a:lnTo>
                  <a:pt x="207263" y="70103"/>
                </a:lnTo>
                <a:lnTo>
                  <a:pt x="202072" y="66030"/>
                </a:lnTo>
                <a:lnTo>
                  <a:pt x="195643" y="61991"/>
                </a:lnTo>
                <a:lnTo>
                  <a:pt x="153495" y="46349"/>
                </a:lnTo>
                <a:lnTo>
                  <a:pt x="146303" y="45847"/>
                </a:lnTo>
                <a:lnTo>
                  <a:pt x="125920" y="47678"/>
                </a:lnTo>
                <a:lnTo>
                  <a:pt x="78485" y="75056"/>
                </a:lnTo>
                <a:lnTo>
                  <a:pt x="59912" y="109045"/>
                </a:lnTo>
                <a:lnTo>
                  <a:pt x="53720" y="153035"/>
                </a:lnTo>
                <a:lnTo>
                  <a:pt x="55225" y="175109"/>
                </a:lnTo>
                <a:lnTo>
                  <a:pt x="67329" y="212256"/>
                </a:lnTo>
                <a:lnTo>
                  <a:pt x="106743" y="248189"/>
                </a:lnTo>
                <a:lnTo>
                  <a:pt x="144271" y="255142"/>
                </a:lnTo>
                <a:lnTo>
                  <a:pt x="157466" y="254192"/>
                </a:lnTo>
                <a:lnTo>
                  <a:pt x="189737" y="182752"/>
                </a:lnTo>
                <a:lnTo>
                  <a:pt x="149478" y="182752"/>
                </a:lnTo>
                <a:lnTo>
                  <a:pt x="149478" y="138684"/>
                </a:lnTo>
                <a:lnTo>
                  <a:pt x="241426" y="138684"/>
                </a:lnTo>
                <a:lnTo>
                  <a:pt x="241426" y="268986"/>
                </a:lnTo>
                <a:lnTo>
                  <a:pt x="207708" y="287916"/>
                </a:lnTo>
                <a:lnTo>
                  <a:pt x="164750" y="298894"/>
                </a:lnTo>
                <a:lnTo>
                  <a:pt x="135889" y="300989"/>
                </a:lnTo>
                <a:lnTo>
                  <a:pt x="106247" y="298420"/>
                </a:lnTo>
                <a:lnTo>
                  <a:pt x="56630" y="277897"/>
                </a:lnTo>
                <a:lnTo>
                  <a:pt x="20627" y="237827"/>
                </a:lnTo>
                <a:lnTo>
                  <a:pt x="2287" y="183638"/>
                </a:lnTo>
                <a:lnTo>
                  <a:pt x="0" y="151637"/>
                </a:lnTo>
                <a:lnTo>
                  <a:pt x="2500" y="119512"/>
                </a:lnTo>
                <a:lnTo>
                  <a:pt x="22502" y="64787"/>
                </a:lnTo>
                <a:lnTo>
                  <a:pt x="61650" y="23735"/>
                </a:lnTo>
                <a:lnTo>
                  <a:pt x="115371" y="2641"/>
                </a:lnTo>
                <a:lnTo>
                  <a:pt x="14744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4966" y="735456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7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87903" y="735456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7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35940" y="1633854"/>
            <a:ext cx="6793865" cy="414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33655" indent="-27432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It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is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ascertained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by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counting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either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the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number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of</a:t>
            </a:r>
            <a:r>
              <a:rPr sz="2400" spc="-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visible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anterior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or </a:t>
            </a:r>
            <a:r>
              <a:rPr sz="2400" spc="-5" dirty="0">
                <a:latin typeface="Trebuchet MS"/>
                <a:cs typeface="Trebuchet MS"/>
              </a:rPr>
              <a:t>posterior</a:t>
            </a:r>
            <a:r>
              <a:rPr sz="2400" spc="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ribs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R="704215" algn="ctr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1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Adequate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inspiratory</a:t>
            </a:r>
            <a:r>
              <a:rPr sz="2400" spc="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effort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-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six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complete</a:t>
            </a:r>
            <a:endParaRPr sz="2400">
              <a:latin typeface="Trebuchet MS"/>
              <a:cs typeface="Trebuchet MS"/>
            </a:endParaRPr>
          </a:p>
          <a:p>
            <a:pPr marR="769620" algn="ctr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anterior</a:t>
            </a:r>
            <a:r>
              <a:rPr sz="2400" dirty="0">
                <a:latin typeface="Trebuchet MS"/>
                <a:cs typeface="Trebuchet MS"/>
              </a:rPr>
              <a:t> or</a:t>
            </a:r>
            <a:r>
              <a:rPr sz="2400" spc="-5" dirty="0">
                <a:latin typeface="Trebuchet MS"/>
                <a:cs typeface="Trebuchet MS"/>
              </a:rPr>
              <a:t> ten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posterior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ribs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are </a:t>
            </a:r>
            <a:r>
              <a:rPr sz="2400" dirty="0">
                <a:latin typeface="Trebuchet MS"/>
                <a:cs typeface="Trebuchet MS"/>
              </a:rPr>
              <a:t>visible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spcBef>
                <a:spcPts val="5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Poor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inspiratory</a:t>
            </a:r>
            <a:r>
              <a:rPr sz="2400" spc="3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effort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-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fewer </a:t>
            </a:r>
            <a:r>
              <a:rPr sz="2400" spc="-5" dirty="0">
                <a:latin typeface="Trebuchet MS"/>
                <a:cs typeface="Trebuchet MS"/>
              </a:rPr>
              <a:t>than</a:t>
            </a:r>
            <a:r>
              <a:rPr sz="2400" dirty="0">
                <a:latin typeface="Trebuchet MS"/>
                <a:cs typeface="Trebuchet MS"/>
              </a:rPr>
              <a:t> six</a:t>
            </a:r>
            <a:r>
              <a:rPr sz="2400" spc="-5" dirty="0">
                <a:latin typeface="Trebuchet MS"/>
                <a:cs typeface="Trebuchet MS"/>
              </a:rPr>
              <a:t> anterior </a:t>
            </a:r>
            <a:r>
              <a:rPr sz="2400" spc="-7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ribs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-18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Hyperinflated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lung-more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than</a:t>
            </a:r>
            <a:r>
              <a:rPr sz="2400" spc="-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six</a:t>
            </a:r>
            <a:r>
              <a:rPr sz="2400" spc="-5" dirty="0">
                <a:latin typeface="Trebuchet MS"/>
                <a:cs typeface="Trebuchet MS"/>
              </a:rPr>
              <a:t> anterior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ribs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70700"/>
            <a:chOff x="0" y="0"/>
            <a:chExt cx="9144000" cy="6870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5476" y="0"/>
              <a:ext cx="6476237" cy="685571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670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685799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" y="0"/>
              <a:ext cx="7162800" cy="55626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365119" y="5545023"/>
            <a:ext cx="5366385" cy="113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indent="440055" algn="r">
              <a:lnSpc>
                <a:spcPct val="1078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Chest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X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ray shows left ventricular enlargement. </a:t>
            </a:r>
            <a:r>
              <a:rPr sz="1800" spc="-5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Left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border</a:t>
            </a:r>
            <a:r>
              <a:rPr sz="18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displaced</a:t>
            </a:r>
            <a:r>
              <a:rPr sz="18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leftward,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inferior and</a:t>
            </a:r>
            <a:endParaRPr sz="1800">
              <a:latin typeface="Trebuchet MS"/>
              <a:cs typeface="Trebuchet MS"/>
            </a:endParaRPr>
          </a:p>
          <a:p>
            <a:pPr marR="5080" algn="r">
              <a:lnSpc>
                <a:spcPts val="1730"/>
              </a:lnSpc>
            </a:pP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posteriorly.</a:t>
            </a:r>
            <a:endParaRPr sz="18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165"/>
              </a:spcBef>
            </a:pPr>
            <a:r>
              <a:rPr sz="1800" spc="-15" dirty="0">
                <a:solidFill>
                  <a:srgbClr val="FFFFFF"/>
                </a:solidFill>
                <a:latin typeface="Trebuchet MS"/>
                <a:cs typeface="Trebuchet MS"/>
              </a:rPr>
              <a:t>Rounding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cardiac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apex.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114603" y="3922204"/>
            <a:ext cx="707390" cy="350520"/>
            <a:chOff x="7114603" y="3922204"/>
            <a:chExt cx="707390" cy="350520"/>
          </a:xfrm>
        </p:grpSpPr>
        <p:sp>
          <p:nvSpPr>
            <p:cNvPr id="9" name="object 9"/>
            <p:cNvSpPr/>
            <p:nvPr/>
          </p:nvSpPr>
          <p:spPr>
            <a:xfrm>
              <a:off x="7119366" y="3926966"/>
              <a:ext cx="697865" cy="340995"/>
            </a:xfrm>
            <a:custGeom>
              <a:avLst/>
              <a:gdLst/>
              <a:ahLst/>
              <a:cxnLst/>
              <a:rect l="l" t="t" r="r" b="b"/>
              <a:pathLst>
                <a:path w="697865" h="340995">
                  <a:moveTo>
                    <a:pt x="666623" y="0"/>
                  </a:moveTo>
                  <a:lnTo>
                    <a:pt x="154939" y="229615"/>
                  </a:lnTo>
                  <a:lnTo>
                    <a:pt x="139318" y="194817"/>
                  </a:lnTo>
                  <a:lnTo>
                    <a:pt x="0" y="340867"/>
                  </a:lnTo>
                  <a:lnTo>
                    <a:pt x="201675" y="333882"/>
                  </a:lnTo>
                  <a:lnTo>
                    <a:pt x="186181" y="299084"/>
                  </a:lnTo>
                  <a:lnTo>
                    <a:pt x="697737" y="69595"/>
                  </a:lnTo>
                  <a:lnTo>
                    <a:pt x="6666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19366" y="3926966"/>
              <a:ext cx="697865" cy="340995"/>
            </a:xfrm>
            <a:custGeom>
              <a:avLst/>
              <a:gdLst/>
              <a:ahLst/>
              <a:cxnLst/>
              <a:rect l="l" t="t" r="r" b="b"/>
              <a:pathLst>
                <a:path w="697865" h="340995">
                  <a:moveTo>
                    <a:pt x="697737" y="69595"/>
                  </a:moveTo>
                  <a:lnTo>
                    <a:pt x="186181" y="299084"/>
                  </a:lnTo>
                  <a:lnTo>
                    <a:pt x="201675" y="333882"/>
                  </a:lnTo>
                  <a:lnTo>
                    <a:pt x="0" y="340867"/>
                  </a:lnTo>
                  <a:lnTo>
                    <a:pt x="139318" y="194817"/>
                  </a:lnTo>
                  <a:lnTo>
                    <a:pt x="154939" y="229615"/>
                  </a:lnTo>
                  <a:lnTo>
                    <a:pt x="666623" y="0"/>
                  </a:lnTo>
                  <a:lnTo>
                    <a:pt x="697737" y="69595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7102" y="349122"/>
            <a:ext cx="3571875" cy="319405"/>
            <a:chOff x="1967102" y="349122"/>
            <a:chExt cx="357187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7102" y="349122"/>
              <a:ext cx="3571748" cy="3190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51733" y="444500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3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3098" y="399922"/>
            <a:ext cx="91186" cy="899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2982" y="399922"/>
            <a:ext cx="91185" cy="8991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022722" y="354456"/>
            <a:ext cx="516255" cy="313055"/>
          </a:xfrm>
          <a:custGeom>
            <a:avLst/>
            <a:gdLst/>
            <a:ahLst/>
            <a:cxnLst/>
            <a:rect l="l" t="t" r="r" b="b"/>
            <a:pathLst>
              <a:path w="516254" h="313055">
                <a:moveTo>
                  <a:pt x="260603" y="0"/>
                </a:moveTo>
                <a:lnTo>
                  <a:pt x="516127" y="0"/>
                </a:lnTo>
                <a:lnTo>
                  <a:pt x="516127" y="48641"/>
                </a:lnTo>
                <a:lnTo>
                  <a:pt x="413512" y="48641"/>
                </a:lnTo>
                <a:lnTo>
                  <a:pt x="413512" y="308483"/>
                </a:lnTo>
                <a:lnTo>
                  <a:pt x="358775" y="308483"/>
                </a:lnTo>
                <a:lnTo>
                  <a:pt x="358775" y="48641"/>
                </a:lnTo>
                <a:lnTo>
                  <a:pt x="260603" y="48641"/>
                </a:lnTo>
                <a:lnTo>
                  <a:pt x="260603" y="0"/>
                </a:lnTo>
                <a:close/>
              </a:path>
              <a:path w="516254" h="313055">
                <a:moveTo>
                  <a:pt x="0" y="0"/>
                </a:moveTo>
                <a:lnTo>
                  <a:pt x="26288" y="0"/>
                </a:lnTo>
                <a:lnTo>
                  <a:pt x="171957" y="186182"/>
                </a:lnTo>
                <a:lnTo>
                  <a:pt x="171957" y="0"/>
                </a:lnTo>
                <a:lnTo>
                  <a:pt x="224662" y="0"/>
                </a:lnTo>
                <a:lnTo>
                  <a:pt x="224662" y="312674"/>
                </a:lnTo>
                <a:lnTo>
                  <a:pt x="202311" y="312674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10430" y="354456"/>
            <a:ext cx="763905" cy="313055"/>
          </a:xfrm>
          <a:custGeom>
            <a:avLst/>
            <a:gdLst/>
            <a:ahLst/>
            <a:cxnLst/>
            <a:rect l="l" t="t" r="r" b="b"/>
            <a:pathLst>
              <a:path w="763904" h="313055">
                <a:moveTo>
                  <a:pt x="566928" y="0"/>
                </a:moveTo>
                <a:lnTo>
                  <a:pt x="763778" y="0"/>
                </a:lnTo>
                <a:lnTo>
                  <a:pt x="763778" y="48641"/>
                </a:lnTo>
                <a:lnTo>
                  <a:pt x="621665" y="48641"/>
                </a:lnTo>
                <a:lnTo>
                  <a:pt x="621665" y="120904"/>
                </a:lnTo>
                <a:lnTo>
                  <a:pt x="723519" y="120904"/>
                </a:lnTo>
                <a:lnTo>
                  <a:pt x="723519" y="167386"/>
                </a:lnTo>
                <a:lnTo>
                  <a:pt x="621665" y="167386"/>
                </a:lnTo>
                <a:lnTo>
                  <a:pt x="621665" y="259842"/>
                </a:lnTo>
                <a:lnTo>
                  <a:pt x="761492" y="259842"/>
                </a:lnTo>
                <a:lnTo>
                  <a:pt x="761492" y="308483"/>
                </a:lnTo>
                <a:lnTo>
                  <a:pt x="566928" y="308483"/>
                </a:lnTo>
                <a:lnTo>
                  <a:pt x="566928" y="0"/>
                </a:lnTo>
                <a:close/>
              </a:path>
              <a:path w="763904" h="313055">
                <a:moveTo>
                  <a:pt x="280035" y="0"/>
                </a:moveTo>
                <a:lnTo>
                  <a:pt x="309118" y="0"/>
                </a:lnTo>
                <a:lnTo>
                  <a:pt x="375920" y="207772"/>
                </a:lnTo>
                <a:lnTo>
                  <a:pt x="441198" y="0"/>
                </a:lnTo>
                <a:lnTo>
                  <a:pt x="470027" y="0"/>
                </a:lnTo>
                <a:lnTo>
                  <a:pt x="533019" y="308737"/>
                </a:lnTo>
                <a:lnTo>
                  <a:pt x="479933" y="308737"/>
                </a:lnTo>
                <a:lnTo>
                  <a:pt x="447929" y="142367"/>
                </a:lnTo>
                <a:lnTo>
                  <a:pt x="385826" y="312674"/>
                </a:lnTo>
                <a:lnTo>
                  <a:pt x="366268" y="312674"/>
                </a:lnTo>
                <a:lnTo>
                  <a:pt x="304038" y="142367"/>
                </a:lnTo>
                <a:lnTo>
                  <a:pt x="270764" y="308737"/>
                </a:lnTo>
                <a:lnTo>
                  <a:pt x="217932" y="308737"/>
                </a:lnTo>
                <a:lnTo>
                  <a:pt x="280035" y="0"/>
                </a:lnTo>
                <a:close/>
              </a:path>
              <a:path w="763904" h="313055">
                <a:moveTo>
                  <a:pt x="0" y="0"/>
                </a:moveTo>
                <a:lnTo>
                  <a:pt x="196850" y="0"/>
                </a:lnTo>
                <a:lnTo>
                  <a:pt x="196850" y="48641"/>
                </a:lnTo>
                <a:lnTo>
                  <a:pt x="54737" y="48641"/>
                </a:lnTo>
                <a:lnTo>
                  <a:pt x="54737" y="120904"/>
                </a:lnTo>
                <a:lnTo>
                  <a:pt x="156591" y="120904"/>
                </a:lnTo>
                <a:lnTo>
                  <a:pt x="156591" y="167386"/>
                </a:lnTo>
                <a:lnTo>
                  <a:pt x="54737" y="167386"/>
                </a:lnTo>
                <a:lnTo>
                  <a:pt x="54737" y="259842"/>
                </a:lnTo>
                <a:lnTo>
                  <a:pt x="194564" y="259842"/>
                </a:lnTo>
                <a:lnTo>
                  <a:pt x="194564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6679" y="3544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2"/>
                </a:lnTo>
                <a:lnTo>
                  <a:pt x="194182" y="259842"/>
                </a:lnTo>
                <a:lnTo>
                  <a:pt x="194182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58642" y="3544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7" y="186182"/>
                </a:lnTo>
                <a:lnTo>
                  <a:pt x="171957" y="0"/>
                </a:lnTo>
                <a:lnTo>
                  <a:pt x="224662" y="0"/>
                </a:lnTo>
                <a:lnTo>
                  <a:pt x="224662" y="312674"/>
                </a:lnTo>
                <a:lnTo>
                  <a:pt x="202311" y="312674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13279" y="3544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1"/>
                </a:lnTo>
                <a:lnTo>
                  <a:pt x="54737" y="48641"/>
                </a:lnTo>
                <a:lnTo>
                  <a:pt x="54737" y="120904"/>
                </a:lnTo>
                <a:lnTo>
                  <a:pt x="156590" y="120904"/>
                </a:lnTo>
                <a:lnTo>
                  <a:pt x="156590" y="167386"/>
                </a:lnTo>
                <a:lnTo>
                  <a:pt x="54737" y="167386"/>
                </a:lnTo>
                <a:lnTo>
                  <a:pt x="54737" y="259842"/>
                </a:lnTo>
                <a:lnTo>
                  <a:pt x="194563" y="259842"/>
                </a:lnTo>
                <a:lnTo>
                  <a:pt x="194563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84907" y="354456"/>
            <a:ext cx="266065" cy="313055"/>
          </a:xfrm>
          <a:custGeom>
            <a:avLst/>
            <a:gdLst/>
            <a:ahLst/>
            <a:cxnLst/>
            <a:rect l="l" t="t" r="r" b="b"/>
            <a:pathLst>
              <a:path w="266064" h="313055">
                <a:moveTo>
                  <a:pt x="0" y="0"/>
                </a:moveTo>
                <a:lnTo>
                  <a:pt x="60325" y="0"/>
                </a:lnTo>
                <a:lnTo>
                  <a:pt x="131699" y="208407"/>
                </a:lnTo>
                <a:lnTo>
                  <a:pt x="207010" y="0"/>
                </a:lnTo>
                <a:lnTo>
                  <a:pt x="266065" y="0"/>
                </a:lnTo>
                <a:lnTo>
                  <a:pt x="145542" y="312674"/>
                </a:lnTo>
                <a:lnTo>
                  <a:pt x="115443" y="3126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57219" y="3512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2"/>
                </a:lnTo>
                <a:lnTo>
                  <a:pt x="201943" y="104338"/>
                </a:lnTo>
                <a:lnTo>
                  <a:pt x="186816" y="140843"/>
                </a:lnTo>
                <a:lnTo>
                  <a:pt x="157688" y="167221"/>
                </a:lnTo>
                <a:lnTo>
                  <a:pt x="145922" y="172720"/>
                </a:lnTo>
                <a:lnTo>
                  <a:pt x="237108" y="311658"/>
                </a:lnTo>
                <a:lnTo>
                  <a:pt x="173862" y="311658"/>
                </a:lnTo>
                <a:lnTo>
                  <a:pt x="91566" y="184277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3"/>
                </a:lnTo>
                <a:lnTo>
                  <a:pt x="56768" y="311658"/>
                </a:lnTo>
                <a:lnTo>
                  <a:pt x="0" y="311658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67102" y="3512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2"/>
                </a:lnTo>
                <a:lnTo>
                  <a:pt x="201943" y="104338"/>
                </a:lnTo>
                <a:lnTo>
                  <a:pt x="186817" y="140843"/>
                </a:lnTo>
                <a:lnTo>
                  <a:pt x="157688" y="167221"/>
                </a:lnTo>
                <a:lnTo>
                  <a:pt x="145923" y="172720"/>
                </a:lnTo>
                <a:lnTo>
                  <a:pt x="237109" y="311658"/>
                </a:lnTo>
                <a:lnTo>
                  <a:pt x="173863" y="311658"/>
                </a:lnTo>
                <a:lnTo>
                  <a:pt x="91567" y="184277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9" y="182753"/>
                </a:lnTo>
                <a:lnTo>
                  <a:pt x="56769" y="311658"/>
                </a:lnTo>
                <a:lnTo>
                  <a:pt x="0" y="311658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53815" y="35026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6" y="0"/>
                </a:lnTo>
                <a:lnTo>
                  <a:pt x="271018" y="312673"/>
                </a:lnTo>
                <a:lnTo>
                  <a:pt x="210566" y="312673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3"/>
                </a:lnTo>
                <a:lnTo>
                  <a:pt x="0" y="312673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06139" y="349122"/>
            <a:ext cx="255904" cy="319405"/>
          </a:xfrm>
          <a:custGeom>
            <a:avLst/>
            <a:gdLst/>
            <a:ahLst/>
            <a:cxnLst/>
            <a:rect l="l" t="t" r="r" b="b"/>
            <a:pathLst>
              <a:path w="255904" h="319405">
                <a:moveTo>
                  <a:pt x="156210" y="0"/>
                </a:moveTo>
                <a:lnTo>
                  <a:pt x="180615" y="1903"/>
                </a:lnTo>
                <a:lnTo>
                  <a:pt x="203152" y="7604"/>
                </a:lnTo>
                <a:lnTo>
                  <a:pt x="223807" y="17091"/>
                </a:lnTo>
                <a:lnTo>
                  <a:pt x="242570" y="30352"/>
                </a:lnTo>
                <a:lnTo>
                  <a:pt x="219583" y="74422"/>
                </a:lnTo>
                <a:lnTo>
                  <a:pt x="214080" y="70062"/>
                </a:lnTo>
                <a:lnTo>
                  <a:pt x="207279" y="65738"/>
                </a:lnTo>
                <a:lnTo>
                  <a:pt x="170910" y="50799"/>
                </a:lnTo>
                <a:lnTo>
                  <a:pt x="154939" y="48640"/>
                </a:lnTo>
                <a:lnTo>
                  <a:pt x="133387" y="50569"/>
                </a:lnTo>
                <a:lnTo>
                  <a:pt x="97522" y="66000"/>
                </a:lnTo>
                <a:lnTo>
                  <a:pt x="71610" y="96242"/>
                </a:lnTo>
                <a:lnTo>
                  <a:pt x="58414" y="137580"/>
                </a:lnTo>
                <a:lnTo>
                  <a:pt x="56769" y="162178"/>
                </a:lnTo>
                <a:lnTo>
                  <a:pt x="58386" y="185590"/>
                </a:lnTo>
                <a:lnTo>
                  <a:pt x="71288" y="224936"/>
                </a:lnTo>
                <a:lnTo>
                  <a:pt x="96650" y="253827"/>
                </a:lnTo>
                <a:lnTo>
                  <a:pt x="131806" y="268547"/>
                </a:lnTo>
                <a:lnTo>
                  <a:pt x="152908" y="270382"/>
                </a:lnTo>
                <a:lnTo>
                  <a:pt x="166858" y="269382"/>
                </a:lnTo>
                <a:lnTo>
                  <a:pt x="201040" y="193801"/>
                </a:lnTo>
                <a:lnTo>
                  <a:pt x="158369" y="193801"/>
                </a:lnTo>
                <a:lnTo>
                  <a:pt x="158369" y="147065"/>
                </a:lnTo>
                <a:lnTo>
                  <a:pt x="255777" y="147065"/>
                </a:lnTo>
                <a:lnTo>
                  <a:pt x="255777" y="285114"/>
                </a:lnTo>
                <a:lnTo>
                  <a:pt x="220094" y="305206"/>
                </a:lnTo>
                <a:lnTo>
                  <a:pt x="174593" y="316817"/>
                </a:lnTo>
                <a:lnTo>
                  <a:pt x="144018" y="319024"/>
                </a:lnTo>
                <a:lnTo>
                  <a:pt x="112585" y="316309"/>
                </a:lnTo>
                <a:lnTo>
                  <a:pt x="60007" y="294592"/>
                </a:lnTo>
                <a:lnTo>
                  <a:pt x="21859" y="252112"/>
                </a:lnTo>
                <a:lnTo>
                  <a:pt x="2428" y="194633"/>
                </a:lnTo>
                <a:lnTo>
                  <a:pt x="0" y="160654"/>
                </a:lnTo>
                <a:lnTo>
                  <a:pt x="2643" y="126678"/>
                </a:lnTo>
                <a:lnTo>
                  <a:pt x="23788" y="68679"/>
                </a:lnTo>
                <a:lnTo>
                  <a:pt x="65270" y="25128"/>
                </a:lnTo>
                <a:lnTo>
                  <a:pt x="122229" y="2788"/>
                </a:lnTo>
                <a:lnTo>
                  <a:pt x="1562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5940" y="933957"/>
            <a:ext cx="6505575" cy="5618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8290" algn="l"/>
              </a:tabLst>
            </a:pPr>
            <a:r>
              <a:rPr sz="26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	</a:t>
            </a:r>
            <a:r>
              <a:rPr sz="2600" u="heavy" spc="-2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</a:t>
            </a:r>
            <a:r>
              <a:rPr sz="2600" u="heavy" spc="-1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6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VI</a:t>
            </a:r>
            <a:r>
              <a:rPr sz="2600" u="heavy" spc="-1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</a:t>
            </a:r>
            <a:endParaRPr sz="2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50">
              <a:latin typeface="Trebuchet MS"/>
              <a:cs typeface="Trebuchet MS"/>
            </a:endParaRPr>
          </a:p>
          <a:p>
            <a:pPr marL="103505">
              <a:lnSpc>
                <a:spcPct val="100000"/>
              </a:lnSpc>
            </a:pPr>
            <a:r>
              <a:rPr sz="2200" spc="-10" dirty="0">
                <a:latin typeface="Trebuchet MS"/>
                <a:cs typeface="Trebuchet MS"/>
              </a:rPr>
              <a:t>Cardiophrenic </a:t>
            </a:r>
            <a:r>
              <a:rPr sz="2200" spc="-5" dirty="0">
                <a:latin typeface="Trebuchet MS"/>
                <a:cs typeface="Trebuchet MS"/>
              </a:rPr>
              <a:t>angle</a:t>
            </a:r>
            <a:r>
              <a:rPr sz="2200" spc="-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is</a:t>
            </a:r>
            <a:r>
              <a:rPr sz="2200" spc="-1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acute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en-US" sz="2900" dirty="0">
                <a:latin typeface="Trebuchet MS"/>
                <a:cs typeface="Trebuchet MS"/>
              </a:rPr>
              <a:t>  Apex lifted off base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rebuchet MS"/>
              <a:cs typeface="Trebuchet MS"/>
            </a:endParaRPr>
          </a:p>
          <a:p>
            <a:pPr marL="286385" marR="5080" indent="-190500">
              <a:lnSpc>
                <a:spcPct val="78700"/>
              </a:lnSpc>
              <a:tabLst>
                <a:tab pos="6077585" algn="l"/>
              </a:tabLst>
            </a:pPr>
            <a:r>
              <a:rPr sz="2200" spc="-10" dirty="0">
                <a:latin typeface="Trebuchet MS"/>
                <a:cs typeface="Trebuchet MS"/>
              </a:rPr>
              <a:t>Cl</a:t>
            </a:r>
            <a:r>
              <a:rPr sz="2200" spc="-15" dirty="0">
                <a:latin typeface="Trebuchet MS"/>
                <a:cs typeface="Trebuchet MS"/>
              </a:rPr>
              <a:t>o</a:t>
            </a:r>
            <a:r>
              <a:rPr sz="2200" spc="-10" dirty="0">
                <a:latin typeface="Trebuchet MS"/>
                <a:cs typeface="Trebuchet MS"/>
              </a:rPr>
              <a:t>ckwis</a:t>
            </a:r>
            <a:r>
              <a:rPr sz="2200" spc="-5" dirty="0">
                <a:latin typeface="Trebuchet MS"/>
                <a:cs typeface="Trebuchet MS"/>
              </a:rPr>
              <a:t>e</a:t>
            </a:r>
            <a:r>
              <a:rPr sz="2200" spc="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rotation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of </a:t>
            </a:r>
            <a:r>
              <a:rPr sz="2200" spc="-10" dirty="0">
                <a:latin typeface="Trebuchet MS"/>
                <a:cs typeface="Trebuchet MS"/>
              </a:rPr>
              <a:t>hear</a:t>
            </a:r>
            <a:r>
              <a:rPr sz="2200" spc="-5" dirty="0">
                <a:latin typeface="Trebuchet MS"/>
                <a:cs typeface="Trebuchet MS"/>
              </a:rPr>
              <a:t>t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cause</a:t>
            </a:r>
            <a:r>
              <a:rPr sz="2200" spc="-5" dirty="0">
                <a:latin typeface="Trebuchet MS"/>
                <a:cs typeface="Trebuchet MS"/>
              </a:rPr>
              <a:t>s </a:t>
            </a:r>
            <a:r>
              <a:rPr sz="2200" spc="-95" dirty="0">
                <a:latin typeface="Trebuchet MS"/>
                <a:cs typeface="Trebuchet MS"/>
              </a:rPr>
              <a:t>R</a:t>
            </a:r>
            <a:r>
              <a:rPr sz="2200" spc="-5" dirty="0">
                <a:latin typeface="Trebuchet MS"/>
                <a:cs typeface="Trebuchet MS"/>
              </a:rPr>
              <a:t>V</a:t>
            </a:r>
            <a:r>
              <a:rPr sz="2200" spc="-2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t</a:t>
            </a:r>
            <a:r>
              <a:rPr sz="2200" spc="-5" dirty="0">
                <a:latin typeface="Trebuchet MS"/>
                <a:cs typeface="Trebuchet MS"/>
              </a:rPr>
              <a:t>o form</a:t>
            </a:r>
            <a:r>
              <a:rPr sz="2200" dirty="0">
                <a:latin typeface="Trebuchet MS"/>
                <a:cs typeface="Trebuchet MS"/>
              </a:rPr>
              <a:t>	</a:t>
            </a:r>
            <a:r>
              <a:rPr sz="2200" spc="-10" dirty="0">
                <a:latin typeface="Trebuchet MS"/>
                <a:cs typeface="Trebuchet MS"/>
              </a:rPr>
              <a:t>the  middle</a:t>
            </a:r>
            <a:r>
              <a:rPr sz="2200" spc="10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portion</a:t>
            </a:r>
            <a:r>
              <a:rPr sz="2200" spc="-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of</a:t>
            </a:r>
            <a:r>
              <a:rPr sz="2200" spc="-5" dirty="0">
                <a:latin typeface="Trebuchet MS"/>
                <a:cs typeface="Trebuchet MS"/>
              </a:rPr>
              <a:t> the left heart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border</a:t>
            </a:r>
            <a:r>
              <a:rPr sz="2700" spc="-5" dirty="0">
                <a:latin typeface="Trebuchet MS"/>
                <a:cs typeface="Trebuchet MS"/>
              </a:rPr>
              <a:t>.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RIGHT</a:t>
            </a:r>
            <a:r>
              <a:rPr sz="2700" u="heavy" spc="-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u="heavy" spc="-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LATERAL</a:t>
            </a:r>
            <a:r>
              <a:rPr sz="2700" u="heavy" spc="-15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VIEW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2000" spc="-5" dirty="0">
                <a:latin typeface="Trebuchet MS"/>
                <a:cs typeface="Trebuchet MS"/>
              </a:rPr>
              <a:t>Obliteration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retrosternal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space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LEFT</a:t>
            </a:r>
            <a:r>
              <a:rPr sz="2700" u="heavy" spc="-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u="heavy" spc="-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LATERAL</a:t>
            </a:r>
            <a:r>
              <a:rPr sz="2700" u="heavy" spc="-1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VIEW</a:t>
            </a:r>
            <a:endParaRPr sz="2700">
              <a:latin typeface="Trebuchet MS"/>
              <a:cs typeface="Trebuchet MS"/>
            </a:endParaRPr>
          </a:p>
          <a:p>
            <a:pPr marL="12700" marR="1350645">
              <a:lnSpc>
                <a:spcPct val="105100"/>
              </a:lnSpc>
              <a:spcBef>
                <a:spcPts val="25"/>
              </a:spcBef>
            </a:pPr>
            <a:r>
              <a:rPr sz="2000" spc="-25" dirty="0">
                <a:latin typeface="Trebuchet MS"/>
                <a:cs typeface="Trebuchet MS"/>
              </a:rPr>
              <a:t>Rigler’s </a:t>
            </a:r>
            <a:r>
              <a:rPr sz="2000" spc="-5" dirty="0">
                <a:latin typeface="Trebuchet MS"/>
                <a:cs typeface="Trebuchet MS"/>
              </a:rPr>
              <a:t>measurement will </a:t>
            </a:r>
            <a:r>
              <a:rPr sz="2000" dirty="0">
                <a:latin typeface="Trebuchet MS"/>
                <a:cs typeface="Trebuchet MS"/>
              </a:rPr>
              <a:t>be17mm or less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Rigler’s </a:t>
            </a:r>
            <a:r>
              <a:rPr sz="2000" dirty="0">
                <a:latin typeface="Trebuchet MS"/>
                <a:cs typeface="Trebuchet MS"/>
              </a:rPr>
              <a:t>measurement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will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7.5mm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or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more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Eyeler’s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ratio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is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0.42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or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less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5562600" cy="2590800"/>
          </a:xfrm>
          <a:prstGeom prst="rect">
            <a:avLst/>
          </a:prstGeom>
          <a:noFill/>
        </p:spPr>
      </p:pic>
      <p:pic>
        <p:nvPicPr>
          <p:cNvPr id="2052" name="Picture 4" descr="C:\Users\user\Desktop\Two-view-chest-X-ray-showing-right-ventricular-hypertrophy-arrows-note-filling-of-th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429000"/>
            <a:ext cx="6477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286000"/>
            <a:ext cx="617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dirty="0"/>
              <a:t>RV Dilatation</a:t>
            </a:r>
          </a:p>
          <a:p>
            <a:r>
              <a:rPr lang="en-IN" sz="3600" dirty="0"/>
              <a:t>TGA</a:t>
            </a:r>
          </a:p>
          <a:p>
            <a:r>
              <a:rPr lang="en-IN" sz="3600" dirty="0"/>
              <a:t>Ascending Aortic Aneurysm</a:t>
            </a:r>
          </a:p>
          <a:p>
            <a:r>
              <a:rPr lang="en-IN" sz="3600" dirty="0"/>
              <a:t>Non cardiovascular masses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6400" y="914400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/>
              <a:t>Differential Diagnosis of</a:t>
            </a:r>
          </a:p>
          <a:p>
            <a:r>
              <a:rPr lang="en-IN" sz="3200" b="1" dirty="0" err="1"/>
              <a:t>Retrosternal</a:t>
            </a:r>
            <a:r>
              <a:rPr lang="en-IN" sz="3200" b="1" dirty="0"/>
              <a:t> filling on Lateral CXR</a:t>
            </a:r>
            <a:endParaRPr lang="en-IN" sz="32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Cardiomegaly v/s Pericardial effusion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CARDIOMEGALY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PERICARDIAL EFFUSION</a:t>
            </a:r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04864"/>
            <a:ext cx="4176464" cy="421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194024"/>
            <a:ext cx="4009193" cy="422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6525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129" y="527812"/>
            <a:ext cx="5168265" cy="262890"/>
            <a:chOff x="224129" y="527812"/>
            <a:chExt cx="5168265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129" y="527812"/>
              <a:ext cx="5167782" cy="2628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02202" y="606552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79">
                  <a:moveTo>
                    <a:pt x="30480" y="0"/>
                  </a:moveTo>
                  <a:lnTo>
                    <a:pt x="0" y="93852"/>
                  </a:lnTo>
                  <a:lnTo>
                    <a:pt x="60960" y="93852"/>
                  </a:lnTo>
                  <a:lnTo>
                    <a:pt x="3048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966722" y="606551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60" h="93979">
                <a:moveTo>
                  <a:pt x="30479" y="0"/>
                </a:moveTo>
                <a:lnTo>
                  <a:pt x="0" y="93852"/>
                </a:lnTo>
                <a:lnTo>
                  <a:pt x="60959" y="93852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3871" y="606551"/>
            <a:ext cx="61594" cy="93980"/>
          </a:xfrm>
          <a:custGeom>
            <a:avLst/>
            <a:gdLst/>
            <a:ahLst/>
            <a:cxnLst/>
            <a:rect l="l" t="t" r="r" b="b"/>
            <a:pathLst>
              <a:path w="61594" h="93979">
                <a:moveTo>
                  <a:pt x="30505" y="0"/>
                </a:moveTo>
                <a:lnTo>
                  <a:pt x="0" y="93852"/>
                </a:lnTo>
                <a:lnTo>
                  <a:pt x="61023" y="93852"/>
                </a:lnTo>
                <a:lnTo>
                  <a:pt x="3050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7379" y="569848"/>
            <a:ext cx="98170" cy="1774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08019" y="569848"/>
            <a:ext cx="79120" cy="850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5255" y="569848"/>
            <a:ext cx="98170" cy="1774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8312" y="569848"/>
            <a:ext cx="98183" cy="17741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82622" y="569594"/>
            <a:ext cx="75310" cy="7442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47669" y="567055"/>
            <a:ext cx="130047" cy="18453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14625" y="567055"/>
            <a:ext cx="130047" cy="18453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004180" y="532383"/>
            <a:ext cx="219075" cy="257810"/>
          </a:xfrm>
          <a:custGeom>
            <a:avLst/>
            <a:gdLst/>
            <a:ahLst/>
            <a:cxnLst/>
            <a:rect l="l" t="t" r="r" b="b"/>
            <a:pathLst>
              <a:path w="219075" h="257809">
                <a:moveTo>
                  <a:pt x="0" y="0"/>
                </a:moveTo>
                <a:lnTo>
                  <a:pt x="49530" y="0"/>
                </a:lnTo>
                <a:lnTo>
                  <a:pt x="108331" y="171703"/>
                </a:lnTo>
                <a:lnTo>
                  <a:pt x="170434" y="0"/>
                </a:lnTo>
                <a:lnTo>
                  <a:pt x="218948" y="0"/>
                </a:lnTo>
                <a:lnTo>
                  <a:pt x="119761" y="257428"/>
                </a:lnTo>
                <a:lnTo>
                  <a:pt x="94996" y="25742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16121" y="532383"/>
            <a:ext cx="673735" cy="254000"/>
          </a:xfrm>
          <a:custGeom>
            <a:avLst/>
            <a:gdLst/>
            <a:ahLst/>
            <a:cxnLst/>
            <a:rect l="l" t="t" r="r" b="b"/>
            <a:pathLst>
              <a:path w="673735" h="254000">
                <a:moveTo>
                  <a:pt x="457707" y="0"/>
                </a:moveTo>
                <a:lnTo>
                  <a:pt x="505587" y="0"/>
                </a:lnTo>
                <a:lnTo>
                  <a:pt x="565657" y="108330"/>
                </a:lnTo>
                <a:lnTo>
                  <a:pt x="625982" y="0"/>
                </a:lnTo>
                <a:lnTo>
                  <a:pt x="673734" y="0"/>
                </a:lnTo>
                <a:lnTo>
                  <a:pt x="588390" y="149732"/>
                </a:lnTo>
                <a:lnTo>
                  <a:pt x="588390" y="254000"/>
                </a:lnTo>
                <a:lnTo>
                  <a:pt x="543305" y="254000"/>
                </a:lnTo>
                <a:lnTo>
                  <a:pt x="543305" y="149732"/>
                </a:lnTo>
                <a:lnTo>
                  <a:pt x="457707" y="0"/>
                </a:lnTo>
                <a:close/>
              </a:path>
              <a:path w="673735" h="254000">
                <a:moveTo>
                  <a:pt x="240537" y="0"/>
                </a:moveTo>
                <a:lnTo>
                  <a:pt x="285623" y="0"/>
                </a:lnTo>
                <a:lnTo>
                  <a:pt x="285623" y="99567"/>
                </a:lnTo>
                <a:lnTo>
                  <a:pt x="386714" y="99567"/>
                </a:lnTo>
                <a:lnTo>
                  <a:pt x="386714" y="0"/>
                </a:lnTo>
                <a:lnTo>
                  <a:pt x="431291" y="0"/>
                </a:lnTo>
                <a:lnTo>
                  <a:pt x="431291" y="254000"/>
                </a:lnTo>
                <a:lnTo>
                  <a:pt x="386714" y="254000"/>
                </a:lnTo>
                <a:lnTo>
                  <a:pt x="386714" y="139573"/>
                </a:lnTo>
                <a:lnTo>
                  <a:pt x="285623" y="139573"/>
                </a:lnTo>
                <a:lnTo>
                  <a:pt x="285623" y="254000"/>
                </a:lnTo>
                <a:lnTo>
                  <a:pt x="240537" y="254000"/>
                </a:lnTo>
                <a:lnTo>
                  <a:pt x="240537" y="0"/>
                </a:lnTo>
                <a:close/>
              </a:path>
              <a:path w="673735" h="254000">
                <a:moveTo>
                  <a:pt x="0" y="0"/>
                </a:moveTo>
                <a:lnTo>
                  <a:pt x="210312" y="0"/>
                </a:lnTo>
                <a:lnTo>
                  <a:pt x="210312" y="40004"/>
                </a:lnTo>
                <a:lnTo>
                  <a:pt x="125856" y="40004"/>
                </a:lnTo>
                <a:lnTo>
                  <a:pt x="125856" y="254000"/>
                </a:lnTo>
                <a:lnTo>
                  <a:pt x="80899" y="254000"/>
                </a:lnTo>
                <a:lnTo>
                  <a:pt x="80899" y="40004"/>
                </a:lnTo>
                <a:lnTo>
                  <a:pt x="0" y="400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08173" y="532383"/>
            <a:ext cx="478790" cy="257810"/>
          </a:xfrm>
          <a:custGeom>
            <a:avLst/>
            <a:gdLst/>
            <a:ahLst/>
            <a:cxnLst/>
            <a:rect l="l" t="t" r="r" b="b"/>
            <a:pathLst>
              <a:path w="478789" h="257809">
                <a:moveTo>
                  <a:pt x="262635" y="0"/>
                </a:moveTo>
                <a:lnTo>
                  <a:pt x="310514" y="0"/>
                </a:lnTo>
                <a:lnTo>
                  <a:pt x="370586" y="108330"/>
                </a:lnTo>
                <a:lnTo>
                  <a:pt x="430911" y="0"/>
                </a:lnTo>
                <a:lnTo>
                  <a:pt x="478663" y="0"/>
                </a:lnTo>
                <a:lnTo>
                  <a:pt x="393318" y="149732"/>
                </a:lnTo>
                <a:lnTo>
                  <a:pt x="393318" y="254000"/>
                </a:lnTo>
                <a:lnTo>
                  <a:pt x="348234" y="254000"/>
                </a:lnTo>
                <a:lnTo>
                  <a:pt x="348234" y="149732"/>
                </a:lnTo>
                <a:lnTo>
                  <a:pt x="262635" y="0"/>
                </a:lnTo>
                <a:close/>
              </a:path>
              <a:path w="478789" h="257809">
                <a:moveTo>
                  <a:pt x="51181" y="0"/>
                </a:moveTo>
                <a:lnTo>
                  <a:pt x="75056" y="0"/>
                </a:lnTo>
                <a:lnTo>
                  <a:pt x="130047" y="171068"/>
                </a:lnTo>
                <a:lnTo>
                  <a:pt x="183769" y="0"/>
                </a:lnTo>
                <a:lnTo>
                  <a:pt x="207518" y="0"/>
                </a:lnTo>
                <a:lnTo>
                  <a:pt x="259460" y="254126"/>
                </a:lnTo>
                <a:lnTo>
                  <a:pt x="215772" y="254126"/>
                </a:lnTo>
                <a:lnTo>
                  <a:pt x="189356" y="117220"/>
                </a:lnTo>
                <a:lnTo>
                  <a:pt x="138175" y="257428"/>
                </a:lnTo>
                <a:lnTo>
                  <a:pt x="122046" y="257428"/>
                </a:lnTo>
                <a:lnTo>
                  <a:pt x="70993" y="117220"/>
                </a:lnTo>
                <a:lnTo>
                  <a:pt x="43560" y="254126"/>
                </a:lnTo>
                <a:lnTo>
                  <a:pt x="0" y="254126"/>
                </a:lnTo>
                <a:lnTo>
                  <a:pt x="5118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82672" y="532383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5" h="254000">
                <a:moveTo>
                  <a:pt x="0" y="0"/>
                </a:moveTo>
                <a:lnTo>
                  <a:pt x="45084" y="0"/>
                </a:lnTo>
                <a:lnTo>
                  <a:pt x="4508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7867" y="532383"/>
            <a:ext cx="402590" cy="254000"/>
          </a:xfrm>
          <a:custGeom>
            <a:avLst/>
            <a:gdLst/>
            <a:ahLst/>
            <a:cxnLst/>
            <a:rect l="l" t="t" r="r" b="b"/>
            <a:pathLst>
              <a:path w="402590" h="254000">
                <a:moveTo>
                  <a:pt x="240474" y="0"/>
                </a:moveTo>
                <a:lnTo>
                  <a:pt x="402551" y="0"/>
                </a:lnTo>
                <a:lnTo>
                  <a:pt x="402551" y="40004"/>
                </a:lnTo>
                <a:lnTo>
                  <a:pt x="285546" y="40004"/>
                </a:lnTo>
                <a:lnTo>
                  <a:pt x="285546" y="99567"/>
                </a:lnTo>
                <a:lnTo>
                  <a:pt x="369531" y="99567"/>
                </a:lnTo>
                <a:lnTo>
                  <a:pt x="369531" y="137794"/>
                </a:lnTo>
                <a:lnTo>
                  <a:pt x="285546" y="137794"/>
                </a:lnTo>
                <a:lnTo>
                  <a:pt x="285546" y="213994"/>
                </a:lnTo>
                <a:lnTo>
                  <a:pt x="400646" y="213994"/>
                </a:lnTo>
                <a:lnTo>
                  <a:pt x="400646" y="254000"/>
                </a:lnTo>
                <a:lnTo>
                  <a:pt x="240474" y="254000"/>
                </a:lnTo>
                <a:lnTo>
                  <a:pt x="240474" y="0"/>
                </a:lnTo>
                <a:close/>
              </a:path>
              <a:path w="402590" h="254000">
                <a:moveTo>
                  <a:pt x="0" y="0"/>
                </a:moveTo>
                <a:lnTo>
                  <a:pt x="210312" y="0"/>
                </a:lnTo>
                <a:lnTo>
                  <a:pt x="210312" y="40004"/>
                </a:lnTo>
                <a:lnTo>
                  <a:pt x="125882" y="40004"/>
                </a:lnTo>
                <a:lnTo>
                  <a:pt x="125882" y="254000"/>
                </a:lnTo>
                <a:lnTo>
                  <a:pt x="80797" y="254000"/>
                </a:lnTo>
                <a:lnTo>
                  <a:pt x="80797" y="40004"/>
                </a:lnTo>
                <a:lnTo>
                  <a:pt x="0" y="400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1789" y="532383"/>
            <a:ext cx="160020" cy="254000"/>
          </a:xfrm>
          <a:custGeom>
            <a:avLst/>
            <a:gdLst/>
            <a:ahLst/>
            <a:cxnLst/>
            <a:rect l="l" t="t" r="r" b="b"/>
            <a:pathLst>
              <a:path w="160020" h="254000">
                <a:moveTo>
                  <a:pt x="0" y="0"/>
                </a:moveTo>
                <a:lnTo>
                  <a:pt x="45072" y="0"/>
                </a:lnTo>
                <a:lnTo>
                  <a:pt x="45072" y="213994"/>
                </a:lnTo>
                <a:lnTo>
                  <a:pt x="159854" y="213994"/>
                </a:lnTo>
                <a:lnTo>
                  <a:pt x="15985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3593" y="532383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4" h="254000">
                <a:moveTo>
                  <a:pt x="0" y="0"/>
                </a:moveTo>
                <a:lnTo>
                  <a:pt x="45084" y="0"/>
                </a:lnTo>
                <a:lnTo>
                  <a:pt x="4508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63822" y="530605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10" h="255904">
                <a:moveTo>
                  <a:pt x="52704" y="0"/>
                </a:moveTo>
                <a:lnTo>
                  <a:pt x="104806" y="4651"/>
                </a:lnTo>
                <a:lnTo>
                  <a:pt x="140715" y="18542"/>
                </a:lnTo>
                <a:lnTo>
                  <a:pt x="166790" y="57886"/>
                </a:lnTo>
                <a:lnTo>
                  <a:pt x="168528" y="76200"/>
                </a:lnTo>
                <a:lnTo>
                  <a:pt x="162079" y="114391"/>
                </a:lnTo>
                <a:lnTo>
                  <a:pt x="142748" y="141700"/>
                </a:lnTo>
                <a:lnTo>
                  <a:pt x="110557" y="158103"/>
                </a:lnTo>
                <a:lnTo>
                  <a:pt x="65531" y="163576"/>
                </a:lnTo>
                <a:lnTo>
                  <a:pt x="60451" y="163576"/>
                </a:lnTo>
                <a:lnTo>
                  <a:pt x="53593" y="163195"/>
                </a:lnTo>
                <a:lnTo>
                  <a:pt x="45085" y="162306"/>
                </a:lnTo>
                <a:lnTo>
                  <a:pt x="45085" y="255778"/>
                </a:lnTo>
                <a:lnTo>
                  <a:pt x="0" y="255778"/>
                </a:lnTo>
                <a:lnTo>
                  <a:pt x="0" y="1905"/>
                </a:lnTo>
                <a:lnTo>
                  <a:pt x="20165" y="1071"/>
                </a:lnTo>
                <a:lnTo>
                  <a:pt x="35687" y="476"/>
                </a:lnTo>
                <a:lnTo>
                  <a:pt x="46541" y="119"/>
                </a:lnTo>
                <a:lnTo>
                  <a:pt x="5270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53182" y="530605"/>
            <a:ext cx="188595" cy="255904"/>
          </a:xfrm>
          <a:custGeom>
            <a:avLst/>
            <a:gdLst/>
            <a:ahLst/>
            <a:cxnLst/>
            <a:rect l="l" t="t" r="r" b="b"/>
            <a:pathLst>
              <a:path w="188594" h="255904">
                <a:moveTo>
                  <a:pt x="67818" y="0"/>
                </a:moveTo>
                <a:lnTo>
                  <a:pt x="117522" y="8159"/>
                </a:lnTo>
                <a:lnTo>
                  <a:pt x="155702" y="32512"/>
                </a:lnTo>
                <a:lnTo>
                  <a:pt x="180101" y="70342"/>
                </a:lnTo>
                <a:lnTo>
                  <a:pt x="188214" y="118745"/>
                </a:lnTo>
                <a:lnTo>
                  <a:pt x="182939" y="168060"/>
                </a:lnTo>
                <a:lnTo>
                  <a:pt x="167113" y="206427"/>
                </a:lnTo>
                <a:lnTo>
                  <a:pt x="140729" y="233840"/>
                </a:lnTo>
                <a:lnTo>
                  <a:pt x="103780" y="250292"/>
                </a:lnTo>
                <a:lnTo>
                  <a:pt x="56261" y="255778"/>
                </a:lnTo>
                <a:lnTo>
                  <a:pt x="0" y="255778"/>
                </a:lnTo>
                <a:lnTo>
                  <a:pt x="0" y="1905"/>
                </a:lnTo>
                <a:lnTo>
                  <a:pt x="24455" y="1071"/>
                </a:lnTo>
                <a:lnTo>
                  <a:pt x="43910" y="476"/>
                </a:lnTo>
                <a:lnTo>
                  <a:pt x="58364" y="119"/>
                </a:lnTo>
                <a:lnTo>
                  <a:pt x="678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61058" y="530605"/>
            <a:ext cx="188595" cy="255904"/>
          </a:xfrm>
          <a:custGeom>
            <a:avLst/>
            <a:gdLst/>
            <a:ahLst/>
            <a:cxnLst/>
            <a:rect l="l" t="t" r="r" b="b"/>
            <a:pathLst>
              <a:path w="188594" h="255904">
                <a:moveTo>
                  <a:pt x="67818" y="0"/>
                </a:moveTo>
                <a:lnTo>
                  <a:pt x="117522" y="8159"/>
                </a:lnTo>
                <a:lnTo>
                  <a:pt x="155702" y="32512"/>
                </a:lnTo>
                <a:lnTo>
                  <a:pt x="180101" y="70342"/>
                </a:lnTo>
                <a:lnTo>
                  <a:pt x="188213" y="118745"/>
                </a:lnTo>
                <a:lnTo>
                  <a:pt x="182939" y="168060"/>
                </a:lnTo>
                <a:lnTo>
                  <a:pt x="167113" y="206427"/>
                </a:lnTo>
                <a:lnTo>
                  <a:pt x="140729" y="233840"/>
                </a:lnTo>
                <a:lnTo>
                  <a:pt x="103780" y="250292"/>
                </a:lnTo>
                <a:lnTo>
                  <a:pt x="56260" y="255778"/>
                </a:lnTo>
                <a:lnTo>
                  <a:pt x="0" y="255778"/>
                </a:lnTo>
                <a:lnTo>
                  <a:pt x="0" y="1905"/>
                </a:lnTo>
                <a:lnTo>
                  <a:pt x="24455" y="1071"/>
                </a:lnTo>
                <a:lnTo>
                  <a:pt x="43910" y="476"/>
                </a:lnTo>
                <a:lnTo>
                  <a:pt x="58364" y="119"/>
                </a:lnTo>
                <a:lnTo>
                  <a:pt x="678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4129" y="530605"/>
            <a:ext cx="188595" cy="255904"/>
          </a:xfrm>
          <a:custGeom>
            <a:avLst/>
            <a:gdLst/>
            <a:ahLst/>
            <a:cxnLst/>
            <a:rect l="l" t="t" r="r" b="b"/>
            <a:pathLst>
              <a:path w="188595" h="255904">
                <a:moveTo>
                  <a:pt x="67792" y="0"/>
                </a:moveTo>
                <a:lnTo>
                  <a:pt x="117528" y="8159"/>
                </a:lnTo>
                <a:lnTo>
                  <a:pt x="155778" y="32512"/>
                </a:lnTo>
                <a:lnTo>
                  <a:pt x="180163" y="70342"/>
                </a:lnTo>
                <a:lnTo>
                  <a:pt x="188290" y="118745"/>
                </a:lnTo>
                <a:lnTo>
                  <a:pt x="183012" y="168060"/>
                </a:lnTo>
                <a:lnTo>
                  <a:pt x="167179" y="206427"/>
                </a:lnTo>
                <a:lnTo>
                  <a:pt x="140791" y="233840"/>
                </a:lnTo>
                <a:lnTo>
                  <a:pt x="103848" y="250292"/>
                </a:lnTo>
                <a:lnTo>
                  <a:pt x="56349" y="255778"/>
                </a:lnTo>
                <a:lnTo>
                  <a:pt x="0" y="255778"/>
                </a:lnTo>
                <a:lnTo>
                  <a:pt x="0" y="1905"/>
                </a:lnTo>
                <a:lnTo>
                  <a:pt x="24455" y="1071"/>
                </a:lnTo>
                <a:lnTo>
                  <a:pt x="43907" y="476"/>
                </a:lnTo>
                <a:lnTo>
                  <a:pt x="58353" y="119"/>
                </a:lnTo>
                <a:lnTo>
                  <a:pt x="6779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6775" y="529716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80" h="257175">
                <a:moveTo>
                  <a:pt x="70357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30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40"/>
                </a:lnTo>
                <a:lnTo>
                  <a:pt x="195199" y="256667"/>
                </a:lnTo>
                <a:lnTo>
                  <a:pt x="143129" y="256667"/>
                </a:lnTo>
                <a:lnTo>
                  <a:pt x="75437" y="151765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7"/>
                </a:lnTo>
                <a:lnTo>
                  <a:pt x="0" y="256667"/>
                </a:lnTo>
                <a:lnTo>
                  <a:pt x="0" y="2667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21557" y="528955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20" h="257809">
                <a:moveTo>
                  <a:pt x="101218" y="0"/>
                </a:moveTo>
                <a:lnTo>
                  <a:pt x="121030" y="0"/>
                </a:lnTo>
                <a:lnTo>
                  <a:pt x="223138" y="257429"/>
                </a:lnTo>
                <a:lnTo>
                  <a:pt x="173354" y="257429"/>
                </a:lnTo>
                <a:lnTo>
                  <a:pt x="154812" y="205994"/>
                </a:lnTo>
                <a:lnTo>
                  <a:pt x="67817" y="205994"/>
                </a:lnTo>
                <a:lnTo>
                  <a:pt x="50037" y="257429"/>
                </a:lnTo>
                <a:lnTo>
                  <a:pt x="0" y="257429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6076" y="528955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19" h="257809">
                <a:moveTo>
                  <a:pt x="101218" y="0"/>
                </a:moveTo>
                <a:lnTo>
                  <a:pt x="121031" y="0"/>
                </a:lnTo>
                <a:lnTo>
                  <a:pt x="223139" y="257429"/>
                </a:lnTo>
                <a:lnTo>
                  <a:pt x="173355" y="257429"/>
                </a:lnTo>
                <a:lnTo>
                  <a:pt x="154812" y="205994"/>
                </a:lnTo>
                <a:lnTo>
                  <a:pt x="67818" y="205994"/>
                </a:lnTo>
                <a:lnTo>
                  <a:pt x="50037" y="257429"/>
                </a:lnTo>
                <a:lnTo>
                  <a:pt x="0" y="257429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3239" y="528955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19" h="257809">
                <a:moveTo>
                  <a:pt x="101257" y="0"/>
                </a:moveTo>
                <a:lnTo>
                  <a:pt x="121030" y="0"/>
                </a:lnTo>
                <a:lnTo>
                  <a:pt x="223151" y="257429"/>
                </a:lnTo>
                <a:lnTo>
                  <a:pt x="173393" y="257429"/>
                </a:lnTo>
                <a:lnTo>
                  <a:pt x="154838" y="205994"/>
                </a:lnTo>
                <a:lnTo>
                  <a:pt x="67792" y="205994"/>
                </a:lnTo>
                <a:lnTo>
                  <a:pt x="50114" y="257429"/>
                </a:lnTo>
                <a:lnTo>
                  <a:pt x="0" y="257429"/>
                </a:lnTo>
                <a:lnTo>
                  <a:pt x="1012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38115" y="528066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4" h="262890">
                <a:moveTo>
                  <a:pt x="77470" y="0"/>
                </a:moveTo>
                <a:lnTo>
                  <a:pt x="98073" y="1023"/>
                </a:lnTo>
                <a:lnTo>
                  <a:pt x="115712" y="4095"/>
                </a:lnTo>
                <a:lnTo>
                  <a:pt x="130423" y="9215"/>
                </a:lnTo>
                <a:lnTo>
                  <a:pt x="142239" y="16383"/>
                </a:lnTo>
                <a:lnTo>
                  <a:pt x="128524" y="55245"/>
                </a:lnTo>
                <a:lnTo>
                  <a:pt x="116470" y="47837"/>
                </a:lnTo>
                <a:lnTo>
                  <a:pt x="104108" y="42560"/>
                </a:lnTo>
                <a:lnTo>
                  <a:pt x="91412" y="39403"/>
                </a:lnTo>
                <a:lnTo>
                  <a:pt x="78359" y="38354"/>
                </a:lnTo>
                <a:lnTo>
                  <a:pt x="70998" y="38856"/>
                </a:lnTo>
                <a:lnTo>
                  <a:pt x="45593" y="59182"/>
                </a:lnTo>
                <a:lnTo>
                  <a:pt x="45593" y="67945"/>
                </a:lnTo>
                <a:lnTo>
                  <a:pt x="72810" y="101717"/>
                </a:lnTo>
                <a:lnTo>
                  <a:pt x="105842" y="119485"/>
                </a:lnTo>
                <a:lnTo>
                  <a:pt x="115919" y="125333"/>
                </a:lnTo>
                <a:lnTo>
                  <a:pt x="144668" y="154043"/>
                </a:lnTo>
                <a:lnTo>
                  <a:pt x="153797" y="191897"/>
                </a:lnTo>
                <a:lnTo>
                  <a:pt x="152273" y="206638"/>
                </a:lnTo>
                <a:lnTo>
                  <a:pt x="129412" y="242697"/>
                </a:lnTo>
                <a:lnTo>
                  <a:pt x="83567" y="261395"/>
                </a:lnTo>
                <a:lnTo>
                  <a:pt x="64135" y="262636"/>
                </a:lnTo>
                <a:lnTo>
                  <a:pt x="46827" y="261491"/>
                </a:lnTo>
                <a:lnTo>
                  <a:pt x="30352" y="258048"/>
                </a:lnTo>
                <a:lnTo>
                  <a:pt x="14735" y="252295"/>
                </a:lnTo>
                <a:lnTo>
                  <a:pt x="0" y="244221"/>
                </a:lnTo>
                <a:lnTo>
                  <a:pt x="16637" y="203835"/>
                </a:lnTo>
                <a:lnTo>
                  <a:pt x="29924" y="212076"/>
                </a:lnTo>
                <a:lnTo>
                  <a:pt x="43116" y="217947"/>
                </a:lnTo>
                <a:lnTo>
                  <a:pt x="56213" y="221462"/>
                </a:lnTo>
                <a:lnTo>
                  <a:pt x="69214" y="222631"/>
                </a:lnTo>
                <a:lnTo>
                  <a:pt x="86570" y="220892"/>
                </a:lnTo>
                <a:lnTo>
                  <a:pt x="98996" y="215677"/>
                </a:lnTo>
                <a:lnTo>
                  <a:pt x="106469" y="206986"/>
                </a:lnTo>
                <a:lnTo>
                  <a:pt x="108965" y="194818"/>
                </a:lnTo>
                <a:lnTo>
                  <a:pt x="108372" y="188412"/>
                </a:lnTo>
                <a:lnTo>
                  <a:pt x="85217" y="157559"/>
                </a:lnTo>
                <a:lnTo>
                  <a:pt x="47557" y="136634"/>
                </a:lnTo>
                <a:lnTo>
                  <a:pt x="36512" y="130286"/>
                </a:lnTo>
                <a:lnTo>
                  <a:pt x="9017" y="103362"/>
                </a:lnTo>
                <a:lnTo>
                  <a:pt x="508" y="68325"/>
                </a:lnTo>
                <a:lnTo>
                  <a:pt x="1863" y="54203"/>
                </a:lnTo>
                <a:lnTo>
                  <a:pt x="22098" y="19431"/>
                </a:lnTo>
                <a:lnTo>
                  <a:pt x="61370" y="1214"/>
                </a:lnTo>
                <a:lnTo>
                  <a:pt x="77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81098" y="528066"/>
            <a:ext cx="193040" cy="262890"/>
          </a:xfrm>
          <a:custGeom>
            <a:avLst/>
            <a:gdLst/>
            <a:ahLst/>
            <a:cxnLst/>
            <a:rect l="l" t="t" r="r" b="b"/>
            <a:pathLst>
              <a:path w="193039" h="262890">
                <a:moveTo>
                  <a:pt x="116331" y="0"/>
                </a:moveTo>
                <a:lnTo>
                  <a:pt x="137122" y="1117"/>
                </a:lnTo>
                <a:lnTo>
                  <a:pt x="155686" y="4460"/>
                </a:lnTo>
                <a:lnTo>
                  <a:pt x="172035" y="10019"/>
                </a:lnTo>
                <a:lnTo>
                  <a:pt x="186181" y="17780"/>
                </a:lnTo>
                <a:lnTo>
                  <a:pt x="167639" y="55118"/>
                </a:lnTo>
                <a:lnTo>
                  <a:pt x="158970" y="48523"/>
                </a:lnTo>
                <a:lnTo>
                  <a:pt x="148002" y="43799"/>
                </a:lnTo>
                <a:lnTo>
                  <a:pt x="134725" y="40955"/>
                </a:lnTo>
                <a:lnTo>
                  <a:pt x="119125" y="40005"/>
                </a:lnTo>
                <a:lnTo>
                  <a:pt x="104009" y="41671"/>
                </a:lnTo>
                <a:lnTo>
                  <a:pt x="67182" y="66675"/>
                </a:lnTo>
                <a:lnTo>
                  <a:pt x="48127" y="114484"/>
                </a:lnTo>
                <a:lnTo>
                  <a:pt x="46862" y="133985"/>
                </a:lnTo>
                <a:lnTo>
                  <a:pt x="48031" y="153318"/>
                </a:lnTo>
                <a:lnTo>
                  <a:pt x="65658" y="198628"/>
                </a:lnTo>
                <a:lnTo>
                  <a:pt x="100913" y="221130"/>
                </a:lnTo>
                <a:lnTo>
                  <a:pt x="115824" y="222631"/>
                </a:lnTo>
                <a:lnTo>
                  <a:pt x="132830" y="221015"/>
                </a:lnTo>
                <a:lnTo>
                  <a:pt x="147859" y="216185"/>
                </a:lnTo>
                <a:lnTo>
                  <a:pt x="160936" y="208164"/>
                </a:lnTo>
                <a:lnTo>
                  <a:pt x="172084" y="196976"/>
                </a:lnTo>
                <a:lnTo>
                  <a:pt x="193039" y="233299"/>
                </a:lnTo>
                <a:lnTo>
                  <a:pt x="177633" y="246133"/>
                </a:lnTo>
                <a:lnTo>
                  <a:pt x="159035" y="255301"/>
                </a:lnTo>
                <a:lnTo>
                  <a:pt x="137247" y="260802"/>
                </a:lnTo>
                <a:lnTo>
                  <a:pt x="112268" y="262636"/>
                </a:lnTo>
                <a:lnTo>
                  <a:pt x="87096" y="260445"/>
                </a:lnTo>
                <a:lnTo>
                  <a:pt x="45706" y="242919"/>
                </a:lnTo>
                <a:lnTo>
                  <a:pt x="16609" y="208535"/>
                </a:lnTo>
                <a:lnTo>
                  <a:pt x="1853" y="160772"/>
                </a:lnTo>
                <a:lnTo>
                  <a:pt x="0" y="132080"/>
                </a:lnTo>
                <a:lnTo>
                  <a:pt x="2047" y="105050"/>
                </a:lnTo>
                <a:lnTo>
                  <a:pt x="18430" y="57945"/>
                </a:lnTo>
                <a:lnTo>
                  <a:pt x="50216" y="21270"/>
                </a:lnTo>
                <a:lnTo>
                  <a:pt x="92023" y="2359"/>
                </a:lnTo>
                <a:lnTo>
                  <a:pt x="11633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01695" y="527812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19" y="0"/>
                </a:moveTo>
                <a:lnTo>
                  <a:pt x="157606" y="8540"/>
                </a:lnTo>
                <a:lnTo>
                  <a:pt x="193039" y="34036"/>
                </a:lnTo>
                <a:lnTo>
                  <a:pt x="214756" y="74866"/>
                </a:lnTo>
                <a:lnTo>
                  <a:pt x="221995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68651" y="527812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19" y="0"/>
                </a:moveTo>
                <a:lnTo>
                  <a:pt x="157606" y="8540"/>
                </a:lnTo>
                <a:lnTo>
                  <a:pt x="193040" y="34036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3201161" y="953642"/>
            <a:ext cx="3803650" cy="264795"/>
            <a:chOff x="3201161" y="953642"/>
            <a:chExt cx="3803650" cy="264795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02050" y="954531"/>
              <a:ext cx="3801364" cy="26288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202429" y="1033271"/>
              <a:ext cx="830580" cy="93980"/>
            </a:xfrm>
            <a:custGeom>
              <a:avLst/>
              <a:gdLst/>
              <a:ahLst/>
              <a:cxnLst/>
              <a:rect l="l" t="t" r="r" b="b"/>
              <a:pathLst>
                <a:path w="830579" h="93980">
                  <a:moveTo>
                    <a:pt x="800100" y="0"/>
                  </a:moveTo>
                  <a:lnTo>
                    <a:pt x="769620" y="93852"/>
                  </a:lnTo>
                  <a:lnTo>
                    <a:pt x="830580" y="93852"/>
                  </a:lnTo>
                  <a:lnTo>
                    <a:pt x="800100" y="0"/>
                  </a:lnTo>
                  <a:close/>
                </a:path>
                <a:path w="830579" h="93980">
                  <a:moveTo>
                    <a:pt x="30480" y="0"/>
                  </a:moveTo>
                  <a:lnTo>
                    <a:pt x="0" y="93852"/>
                  </a:lnTo>
                  <a:lnTo>
                    <a:pt x="60960" y="93852"/>
                  </a:lnTo>
                  <a:lnTo>
                    <a:pt x="3048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3086" y="996568"/>
              <a:ext cx="98171" cy="1774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6246" y="996568"/>
              <a:ext cx="79120" cy="850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18329" y="996314"/>
              <a:ext cx="75310" cy="744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9377" y="996314"/>
              <a:ext cx="75311" cy="7442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02348" y="993774"/>
              <a:ext cx="130048" cy="1845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202050" y="954531"/>
              <a:ext cx="3801745" cy="262890"/>
            </a:xfrm>
            <a:custGeom>
              <a:avLst/>
              <a:gdLst/>
              <a:ahLst/>
              <a:cxnLst/>
              <a:rect l="l" t="t" r="r" b="b"/>
              <a:pathLst>
                <a:path w="3801745" h="262890">
                  <a:moveTo>
                    <a:pt x="3616452" y="4571"/>
                  </a:moveTo>
                  <a:lnTo>
                    <a:pt x="3638042" y="4571"/>
                  </a:lnTo>
                  <a:lnTo>
                    <a:pt x="3758056" y="157860"/>
                  </a:lnTo>
                  <a:lnTo>
                    <a:pt x="3758056" y="4571"/>
                  </a:lnTo>
                  <a:lnTo>
                    <a:pt x="3801364" y="4571"/>
                  </a:lnTo>
                  <a:lnTo>
                    <a:pt x="3801364" y="262000"/>
                  </a:lnTo>
                  <a:lnTo>
                    <a:pt x="3783076" y="262000"/>
                  </a:lnTo>
                  <a:lnTo>
                    <a:pt x="3659758" y="101345"/>
                  </a:lnTo>
                  <a:lnTo>
                    <a:pt x="3659758" y="258698"/>
                  </a:lnTo>
                  <a:lnTo>
                    <a:pt x="3616452" y="258698"/>
                  </a:lnTo>
                  <a:lnTo>
                    <a:pt x="3616452" y="4571"/>
                  </a:lnTo>
                  <a:close/>
                </a:path>
                <a:path w="3801745" h="262890">
                  <a:moveTo>
                    <a:pt x="3268345" y="4571"/>
                  </a:moveTo>
                  <a:lnTo>
                    <a:pt x="3313429" y="4571"/>
                  </a:lnTo>
                  <a:lnTo>
                    <a:pt x="3313429" y="258571"/>
                  </a:lnTo>
                  <a:lnTo>
                    <a:pt x="3268345" y="258571"/>
                  </a:lnTo>
                  <a:lnTo>
                    <a:pt x="3268345" y="4571"/>
                  </a:lnTo>
                  <a:close/>
                </a:path>
                <a:path w="3801745" h="262890">
                  <a:moveTo>
                    <a:pt x="2845308" y="4571"/>
                  </a:moveTo>
                  <a:lnTo>
                    <a:pt x="2890393" y="4571"/>
                  </a:lnTo>
                  <a:lnTo>
                    <a:pt x="2890393" y="176783"/>
                  </a:lnTo>
                  <a:lnTo>
                    <a:pt x="2891176" y="186501"/>
                  </a:lnTo>
                  <a:lnTo>
                    <a:pt x="2917698" y="219662"/>
                  </a:lnTo>
                  <a:lnTo>
                    <a:pt x="2937129" y="222884"/>
                  </a:lnTo>
                  <a:lnTo>
                    <a:pt x="2948725" y="222099"/>
                  </a:lnTo>
                  <a:lnTo>
                    <a:pt x="2985404" y="195389"/>
                  </a:lnTo>
                  <a:lnTo>
                    <a:pt x="2988818" y="175894"/>
                  </a:lnTo>
                  <a:lnTo>
                    <a:pt x="2988818" y="4571"/>
                  </a:lnTo>
                  <a:lnTo>
                    <a:pt x="3033903" y="4571"/>
                  </a:lnTo>
                  <a:lnTo>
                    <a:pt x="3033903" y="179323"/>
                  </a:lnTo>
                  <a:lnTo>
                    <a:pt x="3032259" y="197873"/>
                  </a:lnTo>
                  <a:lnTo>
                    <a:pt x="3007614" y="240664"/>
                  </a:lnTo>
                  <a:lnTo>
                    <a:pt x="2958322" y="261506"/>
                  </a:lnTo>
                  <a:lnTo>
                    <a:pt x="2937510" y="262889"/>
                  </a:lnTo>
                  <a:lnTo>
                    <a:pt x="2916674" y="261532"/>
                  </a:lnTo>
                  <a:lnTo>
                    <a:pt x="2869311" y="241172"/>
                  </a:lnTo>
                  <a:lnTo>
                    <a:pt x="2846808" y="198221"/>
                  </a:lnTo>
                  <a:lnTo>
                    <a:pt x="2845308" y="179196"/>
                  </a:lnTo>
                  <a:lnTo>
                    <a:pt x="2845308" y="4571"/>
                  </a:lnTo>
                  <a:close/>
                </a:path>
                <a:path w="3801745" h="262890">
                  <a:moveTo>
                    <a:pt x="2638044" y="4571"/>
                  </a:moveTo>
                  <a:lnTo>
                    <a:pt x="2805303" y="4571"/>
                  </a:lnTo>
                  <a:lnTo>
                    <a:pt x="2805303" y="44576"/>
                  </a:lnTo>
                  <a:lnTo>
                    <a:pt x="2683129" y="44576"/>
                  </a:lnTo>
                  <a:lnTo>
                    <a:pt x="2683129" y="104139"/>
                  </a:lnTo>
                  <a:lnTo>
                    <a:pt x="2772410" y="104139"/>
                  </a:lnTo>
                  <a:lnTo>
                    <a:pt x="2772410" y="142366"/>
                  </a:lnTo>
                  <a:lnTo>
                    <a:pt x="2683129" y="142366"/>
                  </a:lnTo>
                  <a:lnTo>
                    <a:pt x="2683129" y="258571"/>
                  </a:lnTo>
                  <a:lnTo>
                    <a:pt x="2638044" y="258571"/>
                  </a:lnTo>
                  <a:lnTo>
                    <a:pt x="2638044" y="4571"/>
                  </a:lnTo>
                  <a:close/>
                </a:path>
                <a:path w="3801745" h="262890">
                  <a:moveTo>
                    <a:pt x="2430779" y="4571"/>
                  </a:moveTo>
                  <a:lnTo>
                    <a:pt x="2598039" y="4571"/>
                  </a:lnTo>
                  <a:lnTo>
                    <a:pt x="2598039" y="44576"/>
                  </a:lnTo>
                  <a:lnTo>
                    <a:pt x="2475865" y="44576"/>
                  </a:lnTo>
                  <a:lnTo>
                    <a:pt x="2475865" y="104139"/>
                  </a:lnTo>
                  <a:lnTo>
                    <a:pt x="2565146" y="104139"/>
                  </a:lnTo>
                  <a:lnTo>
                    <a:pt x="2565146" y="142366"/>
                  </a:lnTo>
                  <a:lnTo>
                    <a:pt x="2475865" y="142366"/>
                  </a:lnTo>
                  <a:lnTo>
                    <a:pt x="2475865" y="258571"/>
                  </a:lnTo>
                  <a:lnTo>
                    <a:pt x="2430779" y="258571"/>
                  </a:lnTo>
                  <a:lnTo>
                    <a:pt x="2430779" y="4571"/>
                  </a:lnTo>
                  <a:close/>
                </a:path>
                <a:path w="3801745" h="262890">
                  <a:moveTo>
                    <a:pt x="2228088" y="4571"/>
                  </a:moveTo>
                  <a:lnTo>
                    <a:pt x="2390140" y="4571"/>
                  </a:lnTo>
                  <a:lnTo>
                    <a:pt x="2390140" y="44576"/>
                  </a:lnTo>
                  <a:lnTo>
                    <a:pt x="2273173" y="44576"/>
                  </a:lnTo>
                  <a:lnTo>
                    <a:pt x="2273173" y="104139"/>
                  </a:lnTo>
                  <a:lnTo>
                    <a:pt x="2357120" y="104139"/>
                  </a:lnTo>
                  <a:lnTo>
                    <a:pt x="2357120" y="142366"/>
                  </a:lnTo>
                  <a:lnTo>
                    <a:pt x="2273173" y="142366"/>
                  </a:lnTo>
                  <a:lnTo>
                    <a:pt x="2273173" y="218566"/>
                  </a:lnTo>
                  <a:lnTo>
                    <a:pt x="2388235" y="218566"/>
                  </a:lnTo>
                  <a:lnTo>
                    <a:pt x="2388235" y="258571"/>
                  </a:lnTo>
                  <a:lnTo>
                    <a:pt x="2228088" y="258571"/>
                  </a:lnTo>
                  <a:lnTo>
                    <a:pt x="2228088" y="4571"/>
                  </a:lnTo>
                  <a:close/>
                </a:path>
                <a:path w="3801745" h="262890">
                  <a:moveTo>
                    <a:pt x="1940052" y="4571"/>
                  </a:moveTo>
                  <a:lnTo>
                    <a:pt x="1985137" y="4571"/>
                  </a:lnTo>
                  <a:lnTo>
                    <a:pt x="1985137" y="218566"/>
                  </a:lnTo>
                  <a:lnTo>
                    <a:pt x="2099945" y="218566"/>
                  </a:lnTo>
                  <a:lnTo>
                    <a:pt x="2099945" y="258571"/>
                  </a:lnTo>
                  <a:lnTo>
                    <a:pt x="1940052" y="258571"/>
                  </a:lnTo>
                  <a:lnTo>
                    <a:pt x="1940052" y="4571"/>
                  </a:lnTo>
                  <a:close/>
                </a:path>
                <a:path w="3801745" h="262890">
                  <a:moveTo>
                    <a:pt x="1616328" y="4571"/>
                  </a:moveTo>
                  <a:lnTo>
                    <a:pt x="1661414" y="4571"/>
                  </a:lnTo>
                  <a:lnTo>
                    <a:pt x="1661414" y="258571"/>
                  </a:lnTo>
                  <a:lnTo>
                    <a:pt x="1616328" y="258571"/>
                  </a:lnTo>
                  <a:lnTo>
                    <a:pt x="1616328" y="4571"/>
                  </a:lnTo>
                  <a:close/>
                </a:path>
                <a:path w="3801745" h="262890">
                  <a:moveTo>
                    <a:pt x="628776" y="4571"/>
                  </a:moveTo>
                  <a:lnTo>
                    <a:pt x="673862" y="4571"/>
                  </a:lnTo>
                  <a:lnTo>
                    <a:pt x="673862" y="258571"/>
                  </a:lnTo>
                  <a:lnTo>
                    <a:pt x="628776" y="258571"/>
                  </a:lnTo>
                  <a:lnTo>
                    <a:pt x="628776" y="4571"/>
                  </a:lnTo>
                  <a:close/>
                </a:path>
                <a:path w="3801745" h="262890">
                  <a:moveTo>
                    <a:pt x="208787" y="4571"/>
                  </a:moveTo>
                  <a:lnTo>
                    <a:pt x="370839" y="4571"/>
                  </a:lnTo>
                  <a:lnTo>
                    <a:pt x="370839" y="44576"/>
                  </a:lnTo>
                  <a:lnTo>
                    <a:pt x="253873" y="44576"/>
                  </a:lnTo>
                  <a:lnTo>
                    <a:pt x="253873" y="104139"/>
                  </a:lnTo>
                  <a:lnTo>
                    <a:pt x="337820" y="104139"/>
                  </a:lnTo>
                  <a:lnTo>
                    <a:pt x="337820" y="142366"/>
                  </a:lnTo>
                  <a:lnTo>
                    <a:pt x="253873" y="142366"/>
                  </a:lnTo>
                  <a:lnTo>
                    <a:pt x="253873" y="218566"/>
                  </a:lnTo>
                  <a:lnTo>
                    <a:pt x="368935" y="218566"/>
                  </a:lnTo>
                  <a:lnTo>
                    <a:pt x="368935" y="258571"/>
                  </a:lnTo>
                  <a:lnTo>
                    <a:pt x="208787" y="258571"/>
                  </a:lnTo>
                  <a:lnTo>
                    <a:pt x="208787" y="4571"/>
                  </a:lnTo>
                  <a:close/>
                </a:path>
                <a:path w="3801745" h="262890">
                  <a:moveTo>
                    <a:pt x="1454658" y="2793"/>
                  </a:moveTo>
                  <a:lnTo>
                    <a:pt x="1504362" y="10953"/>
                  </a:lnTo>
                  <a:lnTo>
                    <a:pt x="1542541" y="35305"/>
                  </a:lnTo>
                  <a:lnTo>
                    <a:pt x="1566941" y="73136"/>
                  </a:lnTo>
                  <a:lnTo>
                    <a:pt x="1575053" y="121538"/>
                  </a:lnTo>
                  <a:lnTo>
                    <a:pt x="1569779" y="170854"/>
                  </a:lnTo>
                  <a:lnTo>
                    <a:pt x="1553953" y="209221"/>
                  </a:lnTo>
                  <a:lnTo>
                    <a:pt x="1527569" y="236634"/>
                  </a:lnTo>
                  <a:lnTo>
                    <a:pt x="1490620" y="253086"/>
                  </a:lnTo>
                  <a:lnTo>
                    <a:pt x="1443101" y="258571"/>
                  </a:lnTo>
                  <a:lnTo>
                    <a:pt x="1386839" y="258571"/>
                  </a:lnTo>
                  <a:lnTo>
                    <a:pt x="1386839" y="4698"/>
                  </a:lnTo>
                  <a:lnTo>
                    <a:pt x="1411295" y="3865"/>
                  </a:lnTo>
                  <a:lnTo>
                    <a:pt x="1430750" y="3270"/>
                  </a:lnTo>
                  <a:lnTo>
                    <a:pt x="1445204" y="2913"/>
                  </a:lnTo>
                  <a:lnTo>
                    <a:pt x="1454658" y="2793"/>
                  </a:lnTo>
                  <a:close/>
                </a:path>
                <a:path w="3801745" h="262890">
                  <a:moveTo>
                    <a:pt x="52704" y="2793"/>
                  </a:moveTo>
                  <a:lnTo>
                    <a:pt x="104806" y="7445"/>
                  </a:lnTo>
                  <a:lnTo>
                    <a:pt x="140715" y="21335"/>
                  </a:lnTo>
                  <a:lnTo>
                    <a:pt x="166790" y="60680"/>
                  </a:lnTo>
                  <a:lnTo>
                    <a:pt x="168528" y="78993"/>
                  </a:lnTo>
                  <a:lnTo>
                    <a:pt x="162079" y="117185"/>
                  </a:lnTo>
                  <a:lnTo>
                    <a:pt x="142748" y="144494"/>
                  </a:lnTo>
                  <a:lnTo>
                    <a:pt x="110557" y="160897"/>
                  </a:lnTo>
                  <a:lnTo>
                    <a:pt x="65532" y="166369"/>
                  </a:lnTo>
                  <a:lnTo>
                    <a:pt x="60451" y="166369"/>
                  </a:lnTo>
                  <a:lnTo>
                    <a:pt x="53594" y="165988"/>
                  </a:lnTo>
                  <a:lnTo>
                    <a:pt x="45085" y="165100"/>
                  </a:lnTo>
                  <a:lnTo>
                    <a:pt x="45085" y="258571"/>
                  </a:lnTo>
                  <a:lnTo>
                    <a:pt x="0" y="258571"/>
                  </a:lnTo>
                  <a:lnTo>
                    <a:pt x="0" y="4698"/>
                  </a:lnTo>
                  <a:lnTo>
                    <a:pt x="20165" y="3865"/>
                  </a:lnTo>
                  <a:lnTo>
                    <a:pt x="35687" y="3270"/>
                  </a:lnTo>
                  <a:lnTo>
                    <a:pt x="46541" y="2913"/>
                  </a:lnTo>
                  <a:lnTo>
                    <a:pt x="52704" y="2793"/>
                  </a:lnTo>
                  <a:close/>
                </a:path>
                <a:path w="3801745" h="262890">
                  <a:moveTo>
                    <a:pt x="1240789" y="1904"/>
                  </a:moveTo>
                  <a:lnTo>
                    <a:pt x="1283128" y="6594"/>
                  </a:lnTo>
                  <a:lnTo>
                    <a:pt x="1313370" y="20653"/>
                  </a:lnTo>
                  <a:lnTo>
                    <a:pt x="1331515" y="44070"/>
                  </a:lnTo>
                  <a:lnTo>
                    <a:pt x="1337564" y="76834"/>
                  </a:lnTo>
                  <a:lnTo>
                    <a:pt x="1336730" y="87889"/>
                  </a:lnTo>
                  <a:lnTo>
                    <a:pt x="1317113" y="126553"/>
                  </a:lnTo>
                  <a:lnTo>
                    <a:pt x="1290574" y="144144"/>
                  </a:lnTo>
                  <a:lnTo>
                    <a:pt x="1365631" y="258571"/>
                  </a:lnTo>
                  <a:lnTo>
                    <a:pt x="1313561" y="258571"/>
                  </a:lnTo>
                  <a:lnTo>
                    <a:pt x="1245870" y="153669"/>
                  </a:lnTo>
                  <a:lnTo>
                    <a:pt x="1240224" y="153525"/>
                  </a:lnTo>
                  <a:lnTo>
                    <a:pt x="1233566" y="153273"/>
                  </a:lnTo>
                  <a:lnTo>
                    <a:pt x="1225885" y="152902"/>
                  </a:lnTo>
                  <a:lnTo>
                    <a:pt x="1217168" y="152400"/>
                  </a:lnTo>
                  <a:lnTo>
                    <a:pt x="1217168" y="258571"/>
                  </a:lnTo>
                  <a:lnTo>
                    <a:pt x="1170432" y="258571"/>
                  </a:lnTo>
                  <a:lnTo>
                    <a:pt x="1170432" y="4571"/>
                  </a:lnTo>
                  <a:lnTo>
                    <a:pt x="1173694" y="4498"/>
                  </a:lnTo>
                  <a:lnTo>
                    <a:pt x="1179671" y="4270"/>
                  </a:lnTo>
                  <a:lnTo>
                    <a:pt x="1188362" y="3875"/>
                  </a:lnTo>
                  <a:lnTo>
                    <a:pt x="1199769" y="3301"/>
                  </a:lnTo>
                  <a:lnTo>
                    <a:pt x="1211839" y="2708"/>
                  </a:lnTo>
                  <a:lnTo>
                    <a:pt x="1222708" y="2270"/>
                  </a:lnTo>
                  <a:lnTo>
                    <a:pt x="1232362" y="1998"/>
                  </a:lnTo>
                  <a:lnTo>
                    <a:pt x="1240789" y="1904"/>
                  </a:lnTo>
                  <a:close/>
                </a:path>
                <a:path w="3801745" h="262890">
                  <a:moveTo>
                    <a:pt x="481838" y="1904"/>
                  </a:moveTo>
                  <a:lnTo>
                    <a:pt x="524176" y="6594"/>
                  </a:lnTo>
                  <a:lnTo>
                    <a:pt x="554418" y="20653"/>
                  </a:lnTo>
                  <a:lnTo>
                    <a:pt x="572563" y="44070"/>
                  </a:lnTo>
                  <a:lnTo>
                    <a:pt x="578612" y="76834"/>
                  </a:lnTo>
                  <a:lnTo>
                    <a:pt x="577778" y="87889"/>
                  </a:lnTo>
                  <a:lnTo>
                    <a:pt x="558161" y="126553"/>
                  </a:lnTo>
                  <a:lnTo>
                    <a:pt x="531622" y="144144"/>
                  </a:lnTo>
                  <a:lnTo>
                    <a:pt x="606678" y="258571"/>
                  </a:lnTo>
                  <a:lnTo>
                    <a:pt x="554609" y="258571"/>
                  </a:lnTo>
                  <a:lnTo>
                    <a:pt x="486918" y="153669"/>
                  </a:lnTo>
                  <a:lnTo>
                    <a:pt x="481272" y="153525"/>
                  </a:lnTo>
                  <a:lnTo>
                    <a:pt x="474614" y="153273"/>
                  </a:lnTo>
                  <a:lnTo>
                    <a:pt x="466933" y="152902"/>
                  </a:lnTo>
                  <a:lnTo>
                    <a:pt x="458215" y="152400"/>
                  </a:lnTo>
                  <a:lnTo>
                    <a:pt x="458215" y="258571"/>
                  </a:lnTo>
                  <a:lnTo>
                    <a:pt x="411479" y="258571"/>
                  </a:lnTo>
                  <a:lnTo>
                    <a:pt x="411479" y="4571"/>
                  </a:lnTo>
                  <a:lnTo>
                    <a:pt x="414742" y="4498"/>
                  </a:lnTo>
                  <a:lnTo>
                    <a:pt x="420719" y="4270"/>
                  </a:lnTo>
                  <a:lnTo>
                    <a:pt x="429410" y="3875"/>
                  </a:lnTo>
                  <a:lnTo>
                    <a:pt x="440816" y="3301"/>
                  </a:lnTo>
                  <a:lnTo>
                    <a:pt x="452887" y="2708"/>
                  </a:lnTo>
                  <a:lnTo>
                    <a:pt x="463756" y="2270"/>
                  </a:lnTo>
                  <a:lnTo>
                    <a:pt x="473410" y="1998"/>
                  </a:lnTo>
                  <a:lnTo>
                    <a:pt x="481838" y="1904"/>
                  </a:lnTo>
                  <a:close/>
                </a:path>
                <a:path w="3801745" h="262890">
                  <a:moveTo>
                    <a:pt x="1790573" y="1142"/>
                  </a:moveTo>
                  <a:lnTo>
                    <a:pt x="1810385" y="1142"/>
                  </a:lnTo>
                  <a:lnTo>
                    <a:pt x="1912493" y="258571"/>
                  </a:lnTo>
                  <a:lnTo>
                    <a:pt x="1862709" y="258571"/>
                  </a:lnTo>
                  <a:lnTo>
                    <a:pt x="1844166" y="207137"/>
                  </a:lnTo>
                  <a:lnTo>
                    <a:pt x="1757172" y="207137"/>
                  </a:lnTo>
                  <a:lnTo>
                    <a:pt x="1739391" y="258571"/>
                  </a:lnTo>
                  <a:lnTo>
                    <a:pt x="1689353" y="258571"/>
                  </a:lnTo>
                  <a:lnTo>
                    <a:pt x="1790573" y="1142"/>
                  </a:lnTo>
                  <a:close/>
                </a:path>
                <a:path w="3801745" h="262890">
                  <a:moveTo>
                    <a:pt x="1020952" y="1142"/>
                  </a:moveTo>
                  <a:lnTo>
                    <a:pt x="1040764" y="1142"/>
                  </a:lnTo>
                  <a:lnTo>
                    <a:pt x="1142873" y="258571"/>
                  </a:lnTo>
                  <a:lnTo>
                    <a:pt x="1093089" y="258571"/>
                  </a:lnTo>
                  <a:lnTo>
                    <a:pt x="1074547" y="207137"/>
                  </a:lnTo>
                  <a:lnTo>
                    <a:pt x="987551" y="207137"/>
                  </a:lnTo>
                  <a:lnTo>
                    <a:pt x="969772" y="258571"/>
                  </a:lnTo>
                  <a:lnTo>
                    <a:pt x="919734" y="258571"/>
                  </a:lnTo>
                  <a:lnTo>
                    <a:pt x="1020952" y="1142"/>
                  </a:lnTo>
                  <a:close/>
                </a:path>
                <a:path w="3801745" h="262890">
                  <a:moveTo>
                    <a:pt x="3151378" y="253"/>
                  </a:moveTo>
                  <a:lnTo>
                    <a:pt x="3171981" y="1277"/>
                  </a:lnTo>
                  <a:lnTo>
                    <a:pt x="3189620" y="4349"/>
                  </a:lnTo>
                  <a:lnTo>
                    <a:pt x="3204331" y="9469"/>
                  </a:lnTo>
                  <a:lnTo>
                    <a:pt x="3216148" y="16637"/>
                  </a:lnTo>
                  <a:lnTo>
                    <a:pt x="3202432" y="55498"/>
                  </a:lnTo>
                  <a:lnTo>
                    <a:pt x="3190378" y="48091"/>
                  </a:lnTo>
                  <a:lnTo>
                    <a:pt x="3178016" y="42814"/>
                  </a:lnTo>
                  <a:lnTo>
                    <a:pt x="3165320" y="39657"/>
                  </a:lnTo>
                  <a:lnTo>
                    <a:pt x="3152266" y="38607"/>
                  </a:lnTo>
                  <a:lnTo>
                    <a:pt x="3144906" y="39110"/>
                  </a:lnTo>
                  <a:lnTo>
                    <a:pt x="3119501" y="59435"/>
                  </a:lnTo>
                  <a:lnTo>
                    <a:pt x="3119501" y="68198"/>
                  </a:lnTo>
                  <a:lnTo>
                    <a:pt x="3146718" y="101971"/>
                  </a:lnTo>
                  <a:lnTo>
                    <a:pt x="3179750" y="119739"/>
                  </a:lnTo>
                  <a:lnTo>
                    <a:pt x="3189827" y="125587"/>
                  </a:lnTo>
                  <a:lnTo>
                    <a:pt x="3218576" y="154297"/>
                  </a:lnTo>
                  <a:lnTo>
                    <a:pt x="3227704" y="192150"/>
                  </a:lnTo>
                  <a:lnTo>
                    <a:pt x="3226180" y="206892"/>
                  </a:lnTo>
                  <a:lnTo>
                    <a:pt x="3203321" y="242950"/>
                  </a:lnTo>
                  <a:lnTo>
                    <a:pt x="3157475" y="261649"/>
                  </a:lnTo>
                  <a:lnTo>
                    <a:pt x="3138043" y="262889"/>
                  </a:lnTo>
                  <a:lnTo>
                    <a:pt x="3120735" y="261745"/>
                  </a:lnTo>
                  <a:lnTo>
                    <a:pt x="3104261" y="258302"/>
                  </a:lnTo>
                  <a:lnTo>
                    <a:pt x="3088643" y="252549"/>
                  </a:lnTo>
                  <a:lnTo>
                    <a:pt x="3073908" y="244475"/>
                  </a:lnTo>
                  <a:lnTo>
                    <a:pt x="3090545" y="204088"/>
                  </a:lnTo>
                  <a:lnTo>
                    <a:pt x="3103832" y="212330"/>
                  </a:lnTo>
                  <a:lnTo>
                    <a:pt x="3117024" y="218201"/>
                  </a:lnTo>
                  <a:lnTo>
                    <a:pt x="3130121" y="221716"/>
                  </a:lnTo>
                  <a:lnTo>
                    <a:pt x="3143123" y="222884"/>
                  </a:lnTo>
                  <a:lnTo>
                    <a:pt x="3160478" y="221146"/>
                  </a:lnTo>
                  <a:lnTo>
                    <a:pt x="3172904" y="215931"/>
                  </a:lnTo>
                  <a:lnTo>
                    <a:pt x="3180377" y="207240"/>
                  </a:lnTo>
                  <a:lnTo>
                    <a:pt x="3182874" y="195071"/>
                  </a:lnTo>
                  <a:lnTo>
                    <a:pt x="3182280" y="188666"/>
                  </a:lnTo>
                  <a:lnTo>
                    <a:pt x="3159125" y="157813"/>
                  </a:lnTo>
                  <a:lnTo>
                    <a:pt x="3121465" y="136888"/>
                  </a:lnTo>
                  <a:lnTo>
                    <a:pt x="3110420" y="130540"/>
                  </a:lnTo>
                  <a:lnTo>
                    <a:pt x="3082925" y="103616"/>
                  </a:lnTo>
                  <a:lnTo>
                    <a:pt x="3074416" y="68579"/>
                  </a:lnTo>
                  <a:lnTo>
                    <a:pt x="3075771" y="54457"/>
                  </a:lnTo>
                  <a:lnTo>
                    <a:pt x="3096006" y="19684"/>
                  </a:lnTo>
                  <a:lnTo>
                    <a:pt x="3135278" y="1468"/>
                  </a:lnTo>
                  <a:lnTo>
                    <a:pt x="3151378" y="253"/>
                  </a:lnTo>
                  <a:close/>
                </a:path>
                <a:path w="3801745" h="262890">
                  <a:moveTo>
                    <a:pt x="831088" y="253"/>
                  </a:moveTo>
                  <a:lnTo>
                    <a:pt x="851878" y="1371"/>
                  </a:lnTo>
                  <a:lnTo>
                    <a:pt x="870442" y="4714"/>
                  </a:lnTo>
                  <a:lnTo>
                    <a:pt x="886791" y="10273"/>
                  </a:lnTo>
                  <a:lnTo>
                    <a:pt x="900938" y="18033"/>
                  </a:lnTo>
                  <a:lnTo>
                    <a:pt x="882396" y="55371"/>
                  </a:lnTo>
                  <a:lnTo>
                    <a:pt x="873726" y="48777"/>
                  </a:lnTo>
                  <a:lnTo>
                    <a:pt x="862758" y="44053"/>
                  </a:lnTo>
                  <a:lnTo>
                    <a:pt x="849481" y="41209"/>
                  </a:lnTo>
                  <a:lnTo>
                    <a:pt x="833882" y="40258"/>
                  </a:lnTo>
                  <a:lnTo>
                    <a:pt x="818765" y="41925"/>
                  </a:lnTo>
                  <a:lnTo>
                    <a:pt x="781938" y="66928"/>
                  </a:lnTo>
                  <a:lnTo>
                    <a:pt x="762883" y="114738"/>
                  </a:lnTo>
                  <a:lnTo>
                    <a:pt x="761619" y="134238"/>
                  </a:lnTo>
                  <a:lnTo>
                    <a:pt x="762787" y="153572"/>
                  </a:lnTo>
                  <a:lnTo>
                    <a:pt x="780414" y="198881"/>
                  </a:lnTo>
                  <a:lnTo>
                    <a:pt x="815669" y="221384"/>
                  </a:lnTo>
                  <a:lnTo>
                    <a:pt x="830579" y="222884"/>
                  </a:lnTo>
                  <a:lnTo>
                    <a:pt x="847586" y="221269"/>
                  </a:lnTo>
                  <a:lnTo>
                    <a:pt x="862615" y="216439"/>
                  </a:lnTo>
                  <a:lnTo>
                    <a:pt x="875692" y="208418"/>
                  </a:lnTo>
                  <a:lnTo>
                    <a:pt x="886840" y="197230"/>
                  </a:lnTo>
                  <a:lnTo>
                    <a:pt x="907796" y="233552"/>
                  </a:lnTo>
                  <a:lnTo>
                    <a:pt x="892389" y="246387"/>
                  </a:lnTo>
                  <a:lnTo>
                    <a:pt x="873791" y="255555"/>
                  </a:lnTo>
                  <a:lnTo>
                    <a:pt x="852003" y="261056"/>
                  </a:lnTo>
                  <a:lnTo>
                    <a:pt x="827024" y="262889"/>
                  </a:lnTo>
                  <a:lnTo>
                    <a:pt x="801852" y="260699"/>
                  </a:lnTo>
                  <a:lnTo>
                    <a:pt x="760462" y="243173"/>
                  </a:lnTo>
                  <a:lnTo>
                    <a:pt x="731365" y="208789"/>
                  </a:lnTo>
                  <a:lnTo>
                    <a:pt x="716609" y="161026"/>
                  </a:lnTo>
                  <a:lnTo>
                    <a:pt x="714756" y="132333"/>
                  </a:lnTo>
                  <a:lnTo>
                    <a:pt x="716803" y="105304"/>
                  </a:lnTo>
                  <a:lnTo>
                    <a:pt x="733186" y="58199"/>
                  </a:lnTo>
                  <a:lnTo>
                    <a:pt x="764972" y="21524"/>
                  </a:lnTo>
                  <a:lnTo>
                    <a:pt x="806779" y="2613"/>
                  </a:lnTo>
                  <a:lnTo>
                    <a:pt x="831088" y="253"/>
                  </a:lnTo>
                  <a:close/>
                </a:path>
                <a:path w="3801745" h="262890">
                  <a:moveTo>
                    <a:pt x="3463544" y="0"/>
                  </a:moveTo>
                  <a:lnTo>
                    <a:pt x="3511931" y="8540"/>
                  </a:lnTo>
                  <a:lnTo>
                    <a:pt x="3547364" y="34035"/>
                  </a:lnTo>
                  <a:lnTo>
                    <a:pt x="3569080" y="74866"/>
                  </a:lnTo>
                  <a:lnTo>
                    <a:pt x="3576320" y="129412"/>
                  </a:lnTo>
                  <a:lnTo>
                    <a:pt x="3574416" y="158509"/>
                  </a:lnTo>
                  <a:lnTo>
                    <a:pt x="3559228" y="207226"/>
                  </a:lnTo>
                  <a:lnTo>
                    <a:pt x="3529302" y="242583"/>
                  </a:lnTo>
                  <a:lnTo>
                    <a:pt x="3486352" y="260629"/>
                  </a:lnTo>
                  <a:lnTo>
                    <a:pt x="3460115" y="262889"/>
                  </a:lnTo>
                  <a:lnTo>
                    <a:pt x="3436064" y="260653"/>
                  </a:lnTo>
                  <a:lnTo>
                    <a:pt x="3396821" y="242798"/>
                  </a:lnTo>
                  <a:lnTo>
                    <a:pt x="3369700" y="207672"/>
                  </a:lnTo>
                  <a:lnTo>
                    <a:pt x="3356036" y="158801"/>
                  </a:lnTo>
                  <a:lnTo>
                    <a:pt x="3354324" y="129412"/>
                  </a:lnTo>
                  <a:lnTo>
                    <a:pt x="3356181" y="103314"/>
                  </a:lnTo>
                  <a:lnTo>
                    <a:pt x="3371040" y="57403"/>
                  </a:lnTo>
                  <a:lnTo>
                    <a:pt x="3400161" y="21163"/>
                  </a:lnTo>
                  <a:lnTo>
                    <a:pt x="3439923" y="2355"/>
                  </a:lnTo>
                  <a:lnTo>
                    <a:pt x="346354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535940" y="1634693"/>
            <a:ext cx="5352415" cy="4142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Chambers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can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be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identified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9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Cardiophrenic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angle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is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obtuse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9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Increased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venous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hypertension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5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5" dirty="0">
                <a:latin typeface="Trebuchet MS"/>
                <a:cs typeface="Trebuchet MS"/>
              </a:rPr>
              <a:t>No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change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cardiac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silhouette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decubitus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9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25" dirty="0">
                <a:latin typeface="Trebuchet MS"/>
                <a:cs typeface="Trebuchet MS"/>
              </a:rPr>
              <a:t>Vascular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pedicle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is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dilated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or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normal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Fluoro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shows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cardiac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pulsation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6498" y="425195"/>
            <a:ext cx="4618355" cy="319405"/>
            <a:chOff x="1706498" y="425195"/>
            <a:chExt cx="461835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6498" y="425195"/>
              <a:ext cx="4618355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54069" y="520699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3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2919857" y="5207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4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2842" y="476250"/>
            <a:ext cx="118871" cy="2151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0347" y="476250"/>
            <a:ext cx="95630" cy="1031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81223" y="476123"/>
            <a:ext cx="91186" cy="899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60726" y="476123"/>
            <a:ext cx="91185" cy="899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38063" y="472948"/>
            <a:ext cx="157606" cy="22364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100190" y="4306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8" y="186181"/>
                </a:lnTo>
                <a:lnTo>
                  <a:pt x="171958" y="0"/>
                </a:lnTo>
                <a:lnTo>
                  <a:pt x="224662" y="0"/>
                </a:lnTo>
                <a:lnTo>
                  <a:pt x="224662" y="312673"/>
                </a:lnTo>
                <a:lnTo>
                  <a:pt x="202311" y="312673"/>
                </a:lnTo>
                <a:lnTo>
                  <a:pt x="52578" y="117475"/>
                </a:lnTo>
                <a:lnTo>
                  <a:pt x="52578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77534" y="4306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62930" y="430656"/>
            <a:ext cx="229235" cy="313690"/>
          </a:xfrm>
          <a:custGeom>
            <a:avLst/>
            <a:gdLst/>
            <a:ahLst/>
            <a:cxnLst/>
            <a:rect l="l" t="t" r="r" b="b"/>
            <a:pathLst>
              <a:path w="229235" h="313690">
                <a:moveTo>
                  <a:pt x="0" y="0"/>
                </a:moveTo>
                <a:lnTo>
                  <a:pt x="54737" y="0"/>
                </a:lnTo>
                <a:lnTo>
                  <a:pt x="54737" y="209041"/>
                </a:lnTo>
                <a:lnTo>
                  <a:pt x="55687" y="220926"/>
                </a:lnTo>
                <a:lnTo>
                  <a:pt x="78164" y="256369"/>
                </a:lnTo>
                <a:lnTo>
                  <a:pt x="111633" y="265048"/>
                </a:lnTo>
                <a:lnTo>
                  <a:pt x="125606" y="264096"/>
                </a:lnTo>
                <a:lnTo>
                  <a:pt x="165048" y="241476"/>
                </a:lnTo>
                <a:lnTo>
                  <a:pt x="174371" y="208025"/>
                </a:lnTo>
                <a:lnTo>
                  <a:pt x="174371" y="0"/>
                </a:lnTo>
                <a:lnTo>
                  <a:pt x="229108" y="0"/>
                </a:lnTo>
                <a:lnTo>
                  <a:pt x="229108" y="212216"/>
                </a:lnTo>
                <a:lnTo>
                  <a:pt x="227109" y="234741"/>
                </a:lnTo>
                <a:lnTo>
                  <a:pt x="211159" y="272028"/>
                </a:lnTo>
                <a:lnTo>
                  <a:pt x="179915" y="298580"/>
                </a:lnTo>
                <a:lnTo>
                  <a:pt x="137330" y="312019"/>
                </a:lnTo>
                <a:lnTo>
                  <a:pt x="112014" y="313689"/>
                </a:lnTo>
                <a:lnTo>
                  <a:pt x="86679" y="312046"/>
                </a:lnTo>
                <a:lnTo>
                  <a:pt x="45202" y="298902"/>
                </a:lnTo>
                <a:lnTo>
                  <a:pt x="16341" y="272829"/>
                </a:lnTo>
                <a:lnTo>
                  <a:pt x="1811" y="235162"/>
                </a:lnTo>
                <a:lnTo>
                  <a:pt x="0" y="21208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11471" y="430656"/>
            <a:ext cx="203200" cy="308610"/>
          </a:xfrm>
          <a:custGeom>
            <a:avLst/>
            <a:gdLst/>
            <a:ahLst/>
            <a:cxnLst/>
            <a:rect l="l" t="t" r="r" b="b"/>
            <a:pathLst>
              <a:path w="203200" h="308609">
                <a:moveTo>
                  <a:pt x="0" y="0"/>
                </a:moveTo>
                <a:lnTo>
                  <a:pt x="203200" y="0"/>
                </a:lnTo>
                <a:lnTo>
                  <a:pt x="20320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63194" y="120903"/>
                </a:lnTo>
                <a:lnTo>
                  <a:pt x="163194" y="167385"/>
                </a:lnTo>
                <a:lnTo>
                  <a:pt x="54737" y="167385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0010" y="430656"/>
            <a:ext cx="203200" cy="308610"/>
          </a:xfrm>
          <a:custGeom>
            <a:avLst/>
            <a:gdLst/>
            <a:ahLst/>
            <a:cxnLst/>
            <a:rect l="l" t="t" r="r" b="b"/>
            <a:pathLst>
              <a:path w="203200" h="308609">
                <a:moveTo>
                  <a:pt x="0" y="0"/>
                </a:moveTo>
                <a:lnTo>
                  <a:pt x="203200" y="0"/>
                </a:lnTo>
                <a:lnTo>
                  <a:pt x="20320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63194" y="120903"/>
                </a:lnTo>
                <a:lnTo>
                  <a:pt x="163194" y="167385"/>
                </a:lnTo>
                <a:lnTo>
                  <a:pt x="54737" y="167385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14646" y="4306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0" y="120903"/>
                </a:lnTo>
                <a:lnTo>
                  <a:pt x="156590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3" y="259841"/>
                </a:lnTo>
                <a:lnTo>
                  <a:pt x="19456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59554" y="4306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3" y="259841"/>
                </a:lnTo>
                <a:lnTo>
                  <a:pt x="19418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67378" y="4306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69514" y="4306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4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59482" y="430656"/>
            <a:ext cx="196850" cy="308610"/>
          </a:xfrm>
          <a:custGeom>
            <a:avLst/>
            <a:gdLst/>
            <a:ahLst/>
            <a:cxnLst/>
            <a:rect l="l" t="t" r="r" b="b"/>
            <a:pathLst>
              <a:path w="196850" h="308609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1" y="120903"/>
                </a:lnTo>
                <a:lnTo>
                  <a:pt x="156591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4" y="259841"/>
                </a:lnTo>
                <a:lnTo>
                  <a:pt x="194564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88995" y="428498"/>
            <a:ext cx="229235" cy="311150"/>
          </a:xfrm>
          <a:custGeom>
            <a:avLst/>
            <a:gdLst/>
            <a:ahLst/>
            <a:cxnLst/>
            <a:rect l="l" t="t" r="r" b="b"/>
            <a:pathLst>
              <a:path w="229235" h="311150">
                <a:moveTo>
                  <a:pt x="82295" y="0"/>
                </a:moveTo>
                <a:lnTo>
                  <a:pt x="142716" y="9890"/>
                </a:lnTo>
                <a:lnTo>
                  <a:pt x="189229" y="39497"/>
                </a:lnTo>
                <a:lnTo>
                  <a:pt x="218836" y="85407"/>
                </a:lnTo>
                <a:lnTo>
                  <a:pt x="228726" y="144272"/>
                </a:lnTo>
                <a:lnTo>
                  <a:pt x="224272" y="195092"/>
                </a:lnTo>
                <a:lnTo>
                  <a:pt x="210909" y="236680"/>
                </a:lnTo>
                <a:lnTo>
                  <a:pt x="188642" y="269033"/>
                </a:lnTo>
                <a:lnTo>
                  <a:pt x="157475" y="292147"/>
                </a:lnTo>
                <a:lnTo>
                  <a:pt x="117410" y="306017"/>
                </a:lnTo>
                <a:lnTo>
                  <a:pt x="68452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9717" y="1285"/>
                </a:lnTo>
                <a:lnTo>
                  <a:pt x="53339" y="571"/>
                </a:lnTo>
                <a:lnTo>
                  <a:pt x="70865" y="142"/>
                </a:lnTo>
                <a:lnTo>
                  <a:pt x="822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06498" y="428498"/>
            <a:ext cx="205104" cy="311150"/>
          </a:xfrm>
          <a:custGeom>
            <a:avLst/>
            <a:gdLst/>
            <a:ahLst/>
            <a:cxnLst/>
            <a:rect l="l" t="t" r="r" b="b"/>
            <a:pathLst>
              <a:path w="205105" h="311150">
                <a:moveTo>
                  <a:pt x="64007" y="0"/>
                </a:moveTo>
                <a:lnTo>
                  <a:pt x="127222" y="5619"/>
                </a:lnTo>
                <a:lnTo>
                  <a:pt x="170814" y="22478"/>
                </a:lnTo>
                <a:lnTo>
                  <a:pt x="196246" y="51133"/>
                </a:lnTo>
                <a:lnTo>
                  <a:pt x="204724" y="92455"/>
                </a:lnTo>
                <a:lnTo>
                  <a:pt x="196893" y="138888"/>
                </a:lnTo>
                <a:lnTo>
                  <a:pt x="173418" y="172069"/>
                </a:lnTo>
                <a:lnTo>
                  <a:pt x="134322" y="191986"/>
                </a:lnTo>
                <a:lnTo>
                  <a:pt x="79628" y="198627"/>
                </a:lnTo>
                <a:lnTo>
                  <a:pt x="73406" y="198627"/>
                </a:lnTo>
                <a:lnTo>
                  <a:pt x="65150" y="198119"/>
                </a:lnTo>
                <a:lnTo>
                  <a:pt x="54737" y="197103"/>
                </a:lnTo>
                <a:lnTo>
                  <a:pt x="54737" y="310641"/>
                </a:lnTo>
                <a:lnTo>
                  <a:pt x="0" y="310641"/>
                </a:lnTo>
                <a:lnTo>
                  <a:pt x="0" y="2286"/>
                </a:lnTo>
                <a:lnTo>
                  <a:pt x="24503" y="1285"/>
                </a:lnTo>
                <a:lnTo>
                  <a:pt x="43338" y="571"/>
                </a:lnTo>
                <a:lnTo>
                  <a:pt x="56507" y="142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25342" y="4274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7" y="140842"/>
                </a:lnTo>
                <a:lnTo>
                  <a:pt x="157688" y="167221"/>
                </a:lnTo>
                <a:lnTo>
                  <a:pt x="145922" y="172719"/>
                </a:lnTo>
                <a:lnTo>
                  <a:pt x="237108" y="311657"/>
                </a:lnTo>
                <a:lnTo>
                  <a:pt x="173862" y="311657"/>
                </a:lnTo>
                <a:lnTo>
                  <a:pt x="91567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04847" y="4274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2" y="172719"/>
                </a:lnTo>
                <a:lnTo>
                  <a:pt x="237108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56152" y="4264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8" y="312674"/>
                </a:lnTo>
                <a:lnTo>
                  <a:pt x="210565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21939" y="4264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4" h="313055">
                <a:moveTo>
                  <a:pt x="123062" y="0"/>
                </a:moveTo>
                <a:lnTo>
                  <a:pt x="147066" y="0"/>
                </a:lnTo>
                <a:lnTo>
                  <a:pt x="271018" y="312674"/>
                </a:lnTo>
                <a:lnTo>
                  <a:pt x="210566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40807" y="4253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2" y="20065"/>
                </a:lnTo>
                <a:lnTo>
                  <a:pt x="155955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2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1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5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29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2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6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4" y="83057"/>
                </a:lnTo>
                <a:lnTo>
                  <a:pt x="2258" y="65912"/>
                </a:lnTo>
                <a:lnTo>
                  <a:pt x="26796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4163" y="42532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5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3" y="48640"/>
                </a:lnTo>
                <a:lnTo>
                  <a:pt x="126269" y="50665"/>
                </a:lnTo>
                <a:lnTo>
                  <a:pt x="81406" y="81025"/>
                </a:lnTo>
                <a:lnTo>
                  <a:pt x="62944" y="117633"/>
                </a:lnTo>
                <a:lnTo>
                  <a:pt x="56768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3"/>
                </a:lnTo>
                <a:lnTo>
                  <a:pt x="140588" y="270382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0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82183" y="4251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4"/>
                </a:lnTo>
                <a:lnTo>
                  <a:pt x="269493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6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35940" y="1065022"/>
            <a:ext cx="6844030" cy="5139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30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Narrow</a:t>
            </a:r>
            <a:r>
              <a:rPr sz="190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vascular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pedicle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Trebuchet MS"/>
              <a:cs typeface="Trebuchet MS"/>
            </a:endParaRPr>
          </a:p>
          <a:p>
            <a:pPr marL="12700">
              <a:lnSpc>
                <a:spcPts val="2165"/>
              </a:lnSpc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400" spc="9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Cardiomegaly</a:t>
            </a:r>
            <a:r>
              <a:rPr sz="1900" spc="4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directly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proportional</a:t>
            </a:r>
            <a:r>
              <a:rPr sz="1900" spc="4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to</a:t>
            </a:r>
            <a:r>
              <a:rPr sz="1900" spc="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severity</a:t>
            </a:r>
            <a:r>
              <a:rPr sz="1900" spc="3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of</a:t>
            </a:r>
            <a:r>
              <a:rPr sz="190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pericardial</a:t>
            </a:r>
            <a:endParaRPr sz="1900">
              <a:latin typeface="Trebuchet MS"/>
              <a:cs typeface="Trebuchet MS"/>
            </a:endParaRPr>
          </a:p>
          <a:p>
            <a:pPr marL="286385">
              <a:lnSpc>
                <a:spcPts val="2165"/>
              </a:lnSpc>
            </a:pPr>
            <a:r>
              <a:rPr sz="1900" spc="-10" dirty="0">
                <a:latin typeface="Trebuchet MS"/>
                <a:cs typeface="Trebuchet MS"/>
              </a:rPr>
              <a:t>effusion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>
              <a:latin typeface="Trebuchet MS"/>
              <a:cs typeface="Trebuchet MS"/>
            </a:endParaRPr>
          </a:p>
          <a:p>
            <a:pPr marL="286385" marR="389255" indent="-274320">
              <a:lnSpc>
                <a:spcPts val="2050"/>
              </a:lnSpc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-12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This shadow</a:t>
            </a:r>
            <a:r>
              <a:rPr sz="1900" spc="3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has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a</a:t>
            </a:r>
            <a:r>
              <a:rPr sz="1900" spc="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rounded,</a:t>
            </a:r>
            <a:r>
              <a:rPr sz="1900" spc="4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globular</a:t>
            </a:r>
            <a:r>
              <a:rPr sz="1900" spc="3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appearance</a:t>
            </a:r>
            <a:r>
              <a:rPr sz="1900" spc="5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with</a:t>
            </a:r>
            <a:r>
              <a:rPr sz="1900" spc="-1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no </a:t>
            </a:r>
            <a:r>
              <a:rPr sz="1900" spc="-56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particular</a:t>
            </a:r>
            <a:r>
              <a:rPr sz="1900" spc="2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chamber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enlargement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40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Cardiophrenic</a:t>
            </a:r>
            <a:r>
              <a:rPr sz="1900" spc="5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angle</a:t>
            </a:r>
            <a:r>
              <a:rPr sz="1900" spc="2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become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more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and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more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acute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30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Oligaemic </a:t>
            </a:r>
            <a:r>
              <a:rPr sz="1900" spc="-10" dirty="0">
                <a:latin typeface="Trebuchet MS"/>
                <a:cs typeface="Trebuchet MS"/>
              </a:rPr>
              <a:t>pulmonary</a:t>
            </a:r>
            <a:r>
              <a:rPr sz="1900" spc="3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vascular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markings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400" spc="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Marked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change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in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cardiac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silhouette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in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decubitus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posture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>
              <a:latin typeface="Trebuchet MS"/>
              <a:cs typeface="Trebuchet MS"/>
            </a:endParaRPr>
          </a:p>
          <a:p>
            <a:pPr marL="286385" marR="58419" indent="-274320">
              <a:lnSpc>
                <a:spcPts val="2050"/>
              </a:lnSpc>
              <a:spcBef>
                <a:spcPts val="5"/>
              </a:spcBef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-12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‘Epicardial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fat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pad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sign’-</a:t>
            </a:r>
            <a:r>
              <a:rPr sz="1900" spc="2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anterior</a:t>
            </a:r>
            <a:r>
              <a:rPr sz="1900" spc="2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pericardial</a:t>
            </a:r>
            <a:r>
              <a:rPr sz="1900" spc="4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strip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bordered </a:t>
            </a:r>
            <a:r>
              <a:rPr sz="1900" spc="-56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by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epicardial</a:t>
            </a:r>
            <a:r>
              <a:rPr sz="1900" spc="3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fat post.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and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mediastinal</a:t>
            </a:r>
            <a:r>
              <a:rPr sz="1900" spc="3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fat</a:t>
            </a:r>
            <a:r>
              <a:rPr sz="190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ant.&gt;2mm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7400" y="1746504"/>
            <a:ext cx="4038600" cy="4572000"/>
            <a:chOff x="2057400" y="1746504"/>
            <a:chExt cx="4038600" cy="4572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7400" y="1746504"/>
              <a:ext cx="4038600" cy="4572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0" y="2966339"/>
              <a:ext cx="384810" cy="234315"/>
            </a:xfrm>
            <a:custGeom>
              <a:avLst/>
              <a:gdLst/>
              <a:ahLst/>
              <a:cxnLst/>
              <a:rect l="l" t="t" r="r" b="b"/>
              <a:pathLst>
                <a:path w="384810" h="234314">
                  <a:moveTo>
                    <a:pt x="53212" y="143001"/>
                  </a:moveTo>
                  <a:lnTo>
                    <a:pt x="49402" y="144145"/>
                  </a:lnTo>
                  <a:lnTo>
                    <a:pt x="47625" y="147193"/>
                  </a:lnTo>
                  <a:lnTo>
                    <a:pt x="0" y="234061"/>
                  </a:lnTo>
                  <a:lnTo>
                    <a:pt x="79247" y="233045"/>
                  </a:lnTo>
                  <a:lnTo>
                    <a:pt x="14097" y="233045"/>
                  </a:lnTo>
                  <a:lnTo>
                    <a:pt x="7492" y="222123"/>
                  </a:lnTo>
                  <a:lnTo>
                    <a:pt x="27698" y="209999"/>
                  </a:lnTo>
                  <a:lnTo>
                    <a:pt x="58800" y="153288"/>
                  </a:lnTo>
                  <a:lnTo>
                    <a:pt x="60451" y="150240"/>
                  </a:lnTo>
                  <a:lnTo>
                    <a:pt x="59436" y="146431"/>
                  </a:lnTo>
                  <a:lnTo>
                    <a:pt x="56261" y="144652"/>
                  </a:lnTo>
                  <a:lnTo>
                    <a:pt x="53212" y="143001"/>
                  </a:lnTo>
                  <a:close/>
                </a:path>
                <a:path w="384810" h="234314">
                  <a:moveTo>
                    <a:pt x="27698" y="209999"/>
                  </a:moveTo>
                  <a:lnTo>
                    <a:pt x="7492" y="222123"/>
                  </a:lnTo>
                  <a:lnTo>
                    <a:pt x="14097" y="233045"/>
                  </a:lnTo>
                  <a:lnTo>
                    <a:pt x="18118" y="230632"/>
                  </a:lnTo>
                  <a:lnTo>
                    <a:pt x="16383" y="230632"/>
                  </a:lnTo>
                  <a:lnTo>
                    <a:pt x="10667" y="221234"/>
                  </a:lnTo>
                  <a:lnTo>
                    <a:pt x="21614" y="221092"/>
                  </a:lnTo>
                  <a:lnTo>
                    <a:pt x="27698" y="209999"/>
                  </a:lnTo>
                  <a:close/>
                </a:path>
                <a:path w="384810" h="234314">
                  <a:moveTo>
                    <a:pt x="102362" y="220090"/>
                  </a:moveTo>
                  <a:lnTo>
                    <a:pt x="98933" y="220090"/>
                  </a:lnTo>
                  <a:lnTo>
                    <a:pt x="34291" y="220928"/>
                  </a:lnTo>
                  <a:lnTo>
                    <a:pt x="14097" y="233045"/>
                  </a:lnTo>
                  <a:lnTo>
                    <a:pt x="79247" y="233045"/>
                  </a:lnTo>
                  <a:lnTo>
                    <a:pt x="99060" y="232790"/>
                  </a:lnTo>
                  <a:lnTo>
                    <a:pt x="102615" y="232790"/>
                  </a:lnTo>
                  <a:lnTo>
                    <a:pt x="105410" y="229870"/>
                  </a:lnTo>
                  <a:lnTo>
                    <a:pt x="105283" y="222885"/>
                  </a:lnTo>
                  <a:lnTo>
                    <a:pt x="102362" y="220090"/>
                  </a:lnTo>
                  <a:close/>
                </a:path>
                <a:path w="384810" h="234314">
                  <a:moveTo>
                    <a:pt x="21614" y="221092"/>
                  </a:moveTo>
                  <a:lnTo>
                    <a:pt x="10667" y="221234"/>
                  </a:lnTo>
                  <a:lnTo>
                    <a:pt x="16383" y="230632"/>
                  </a:lnTo>
                  <a:lnTo>
                    <a:pt x="21614" y="221092"/>
                  </a:lnTo>
                  <a:close/>
                </a:path>
                <a:path w="384810" h="234314">
                  <a:moveTo>
                    <a:pt x="34291" y="220928"/>
                  </a:moveTo>
                  <a:lnTo>
                    <a:pt x="21614" y="221092"/>
                  </a:lnTo>
                  <a:lnTo>
                    <a:pt x="16383" y="230632"/>
                  </a:lnTo>
                  <a:lnTo>
                    <a:pt x="18118" y="230632"/>
                  </a:lnTo>
                  <a:lnTo>
                    <a:pt x="34291" y="220928"/>
                  </a:lnTo>
                  <a:close/>
                </a:path>
                <a:path w="384810" h="234314">
                  <a:moveTo>
                    <a:pt x="377698" y="0"/>
                  </a:moveTo>
                  <a:lnTo>
                    <a:pt x="27698" y="209999"/>
                  </a:lnTo>
                  <a:lnTo>
                    <a:pt x="21614" y="221092"/>
                  </a:lnTo>
                  <a:lnTo>
                    <a:pt x="34291" y="220928"/>
                  </a:lnTo>
                  <a:lnTo>
                    <a:pt x="384301" y="10922"/>
                  </a:lnTo>
                  <a:lnTo>
                    <a:pt x="377698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108828" y="2618359"/>
            <a:ext cx="2489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Narrow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vascular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pedicle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44105" y="3657600"/>
            <a:ext cx="101346" cy="10121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4752213"/>
            <a:ext cx="118237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Trebuchet MS"/>
                <a:cs typeface="Trebuchet MS"/>
              </a:rPr>
              <a:t>Acute </a:t>
            </a:r>
            <a:r>
              <a:rPr sz="1400" b="1" dirty="0">
                <a:latin typeface="Trebuchet MS"/>
                <a:cs typeface="Trebuchet MS"/>
              </a:rPr>
              <a:t> cardio</a:t>
            </a:r>
            <a:r>
              <a:rPr sz="1400" b="1" spc="-10" dirty="0">
                <a:latin typeface="Trebuchet MS"/>
                <a:cs typeface="Trebuchet MS"/>
              </a:rPr>
              <a:t>p</a:t>
            </a:r>
            <a:r>
              <a:rPr sz="1400" b="1" spc="-5" dirty="0">
                <a:latin typeface="Trebuchet MS"/>
                <a:cs typeface="Trebuchet MS"/>
              </a:rPr>
              <a:t>hrenic  angle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54860" y="5087365"/>
            <a:ext cx="916940" cy="411480"/>
          </a:xfrm>
          <a:custGeom>
            <a:avLst/>
            <a:gdLst/>
            <a:ahLst/>
            <a:cxnLst/>
            <a:rect l="l" t="t" r="r" b="b"/>
            <a:pathLst>
              <a:path w="916939" h="411479">
                <a:moveTo>
                  <a:pt x="881178" y="390110"/>
                </a:moveTo>
                <a:lnTo>
                  <a:pt x="816990" y="398017"/>
                </a:lnTo>
                <a:lnTo>
                  <a:pt x="813562" y="398398"/>
                </a:lnTo>
                <a:lnTo>
                  <a:pt x="811148" y="401573"/>
                </a:lnTo>
                <a:lnTo>
                  <a:pt x="811910" y="408558"/>
                </a:lnTo>
                <a:lnTo>
                  <a:pt x="815085" y="411098"/>
                </a:lnTo>
                <a:lnTo>
                  <a:pt x="818641" y="410590"/>
                </a:lnTo>
                <a:lnTo>
                  <a:pt x="909696" y="399414"/>
                </a:lnTo>
                <a:lnTo>
                  <a:pt x="902842" y="399414"/>
                </a:lnTo>
                <a:lnTo>
                  <a:pt x="881178" y="390110"/>
                </a:lnTo>
                <a:close/>
              </a:path>
              <a:path w="916939" h="411479">
                <a:moveTo>
                  <a:pt x="893783" y="388558"/>
                </a:moveTo>
                <a:lnTo>
                  <a:pt x="881178" y="390110"/>
                </a:lnTo>
                <a:lnTo>
                  <a:pt x="902842" y="399414"/>
                </a:lnTo>
                <a:lnTo>
                  <a:pt x="903726" y="397382"/>
                </a:lnTo>
                <a:lnTo>
                  <a:pt x="900302" y="397382"/>
                </a:lnTo>
                <a:lnTo>
                  <a:pt x="893783" y="388558"/>
                </a:lnTo>
                <a:close/>
              </a:path>
              <a:path w="916939" h="411479">
                <a:moveTo>
                  <a:pt x="851915" y="315467"/>
                </a:moveTo>
                <a:lnTo>
                  <a:pt x="849121" y="317499"/>
                </a:lnTo>
                <a:lnTo>
                  <a:pt x="846327" y="319658"/>
                </a:lnTo>
                <a:lnTo>
                  <a:pt x="845692" y="323595"/>
                </a:lnTo>
                <a:lnTo>
                  <a:pt x="847851" y="326389"/>
                </a:lnTo>
                <a:lnTo>
                  <a:pt x="886316" y="378451"/>
                </a:lnTo>
                <a:lnTo>
                  <a:pt x="907922" y="387730"/>
                </a:lnTo>
                <a:lnTo>
                  <a:pt x="902842" y="399414"/>
                </a:lnTo>
                <a:lnTo>
                  <a:pt x="909696" y="399414"/>
                </a:lnTo>
                <a:lnTo>
                  <a:pt x="916939" y="398525"/>
                </a:lnTo>
                <a:lnTo>
                  <a:pt x="858012" y="318896"/>
                </a:lnTo>
                <a:lnTo>
                  <a:pt x="855979" y="316102"/>
                </a:lnTo>
                <a:lnTo>
                  <a:pt x="851915" y="315467"/>
                </a:lnTo>
                <a:close/>
              </a:path>
              <a:path w="916939" h="411479">
                <a:moveTo>
                  <a:pt x="904620" y="387222"/>
                </a:moveTo>
                <a:lnTo>
                  <a:pt x="893783" y="388558"/>
                </a:lnTo>
                <a:lnTo>
                  <a:pt x="900302" y="397382"/>
                </a:lnTo>
                <a:lnTo>
                  <a:pt x="904620" y="387222"/>
                </a:lnTo>
                <a:close/>
              </a:path>
              <a:path w="916939" h="411479">
                <a:moveTo>
                  <a:pt x="906740" y="387222"/>
                </a:moveTo>
                <a:lnTo>
                  <a:pt x="904620" y="387222"/>
                </a:lnTo>
                <a:lnTo>
                  <a:pt x="900302" y="397382"/>
                </a:lnTo>
                <a:lnTo>
                  <a:pt x="903726" y="397382"/>
                </a:lnTo>
                <a:lnTo>
                  <a:pt x="907922" y="387730"/>
                </a:lnTo>
                <a:lnTo>
                  <a:pt x="906740" y="387222"/>
                </a:lnTo>
                <a:close/>
              </a:path>
              <a:path w="916939" h="411479">
                <a:moveTo>
                  <a:pt x="5079" y="0"/>
                </a:moveTo>
                <a:lnTo>
                  <a:pt x="0" y="11683"/>
                </a:lnTo>
                <a:lnTo>
                  <a:pt x="881178" y="390110"/>
                </a:lnTo>
                <a:lnTo>
                  <a:pt x="893783" y="388558"/>
                </a:lnTo>
                <a:lnTo>
                  <a:pt x="886316" y="378451"/>
                </a:lnTo>
                <a:lnTo>
                  <a:pt x="5079" y="0"/>
                </a:lnTo>
                <a:close/>
              </a:path>
              <a:path w="916939" h="411479">
                <a:moveTo>
                  <a:pt x="886316" y="378451"/>
                </a:moveTo>
                <a:lnTo>
                  <a:pt x="893783" y="388558"/>
                </a:lnTo>
                <a:lnTo>
                  <a:pt x="904620" y="387222"/>
                </a:lnTo>
                <a:lnTo>
                  <a:pt x="906740" y="387222"/>
                </a:lnTo>
                <a:lnTo>
                  <a:pt x="886316" y="378451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2586" y="3651758"/>
            <a:ext cx="916940" cy="400685"/>
          </a:xfrm>
          <a:custGeom>
            <a:avLst/>
            <a:gdLst/>
            <a:ahLst/>
            <a:cxnLst/>
            <a:rect l="l" t="t" r="r" b="b"/>
            <a:pathLst>
              <a:path w="916939" h="400685">
                <a:moveTo>
                  <a:pt x="881028" y="378820"/>
                </a:moveTo>
                <a:lnTo>
                  <a:pt x="816990" y="387477"/>
                </a:lnTo>
                <a:lnTo>
                  <a:pt x="813435" y="387858"/>
                </a:lnTo>
                <a:lnTo>
                  <a:pt x="811021" y="391033"/>
                </a:lnTo>
                <a:lnTo>
                  <a:pt x="811530" y="394589"/>
                </a:lnTo>
                <a:lnTo>
                  <a:pt x="811911" y="398018"/>
                </a:lnTo>
                <a:lnTo>
                  <a:pt x="815086" y="400431"/>
                </a:lnTo>
                <a:lnTo>
                  <a:pt x="818642" y="400050"/>
                </a:lnTo>
                <a:lnTo>
                  <a:pt x="909261" y="387858"/>
                </a:lnTo>
                <a:lnTo>
                  <a:pt x="902715" y="387858"/>
                </a:lnTo>
                <a:lnTo>
                  <a:pt x="881028" y="378820"/>
                </a:lnTo>
                <a:close/>
              </a:path>
              <a:path w="916939" h="400685">
                <a:moveTo>
                  <a:pt x="893593" y="377122"/>
                </a:moveTo>
                <a:lnTo>
                  <a:pt x="881028" y="378820"/>
                </a:lnTo>
                <a:lnTo>
                  <a:pt x="902715" y="387858"/>
                </a:lnTo>
                <a:lnTo>
                  <a:pt x="903577" y="385826"/>
                </a:lnTo>
                <a:lnTo>
                  <a:pt x="900176" y="385826"/>
                </a:lnTo>
                <a:lnTo>
                  <a:pt x="893593" y="377122"/>
                </a:lnTo>
                <a:close/>
              </a:path>
              <a:path w="916939" h="400685">
                <a:moveTo>
                  <a:pt x="850900" y="304546"/>
                </a:moveTo>
                <a:lnTo>
                  <a:pt x="848106" y="306578"/>
                </a:lnTo>
                <a:lnTo>
                  <a:pt x="845312" y="308737"/>
                </a:lnTo>
                <a:lnTo>
                  <a:pt x="844804" y="312674"/>
                </a:lnTo>
                <a:lnTo>
                  <a:pt x="846963" y="315468"/>
                </a:lnTo>
                <a:lnTo>
                  <a:pt x="886069" y="367174"/>
                </a:lnTo>
                <a:lnTo>
                  <a:pt x="907669" y="376174"/>
                </a:lnTo>
                <a:lnTo>
                  <a:pt x="902715" y="387858"/>
                </a:lnTo>
                <a:lnTo>
                  <a:pt x="909261" y="387858"/>
                </a:lnTo>
                <a:lnTo>
                  <a:pt x="916813" y="386842"/>
                </a:lnTo>
                <a:lnTo>
                  <a:pt x="856995" y="307848"/>
                </a:lnTo>
                <a:lnTo>
                  <a:pt x="854963" y="305054"/>
                </a:lnTo>
                <a:lnTo>
                  <a:pt x="850900" y="304546"/>
                </a:lnTo>
                <a:close/>
              </a:path>
              <a:path w="916939" h="400685">
                <a:moveTo>
                  <a:pt x="904367" y="375666"/>
                </a:moveTo>
                <a:lnTo>
                  <a:pt x="893593" y="377122"/>
                </a:lnTo>
                <a:lnTo>
                  <a:pt x="900176" y="385826"/>
                </a:lnTo>
                <a:lnTo>
                  <a:pt x="904367" y="375666"/>
                </a:lnTo>
                <a:close/>
              </a:path>
              <a:path w="916939" h="400685">
                <a:moveTo>
                  <a:pt x="906449" y="375666"/>
                </a:moveTo>
                <a:lnTo>
                  <a:pt x="904367" y="375666"/>
                </a:lnTo>
                <a:lnTo>
                  <a:pt x="900176" y="385826"/>
                </a:lnTo>
                <a:lnTo>
                  <a:pt x="903577" y="385826"/>
                </a:lnTo>
                <a:lnTo>
                  <a:pt x="907669" y="376174"/>
                </a:lnTo>
                <a:lnTo>
                  <a:pt x="906449" y="375666"/>
                </a:lnTo>
                <a:close/>
              </a:path>
              <a:path w="916939" h="400685">
                <a:moveTo>
                  <a:pt x="4825" y="0"/>
                </a:moveTo>
                <a:lnTo>
                  <a:pt x="0" y="11684"/>
                </a:lnTo>
                <a:lnTo>
                  <a:pt x="881028" y="378820"/>
                </a:lnTo>
                <a:lnTo>
                  <a:pt x="893593" y="377122"/>
                </a:lnTo>
                <a:lnTo>
                  <a:pt x="886069" y="367174"/>
                </a:lnTo>
                <a:lnTo>
                  <a:pt x="4825" y="0"/>
                </a:lnTo>
                <a:close/>
              </a:path>
              <a:path w="916939" h="400685">
                <a:moveTo>
                  <a:pt x="886069" y="367174"/>
                </a:moveTo>
                <a:lnTo>
                  <a:pt x="893593" y="377122"/>
                </a:lnTo>
                <a:lnTo>
                  <a:pt x="904367" y="375666"/>
                </a:lnTo>
                <a:lnTo>
                  <a:pt x="906449" y="375666"/>
                </a:lnTo>
                <a:lnTo>
                  <a:pt x="886069" y="367174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9740" y="3456254"/>
            <a:ext cx="14922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Trebuchet MS"/>
                <a:cs typeface="Trebuchet MS"/>
              </a:rPr>
              <a:t>‘Water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bottle’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Trebuchet MS"/>
                <a:cs typeface="Trebuchet MS"/>
              </a:rPr>
              <a:t>appearence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27529" y="2660776"/>
            <a:ext cx="1906270" cy="421005"/>
          </a:xfrm>
          <a:custGeom>
            <a:avLst/>
            <a:gdLst/>
            <a:ahLst/>
            <a:cxnLst/>
            <a:rect l="l" t="t" r="r" b="b"/>
            <a:pathLst>
              <a:path w="1906270" h="421005">
                <a:moveTo>
                  <a:pt x="1869557" y="386407"/>
                </a:moveTo>
                <a:lnTo>
                  <a:pt x="1805178" y="408559"/>
                </a:lnTo>
                <a:lnTo>
                  <a:pt x="1803399" y="412114"/>
                </a:lnTo>
                <a:lnTo>
                  <a:pt x="1805685" y="418719"/>
                </a:lnTo>
                <a:lnTo>
                  <a:pt x="1809242" y="420497"/>
                </a:lnTo>
                <a:lnTo>
                  <a:pt x="1895159" y="391033"/>
                </a:lnTo>
                <a:lnTo>
                  <a:pt x="1892681" y="391033"/>
                </a:lnTo>
                <a:lnTo>
                  <a:pt x="1869557" y="386407"/>
                </a:lnTo>
                <a:close/>
              </a:path>
              <a:path w="1906270" h="421005">
                <a:moveTo>
                  <a:pt x="1881591" y="382267"/>
                </a:moveTo>
                <a:lnTo>
                  <a:pt x="1869557" y="386407"/>
                </a:lnTo>
                <a:lnTo>
                  <a:pt x="1892681" y="391033"/>
                </a:lnTo>
                <a:lnTo>
                  <a:pt x="1892992" y="389509"/>
                </a:lnTo>
                <a:lnTo>
                  <a:pt x="1889759" y="389509"/>
                </a:lnTo>
                <a:lnTo>
                  <a:pt x="1881591" y="382267"/>
                </a:lnTo>
                <a:close/>
              </a:path>
              <a:path w="1906270" h="421005">
                <a:moveTo>
                  <a:pt x="1829561" y="319150"/>
                </a:moveTo>
                <a:lnTo>
                  <a:pt x="1825497" y="319405"/>
                </a:lnTo>
                <a:lnTo>
                  <a:pt x="1823211" y="322072"/>
                </a:lnTo>
                <a:lnTo>
                  <a:pt x="1820798" y="324612"/>
                </a:lnTo>
                <a:lnTo>
                  <a:pt x="1821053" y="328675"/>
                </a:lnTo>
                <a:lnTo>
                  <a:pt x="1823720" y="330962"/>
                </a:lnTo>
                <a:lnTo>
                  <a:pt x="1872259" y="373994"/>
                </a:lnTo>
                <a:lnTo>
                  <a:pt x="1895220" y="378587"/>
                </a:lnTo>
                <a:lnTo>
                  <a:pt x="1892681" y="391033"/>
                </a:lnTo>
                <a:lnTo>
                  <a:pt x="1895159" y="391033"/>
                </a:lnTo>
                <a:lnTo>
                  <a:pt x="1906270" y="387223"/>
                </a:lnTo>
                <a:lnTo>
                  <a:pt x="1832102" y="321437"/>
                </a:lnTo>
                <a:lnTo>
                  <a:pt x="1829561" y="319150"/>
                </a:lnTo>
                <a:close/>
              </a:path>
              <a:path w="1906270" h="421005">
                <a:moveTo>
                  <a:pt x="1891919" y="378713"/>
                </a:moveTo>
                <a:lnTo>
                  <a:pt x="1881591" y="382267"/>
                </a:lnTo>
                <a:lnTo>
                  <a:pt x="1889759" y="389509"/>
                </a:lnTo>
                <a:lnTo>
                  <a:pt x="1891919" y="378713"/>
                </a:lnTo>
                <a:close/>
              </a:path>
              <a:path w="1906270" h="421005">
                <a:moveTo>
                  <a:pt x="1895195" y="378713"/>
                </a:moveTo>
                <a:lnTo>
                  <a:pt x="1891919" y="378713"/>
                </a:lnTo>
                <a:lnTo>
                  <a:pt x="1889759" y="389509"/>
                </a:lnTo>
                <a:lnTo>
                  <a:pt x="1892992" y="389509"/>
                </a:lnTo>
                <a:lnTo>
                  <a:pt x="1895195" y="378713"/>
                </a:lnTo>
                <a:close/>
              </a:path>
              <a:path w="1906270" h="421005">
                <a:moveTo>
                  <a:pt x="2539" y="0"/>
                </a:moveTo>
                <a:lnTo>
                  <a:pt x="0" y="12446"/>
                </a:lnTo>
                <a:lnTo>
                  <a:pt x="1869557" y="386407"/>
                </a:lnTo>
                <a:lnTo>
                  <a:pt x="1881591" y="382267"/>
                </a:lnTo>
                <a:lnTo>
                  <a:pt x="1872259" y="373994"/>
                </a:lnTo>
                <a:lnTo>
                  <a:pt x="2539" y="0"/>
                </a:lnTo>
                <a:close/>
              </a:path>
              <a:path w="1906270" h="421005">
                <a:moveTo>
                  <a:pt x="1872259" y="373994"/>
                </a:moveTo>
                <a:lnTo>
                  <a:pt x="1881591" y="382267"/>
                </a:lnTo>
                <a:lnTo>
                  <a:pt x="1891919" y="378713"/>
                </a:lnTo>
                <a:lnTo>
                  <a:pt x="1895195" y="378713"/>
                </a:lnTo>
                <a:lnTo>
                  <a:pt x="1872259" y="373994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12140" y="2313559"/>
            <a:ext cx="1153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Pulmonary </a:t>
            </a:r>
            <a:r>
              <a:rPr sz="1800" spc="-530" dirty="0"/>
              <a:t> </a:t>
            </a:r>
            <a:r>
              <a:rPr sz="1800" spc="-10" dirty="0"/>
              <a:t>o</a:t>
            </a:r>
            <a:r>
              <a:rPr sz="1800" dirty="0"/>
              <a:t>ligae</a:t>
            </a:r>
            <a:r>
              <a:rPr sz="1800" spc="5" dirty="0"/>
              <a:t>m</a:t>
            </a:r>
            <a:r>
              <a:rPr sz="1800" spc="-5" dirty="0"/>
              <a:t>ia</a:t>
            </a:r>
            <a:endParaRPr sz="1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Pericardial effusion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Occurs when excess fluid collects in the pericardial space.(normal of pericardial sac contains 30 to 50ml of fluid)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Small pericardial effusions are occult on plain film. Greater than 200ml of pericardial fluid is required to become </a:t>
            </a:r>
            <a:r>
              <a:rPr lang="en-US" dirty="0" err="1"/>
              <a:t>radiographically</a:t>
            </a:r>
            <a:r>
              <a:rPr lang="en-US" dirty="0"/>
              <a:t> visible.</a:t>
            </a:r>
          </a:p>
        </p:txBody>
      </p:sp>
    </p:spTree>
    <p:extLst>
      <p:ext uri="{BB962C8B-B14F-4D97-AF65-F5344CB8AC3E}">
        <p14:creationId xmlns:p14="http://schemas.microsoft.com/office/powerpoint/2010/main" val="3506917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/>
          <a:lstStyle/>
          <a:p>
            <a:r>
              <a:rPr lang="en-US" dirty="0"/>
              <a:t>Radiological signs include.</a:t>
            </a:r>
          </a:p>
          <a:p>
            <a:pPr marL="0" indent="0">
              <a:buNone/>
            </a:pPr>
            <a:r>
              <a:rPr lang="en-US" dirty="0"/>
              <a:t> 1. water bottle sign</a:t>
            </a:r>
          </a:p>
          <a:p>
            <a:pPr marL="0" indent="0">
              <a:buNone/>
            </a:pPr>
            <a:r>
              <a:rPr lang="en-US" dirty="0"/>
              <a:t>  2.oreo cookie sign/fat pad sign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451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5913" y="898451"/>
            <a:ext cx="5468871" cy="573094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is markedly enlarged cardiac silhouette with sagging appearance of its margins on both sides resulting to a water bottle configuration</a:t>
            </a:r>
            <a:endParaRPr lang="en-I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806"/>
            <a:ext cx="7164288" cy="389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4022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4788024" y="332656"/>
            <a:ext cx="403244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/>
              <a:t>Lateral CXR may show a vertical opaque line (pericardial fluid) separating a vertical lucent line directly behind the sternum (pericardial fat) anteriorly from a similar lucent vertical lucent line (epicardial fat) posteriorly; this is known as the </a:t>
            </a:r>
          </a:p>
          <a:p>
            <a:r>
              <a:rPr lang="en-IN" sz="2400" b="1" dirty="0"/>
              <a:t>Oreo cookie sign</a:t>
            </a:r>
          </a:p>
          <a:p>
            <a:br>
              <a:rPr lang="en-IN" dirty="0"/>
            </a:br>
            <a:endParaRPr lang="en-IN" dirty="0"/>
          </a:p>
        </p:txBody>
      </p:sp>
      <p:pic>
        <p:nvPicPr>
          <p:cNvPr id="6146" name="Picture 2" descr="C:\Users\Admin\Downloads\oreo-cookie-sign-of-pericardial-effus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3" y="332656"/>
            <a:ext cx="435001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2376264" cy="22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2353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Differential Diagnosis of</a:t>
            </a:r>
            <a:br>
              <a:rPr lang="en-IN" b="1" dirty="0"/>
            </a:br>
            <a:r>
              <a:rPr lang="en-IN" b="1" dirty="0"/>
              <a:t>Massive </a:t>
            </a:r>
            <a:r>
              <a:rPr lang="en-IN" b="1" dirty="0" err="1"/>
              <a:t>Cardiomegaly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1. Pericardial effusion</a:t>
            </a:r>
          </a:p>
          <a:p>
            <a:r>
              <a:rPr lang="en-IN" dirty="0"/>
              <a:t>2. Dilated </a:t>
            </a:r>
            <a:r>
              <a:rPr lang="en-IN" dirty="0" err="1"/>
              <a:t>cardiomyopathy</a:t>
            </a:r>
            <a:endParaRPr lang="en-IN" dirty="0"/>
          </a:p>
          <a:p>
            <a:r>
              <a:rPr lang="en-IN" dirty="0"/>
              <a:t>3. </a:t>
            </a:r>
            <a:r>
              <a:rPr lang="en-IN" dirty="0" err="1"/>
              <a:t>Multivalvular</a:t>
            </a:r>
            <a:r>
              <a:rPr lang="en-IN" dirty="0"/>
              <a:t> heart </a:t>
            </a:r>
            <a:r>
              <a:rPr lang="en-IN" dirty="0" err="1"/>
              <a:t>ds</a:t>
            </a:r>
            <a:r>
              <a:rPr lang="en-IN" dirty="0"/>
              <a:t>(AR+MR with or without LV dysfunction)</a:t>
            </a:r>
          </a:p>
          <a:p>
            <a:r>
              <a:rPr lang="en-IN" dirty="0"/>
              <a:t>4. </a:t>
            </a:r>
            <a:r>
              <a:rPr lang="en-IN" dirty="0" err="1"/>
              <a:t>Ebsteins</a:t>
            </a:r>
            <a:r>
              <a:rPr lang="en-IN" dirty="0"/>
              <a:t> anomaly</a:t>
            </a:r>
          </a:p>
          <a:p>
            <a:r>
              <a:rPr lang="en-IN" dirty="0"/>
              <a:t>5. </a:t>
            </a:r>
            <a:r>
              <a:rPr lang="en-IN" dirty="0" err="1"/>
              <a:t>Aneurysmal</a:t>
            </a:r>
            <a:r>
              <a:rPr lang="en-IN" dirty="0"/>
              <a:t> left atrium(when LA enlarges right</a:t>
            </a:r>
          </a:p>
          <a:p>
            <a:pPr>
              <a:buNone/>
            </a:pPr>
            <a:r>
              <a:rPr lang="en-IN" dirty="0"/>
              <a:t>and left and approaches within an inch of lateral</a:t>
            </a:r>
          </a:p>
          <a:p>
            <a:pPr>
              <a:buNone/>
            </a:pPr>
            <a:r>
              <a:rPr lang="en-IN" dirty="0"/>
              <a:t>chest wall)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060067"/>
            <a:ext cx="8229600" cy="360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1307" y="653795"/>
            <a:ext cx="2851150" cy="319405"/>
            <a:chOff x="1821307" y="653795"/>
            <a:chExt cx="2851150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1307" y="653795"/>
              <a:ext cx="2851150" cy="319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1515" y="704722"/>
              <a:ext cx="91185" cy="8991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0839" y="701548"/>
            <a:ext cx="157606" cy="22364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795903" y="659256"/>
            <a:ext cx="876935" cy="313055"/>
          </a:xfrm>
          <a:custGeom>
            <a:avLst/>
            <a:gdLst/>
            <a:ahLst/>
            <a:cxnLst/>
            <a:rect l="l" t="t" r="r" b="b"/>
            <a:pathLst>
              <a:path w="876935" h="313055">
                <a:moveTo>
                  <a:pt x="679704" y="0"/>
                </a:moveTo>
                <a:lnTo>
                  <a:pt x="876554" y="0"/>
                </a:lnTo>
                <a:lnTo>
                  <a:pt x="876554" y="48640"/>
                </a:lnTo>
                <a:lnTo>
                  <a:pt x="734441" y="48640"/>
                </a:lnTo>
                <a:lnTo>
                  <a:pt x="734441" y="120903"/>
                </a:lnTo>
                <a:lnTo>
                  <a:pt x="836295" y="120903"/>
                </a:lnTo>
                <a:lnTo>
                  <a:pt x="836295" y="167385"/>
                </a:lnTo>
                <a:lnTo>
                  <a:pt x="734441" y="167385"/>
                </a:lnTo>
                <a:lnTo>
                  <a:pt x="734441" y="259841"/>
                </a:lnTo>
                <a:lnTo>
                  <a:pt x="874268" y="259841"/>
                </a:lnTo>
                <a:lnTo>
                  <a:pt x="874268" y="308482"/>
                </a:lnTo>
                <a:lnTo>
                  <a:pt x="679704" y="308482"/>
                </a:lnTo>
                <a:lnTo>
                  <a:pt x="679704" y="0"/>
                </a:lnTo>
                <a:close/>
              </a:path>
              <a:path w="876935" h="313055">
                <a:moveTo>
                  <a:pt x="380873" y="0"/>
                </a:moveTo>
                <a:lnTo>
                  <a:pt x="441198" y="0"/>
                </a:lnTo>
                <a:lnTo>
                  <a:pt x="512572" y="208406"/>
                </a:lnTo>
                <a:lnTo>
                  <a:pt x="587883" y="0"/>
                </a:lnTo>
                <a:lnTo>
                  <a:pt x="646938" y="0"/>
                </a:lnTo>
                <a:lnTo>
                  <a:pt x="526414" y="312673"/>
                </a:lnTo>
                <a:lnTo>
                  <a:pt x="496316" y="312673"/>
                </a:lnTo>
                <a:lnTo>
                  <a:pt x="380873" y="0"/>
                </a:lnTo>
                <a:close/>
              </a:path>
              <a:path w="876935" h="313055">
                <a:moveTo>
                  <a:pt x="292100" y="0"/>
                </a:moveTo>
                <a:lnTo>
                  <a:pt x="346837" y="0"/>
                </a:lnTo>
                <a:lnTo>
                  <a:pt x="346837" y="308482"/>
                </a:lnTo>
                <a:lnTo>
                  <a:pt x="292100" y="308482"/>
                </a:lnTo>
                <a:lnTo>
                  <a:pt x="292100" y="0"/>
                </a:lnTo>
                <a:close/>
              </a:path>
              <a:path w="876935" h="313055">
                <a:moveTo>
                  <a:pt x="0" y="0"/>
                </a:moveTo>
                <a:lnTo>
                  <a:pt x="255524" y="0"/>
                </a:lnTo>
                <a:lnTo>
                  <a:pt x="255524" y="48640"/>
                </a:lnTo>
                <a:lnTo>
                  <a:pt x="152908" y="48640"/>
                </a:lnTo>
                <a:lnTo>
                  <a:pt x="152908" y="308482"/>
                </a:lnTo>
                <a:lnTo>
                  <a:pt x="98171" y="308482"/>
                </a:lnTo>
                <a:lnTo>
                  <a:pt x="98171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0303" y="659256"/>
            <a:ext cx="55244" cy="308610"/>
          </a:xfrm>
          <a:custGeom>
            <a:avLst/>
            <a:gdLst/>
            <a:ahLst/>
            <a:cxnLst/>
            <a:rect l="l" t="t" r="r" b="b"/>
            <a:pathLst>
              <a:path w="55245" h="308609">
                <a:moveTo>
                  <a:pt x="0" y="0"/>
                </a:moveTo>
                <a:lnTo>
                  <a:pt x="54737" y="0"/>
                </a:lnTo>
                <a:lnTo>
                  <a:pt x="54737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4551" y="659256"/>
            <a:ext cx="255904" cy="308610"/>
          </a:xfrm>
          <a:custGeom>
            <a:avLst/>
            <a:gdLst/>
            <a:ahLst/>
            <a:cxnLst/>
            <a:rect l="l" t="t" r="r" b="b"/>
            <a:pathLst>
              <a:path w="255905" h="308609">
                <a:moveTo>
                  <a:pt x="0" y="0"/>
                </a:moveTo>
                <a:lnTo>
                  <a:pt x="255524" y="0"/>
                </a:lnTo>
                <a:lnTo>
                  <a:pt x="255524" y="48640"/>
                </a:lnTo>
                <a:lnTo>
                  <a:pt x="152907" y="48640"/>
                </a:lnTo>
                <a:lnTo>
                  <a:pt x="152907" y="308482"/>
                </a:lnTo>
                <a:lnTo>
                  <a:pt x="98171" y="308482"/>
                </a:lnTo>
                <a:lnTo>
                  <a:pt x="98171" y="48640"/>
                </a:lnTo>
                <a:lnTo>
                  <a:pt x="0" y="48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02967" y="6592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7" y="186181"/>
                </a:lnTo>
                <a:lnTo>
                  <a:pt x="171957" y="0"/>
                </a:lnTo>
                <a:lnTo>
                  <a:pt x="224662" y="0"/>
                </a:lnTo>
                <a:lnTo>
                  <a:pt x="224662" y="312673"/>
                </a:lnTo>
                <a:lnTo>
                  <a:pt x="202310" y="312673"/>
                </a:lnTo>
                <a:lnTo>
                  <a:pt x="52577" y="117475"/>
                </a:lnTo>
                <a:lnTo>
                  <a:pt x="52577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5635" y="6560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0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5" y="90931"/>
                </a:lnTo>
                <a:lnTo>
                  <a:pt x="201943" y="104338"/>
                </a:lnTo>
                <a:lnTo>
                  <a:pt x="186816" y="140842"/>
                </a:lnTo>
                <a:lnTo>
                  <a:pt x="157688" y="167221"/>
                </a:lnTo>
                <a:lnTo>
                  <a:pt x="145923" y="172719"/>
                </a:lnTo>
                <a:lnTo>
                  <a:pt x="237109" y="311657"/>
                </a:lnTo>
                <a:lnTo>
                  <a:pt x="173862" y="311657"/>
                </a:lnTo>
                <a:lnTo>
                  <a:pt x="91566" y="184276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2"/>
                </a:lnTo>
                <a:lnTo>
                  <a:pt x="56768" y="311657"/>
                </a:lnTo>
                <a:lnTo>
                  <a:pt x="0" y="311657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59" y="1523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4951" y="653923"/>
            <a:ext cx="234315" cy="319405"/>
          </a:xfrm>
          <a:custGeom>
            <a:avLst/>
            <a:gdLst/>
            <a:ahLst/>
            <a:cxnLst/>
            <a:rect l="l" t="t" r="r" b="b"/>
            <a:pathLst>
              <a:path w="234314" h="319405">
                <a:moveTo>
                  <a:pt x="141224" y="0"/>
                </a:moveTo>
                <a:lnTo>
                  <a:pt x="166465" y="1357"/>
                </a:lnTo>
                <a:lnTo>
                  <a:pt x="189039" y="5429"/>
                </a:lnTo>
                <a:lnTo>
                  <a:pt x="208946" y="12215"/>
                </a:lnTo>
                <a:lnTo>
                  <a:pt x="226187" y="21716"/>
                </a:lnTo>
                <a:lnTo>
                  <a:pt x="203581" y="67055"/>
                </a:lnTo>
                <a:lnTo>
                  <a:pt x="193034" y="58981"/>
                </a:lnTo>
                <a:lnTo>
                  <a:pt x="179689" y="53228"/>
                </a:lnTo>
                <a:lnTo>
                  <a:pt x="163558" y="49785"/>
                </a:lnTo>
                <a:lnTo>
                  <a:pt x="144652" y="48640"/>
                </a:lnTo>
                <a:lnTo>
                  <a:pt x="126269" y="50665"/>
                </a:lnTo>
                <a:lnTo>
                  <a:pt x="81407" y="81025"/>
                </a:lnTo>
                <a:lnTo>
                  <a:pt x="62944" y="117633"/>
                </a:lnTo>
                <a:lnTo>
                  <a:pt x="56769" y="162813"/>
                </a:lnTo>
                <a:lnTo>
                  <a:pt x="58197" y="186295"/>
                </a:lnTo>
                <a:lnTo>
                  <a:pt x="69627" y="225589"/>
                </a:lnTo>
                <a:lnTo>
                  <a:pt x="106299" y="263143"/>
                </a:lnTo>
                <a:lnTo>
                  <a:pt x="140588" y="270382"/>
                </a:lnTo>
                <a:lnTo>
                  <a:pt x="161212" y="268450"/>
                </a:lnTo>
                <a:lnTo>
                  <a:pt x="179466" y="262636"/>
                </a:lnTo>
                <a:lnTo>
                  <a:pt x="195363" y="252916"/>
                </a:lnTo>
                <a:lnTo>
                  <a:pt x="208914" y="239267"/>
                </a:lnTo>
                <a:lnTo>
                  <a:pt x="234314" y="283463"/>
                </a:lnTo>
                <a:lnTo>
                  <a:pt x="215620" y="299039"/>
                </a:lnTo>
                <a:lnTo>
                  <a:pt x="193055" y="310149"/>
                </a:lnTo>
                <a:lnTo>
                  <a:pt x="166610" y="316807"/>
                </a:lnTo>
                <a:lnTo>
                  <a:pt x="136271" y="319024"/>
                </a:lnTo>
                <a:lnTo>
                  <a:pt x="105697" y="316376"/>
                </a:lnTo>
                <a:lnTo>
                  <a:pt x="55457" y="295128"/>
                </a:lnTo>
                <a:lnTo>
                  <a:pt x="20145" y="253307"/>
                </a:lnTo>
                <a:lnTo>
                  <a:pt x="2238" y="195343"/>
                </a:lnTo>
                <a:lnTo>
                  <a:pt x="0" y="160527"/>
                </a:lnTo>
                <a:lnTo>
                  <a:pt x="2476" y="127718"/>
                </a:lnTo>
                <a:lnTo>
                  <a:pt x="22288" y="70481"/>
                </a:lnTo>
                <a:lnTo>
                  <a:pt x="60892" y="25931"/>
                </a:lnTo>
                <a:lnTo>
                  <a:pt x="111668" y="2881"/>
                </a:lnTo>
                <a:lnTo>
                  <a:pt x="14122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76270" y="653923"/>
            <a:ext cx="186690" cy="319405"/>
          </a:xfrm>
          <a:custGeom>
            <a:avLst/>
            <a:gdLst/>
            <a:ahLst/>
            <a:cxnLst/>
            <a:rect l="l" t="t" r="r" b="b"/>
            <a:pathLst>
              <a:path w="186689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3" y="20065"/>
                </a:lnTo>
                <a:lnTo>
                  <a:pt x="155956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2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6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90" y="233172"/>
                </a:lnTo>
                <a:lnTo>
                  <a:pt x="184854" y="251102"/>
                </a:lnTo>
                <a:lnTo>
                  <a:pt x="157226" y="294893"/>
                </a:lnTo>
                <a:lnTo>
                  <a:pt x="122539" y="313007"/>
                </a:lnTo>
                <a:lnTo>
                  <a:pt x="77851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3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5" y="83057"/>
                </a:lnTo>
                <a:lnTo>
                  <a:pt x="2258" y="65912"/>
                </a:lnTo>
                <a:lnTo>
                  <a:pt x="26797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21307" y="653795"/>
            <a:ext cx="533400" cy="319405"/>
          </a:xfrm>
          <a:custGeom>
            <a:avLst/>
            <a:gdLst/>
            <a:ahLst/>
            <a:cxnLst/>
            <a:rect l="l" t="t" r="r" b="b"/>
            <a:pathLst>
              <a:path w="533400" h="319405">
                <a:moveTo>
                  <a:pt x="141224" y="126"/>
                </a:moveTo>
                <a:lnTo>
                  <a:pt x="166465" y="1484"/>
                </a:lnTo>
                <a:lnTo>
                  <a:pt x="189039" y="5556"/>
                </a:lnTo>
                <a:lnTo>
                  <a:pt x="208946" y="12342"/>
                </a:lnTo>
                <a:lnTo>
                  <a:pt x="226187" y="21843"/>
                </a:lnTo>
                <a:lnTo>
                  <a:pt x="203581" y="67182"/>
                </a:lnTo>
                <a:lnTo>
                  <a:pt x="193034" y="59108"/>
                </a:lnTo>
                <a:lnTo>
                  <a:pt x="179689" y="53355"/>
                </a:lnTo>
                <a:lnTo>
                  <a:pt x="163558" y="49912"/>
                </a:lnTo>
                <a:lnTo>
                  <a:pt x="144653" y="48767"/>
                </a:lnTo>
                <a:lnTo>
                  <a:pt x="126269" y="50792"/>
                </a:lnTo>
                <a:lnTo>
                  <a:pt x="81406" y="81152"/>
                </a:lnTo>
                <a:lnTo>
                  <a:pt x="62944" y="117760"/>
                </a:lnTo>
                <a:lnTo>
                  <a:pt x="56768" y="162940"/>
                </a:lnTo>
                <a:lnTo>
                  <a:pt x="58197" y="186422"/>
                </a:lnTo>
                <a:lnTo>
                  <a:pt x="69627" y="225716"/>
                </a:lnTo>
                <a:lnTo>
                  <a:pt x="106299" y="263270"/>
                </a:lnTo>
                <a:lnTo>
                  <a:pt x="140588" y="270509"/>
                </a:lnTo>
                <a:lnTo>
                  <a:pt x="161212" y="268577"/>
                </a:lnTo>
                <a:lnTo>
                  <a:pt x="179466" y="262763"/>
                </a:lnTo>
                <a:lnTo>
                  <a:pt x="195363" y="253043"/>
                </a:lnTo>
                <a:lnTo>
                  <a:pt x="208915" y="239394"/>
                </a:lnTo>
                <a:lnTo>
                  <a:pt x="234315" y="283590"/>
                </a:lnTo>
                <a:lnTo>
                  <a:pt x="215620" y="299166"/>
                </a:lnTo>
                <a:lnTo>
                  <a:pt x="193055" y="310276"/>
                </a:lnTo>
                <a:lnTo>
                  <a:pt x="166610" y="316934"/>
                </a:lnTo>
                <a:lnTo>
                  <a:pt x="136270" y="319150"/>
                </a:lnTo>
                <a:lnTo>
                  <a:pt x="105697" y="316503"/>
                </a:lnTo>
                <a:lnTo>
                  <a:pt x="55457" y="295255"/>
                </a:lnTo>
                <a:lnTo>
                  <a:pt x="20145" y="253434"/>
                </a:lnTo>
                <a:lnTo>
                  <a:pt x="2238" y="195470"/>
                </a:lnTo>
                <a:lnTo>
                  <a:pt x="0" y="160654"/>
                </a:lnTo>
                <a:lnTo>
                  <a:pt x="2476" y="127845"/>
                </a:lnTo>
                <a:lnTo>
                  <a:pt x="22288" y="70608"/>
                </a:lnTo>
                <a:lnTo>
                  <a:pt x="60892" y="26058"/>
                </a:lnTo>
                <a:lnTo>
                  <a:pt x="111668" y="3008"/>
                </a:lnTo>
                <a:lnTo>
                  <a:pt x="141224" y="126"/>
                </a:lnTo>
                <a:close/>
              </a:path>
              <a:path w="533400" h="319405">
                <a:moveTo>
                  <a:pt x="396240" y="0"/>
                </a:moveTo>
                <a:lnTo>
                  <a:pt x="455009" y="10302"/>
                </a:lnTo>
                <a:lnTo>
                  <a:pt x="497967" y="41275"/>
                </a:lnTo>
                <a:lnTo>
                  <a:pt x="524367" y="90804"/>
                </a:lnTo>
                <a:lnTo>
                  <a:pt x="533145" y="157099"/>
                </a:lnTo>
                <a:lnTo>
                  <a:pt x="530858" y="192434"/>
                </a:lnTo>
                <a:lnTo>
                  <a:pt x="512518" y="251628"/>
                </a:lnTo>
                <a:lnTo>
                  <a:pt x="476130" y="294558"/>
                </a:lnTo>
                <a:lnTo>
                  <a:pt x="423933" y="316414"/>
                </a:lnTo>
                <a:lnTo>
                  <a:pt x="392049" y="319150"/>
                </a:lnTo>
                <a:lnTo>
                  <a:pt x="362807" y="316456"/>
                </a:lnTo>
                <a:lnTo>
                  <a:pt x="315182" y="294826"/>
                </a:lnTo>
                <a:lnTo>
                  <a:pt x="282297" y="252128"/>
                </a:lnTo>
                <a:lnTo>
                  <a:pt x="265723" y="192744"/>
                </a:lnTo>
                <a:lnTo>
                  <a:pt x="263651" y="157099"/>
                </a:lnTo>
                <a:lnTo>
                  <a:pt x="265894" y="125406"/>
                </a:lnTo>
                <a:lnTo>
                  <a:pt x="283904" y="69641"/>
                </a:lnTo>
                <a:lnTo>
                  <a:pt x="319319" y="25610"/>
                </a:lnTo>
                <a:lnTo>
                  <a:pt x="367567" y="2837"/>
                </a:lnTo>
                <a:lnTo>
                  <a:pt x="39624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4851146" y="653033"/>
            <a:ext cx="2638425" cy="321310"/>
            <a:chOff x="4851146" y="653033"/>
            <a:chExt cx="2638425" cy="32131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2035" y="653922"/>
              <a:ext cx="2636266" cy="3190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065393" y="749299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4" y="0"/>
                  </a:moveTo>
                  <a:lnTo>
                    <a:pt x="0" y="114046"/>
                  </a:lnTo>
                  <a:lnTo>
                    <a:pt x="74168" y="114046"/>
                  </a:lnTo>
                  <a:lnTo>
                    <a:pt x="3708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8379" y="704849"/>
              <a:ext cx="118872" cy="2151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6759" y="704722"/>
              <a:ext cx="91185" cy="899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5883" y="704849"/>
              <a:ext cx="95630" cy="1031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6263" y="704722"/>
              <a:ext cx="91186" cy="8991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852035" y="653922"/>
              <a:ext cx="2636520" cy="319405"/>
            </a:xfrm>
            <a:custGeom>
              <a:avLst/>
              <a:gdLst/>
              <a:ahLst/>
              <a:cxnLst/>
              <a:rect l="l" t="t" r="r" b="b"/>
              <a:pathLst>
                <a:path w="2636520" h="319405">
                  <a:moveTo>
                    <a:pt x="2344928" y="5334"/>
                  </a:moveTo>
                  <a:lnTo>
                    <a:pt x="2399665" y="5334"/>
                  </a:lnTo>
                  <a:lnTo>
                    <a:pt x="2399665" y="313816"/>
                  </a:lnTo>
                  <a:lnTo>
                    <a:pt x="2344928" y="313816"/>
                  </a:lnTo>
                  <a:lnTo>
                    <a:pt x="2344928" y="5334"/>
                  </a:lnTo>
                  <a:close/>
                </a:path>
                <a:path w="2636520" h="319405">
                  <a:moveTo>
                    <a:pt x="2052828" y="5334"/>
                  </a:moveTo>
                  <a:lnTo>
                    <a:pt x="2308351" y="5334"/>
                  </a:lnTo>
                  <a:lnTo>
                    <a:pt x="2308351" y="53975"/>
                  </a:lnTo>
                  <a:lnTo>
                    <a:pt x="2205736" y="53975"/>
                  </a:lnTo>
                  <a:lnTo>
                    <a:pt x="2205736" y="313816"/>
                  </a:lnTo>
                  <a:lnTo>
                    <a:pt x="2150998" y="313816"/>
                  </a:lnTo>
                  <a:lnTo>
                    <a:pt x="2150998" y="53975"/>
                  </a:lnTo>
                  <a:lnTo>
                    <a:pt x="2052828" y="53975"/>
                  </a:lnTo>
                  <a:lnTo>
                    <a:pt x="2052828" y="5334"/>
                  </a:lnTo>
                  <a:close/>
                </a:path>
                <a:path w="2636520" h="319405">
                  <a:moveTo>
                    <a:pt x="1960880" y="5334"/>
                  </a:moveTo>
                  <a:lnTo>
                    <a:pt x="2015616" y="5334"/>
                  </a:lnTo>
                  <a:lnTo>
                    <a:pt x="2015616" y="313816"/>
                  </a:lnTo>
                  <a:lnTo>
                    <a:pt x="1960880" y="313816"/>
                  </a:lnTo>
                  <a:lnTo>
                    <a:pt x="1960880" y="5334"/>
                  </a:lnTo>
                  <a:close/>
                </a:path>
                <a:path w="2636520" h="319405">
                  <a:moveTo>
                    <a:pt x="763015" y="5334"/>
                  </a:moveTo>
                  <a:lnTo>
                    <a:pt x="817752" y="5334"/>
                  </a:lnTo>
                  <a:lnTo>
                    <a:pt x="817752" y="313816"/>
                  </a:lnTo>
                  <a:lnTo>
                    <a:pt x="763015" y="313816"/>
                  </a:lnTo>
                  <a:lnTo>
                    <a:pt x="763015" y="5334"/>
                  </a:lnTo>
                  <a:close/>
                </a:path>
                <a:path w="2636520" h="319405">
                  <a:moveTo>
                    <a:pt x="252984" y="5334"/>
                  </a:moveTo>
                  <a:lnTo>
                    <a:pt x="449834" y="5334"/>
                  </a:lnTo>
                  <a:lnTo>
                    <a:pt x="449834" y="53975"/>
                  </a:lnTo>
                  <a:lnTo>
                    <a:pt x="307720" y="53975"/>
                  </a:lnTo>
                  <a:lnTo>
                    <a:pt x="307720" y="126237"/>
                  </a:lnTo>
                  <a:lnTo>
                    <a:pt x="409575" y="126237"/>
                  </a:lnTo>
                  <a:lnTo>
                    <a:pt x="409575" y="172719"/>
                  </a:lnTo>
                  <a:lnTo>
                    <a:pt x="307720" y="172719"/>
                  </a:lnTo>
                  <a:lnTo>
                    <a:pt x="307720" y="265175"/>
                  </a:lnTo>
                  <a:lnTo>
                    <a:pt x="447548" y="265175"/>
                  </a:lnTo>
                  <a:lnTo>
                    <a:pt x="447548" y="313816"/>
                  </a:lnTo>
                  <a:lnTo>
                    <a:pt x="252984" y="313816"/>
                  </a:lnTo>
                  <a:lnTo>
                    <a:pt x="252984" y="5334"/>
                  </a:lnTo>
                  <a:close/>
                </a:path>
                <a:path w="2636520" h="319405">
                  <a:moveTo>
                    <a:pt x="1764791" y="3175"/>
                  </a:moveTo>
                  <a:lnTo>
                    <a:pt x="1825212" y="13065"/>
                  </a:lnTo>
                  <a:lnTo>
                    <a:pt x="1871725" y="42672"/>
                  </a:lnTo>
                  <a:lnTo>
                    <a:pt x="1901332" y="88582"/>
                  </a:lnTo>
                  <a:lnTo>
                    <a:pt x="1911222" y="147447"/>
                  </a:lnTo>
                  <a:lnTo>
                    <a:pt x="1906768" y="198267"/>
                  </a:lnTo>
                  <a:lnTo>
                    <a:pt x="1893405" y="239855"/>
                  </a:lnTo>
                  <a:lnTo>
                    <a:pt x="1871138" y="272208"/>
                  </a:lnTo>
                  <a:lnTo>
                    <a:pt x="1839971" y="295322"/>
                  </a:lnTo>
                  <a:lnTo>
                    <a:pt x="1799906" y="309192"/>
                  </a:lnTo>
                  <a:lnTo>
                    <a:pt x="1750948" y="313816"/>
                  </a:lnTo>
                  <a:lnTo>
                    <a:pt x="1682495" y="313816"/>
                  </a:lnTo>
                  <a:lnTo>
                    <a:pt x="1682495" y="5461"/>
                  </a:lnTo>
                  <a:lnTo>
                    <a:pt x="1712214" y="4460"/>
                  </a:lnTo>
                  <a:lnTo>
                    <a:pt x="1735836" y="3746"/>
                  </a:lnTo>
                  <a:lnTo>
                    <a:pt x="1753362" y="3317"/>
                  </a:lnTo>
                  <a:lnTo>
                    <a:pt x="1764791" y="3175"/>
                  </a:lnTo>
                  <a:close/>
                </a:path>
                <a:path w="2636520" h="319405">
                  <a:moveTo>
                    <a:pt x="64007" y="3175"/>
                  </a:moveTo>
                  <a:lnTo>
                    <a:pt x="127222" y="8794"/>
                  </a:lnTo>
                  <a:lnTo>
                    <a:pt x="170814" y="25653"/>
                  </a:lnTo>
                  <a:lnTo>
                    <a:pt x="196246" y="54308"/>
                  </a:lnTo>
                  <a:lnTo>
                    <a:pt x="204724" y="95630"/>
                  </a:lnTo>
                  <a:lnTo>
                    <a:pt x="196893" y="142063"/>
                  </a:lnTo>
                  <a:lnTo>
                    <a:pt x="173418" y="175244"/>
                  </a:lnTo>
                  <a:lnTo>
                    <a:pt x="134322" y="195161"/>
                  </a:lnTo>
                  <a:lnTo>
                    <a:pt x="79628" y="201802"/>
                  </a:lnTo>
                  <a:lnTo>
                    <a:pt x="73405" y="201802"/>
                  </a:lnTo>
                  <a:lnTo>
                    <a:pt x="65150" y="201294"/>
                  </a:lnTo>
                  <a:lnTo>
                    <a:pt x="54737" y="200278"/>
                  </a:lnTo>
                  <a:lnTo>
                    <a:pt x="54737" y="313816"/>
                  </a:lnTo>
                  <a:lnTo>
                    <a:pt x="0" y="313816"/>
                  </a:lnTo>
                  <a:lnTo>
                    <a:pt x="0" y="5461"/>
                  </a:lnTo>
                  <a:lnTo>
                    <a:pt x="24503" y="4460"/>
                  </a:lnTo>
                  <a:lnTo>
                    <a:pt x="43338" y="3746"/>
                  </a:lnTo>
                  <a:lnTo>
                    <a:pt x="56507" y="3317"/>
                  </a:lnTo>
                  <a:lnTo>
                    <a:pt x="64007" y="3175"/>
                  </a:lnTo>
                  <a:close/>
                </a:path>
                <a:path w="2636520" h="319405">
                  <a:moveTo>
                    <a:pt x="1504314" y="2159"/>
                  </a:moveTo>
                  <a:lnTo>
                    <a:pt x="1555728" y="7848"/>
                  </a:lnTo>
                  <a:lnTo>
                    <a:pt x="1592437" y="24907"/>
                  </a:lnTo>
                  <a:lnTo>
                    <a:pt x="1614453" y="53326"/>
                  </a:lnTo>
                  <a:lnTo>
                    <a:pt x="1621789" y="93090"/>
                  </a:lnTo>
                  <a:lnTo>
                    <a:pt x="1620787" y="106497"/>
                  </a:lnTo>
                  <a:lnTo>
                    <a:pt x="1605661" y="143001"/>
                  </a:lnTo>
                  <a:lnTo>
                    <a:pt x="1576532" y="169380"/>
                  </a:lnTo>
                  <a:lnTo>
                    <a:pt x="1564766" y="174878"/>
                  </a:lnTo>
                  <a:lnTo>
                    <a:pt x="1655953" y="313816"/>
                  </a:lnTo>
                  <a:lnTo>
                    <a:pt x="1592706" y="313816"/>
                  </a:lnTo>
                  <a:lnTo>
                    <a:pt x="1510411" y="186436"/>
                  </a:lnTo>
                  <a:lnTo>
                    <a:pt x="1503598" y="186269"/>
                  </a:lnTo>
                  <a:lnTo>
                    <a:pt x="1495536" y="185959"/>
                  </a:lnTo>
                  <a:lnTo>
                    <a:pt x="1486211" y="185507"/>
                  </a:lnTo>
                  <a:lnTo>
                    <a:pt x="1475613" y="184912"/>
                  </a:lnTo>
                  <a:lnTo>
                    <a:pt x="1475613" y="313816"/>
                  </a:lnTo>
                  <a:lnTo>
                    <a:pt x="1418843" y="313816"/>
                  </a:lnTo>
                  <a:lnTo>
                    <a:pt x="1418843" y="5334"/>
                  </a:lnTo>
                  <a:lnTo>
                    <a:pt x="1422775" y="5236"/>
                  </a:lnTo>
                  <a:lnTo>
                    <a:pt x="1430004" y="4937"/>
                  </a:lnTo>
                  <a:lnTo>
                    <a:pt x="1440543" y="4423"/>
                  </a:lnTo>
                  <a:lnTo>
                    <a:pt x="1454403" y="3682"/>
                  </a:lnTo>
                  <a:lnTo>
                    <a:pt x="1469096" y="3016"/>
                  </a:lnTo>
                  <a:lnTo>
                    <a:pt x="1482312" y="2539"/>
                  </a:lnTo>
                  <a:lnTo>
                    <a:pt x="1494051" y="2254"/>
                  </a:lnTo>
                  <a:lnTo>
                    <a:pt x="1504314" y="2159"/>
                  </a:lnTo>
                  <a:close/>
                </a:path>
                <a:path w="2636520" h="319405">
                  <a:moveTo>
                    <a:pt x="583818" y="2159"/>
                  </a:moveTo>
                  <a:lnTo>
                    <a:pt x="635232" y="7848"/>
                  </a:lnTo>
                  <a:lnTo>
                    <a:pt x="671941" y="24907"/>
                  </a:lnTo>
                  <a:lnTo>
                    <a:pt x="693957" y="53326"/>
                  </a:lnTo>
                  <a:lnTo>
                    <a:pt x="701293" y="93090"/>
                  </a:lnTo>
                  <a:lnTo>
                    <a:pt x="700291" y="106497"/>
                  </a:lnTo>
                  <a:lnTo>
                    <a:pt x="685164" y="143001"/>
                  </a:lnTo>
                  <a:lnTo>
                    <a:pt x="656036" y="169380"/>
                  </a:lnTo>
                  <a:lnTo>
                    <a:pt x="644270" y="174878"/>
                  </a:lnTo>
                  <a:lnTo>
                    <a:pt x="735456" y="313816"/>
                  </a:lnTo>
                  <a:lnTo>
                    <a:pt x="672211" y="313816"/>
                  </a:lnTo>
                  <a:lnTo>
                    <a:pt x="589914" y="186436"/>
                  </a:lnTo>
                  <a:lnTo>
                    <a:pt x="583102" y="186269"/>
                  </a:lnTo>
                  <a:lnTo>
                    <a:pt x="575040" y="185959"/>
                  </a:lnTo>
                  <a:lnTo>
                    <a:pt x="565715" y="185507"/>
                  </a:lnTo>
                  <a:lnTo>
                    <a:pt x="555116" y="184912"/>
                  </a:lnTo>
                  <a:lnTo>
                    <a:pt x="555116" y="313816"/>
                  </a:lnTo>
                  <a:lnTo>
                    <a:pt x="498348" y="313816"/>
                  </a:lnTo>
                  <a:lnTo>
                    <a:pt x="498348" y="5334"/>
                  </a:lnTo>
                  <a:lnTo>
                    <a:pt x="502279" y="5236"/>
                  </a:lnTo>
                  <a:lnTo>
                    <a:pt x="509508" y="4937"/>
                  </a:lnTo>
                  <a:lnTo>
                    <a:pt x="520047" y="4423"/>
                  </a:lnTo>
                  <a:lnTo>
                    <a:pt x="533907" y="3682"/>
                  </a:lnTo>
                  <a:lnTo>
                    <a:pt x="548600" y="3016"/>
                  </a:lnTo>
                  <a:lnTo>
                    <a:pt x="561816" y="2539"/>
                  </a:lnTo>
                  <a:lnTo>
                    <a:pt x="573555" y="2254"/>
                  </a:lnTo>
                  <a:lnTo>
                    <a:pt x="583818" y="2159"/>
                  </a:lnTo>
                  <a:close/>
                </a:path>
                <a:path w="2636520" h="319405">
                  <a:moveTo>
                    <a:pt x="1238503" y="1142"/>
                  </a:moveTo>
                  <a:lnTo>
                    <a:pt x="1262506" y="1142"/>
                  </a:lnTo>
                  <a:lnTo>
                    <a:pt x="1386459" y="313816"/>
                  </a:lnTo>
                  <a:lnTo>
                    <a:pt x="1326006" y="313816"/>
                  </a:lnTo>
                  <a:lnTo>
                    <a:pt x="1303527" y="251332"/>
                  </a:lnTo>
                  <a:lnTo>
                    <a:pt x="1197864" y="251332"/>
                  </a:lnTo>
                  <a:lnTo>
                    <a:pt x="1176401" y="313816"/>
                  </a:lnTo>
                  <a:lnTo>
                    <a:pt x="1115440" y="313816"/>
                  </a:lnTo>
                  <a:lnTo>
                    <a:pt x="1238503" y="1142"/>
                  </a:lnTo>
                  <a:close/>
                </a:path>
                <a:path w="2636520" h="319405">
                  <a:moveTo>
                    <a:pt x="2543683" y="0"/>
                  </a:moveTo>
                  <a:lnTo>
                    <a:pt x="2568662" y="1260"/>
                  </a:lnTo>
                  <a:lnTo>
                    <a:pt x="2590069" y="5032"/>
                  </a:lnTo>
                  <a:lnTo>
                    <a:pt x="2607905" y="11304"/>
                  </a:lnTo>
                  <a:lnTo>
                    <a:pt x="2622168" y="20065"/>
                  </a:lnTo>
                  <a:lnTo>
                    <a:pt x="2605532" y="67182"/>
                  </a:lnTo>
                  <a:lnTo>
                    <a:pt x="2590936" y="58181"/>
                  </a:lnTo>
                  <a:lnTo>
                    <a:pt x="2575925" y="51752"/>
                  </a:lnTo>
                  <a:lnTo>
                    <a:pt x="2560508" y="47894"/>
                  </a:lnTo>
                  <a:lnTo>
                    <a:pt x="2544698" y="46609"/>
                  </a:lnTo>
                  <a:lnTo>
                    <a:pt x="2535793" y="47230"/>
                  </a:lnTo>
                  <a:lnTo>
                    <a:pt x="2505592" y="74930"/>
                  </a:lnTo>
                  <a:lnTo>
                    <a:pt x="2504947" y="82550"/>
                  </a:lnTo>
                  <a:lnTo>
                    <a:pt x="2508615" y="95986"/>
                  </a:lnTo>
                  <a:lnTo>
                    <a:pt x="2519616" y="109648"/>
                  </a:lnTo>
                  <a:lnTo>
                    <a:pt x="2537952" y="123572"/>
                  </a:lnTo>
                  <a:lnTo>
                    <a:pt x="2563621" y="137794"/>
                  </a:lnTo>
                  <a:lnTo>
                    <a:pt x="2578054" y="145194"/>
                  </a:lnTo>
                  <a:lnTo>
                    <a:pt x="2590307" y="152320"/>
                  </a:lnTo>
                  <a:lnTo>
                    <a:pt x="2620406" y="179419"/>
                  </a:lnTo>
                  <a:lnTo>
                    <a:pt x="2635833" y="222954"/>
                  </a:lnTo>
                  <a:lnTo>
                    <a:pt x="2636266" y="233172"/>
                  </a:lnTo>
                  <a:lnTo>
                    <a:pt x="2634428" y="251102"/>
                  </a:lnTo>
                  <a:lnTo>
                    <a:pt x="2606674" y="294893"/>
                  </a:lnTo>
                  <a:lnTo>
                    <a:pt x="2572099" y="313007"/>
                  </a:lnTo>
                  <a:lnTo>
                    <a:pt x="2527426" y="319024"/>
                  </a:lnTo>
                  <a:lnTo>
                    <a:pt x="2506404" y="317640"/>
                  </a:lnTo>
                  <a:lnTo>
                    <a:pt x="2486405" y="313483"/>
                  </a:lnTo>
                  <a:lnTo>
                    <a:pt x="2467455" y="306540"/>
                  </a:lnTo>
                  <a:lnTo>
                    <a:pt x="2449575" y="296799"/>
                  </a:lnTo>
                  <a:lnTo>
                    <a:pt x="2469768" y="247650"/>
                  </a:lnTo>
                  <a:lnTo>
                    <a:pt x="2485909" y="257631"/>
                  </a:lnTo>
                  <a:lnTo>
                    <a:pt x="2501931" y="264731"/>
                  </a:lnTo>
                  <a:lnTo>
                    <a:pt x="2517810" y="268974"/>
                  </a:lnTo>
                  <a:lnTo>
                    <a:pt x="2533522" y="270382"/>
                  </a:lnTo>
                  <a:lnTo>
                    <a:pt x="2554618" y="268285"/>
                  </a:lnTo>
                  <a:lnTo>
                    <a:pt x="2569702" y="261985"/>
                  </a:lnTo>
                  <a:lnTo>
                    <a:pt x="2578760" y="251469"/>
                  </a:lnTo>
                  <a:lnTo>
                    <a:pt x="2581783" y="236727"/>
                  </a:lnTo>
                  <a:lnTo>
                    <a:pt x="2581068" y="228917"/>
                  </a:lnTo>
                  <a:lnTo>
                    <a:pt x="2553033" y="191468"/>
                  </a:lnTo>
                  <a:lnTo>
                    <a:pt x="2507277" y="166022"/>
                  </a:lnTo>
                  <a:lnTo>
                    <a:pt x="2493867" y="158321"/>
                  </a:lnTo>
                  <a:lnTo>
                    <a:pt x="2464847" y="132683"/>
                  </a:lnTo>
                  <a:lnTo>
                    <a:pt x="2450617" y="92390"/>
                  </a:lnTo>
                  <a:lnTo>
                    <a:pt x="2450211" y="83057"/>
                  </a:lnTo>
                  <a:lnTo>
                    <a:pt x="2451834" y="65912"/>
                  </a:lnTo>
                  <a:lnTo>
                    <a:pt x="2476372" y="23622"/>
                  </a:lnTo>
                  <a:lnTo>
                    <a:pt x="2524057" y="1476"/>
                  </a:lnTo>
                  <a:lnTo>
                    <a:pt x="2543683" y="0"/>
                  </a:lnTo>
                  <a:close/>
                </a:path>
                <a:path w="2636520" h="319405">
                  <a:moveTo>
                    <a:pt x="1008888" y="0"/>
                  </a:moveTo>
                  <a:lnTo>
                    <a:pt x="1034129" y="1357"/>
                  </a:lnTo>
                  <a:lnTo>
                    <a:pt x="1056703" y="5429"/>
                  </a:lnTo>
                  <a:lnTo>
                    <a:pt x="1076610" y="12215"/>
                  </a:lnTo>
                  <a:lnTo>
                    <a:pt x="1093851" y="21716"/>
                  </a:lnTo>
                  <a:lnTo>
                    <a:pt x="1071244" y="67055"/>
                  </a:lnTo>
                  <a:lnTo>
                    <a:pt x="1060698" y="58981"/>
                  </a:lnTo>
                  <a:lnTo>
                    <a:pt x="1047353" y="53228"/>
                  </a:lnTo>
                  <a:lnTo>
                    <a:pt x="1031222" y="49785"/>
                  </a:lnTo>
                  <a:lnTo>
                    <a:pt x="1012316" y="48640"/>
                  </a:lnTo>
                  <a:lnTo>
                    <a:pt x="993933" y="50665"/>
                  </a:lnTo>
                  <a:lnTo>
                    <a:pt x="949070" y="81025"/>
                  </a:lnTo>
                  <a:lnTo>
                    <a:pt x="930608" y="117633"/>
                  </a:lnTo>
                  <a:lnTo>
                    <a:pt x="924432" y="162813"/>
                  </a:lnTo>
                  <a:lnTo>
                    <a:pt x="925861" y="186295"/>
                  </a:lnTo>
                  <a:lnTo>
                    <a:pt x="937291" y="225589"/>
                  </a:lnTo>
                  <a:lnTo>
                    <a:pt x="973963" y="263143"/>
                  </a:lnTo>
                  <a:lnTo>
                    <a:pt x="1008252" y="270382"/>
                  </a:lnTo>
                  <a:lnTo>
                    <a:pt x="1028876" y="268450"/>
                  </a:lnTo>
                  <a:lnTo>
                    <a:pt x="1047130" y="262636"/>
                  </a:lnTo>
                  <a:lnTo>
                    <a:pt x="1063027" y="252916"/>
                  </a:lnTo>
                  <a:lnTo>
                    <a:pt x="1076578" y="239267"/>
                  </a:lnTo>
                  <a:lnTo>
                    <a:pt x="1101978" y="283463"/>
                  </a:lnTo>
                  <a:lnTo>
                    <a:pt x="1083284" y="299039"/>
                  </a:lnTo>
                  <a:lnTo>
                    <a:pt x="1060719" y="310149"/>
                  </a:lnTo>
                  <a:lnTo>
                    <a:pt x="1034274" y="316807"/>
                  </a:lnTo>
                  <a:lnTo>
                    <a:pt x="1003935" y="319024"/>
                  </a:lnTo>
                  <a:lnTo>
                    <a:pt x="973361" y="316376"/>
                  </a:lnTo>
                  <a:lnTo>
                    <a:pt x="923121" y="295128"/>
                  </a:lnTo>
                  <a:lnTo>
                    <a:pt x="887809" y="253307"/>
                  </a:lnTo>
                  <a:lnTo>
                    <a:pt x="869902" y="195343"/>
                  </a:lnTo>
                  <a:lnTo>
                    <a:pt x="867663" y="160527"/>
                  </a:lnTo>
                  <a:lnTo>
                    <a:pt x="870140" y="127718"/>
                  </a:lnTo>
                  <a:lnTo>
                    <a:pt x="889952" y="70481"/>
                  </a:lnTo>
                  <a:lnTo>
                    <a:pt x="928556" y="25931"/>
                  </a:lnTo>
                  <a:lnTo>
                    <a:pt x="979332" y="2881"/>
                  </a:lnTo>
                  <a:lnTo>
                    <a:pt x="100888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33400" y="1600200"/>
            <a:ext cx="4038600" cy="4724400"/>
            <a:chOff x="533400" y="1600200"/>
            <a:chExt cx="4038600" cy="472440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3400" y="1600200"/>
              <a:ext cx="3733800" cy="47244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958590" y="5100320"/>
              <a:ext cx="613410" cy="462280"/>
            </a:xfrm>
            <a:custGeom>
              <a:avLst/>
              <a:gdLst/>
              <a:ahLst/>
              <a:cxnLst/>
              <a:rect l="l" t="t" r="r" b="b"/>
              <a:pathLst>
                <a:path w="613410" h="462279">
                  <a:moveTo>
                    <a:pt x="512952" y="437895"/>
                  </a:moveTo>
                  <a:lnTo>
                    <a:pt x="509777" y="440308"/>
                  </a:lnTo>
                  <a:lnTo>
                    <a:pt x="509015" y="447293"/>
                  </a:lnTo>
                  <a:lnTo>
                    <a:pt x="511556" y="450468"/>
                  </a:lnTo>
                  <a:lnTo>
                    <a:pt x="613410" y="462279"/>
                  </a:lnTo>
                  <a:lnTo>
                    <a:pt x="612393" y="459866"/>
                  </a:lnTo>
                  <a:lnTo>
                    <a:pt x="599567" y="459866"/>
                  </a:lnTo>
                  <a:lnTo>
                    <a:pt x="580705" y="445720"/>
                  </a:lnTo>
                  <a:lnTo>
                    <a:pt x="512952" y="437895"/>
                  </a:lnTo>
                  <a:close/>
                </a:path>
                <a:path w="613410" h="462279">
                  <a:moveTo>
                    <a:pt x="580705" y="445720"/>
                  </a:moveTo>
                  <a:lnTo>
                    <a:pt x="599567" y="459866"/>
                  </a:lnTo>
                  <a:lnTo>
                    <a:pt x="601567" y="457199"/>
                  </a:lnTo>
                  <a:lnTo>
                    <a:pt x="597535" y="457199"/>
                  </a:lnTo>
                  <a:lnTo>
                    <a:pt x="593308" y="447181"/>
                  </a:lnTo>
                  <a:lnTo>
                    <a:pt x="580705" y="445720"/>
                  </a:lnTo>
                  <a:close/>
                </a:path>
                <a:path w="613410" h="462279">
                  <a:moveTo>
                    <a:pt x="569849" y="366267"/>
                  </a:moveTo>
                  <a:lnTo>
                    <a:pt x="566547" y="367664"/>
                  </a:lnTo>
                  <a:lnTo>
                    <a:pt x="563372" y="368934"/>
                  </a:lnTo>
                  <a:lnTo>
                    <a:pt x="561848" y="372744"/>
                  </a:lnTo>
                  <a:lnTo>
                    <a:pt x="563245" y="375919"/>
                  </a:lnTo>
                  <a:lnTo>
                    <a:pt x="588442" y="435647"/>
                  </a:lnTo>
                  <a:lnTo>
                    <a:pt x="607187" y="449706"/>
                  </a:lnTo>
                  <a:lnTo>
                    <a:pt x="599567" y="459866"/>
                  </a:lnTo>
                  <a:lnTo>
                    <a:pt x="612393" y="459866"/>
                  </a:lnTo>
                  <a:lnTo>
                    <a:pt x="574929" y="370966"/>
                  </a:lnTo>
                  <a:lnTo>
                    <a:pt x="573532" y="367791"/>
                  </a:lnTo>
                  <a:lnTo>
                    <a:pt x="569849" y="366267"/>
                  </a:lnTo>
                  <a:close/>
                </a:path>
                <a:path w="613410" h="462279">
                  <a:moveTo>
                    <a:pt x="593308" y="447181"/>
                  </a:moveTo>
                  <a:lnTo>
                    <a:pt x="597535" y="457199"/>
                  </a:lnTo>
                  <a:lnTo>
                    <a:pt x="604138" y="448436"/>
                  </a:lnTo>
                  <a:lnTo>
                    <a:pt x="593308" y="447181"/>
                  </a:lnTo>
                  <a:close/>
                </a:path>
                <a:path w="613410" h="462279">
                  <a:moveTo>
                    <a:pt x="588442" y="435647"/>
                  </a:moveTo>
                  <a:lnTo>
                    <a:pt x="593308" y="447181"/>
                  </a:lnTo>
                  <a:lnTo>
                    <a:pt x="604138" y="448436"/>
                  </a:lnTo>
                  <a:lnTo>
                    <a:pt x="597535" y="457199"/>
                  </a:lnTo>
                  <a:lnTo>
                    <a:pt x="601567" y="457199"/>
                  </a:lnTo>
                  <a:lnTo>
                    <a:pt x="607187" y="449706"/>
                  </a:lnTo>
                  <a:lnTo>
                    <a:pt x="588442" y="435647"/>
                  </a:lnTo>
                  <a:close/>
                </a:path>
                <a:path w="613410" h="462279">
                  <a:moveTo>
                    <a:pt x="7620" y="0"/>
                  </a:moveTo>
                  <a:lnTo>
                    <a:pt x="0" y="10159"/>
                  </a:lnTo>
                  <a:lnTo>
                    <a:pt x="580705" y="445720"/>
                  </a:lnTo>
                  <a:lnTo>
                    <a:pt x="593308" y="447181"/>
                  </a:lnTo>
                  <a:lnTo>
                    <a:pt x="588442" y="435647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575175" y="5433771"/>
            <a:ext cx="40773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23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2050" spc="-1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800" spc="-140" dirty="0">
                <a:latin typeface="Trebuchet MS"/>
                <a:cs typeface="Trebuchet MS"/>
              </a:rPr>
              <a:t>P</a:t>
            </a:r>
            <a:r>
              <a:rPr sz="2800" spc="-10" dirty="0">
                <a:latin typeface="Trebuchet MS"/>
                <a:cs typeface="Trebuchet MS"/>
              </a:rPr>
              <a:t>ericardia</a:t>
            </a:r>
            <a:r>
              <a:rPr sz="2800" spc="-5" dirty="0">
                <a:latin typeface="Trebuchet MS"/>
                <a:cs typeface="Trebuchet MS"/>
              </a:rPr>
              <a:t>l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cal</a:t>
            </a:r>
            <a:r>
              <a:rPr sz="2800" spc="-15" dirty="0">
                <a:latin typeface="Trebuchet MS"/>
                <a:cs typeface="Trebuchet MS"/>
              </a:rPr>
              <a:t>c</a:t>
            </a:r>
            <a:r>
              <a:rPr sz="2800" spc="-10" dirty="0">
                <a:latin typeface="Trebuchet MS"/>
                <a:cs typeface="Trebuchet MS"/>
              </a:rPr>
              <a:t>if</a:t>
            </a:r>
            <a:r>
              <a:rPr sz="2800" spc="-20" dirty="0">
                <a:latin typeface="Trebuchet MS"/>
                <a:cs typeface="Trebuchet MS"/>
              </a:rPr>
              <a:t>i</a:t>
            </a:r>
            <a:r>
              <a:rPr sz="2800" spc="-10" dirty="0">
                <a:latin typeface="Trebuchet MS"/>
                <a:cs typeface="Trebuchet MS"/>
              </a:rPr>
              <a:t>ca</a:t>
            </a:r>
            <a:r>
              <a:rPr sz="2800" spc="5" dirty="0">
                <a:latin typeface="Trebuchet MS"/>
                <a:cs typeface="Trebuchet MS"/>
              </a:rPr>
              <a:t>t</a:t>
            </a:r>
            <a:r>
              <a:rPr sz="2800" spc="-10" dirty="0">
                <a:latin typeface="Trebuchet MS"/>
                <a:cs typeface="Trebuchet MS"/>
              </a:rPr>
              <a:t>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46575" y="1627378"/>
            <a:ext cx="3761104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indent="-204470">
              <a:lnSpc>
                <a:spcPct val="100000"/>
              </a:lnSpc>
              <a:spcBef>
                <a:spcPts val="100"/>
              </a:spcBef>
              <a:buSzPct val="94444"/>
              <a:buAutoNum type="arabicPeriod"/>
              <a:tabLst>
                <a:tab pos="217170" algn="l"/>
              </a:tabLst>
            </a:pPr>
            <a:r>
              <a:rPr sz="1800" spc="-5" dirty="0">
                <a:latin typeface="Trebuchet MS"/>
                <a:cs typeface="Trebuchet MS"/>
              </a:rPr>
              <a:t>Straightening of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right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border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Trebuchet MS"/>
              <a:buAutoNum type="arabicPeriod"/>
            </a:pPr>
            <a:endParaRPr sz="1850">
              <a:latin typeface="Trebuchet MS"/>
              <a:cs typeface="Trebuchet MS"/>
            </a:endParaRPr>
          </a:p>
          <a:p>
            <a:pPr marL="216535" indent="-204470">
              <a:lnSpc>
                <a:spcPct val="100000"/>
              </a:lnSpc>
              <a:spcBef>
                <a:spcPts val="5"/>
              </a:spcBef>
              <a:buSzPct val="94444"/>
              <a:buAutoNum type="arabicPeriod"/>
              <a:tabLst>
                <a:tab pos="217170" algn="l"/>
              </a:tabLst>
            </a:pPr>
            <a:r>
              <a:rPr sz="1800" spc="-15" dirty="0">
                <a:latin typeface="Trebuchet MS"/>
                <a:cs typeface="Trebuchet MS"/>
              </a:rPr>
              <a:t>Pericardial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thickening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&gt;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4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mm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Trebuchet MS"/>
              <a:buAutoNum type="arabicPeriod"/>
            </a:pPr>
            <a:endParaRPr sz="1850">
              <a:latin typeface="Trebuchet MS"/>
              <a:cs typeface="Trebuchet MS"/>
            </a:endParaRPr>
          </a:p>
          <a:p>
            <a:pPr marL="12700" marR="577850">
              <a:lnSpc>
                <a:spcPct val="100000"/>
              </a:lnSpc>
              <a:buSzPct val="94444"/>
              <a:buAutoNum type="arabicPeriod"/>
              <a:tabLst>
                <a:tab pos="217170" algn="l"/>
              </a:tabLst>
            </a:pPr>
            <a:r>
              <a:rPr sz="1800" spc="-15" dirty="0">
                <a:latin typeface="Trebuchet MS"/>
                <a:cs typeface="Trebuchet MS"/>
              </a:rPr>
              <a:t>Pericardial </a:t>
            </a:r>
            <a:r>
              <a:rPr sz="1800" spc="-10" dirty="0">
                <a:latin typeface="Trebuchet MS"/>
                <a:cs typeface="Trebuchet MS"/>
              </a:rPr>
              <a:t>calcification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(50%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cases)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Trebuchet MS"/>
              <a:buAutoNum type="arabicPeriod"/>
            </a:pPr>
            <a:endParaRPr sz="1850">
              <a:latin typeface="Trebuchet MS"/>
              <a:cs typeface="Trebuchet MS"/>
            </a:endParaRPr>
          </a:p>
          <a:p>
            <a:pPr marL="217170" indent="-205104">
              <a:lnSpc>
                <a:spcPct val="100000"/>
              </a:lnSpc>
              <a:buSzPct val="94444"/>
              <a:buAutoNum type="arabicPeriod"/>
              <a:tabLst>
                <a:tab pos="217804" algn="l"/>
              </a:tabLst>
            </a:pPr>
            <a:r>
              <a:rPr sz="1800" spc="-5" dirty="0">
                <a:latin typeface="Trebuchet MS"/>
                <a:cs typeface="Trebuchet MS"/>
              </a:rPr>
              <a:t>Dilatation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of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SVC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and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azygous</a:t>
            </a:r>
            <a:r>
              <a:rPr sz="1800" spc="-10" dirty="0">
                <a:latin typeface="Trebuchet MS"/>
                <a:cs typeface="Trebuchet MS"/>
              </a:rPr>
              <a:t> vein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220" y="448944"/>
            <a:ext cx="7576184" cy="301625"/>
            <a:chOff x="290220" y="448944"/>
            <a:chExt cx="7576184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220" y="448944"/>
              <a:ext cx="7576159" cy="3012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7765" y="604265"/>
              <a:ext cx="93090" cy="9994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6501765" y="5392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4" h="107950">
                <a:moveTo>
                  <a:pt x="35052" y="0"/>
                </a:moveTo>
                <a:lnTo>
                  <a:pt x="0" y="107442"/>
                </a:lnTo>
                <a:lnTo>
                  <a:pt x="69977" y="107442"/>
                </a:lnTo>
                <a:lnTo>
                  <a:pt x="3505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3036" y="5392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1" y="0"/>
                </a:moveTo>
                <a:lnTo>
                  <a:pt x="0" y="107442"/>
                </a:lnTo>
                <a:lnTo>
                  <a:pt x="69976" y="107442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2664" y="539241"/>
            <a:ext cx="70485" cy="107950"/>
          </a:xfrm>
          <a:custGeom>
            <a:avLst/>
            <a:gdLst/>
            <a:ahLst/>
            <a:cxnLst/>
            <a:rect l="l" t="t" r="r" b="b"/>
            <a:pathLst>
              <a:path w="70485" h="107950">
                <a:moveTo>
                  <a:pt x="35052" y="0"/>
                </a:moveTo>
                <a:lnTo>
                  <a:pt x="0" y="107442"/>
                </a:lnTo>
                <a:lnTo>
                  <a:pt x="69977" y="107442"/>
                </a:lnTo>
                <a:lnTo>
                  <a:pt x="3505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4906" y="497205"/>
            <a:ext cx="112268" cy="20307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8421" y="497205"/>
            <a:ext cx="90424" cy="972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48526" y="496951"/>
            <a:ext cx="85979" cy="8508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81370" y="496951"/>
            <a:ext cx="85978" cy="8508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1959" y="494030"/>
            <a:ext cx="148716" cy="2112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1388" y="494030"/>
            <a:ext cx="148805" cy="211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07766" y="493776"/>
            <a:ext cx="77343" cy="7327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319136" y="454151"/>
            <a:ext cx="547370" cy="296545"/>
          </a:xfrm>
          <a:custGeom>
            <a:avLst/>
            <a:gdLst/>
            <a:ahLst/>
            <a:cxnLst/>
            <a:rect l="l" t="t" r="r" b="b"/>
            <a:pathLst>
              <a:path w="547370" h="296545">
                <a:moveTo>
                  <a:pt x="308610" y="0"/>
                </a:moveTo>
                <a:lnTo>
                  <a:pt x="336042" y="0"/>
                </a:lnTo>
                <a:lnTo>
                  <a:pt x="399034" y="196087"/>
                </a:lnTo>
                <a:lnTo>
                  <a:pt x="460629" y="0"/>
                </a:lnTo>
                <a:lnTo>
                  <a:pt x="487807" y="0"/>
                </a:lnTo>
                <a:lnTo>
                  <a:pt x="547243" y="291338"/>
                </a:lnTo>
                <a:lnTo>
                  <a:pt x="497078" y="291338"/>
                </a:lnTo>
                <a:lnTo>
                  <a:pt x="466979" y="134365"/>
                </a:lnTo>
                <a:lnTo>
                  <a:pt x="408305" y="295021"/>
                </a:lnTo>
                <a:lnTo>
                  <a:pt x="389890" y="295021"/>
                </a:lnTo>
                <a:lnTo>
                  <a:pt x="331216" y="134365"/>
                </a:lnTo>
                <a:lnTo>
                  <a:pt x="299847" y="291338"/>
                </a:lnTo>
                <a:lnTo>
                  <a:pt x="249936" y="291338"/>
                </a:lnTo>
                <a:lnTo>
                  <a:pt x="308610" y="0"/>
                </a:lnTo>
                <a:close/>
              </a:path>
              <a:path w="547370" h="296545">
                <a:moveTo>
                  <a:pt x="0" y="0"/>
                </a:moveTo>
                <a:lnTo>
                  <a:pt x="51562" y="0"/>
                </a:lnTo>
                <a:lnTo>
                  <a:pt x="51562" y="197358"/>
                </a:lnTo>
                <a:lnTo>
                  <a:pt x="52464" y="208526"/>
                </a:lnTo>
                <a:lnTo>
                  <a:pt x="73725" y="241885"/>
                </a:lnTo>
                <a:lnTo>
                  <a:pt x="105283" y="250189"/>
                </a:lnTo>
                <a:lnTo>
                  <a:pt x="118500" y="249285"/>
                </a:lnTo>
                <a:lnTo>
                  <a:pt x="155678" y="227881"/>
                </a:lnTo>
                <a:lnTo>
                  <a:pt x="164465" y="196342"/>
                </a:lnTo>
                <a:lnTo>
                  <a:pt x="164465" y="0"/>
                </a:lnTo>
                <a:lnTo>
                  <a:pt x="216154" y="0"/>
                </a:lnTo>
                <a:lnTo>
                  <a:pt x="216154" y="200278"/>
                </a:lnTo>
                <a:lnTo>
                  <a:pt x="214272" y="221523"/>
                </a:lnTo>
                <a:lnTo>
                  <a:pt x="199223" y="256678"/>
                </a:lnTo>
                <a:lnTo>
                  <a:pt x="169743" y="281731"/>
                </a:lnTo>
                <a:lnTo>
                  <a:pt x="129547" y="294443"/>
                </a:lnTo>
                <a:lnTo>
                  <a:pt x="105664" y="296037"/>
                </a:lnTo>
                <a:lnTo>
                  <a:pt x="81778" y="294489"/>
                </a:lnTo>
                <a:lnTo>
                  <a:pt x="42673" y="282106"/>
                </a:lnTo>
                <a:lnTo>
                  <a:pt x="6857" y="240982"/>
                </a:lnTo>
                <a:lnTo>
                  <a:pt x="0" y="2000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07250" y="454151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9" y="0"/>
                </a:lnTo>
                <a:lnTo>
                  <a:pt x="51689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77965" y="454151"/>
            <a:ext cx="52069" cy="291465"/>
          </a:xfrm>
          <a:custGeom>
            <a:avLst/>
            <a:gdLst/>
            <a:ahLst/>
            <a:cxnLst/>
            <a:rect l="l" t="t" r="r" b="b"/>
            <a:pathLst>
              <a:path w="52070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7016" y="454151"/>
            <a:ext cx="186055" cy="291465"/>
          </a:xfrm>
          <a:custGeom>
            <a:avLst/>
            <a:gdLst/>
            <a:ahLst/>
            <a:cxnLst/>
            <a:rect l="l" t="t" r="r" b="b"/>
            <a:pathLst>
              <a:path w="186054" h="29146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99609" y="454151"/>
            <a:ext cx="191770" cy="291465"/>
          </a:xfrm>
          <a:custGeom>
            <a:avLst/>
            <a:gdLst/>
            <a:ahLst/>
            <a:cxnLst/>
            <a:rect l="l" t="t" r="r" b="b"/>
            <a:pathLst>
              <a:path w="191770" h="291465">
                <a:moveTo>
                  <a:pt x="0" y="0"/>
                </a:moveTo>
                <a:lnTo>
                  <a:pt x="191642" y="0"/>
                </a:lnTo>
                <a:lnTo>
                  <a:pt x="191642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53924" y="114046"/>
                </a:lnTo>
                <a:lnTo>
                  <a:pt x="153924" y="157987"/>
                </a:lnTo>
                <a:lnTo>
                  <a:pt x="51562" y="157987"/>
                </a:lnTo>
                <a:lnTo>
                  <a:pt x="5156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58004" y="454151"/>
            <a:ext cx="186055" cy="291465"/>
          </a:xfrm>
          <a:custGeom>
            <a:avLst/>
            <a:gdLst/>
            <a:ahLst/>
            <a:cxnLst/>
            <a:rect l="l" t="t" r="r" b="b"/>
            <a:pathLst>
              <a:path w="186054" h="29146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06672" y="454151"/>
            <a:ext cx="443865" cy="295275"/>
          </a:xfrm>
          <a:custGeom>
            <a:avLst/>
            <a:gdLst/>
            <a:ahLst/>
            <a:cxnLst/>
            <a:rect l="l" t="t" r="r" b="b"/>
            <a:pathLst>
              <a:path w="443864" h="295275">
                <a:moveTo>
                  <a:pt x="231648" y="0"/>
                </a:moveTo>
                <a:lnTo>
                  <a:pt x="256412" y="0"/>
                </a:lnTo>
                <a:lnTo>
                  <a:pt x="393953" y="175640"/>
                </a:lnTo>
                <a:lnTo>
                  <a:pt x="393953" y="0"/>
                </a:lnTo>
                <a:lnTo>
                  <a:pt x="443611" y="0"/>
                </a:lnTo>
                <a:lnTo>
                  <a:pt x="443611" y="295021"/>
                </a:lnTo>
                <a:lnTo>
                  <a:pt x="422528" y="295021"/>
                </a:lnTo>
                <a:lnTo>
                  <a:pt x="281304" y="110871"/>
                </a:lnTo>
                <a:lnTo>
                  <a:pt x="281304" y="291338"/>
                </a:lnTo>
                <a:lnTo>
                  <a:pt x="231648" y="291338"/>
                </a:lnTo>
                <a:lnTo>
                  <a:pt x="231648" y="0"/>
                </a:lnTo>
                <a:close/>
              </a:path>
              <a:path w="443864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7" y="114046"/>
                </a:lnTo>
                <a:lnTo>
                  <a:pt x="147827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66720" y="454151"/>
            <a:ext cx="183515" cy="291465"/>
          </a:xfrm>
          <a:custGeom>
            <a:avLst/>
            <a:gdLst/>
            <a:ahLst/>
            <a:cxnLst/>
            <a:rect l="l" t="t" r="r" b="b"/>
            <a:pathLst>
              <a:path w="183514" h="291465">
                <a:moveTo>
                  <a:pt x="0" y="0"/>
                </a:moveTo>
                <a:lnTo>
                  <a:pt x="51562" y="0"/>
                </a:lnTo>
                <a:lnTo>
                  <a:pt x="51562" y="245237"/>
                </a:lnTo>
                <a:lnTo>
                  <a:pt x="183134" y="245237"/>
                </a:lnTo>
                <a:lnTo>
                  <a:pt x="18313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86966" y="454151"/>
            <a:ext cx="327025" cy="291465"/>
          </a:xfrm>
          <a:custGeom>
            <a:avLst/>
            <a:gdLst/>
            <a:ahLst/>
            <a:cxnLst/>
            <a:rect l="l" t="t" r="r" b="b"/>
            <a:pathLst>
              <a:path w="327025" h="291465">
                <a:moveTo>
                  <a:pt x="85978" y="0"/>
                </a:moveTo>
                <a:lnTo>
                  <a:pt x="327025" y="0"/>
                </a:lnTo>
                <a:lnTo>
                  <a:pt x="327025" y="45847"/>
                </a:lnTo>
                <a:lnTo>
                  <a:pt x="230250" y="45847"/>
                </a:lnTo>
                <a:lnTo>
                  <a:pt x="230250" y="291084"/>
                </a:lnTo>
                <a:lnTo>
                  <a:pt x="178561" y="291084"/>
                </a:lnTo>
                <a:lnTo>
                  <a:pt x="178561" y="45847"/>
                </a:lnTo>
                <a:lnTo>
                  <a:pt x="85978" y="45847"/>
                </a:lnTo>
                <a:lnTo>
                  <a:pt x="85978" y="0"/>
                </a:lnTo>
                <a:close/>
              </a:path>
              <a:path w="327025" h="291465">
                <a:moveTo>
                  <a:pt x="0" y="0"/>
                </a:moveTo>
                <a:lnTo>
                  <a:pt x="51688" y="0"/>
                </a:lnTo>
                <a:lnTo>
                  <a:pt x="51688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83157" y="454151"/>
            <a:ext cx="443865" cy="295275"/>
          </a:xfrm>
          <a:custGeom>
            <a:avLst/>
            <a:gdLst/>
            <a:ahLst/>
            <a:cxnLst/>
            <a:rect l="l" t="t" r="r" b="b"/>
            <a:pathLst>
              <a:path w="443864" h="295275">
                <a:moveTo>
                  <a:pt x="231648" y="0"/>
                </a:moveTo>
                <a:lnTo>
                  <a:pt x="256412" y="0"/>
                </a:lnTo>
                <a:lnTo>
                  <a:pt x="393954" y="175640"/>
                </a:lnTo>
                <a:lnTo>
                  <a:pt x="393954" y="0"/>
                </a:lnTo>
                <a:lnTo>
                  <a:pt x="443611" y="0"/>
                </a:lnTo>
                <a:lnTo>
                  <a:pt x="443611" y="295021"/>
                </a:lnTo>
                <a:lnTo>
                  <a:pt x="422529" y="295021"/>
                </a:lnTo>
                <a:lnTo>
                  <a:pt x="281305" y="110871"/>
                </a:lnTo>
                <a:lnTo>
                  <a:pt x="281305" y="291338"/>
                </a:lnTo>
                <a:lnTo>
                  <a:pt x="231648" y="291338"/>
                </a:lnTo>
                <a:lnTo>
                  <a:pt x="231648" y="0"/>
                </a:lnTo>
                <a:close/>
              </a:path>
              <a:path w="443864" h="29527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5" y="245237"/>
                </a:lnTo>
                <a:lnTo>
                  <a:pt x="183515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9050" y="454151"/>
            <a:ext cx="212090" cy="295275"/>
          </a:xfrm>
          <a:custGeom>
            <a:avLst/>
            <a:gdLst/>
            <a:ahLst/>
            <a:cxnLst/>
            <a:rect l="l" t="t" r="r" b="b"/>
            <a:pathLst>
              <a:path w="212090" h="295275">
                <a:moveTo>
                  <a:pt x="0" y="0"/>
                </a:moveTo>
                <a:lnTo>
                  <a:pt x="24828" y="0"/>
                </a:lnTo>
                <a:lnTo>
                  <a:pt x="162318" y="175640"/>
                </a:lnTo>
                <a:lnTo>
                  <a:pt x="162318" y="0"/>
                </a:lnTo>
                <a:lnTo>
                  <a:pt x="211988" y="0"/>
                </a:lnTo>
                <a:lnTo>
                  <a:pt x="211988" y="295021"/>
                </a:lnTo>
                <a:lnTo>
                  <a:pt x="190931" y="295021"/>
                </a:lnTo>
                <a:lnTo>
                  <a:pt x="49669" y="110871"/>
                </a:lnTo>
                <a:lnTo>
                  <a:pt x="49669" y="291338"/>
                </a:lnTo>
                <a:lnTo>
                  <a:pt x="0" y="2913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44232" y="452119"/>
            <a:ext cx="215900" cy="293370"/>
          </a:xfrm>
          <a:custGeom>
            <a:avLst/>
            <a:gdLst/>
            <a:ahLst/>
            <a:cxnLst/>
            <a:rect l="l" t="t" r="r" b="b"/>
            <a:pathLst>
              <a:path w="215900" h="293370">
                <a:moveTo>
                  <a:pt x="77597" y="0"/>
                </a:moveTo>
                <a:lnTo>
                  <a:pt x="134635" y="9334"/>
                </a:lnTo>
                <a:lnTo>
                  <a:pt x="178435" y="37337"/>
                </a:lnTo>
                <a:lnTo>
                  <a:pt x="206438" y="80645"/>
                </a:lnTo>
                <a:lnTo>
                  <a:pt x="215773" y="136143"/>
                </a:lnTo>
                <a:lnTo>
                  <a:pt x="209722" y="192653"/>
                </a:lnTo>
                <a:lnTo>
                  <a:pt x="191571" y="236606"/>
                </a:lnTo>
                <a:lnTo>
                  <a:pt x="161320" y="268000"/>
                </a:lnTo>
                <a:lnTo>
                  <a:pt x="118968" y="286837"/>
                </a:lnTo>
                <a:lnTo>
                  <a:pt x="64516" y="293115"/>
                </a:lnTo>
                <a:lnTo>
                  <a:pt x="0" y="293115"/>
                </a:lnTo>
                <a:lnTo>
                  <a:pt x="0" y="2285"/>
                </a:lnTo>
                <a:lnTo>
                  <a:pt x="28001" y="1285"/>
                </a:lnTo>
                <a:lnTo>
                  <a:pt x="50276" y="571"/>
                </a:lnTo>
                <a:lnTo>
                  <a:pt x="66811" y="142"/>
                </a:lnTo>
                <a:lnTo>
                  <a:pt x="7759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57748" y="452119"/>
            <a:ext cx="193040" cy="293370"/>
          </a:xfrm>
          <a:custGeom>
            <a:avLst/>
            <a:gdLst/>
            <a:ahLst/>
            <a:cxnLst/>
            <a:rect l="l" t="t" r="r" b="b"/>
            <a:pathLst>
              <a:path w="193039" h="293370">
                <a:moveTo>
                  <a:pt x="60325" y="0"/>
                </a:moveTo>
                <a:lnTo>
                  <a:pt x="120030" y="5318"/>
                </a:lnTo>
                <a:lnTo>
                  <a:pt x="161162" y="21208"/>
                </a:lnTo>
                <a:lnTo>
                  <a:pt x="191059" y="66321"/>
                </a:lnTo>
                <a:lnTo>
                  <a:pt x="193039" y="87249"/>
                </a:lnTo>
                <a:lnTo>
                  <a:pt x="185677" y="131087"/>
                </a:lnTo>
                <a:lnTo>
                  <a:pt x="163575" y="162401"/>
                </a:lnTo>
                <a:lnTo>
                  <a:pt x="126710" y="181189"/>
                </a:lnTo>
                <a:lnTo>
                  <a:pt x="75056" y="187451"/>
                </a:lnTo>
                <a:lnTo>
                  <a:pt x="69214" y="187451"/>
                </a:lnTo>
                <a:lnTo>
                  <a:pt x="61467" y="186943"/>
                </a:lnTo>
                <a:lnTo>
                  <a:pt x="51562" y="186054"/>
                </a:lnTo>
                <a:lnTo>
                  <a:pt x="51562" y="293115"/>
                </a:lnTo>
                <a:lnTo>
                  <a:pt x="0" y="293115"/>
                </a:lnTo>
                <a:lnTo>
                  <a:pt x="0" y="2285"/>
                </a:lnTo>
                <a:lnTo>
                  <a:pt x="23123" y="1285"/>
                </a:lnTo>
                <a:lnTo>
                  <a:pt x="40878" y="571"/>
                </a:lnTo>
                <a:lnTo>
                  <a:pt x="53274" y="142"/>
                </a:lnTo>
                <a:lnTo>
                  <a:pt x="6032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57092" y="451612"/>
            <a:ext cx="196850" cy="294005"/>
          </a:xfrm>
          <a:custGeom>
            <a:avLst/>
            <a:gdLst/>
            <a:ahLst/>
            <a:cxnLst/>
            <a:rect l="l" t="t" r="r" b="b"/>
            <a:pathLst>
              <a:path w="196850" h="294005">
                <a:moveTo>
                  <a:pt x="82423" y="0"/>
                </a:moveTo>
                <a:lnTo>
                  <a:pt x="122808" y="4841"/>
                </a:lnTo>
                <a:lnTo>
                  <a:pt x="164457" y="30045"/>
                </a:lnTo>
                <a:lnTo>
                  <a:pt x="178816" y="74675"/>
                </a:lnTo>
                <a:lnTo>
                  <a:pt x="176530" y="91031"/>
                </a:lnTo>
                <a:lnTo>
                  <a:pt x="169671" y="105600"/>
                </a:lnTo>
                <a:lnTo>
                  <a:pt x="158242" y="118360"/>
                </a:lnTo>
                <a:lnTo>
                  <a:pt x="142240" y="129286"/>
                </a:lnTo>
                <a:lnTo>
                  <a:pt x="165983" y="141235"/>
                </a:lnTo>
                <a:lnTo>
                  <a:pt x="182927" y="158210"/>
                </a:lnTo>
                <a:lnTo>
                  <a:pt x="193085" y="180185"/>
                </a:lnTo>
                <a:lnTo>
                  <a:pt x="196469" y="207137"/>
                </a:lnTo>
                <a:lnTo>
                  <a:pt x="194589" y="226018"/>
                </a:lnTo>
                <a:lnTo>
                  <a:pt x="166496" y="270255"/>
                </a:lnTo>
                <a:lnTo>
                  <a:pt x="132095" y="287797"/>
                </a:lnTo>
                <a:lnTo>
                  <a:pt x="89026" y="293624"/>
                </a:lnTo>
                <a:lnTo>
                  <a:pt x="0" y="293624"/>
                </a:lnTo>
                <a:lnTo>
                  <a:pt x="0" y="2793"/>
                </a:lnTo>
                <a:lnTo>
                  <a:pt x="27166" y="1553"/>
                </a:lnTo>
                <a:lnTo>
                  <a:pt x="49974" y="682"/>
                </a:lnTo>
                <a:lnTo>
                  <a:pt x="68401" y="168"/>
                </a:lnTo>
                <a:lnTo>
                  <a:pt x="8242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95820" y="4512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7" y="294005"/>
                </a:lnTo>
                <a:lnTo>
                  <a:pt x="164083" y="294005"/>
                </a:lnTo>
                <a:lnTo>
                  <a:pt x="86359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4" y="172466"/>
                </a:lnTo>
                <a:lnTo>
                  <a:pt x="53594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28665" y="4512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4" h="294005">
                <a:moveTo>
                  <a:pt x="80645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5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7" y="294005"/>
                </a:lnTo>
                <a:lnTo>
                  <a:pt x="164084" y="294005"/>
                </a:lnTo>
                <a:lnTo>
                  <a:pt x="86360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4" y="172466"/>
                </a:lnTo>
                <a:lnTo>
                  <a:pt x="53594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9435" y="4502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4" h="295275">
                <a:moveTo>
                  <a:pt x="115950" y="0"/>
                </a:moveTo>
                <a:lnTo>
                  <a:pt x="138684" y="0"/>
                </a:lnTo>
                <a:lnTo>
                  <a:pt x="255650" y="295021"/>
                </a:lnTo>
                <a:lnTo>
                  <a:pt x="198628" y="295021"/>
                </a:lnTo>
                <a:lnTo>
                  <a:pt x="177418" y="235965"/>
                </a:lnTo>
                <a:lnTo>
                  <a:pt x="77724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70707" y="4502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5" h="295275">
                <a:moveTo>
                  <a:pt x="115950" y="0"/>
                </a:moveTo>
                <a:lnTo>
                  <a:pt x="138684" y="0"/>
                </a:lnTo>
                <a:lnTo>
                  <a:pt x="255650" y="295021"/>
                </a:lnTo>
                <a:lnTo>
                  <a:pt x="198628" y="295021"/>
                </a:lnTo>
                <a:lnTo>
                  <a:pt x="177419" y="235965"/>
                </a:lnTo>
                <a:lnTo>
                  <a:pt x="77724" y="235965"/>
                </a:lnTo>
                <a:lnTo>
                  <a:pt x="57404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80335" y="450215"/>
            <a:ext cx="255904" cy="295275"/>
          </a:xfrm>
          <a:custGeom>
            <a:avLst/>
            <a:gdLst/>
            <a:ahLst/>
            <a:cxnLst/>
            <a:rect l="l" t="t" r="r" b="b"/>
            <a:pathLst>
              <a:path w="255905" h="295275">
                <a:moveTo>
                  <a:pt x="115950" y="0"/>
                </a:moveTo>
                <a:lnTo>
                  <a:pt x="138683" y="0"/>
                </a:lnTo>
                <a:lnTo>
                  <a:pt x="255650" y="295021"/>
                </a:lnTo>
                <a:lnTo>
                  <a:pt x="198627" y="295021"/>
                </a:lnTo>
                <a:lnTo>
                  <a:pt x="177419" y="235965"/>
                </a:lnTo>
                <a:lnTo>
                  <a:pt x="77724" y="235965"/>
                </a:lnTo>
                <a:lnTo>
                  <a:pt x="57403" y="295021"/>
                </a:lnTo>
                <a:lnTo>
                  <a:pt x="0" y="295021"/>
                </a:lnTo>
                <a:lnTo>
                  <a:pt x="1159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75883" y="4491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59" y="20447"/>
                </a:lnTo>
                <a:lnTo>
                  <a:pt x="192150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2" y="76326"/>
                </a:lnTo>
                <a:lnTo>
                  <a:pt x="59531" y="110934"/>
                </a:lnTo>
                <a:lnTo>
                  <a:pt x="53720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29" y="248285"/>
                </a:lnTo>
                <a:lnTo>
                  <a:pt x="132714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3" y="225678"/>
                </a:lnTo>
                <a:lnTo>
                  <a:pt x="221106" y="267462"/>
                </a:lnTo>
                <a:lnTo>
                  <a:pt x="203533" y="282130"/>
                </a:lnTo>
                <a:lnTo>
                  <a:pt x="182245" y="292607"/>
                </a:lnTo>
                <a:lnTo>
                  <a:pt x="157241" y="298894"/>
                </a:lnTo>
                <a:lnTo>
                  <a:pt x="128524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95622" y="4491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50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60" y="20447"/>
                </a:lnTo>
                <a:lnTo>
                  <a:pt x="192150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5" y="45847"/>
                </a:lnTo>
                <a:lnTo>
                  <a:pt x="119163" y="47751"/>
                </a:lnTo>
                <a:lnTo>
                  <a:pt x="76962" y="76326"/>
                </a:lnTo>
                <a:lnTo>
                  <a:pt x="59531" y="110934"/>
                </a:lnTo>
                <a:lnTo>
                  <a:pt x="53721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29" y="248285"/>
                </a:lnTo>
                <a:lnTo>
                  <a:pt x="132714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3" y="225678"/>
                </a:lnTo>
                <a:lnTo>
                  <a:pt x="221106" y="267462"/>
                </a:lnTo>
                <a:lnTo>
                  <a:pt x="203533" y="282130"/>
                </a:lnTo>
                <a:lnTo>
                  <a:pt x="182245" y="292607"/>
                </a:lnTo>
                <a:lnTo>
                  <a:pt x="157241" y="298894"/>
                </a:lnTo>
                <a:lnTo>
                  <a:pt x="128524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5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85439" y="449198"/>
            <a:ext cx="176530" cy="300990"/>
          </a:xfrm>
          <a:custGeom>
            <a:avLst/>
            <a:gdLst/>
            <a:ahLst/>
            <a:cxnLst/>
            <a:rect l="l" t="t" r="r" b="b"/>
            <a:pathLst>
              <a:path w="176529" h="300990">
                <a:moveTo>
                  <a:pt x="88773" y="0"/>
                </a:moveTo>
                <a:lnTo>
                  <a:pt x="112345" y="1188"/>
                </a:lnTo>
                <a:lnTo>
                  <a:pt x="132572" y="4746"/>
                </a:lnTo>
                <a:lnTo>
                  <a:pt x="149441" y="10662"/>
                </a:lnTo>
                <a:lnTo>
                  <a:pt x="162940" y="18923"/>
                </a:lnTo>
                <a:lnTo>
                  <a:pt x="147193" y="63373"/>
                </a:lnTo>
                <a:lnTo>
                  <a:pt x="133455" y="54871"/>
                </a:lnTo>
                <a:lnTo>
                  <a:pt x="119300" y="48799"/>
                </a:lnTo>
                <a:lnTo>
                  <a:pt x="104741" y="45156"/>
                </a:lnTo>
                <a:lnTo>
                  <a:pt x="89788" y="43941"/>
                </a:lnTo>
                <a:lnTo>
                  <a:pt x="81355" y="44517"/>
                </a:lnTo>
                <a:lnTo>
                  <a:pt x="52923" y="70681"/>
                </a:lnTo>
                <a:lnTo>
                  <a:pt x="52324" y="77850"/>
                </a:lnTo>
                <a:lnTo>
                  <a:pt x="55778" y="90523"/>
                </a:lnTo>
                <a:lnTo>
                  <a:pt x="66151" y="103409"/>
                </a:lnTo>
                <a:lnTo>
                  <a:pt x="83452" y="116534"/>
                </a:lnTo>
                <a:lnTo>
                  <a:pt x="107696" y="129921"/>
                </a:lnTo>
                <a:lnTo>
                  <a:pt x="121267" y="136921"/>
                </a:lnTo>
                <a:lnTo>
                  <a:pt x="132826" y="143637"/>
                </a:lnTo>
                <a:lnTo>
                  <a:pt x="161226" y="169290"/>
                </a:lnTo>
                <a:lnTo>
                  <a:pt x="175849" y="210369"/>
                </a:lnTo>
                <a:lnTo>
                  <a:pt x="176275" y="219963"/>
                </a:lnTo>
                <a:lnTo>
                  <a:pt x="174535" y="236821"/>
                </a:lnTo>
                <a:lnTo>
                  <a:pt x="148336" y="278129"/>
                </a:lnTo>
                <a:lnTo>
                  <a:pt x="95775" y="299561"/>
                </a:lnTo>
                <a:lnTo>
                  <a:pt x="73533" y="300989"/>
                </a:lnTo>
                <a:lnTo>
                  <a:pt x="53649" y="299678"/>
                </a:lnTo>
                <a:lnTo>
                  <a:pt x="34766" y="295735"/>
                </a:lnTo>
                <a:lnTo>
                  <a:pt x="16883" y="289149"/>
                </a:lnTo>
                <a:lnTo>
                  <a:pt x="0" y="279908"/>
                </a:lnTo>
                <a:lnTo>
                  <a:pt x="19050" y="233679"/>
                </a:lnTo>
                <a:lnTo>
                  <a:pt x="34313" y="243034"/>
                </a:lnTo>
                <a:lnTo>
                  <a:pt x="49434" y="249745"/>
                </a:lnTo>
                <a:lnTo>
                  <a:pt x="64412" y="253789"/>
                </a:lnTo>
                <a:lnTo>
                  <a:pt x="79248" y="255142"/>
                </a:lnTo>
                <a:lnTo>
                  <a:pt x="99177" y="253144"/>
                </a:lnTo>
                <a:lnTo>
                  <a:pt x="113426" y="247157"/>
                </a:lnTo>
                <a:lnTo>
                  <a:pt x="121985" y="237194"/>
                </a:lnTo>
                <a:lnTo>
                  <a:pt x="124840" y="223265"/>
                </a:lnTo>
                <a:lnTo>
                  <a:pt x="124154" y="215929"/>
                </a:lnTo>
                <a:lnTo>
                  <a:pt x="97662" y="180578"/>
                </a:lnTo>
                <a:lnTo>
                  <a:pt x="54465" y="156571"/>
                </a:lnTo>
                <a:lnTo>
                  <a:pt x="41830" y="149288"/>
                </a:lnTo>
                <a:lnTo>
                  <a:pt x="10334" y="118441"/>
                </a:lnTo>
                <a:lnTo>
                  <a:pt x="635" y="78231"/>
                </a:lnTo>
                <a:lnTo>
                  <a:pt x="2182" y="62087"/>
                </a:lnTo>
                <a:lnTo>
                  <a:pt x="25400" y="22225"/>
                </a:lnTo>
                <a:lnTo>
                  <a:pt x="70298" y="1383"/>
                </a:lnTo>
                <a:lnTo>
                  <a:pt x="8877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6416" y="449198"/>
            <a:ext cx="241935" cy="300990"/>
          </a:xfrm>
          <a:custGeom>
            <a:avLst/>
            <a:gdLst/>
            <a:ahLst/>
            <a:cxnLst/>
            <a:rect l="l" t="t" r="r" b="b"/>
            <a:pathLst>
              <a:path w="241934" h="300990">
                <a:moveTo>
                  <a:pt x="147421" y="0"/>
                </a:moveTo>
                <a:lnTo>
                  <a:pt x="170446" y="1785"/>
                </a:lnTo>
                <a:lnTo>
                  <a:pt x="191696" y="7143"/>
                </a:lnTo>
                <a:lnTo>
                  <a:pt x="211161" y="16073"/>
                </a:lnTo>
                <a:lnTo>
                  <a:pt x="228828" y="28575"/>
                </a:lnTo>
                <a:lnTo>
                  <a:pt x="207238" y="70103"/>
                </a:lnTo>
                <a:lnTo>
                  <a:pt x="202047" y="66030"/>
                </a:lnTo>
                <a:lnTo>
                  <a:pt x="195618" y="61991"/>
                </a:lnTo>
                <a:lnTo>
                  <a:pt x="153419" y="46349"/>
                </a:lnTo>
                <a:lnTo>
                  <a:pt x="146227" y="45847"/>
                </a:lnTo>
                <a:lnTo>
                  <a:pt x="125898" y="47678"/>
                </a:lnTo>
                <a:lnTo>
                  <a:pt x="78473" y="75056"/>
                </a:lnTo>
                <a:lnTo>
                  <a:pt x="59848" y="109045"/>
                </a:lnTo>
                <a:lnTo>
                  <a:pt x="53644" y="153035"/>
                </a:lnTo>
                <a:lnTo>
                  <a:pt x="55164" y="175109"/>
                </a:lnTo>
                <a:lnTo>
                  <a:pt x="67328" y="212256"/>
                </a:lnTo>
                <a:lnTo>
                  <a:pt x="106716" y="248189"/>
                </a:lnTo>
                <a:lnTo>
                  <a:pt x="144246" y="255142"/>
                </a:lnTo>
                <a:lnTo>
                  <a:pt x="157435" y="254192"/>
                </a:lnTo>
                <a:lnTo>
                  <a:pt x="189712" y="182752"/>
                </a:lnTo>
                <a:lnTo>
                  <a:pt x="149402" y="182752"/>
                </a:lnTo>
                <a:lnTo>
                  <a:pt x="149402" y="138684"/>
                </a:lnTo>
                <a:lnTo>
                  <a:pt x="241401" y="138684"/>
                </a:lnTo>
                <a:lnTo>
                  <a:pt x="241401" y="268986"/>
                </a:lnTo>
                <a:lnTo>
                  <a:pt x="207683" y="287916"/>
                </a:lnTo>
                <a:lnTo>
                  <a:pt x="164752" y="298894"/>
                </a:lnTo>
                <a:lnTo>
                  <a:pt x="135890" y="300989"/>
                </a:lnTo>
                <a:lnTo>
                  <a:pt x="106219" y="298420"/>
                </a:lnTo>
                <a:lnTo>
                  <a:pt x="56599" y="277897"/>
                </a:lnTo>
                <a:lnTo>
                  <a:pt x="20616" y="237827"/>
                </a:lnTo>
                <a:lnTo>
                  <a:pt x="2290" y="183638"/>
                </a:lnTo>
                <a:lnTo>
                  <a:pt x="0" y="151637"/>
                </a:lnTo>
                <a:lnTo>
                  <a:pt x="2495" y="119512"/>
                </a:lnTo>
                <a:lnTo>
                  <a:pt x="22459" y="64787"/>
                </a:lnTo>
                <a:lnTo>
                  <a:pt x="61621" y="23735"/>
                </a:lnTo>
                <a:lnTo>
                  <a:pt x="115370" y="2641"/>
                </a:lnTo>
                <a:lnTo>
                  <a:pt x="14742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0220" y="4491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5" h="300990">
                <a:moveTo>
                  <a:pt x="133311" y="0"/>
                </a:moveTo>
                <a:lnTo>
                  <a:pt x="157090" y="1283"/>
                </a:lnTo>
                <a:lnTo>
                  <a:pt x="178363" y="5127"/>
                </a:lnTo>
                <a:lnTo>
                  <a:pt x="197128" y="11519"/>
                </a:lnTo>
                <a:lnTo>
                  <a:pt x="213385" y="20447"/>
                </a:lnTo>
                <a:lnTo>
                  <a:pt x="192125" y="63118"/>
                </a:lnTo>
                <a:lnTo>
                  <a:pt x="182162" y="55598"/>
                </a:lnTo>
                <a:lnTo>
                  <a:pt x="169568" y="50196"/>
                </a:lnTo>
                <a:lnTo>
                  <a:pt x="154344" y="46938"/>
                </a:lnTo>
                <a:lnTo>
                  <a:pt x="136486" y="45847"/>
                </a:lnTo>
                <a:lnTo>
                  <a:pt x="119130" y="47751"/>
                </a:lnTo>
                <a:lnTo>
                  <a:pt x="76885" y="76326"/>
                </a:lnTo>
                <a:lnTo>
                  <a:pt x="59455" y="110934"/>
                </a:lnTo>
                <a:lnTo>
                  <a:pt x="53644" y="153542"/>
                </a:lnTo>
                <a:lnTo>
                  <a:pt x="54990" y="175686"/>
                </a:lnTo>
                <a:lnTo>
                  <a:pt x="65764" y="212782"/>
                </a:lnTo>
                <a:lnTo>
                  <a:pt x="100355" y="248285"/>
                </a:lnTo>
                <a:lnTo>
                  <a:pt x="132715" y="255142"/>
                </a:lnTo>
                <a:lnTo>
                  <a:pt x="152162" y="253307"/>
                </a:lnTo>
                <a:lnTo>
                  <a:pt x="169375" y="247792"/>
                </a:lnTo>
                <a:lnTo>
                  <a:pt x="184351" y="238587"/>
                </a:lnTo>
                <a:lnTo>
                  <a:pt x="197091" y="225678"/>
                </a:lnTo>
                <a:lnTo>
                  <a:pt x="221132" y="267462"/>
                </a:lnTo>
                <a:lnTo>
                  <a:pt x="203499" y="282130"/>
                </a:lnTo>
                <a:lnTo>
                  <a:pt x="182189" y="292607"/>
                </a:lnTo>
                <a:lnTo>
                  <a:pt x="157204" y="298894"/>
                </a:lnTo>
                <a:lnTo>
                  <a:pt x="128549" y="300989"/>
                </a:lnTo>
                <a:lnTo>
                  <a:pt x="99750" y="298487"/>
                </a:lnTo>
                <a:lnTo>
                  <a:pt x="52359" y="278433"/>
                </a:lnTo>
                <a:lnTo>
                  <a:pt x="18993" y="238948"/>
                </a:lnTo>
                <a:lnTo>
                  <a:pt x="2109" y="184223"/>
                </a:lnTo>
                <a:lnTo>
                  <a:pt x="0" y="151384"/>
                </a:lnTo>
                <a:lnTo>
                  <a:pt x="2340" y="120425"/>
                </a:lnTo>
                <a:lnTo>
                  <a:pt x="21066" y="66462"/>
                </a:lnTo>
                <a:lnTo>
                  <a:pt x="57488" y="24431"/>
                </a:lnTo>
                <a:lnTo>
                  <a:pt x="105417" y="2714"/>
                </a:lnTo>
                <a:lnTo>
                  <a:pt x="13331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99127" y="4489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7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8632" y="4489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4" h="301625">
                <a:moveTo>
                  <a:pt x="125171" y="0"/>
                </a:moveTo>
                <a:lnTo>
                  <a:pt x="180547" y="9778"/>
                </a:lnTo>
                <a:lnTo>
                  <a:pt x="221132" y="38988"/>
                </a:lnTo>
                <a:lnTo>
                  <a:pt x="246021" y="85740"/>
                </a:lnTo>
                <a:lnTo>
                  <a:pt x="254317" y="148208"/>
                </a:lnTo>
                <a:lnTo>
                  <a:pt x="252150" y="181619"/>
                </a:lnTo>
                <a:lnTo>
                  <a:pt x="234815" y="237488"/>
                </a:lnTo>
                <a:lnTo>
                  <a:pt x="200491" y="278044"/>
                </a:lnTo>
                <a:lnTo>
                  <a:pt x="151266" y="298670"/>
                </a:lnTo>
                <a:lnTo>
                  <a:pt x="121196" y="301243"/>
                </a:lnTo>
                <a:lnTo>
                  <a:pt x="93595" y="298694"/>
                </a:lnTo>
                <a:lnTo>
                  <a:pt x="48642" y="278258"/>
                </a:lnTo>
                <a:lnTo>
                  <a:pt x="17600" y="237988"/>
                </a:lnTo>
                <a:lnTo>
                  <a:pt x="1955" y="181929"/>
                </a:lnTo>
                <a:lnTo>
                  <a:pt x="0" y="148208"/>
                </a:lnTo>
                <a:lnTo>
                  <a:pt x="2129" y="118348"/>
                </a:lnTo>
                <a:lnTo>
                  <a:pt x="19164" y="65770"/>
                </a:lnTo>
                <a:lnTo>
                  <a:pt x="52540" y="24217"/>
                </a:lnTo>
                <a:lnTo>
                  <a:pt x="98089" y="2690"/>
                </a:lnTo>
                <a:lnTo>
                  <a:pt x="1251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258183" y="1595374"/>
            <a:ext cx="3362325" cy="415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dirty="0">
                <a:latin typeface="Arial MT"/>
                <a:cs typeface="Arial MT"/>
              </a:rPr>
              <a:t>Focal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bulge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area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main</a:t>
            </a:r>
            <a:endParaRPr sz="2000">
              <a:latin typeface="Arial MT"/>
              <a:cs typeface="Arial MT"/>
            </a:endParaRPr>
          </a:p>
          <a:p>
            <a:pPr marL="286385">
              <a:lnSpc>
                <a:spcPts val="2280"/>
              </a:lnSpc>
            </a:pPr>
            <a:r>
              <a:rPr sz="2000" dirty="0">
                <a:latin typeface="Arial MT"/>
                <a:cs typeface="Arial MT"/>
              </a:rPr>
              <a:t>pulmonary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artery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tabLst>
                <a:tab pos="356870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000" dirty="0">
                <a:latin typeface="Arial MT"/>
                <a:cs typeface="Arial MT"/>
              </a:rPr>
              <a:t>Sharply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marginated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Arial MT"/>
              <a:cs typeface="Arial MT"/>
            </a:endParaRPr>
          </a:p>
          <a:p>
            <a:pPr marL="12700">
              <a:lnSpc>
                <a:spcPts val="2280"/>
              </a:lnSpc>
              <a:tabLst>
                <a:tab pos="342900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000" dirty="0">
                <a:latin typeface="Arial MT"/>
                <a:cs typeface="Arial MT"/>
              </a:rPr>
              <a:t>Absent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right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cardiac</a:t>
            </a:r>
            <a:endParaRPr sz="2000">
              <a:latin typeface="Arial MT"/>
              <a:cs typeface="Arial MT"/>
            </a:endParaRPr>
          </a:p>
          <a:p>
            <a:pPr marL="286385">
              <a:lnSpc>
                <a:spcPts val="2280"/>
              </a:lnSpc>
            </a:pPr>
            <a:r>
              <a:rPr sz="2000" dirty="0">
                <a:latin typeface="Arial MT"/>
                <a:cs typeface="Arial MT"/>
              </a:rPr>
              <a:t>border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950">
              <a:latin typeface="Arial MT"/>
              <a:cs typeface="Arial MT"/>
            </a:endParaRPr>
          </a:p>
          <a:p>
            <a:pPr marL="286385" marR="403860" indent="-274320">
              <a:lnSpc>
                <a:spcPts val="2160"/>
              </a:lnSpc>
              <a:spcBef>
                <a:spcPts val="5"/>
              </a:spcBef>
              <a:tabLst>
                <a:tab pos="356870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000" dirty="0">
                <a:latin typeface="Arial MT"/>
                <a:cs typeface="Arial MT"/>
              </a:rPr>
              <a:t>Increased distance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between sternum and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heart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due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absence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sterno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pericardial</a:t>
            </a:r>
            <a:endParaRPr sz="2000">
              <a:latin typeface="Arial MT"/>
              <a:cs typeface="Arial MT"/>
            </a:endParaRPr>
          </a:p>
          <a:p>
            <a:pPr marL="291465">
              <a:lnSpc>
                <a:spcPct val="100000"/>
              </a:lnSpc>
              <a:spcBef>
                <a:spcPts val="330"/>
              </a:spcBef>
            </a:pPr>
            <a:r>
              <a:rPr sz="2000" dirty="0">
                <a:latin typeface="Arial MT"/>
                <a:cs typeface="Arial MT"/>
              </a:rPr>
              <a:t>ligament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9939" y="1620416"/>
            <a:ext cx="3724860" cy="462798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8229600" cy="3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Differential Diagnosis of</a:t>
            </a:r>
            <a:br>
              <a:rPr lang="en-IN" b="1" dirty="0"/>
            </a:br>
            <a:r>
              <a:rPr lang="en-IN" b="1" dirty="0"/>
              <a:t>Straightening of Right heart border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1. Congenital absence of pericardium</a:t>
            </a:r>
          </a:p>
          <a:p>
            <a:pPr>
              <a:buNone/>
            </a:pPr>
            <a:r>
              <a:rPr lang="en-IN" dirty="0"/>
              <a:t>    Focal bulge in area of main pulmonary artery</a:t>
            </a:r>
          </a:p>
          <a:p>
            <a:pPr>
              <a:buNone/>
            </a:pPr>
            <a:r>
              <a:rPr lang="en-IN" dirty="0"/>
              <a:t>     Sharply </a:t>
            </a:r>
            <a:r>
              <a:rPr lang="en-IN" dirty="0" err="1"/>
              <a:t>marginated</a:t>
            </a:r>
            <a:endParaRPr lang="en-IN" dirty="0"/>
          </a:p>
          <a:p>
            <a:pPr>
              <a:buNone/>
            </a:pPr>
            <a:r>
              <a:rPr lang="en-IN" dirty="0"/>
              <a:t>     Increased distance between sternum and heart</a:t>
            </a:r>
          </a:p>
          <a:p>
            <a:pPr>
              <a:buNone/>
            </a:pPr>
            <a:r>
              <a:rPr lang="en-IN" dirty="0"/>
              <a:t>     due to absence of </a:t>
            </a:r>
            <a:r>
              <a:rPr lang="en-IN" dirty="0" err="1"/>
              <a:t>sterno</a:t>
            </a:r>
            <a:r>
              <a:rPr lang="en-IN" dirty="0"/>
              <a:t> pericardial ligament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2. Constrictive </a:t>
            </a:r>
            <a:r>
              <a:rPr lang="en-IN" dirty="0" err="1"/>
              <a:t>Pericarditis</a:t>
            </a:r>
            <a:endParaRPr lang="en-IN" dirty="0"/>
          </a:p>
          <a:p>
            <a:endParaRPr lang="en-IN" dirty="0"/>
          </a:p>
          <a:p>
            <a:r>
              <a:rPr lang="en-IN" dirty="0"/>
              <a:t>3. Tricuspid </a:t>
            </a:r>
            <a:r>
              <a:rPr lang="en-IN" dirty="0" err="1"/>
              <a:t>Atresia</a:t>
            </a:r>
            <a:r>
              <a:rPr lang="en-IN" dirty="0"/>
              <a:t> (type </a:t>
            </a:r>
            <a:r>
              <a:rPr lang="en-IN" dirty="0" err="1"/>
              <a:t>IIb</a:t>
            </a:r>
            <a:r>
              <a:rPr lang="en-IN" dirty="0"/>
              <a:t>) with Juxtaposed </a:t>
            </a:r>
            <a:r>
              <a:rPr lang="en-IN" dirty="0" err="1"/>
              <a:t>atrial</a:t>
            </a:r>
            <a:r>
              <a:rPr lang="en-IN" dirty="0"/>
              <a:t> appendage (also seen in D -TGA)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Differential Diagnosis of</a:t>
            </a:r>
            <a:br>
              <a:rPr lang="en-IN" b="1" dirty="0"/>
            </a:br>
            <a:r>
              <a:rPr lang="en-IN" b="1" dirty="0"/>
              <a:t>Straightening of Left heart border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RV dilatation</a:t>
            </a:r>
          </a:p>
          <a:p>
            <a:r>
              <a:rPr lang="en-IN" dirty="0"/>
              <a:t>LA dilatation</a:t>
            </a:r>
          </a:p>
          <a:p>
            <a:r>
              <a:rPr lang="en-IN" dirty="0"/>
              <a:t>cc-TGA</a:t>
            </a:r>
          </a:p>
          <a:p>
            <a:r>
              <a:rPr lang="en-IN" dirty="0"/>
              <a:t>Congenital absence of left pericardium</a:t>
            </a:r>
          </a:p>
          <a:p>
            <a:r>
              <a:rPr lang="en-IN" dirty="0"/>
              <a:t>Pericardial Effusion</a:t>
            </a:r>
          </a:p>
          <a:p>
            <a:r>
              <a:rPr lang="en-IN" dirty="0" err="1"/>
              <a:t>Ebstein’s</a:t>
            </a:r>
            <a:r>
              <a:rPr lang="en-IN" dirty="0"/>
              <a:t> anomaly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4830" y="348995"/>
            <a:ext cx="5273675" cy="319405"/>
            <a:chOff x="1314830" y="348995"/>
            <a:chExt cx="5273675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4830" y="348995"/>
              <a:ext cx="5273167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03036" y="444499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4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215257" y="4445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3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3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8352" y="4445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4" h="114300">
                <a:moveTo>
                  <a:pt x="37084" y="0"/>
                </a:moveTo>
                <a:lnTo>
                  <a:pt x="0" y="114046"/>
                </a:lnTo>
                <a:lnTo>
                  <a:pt x="74168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8678" y="400050"/>
            <a:ext cx="95630" cy="1031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64403" y="399922"/>
            <a:ext cx="91186" cy="899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39719" y="399922"/>
            <a:ext cx="91185" cy="899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60879" y="396747"/>
            <a:ext cx="157606" cy="22364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973190" y="354456"/>
            <a:ext cx="615315" cy="308610"/>
          </a:xfrm>
          <a:custGeom>
            <a:avLst/>
            <a:gdLst/>
            <a:ahLst/>
            <a:cxnLst/>
            <a:rect l="l" t="t" r="r" b="b"/>
            <a:pathLst>
              <a:path w="615315" h="308609">
                <a:moveTo>
                  <a:pt x="352425" y="0"/>
                </a:moveTo>
                <a:lnTo>
                  <a:pt x="410591" y="0"/>
                </a:lnTo>
                <a:lnTo>
                  <a:pt x="483616" y="131572"/>
                </a:lnTo>
                <a:lnTo>
                  <a:pt x="556894" y="0"/>
                </a:lnTo>
                <a:lnTo>
                  <a:pt x="614807" y="0"/>
                </a:lnTo>
                <a:lnTo>
                  <a:pt x="511301" y="181864"/>
                </a:lnTo>
                <a:lnTo>
                  <a:pt x="511301" y="308483"/>
                </a:lnTo>
                <a:lnTo>
                  <a:pt x="456438" y="308483"/>
                </a:lnTo>
                <a:lnTo>
                  <a:pt x="456438" y="181864"/>
                </a:lnTo>
                <a:lnTo>
                  <a:pt x="352425" y="0"/>
                </a:lnTo>
                <a:close/>
              </a:path>
              <a:path w="615315" h="308609">
                <a:moveTo>
                  <a:pt x="91948" y="0"/>
                </a:moveTo>
                <a:lnTo>
                  <a:pt x="347472" y="0"/>
                </a:lnTo>
                <a:lnTo>
                  <a:pt x="347472" y="48641"/>
                </a:lnTo>
                <a:lnTo>
                  <a:pt x="244856" y="48641"/>
                </a:lnTo>
                <a:lnTo>
                  <a:pt x="244856" y="308483"/>
                </a:lnTo>
                <a:lnTo>
                  <a:pt x="190119" y="308483"/>
                </a:lnTo>
                <a:lnTo>
                  <a:pt x="190119" y="48641"/>
                </a:lnTo>
                <a:lnTo>
                  <a:pt x="91948" y="48641"/>
                </a:lnTo>
                <a:lnTo>
                  <a:pt x="91948" y="0"/>
                </a:lnTo>
                <a:close/>
              </a:path>
              <a:path w="615315" h="308609">
                <a:moveTo>
                  <a:pt x="0" y="0"/>
                </a:moveTo>
                <a:lnTo>
                  <a:pt x="54737" y="0"/>
                </a:lnTo>
                <a:lnTo>
                  <a:pt x="54737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97983" y="354456"/>
            <a:ext cx="194310" cy="308610"/>
          </a:xfrm>
          <a:custGeom>
            <a:avLst/>
            <a:gdLst/>
            <a:ahLst/>
            <a:cxnLst/>
            <a:rect l="l" t="t" r="r" b="b"/>
            <a:pathLst>
              <a:path w="194310" h="308609">
                <a:moveTo>
                  <a:pt x="0" y="0"/>
                </a:moveTo>
                <a:lnTo>
                  <a:pt x="54737" y="0"/>
                </a:lnTo>
                <a:lnTo>
                  <a:pt x="54737" y="259842"/>
                </a:lnTo>
                <a:lnTo>
                  <a:pt x="194182" y="259842"/>
                </a:lnTo>
                <a:lnTo>
                  <a:pt x="194182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05375" y="354456"/>
            <a:ext cx="229235" cy="313690"/>
          </a:xfrm>
          <a:custGeom>
            <a:avLst/>
            <a:gdLst/>
            <a:ahLst/>
            <a:cxnLst/>
            <a:rect l="l" t="t" r="r" b="b"/>
            <a:pathLst>
              <a:path w="229235" h="313690">
                <a:moveTo>
                  <a:pt x="0" y="0"/>
                </a:moveTo>
                <a:lnTo>
                  <a:pt x="54737" y="0"/>
                </a:lnTo>
                <a:lnTo>
                  <a:pt x="54737" y="209042"/>
                </a:lnTo>
                <a:lnTo>
                  <a:pt x="55687" y="220926"/>
                </a:lnTo>
                <a:lnTo>
                  <a:pt x="78164" y="256369"/>
                </a:lnTo>
                <a:lnTo>
                  <a:pt x="111633" y="265049"/>
                </a:lnTo>
                <a:lnTo>
                  <a:pt x="125606" y="264096"/>
                </a:lnTo>
                <a:lnTo>
                  <a:pt x="165048" y="241476"/>
                </a:lnTo>
                <a:lnTo>
                  <a:pt x="174371" y="208026"/>
                </a:lnTo>
                <a:lnTo>
                  <a:pt x="174371" y="0"/>
                </a:lnTo>
                <a:lnTo>
                  <a:pt x="229108" y="0"/>
                </a:lnTo>
                <a:lnTo>
                  <a:pt x="229108" y="212217"/>
                </a:lnTo>
                <a:lnTo>
                  <a:pt x="227109" y="234741"/>
                </a:lnTo>
                <a:lnTo>
                  <a:pt x="211159" y="272028"/>
                </a:lnTo>
                <a:lnTo>
                  <a:pt x="179915" y="298580"/>
                </a:lnTo>
                <a:lnTo>
                  <a:pt x="137330" y="312019"/>
                </a:lnTo>
                <a:lnTo>
                  <a:pt x="112013" y="313690"/>
                </a:lnTo>
                <a:lnTo>
                  <a:pt x="86679" y="312046"/>
                </a:lnTo>
                <a:lnTo>
                  <a:pt x="45202" y="298902"/>
                </a:lnTo>
                <a:lnTo>
                  <a:pt x="16341" y="272829"/>
                </a:lnTo>
                <a:lnTo>
                  <a:pt x="1811" y="235162"/>
                </a:lnTo>
                <a:lnTo>
                  <a:pt x="0" y="2120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81120" y="354456"/>
            <a:ext cx="266065" cy="313055"/>
          </a:xfrm>
          <a:custGeom>
            <a:avLst/>
            <a:gdLst/>
            <a:ahLst/>
            <a:cxnLst/>
            <a:rect l="l" t="t" r="r" b="b"/>
            <a:pathLst>
              <a:path w="266064" h="313055">
                <a:moveTo>
                  <a:pt x="0" y="0"/>
                </a:moveTo>
                <a:lnTo>
                  <a:pt x="60325" y="0"/>
                </a:lnTo>
                <a:lnTo>
                  <a:pt x="131699" y="208407"/>
                </a:lnTo>
                <a:lnTo>
                  <a:pt x="207009" y="0"/>
                </a:lnTo>
                <a:lnTo>
                  <a:pt x="266064" y="0"/>
                </a:lnTo>
                <a:lnTo>
                  <a:pt x="145541" y="312674"/>
                </a:lnTo>
                <a:lnTo>
                  <a:pt x="115442" y="31267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89452" y="354456"/>
            <a:ext cx="262890" cy="308610"/>
          </a:xfrm>
          <a:custGeom>
            <a:avLst/>
            <a:gdLst/>
            <a:ahLst/>
            <a:cxnLst/>
            <a:rect l="l" t="t" r="r" b="b"/>
            <a:pathLst>
              <a:path w="262889" h="308609">
                <a:moveTo>
                  <a:pt x="0" y="0"/>
                </a:moveTo>
                <a:lnTo>
                  <a:pt x="58165" y="0"/>
                </a:lnTo>
                <a:lnTo>
                  <a:pt x="131190" y="131572"/>
                </a:lnTo>
                <a:lnTo>
                  <a:pt x="204470" y="0"/>
                </a:lnTo>
                <a:lnTo>
                  <a:pt x="262382" y="0"/>
                </a:lnTo>
                <a:lnTo>
                  <a:pt x="158876" y="181864"/>
                </a:lnTo>
                <a:lnTo>
                  <a:pt x="158876" y="308483"/>
                </a:lnTo>
                <a:lnTo>
                  <a:pt x="104012" y="308483"/>
                </a:lnTo>
                <a:lnTo>
                  <a:pt x="104012" y="18186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23007" y="354456"/>
            <a:ext cx="224790" cy="313055"/>
          </a:xfrm>
          <a:custGeom>
            <a:avLst/>
            <a:gdLst/>
            <a:ahLst/>
            <a:cxnLst/>
            <a:rect l="l" t="t" r="r" b="b"/>
            <a:pathLst>
              <a:path w="224789" h="313055">
                <a:moveTo>
                  <a:pt x="0" y="0"/>
                </a:moveTo>
                <a:lnTo>
                  <a:pt x="26288" y="0"/>
                </a:lnTo>
                <a:lnTo>
                  <a:pt x="171957" y="186182"/>
                </a:lnTo>
                <a:lnTo>
                  <a:pt x="171957" y="0"/>
                </a:lnTo>
                <a:lnTo>
                  <a:pt x="224662" y="0"/>
                </a:lnTo>
                <a:lnTo>
                  <a:pt x="224662" y="312674"/>
                </a:lnTo>
                <a:lnTo>
                  <a:pt x="202311" y="312674"/>
                </a:lnTo>
                <a:lnTo>
                  <a:pt x="52578" y="117475"/>
                </a:lnTo>
                <a:lnTo>
                  <a:pt x="52578" y="308737"/>
                </a:lnTo>
                <a:lnTo>
                  <a:pt x="0" y="3087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60423" y="354456"/>
            <a:ext cx="525780" cy="313055"/>
          </a:xfrm>
          <a:custGeom>
            <a:avLst/>
            <a:gdLst/>
            <a:ahLst/>
            <a:cxnLst/>
            <a:rect l="l" t="t" r="r" b="b"/>
            <a:pathLst>
              <a:path w="525780" h="313055">
                <a:moveTo>
                  <a:pt x="272414" y="0"/>
                </a:moveTo>
                <a:lnTo>
                  <a:pt x="301497" y="0"/>
                </a:lnTo>
                <a:lnTo>
                  <a:pt x="368300" y="207772"/>
                </a:lnTo>
                <a:lnTo>
                  <a:pt x="433577" y="0"/>
                </a:lnTo>
                <a:lnTo>
                  <a:pt x="462406" y="0"/>
                </a:lnTo>
                <a:lnTo>
                  <a:pt x="525399" y="308737"/>
                </a:lnTo>
                <a:lnTo>
                  <a:pt x="472313" y="308737"/>
                </a:lnTo>
                <a:lnTo>
                  <a:pt x="440308" y="142367"/>
                </a:lnTo>
                <a:lnTo>
                  <a:pt x="378206" y="312674"/>
                </a:lnTo>
                <a:lnTo>
                  <a:pt x="358647" y="312674"/>
                </a:lnTo>
                <a:lnTo>
                  <a:pt x="296418" y="142367"/>
                </a:lnTo>
                <a:lnTo>
                  <a:pt x="263144" y="308737"/>
                </a:lnTo>
                <a:lnTo>
                  <a:pt x="210312" y="308737"/>
                </a:lnTo>
                <a:lnTo>
                  <a:pt x="272414" y="0"/>
                </a:lnTo>
                <a:close/>
              </a:path>
              <a:path w="525780" h="313055">
                <a:moveTo>
                  <a:pt x="0" y="0"/>
                </a:moveTo>
                <a:lnTo>
                  <a:pt x="54737" y="0"/>
                </a:lnTo>
                <a:lnTo>
                  <a:pt x="54737" y="259842"/>
                </a:lnTo>
                <a:lnTo>
                  <a:pt x="194182" y="259842"/>
                </a:lnTo>
                <a:lnTo>
                  <a:pt x="194182" y="308483"/>
                </a:lnTo>
                <a:lnTo>
                  <a:pt x="0" y="308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67814" y="354456"/>
            <a:ext cx="229235" cy="313690"/>
          </a:xfrm>
          <a:custGeom>
            <a:avLst/>
            <a:gdLst/>
            <a:ahLst/>
            <a:cxnLst/>
            <a:rect l="l" t="t" r="r" b="b"/>
            <a:pathLst>
              <a:path w="229235" h="313690">
                <a:moveTo>
                  <a:pt x="0" y="0"/>
                </a:moveTo>
                <a:lnTo>
                  <a:pt x="54737" y="0"/>
                </a:lnTo>
                <a:lnTo>
                  <a:pt x="54737" y="209042"/>
                </a:lnTo>
                <a:lnTo>
                  <a:pt x="55687" y="220926"/>
                </a:lnTo>
                <a:lnTo>
                  <a:pt x="78164" y="256369"/>
                </a:lnTo>
                <a:lnTo>
                  <a:pt x="111633" y="265049"/>
                </a:lnTo>
                <a:lnTo>
                  <a:pt x="125606" y="264096"/>
                </a:lnTo>
                <a:lnTo>
                  <a:pt x="165048" y="241476"/>
                </a:lnTo>
                <a:lnTo>
                  <a:pt x="174371" y="208026"/>
                </a:lnTo>
                <a:lnTo>
                  <a:pt x="174371" y="0"/>
                </a:lnTo>
                <a:lnTo>
                  <a:pt x="229108" y="0"/>
                </a:lnTo>
                <a:lnTo>
                  <a:pt x="229108" y="212217"/>
                </a:lnTo>
                <a:lnTo>
                  <a:pt x="227109" y="234741"/>
                </a:lnTo>
                <a:lnTo>
                  <a:pt x="211159" y="272028"/>
                </a:lnTo>
                <a:lnTo>
                  <a:pt x="179915" y="298580"/>
                </a:lnTo>
                <a:lnTo>
                  <a:pt x="137330" y="312019"/>
                </a:lnTo>
                <a:lnTo>
                  <a:pt x="112014" y="313690"/>
                </a:lnTo>
                <a:lnTo>
                  <a:pt x="86679" y="312046"/>
                </a:lnTo>
                <a:lnTo>
                  <a:pt x="45202" y="298902"/>
                </a:lnTo>
                <a:lnTo>
                  <a:pt x="16341" y="272829"/>
                </a:lnTo>
                <a:lnTo>
                  <a:pt x="1811" y="235162"/>
                </a:lnTo>
                <a:lnTo>
                  <a:pt x="0" y="2120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4830" y="352297"/>
            <a:ext cx="205104" cy="311150"/>
          </a:xfrm>
          <a:custGeom>
            <a:avLst/>
            <a:gdLst/>
            <a:ahLst/>
            <a:cxnLst/>
            <a:rect l="l" t="t" r="r" b="b"/>
            <a:pathLst>
              <a:path w="205105" h="311150">
                <a:moveTo>
                  <a:pt x="64007" y="0"/>
                </a:moveTo>
                <a:lnTo>
                  <a:pt x="127222" y="5619"/>
                </a:lnTo>
                <a:lnTo>
                  <a:pt x="170815" y="22478"/>
                </a:lnTo>
                <a:lnTo>
                  <a:pt x="196246" y="51133"/>
                </a:lnTo>
                <a:lnTo>
                  <a:pt x="204724" y="92455"/>
                </a:lnTo>
                <a:lnTo>
                  <a:pt x="196893" y="138888"/>
                </a:lnTo>
                <a:lnTo>
                  <a:pt x="173418" y="172069"/>
                </a:lnTo>
                <a:lnTo>
                  <a:pt x="134322" y="191986"/>
                </a:lnTo>
                <a:lnTo>
                  <a:pt x="79628" y="198627"/>
                </a:lnTo>
                <a:lnTo>
                  <a:pt x="73406" y="198627"/>
                </a:lnTo>
                <a:lnTo>
                  <a:pt x="65150" y="198119"/>
                </a:lnTo>
                <a:lnTo>
                  <a:pt x="54737" y="197103"/>
                </a:lnTo>
                <a:lnTo>
                  <a:pt x="54737" y="310641"/>
                </a:lnTo>
                <a:lnTo>
                  <a:pt x="0" y="310641"/>
                </a:lnTo>
                <a:lnTo>
                  <a:pt x="0" y="2285"/>
                </a:lnTo>
                <a:lnTo>
                  <a:pt x="24503" y="1285"/>
                </a:lnTo>
                <a:lnTo>
                  <a:pt x="43338" y="571"/>
                </a:lnTo>
                <a:lnTo>
                  <a:pt x="56507" y="142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08522" y="3512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2"/>
                </a:lnTo>
                <a:lnTo>
                  <a:pt x="201943" y="104338"/>
                </a:lnTo>
                <a:lnTo>
                  <a:pt x="186816" y="140843"/>
                </a:lnTo>
                <a:lnTo>
                  <a:pt x="157688" y="167221"/>
                </a:lnTo>
                <a:lnTo>
                  <a:pt x="145923" y="172720"/>
                </a:lnTo>
                <a:lnTo>
                  <a:pt x="237109" y="311658"/>
                </a:lnTo>
                <a:lnTo>
                  <a:pt x="173862" y="311658"/>
                </a:lnTo>
                <a:lnTo>
                  <a:pt x="91566" y="184277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8" y="182753"/>
                </a:lnTo>
                <a:lnTo>
                  <a:pt x="56768" y="311658"/>
                </a:lnTo>
                <a:lnTo>
                  <a:pt x="0" y="311658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83839" y="351281"/>
            <a:ext cx="237490" cy="311785"/>
          </a:xfrm>
          <a:custGeom>
            <a:avLst/>
            <a:gdLst/>
            <a:ahLst/>
            <a:cxnLst/>
            <a:rect l="l" t="t" r="r" b="b"/>
            <a:pathLst>
              <a:path w="237489" h="311784">
                <a:moveTo>
                  <a:pt x="85471" y="0"/>
                </a:moveTo>
                <a:lnTo>
                  <a:pt x="136884" y="5689"/>
                </a:lnTo>
                <a:lnTo>
                  <a:pt x="173593" y="22748"/>
                </a:lnTo>
                <a:lnTo>
                  <a:pt x="195609" y="51167"/>
                </a:lnTo>
                <a:lnTo>
                  <a:pt x="202946" y="90932"/>
                </a:lnTo>
                <a:lnTo>
                  <a:pt x="201943" y="104338"/>
                </a:lnTo>
                <a:lnTo>
                  <a:pt x="186816" y="140843"/>
                </a:lnTo>
                <a:lnTo>
                  <a:pt x="157688" y="167221"/>
                </a:lnTo>
                <a:lnTo>
                  <a:pt x="145923" y="172720"/>
                </a:lnTo>
                <a:lnTo>
                  <a:pt x="237109" y="311658"/>
                </a:lnTo>
                <a:lnTo>
                  <a:pt x="173862" y="311658"/>
                </a:lnTo>
                <a:lnTo>
                  <a:pt x="91566" y="184277"/>
                </a:lnTo>
                <a:lnTo>
                  <a:pt x="84754" y="184110"/>
                </a:lnTo>
                <a:lnTo>
                  <a:pt x="76692" y="183800"/>
                </a:lnTo>
                <a:lnTo>
                  <a:pt x="67367" y="183348"/>
                </a:lnTo>
                <a:lnTo>
                  <a:pt x="56769" y="182753"/>
                </a:lnTo>
                <a:lnTo>
                  <a:pt x="56769" y="311658"/>
                </a:lnTo>
                <a:lnTo>
                  <a:pt x="0" y="311658"/>
                </a:lnTo>
                <a:lnTo>
                  <a:pt x="0" y="3175"/>
                </a:lnTo>
                <a:lnTo>
                  <a:pt x="3931" y="3077"/>
                </a:lnTo>
                <a:lnTo>
                  <a:pt x="11160" y="2778"/>
                </a:lnTo>
                <a:lnTo>
                  <a:pt x="21699" y="2264"/>
                </a:lnTo>
                <a:lnTo>
                  <a:pt x="35560" y="1524"/>
                </a:lnTo>
                <a:lnTo>
                  <a:pt x="50252" y="857"/>
                </a:lnTo>
                <a:lnTo>
                  <a:pt x="63468" y="380"/>
                </a:lnTo>
                <a:lnTo>
                  <a:pt x="75207" y="95"/>
                </a:lnTo>
                <a:lnTo>
                  <a:pt x="8547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5120" y="35026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3"/>
                </a:lnTo>
                <a:lnTo>
                  <a:pt x="210565" y="312673"/>
                </a:lnTo>
                <a:lnTo>
                  <a:pt x="188087" y="250189"/>
                </a:lnTo>
                <a:lnTo>
                  <a:pt x="82422" y="250189"/>
                </a:lnTo>
                <a:lnTo>
                  <a:pt x="60959" y="312673"/>
                </a:lnTo>
                <a:lnTo>
                  <a:pt x="0" y="312673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17340" y="35026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8" y="312673"/>
                </a:lnTo>
                <a:lnTo>
                  <a:pt x="210565" y="312673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3"/>
                </a:lnTo>
                <a:lnTo>
                  <a:pt x="0" y="312673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80435" y="350265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7" y="312673"/>
                </a:lnTo>
                <a:lnTo>
                  <a:pt x="210565" y="312673"/>
                </a:lnTo>
                <a:lnTo>
                  <a:pt x="188087" y="250189"/>
                </a:lnTo>
                <a:lnTo>
                  <a:pt x="82422" y="250189"/>
                </a:lnTo>
                <a:lnTo>
                  <a:pt x="60959" y="312673"/>
                </a:lnTo>
                <a:lnTo>
                  <a:pt x="0" y="312673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6010" y="349122"/>
            <a:ext cx="455295" cy="319405"/>
          </a:xfrm>
          <a:custGeom>
            <a:avLst/>
            <a:gdLst/>
            <a:ahLst/>
            <a:cxnLst/>
            <a:rect l="l" t="t" r="r" b="b"/>
            <a:pathLst>
              <a:path w="455295" h="319405">
                <a:moveTo>
                  <a:pt x="362203" y="0"/>
                </a:moveTo>
                <a:lnTo>
                  <a:pt x="387445" y="1357"/>
                </a:lnTo>
                <a:lnTo>
                  <a:pt x="410019" y="5429"/>
                </a:lnTo>
                <a:lnTo>
                  <a:pt x="429926" y="12215"/>
                </a:lnTo>
                <a:lnTo>
                  <a:pt x="447166" y="21716"/>
                </a:lnTo>
                <a:lnTo>
                  <a:pt x="424561" y="67055"/>
                </a:lnTo>
                <a:lnTo>
                  <a:pt x="414014" y="58981"/>
                </a:lnTo>
                <a:lnTo>
                  <a:pt x="400669" y="53228"/>
                </a:lnTo>
                <a:lnTo>
                  <a:pt x="384538" y="49785"/>
                </a:lnTo>
                <a:lnTo>
                  <a:pt x="365633" y="48640"/>
                </a:lnTo>
                <a:lnTo>
                  <a:pt x="347249" y="50665"/>
                </a:lnTo>
                <a:lnTo>
                  <a:pt x="302387" y="81025"/>
                </a:lnTo>
                <a:lnTo>
                  <a:pt x="283924" y="117633"/>
                </a:lnTo>
                <a:lnTo>
                  <a:pt x="277749" y="162813"/>
                </a:lnTo>
                <a:lnTo>
                  <a:pt x="279177" y="186295"/>
                </a:lnTo>
                <a:lnTo>
                  <a:pt x="290607" y="225589"/>
                </a:lnTo>
                <a:lnTo>
                  <a:pt x="327278" y="263143"/>
                </a:lnTo>
                <a:lnTo>
                  <a:pt x="361568" y="270382"/>
                </a:lnTo>
                <a:lnTo>
                  <a:pt x="382192" y="268450"/>
                </a:lnTo>
                <a:lnTo>
                  <a:pt x="400446" y="262636"/>
                </a:lnTo>
                <a:lnTo>
                  <a:pt x="416343" y="252916"/>
                </a:lnTo>
                <a:lnTo>
                  <a:pt x="429894" y="239267"/>
                </a:lnTo>
                <a:lnTo>
                  <a:pt x="455294" y="283463"/>
                </a:lnTo>
                <a:lnTo>
                  <a:pt x="436600" y="299039"/>
                </a:lnTo>
                <a:lnTo>
                  <a:pt x="414035" y="310149"/>
                </a:lnTo>
                <a:lnTo>
                  <a:pt x="387590" y="316807"/>
                </a:lnTo>
                <a:lnTo>
                  <a:pt x="357250" y="319024"/>
                </a:lnTo>
                <a:lnTo>
                  <a:pt x="326677" y="316376"/>
                </a:lnTo>
                <a:lnTo>
                  <a:pt x="276437" y="295128"/>
                </a:lnTo>
                <a:lnTo>
                  <a:pt x="241125" y="253307"/>
                </a:lnTo>
                <a:lnTo>
                  <a:pt x="223218" y="195343"/>
                </a:lnTo>
                <a:lnTo>
                  <a:pt x="220979" y="160527"/>
                </a:lnTo>
                <a:lnTo>
                  <a:pt x="223456" y="127718"/>
                </a:lnTo>
                <a:lnTo>
                  <a:pt x="243268" y="70481"/>
                </a:lnTo>
                <a:lnTo>
                  <a:pt x="281872" y="25931"/>
                </a:lnTo>
                <a:lnTo>
                  <a:pt x="332648" y="2881"/>
                </a:lnTo>
                <a:lnTo>
                  <a:pt x="362203" y="0"/>
                </a:lnTo>
                <a:close/>
              </a:path>
              <a:path w="455295" h="319405">
                <a:moveTo>
                  <a:pt x="94106" y="0"/>
                </a:moveTo>
                <a:lnTo>
                  <a:pt x="119086" y="1260"/>
                </a:lnTo>
                <a:lnTo>
                  <a:pt x="140493" y="5032"/>
                </a:lnTo>
                <a:lnTo>
                  <a:pt x="158329" y="11304"/>
                </a:lnTo>
                <a:lnTo>
                  <a:pt x="172592" y="20065"/>
                </a:lnTo>
                <a:lnTo>
                  <a:pt x="155955" y="67182"/>
                </a:lnTo>
                <a:lnTo>
                  <a:pt x="141360" y="58181"/>
                </a:lnTo>
                <a:lnTo>
                  <a:pt x="126349" y="51752"/>
                </a:lnTo>
                <a:lnTo>
                  <a:pt x="110932" y="47894"/>
                </a:lnTo>
                <a:lnTo>
                  <a:pt x="95123" y="46609"/>
                </a:lnTo>
                <a:lnTo>
                  <a:pt x="86217" y="47230"/>
                </a:lnTo>
                <a:lnTo>
                  <a:pt x="56016" y="74930"/>
                </a:lnTo>
                <a:lnTo>
                  <a:pt x="55372" y="82550"/>
                </a:lnTo>
                <a:lnTo>
                  <a:pt x="59039" y="95986"/>
                </a:lnTo>
                <a:lnTo>
                  <a:pt x="70040" y="109648"/>
                </a:lnTo>
                <a:lnTo>
                  <a:pt x="88376" y="123572"/>
                </a:lnTo>
                <a:lnTo>
                  <a:pt x="114046" y="137794"/>
                </a:lnTo>
                <a:lnTo>
                  <a:pt x="128478" y="145194"/>
                </a:lnTo>
                <a:lnTo>
                  <a:pt x="140731" y="152320"/>
                </a:lnTo>
                <a:lnTo>
                  <a:pt x="170830" y="179419"/>
                </a:lnTo>
                <a:lnTo>
                  <a:pt x="186257" y="222954"/>
                </a:lnTo>
                <a:lnTo>
                  <a:pt x="186689" y="233172"/>
                </a:lnTo>
                <a:lnTo>
                  <a:pt x="184854" y="251102"/>
                </a:lnTo>
                <a:lnTo>
                  <a:pt x="157225" y="294893"/>
                </a:lnTo>
                <a:lnTo>
                  <a:pt x="122539" y="313007"/>
                </a:lnTo>
                <a:lnTo>
                  <a:pt x="77850" y="319024"/>
                </a:lnTo>
                <a:lnTo>
                  <a:pt x="56828" y="317640"/>
                </a:lnTo>
                <a:lnTo>
                  <a:pt x="36830" y="313483"/>
                </a:lnTo>
                <a:lnTo>
                  <a:pt x="17879" y="306540"/>
                </a:lnTo>
                <a:lnTo>
                  <a:pt x="0" y="296799"/>
                </a:lnTo>
                <a:lnTo>
                  <a:pt x="20192" y="247650"/>
                </a:lnTo>
                <a:lnTo>
                  <a:pt x="36333" y="257631"/>
                </a:lnTo>
                <a:lnTo>
                  <a:pt x="52355" y="264731"/>
                </a:lnTo>
                <a:lnTo>
                  <a:pt x="68234" y="268974"/>
                </a:lnTo>
                <a:lnTo>
                  <a:pt x="83947" y="270382"/>
                </a:lnTo>
                <a:lnTo>
                  <a:pt x="105042" y="268285"/>
                </a:lnTo>
                <a:lnTo>
                  <a:pt x="120126" y="261985"/>
                </a:lnTo>
                <a:lnTo>
                  <a:pt x="129184" y="251469"/>
                </a:lnTo>
                <a:lnTo>
                  <a:pt x="132206" y="236727"/>
                </a:lnTo>
                <a:lnTo>
                  <a:pt x="131492" y="228917"/>
                </a:lnTo>
                <a:lnTo>
                  <a:pt x="103457" y="191468"/>
                </a:lnTo>
                <a:lnTo>
                  <a:pt x="57701" y="166022"/>
                </a:lnTo>
                <a:lnTo>
                  <a:pt x="44291" y="158321"/>
                </a:lnTo>
                <a:lnTo>
                  <a:pt x="15271" y="132683"/>
                </a:lnTo>
                <a:lnTo>
                  <a:pt x="1041" y="92390"/>
                </a:lnTo>
                <a:lnTo>
                  <a:pt x="635" y="83057"/>
                </a:lnTo>
                <a:lnTo>
                  <a:pt x="2258" y="65912"/>
                </a:lnTo>
                <a:lnTo>
                  <a:pt x="26797" y="23622"/>
                </a:lnTo>
                <a:lnTo>
                  <a:pt x="74481" y="1476"/>
                </a:lnTo>
                <a:lnTo>
                  <a:pt x="94106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04998" y="3489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4"/>
                </a:lnTo>
                <a:lnTo>
                  <a:pt x="269494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6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3400" y="1676400"/>
            <a:ext cx="3505200" cy="45720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78808" y="1676400"/>
            <a:ext cx="4050791" cy="45720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88340" y="1093978"/>
            <a:ext cx="543433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  <a:tabLst>
                <a:tab pos="1367790" algn="l"/>
              </a:tabLst>
            </a:pPr>
            <a:r>
              <a:rPr sz="1800" spc="-10" dirty="0">
                <a:latin typeface="Trebuchet MS"/>
                <a:cs typeface="Trebuchet MS"/>
              </a:rPr>
              <a:t>NORMAL	</a:t>
            </a:r>
            <a:r>
              <a:rPr sz="1800" spc="-15" dirty="0">
                <a:latin typeface="Trebuchet MS"/>
                <a:cs typeface="Trebuchet MS"/>
              </a:rPr>
              <a:t>PULMONARY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CIRCULATION </a:t>
            </a:r>
            <a:r>
              <a:rPr sz="1800" dirty="0">
                <a:latin typeface="Trebuchet MS"/>
                <a:cs typeface="Trebuchet MS"/>
              </a:rPr>
              <a:t>–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3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FEATURES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1.RDPA&lt;17MM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4737" y="725931"/>
            <a:ext cx="6248400" cy="262890"/>
            <a:chOff x="1224737" y="725931"/>
            <a:chExt cx="6248400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4737" y="725931"/>
              <a:ext cx="6248196" cy="2628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36513" y="804671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80">
                  <a:moveTo>
                    <a:pt x="30480" y="0"/>
                  </a:moveTo>
                  <a:lnTo>
                    <a:pt x="0" y="93852"/>
                  </a:lnTo>
                  <a:lnTo>
                    <a:pt x="60960" y="93852"/>
                  </a:lnTo>
                  <a:lnTo>
                    <a:pt x="3048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024121" y="804672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60" h="93980">
                <a:moveTo>
                  <a:pt x="30479" y="0"/>
                </a:moveTo>
                <a:lnTo>
                  <a:pt x="0" y="93852"/>
                </a:lnTo>
                <a:lnTo>
                  <a:pt x="60960" y="93852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9454" y="804672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60" h="93980">
                <a:moveTo>
                  <a:pt x="30479" y="0"/>
                </a:moveTo>
                <a:lnTo>
                  <a:pt x="0" y="93852"/>
                </a:lnTo>
                <a:lnTo>
                  <a:pt x="60959" y="93852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2330" y="767969"/>
            <a:ext cx="79120" cy="850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0954" y="767969"/>
            <a:ext cx="79120" cy="850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5417" y="767715"/>
            <a:ext cx="75310" cy="744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10453" y="767715"/>
            <a:ext cx="75311" cy="744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2705" y="767715"/>
            <a:ext cx="75310" cy="744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03416" y="765175"/>
            <a:ext cx="130048" cy="18453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56813" y="765175"/>
            <a:ext cx="130048" cy="18453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30704" y="765175"/>
            <a:ext cx="130047" cy="18453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039482" y="730504"/>
            <a:ext cx="433705" cy="257810"/>
          </a:xfrm>
          <a:custGeom>
            <a:avLst/>
            <a:gdLst/>
            <a:ahLst/>
            <a:cxnLst/>
            <a:rect l="l" t="t" r="r" b="b"/>
            <a:pathLst>
              <a:path w="433704" h="257809">
                <a:moveTo>
                  <a:pt x="225171" y="0"/>
                </a:moveTo>
                <a:lnTo>
                  <a:pt x="249047" y="0"/>
                </a:lnTo>
                <a:lnTo>
                  <a:pt x="304038" y="171069"/>
                </a:lnTo>
                <a:lnTo>
                  <a:pt x="357759" y="0"/>
                </a:lnTo>
                <a:lnTo>
                  <a:pt x="381508" y="0"/>
                </a:lnTo>
                <a:lnTo>
                  <a:pt x="433450" y="254126"/>
                </a:lnTo>
                <a:lnTo>
                  <a:pt x="389763" y="254126"/>
                </a:lnTo>
                <a:lnTo>
                  <a:pt x="363347" y="117221"/>
                </a:lnTo>
                <a:lnTo>
                  <a:pt x="312166" y="257429"/>
                </a:lnTo>
                <a:lnTo>
                  <a:pt x="296037" y="257429"/>
                </a:lnTo>
                <a:lnTo>
                  <a:pt x="244983" y="117221"/>
                </a:lnTo>
                <a:lnTo>
                  <a:pt x="217550" y="254126"/>
                </a:lnTo>
                <a:lnTo>
                  <a:pt x="173990" y="254126"/>
                </a:lnTo>
                <a:lnTo>
                  <a:pt x="225171" y="0"/>
                </a:lnTo>
                <a:close/>
              </a:path>
              <a:path w="433704" h="257809">
                <a:moveTo>
                  <a:pt x="0" y="0"/>
                </a:moveTo>
                <a:lnTo>
                  <a:pt x="45085" y="0"/>
                </a:lnTo>
                <a:lnTo>
                  <a:pt x="45085" y="213995"/>
                </a:lnTo>
                <a:lnTo>
                  <a:pt x="159893" y="213995"/>
                </a:lnTo>
                <a:lnTo>
                  <a:pt x="159893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33158" y="730504"/>
            <a:ext cx="253365" cy="254000"/>
          </a:xfrm>
          <a:custGeom>
            <a:avLst/>
            <a:gdLst/>
            <a:ahLst/>
            <a:cxnLst/>
            <a:rect l="l" t="t" r="r" b="b"/>
            <a:pathLst>
              <a:path w="253365" h="254000">
                <a:moveTo>
                  <a:pt x="208152" y="0"/>
                </a:moveTo>
                <a:lnTo>
                  <a:pt x="253238" y="0"/>
                </a:lnTo>
                <a:lnTo>
                  <a:pt x="253238" y="254000"/>
                </a:lnTo>
                <a:lnTo>
                  <a:pt x="208152" y="254000"/>
                </a:lnTo>
                <a:lnTo>
                  <a:pt x="208152" y="0"/>
                </a:lnTo>
                <a:close/>
              </a:path>
              <a:path w="253365" h="254000">
                <a:moveTo>
                  <a:pt x="0" y="0"/>
                </a:moveTo>
                <a:lnTo>
                  <a:pt x="167259" y="0"/>
                </a:lnTo>
                <a:lnTo>
                  <a:pt x="167259" y="40005"/>
                </a:lnTo>
                <a:lnTo>
                  <a:pt x="45085" y="40005"/>
                </a:lnTo>
                <a:lnTo>
                  <a:pt x="45085" y="99568"/>
                </a:lnTo>
                <a:lnTo>
                  <a:pt x="134366" y="99568"/>
                </a:lnTo>
                <a:lnTo>
                  <a:pt x="134366" y="137795"/>
                </a:lnTo>
                <a:lnTo>
                  <a:pt x="45085" y="137795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87972" y="730504"/>
            <a:ext cx="216535" cy="254000"/>
          </a:xfrm>
          <a:custGeom>
            <a:avLst/>
            <a:gdLst/>
            <a:ahLst/>
            <a:cxnLst/>
            <a:rect l="l" t="t" r="r" b="b"/>
            <a:pathLst>
              <a:path w="216534" h="254000">
                <a:moveTo>
                  <a:pt x="0" y="0"/>
                </a:moveTo>
                <a:lnTo>
                  <a:pt x="47878" y="0"/>
                </a:lnTo>
                <a:lnTo>
                  <a:pt x="107950" y="108331"/>
                </a:lnTo>
                <a:lnTo>
                  <a:pt x="168275" y="0"/>
                </a:lnTo>
                <a:lnTo>
                  <a:pt x="216026" y="0"/>
                </a:lnTo>
                <a:lnTo>
                  <a:pt x="130682" y="149733"/>
                </a:lnTo>
                <a:lnTo>
                  <a:pt x="130682" y="254000"/>
                </a:lnTo>
                <a:lnTo>
                  <a:pt x="85598" y="254000"/>
                </a:lnTo>
                <a:lnTo>
                  <a:pt x="85598" y="1497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50433" y="730504"/>
            <a:ext cx="210820" cy="254000"/>
          </a:xfrm>
          <a:custGeom>
            <a:avLst/>
            <a:gdLst/>
            <a:ahLst/>
            <a:cxnLst/>
            <a:rect l="l" t="t" r="r" b="b"/>
            <a:pathLst>
              <a:path w="210820" h="254000">
                <a:moveTo>
                  <a:pt x="0" y="0"/>
                </a:moveTo>
                <a:lnTo>
                  <a:pt x="210312" y="0"/>
                </a:lnTo>
                <a:lnTo>
                  <a:pt x="210312" y="40005"/>
                </a:lnTo>
                <a:lnTo>
                  <a:pt x="125856" y="40005"/>
                </a:lnTo>
                <a:lnTo>
                  <a:pt x="125856" y="254000"/>
                </a:lnTo>
                <a:lnTo>
                  <a:pt x="80899" y="254000"/>
                </a:lnTo>
                <a:lnTo>
                  <a:pt x="80899" y="40005"/>
                </a:lnTo>
                <a:lnTo>
                  <a:pt x="0" y="40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66435" y="730504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5" h="254000">
                <a:moveTo>
                  <a:pt x="0" y="0"/>
                </a:moveTo>
                <a:lnTo>
                  <a:pt x="45085" y="0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37659" y="730504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20" h="257809">
                <a:moveTo>
                  <a:pt x="0" y="0"/>
                </a:moveTo>
                <a:lnTo>
                  <a:pt x="21589" y="0"/>
                </a:lnTo>
                <a:lnTo>
                  <a:pt x="141604" y="153288"/>
                </a:lnTo>
                <a:lnTo>
                  <a:pt x="141604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6" y="96774"/>
                </a:lnTo>
                <a:lnTo>
                  <a:pt x="43306" y="254126"/>
                </a:lnTo>
                <a:lnTo>
                  <a:pt x="0" y="254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39488" y="730504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5" h="254000">
                <a:moveTo>
                  <a:pt x="0" y="0"/>
                </a:moveTo>
                <a:lnTo>
                  <a:pt x="45085" y="0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94175" y="730504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20" h="257809">
                <a:moveTo>
                  <a:pt x="0" y="0"/>
                </a:moveTo>
                <a:lnTo>
                  <a:pt x="21589" y="0"/>
                </a:lnTo>
                <a:lnTo>
                  <a:pt x="141604" y="153288"/>
                </a:lnTo>
                <a:lnTo>
                  <a:pt x="141604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7" y="96774"/>
                </a:lnTo>
                <a:lnTo>
                  <a:pt x="43307" y="254126"/>
                </a:lnTo>
                <a:lnTo>
                  <a:pt x="0" y="254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72966" y="730504"/>
            <a:ext cx="167640" cy="254000"/>
          </a:xfrm>
          <a:custGeom>
            <a:avLst/>
            <a:gdLst/>
            <a:ahLst/>
            <a:cxnLst/>
            <a:rect l="l" t="t" r="r" b="b"/>
            <a:pathLst>
              <a:path w="167639" h="254000">
                <a:moveTo>
                  <a:pt x="0" y="0"/>
                </a:moveTo>
                <a:lnTo>
                  <a:pt x="167259" y="0"/>
                </a:lnTo>
                <a:lnTo>
                  <a:pt x="167259" y="40005"/>
                </a:lnTo>
                <a:lnTo>
                  <a:pt x="45085" y="40005"/>
                </a:lnTo>
                <a:lnTo>
                  <a:pt x="45085" y="99568"/>
                </a:lnTo>
                <a:lnTo>
                  <a:pt x="134366" y="99568"/>
                </a:lnTo>
                <a:lnTo>
                  <a:pt x="134366" y="137795"/>
                </a:lnTo>
                <a:lnTo>
                  <a:pt x="45085" y="137795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15182" y="730504"/>
            <a:ext cx="162560" cy="254000"/>
          </a:xfrm>
          <a:custGeom>
            <a:avLst/>
            <a:gdLst/>
            <a:ahLst/>
            <a:cxnLst/>
            <a:rect l="l" t="t" r="r" b="b"/>
            <a:pathLst>
              <a:path w="162560" h="254000">
                <a:moveTo>
                  <a:pt x="0" y="0"/>
                </a:moveTo>
                <a:lnTo>
                  <a:pt x="162052" y="0"/>
                </a:lnTo>
                <a:lnTo>
                  <a:pt x="162052" y="40005"/>
                </a:lnTo>
                <a:lnTo>
                  <a:pt x="45085" y="40005"/>
                </a:lnTo>
                <a:lnTo>
                  <a:pt x="45085" y="99568"/>
                </a:lnTo>
                <a:lnTo>
                  <a:pt x="129031" y="99568"/>
                </a:lnTo>
                <a:lnTo>
                  <a:pt x="129031" y="137795"/>
                </a:lnTo>
                <a:lnTo>
                  <a:pt x="45085" y="137795"/>
                </a:lnTo>
                <a:lnTo>
                  <a:pt x="45085" y="213995"/>
                </a:lnTo>
                <a:lnTo>
                  <a:pt x="160146" y="213995"/>
                </a:lnTo>
                <a:lnTo>
                  <a:pt x="160146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59507" y="730504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19" h="257809">
                <a:moveTo>
                  <a:pt x="0" y="0"/>
                </a:moveTo>
                <a:lnTo>
                  <a:pt x="21590" y="0"/>
                </a:lnTo>
                <a:lnTo>
                  <a:pt x="141605" y="153288"/>
                </a:lnTo>
                <a:lnTo>
                  <a:pt x="141605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6" y="96774"/>
                </a:lnTo>
                <a:lnTo>
                  <a:pt x="43306" y="254126"/>
                </a:lnTo>
                <a:lnTo>
                  <a:pt x="0" y="254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26945" y="730504"/>
            <a:ext cx="210820" cy="254000"/>
          </a:xfrm>
          <a:custGeom>
            <a:avLst/>
            <a:gdLst/>
            <a:ahLst/>
            <a:cxnLst/>
            <a:rect l="l" t="t" r="r" b="b"/>
            <a:pathLst>
              <a:path w="210819" h="254000">
                <a:moveTo>
                  <a:pt x="0" y="0"/>
                </a:moveTo>
                <a:lnTo>
                  <a:pt x="210312" y="0"/>
                </a:lnTo>
                <a:lnTo>
                  <a:pt x="210312" y="40005"/>
                </a:lnTo>
                <a:lnTo>
                  <a:pt x="125856" y="40005"/>
                </a:lnTo>
                <a:lnTo>
                  <a:pt x="125856" y="254000"/>
                </a:lnTo>
                <a:lnTo>
                  <a:pt x="80899" y="254000"/>
                </a:lnTo>
                <a:lnTo>
                  <a:pt x="80899" y="40005"/>
                </a:lnTo>
                <a:lnTo>
                  <a:pt x="0" y="40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24737" y="730504"/>
            <a:ext cx="335280" cy="257810"/>
          </a:xfrm>
          <a:custGeom>
            <a:avLst/>
            <a:gdLst/>
            <a:ahLst/>
            <a:cxnLst/>
            <a:rect l="l" t="t" r="r" b="b"/>
            <a:pathLst>
              <a:path w="335280" h="257809">
                <a:moveTo>
                  <a:pt x="126796" y="0"/>
                </a:moveTo>
                <a:lnTo>
                  <a:pt x="150672" y="0"/>
                </a:lnTo>
                <a:lnTo>
                  <a:pt x="205663" y="171069"/>
                </a:lnTo>
                <a:lnTo>
                  <a:pt x="259384" y="0"/>
                </a:lnTo>
                <a:lnTo>
                  <a:pt x="283133" y="0"/>
                </a:lnTo>
                <a:lnTo>
                  <a:pt x="335076" y="254126"/>
                </a:lnTo>
                <a:lnTo>
                  <a:pt x="291388" y="254126"/>
                </a:lnTo>
                <a:lnTo>
                  <a:pt x="264972" y="117221"/>
                </a:lnTo>
                <a:lnTo>
                  <a:pt x="213791" y="257429"/>
                </a:lnTo>
                <a:lnTo>
                  <a:pt x="197662" y="257429"/>
                </a:lnTo>
                <a:lnTo>
                  <a:pt x="146608" y="117221"/>
                </a:lnTo>
                <a:lnTo>
                  <a:pt x="119176" y="254126"/>
                </a:lnTo>
                <a:lnTo>
                  <a:pt x="75615" y="254126"/>
                </a:lnTo>
                <a:lnTo>
                  <a:pt x="126796" y="0"/>
                </a:lnTo>
                <a:close/>
              </a:path>
              <a:path w="335280" h="257809">
                <a:moveTo>
                  <a:pt x="0" y="0"/>
                </a:moveTo>
                <a:lnTo>
                  <a:pt x="45084" y="0"/>
                </a:lnTo>
                <a:lnTo>
                  <a:pt x="4508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56759" y="728726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10" h="255905">
                <a:moveTo>
                  <a:pt x="52704" y="0"/>
                </a:moveTo>
                <a:lnTo>
                  <a:pt x="104806" y="4651"/>
                </a:lnTo>
                <a:lnTo>
                  <a:pt x="140715" y="18541"/>
                </a:lnTo>
                <a:lnTo>
                  <a:pt x="166790" y="57886"/>
                </a:lnTo>
                <a:lnTo>
                  <a:pt x="168528" y="76200"/>
                </a:lnTo>
                <a:lnTo>
                  <a:pt x="162079" y="114391"/>
                </a:lnTo>
                <a:lnTo>
                  <a:pt x="142748" y="141700"/>
                </a:lnTo>
                <a:lnTo>
                  <a:pt x="110557" y="158103"/>
                </a:lnTo>
                <a:lnTo>
                  <a:pt x="65531" y="163575"/>
                </a:lnTo>
                <a:lnTo>
                  <a:pt x="60451" y="163575"/>
                </a:lnTo>
                <a:lnTo>
                  <a:pt x="53593" y="163195"/>
                </a:lnTo>
                <a:lnTo>
                  <a:pt x="45085" y="162306"/>
                </a:lnTo>
                <a:lnTo>
                  <a:pt x="45085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65" y="1071"/>
                </a:lnTo>
                <a:lnTo>
                  <a:pt x="35687" y="476"/>
                </a:lnTo>
                <a:lnTo>
                  <a:pt x="46541" y="119"/>
                </a:lnTo>
                <a:lnTo>
                  <a:pt x="5270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88135" y="728726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10" h="255905">
                <a:moveTo>
                  <a:pt x="52704" y="0"/>
                </a:moveTo>
                <a:lnTo>
                  <a:pt x="104806" y="4651"/>
                </a:lnTo>
                <a:lnTo>
                  <a:pt x="140715" y="18541"/>
                </a:lnTo>
                <a:lnTo>
                  <a:pt x="166790" y="57886"/>
                </a:lnTo>
                <a:lnTo>
                  <a:pt x="168528" y="76200"/>
                </a:lnTo>
                <a:lnTo>
                  <a:pt x="162079" y="114391"/>
                </a:lnTo>
                <a:lnTo>
                  <a:pt x="142747" y="141700"/>
                </a:lnTo>
                <a:lnTo>
                  <a:pt x="110557" y="158103"/>
                </a:lnTo>
                <a:lnTo>
                  <a:pt x="65532" y="163575"/>
                </a:lnTo>
                <a:lnTo>
                  <a:pt x="60452" y="163575"/>
                </a:lnTo>
                <a:lnTo>
                  <a:pt x="53594" y="163195"/>
                </a:lnTo>
                <a:lnTo>
                  <a:pt x="45084" y="162306"/>
                </a:lnTo>
                <a:lnTo>
                  <a:pt x="45084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65" y="1071"/>
                </a:lnTo>
                <a:lnTo>
                  <a:pt x="35687" y="476"/>
                </a:lnTo>
                <a:lnTo>
                  <a:pt x="46541" y="119"/>
                </a:lnTo>
                <a:lnTo>
                  <a:pt x="5270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19571" y="727837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79" h="257175">
                <a:moveTo>
                  <a:pt x="70357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1" y="142239"/>
                </a:lnTo>
                <a:lnTo>
                  <a:pt x="195199" y="256666"/>
                </a:lnTo>
                <a:lnTo>
                  <a:pt x="143128" y="256666"/>
                </a:lnTo>
                <a:lnTo>
                  <a:pt x="75437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6858" y="727837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80" h="257175">
                <a:moveTo>
                  <a:pt x="70358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2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39"/>
                </a:lnTo>
                <a:lnTo>
                  <a:pt x="195199" y="256666"/>
                </a:lnTo>
                <a:lnTo>
                  <a:pt x="143129" y="256666"/>
                </a:lnTo>
                <a:lnTo>
                  <a:pt x="75438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64607" y="727075"/>
            <a:ext cx="414655" cy="257810"/>
          </a:xfrm>
          <a:custGeom>
            <a:avLst/>
            <a:gdLst/>
            <a:ahLst/>
            <a:cxnLst/>
            <a:rect l="l" t="t" r="r" b="b"/>
            <a:pathLst>
              <a:path w="414654" h="257809">
                <a:moveTo>
                  <a:pt x="292480" y="0"/>
                </a:moveTo>
                <a:lnTo>
                  <a:pt x="312292" y="0"/>
                </a:lnTo>
                <a:lnTo>
                  <a:pt x="414400" y="257428"/>
                </a:lnTo>
                <a:lnTo>
                  <a:pt x="364616" y="257428"/>
                </a:lnTo>
                <a:lnTo>
                  <a:pt x="346075" y="205994"/>
                </a:lnTo>
                <a:lnTo>
                  <a:pt x="259079" y="205994"/>
                </a:lnTo>
                <a:lnTo>
                  <a:pt x="241300" y="257428"/>
                </a:lnTo>
                <a:lnTo>
                  <a:pt x="195198" y="257428"/>
                </a:lnTo>
                <a:lnTo>
                  <a:pt x="191262" y="257428"/>
                </a:lnTo>
                <a:lnTo>
                  <a:pt x="143128" y="257428"/>
                </a:lnTo>
                <a:lnTo>
                  <a:pt x="75437" y="152526"/>
                </a:lnTo>
                <a:lnTo>
                  <a:pt x="69792" y="152382"/>
                </a:lnTo>
                <a:lnTo>
                  <a:pt x="63134" y="152130"/>
                </a:lnTo>
                <a:lnTo>
                  <a:pt x="55453" y="151759"/>
                </a:lnTo>
                <a:lnTo>
                  <a:pt x="46735" y="151257"/>
                </a:lnTo>
                <a:lnTo>
                  <a:pt x="46735" y="257428"/>
                </a:lnTo>
                <a:lnTo>
                  <a:pt x="0" y="257428"/>
                </a:lnTo>
                <a:lnTo>
                  <a:pt x="0" y="3428"/>
                </a:lnTo>
                <a:lnTo>
                  <a:pt x="3262" y="3355"/>
                </a:lnTo>
                <a:lnTo>
                  <a:pt x="9239" y="3127"/>
                </a:lnTo>
                <a:lnTo>
                  <a:pt x="17930" y="2732"/>
                </a:lnTo>
                <a:lnTo>
                  <a:pt x="29337" y="2159"/>
                </a:lnTo>
                <a:lnTo>
                  <a:pt x="41407" y="1565"/>
                </a:lnTo>
                <a:lnTo>
                  <a:pt x="52276" y="1127"/>
                </a:lnTo>
                <a:lnTo>
                  <a:pt x="61930" y="855"/>
                </a:lnTo>
                <a:lnTo>
                  <a:pt x="70357" y="762"/>
                </a:lnTo>
                <a:lnTo>
                  <a:pt x="112696" y="5451"/>
                </a:lnTo>
                <a:lnTo>
                  <a:pt x="142938" y="19510"/>
                </a:lnTo>
                <a:lnTo>
                  <a:pt x="161083" y="42927"/>
                </a:lnTo>
                <a:lnTo>
                  <a:pt x="167131" y="75691"/>
                </a:lnTo>
                <a:lnTo>
                  <a:pt x="166298" y="86746"/>
                </a:lnTo>
                <a:lnTo>
                  <a:pt x="146681" y="125410"/>
                </a:lnTo>
                <a:lnTo>
                  <a:pt x="120141" y="143001"/>
                </a:lnTo>
                <a:lnTo>
                  <a:pt x="192785" y="253619"/>
                </a:lnTo>
                <a:lnTo>
                  <a:pt x="29248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43477" y="727075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20" h="257809">
                <a:moveTo>
                  <a:pt x="101219" y="0"/>
                </a:moveTo>
                <a:lnTo>
                  <a:pt x="121031" y="0"/>
                </a:lnTo>
                <a:lnTo>
                  <a:pt x="223138" y="257428"/>
                </a:lnTo>
                <a:lnTo>
                  <a:pt x="173355" y="257428"/>
                </a:lnTo>
                <a:lnTo>
                  <a:pt x="154812" y="205994"/>
                </a:lnTo>
                <a:lnTo>
                  <a:pt x="67818" y="205994"/>
                </a:lnTo>
                <a:lnTo>
                  <a:pt x="50037" y="257428"/>
                </a:lnTo>
                <a:lnTo>
                  <a:pt x="0" y="257428"/>
                </a:lnTo>
                <a:lnTo>
                  <a:pt x="101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08808" y="727075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19" h="257809">
                <a:moveTo>
                  <a:pt x="101218" y="0"/>
                </a:moveTo>
                <a:lnTo>
                  <a:pt x="121031" y="0"/>
                </a:lnTo>
                <a:lnTo>
                  <a:pt x="223139" y="257428"/>
                </a:lnTo>
                <a:lnTo>
                  <a:pt x="173355" y="257428"/>
                </a:lnTo>
                <a:lnTo>
                  <a:pt x="154813" y="205994"/>
                </a:lnTo>
                <a:lnTo>
                  <a:pt x="67818" y="205994"/>
                </a:lnTo>
                <a:lnTo>
                  <a:pt x="50038" y="257428"/>
                </a:lnTo>
                <a:lnTo>
                  <a:pt x="0" y="257428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63210" y="726186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4" h="262890">
                <a:moveTo>
                  <a:pt x="77469" y="0"/>
                </a:moveTo>
                <a:lnTo>
                  <a:pt x="98073" y="1023"/>
                </a:lnTo>
                <a:lnTo>
                  <a:pt x="115712" y="4095"/>
                </a:lnTo>
                <a:lnTo>
                  <a:pt x="130423" y="9215"/>
                </a:lnTo>
                <a:lnTo>
                  <a:pt x="142239" y="16383"/>
                </a:lnTo>
                <a:lnTo>
                  <a:pt x="128524" y="55244"/>
                </a:lnTo>
                <a:lnTo>
                  <a:pt x="116470" y="47837"/>
                </a:lnTo>
                <a:lnTo>
                  <a:pt x="104108" y="42560"/>
                </a:lnTo>
                <a:lnTo>
                  <a:pt x="91412" y="39403"/>
                </a:lnTo>
                <a:lnTo>
                  <a:pt x="78359" y="38353"/>
                </a:lnTo>
                <a:lnTo>
                  <a:pt x="70998" y="38856"/>
                </a:lnTo>
                <a:lnTo>
                  <a:pt x="45592" y="59181"/>
                </a:lnTo>
                <a:lnTo>
                  <a:pt x="45592" y="67944"/>
                </a:lnTo>
                <a:lnTo>
                  <a:pt x="72810" y="101717"/>
                </a:lnTo>
                <a:lnTo>
                  <a:pt x="105842" y="119485"/>
                </a:lnTo>
                <a:lnTo>
                  <a:pt x="115919" y="125333"/>
                </a:lnTo>
                <a:lnTo>
                  <a:pt x="144668" y="154043"/>
                </a:lnTo>
                <a:lnTo>
                  <a:pt x="153797" y="191897"/>
                </a:lnTo>
                <a:lnTo>
                  <a:pt x="152273" y="206638"/>
                </a:lnTo>
                <a:lnTo>
                  <a:pt x="129412" y="242697"/>
                </a:lnTo>
                <a:lnTo>
                  <a:pt x="83567" y="261395"/>
                </a:lnTo>
                <a:lnTo>
                  <a:pt x="64135" y="262636"/>
                </a:lnTo>
                <a:lnTo>
                  <a:pt x="46827" y="261491"/>
                </a:lnTo>
                <a:lnTo>
                  <a:pt x="30352" y="258048"/>
                </a:lnTo>
                <a:lnTo>
                  <a:pt x="14735" y="252295"/>
                </a:lnTo>
                <a:lnTo>
                  <a:pt x="0" y="244221"/>
                </a:lnTo>
                <a:lnTo>
                  <a:pt x="16637" y="203835"/>
                </a:lnTo>
                <a:lnTo>
                  <a:pt x="29924" y="212076"/>
                </a:lnTo>
                <a:lnTo>
                  <a:pt x="43116" y="217947"/>
                </a:lnTo>
                <a:lnTo>
                  <a:pt x="56213" y="221462"/>
                </a:lnTo>
                <a:lnTo>
                  <a:pt x="69214" y="222630"/>
                </a:lnTo>
                <a:lnTo>
                  <a:pt x="86570" y="220892"/>
                </a:lnTo>
                <a:lnTo>
                  <a:pt x="98996" y="215677"/>
                </a:lnTo>
                <a:lnTo>
                  <a:pt x="106469" y="206986"/>
                </a:lnTo>
                <a:lnTo>
                  <a:pt x="108965" y="194817"/>
                </a:lnTo>
                <a:lnTo>
                  <a:pt x="108372" y="188412"/>
                </a:lnTo>
                <a:lnTo>
                  <a:pt x="85216" y="157559"/>
                </a:lnTo>
                <a:lnTo>
                  <a:pt x="47557" y="136634"/>
                </a:lnTo>
                <a:lnTo>
                  <a:pt x="36512" y="130286"/>
                </a:lnTo>
                <a:lnTo>
                  <a:pt x="9016" y="103362"/>
                </a:lnTo>
                <a:lnTo>
                  <a:pt x="508" y="68325"/>
                </a:lnTo>
                <a:lnTo>
                  <a:pt x="1863" y="54203"/>
                </a:lnTo>
                <a:lnTo>
                  <a:pt x="22098" y="19430"/>
                </a:lnTo>
                <a:lnTo>
                  <a:pt x="61370" y="1214"/>
                </a:lnTo>
                <a:lnTo>
                  <a:pt x="7746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85058" y="726186"/>
            <a:ext cx="193040" cy="262890"/>
          </a:xfrm>
          <a:custGeom>
            <a:avLst/>
            <a:gdLst/>
            <a:ahLst/>
            <a:cxnLst/>
            <a:rect l="l" t="t" r="r" b="b"/>
            <a:pathLst>
              <a:path w="193039" h="262890">
                <a:moveTo>
                  <a:pt x="116332" y="0"/>
                </a:moveTo>
                <a:lnTo>
                  <a:pt x="137122" y="1117"/>
                </a:lnTo>
                <a:lnTo>
                  <a:pt x="155686" y="4460"/>
                </a:lnTo>
                <a:lnTo>
                  <a:pt x="172035" y="10019"/>
                </a:lnTo>
                <a:lnTo>
                  <a:pt x="186182" y="17779"/>
                </a:lnTo>
                <a:lnTo>
                  <a:pt x="167640" y="55117"/>
                </a:lnTo>
                <a:lnTo>
                  <a:pt x="158970" y="48523"/>
                </a:lnTo>
                <a:lnTo>
                  <a:pt x="148002" y="43799"/>
                </a:lnTo>
                <a:lnTo>
                  <a:pt x="134725" y="40955"/>
                </a:lnTo>
                <a:lnTo>
                  <a:pt x="119126" y="40004"/>
                </a:lnTo>
                <a:lnTo>
                  <a:pt x="104009" y="41671"/>
                </a:lnTo>
                <a:lnTo>
                  <a:pt x="67183" y="66675"/>
                </a:lnTo>
                <a:lnTo>
                  <a:pt x="48127" y="114484"/>
                </a:lnTo>
                <a:lnTo>
                  <a:pt x="46863" y="133985"/>
                </a:lnTo>
                <a:lnTo>
                  <a:pt x="48031" y="153318"/>
                </a:lnTo>
                <a:lnTo>
                  <a:pt x="65659" y="198627"/>
                </a:lnTo>
                <a:lnTo>
                  <a:pt x="100913" y="221130"/>
                </a:lnTo>
                <a:lnTo>
                  <a:pt x="115824" y="222630"/>
                </a:lnTo>
                <a:lnTo>
                  <a:pt x="132830" y="221015"/>
                </a:lnTo>
                <a:lnTo>
                  <a:pt x="147859" y="216185"/>
                </a:lnTo>
                <a:lnTo>
                  <a:pt x="160936" y="208164"/>
                </a:lnTo>
                <a:lnTo>
                  <a:pt x="172085" y="196976"/>
                </a:lnTo>
                <a:lnTo>
                  <a:pt x="193040" y="233299"/>
                </a:lnTo>
                <a:lnTo>
                  <a:pt x="177633" y="246133"/>
                </a:lnTo>
                <a:lnTo>
                  <a:pt x="159035" y="255301"/>
                </a:lnTo>
                <a:lnTo>
                  <a:pt x="137247" y="260802"/>
                </a:lnTo>
                <a:lnTo>
                  <a:pt x="112268" y="262636"/>
                </a:lnTo>
                <a:lnTo>
                  <a:pt x="87096" y="260445"/>
                </a:lnTo>
                <a:lnTo>
                  <a:pt x="45706" y="242919"/>
                </a:lnTo>
                <a:lnTo>
                  <a:pt x="16609" y="208535"/>
                </a:lnTo>
                <a:lnTo>
                  <a:pt x="1853" y="160772"/>
                </a:lnTo>
                <a:lnTo>
                  <a:pt x="0" y="132079"/>
                </a:lnTo>
                <a:lnTo>
                  <a:pt x="2047" y="105050"/>
                </a:lnTo>
                <a:lnTo>
                  <a:pt x="18430" y="57945"/>
                </a:lnTo>
                <a:lnTo>
                  <a:pt x="50216" y="21270"/>
                </a:lnTo>
                <a:lnTo>
                  <a:pt x="92023" y="2359"/>
                </a:lnTo>
                <a:lnTo>
                  <a:pt x="11633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57442" y="725931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6" y="8540"/>
                </a:lnTo>
                <a:lnTo>
                  <a:pt x="193040" y="34035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10839" y="725931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6" y="8540"/>
                </a:lnTo>
                <a:lnTo>
                  <a:pt x="193039" y="34035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4730" y="725931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19" y="0"/>
                </a:moveTo>
                <a:lnTo>
                  <a:pt x="157606" y="8540"/>
                </a:lnTo>
                <a:lnTo>
                  <a:pt x="193039" y="34035"/>
                </a:lnTo>
                <a:lnTo>
                  <a:pt x="214756" y="74866"/>
                </a:lnTo>
                <a:lnTo>
                  <a:pt x="221995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0560" y="1752600"/>
            <a:ext cx="3762217" cy="417688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99792" y="1752600"/>
            <a:ext cx="3234700" cy="4267200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2971800" y="2434208"/>
            <a:ext cx="462280" cy="537845"/>
          </a:xfrm>
          <a:custGeom>
            <a:avLst/>
            <a:gdLst/>
            <a:ahLst/>
            <a:cxnLst/>
            <a:rect l="l" t="t" r="r" b="b"/>
            <a:pathLst>
              <a:path w="462279" h="537844">
                <a:moveTo>
                  <a:pt x="21717" y="434339"/>
                </a:moveTo>
                <a:lnTo>
                  <a:pt x="18414" y="436625"/>
                </a:lnTo>
                <a:lnTo>
                  <a:pt x="17780" y="440181"/>
                </a:lnTo>
                <a:lnTo>
                  <a:pt x="0" y="537590"/>
                </a:lnTo>
                <a:lnTo>
                  <a:pt x="15721" y="532129"/>
                </a:lnTo>
                <a:lnTo>
                  <a:pt x="12954" y="532129"/>
                </a:lnTo>
                <a:lnTo>
                  <a:pt x="3301" y="523875"/>
                </a:lnTo>
                <a:lnTo>
                  <a:pt x="18706" y="505904"/>
                </a:lnTo>
                <a:lnTo>
                  <a:pt x="30861" y="438912"/>
                </a:lnTo>
                <a:lnTo>
                  <a:pt x="28575" y="435610"/>
                </a:lnTo>
                <a:lnTo>
                  <a:pt x="21717" y="434339"/>
                </a:lnTo>
                <a:close/>
              </a:path>
              <a:path w="462279" h="537844">
                <a:moveTo>
                  <a:pt x="18706" y="505904"/>
                </a:moveTo>
                <a:lnTo>
                  <a:pt x="3301" y="523875"/>
                </a:lnTo>
                <a:lnTo>
                  <a:pt x="12954" y="532129"/>
                </a:lnTo>
                <a:lnTo>
                  <a:pt x="15458" y="529208"/>
                </a:lnTo>
                <a:lnTo>
                  <a:pt x="14477" y="529208"/>
                </a:lnTo>
                <a:lnTo>
                  <a:pt x="6095" y="522096"/>
                </a:lnTo>
                <a:lnTo>
                  <a:pt x="16419" y="518509"/>
                </a:lnTo>
                <a:lnTo>
                  <a:pt x="18706" y="505904"/>
                </a:lnTo>
                <a:close/>
              </a:path>
              <a:path w="462279" h="537844">
                <a:moveTo>
                  <a:pt x="92710" y="491998"/>
                </a:moveTo>
                <a:lnTo>
                  <a:pt x="28118" y="514444"/>
                </a:lnTo>
                <a:lnTo>
                  <a:pt x="12954" y="532129"/>
                </a:lnTo>
                <a:lnTo>
                  <a:pt x="15721" y="532129"/>
                </a:lnTo>
                <a:lnTo>
                  <a:pt x="96900" y="503936"/>
                </a:lnTo>
                <a:lnTo>
                  <a:pt x="98679" y="500379"/>
                </a:lnTo>
                <a:lnTo>
                  <a:pt x="96393" y="493775"/>
                </a:lnTo>
                <a:lnTo>
                  <a:pt x="92710" y="491998"/>
                </a:lnTo>
                <a:close/>
              </a:path>
              <a:path w="462279" h="537844">
                <a:moveTo>
                  <a:pt x="16419" y="518509"/>
                </a:moveTo>
                <a:lnTo>
                  <a:pt x="6095" y="522096"/>
                </a:lnTo>
                <a:lnTo>
                  <a:pt x="14477" y="529208"/>
                </a:lnTo>
                <a:lnTo>
                  <a:pt x="16419" y="518509"/>
                </a:lnTo>
                <a:close/>
              </a:path>
              <a:path w="462279" h="537844">
                <a:moveTo>
                  <a:pt x="28118" y="514444"/>
                </a:moveTo>
                <a:lnTo>
                  <a:pt x="16419" y="518509"/>
                </a:lnTo>
                <a:lnTo>
                  <a:pt x="14477" y="529208"/>
                </a:lnTo>
                <a:lnTo>
                  <a:pt x="15458" y="529208"/>
                </a:lnTo>
                <a:lnTo>
                  <a:pt x="28118" y="514444"/>
                </a:lnTo>
                <a:close/>
              </a:path>
              <a:path w="462279" h="537844">
                <a:moveTo>
                  <a:pt x="452374" y="0"/>
                </a:moveTo>
                <a:lnTo>
                  <a:pt x="18706" y="505904"/>
                </a:lnTo>
                <a:lnTo>
                  <a:pt x="16419" y="518509"/>
                </a:lnTo>
                <a:lnTo>
                  <a:pt x="28118" y="514444"/>
                </a:lnTo>
                <a:lnTo>
                  <a:pt x="462025" y="8381"/>
                </a:lnTo>
                <a:lnTo>
                  <a:pt x="452374" y="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29000" y="3729609"/>
            <a:ext cx="538480" cy="614045"/>
          </a:xfrm>
          <a:custGeom>
            <a:avLst/>
            <a:gdLst/>
            <a:ahLst/>
            <a:cxnLst/>
            <a:rect l="l" t="t" r="r" b="b"/>
            <a:pathLst>
              <a:path w="538479" h="614045">
                <a:moveTo>
                  <a:pt x="22733" y="510794"/>
                </a:moveTo>
                <a:lnTo>
                  <a:pt x="19430" y="513080"/>
                </a:lnTo>
                <a:lnTo>
                  <a:pt x="18796" y="516509"/>
                </a:lnTo>
                <a:lnTo>
                  <a:pt x="0" y="613791"/>
                </a:lnTo>
                <a:lnTo>
                  <a:pt x="15915" y="608457"/>
                </a:lnTo>
                <a:lnTo>
                  <a:pt x="13080" y="608457"/>
                </a:lnTo>
                <a:lnTo>
                  <a:pt x="3555" y="600202"/>
                </a:lnTo>
                <a:lnTo>
                  <a:pt x="18907" y="582652"/>
                </a:lnTo>
                <a:lnTo>
                  <a:pt x="31241" y="518922"/>
                </a:lnTo>
                <a:lnTo>
                  <a:pt x="31876" y="515493"/>
                </a:lnTo>
                <a:lnTo>
                  <a:pt x="29590" y="512191"/>
                </a:lnTo>
                <a:lnTo>
                  <a:pt x="26162" y="511429"/>
                </a:lnTo>
                <a:lnTo>
                  <a:pt x="22733" y="510794"/>
                </a:lnTo>
                <a:close/>
              </a:path>
              <a:path w="538479" h="614045">
                <a:moveTo>
                  <a:pt x="18907" y="582652"/>
                </a:moveTo>
                <a:lnTo>
                  <a:pt x="3555" y="600202"/>
                </a:lnTo>
                <a:lnTo>
                  <a:pt x="13080" y="608457"/>
                </a:lnTo>
                <a:lnTo>
                  <a:pt x="15637" y="605536"/>
                </a:lnTo>
                <a:lnTo>
                  <a:pt x="14477" y="605536"/>
                </a:lnTo>
                <a:lnTo>
                  <a:pt x="6223" y="598297"/>
                </a:lnTo>
                <a:lnTo>
                  <a:pt x="16549" y="594833"/>
                </a:lnTo>
                <a:lnTo>
                  <a:pt x="18907" y="582652"/>
                </a:lnTo>
                <a:close/>
              </a:path>
              <a:path w="538479" h="614045">
                <a:moveTo>
                  <a:pt x="93217" y="569087"/>
                </a:moveTo>
                <a:lnTo>
                  <a:pt x="89915" y="570230"/>
                </a:lnTo>
                <a:lnTo>
                  <a:pt x="28514" y="590821"/>
                </a:lnTo>
                <a:lnTo>
                  <a:pt x="13080" y="608457"/>
                </a:lnTo>
                <a:lnTo>
                  <a:pt x="15915" y="608457"/>
                </a:lnTo>
                <a:lnTo>
                  <a:pt x="93979" y="582295"/>
                </a:lnTo>
                <a:lnTo>
                  <a:pt x="97282" y="581152"/>
                </a:lnTo>
                <a:lnTo>
                  <a:pt x="99060" y="577596"/>
                </a:lnTo>
                <a:lnTo>
                  <a:pt x="97916" y="574167"/>
                </a:lnTo>
                <a:lnTo>
                  <a:pt x="96774" y="570865"/>
                </a:lnTo>
                <a:lnTo>
                  <a:pt x="93217" y="569087"/>
                </a:lnTo>
                <a:close/>
              </a:path>
              <a:path w="538479" h="614045">
                <a:moveTo>
                  <a:pt x="16549" y="594833"/>
                </a:moveTo>
                <a:lnTo>
                  <a:pt x="6223" y="598297"/>
                </a:lnTo>
                <a:lnTo>
                  <a:pt x="14477" y="605536"/>
                </a:lnTo>
                <a:lnTo>
                  <a:pt x="16549" y="594833"/>
                </a:lnTo>
                <a:close/>
              </a:path>
              <a:path w="538479" h="614045">
                <a:moveTo>
                  <a:pt x="28514" y="590821"/>
                </a:moveTo>
                <a:lnTo>
                  <a:pt x="16549" y="594833"/>
                </a:lnTo>
                <a:lnTo>
                  <a:pt x="14477" y="605536"/>
                </a:lnTo>
                <a:lnTo>
                  <a:pt x="15637" y="605536"/>
                </a:lnTo>
                <a:lnTo>
                  <a:pt x="28514" y="590821"/>
                </a:lnTo>
                <a:close/>
              </a:path>
              <a:path w="538479" h="614045">
                <a:moveTo>
                  <a:pt x="528574" y="0"/>
                </a:moveTo>
                <a:lnTo>
                  <a:pt x="18907" y="582652"/>
                </a:lnTo>
                <a:lnTo>
                  <a:pt x="16549" y="594833"/>
                </a:lnTo>
                <a:lnTo>
                  <a:pt x="28514" y="590821"/>
                </a:lnTo>
                <a:lnTo>
                  <a:pt x="538226" y="8382"/>
                </a:lnTo>
                <a:lnTo>
                  <a:pt x="528574" y="0"/>
                </a:lnTo>
                <a:close/>
              </a:path>
            </a:pathLst>
          </a:custGeom>
          <a:solidFill>
            <a:srgbClr val="B83C6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580388" y="3637788"/>
            <a:ext cx="192405" cy="497205"/>
            <a:chOff x="1580388" y="3637788"/>
            <a:chExt cx="192405" cy="497205"/>
          </a:xfrm>
        </p:grpSpPr>
        <p:sp>
          <p:nvSpPr>
            <p:cNvPr id="45" name="object 45"/>
            <p:cNvSpPr/>
            <p:nvPr/>
          </p:nvSpPr>
          <p:spPr>
            <a:xfrm>
              <a:off x="1600200" y="3657600"/>
              <a:ext cx="152400" cy="457200"/>
            </a:xfrm>
            <a:custGeom>
              <a:avLst/>
              <a:gdLst/>
              <a:ahLst/>
              <a:cxnLst/>
              <a:rect l="l" t="t" r="r" b="b"/>
              <a:pathLst>
                <a:path w="152400" h="457200">
                  <a:moveTo>
                    <a:pt x="114300" y="0"/>
                  </a:moveTo>
                  <a:lnTo>
                    <a:pt x="38100" y="0"/>
                  </a:lnTo>
                  <a:lnTo>
                    <a:pt x="38100" y="381000"/>
                  </a:lnTo>
                  <a:lnTo>
                    <a:pt x="0" y="381000"/>
                  </a:lnTo>
                  <a:lnTo>
                    <a:pt x="76200" y="457200"/>
                  </a:lnTo>
                  <a:lnTo>
                    <a:pt x="152400" y="381000"/>
                  </a:lnTo>
                  <a:lnTo>
                    <a:pt x="114300" y="3810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00200" y="3657600"/>
              <a:ext cx="152400" cy="457200"/>
            </a:xfrm>
            <a:custGeom>
              <a:avLst/>
              <a:gdLst/>
              <a:ahLst/>
              <a:cxnLst/>
              <a:rect l="l" t="t" r="r" b="b"/>
              <a:pathLst>
                <a:path w="152400" h="457200">
                  <a:moveTo>
                    <a:pt x="0" y="381000"/>
                  </a:moveTo>
                  <a:lnTo>
                    <a:pt x="38100" y="381000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381000"/>
                  </a:lnTo>
                  <a:lnTo>
                    <a:pt x="152400" y="381000"/>
                  </a:lnTo>
                  <a:lnTo>
                    <a:pt x="76200" y="457200"/>
                  </a:lnTo>
                  <a:lnTo>
                    <a:pt x="0" y="381000"/>
                  </a:lnTo>
                  <a:close/>
                </a:path>
              </a:pathLst>
            </a:custGeom>
            <a:ln w="39624">
              <a:solidFill>
                <a:srgbClr val="852A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222044" y="1170178"/>
            <a:ext cx="2468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POOR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INSPIRATORY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FILM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5108828" y="1170178"/>
            <a:ext cx="2736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/>
              <a:t>NORMAL</a:t>
            </a:r>
            <a:r>
              <a:rPr sz="1800" spc="-80" dirty="0"/>
              <a:t> </a:t>
            </a:r>
            <a:r>
              <a:rPr sz="1800" spc="-40" dirty="0"/>
              <a:t>INSPIRATORY</a:t>
            </a:r>
            <a:r>
              <a:rPr sz="1800" spc="-45" dirty="0"/>
              <a:t> </a:t>
            </a:r>
            <a:r>
              <a:rPr sz="1800" spc="-5" dirty="0"/>
              <a:t>FILM</a:t>
            </a:r>
            <a:endParaRPr sz="1800"/>
          </a:p>
        </p:txBody>
      </p:sp>
      <p:sp>
        <p:nvSpPr>
          <p:cNvPr id="49" name="object 49"/>
          <p:cNvSpPr txBox="1"/>
          <p:nvPr/>
        </p:nvSpPr>
        <p:spPr>
          <a:xfrm>
            <a:off x="3508375" y="2161159"/>
            <a:ext cx="145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965575" y="3532454"/>
            <a:ext cx="1460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02994" y="3304159"/>
            <a:ext cx="145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59740" y="6352743"/>
            <a:ext cx="711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1.MEDIASTINAL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WIDENING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2.CMGLY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3.LOWER LOBE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PATCHY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OPACIFICN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7467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7485" y="497331"/>
            <a:ext cx="6028055" cy="262890"/>
            <a:chOff x="1167485" y="497331"/>
            <a:chExt cx="6028055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7485" y="497331"/>
              <a:ext cx="6027953" cy="2628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22041" y="576071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79">
                  <a:moveTo>
                    <a:pt x="30480" y="0"/>
                  </a:moveTo>
                  <a:lnTo>
                    <a:pt x="0" y="93852"/>
                  </a:lnTo>
                  <a:lnTo>
                    <a:pt x="60959" y="93852"/>
                  </a:lnTo>
                  <a:lnTo>
                    <a:pt x="3048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30" y="539369"/>
            <a:ext cx="79120" cy="850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1668" y="539369"/>
            <a:ext cx="79159" cy="850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64961" y="539115"/>
            <a:ext cx="75311" cy="744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37942" y="539115"/>
            <a:ext cx="75310" cy="744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94372" y="536575"/>
            <a:ext cx="130048" cy="18453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00880" y="536575"/>
            <a:ext cx="130047" cy="18453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12645" y="536575"/>
            <a:ext cx="130048" cy="18453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7010527" y="501904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20" h="257809">
                <a:moveTo>
                  <a:pt x="0" y="0"/>
                </a:moveTo>
                <a:lnTo>
                  <a:pt x="21590" y="0"/>
                </a:lnTo>
                <a:lnTo>
                  <a:pt x="141604" y="153288"/>
                </a:lnTo>
                <a:lnTo>
                  <a:pt x="141604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6" y="96774"/>
                </a:lnTo>
                <a:lnTo>
                  <a:pt x="43306" y="254126"/>
                </a:lnTo>
                <a:lnTo>
                  <a:pt x="0" y="254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62419" y="501904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4" h="254000">
                <a:moveTo>
                  <a:pt x="0" y="0"/>
                </a:moveTo>
                <a:lnTo>
                  <a:pt x="45084" y="0"/>
                </a:lnTo>
                <a:lnTo>
                  <a:pt x="4508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9201" y="501904"/>
            <a:ext cx="628650" cy="257810"/>
          </a:xfrm>
          <a:custGeom>
            <a:avLst/>
            <a:gdLst/>
            <a:ahLst/>
            <a:cxnLst/>
            <a:rect l="l" t="t" r="r" b="b"/>
            <a:pathLst>
              <a:path w="628650" h="257809">
                <a:moveTo>
                  <a:pt x="443229" y="0"/>
                </a:moveTo>
                <a:lnTo>
                  <a:pt x="464820" y="0"/>
                </a:lnTo>
                <a:lnTo>
                  <a:pt x="584835" y="153288"/>
                </a:lnTo>
                <a:lnTo>
                  <a:pt x="584835" y="0"/>
                </a:lnTo>
                <a:lnTo>
                  <a:pt x="628141" y="0"/>
                </a:lnTo>
                <a:lnTo>
                  <a:pt x="628141" y="257429"/>
                </a:lnTo>
                <a:lnTo>
                  <a:pt x="609853" y="257429"/>
                </a:lnTo>
                <a:lnTo>
                  <a:pt x="486537" y="96774"/>
                </a:lnTo>
                <a:lnTo>
                  <a:pt x="486537" y="254126"/>
                </a:lnTo>
                <a:lnTo>
                  <a:pt x="443229" y="254126"/>
                </a:lnTo>
                <a:lnTo>
                  <a:pt x="443229" y="0"/>
                </a:lnTo>
                <a:close/>
              </a:path>
              <a:path w="628650" h="257809">
                <a:moveTo>
                  <a:pt x="240537" y="0"/>
                </a:moveTo>
                <a:lnTo>
                  <a:pt x="402589" y="0"/>
                </a:lnTo>
                <a:lnTo>
                  <a:pt x="402589" y="40005"/>
                </a:lnTo>
                <a:lnTo>
                  <a:pt x="285623" y="40005"/>
                </a:lnTo>
                <a:lnTo>
                  <a:pt x="285623" y="99568"/>
                </a:lnTo>
                <a:lnTo>
                  <a:pt x="369570" y="99568"/>
                </a:lnTo>
                <a:lnTo>
                  <a:pt x="369570" y="137795"/>
                </a:lnTo>
                <a:lnTo>
                  <a:pt x="285623" y="137795"/>
                </a:lnTo>
                <a:lnTo>
                  <a:pt x="285623" y="213995"/>
                </a:lnTo>
                <a:lnTo>
                  <a:pt x="400685" y="213995"/>
                </a:lnTo>
                <a:lnTo>
                  <a:pt x="400685" y="254000"/>
                </a:lnTo>
                <a:lnTo>
                  <a:pt x="240537" y="254000"/>
                </a:lnTo>
                <a:lnTo>
                  <a:pt x="240537" y="0"/>
                </a:lnTo>
                <a:close/>
              </a:path>
              <a:path w="628650" h="257809">
                <a:moveTo>
                  <a:pt x="0" y="0"/>
                </a:moveTo>
                <a:lnTo>
                  <a:pt x="210312" y="0"/>
                </a:lnTo>
                <a:lnTo>
                  <a:pt x="210312" y="40005"/>
                </a:lnTo>
                <a:lnTo>
                  <a:pt x="125857" y="40005"/>
                </a:lnTo>
                <a:lnTo>
                  <a:pt x="125857" y="254000"/>
                </a:lnTo>
                <a:lnTo>
                  <a:pt x="80899" y="254000"/>
                </a:lnTo>
                <a:lnTo>
                  <a:pt x="80899" y="40005"/>
                </a:lnTo>
                <a:lnTo>
                  <a:pt x="0" y="40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6422" y="501904"/>
            <a:ext cx="162560" cy="254000"/>
          </a:xfrm>
          <a:custGeom>
            <a:avLst/>
            <a:gdLst/>
            <a:ahLst/>
            <a:cxnLst/>
            <a:rect l="l" t="t" r="r" b="b"/>
            <a:pathLst>
              <a:path w="162560" h="254000">
                <a:moveTo>
                  <a:pt x="0" y="0"/>
                </a:moveTo>
                <a:lnTo>
                  <a:pt x="162051" y="0"/>
                </a:lnTo>
                <a:lnTo>
                  <a:pt x="162051" y="40005"/>
                </a:lnTo>
                <a:lnTo>
                  <a:pt x="45085" y="40005"/>
                </a:lnTo>
                <a:lnTo>
                  <a:pt x="45085" y="99568"/>
                </a:lnTo>
                <a:lnTo>
                  <a:pt x="129031" y="99568"/>
                </a:lnTo>
                <a:lnTo>
                  <a:pt x="129031" y="137795"/>
                </a:lnTo>
                <a:lnTo>
                  <a:pt x="45085" y="137795"/>
                </a:lnTo>
                <a:lnTo>
                  <a:pt x="45085" y="213995"/>
                </a:lnTo>
                <a:lnTo>
                  <a:pt x="160147" y="213995"/>
                </a:lnTo>
                <a:lnTo>
                  <a:pt x="160147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47386" y="501904"/>
            <a:ext cx="433705" cy="254000"/>
          </a:xfrm>
          <a:custGeom>
            <a:avLst/>
            <a:gdLst/>
            <a:ahLst/>
            <a:cxnLst/>
            <a:rect l="l" t="t" r="r" b="b"/>
            <a:pathLst>
              <a:path w="433704" h="254000">
                <a:moveTo>
                  <a:pt x="217170" y="0"/>
                </a:moveTo>
                <a:lnTo>
                  <a:pt x="265049" y="0"/>
                </a:lnTo>
                <a:lnTo>
                  <a:pt x="325120" y="108331"/>
                </a:lnTo>
                <a:lnTo>
                  <a:pt x="385445" y="0"/>
                </a:lnTo>
                <a:lnTo>
                  <a:pt x="433197" y="0"/>
                </a:lnTo>
                <a:lnTo>
                  <a:pt x="347852" y="149733"/>
                </a:lnTo>
                <a:lnTo>
                  <a:pt x="347852" y="254000"/>
                </a:lnTo>
                <a:lnTo>
                  <a:pt x="302767" y="254000"/>
                </a:lnTo>
                <a:lnTo>
                  <a:pt x="302767" y="149733"/>
                </a:lnTo>
                <a:lnTo>
                  <a:pt x="217170" y="0"/>
                </a:lnTo>
                <a:close/>
              </a:path>
              <a:path w="433704" h="254000">
                <a:moveTo>
                  <a:pt x="0" y="0"/>
                </a:moveTo>
                <a:lnTo>
                  <a:pt x="45085" y="0"/>
                </a:lnTo>
                <a:lnTo>
                  <a:pt x="45085" y="99568"/>
                </a:lnTo>
                <a:lnTo>
                  <a:pt x="146176" y="99568"/>
                </a:lnTo>
                <a:lnTo>
                  <a:pt x="146176" y="0"/>
                </a:lnTo>
                <a:lnTo>
                  <a:pt x="190753" y="0"/>
                </a:lnTo>
                <a:lnTo>
                  <a:pt x="190753" y="254000"/>
                </a:lnTo>
                <a:lnTo>
                  <a:pt x="146176" y="254000"/>
                </a:lnTo>
                <a:lnTo>
                  <a:pt x="146176" y="139573"/>
                </a:lnTo>
                <a:lnTo>
                  <a:pt x="45085" y="139573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17034" y="501904"/>
            <a:ext cx="188595" cy="258445"/>
          </a:xfrm>
          <a:custGeom>
            <a:avLst/>
            <a:gdLst/>
            <a:ahLst/>
            <a:cxnLst/>
            <a:rect l="l" t="t" r="r" b="b"/>
            <a:pathLst>
              <a:path w="188595" h="258445">
                <a:moveTo>
                  <a:pt x="0" y="0"/>
                </a:moveTo>
                <a:lnTo>
                  <a:pt x="45085" y="0"/>
                </a:lnTo>
                <a:lnTo>
                  <a:pt x="45085" y="172212"/>
                </a:lnTo>
                <a:lnTo>
                  <a:pt x="45868" y="181929"/>
                </a:lnTo>
                <a:lnTo>
                  <a:pt x="72389" y="215090"/>
                </a:lnTo>
                <a:lnTo>
                  <a:pt x="91820" y="218312"/>
                </a:lnTo>
                <a:lnTo>
                  <a:pt x="103417" y="217527"/>
                </a:lnTo>
                <a:lnTo>
                  <a:pt x="140096" y="190817"/>
                </a:lnTo>
                <a:lnTo>
                  <a:pt x="143510" y="171323"/>
                </a:lnTo>
                <a:lnTo>
                  <a:pt x="143510" y="0"/>
                </a:lnTo>
                <a:lnTo>
                  <a:pt x="188594" y="0"/>
                </a:lnTo>
                <a:lnTo>
                  <a:pt x="188594" y="174751"/>
                </a:lnTo>
                <a:lnTo>
                  <a:pt x="186951" y="193301"/>
                </a:lnTo>
                <a:lnTo>
                  <a:pt x="162305" y="236093"/>
                </a:lnTo>
                <a:lnTo>
                  <a:pt x="113014" y="256934"/>
                </a:lnTo>
                <a:lnTo>
                  <a:pt x="92201" y="258318"/>
                </a:lnTo>
                <a:lnTo>
                  <a:pt x="71366" y="256960"/>
                </a:lnTo>
                <a:lnTo>
                  <a:pt x="24002" y="236600"/>
                </a:lnTo>
                <a:lnTo>
                  <a:pt x="1500" y="193649"/>
                </a:lnTo>
                <a:lnTo>
                  <a:pt x="0" y="1746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80536" y="501904"/>
            <a:ext cx="633730" cy="257810"/>
          </a:xfrm>
          <a:custGeom>
            <a:avLst/>
            <a:gdLst/>
            <a:ahLst/>
            <a:cxnLst/>
            <a:rect l="l" t="t" r="r" b="b"/>
            <a:pathLst>
              <a:path w="633729" h="257809">
                <a:moveTo>
                  <a:pt x="448817" y="0"/>
                </a:moveTo>
                <a:lnTo>
                  <a:pt x="470408" y="0"/>
                </a:lnTo>
                <a:lnTo>
                  <a:pt x="590423" y="153288"/>
                </a:lnTo>
                <a:lnTo>
                  <a:pt x="590423" y="0"/>
                </a:lnTo>
                <a:lnTo>
                  <a:pt x="633729" y="0"/>
                </a:lnTo>
                <a:lnTo>
                  <a:pt x="633729" y="257429"/>
                </a:lnTo>
                <a:lnTo>
                  <a:pt x="615441" y="257429"/>
                </a:lnTo>
                <a:lnTo>
                  <a:pt x="492125" y="96774"/>
                </a:lnTo>
                <a:lnTo>
                  <a:pt x="492125" y="254126"/>
                </a:lnTo>
                <a:lnTo>
                  <a:pt x="448817" y="254126"/>
                </a:lnTo>
                <a:lnTo>
                  <a:pt x="448817" y="0"/>
                </a:lnTo>
                <a:close/>
              </a:path>
              <a:path w="633729" h="257809">
                <a:moveTo>
                  <a:pt x="246125" y="0"/>
                </a:moveTo>
                <a:lnTo>
                  <a:pt x="408177" y="0"/>
                </a:lnTo>
                <a:lnTo>
                  <a:pt x="408177" y="40005"/>
                </a:lnTo>
                <a:lnTo>
                  <a:pt x="291211" y="40005"/>
                </a:lnTo>
                <a:lnTo>
                  <a:pt x="291211" y="99568"/>
                </a:lnTo>
                <a:lnTo>
                  <a:pt x="375158" y="99568"/>
                </a:lnTo>
                <a:lnTo>
                  <a:pt x="375158" y="137795"/>
                </a:lnTo>
                <a:lnTo>
                  <a:pt x="291211" y="137795"/>
                </a:lnTo>
                <a:lnTo>
                  <a:pt x="291211" y="213995"/>
                </a:lnTo>
                <a:lnTo>
                  <a:pt x="406273" y="213995"/>
                </a:lnTo>
                <a:lnTo>
                  <a:pt x="406273" y="254000"/>
                </a:lnTo>
                <a:lnTo>
                  <a:pt x="246125" y="254000"/>
                </a:lnTo>
                <a:lnTo>
                  <a:pt x="246125" y="0"/>
                </a:lnTo>
                <a:close/>
              </a:path>
              <a:path w="633729" h="257809">
                <a:moveTo>
                  <a:pt x="0" y="0"/>
                </a:moveTo>
                <a:lnTo>
                  <a:pt x="49529" y="0"/>
                </a:lnTo>
                <a:lnTo>
                  <a:pt x="108330" y="171704"/>
                </a:lnTo>
                <a:lnTo>
                  <a:pt x="170434" y="0"/>
                </a:lnTo>
                <a:lnTo>
                  <a:pt x="218948" y="0"/>
                </a:lnTo>
                <a:lnTo>
                  <a:pt x="119761" y="257429"/>
                </a:lnTo>
                <a:lnTo>
                  <a:pt x="94996" y="257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60497" y="501904"/>
            <a:ext cx="216535" cy="254000"/>
          </a:xfrm>
          <a:custGeom>
            <a:avLst/>
            <a:gdLst/>
            <a:ahLst/>
            <a:cxnLst/>
            <a:rect l="l" t="t" r="r" b="b"/>
            <a:pathLst>
              <a:path w="216535" h="254000">
                <a:moveTo>
                  <a:pt x="0" y="0"/>
                </a:moveTo>
                <a:lnTo>
                  <a:pt x="47878" y="0"/>
                </a:lnTo>
                <a:lnTo>
                  <a:pt x="107950" y="108331"/>
                </a:lnTo>
                <a:lnTo>
                  <a:pt x="168275" y="0"/>
                </a:lnTo>
                <a:lnTo>
                  <a:pt x="216026" y="0"/>
                </a:lnTo>
                <a:lnTo>
                  <a:pt x="130682" y="149733"/>
                </a:lnTo>
                <a:lnTo>
                  <a:pt x="130682" y="254000"/>
                </a:lnTo>
                <a:lnTo>
                  <a:pt x="85597" y="254000"/>
                </a:lnTo>
                <a:lnTo>
                  <a:pt x="85597" y="1497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28798" y="501904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19" h="257809">
                <a:moveTo>
                  <a:pt x="0" y="0"/>
                </a:moveTo>
                <a:lnTo>
                  <a:pt x="21589" y="0"/>
                </a:lnTo>
                <a:lnTo>
                  <a:pt x="141605" y="153288"/>
                </a:lnTo>
                <a:lnTo>
                  <a:pt x="141605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6" y="96774"/>
                </a:lnTo>
                <a:lnTo>
                  <a:pt x="43306" y="254126"/>
                </a:lnTo>
                <a:lnTo>
                  <a:pt x="0" y="254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17091" y="501904"/>
            <a:ext cx="433705" cy="257810"/>
          </a:xfrm>
          <a:custGeom>
            <a:avLst/>
            <a:gdLst/>
            <a:ahLst/>
            <a:cxnLst/>
            <a:rect l="l" t="t" r="r" b="b"/>
            <a:pathLst>
              <a:path w="433705" h="257809">
                <a:moveTo>
                  <a:pt x="225171" y="0"/>
                </a:moveTo>
                <a:lnTo>
                  <a:pt x="249047" y="0"/>
                </a:lnTo>
                <a:lnTo>
                  <a:pt x="304038" y="171069"/>
                </a:lnTo>
                <a:lnTo>
                  <a:pt x="357759" y="0"/>
                </a:lnTo>
                <a:lnTo>
                  <a:pt x="381508" y="0"/>
                </a:lnTo>
                <a:lnTo>
                  <a:pt x="433451" y="254126"/>
                </a:lnTo>
                <a:lnTo>
                  <a:pt x="389763" y="254126"/>
                </a:lnTo>
                <a:lnTo>
                  <a:pt x="363347" y="117221"/>
                </a:lnTo>
                <a:lnTo>
                  <a:pt x="312166" y="257429"/>
                </a:lnTo>
                <a:lnTo>
                  <a:pt x="296036" y="257429"/>
                </a:lnTo>
                <a:lnTo>
                  <a:pt x="244983" y="117221"/>
                </a:lnTo>
                <a:lnTo>
                  <a:pt x="217551" y="254126"/>
                </a:lnTo>
                <a:lnTo>
                  <a:pt x="173990" y="254126"/>
                </a:lnTo>
                <a:lnTo>
                  <a:pt x="225171" y="0"/>
                </a:lnTo>
                <a:close/>
              </a:path>
              <a:path w="433705" h="257809">
                <a:moveTo>
                  <a:pt x="0" y="0"/>
                </a:moveTo>
                <a:lnTo>
                  <a:pt x="45084" y="0"/>
                </a:lnTo>
                <a:lnTo>
                  <a:pt x="45084" y="213995"/>
                </a:lnTo>
                <a:lnTo>
                  <a:pt x="159892" y="213995"/>
                </a:lnTo>
                <a:lnTo>
                  <a:pt x="159892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76299" y="501904"/>
            <a:ext cx="188595" cy="258445"/>
          </a:xfrm>
          <a:custGeom>
            <a:avLst/>
            <a:gdLst/>
            <a:ahLst/>
            <a:cxnLst/>
            <a:rect l="l" t="t" r="r" b="b"/>
            <a:pathLst>
              <a:path w="188594" h="258445">
                <a:moveTo>
                  <a:pt x="0" y="0"/>
                </a:moveTo>
                <a:lnTo>
                  <a:pt x="45084" y="0"/>
                </a:lnTo>
                <a:lnTo>
                  <a:pt x="45084" y="172212"/>
                </a:lnTo>
                <a:lnTo>
                  <a:pt x="45868" y="181929"/>
                </a:lnTo>
                <a:lnTo>
                  <a:pt x="72389" y="215090"/>
                </a:lnTo>
                <a:lnTo>
                  <a:pt x="91820" y="218312"/>
                </a:lnTo>
                <a:lnTo>
                  <a:pt x="103417" y="217527"/>
                </a:lnTo>
                <a:lnTo>
                  <a:pt x="140096" y="190817"/>
                </a:lnTo>
                <a:lnTo>
                  <a:pt x="143509" y="171323"/>
                </a:lnTo>
                <a:lnTo>
                  <a:pt x="143509" y="0"/>
                </a:lnTo>
                <a:lnTo>
                  <a:pt x="188594" y="0"/>
                </a:lnTo>
                <a:lnTo>
                  <a:pt x="188594" y="174751"/>
                </a:lnTo>
                <a:lnTo>
                  <a:pt x="186951" y="193301"/>
                </a:lnTo>
                <a:lnTo>
                  <a:pt x="162306" y="236093"/>
                </a:lnTo>
                <a:lnTo>
                  <a:pt x="113014" y="256934"/>
                </a:lnTo>
                <a:lnTo>
                  <a:pt x="92201" y="258318"/>
                </a:lnTo>
                <a:lnTo>
                  <a:pt x="71366" y="256960"/>
                </a:lnTo>
                <a:lnTo>
                  <a:pt x="24003" y="236600"/>
                </a:lnTo>
                <a:lnTo>
                  <a:pt x="1500" y="193649"/>
                </a:lnTo>
                <a:lnTo>
                  <a:pt x="0" y="1746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07634" y="500126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10" h="255904">
                <a:moveTo>
                  <a:pt x="52704" y="0"/>
                </a:moveTo>
                <a:lnTo>
                  <a:pt x="104806" y="4651"/>
                </a:lnTo>
                <a:lnTo>
                  <a:pt x="140715" y="18541"/>
                </a:lnTo>
                <a:lnTo>
                  <a:pt x="166790" y="57886"/>
                </a:lnTo>
                <a:lnTo>
                  <a:pt x="168528" y="76200"/>
                </a:lnTo>
                <a:lnTo>
                  <a:pt x="162079" y="114391"/>
                </a:lnTo>
                <a:lnTo>
                  <a:pt x="142748" y="141700"/>
                </a:lnTo>
                <a:lnTo>
                  <a:pt x="110557" y="158103"/>
                </a:lnTo>
                <a:lnTo>
                  <a:pt x="65531" y="163575"/>
                </a:lnTo>
                <a:lnTo>
                  <a:pt x="60451" y="163575"/>
                </a:lnTo>
                <a:lnTo>
                  <a:pt x="53593" y="163195"/>
                </a:lnTo>
                <a:lnTo>
                  <a:pt x="45085" y="162306"/>
                </a:lnTo>
                <a:lnTo>
                  <a:pt x="45085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65" y="1071"/>
                </a:lnTo>
                <a:lnTo>
                  <a:pt x="35687" y="476"/>
                </a:lnTo>
                <a:lnTo>
                  <a:pt x="46541" y="119"/>
                </a:lnTo>
                <a:lnTo>
                  <a:pt x="5270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67485" y="500126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09" h="255904">
                <a:moveTo>
                  <a:pt x="52705" y="0"/>
                </a:moveTo>
                <a:lnTo>
                  <a:pt x="104809" y="4651"/>
                </a:lnTo>
                <a:lnTo>
                  <a:pt x="140741" y="18541"/>
                </a:lnTo>
                <a:lnTo>
                  <a:pt x="166816" y="57886"/>
                </a:lnTo>
                <a:lnTo>
                  <a:pt x="168554" y="76200"/>
                </a:lnTo>
                <a:lnTo>
                  <a:pt x="162104" y="114391"/>
                </a:lnTo>
                <a:lnTo>
                  <a:pt x="142770" y="141700"/>
                </a:lnTo>
                <a:lnTo>
                  <a:pt x="110572" y="158103"/>
                </a:lnTo>
                <a:lnTo>
                  <a:pt x="65531" y="163575"/>
                </a:lnTo>
                <a:lnTo>
                  <a:pt x="60452" y="163575"/>
                </a:lnTo>
                <a:lnTo>
                  <a:pt x="53632" y="163195"/>
                </a:lnTo>
                <a:lnTo>
                  <a:pt x="45072" y="162306"/>
                </a:lnTo>
                <a:lnTo>
                  <a:pt x="45072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97" y="1071"/>
                </a:lnTo>
                <a:lnTo>
                  <a:pt x="35715" y="476"/>
                </a:lnTo>
                <a:lnTo>
                  <a:pt x="46552" y="119"/>
                </a:lnTo>
                <a:lnTo>
                  <a:pt x="5270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19115" y="499237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79" h="257175">
                <a:moveTo>
                  <a:pt x="70358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2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39"/>
                </a:lnTo>
                <a:lnTo>
                  <a:pt x="195199" y="256666"/>
                </a:lnTo>
                <a:lnTo>
                  <a:pt x="143129" y="256666"/>
                </a:lnTo>
                <a:lnTo>
                  <a:pt x="75437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41397" y="498475"/>
            <a:ext cx="446405" cy="257810"/>
          </a:xfrm>
          <a:custGeom>
            <a:avLst/>
            <a:gdLst/>
            <a:ahLst/>
            <a:cxnLst/>
            <a:rect l="l" t="t" r="r" b="b"/>
            <a:pathLst>
              <a:path w="446405" h="257809">
                <a:moveTo>
                  <a:pt x="321055" y="762"/>
                </a:moveTo>
                <a:lnTo>
                  <a:pt x="363394" y="5451"/>
                </a:lnTo>
                <a:lnTo>
                  <a:pt x="393636" y="19510"/>
                </a:lnTo>
                <a:lnTo>
                  <a:pt x="411781" y="42927"/>
                </a:lnTo>
                <a:lnTo>
                  <a:pt x="417829" y="75691"/>
                </a:lnTo>
                <a:lnTo>
                  <a:pt x="416996" y="86746"/>
                </a:lnTo>
                <a:lnTo>
                  <a:pt x="397379" y="125410"/>
                </a:lnTo>
                <a:lnTo>
                  <a:pt x="370839" y="143001"/>
                </a:lnTo>
                <a:lnTo>
                  <a:pt x="445896" y="257428"/>
                </a:lnTo>
                <a:lnTo>
                  <a:pt x="393826" y="257428"/>
                </a:lnTo>
                <a:lnTo>
                  <a:pt x="326135" y="152526"/>
                </a:lnTo>
                <a:lnTo>
                  <a:pt x="320490" y="152382"/>
                </a:lnTo>
                <a:lnTo>
                  <a:pt x="313832" y="152130"/>
                </a:lnTo>
                <a:lnTo>
                  <a:pt x="306151" y="151759"/>
                </a:lnTo>
                <a:lnTo>
                  <a:pt x="297433" y="151257"/>
                </a:lnTo>
                <a:lnTo>
                  <a:pt x="297433" y="257428"/>
                </a:lnTo>
                <a:lnTo>
                  <a:pt x="250697" y="257428"/>
                </a:lnTo>
                <a:lnTo>
                  <a:pt x="250697" y="3428"/>
                </a:lnTo>
                <a:lnTo>
                  <a:pt x="253960" y="3355"/>
                </a:lnTo>
                <a:lnTo>
                  <a:pt x="259937" y="3127"/>
                </a:lnTo>
                <a:lnTo>
                  <a:pt x="268628" y="2732"/>
                </a:lnTo>
                <a:lnTo>
                  <a:pt x="280034" y="2159"/>
                </a:lnTo>
                <a:lnTo>
                  <a:pt x="292105" y="1565"/>
                </a:lnTo>
                <a:lnTo>
                  <a:pt x="302974" y="1127"/>
                </a:lnTo>
                <a:lnTo>
                  <a:pt x="312628" y="855"/>
                </a:lnTo>
                <a:lnTo>
                  <a:pt x="321055" y="762"/>
                </a:lnTo>
                <a:close/>
              </a:path>
              <a:path w="446405" h="257809">
                <a:moveTo>
                  <a:pt x="101218" y="0"/>
                </a:moveTo>
                <a:lnTo>
                  <a:pt x="121030" y="0"/>
                </a:lnTo>
                <a:lnTo>
                  <a:pt x="223138" y="257428"/>
                </a:lnTo>
                <a:lnTo>
                  <a:pt x="173354" y="257428"/>
                </a:lnTo>
                <a:lnTo>
                  <a:pt x="154812" y="205994"/>
                </a:lnTo>
                <a:lnTo>
                  <a:pt x="67817" y="205994"/>
                </a:lnTo>
                <a:lnTo>
                  <a:pt x="50037" y="257428"/>
                </a:lnTo>
                <a:lnTo>
                  <a:pt x="0" y="257428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67983" y="497586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4" h="262890">
                <a:moveTo>
                  <a:pt x="77469" y="0"/>
                </a:moveTo>
                <a:lnTo>
                  <a:pt x="98073" y="1023"/>
                </a:lnTo>
                <a:lnTo>
                  <a:pt x="115712" y="4095"/>
                </a:lnTo>
                <a:lnTo>
                  <a:pt x="130423" y="9215"/>
                </a:lnTo>
                <a:lnTo>
                  <a:pt x="142239" y="16383"/>
                </a:lnTo>
                <a:lnTo>
                  <a:pt x="128523" y="55244"/>
                </a:lnTo>
                <a:lnTo>
                  <a:pt x="116470" y="47837"/>
                </a:lnTo>
                <a:lnTo>
                  <a:pt x="104108" y="42560"/>
                </a:lnTo>
                <a:lnTo>
                  <a:pt x="91412" y="39403"/>
                </a:lnTo>
                <a:lnTo>
                  <a:pt x="78359" y="38353"/>
                </a:lnTo>
                <a:lnTo>
                  <a:pt x="70998" y="38856"/>
                </a:lnTo>
                <a:lnTo>
                  <a:pt x="45592" y="59181"/>
                </a:lnTo>
                <a:lnTo>
                  <a:pt x="45592" y="67944"/>
                </a:lnTo>
                <a:lnTo>
                  <a:pt x="72810" y="101717"/>
                </a:lnTo>
                <a:lnTo>
                  <a:pt x="105842" y="119485"/>
                </a:lnTo>
                <a:lnTo>
                  <a:pt x="115919" y="125333"/>
                </a:lnTo>
                <a:lnTo>
                  <a:pt x="144668" y="154043"/>
                </a:lnTo>
                <a:lnTo>
                  <a:pt x="153796" y="191897"/>
                </a:lnTo>
                <a:lnTo>
                  <a:pt x="152272" y="206638"/>
                </a:lnTo>
                <a:lnTo>
                  <a:pt x="129412" y="242697"/>
                </a:lnTo>
                <a:lnTo>
                  <a:pt x="83567" y="261395"/>
                </a:lnTo>
                <a:lnTo>
                  <a:pt x="64135" y="262636"/>
                </a:lnTo>
                <a:lnTo>
                  <a:pt x="46827" y="261491"/>
                </a:lnTo>
                <a:lnTo>
                  <a:pt x="30352" y="258048"/>
                </a:lnTo>
                <a:lnTo>
                  <a:pt x="14735" y="252295"/>
                </a:lnTo>
                <a:lnTo>
                  <a:pt x="0" y="244221"/>
                </a:lnTo>
                <a:lnTo>
                  <a:pt x="16637" y="203835"/>
                </a:lnTo>
                <a:lnTo>
                  <a:pt x="29924" y="212076"/>
                </a:lnTo>
                <a:lnTo>
                  <a:pt x="43116" y="217947"/>
                </a:lnTo>
                <a:lnTo>
                  <a:pt x="56213" y="221462"/>
                </a:lnTo>
                <a:lnTo>
                  <a:pt x="69214" y="222630"/>
                </a:lnTo>
                <a:lnTo>
                  <a:pt x="86570" y="220892"/>
                </a:lnTo>
                <a:lnTo>
                  <a:pt x="98996" y="215677"/>
                </a:lnTo>
                <a:lnTo>
                  <a:pt x="106469" y="206986"/>
                </a:lnTo>
                <a:lnTo>
                  <a:pt x="108965" y="194817"/>
                </a:lnTo>
                <a:lnTo>
                  <a:pt x="108372" y="188412"/>
                </a:lnTo>
                <a:lnTo>
                  <a:pt x="85216" y="157559"/>
                </a:lnTo>
                <a:lnTo>
                  <a:pt x="47557" y="136634"/>
                </a:lnTo>
                <a:lnTo>
                  <a:pt x="36512" y="130286"/>
                </a:lnTo>
                <a:lnTo>
                  <a:pt x="9016" y="103362"/>
                </a:lnTo>
                <a:lnTo>
                  <a:pt x="507" y="68325"/>
                </a:lnTo>
                <a:lnTo>
                  <a:pt x="1863" y="54203"/>
                </a:lnTo>
                <a:lnTo>
                  <a:pt x="22097" y="19430"/>
                </a:lnTo>
                <a:lnTo>
                  <a:pt x="61370" y="1214"/>
                </a:lnTo>
                <a:lnTo>
                  <a:pt x="7746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45634" y="497586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4" h="262890">
                <a:moveTo>
                  <a:pt x="77469" y="0"/>
                </a:moveTo>
                <a:lnTo>
                  <a:pt x="98073" y="1023"/>
                </a:lnTo>
                <a:lnTo>
                  <a:pt x="115712" y="4095"/>
                </a:lnTo>
                <a:lnTo>
                  <a:pt x="130423" y="9215"/>
                </a:lnTo>
                <a:lnTo>
                  <a:pt x="142239" y="16383"/>
                </a:lnTo>
                <a:lnTo>
                  <a:pt x="128524" y="55244"/>
                </a:lnTo>
                <a:lnTo>
                  <a:pt x="116470" y="47837"/>
                </a:lnTo>
                <a:lnTo>
                  <a:pt x="104108" y="42560"/>
                </a:lnTo>
                <a:lnTo>
                  <a:pt x="91412" y="39403"/>
                </a:lnTo>
                <a:lnTo>
                  <a:pt x="78359" y="38353"/>
                </a:lnTo>
                <a:lnTo>
                  <a:pt x="70998" y="38856"/>
                </a:lnTo>
                <a:lnTo>
                  <a:pt x="45592" y="59181"/>
                </a:lnTo>
                <a:lnTo>
                  <a:pt x="45592" y="67944"/>
                </a:lnTo>
                <a:lnTo>
                  <a:pt x="72810" y="101717"/>
                </a:lnTo>
                <a:lnTo>
                  <a:pt x="105842" y="119485"/>
                </a:lnTo>
                <a:lnTo>
                  <a:pt x="115919" y="125333"/>
                </a:lnTo>
                <a:lnTo>
                  <a:pt x="144668" y="154043"/>
                </a:lnTo>
                <a:lnTo>
                  <a:pt x="153797" y="191897"/>
                </a:lnTo>
                <a:lnTo>
                  <a:pt x="152273" y="206638"/>
                </a:lnTo>
                <a:lnTo>
                  <a:pt x="129412" y="242697"/>
                </a:lnTo>
                <a:lnTo>
                  <a:pt x="83567" y="261395"/>
                </a:lnTo>
                <a:lnTo>
                  <a:pt x="64135" y="262636"/>
                </a:lnTo>
                <a:lnTo>
                  <a:pt x="46827" y="261491"/>
                </a:lnTo>
                <a:lnTo>
                  <a:pt x="30352" y="258048"/>
                </a:lnTo>
                <a:lnTo>
                  <a:pt x="14735" y="252295"/>
                </a:lnTo>
                <a:lnTo>
                  <a:pt x="0" y="244221"/>
                </a:lnTo>
                <a:lnTo>
                  <a:pt x="16637" y="203835"/>
                </a:lnTo>
                <a:lnTo>
                  <a:pt x="29924" y="212076"/>
                </a:lnTo>
                <a:lnTo>
                  <a:pt x="43116" y="217947"/>
                </a:lnTo>
                <a:lnTo>
                  <a:pt x="56213" y="221462"/>
                </a:lnTo>
                <a:lnTo>
                  <a:pt x="69214" y="222630"/>
                </a:lnTo>
                <a:lnTo>
                  <a:pt x="86570" y="220892"/>
                </a:lnTo>
                <a:lnTo>
                  <a:pt x="98996" y="215677"/>
                </a:lnTo>
                <a:lnTo>
                  <a:pt x="106469" y="206986"/>
                </a:lnTo>
                <a:lnTo>
                  <a:pt x="108965" y="194817"/>
                </a:lnTo>
                <a:lnTo>
                  <a:pt x="108372" y="188412"/>
                </a:lnTo>
                <a:lnTo>
                  <a:pt x="85216" y="157559"/>
                </a:lnTo>
                <a:lnTo>
                  <a:pt x="47557" y="136634"/>
                </a:lnTo>
                <a:lnTo>
                  <a:pt x="36512" y="130286"/>
                </a:lnTo>
                <a:lnTo>
                  <a:pt x="9016" y="103362"/>
                </a:lnTo>
                <a:lnTo>
                  <a:pt x="507" y="68325"/>
                </a:lnTo>
                <a:lnTo>
                  <a:pt x="1863" y="54203"/>
                </a:lnTo>
                <a:lnTo>
                  <a:pt x="22098" y="19430"/>
                </a:lnTo>
                <a:lnTo>
                  <a:pt x="61370" y="1214"/>
                </a:lnTo>
                <a:lnTo>
                  <a:pt x="7746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48398" y="497331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7" y="8540"/>
                </a:lnTo>
                <a:lnTo>
                  <a:pt x="193040" y="34035"/>
                </a:lnTo>
                <a:lnTo>
                  <a:pt x="214756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54907" y="497331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19" y="0"/>
                </a:moveTo>
                <a:lnTo>
                  <a:pt x="157606" y="8540"/>
                </a:lnTo>
                <a:lnTo>
                  <a:pt x="193039" y="34035"/>
                </a:lnTo>
                <a:lnTo>
                  <a:pt x="214756" y="74866"/>
                </a:lnTo>
                <a:lnTo>
                  <a:pt x="221995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6670" y="497331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7" y="8540"/>
                </a:lnTo>
                <a:lnTo>
                  <a:pt x="193040" y="34035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1447800"/>
            <a:ext cx="73914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7485" y="954532"/>
            <a:ext cx="6028055" cy="262890"/>
            <a:chOff x="1167485" y="954532"/>
            <a:chExt cx="6028055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7485" y="954532"/>
              <a:ext cx="6027953" cy="2628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22041" y="1033272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80">
                  <a:moveTo>
                    <a:pt x="30480" y="0"/>
                  </a:moveTo>
                  <a:lnTo>
                    <a:pt x="0" y="93852"/>
                  </a:lnTo>
                  <a:lnTo>
                    <a:pt x="60959" y="93852"/>
                  </a:lnTo>
                  <a:lnTo>
                    <a:pt x="30480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830" y="996569"/>
            <a:ext cx="79120" cy="850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1668" y="996569"/>
            <a:ext cx="79159" cy="850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64961" y="996314"/>
            <a:ext cx="75311" cy="744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37942" y="996314"/>
            <a:ext cx="75310" cy="744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94372" y="993775"/>
            <a:ext cx="130048" cy="18453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00880" y="993775"/>
            <a:ext cx="130047" cy="18453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12645" y="993775"/>
            <a:ext cx="130048" cy="18453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7010527" y="959103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20" h="257809">
                <a:moveTo>
                  <a:pt x="0" y="0"/>
                </a:moveTo>
                <a:lnTo>
                  <a:pt x="21590" y="0"/>
                </a:lnTo>
                <a:lnTo>
                  <a:pt x="141604" y="153288"/>
                </a:lnTo>
                <a:lnTo>
                  <a:pt x="141604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6" y="96774"/>
                </a:lnTo>
                <a:lnTo>
                  <a:pt x="43306" y="254126"/>
                </a:lnTo>
                <a:lnTo>
                  <a:pt x="0" y="254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62419" y="959103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4" h="254000">
                <a:moveTo>
                  <a:pt x="0" y="0"/>
                </a:moveTo>
                <a:lnTo>
                  <a:pt x="45084" y="0"/>
                </a:lnTo>
                <a:lnTo>
                  <a:pt x="45084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9201" y="959103"/>
            <a:ext cx="628650" cy="257810"/>
          </a:xfrm>
          <a:custGeom>
            <a:avLst/>
            <a:gdLst/>
            <a:ahLst/>
            <a:cxnLst/>
            <a:rect l="l" t="t" r="r" b="b"/>
            <a:pathLst>
              <a:path w="628650" h="257809">
                <a:moveTo>
                  <a:pt x="443229" y="0"/>
                </a:moveTo>
                <a:lnTo>
                  <a:pt x="464820" y="0"/>
                </a:lnTo>
                <a:lnTo>
                  <a:pt x="584835" y="153288"/>
                </a:lnTo>
                <a:lnTo>
                  <a:pt x="584835" y="0"/>
                </a:lnTo>
                <a:lnTo>
                  <a:pt x="628141" y="0"/>
                </a:lnTo>
                <a:lnTo>
                  <a:pt x="628141" y="257429"/>
                </a:lnTo>
                <a:lnTo>
                  <a:pt x="609853" y="257429"/>
                </a:lnTo>
                <a:lnTo>
                  <a:pt x="486537" y="96774"/>
                </a:lnTo>
                <a:lnTo>
                  <a:pt x="486537" y="254126"/>
                </a:lnTo>
                <a:lnTo>
                  <a:pt x="443229" y="254126"/>
                </a:lnTo>
                <a:lnTo>
                  <a:pt x="443229" y="0"/>
                </a:lnTo>
                <a:close/>
              </a:path>
              <a:path w="628650" h="257809">
                <a:moveTo>
                  <a:pt x="240537" y="0"/>
                </a:moveTo>
                <a:lnTo>
                  <a:pt x="402589" y="0"/>
                </a:lnTo>
                <a:lnTo>
                  <a:pt x="402589" y="40005"/>
                </a:lnTo>
                <a:lnTo>
                  <a:pt x="285623" y="40005"/>
                </a:lnTo>
                <a:lnTo>
                  <a:pt x="285623" y="99568"/>
                </a:lnTo>
                <a:lnTo>
                  <a:pt x="369570" y="99568"/>
                </a:lnTo>
                <a:lnTo>
                  <a:pt x="369570" y="137795"/>
                </a:lnTo>
                <a:lnTo>
                  <a:pt x="285623" y="137795"/>
                </a:lnTo>
                <a:lnTo>
                  <a:pt x="285623" y="213995"/>
                </a:lnTo>
                <a:lnTo>
                  <a:pt x="400685" y="213995"/>
                </a:lnTo>
                <a:lnTo>
                  <a:pt x="400685" y="254000"/>
                </a:lnTo>
                <a:lnTo>
                  <a:pt x="240537" y="254000"/>
                </a:lnTo>
                <a:lnTo>
                  <a:pt x="240537" y="0"/>
                </a:lnTo>
                <a:close/>
              </a:path>
              <a:path w="628650" h="257809">
                <a:moveTo>
                  <a:pt x="0" y="0"/>
                </a:moveTo>
                <a:lnTo>
                  <a:pt x="210312" y="0"/>
                </a:lnTo>
                <a:lnTo>
                  <a:pt x="210312" y="40005"/>
                </a:lnTo>
                <a:lnTo>
                  <a:pt x="125857" y="40005"/>
                </a:lnTo>
                <a:lnTo>
                  <a:pt x="125857" y="254000"/>
                </a:lnTo>
                <a:lnTo>
                  <a:pt x="80899" y="254000"/>
                </a:lnTo>
                <a:lnTo>
                  <a:pt x="80899" y="40005"/>
                </a:lnTo>
                <a:lnTo>
                  <a:pt x="0" y="400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6422" y="959103"/>
            <a:ext cx="162560" cy="254000"/>
          </a:xfrm>
          <a:custGeom>
            <a:avLst/>
            <a:gdLst/>
            <a:ahLst/>
            <a:cxnLst/>
            <a:rect l="l" t="t" r="r" b="b"/>
            <a:pathLst>
              <a:path w="162560" h="254000">
                <a:moveTo>
                  <a:pt x="0" y="0"/>
                </a:moveTo>
                <a:lnTo>
                  <a:pt x="162051" y="0"/>
                </a:lnTo>
                <a:lnTo>
                  <a:pt x="162051" y="40005"/>
                </a:lnTo>
                <a:lnTo>
                  <a:pt x="45085" y="40005"/>
                </a:lnTo>
                <a:lnTo>
                  <a:pt x="45085" y="99568"/>
                </a:lnTo>
                <a:lnTo>
                  <a:pt x="129031" y="99568"/>
                </a:lnTo>
                <a:lnTo>
                  <a:pt x="129031" y="137795"/>
                </a:lnTo>
                <a:lnTo>
                  <a:pt x="45085" y="137795"/>
                </a:lnTo>
                <a:lnTo>
                  <a:pt x="45085" y="213995"/>
                </a:lnTo>
                <a:lnTo>
                  <a:pt x="160147" y="213995"/>
                </a:lnTo>
                <a:lnTo>
                  <a:pt x="160147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47386" y="959103"/>
            <a:ext cx="433705" cy="254000"/>
          </a:xfrm>
          <a:custGeom>
            <a:avLst/>
            <a:gdLst/>
            <a:ahLst/>
            <a:cxnLst/>
            <a:rect l="l" t="t" r="r" b="b"/>
            <a:pathLst>
              <a:path w="433704" h="254000">
                <a:moveTo>
                  <a:pt x="217170" y="0"/>
                </a:moveTo>
                <a:lnTo>
                  <a:pt x="265049" y="0"/>
                </a:lnTo>
                <a:lnTo>
                  <a:pt x="325120" y="108331"/>
                </a:lnTo>
                <a:lnTo>
                  <a:pt x="385445" y="0"/>
                </a:lnTo>
                <a:lnTo>
                  <a:pt x="433197" y="0"/>
                </a:lnTo>
                <a:lnTo>
                  <a:pt x="347852" y="149733"/>
                </a:lnTo>
                <a:lnTo>
                  <a:pt x="347852" y="254000"/>
                </a:lnTo>
                <a:lnTo>
                  <a:pt x="302767" y="254000"/>
                </a:lnTo>
                <a:lnTo>
                  <a:pt x="302767" y="149733"/>
                </a:lnTo>
                <a:lnTo>
                  <a:pt x="217170" y="0"/>
                </a:lnTo>
                <a:close/>
              </a:path>
              <a:path w="433704" h="254000">
                <a:moveTo>
                  <a:pt x="0" y="0"/>
                </a:moveTo>
                <a:lnTo>
                  <a:pt x="45085" y="0"/>
                </a:lnTo>
                <a:lnTo>
                  <a:pt x="45085" y="99568"/>
                </a:lnTo>
                <a:lnTo>
                  <a:pt x="146176" y="99568"/>
                </a:lnTo>
                <a:lnTo>
                  <a:pt x="146176" y="0"/>
                </a:lnTo>
                <a:lnTo>
                  <a:pt x="190753" y="0"/>
                </a:lnTo>
                <a:lnTo>
                  <a:pt x="190753" y="254000"/>
                </a:lnTo>
                <a:lnTo>
                  <a:pt x="146176" y="254000"/>
                </a:lnTo>
                <a:lnTo>
                  <a:pt x="146176" y="139573"/>
                </a:lnTo>
                <a:lnTo>
                  <a:pt x="45085" y="139573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17034" y="959103"/>
            <a:ext cx="188595" cy="258445"/>
          </a:xfrm>
          <a:custGeom>
            <a:avLst/>
            <a:gdLst/>
            <a:ahLst/>
            <a:cxnLst/>
            <a:rect l="l" t="t" r="r" b="b"/>
            <a:pathLst>
              <a:path w="188595" h="258444">
                <a:moveTo>
                  <a:pt x="0" y="0"/>
                </a:moveTo>
                <a:lnTo>
                  <a:pt x="45085" y="0"/>
                </a:lnTo>
                <a:lnTo>
                  <a:pt x="45085" y="172212"/>
                </a:lnTo>
                <a:lnTo>
                  <a:pt x="45868" y="181929"/>
                </a:lnTo>
                <a:lnTo>
                  <a:pt x="72389" y="215090"/>
                </a:lnTo>
                <a:lnTo>
                  <a:pt x="91820" y="218312"/>
                </a:lnTo>
                <a:lnTo>
                  <a:pt x="103417" y="217527"/>
                </a:lnTo>
                <a:lnTo>
                  <a:pt x="140096" y="190817"/>
                </a:lnTo>
                <a:lnTo>
                  <a:pt x="143510" y="171323"/>
                </a:lnTo>
                <a:lnTo>
                  <a:pt x="143510" y="0"/>
                </a:lnTo>
                <a:lnTo>
                  <a:pt x="188594" y="0"/>
                </a:lnTo>
                <a:lnTo>
                  <a:pt x="188594" y="174751"/>
                </a:lnTo>
                <a:lnTo>
                  <a:pt x="186951" y="193301"/>
                </a:lnTo>
                <a:lnTo>
                  <a:pt x="162305" y="236093"/>
                </a:lnTo>
                <a:lnTo>
                  <a:pt x="113014" y="256934"/>
                </a:lnTo>
                <a:lnTo>
                  <a:pt x="92201" y="258318"/>
                </a:lnTo>
                <a:lnTo>
                  <a:pt x="71366" y="256960"/>
                </a:lnTo>
                <a:lnTo>
                  <a:pt x="24002" y="236600"/>
                </a:lnTo>
                <a:lnTo>
                  <a:pt x="1500" y="193649"/>
                </a:lnTo>
                <a:lnTo>
                  <a:pt x="0" y="1746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80536" y="959103"/>
            <a:ext cx="633730" cy="257810"/>
          </a:xfrm>
          <a:custGeom>
            <a:avLst/>
            <a:gdLst/>
            <a:ahLst/>
            <a:cxnLst/>
            <a:rect l="l" t="t" r="r" b="b"/>
            <a:pathLst>
              <a:path w="633729" h="257809">
                <a:moveTo>
                  <a:pt x="448817" y="0"/>
                </a:moveTo>
                <a:lnTo>
                  <a:pt x="470408" y="0"/>
                </a:lnTo>
                <a:lnTo>
                  <a:pt x="590423" y="153288"/>
                </a:lnTo>
                <a:lnTo>
                  <a:pt x="590423" y="0"/>
                </a:lnTo>
                <a:lnTo>
                  <a:pt x="633729" y="0"/>
                </a:lnTo>
                <a:lnTo>
                  <a:pt x="633729" y="257429"/>
                </a:lnTo>
                <a:lnTo>
                  <a:pt x="615441" y="257429"/>
                </a:lnTo>
                <a:lnTo>
                  <a:pt x="492125" y="96774"/>
                </a:lnTo>
                <a:lnTo>
                  <a:pt x="492125" y="254126"/>
                </a:lnTo>
                <a:lnTo>
                  <a:pt x="448817" y="254126"/>
                </a:lnTo>
                <a:lnTo>
                  <a:pt x="448817" y="0"/>
                </a:lnTo>
                <a:close/>
              </a:path>
              <a:path w="633729" h="257809">
                <a:moveTo>
                  <a:pt x="246125" y="0"/>
                </a:moveTo>
                <a:lnTo>
                  <a:pt x="408177" y="0"/>
                </a:lnTo>
                <a:lnTo>
                  <a:pt x="408177" y="40005"/>
                </a:lnTo>
                <a:lnTo>
                  <a:pt x="291211" y="40005"/>
                </a:lnTo>
                <a:lnTo>
                  <a:pt x="291211" y="99568"/>
                </a:lnTo>
                <a:lnTo>
                  <a:pt x="375158" y="99568"/>
                </a:lnTo>
                <a:lnTo>
                  <a:pt x="375158" y="137795"/>
                </a:lnTo>
                <a:lnTo>
                  <a:pt x="291211" y="137795"/>
                </a:lnTo>
                <a:lnTo>
                  <a:pt x="291211" y="213995"/>
                </a:lnTo>
                <a:lnTo>
                  <a:pt x="406273" y="213995"/>
                </a:lnTo>
                <a:lnTo>
                  <a:pt x="406273" y="254000"/>
                </a:lnTo>
                <a:lnTo>
                  <a:pt x="246125" y="254000"/>
                </a:lnTo>
                <a:lnTo>
                  <a:pt x="246125" y="0"/>
                </a:lnTo>
                <a:close/>
              </a:path>
              <a:path w="633729" h="257809">
                <a:moveTo>
                  <a:pt x="0" y="0"/>
                </a:moveTo>
                <a:lnTo>
                  <a:pt x="49529" y="0"/>
                </a:lnTo>
                <a:lnTo>
                  <a:pt x="108330" y="171704"/>
                </a:lnTo>
                <a:lnTo>
                  <a:pt x="170434" y="0"/>
                </a:lnTo>
                <a:lnTo>
                  <a:pt x="218948" y="0"/>
                </a:lnTo>
                <a:lnTo>
                  <a:pt x="119761" y="257429"/>
                </a:lnTo>
                <a:lnTo>
                  <a:pt x="94996" y="25742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60497" y="959103"/>
            <a:ext cx="216535" cy="254000"/>
          </a:xfrm>
          <a:custGeom>
            <a:avLst/>
            <a:gdLst/>
            <a:ahLst/>
            <a:cxnLst/>
            <a:rect l="l" t="t" r="r" b="b"/>
            <a:pathLst>
              <a:path w="216535" h="254000">
                <a:moveTo>
                  <a:pt x="0" y="0"/>
                </a:moveTo>
                <a:lnTo>
                  <a:pt x="47878" y="0"/>
                </a:lnTo>
                <a:lnTo>
                  <a:pt x="107950" y="108331"/>
                </a:lnTo>
                <a:lnTo>
                  <a:pt x="168275" y="0"/>
                </a:lnTo>
                <a:lnTo>
                  <a:pt x="216026" y="0"/>
                </a:lnTo>
                <a:lnTo>
                  <a:pt x="130682" y="149733"/>
                </a:lnTo>
                <a:lnTo>
                  <a:pt x="130682" y="254000"/>
                </a:lnTo>
                <a:lnTo>
                  <a:pt x="85597" y="254000"/>
                </a:lnTo>
                <a:lnTo>
                  <a:pt x="85597" y="1497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28798" y="959103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19" h="257809">
                <a:moveTo>
                  <a:pt x="0" y="0"/>
                </a:moveTo>
                <a:lnTo>
                  <a:pt x="21589" y="0"/>
                </a:lnTo>
                <a:lnTo>
                  <a:pt x="141605" y="153288"/>
                </a:lnTo>
                <a:lnTo>
                  <a:pt x="141605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6" y="96774"/>
                </a:lnTo>
                <a:lnTo>
                  <a:pt x="43306" y="254126"/>
                </a:lnTo>
                <a:lnTo>
                  <a:pt x="0" y="2541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17091" y="959103"/>
            <a:ext cx="433705" cy="257810"/>
          </a:xfrm>
          <a:custGeom>
            <a:avLst/>
            <a:gdLst/>
            <a:ahLst/>
            <a:cxnLst/>
            <a:rect l="l" t="t" r="r" b="b"/>
            <a:pathLst>
              <a:path w="433705" h="257809">
                <a:moveTo>
                  <a:pt x="225171" y="0"/>
                </a:moveTo>
                <a:lnTo>
                  <a:pt x="249047" y="0"/>
                </a:lnTo>
                <a:lnTo>
                  <a:pt x="304038" y="171069"/>
                </a:lnTo>
                <a:lnTo>
                  <a:pt x="357759" y="0"/>
                </a:lnTo>
                <a:lnTo>
                  <a:pt x="381508" y="0"/>
                </a:lnTo>
                <a:lnTo>
                  <a:pt x="433451" y="254126"/>
                </a:lnTo>
                <a:lnTo>
                  <a:pt x="389763" y="254126"/>
                </a:lnTo>
                <a:lnTo>
                  <a:pt x="363347" y="117221"/>
                </a:lnTo>
                <a:lnTo>
                  <a:pt x="312166" y="257429"/>
                </a:lnTo>
                <a:lnTo>
                  <a:pt x="296036" y="257429"/>
                </a:lnTo>
                <a:lnTo>
                  <a:pt x="244983" y="117221"/>
                </a:lnTo>
                <a:lnTo>
                  <a:pt x="217551" y="254126"/>
                </a:lnTo>
                <a:lnTo>
                  <a:pt x="173990" y="254126"/>
                </a:lnTo>
                <a:lnTo>
                  <a:pt x="225171" y="0"/>
                </a:lnTo>
                <a:close/>
              </a:path>
              <a:path w="433705" h="257809">
                <a:moveTo>
                  <a:pt x="0" y="0"/>
                </a:moveTo>
                <a:lnTo>
                  <a:pt x="45084" y="0"/>
                </a:lnTo>
                <a:lnTo>
                  <a:pt x="45084" y="213995"/>
                </a:lnTo>
                <a:lnTo>
                  <a:pt x="159892" y="213995"/>
                </a:lnTo>
                <a:lnTo>
                  <a:pt x="159892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76299" y="959103"/>
            <a:ext cx="188595" cy="258445"/>
          </a:xfrm>
          <a:custGeom>
            <a:avLst/>
            <a:gdLst/>
            <a:ahLst/>
            <a:cxnLst/>
            <a:rect l="l" t="t" r="r" b="b"/>
            <a:pathLst>
              <a:path w="188594" h="258444">
                <a:moveTo>
                  <a:pt x="0" y="0"/>
                </a:moveTo>
                <a:lnTo>
                  <a:pt x="45084" y="0"/>
                </a:lnTo>
                <a:lnTo>
                  <a:pt x="45084" y="172212"/>
                </a:lnTo>
                <a:lnTo>
                  <a:pt x="45868" y="181929"/>
                </a:lnTo>
                <a:lnTo>
                  <a:pt x="72389" y="215090"/>
                </a:lnTo>
                <a:lnTo>
                  <a:pt x="91820" y="218312"/>
                </a:lnTo>
                <a:lnTo>
                  <a:pt x="103417" y="217527"/>
                </a:lnTo>
                <a:lnTo>
                  <a:pt x="140096" y="190817"/>
                </a:lnTo>
                <a:lnTo>
                  <a:pt x="143509" y="171323"/>
                </a:lnTo>
                <a:lnTo>
                  <a:pt x="143509" y="0"/>
                </a:lnTo>
                <a:lnTo>
                  <a:pt x="188594" y="0"/>
                </a:lnTo>
                <a:lnTo>
                  <a:pt x="188594" y="174751"/>
                </a:lnTo>
                <a:lnTo>
                  <a:pt x="186951" y="193301"/>
                </a:lnTo>
                <a:lnTo>
                  <a:pt x="162306" y="236093"/>
                </a:lnTo>
                <a:lnTo>
                  <a:pt x="113014" y="256934"/>
                </a:lnTo>
                <a:lnTo>
                  <a:pt x="92201" y="258318"/>
                </a:lnTo>
                <a:lnTo>
                  <a:pt x="71366" y="256960"/>
                </a:lnTo>
                <a:lnTo>
                  <a:pt x="24003" y="236600"/>
                </a:lnTo>
                <a:lnTo>
                  <a:pt x="1500" y="193649"/>
                </a:lnTo>
                <a:lnTo>
                  <a:pt x="0" y="1746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07634" y="957325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10" h="255905">
                <a:moveTo>
                  <a:pt x="52704" y="0"/>
                </a:moveTo>
                <a:lnTo>
                  <a:pt x="104806" y="4651"/>
                </a:lnTo>
                <a:lnTo>
                  <a:pt x="140715" y="18541"/>
                </a:lnTo>
                <a:lnTo>
                  <a:pt x="166790" y="57886"/>
                </a:lnTo>
                <a:lnTo>
                  <a:pt x="168528" y="76200"/>
                </a:lnTo>
                <a:lnTo>
                  <a:pt x="162079" y="114391"/>
                </a:lnTo>
                <a:lnTo>
                  <a:pt x="142748" y="141700"/>
                </a:lnTo>
                <a:lnTo>
                  <a:pt x="110557" y="158103"/>
                </a:lnTo>
                <a:lnTo>
                  <a:pt x="65531" y="163575"/>
                </a:lnTo>
                <a:lnTo>
                  <a:pt x="60451" y="163575"/>
                </a:lnTo>
                <a:lnTo>
                  <a:pt x="53593" y="163195"/>
                </a:lnTo>
                <a:lnTo>
                  <a:pt x="45085" y="162306"/>
                </a:lnTo>
                <a:lnTo>
                  <a:pt x="45085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65" y="1071"/>
                </a:lnTo>
                <a:lnTo>
                  <a:pt x="35687" y="476"/>
                </a:lnTo>
                <a:lnTo>
                  <a:pt x="46541" y="119"/>
                </a:lnTo>
                <a:lnTo>
                  <a:pt x="5270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67485" y="957325"/>
            <a:ext cx="168910" cy="255904"/>
          </a:xfrm>
          <a:custGeom>
            <a:avLst/>
            <a:gdLst/>
            <a:ahLst/>
            <a:cxnLst/>
            <a:rect l="l" t="t" r="r" b="b"/>
            <a:pathLst>
              <a:path w="168909" h="255905">
                <a:moveTo>
                  <a:pt x="52705" y="0"/>
                </a:moveTo>
                <a:lnTo>
                  <a:pt x="104809" y="4651"/>
                </a:lnTo>
                <a:lnTo>
                  <a:pt x="140741" y="18541"/>
                </a:lnTo>
                <a:lnTo>
                  <a:pt x="166816" y="57886"/>
                </a:lnTo>
                <a:lnTo>
                  <a:pt x="168554" y="76200"/>
                </a:lnTo>
                <a:lnTo>
                  <a:pt x="162104" y="114391"/>
                </a:lnTo>
                <a:lnTo>
                  <a:pt x="142770" y="141700"/>
                </a:lnTo>
                <a:lnTo>
                  <a:pt x="110572" y="158103"/>
                </a:lnTo>
                <a:lnTo>
                  <a:pt x="65531" y="163575"/>
                </a:lnTo>
                <a:lnTo>
                  <a:pt x="60452" y="163575"/>
                </a:lnTo>
                <a:lnTo>
                  <a:pt x="53632" y="163195"/>
                </a:lnTo>
                <a:lnTo>
                  <a:pt x="45072" y="162306"/>
                </a:lnTo>
                <a:lnTo>
                  <a:pt x="45072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97" y="1071"/>
                </a:lnTo>
                <a:lnTo>
                  <a:pt x="35715" y="476"/>
                </a:lnTo>
                <a:lnTo>
                  <a:pt x="46552" y="119"/>
                </a:lnTo>
                <a:lnTo>
                  <a:pt x="5270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19115" y="956436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79" h="257175">
                <a:moveTo>
                  <a:pt x="70358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2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39"/>
                </a:lnTo>
                <a:lnTo>
                  <a:pt x="195199" y="256666"/>
                </a:lnTo>
                <a:lnTo>
                  <a:pt x="143129" y="256666"/>
                </a:lnTo>
                <a:lnTo>
                  <a:pt x="75437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5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7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41397" y="955675"/>
            <a:ext cx="446405" cy="257810"/>
          </a:xfrm>
          <a:custGeom>
            <a:avLst/>
            <a:gdLst/>
            <a:ahLst/>
            <a:cxnLst/>
            <a:rect l="l" t="t" r="r" b="b"/>
            <a:pathLst>
              <a:path w="446405" h="257809">
                <a:moveTo>
                  <a:pt x="321055" y="762"/>
                </a:moveTo>
                <a:lnTo>
                  <a:pt x="363394" y="5451"/>
                </a:lnTo>
                <a:lnTo>
                  <a:pt x="393636" y="19510"/>
                </a:lnTo>
                <a:lnTo>
                  <a:pt x="411781" y="42927"/>
                </a:lnTo>
                <a:lnTo>
                  <a:pt x="417829" y="75691"/>
                </a:lnTo>
                <a:lnTo>
                  <a:pt x="416996" y="86746"/>
                </a:lnTo>
                <a:lnTo>
                  <a:pt x="397379" y="125410"/>
                </a:lnTo>
                <a:lnTo>
                  <a:pt x="370839" y="143001"/>
                </a:lnTo>
                <a:lnTo>
                  <a:pt x="445896" y="257428"/>
                </a:lnTo>
                <a:lnTo>
                  <a:pt x="393826" y="257428"/>
                </a:lnTo>
                <a:lnTo>
                  <a:pt x="326135" y="152526"/>
                </a:lnTo>
                <a:lnTo>
                  <a:pt x="320490" y="152382"/>
                </a:lnTo>
                <a:lnTo>
                  <a:pt x="313832" y="152130"/>
                </a:lnTo>
                <a:lnTo>
                  <a:pt x="306151" y="151759"/>
                </a:lnTo>
                <a:lnTo>
                  <a:pt x="297433" y="151257"/>
                </a:lnTo>
                <a:lnTo>
                  <a:pt x="297433" y="257428"/>
                </a:lnTo>
                <a:lnTo>
                  <a:pt x="250697" y="257428"/>
                </a:lnTo>
                <a:lnTo>
                  <a:pt x="250697" y="3428"/>
                </a:lnTo>
                <a:lnTo>
                  <a:pt x="253960" y="3355"/>
                </a:lnTo>
                <a:lnTo>
                  <a:pt x="259937" y="3127"/>
                </a:lnTo>
                <a:lnTo>
                  <a:pt x="268628" y="2732"/>
                </a:lnTo>
                <a:lnTo>
                  <a:pt x="280034" y="2159"/>
                </a:lnTo>
                <a:lnTo>
                  <a:pt x="292105" y="1565"/>
                </a:lnTo>
                <a:lnTo>
                  <a:pt x="302974" y="1127"/>
                </a:lnTo>
                <a:lnTo>
                  <a:pt x="312628" y="855"/>
                </a:lnTo>
                <a:lnTo>
                  <a:pt x="321055" y="762"/>
                </a:lnTo>
                <a:close/>
              </a:path>
              <a:path w="446405" h="257809">
                <a:moveTo>
                  <a:pt x="101218" y="0"/>
                </a:moveTo>
                <a:lnTo>
                  <a:pt x="121030" y="0"/>
                </a:lnTo>
                <a:lnTo>
                  <a:pt x="223138" y="257428"/>
                </a:lnTo>
                <a:lnTo>
                  <a:pt x="173354" y="257428"/>
                </a:lnTo>
                <a:lnTo>
                  <a:pt x="154812" y="205994"/>
                </a:lnTo>
                <a:lnTo>
                  <a:pt x="67817" y="205994"/>
                </a:lnTo>
                <a:lnTo>
                  <a:pt x="50037" y="257428"/>
                </a:lnTo>
                <a:lnTo>
                  <a:pt x="0" y="257428"/>
                </a:lnTo>
                <a:lnTo>
                  <a:pt x="10121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67983" y="954786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4" h="262890">
                <a:moveTo>
                  <a:pt x="77469" y="0"/>
                </a:moveTo>
                <a:lnTo>
                  <a:pt x="98073" y="1023"/>
                </a:lnTo>
                <a:lnTo>
                  <a:pt x="115712" y="4095"/>
                </a:lnTo>
                <a:lnTo>
                  <a:pt x="130423" y="9215"/>
                </a:lnTo>
                <a:lnTo>
                  <a:pt x="142239" y="16383"/>
                </a:lnTo>
                <a:lnTo>
                  <a:pt x="128523" y="55244"/>
                </a:lnTo>
                <a:lnTo>
                  <a:pt x="116470" y="47837"/>
                </a:lnTo>
                <a:lnTo>
                  <a:pt x="104108" y="42560"/>
                </a:lnTo>
                <a:lnTo>
                  <a:pt x="91412" y="39403"/>
                </a:lnTo>
                <a:lnTo>
                  <a:pt x="78359" y="38353"/>
                </a:lnTo>
                <a:lnTo>
                  <a:pt x="70998" y="38856"/>
                </a:lnTo>
                <a:lnTo>
                  <a:pt x="45592" y="59181"/>
                </a:lnTo>
                <a:lnTo>
                  <a:pt x="45592" y="67944"/>
                </a:lnTo>
                <a:lnTo>
                  <a:pt x="72810" y="101717"/>
                </a:lnTo>
                <a:lnTo>
                  <a:pt x="105842" y="119485"/>
                </a:lnTo>
                <a:lnTo>
                  <a:pt x="115919" y="125333"/>
                </a:lnTo>
                <a:lnTo>
                  <a:pt x="144668" y="154043"/>
                </a:lnTo>
                <a:lnTo>
                  <a:pt x="153796" y="191897"/>
                </a:lnTo>
                <a:lnTo>
                  <a:pt x="152272" y="206638"/>
                </a:lnTo>
                <a:lnTo>
                  <a:pt x="129412" y="242697"/>
                </a:lnTo>
                <a:lnTo>
                  <a:pt x="83567" y="261395"/>
                </a:lnTo>
                <a:lnTo>
                  <a:pt x="64135" y="262636"/>
                </a:lnTo>
                <a:lnTo>
                  <a:pt x="46827" y="261491"/>
                </a:lnTo>
                <a:lnTo>
                  <a:pt x="30352" y="258048"/>
                </a:lnTo>
                <a:lnTo>
                  <a:pt x="14735" y="252295"/>
                </a:lnTo>
                <a:lnTo>
                  <a:pt x="0" y="244221"/>
                </a:lnTo>
                <a:lnTo>
                  <a:pt x="16637" y="203835"/>
                </a:lnTo>
                <a:lnTo>
                  <a:pt x="29924" y="212076"/>
                </a:lnTo>
                <a:lnTo>
                  <a:pt x="43116" y="217947"/>
                </a:lnTo>
                <a:lnTo>
                  <a:pt x="56213" y="221462"/>
                </a:lnTo>
                <a:lnTo>
                  <a:pt x="69214" y="222630"/>
                </a:lnTo>
                <a:lnTo>
                  <a:pt x="86570" y="220892"/>
                </a:lnTo>
                <a:lnTo>
                  <a:pt x="98996" y="215677"/>
                </a:lnTo>
                <a:lnTo>
                  <a:pt x="106469" y="206986"/>
                </a:lnTo>
                <a:lnTo>
                  <a:pt x="108965" y="194817"/>
                </a:lnTo>
                <a:lnTo>
                  <a:pt x="108372" y="188412"/>
                </a:lnTo>
                <a:lnTo>
                  <a:pt x="85216" y="157559"/>
                </a:lnTo>
                <a:lnTo>
                  <a:pt x="47557" y="136634"/>
                </a:lnTo>
                <a:lnTo>
                  <a:pt x="36512" y="130286"/>
                </a:lnTo>
                <a:lnTo>
                  <a:pt x="9016" y="103362"/>
                </a:lnTo>
                <a:lnTo>
                  <a:pt x="507" y="68325"/>
                </a:lnTo>
                <a:lnTo>
                  <a:pt x="1863" y="54203"/>
                </a:lnTo>
                <a:lnTo>
                  <a:pt x="22097" y="19430"/>
                </a:lnTo>
                <a:lnTo>
                  <a:pt x="61370" y="1214"/>
                </a:lnTo>
                <a:lnTo>
                  <a:pt x="7746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45634" y="954786"/>
            <a:ext cx="154305" cy="262890"/>
          </a:xfrm>
          <a:custGeom>
            <a:avLst/>
            <a:gdLst/>
            <a:ahLst/>
            <a:cxnLst/>
            <a:rect l="l" t="t" r="r" b="b"/>
            <a:pathLst>
              <a:path w="154304" h="262890">
                <a:moveTo>
                  <a:pt x="77469" y="0"/>
                </a:moveTo>
                <a:lnTo>
                  <a:pt x="98073" y="1023"/>
                </a:lnTo>
                <a:lnTo>
                  <a:pt x="115712" y="4095"/>
                </a:lnTo>
                <a:lnTo>
                  <a:pt x="130423" y="9215"/>
                </a:lnTo>
                <a:lnTo>
                  <a:pt x="142239" y="16383"/>
                </a:lnTo>
                <a:lnTo>
                  <a:pt x="128524" y="55244"/>
                </a:lnTo>
                <a:lnTo>
                  <a:pt x="116470" y="47837"/>
                </a:lnTo>
                <a:lnTo>
                  <a:pt x="104108" y="42560"/>
                </a:lnTo>
                <a:lnTo>
                  <a:pt x="91412" y="39403"/>
                </a:lnTo>
                <a:lnTo>
                  <a:pt x="78359" y="38353"/>
                </a:lnTo>
                <a:lnTo>
                  <a:pt x="70998" y="38856"/>
                </a:lnTo>
                <a:lnTo>
                  <a:pt x="45592" y="59181"/>
                </a:lnTo>
                <a:lnTo>
                  <a:pt x="45592" y="67944"/>
                </a:lnTo>
                <a:lnTo>
                  <a:pt x="72810" y="101717"/>
                </a:lnTo>
                <a:lnTo>
                  <a:pt x="105842" y="119485"/>
                </a:lnTo>
                <a:lnTo>
                  <a:pt x="115919" y="125333"/>
                </a:lnTo>
                <a:lnTo>
                  <a:pt x="144668" y="154043"/>
                </a:lnTo>
                <a:lnTo>
                  <a:pt x="153797" y="191897"/>
                </a:lnTo>
                <a:lnTo>
                  <a:pt x="152273" y="206638"/>
                </a:lnTo>
                <a:lnTo>
                  <a:pt x="129412" y="242697"/>
                </a:lnTo>
                <a:lnTo>
                  <a:pt x="83567" y="261395"/>
                </a:lnTo>
                <a:lnTo>
                  <a:pt x="64135" y="262636"/>
                </a:lnTo>
                <a:lnTo>
                  <a:pt x="46827" y="261491"/>
                </a:lnTo>
                <a:lnTo>
                  <a:pt x="30352" y="258048"/>
                </a:lnTo>
                <a:lnTo>
                  <a:pt x="14735" y="252295"/>
                </a:lnTo>
                <a:lnTo>
                  <a:pt x="0" y="244221"/>
                </a:lnTo>
                <a:lnTo>
                  <a:pt x="16637" y="203835"/>
                </a:lnTo>
                <a:lnTo>
                  <a:pt x="29924" y="212076"/>
                </a:lnTo>
                <a:lnTo>
                  <a:pt x="43116" y="217947"/>
                </a:lnTo>
                <a:lnTo>
                  <a:pt x="56213" y="221462"/>
                </a:lnTo>
                <a:lnTo>
                  <a:pt x="69214" y="222630"/>
                </a:lnTo>
                <a:lnTo>
                  <a:pt x="86570" y="220892"/>
                </a:lnTo>
                <a:lnTo>
                  <a:pt x="98996" y="215677"/>
                </a:lnTo>
                <a:lnTo>
                  <a:pt x="106469" y="206986"/>
                </a:lnTo>
                <a:lnTo>
                  <a:pt x="108965" y="194817"/>
                </a:lnTo>
                <a:lnTo>
                  <a:pt x="108372" y="188412"/>
                </a:lnTo>
                <a:lnTo>
                  <a:pt x="85216" y="157559"/>
                </a:lnTo>
                <a:lnTo>
                  <a:pt x="47557" y="136634"/>
                </a:lnTo>
                <a:lnTo>
                  <a:pt x="36512" y="130286"/>
                </a:lnTo>
                <a:lnTo>
                  <a:pt x="9016" y="103362"/>
                </a:lnTo>
                <a:lnTo>
                  <a:pt x="507" y="68325"/>
                </a:lnTo>
                <a:lnTo>
                  <a:pt x="1863" y="54203"/>
                </a:lnTo>
                <a:lnTo>
                  <a:pt x="22098" y="19430"/>
                </a:lnTo>
                <a:lnTo>
                  <a:pt x="61370" y="1214"/>
                </a:lnTo>
                <a:lnTo>
                  <a:pt x="7746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48398" y="954532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7" y="8540"/>
                </a:lnTo>
                <a:lnTo>
                  <a:pt x="193040" y="34035"/>
                </a:lnTo>
                <a:lnTo>
                  <a:pt x="214756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54907" y="954532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19" y="0"/>
                </a:moveTo>
                <a:lnTo>
                  <a:pt x="157606" y="8540"/>
                </a:lnTo>
                <a:lnTo>
                  <a:pt x="193039" y="34035"/>
                </a:lnTo>
                <a:lnTo>
                  <a:pt x="214756" y="74866"/>
                </a:lnTo>
                <a:lnTo>
                  <a:pt x="221995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6670" y="954532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20" y="0"/>
                </a:moveTo>
                <a:lnTo>
                  <a:pt x="157607" y="8540"/>
                </a:lnTo>
                <a:lnTo>
                  <a:pt x="193040" y="34035"/>
                </a:lnTo>
                <a:lnTo>
                  <a:pt x="214757" y="74866"/>
                </a:lnTo>
                <a:lnTo>
                  <a:pt x="221996" y="129412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1" y="262889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2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535940" y="1633854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20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3200" u="heavy" spc="-40" dirty="0">
                <a:uFill>
                  <a:solidFill>
                    <a:srgbClr val="000000"/>
                  </a:solidFill>
                </a:uFill>
              </a:rPr>
              <a:t>LARRY</a:t>
            </a:r>
            <a:r>
              <a:rPr sz="3200" u="heavy" spc="-3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</a:rPr>
              <a:t>ELLIOT’S</a:t>
            </a:r>
            <a:r>
              <a:rPr sz="3200" u="heavy" spc="-3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</a:rPr>
              <a:t>CLASSIFICATION</a:t>
            </a:r>
            <a:r>
              <a:rPr sz="3200" u="heavy" spc="-4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</a:rPr>
              <a:t>OF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</a:rPr>
              <a:t>PVH</a:t>
            </a:r>
            <a:endParaRPr sz="3200">
              <a:latin typeface="Cambria"/>
              <a:cs typeface="Cambri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984250" y="2508250"/>
          <a:ext cx="7162800" cy="36929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3155">
                <a:tc>
                  <a:txBody>
                    <a:bodyPr/>
                    <a:lstStyle/>
                    <a:p>
                      <a:pPr marL="91440" marR="6991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RADIOGR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APH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GRADE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8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PVH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83C68"/>
                    </a:solidFill>
                  </a:tcPr>
                </a:tc>
                <a:tc>
                  <a:txBody>
                    <a:bodyPr/>
                    <a:lstStyle/>
                    <a:p>
                      <a:pPr marR="56959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ACUTE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DISEASE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R="62801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PCWP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83C6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CHRONIC</a:t>
                      </a:r>
                      <a:r>
                        <a:rPr sz="18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DISEASE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PCWP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83C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90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1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13-17</a:t>
                      </a:r>
                      <a:r>
                        <a:rPr sz="18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5" dirty="0">
                          <a:latin typeface="Trebuchet MS"/>
                          <a:cs typeface="Trebuchet MS"/>
                        </a:rPr>
                        <a:t>MMHG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13-17</a:t>
                      </a:r>
                      <a:r>
                        <a:rPr sz="18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5" dirty="0">
                          <a:latin typeface="Trebuchet MS"/>
                          <a:cs typeface="Trebuchet MS"/>
                        </a:rPr>
                        <a:t>MMHG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03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2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18-25</a:t>
                      </a:r>
                      <a:r>
                        <a:rPr sz="18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5" dirty="0">
                          <a:latin typeface="Trebuchet MS"/>
                          <a:cs typeface="Trebuchet MS"/>
                        </a:rPr>
                        <a:t>MMHG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18-30</a:t>
                      </a:r>
                      <a:r>
                        <a:rPr sz="18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5" dirty="0">
                          <a:latin typeface="Trebuchet MS"/>
                          <a:cs typeface="Trebuchet MS"/>
                        </a:rPr>
                        <a:t>MMHG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90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3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&gt;25</a:t>
                      </a:r>
                      <a:r>
                        <a:rPr sz="18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5" dirty="0">
                          <a:latin typeface="Trebuchet MS"/>
                          <a:cs typeface="Trebuchet MS"/>
                        </a:rPr>
                        <a:t>MMHG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&gt;30</a:t>
                      </a:r>
                      <a:r>
                        <a:rPr sz="18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dirty="0">
                          <a:latin typeface="Trebuchet MS"/>
                          <a:cs typeface="Trebuchet MS"/>
                        </a:rPr>
                        <a:t>MM</a:t>
                      </a:r>
                      <a:r>
                        <a:rPr sz="11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5" dirty="0">
                          <a:latin typeface="Trebuchet MS"/>
                          <a:cs typeface="Trebuchet MS"/>
                        </a:rPr>
                        <a:t>HG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C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9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Trebuchet MS"/>
                          <a:cs typeface="Trebuchet MS"/>
                        </a:rPr>
                        <a:t>4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197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M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SIDE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OSIS</a:t>
                      </a:r>
                      <a:r>
                        <a:rPr sz="180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800" spc="-5" dirty="0">
                          <a:latin typeface="Trebuchet MS"/>
                          <a:cs typeface="Trebuchet MS"/>
                        </a:rPr>
                        <a:t>ND  </a:t>
                      </a:r>
                      <a:r>
                        <a:rPr sz="1800" spc="-20" dirty="0">
                          <a:latin typeface="Trebuchet MS"/>
                          <a:cs typeface="Trebuchet MS"/>
                        </a:rPr>
                        <a:t>OSSIFICATION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6445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Trebuchet MS"/>
                          <a:cs typeface="Trebuchet MS"/>
                        </a:rPr>
                        <a:t>LONG</a:t>
                      </a:r>
                      <a:r>
                        <a:rPr sz="18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STANDING </a:t>
                      </a:r>
                      <a:r>
                        <a:rPr sz="1800" spc="-5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PVH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169263"/>
            <a:ext cx="6967855" cy="46748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GRADE</a:t>
            </a:r>
            <a:r>
              <a:rPr sz="2000" u="heavy" spc="-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0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-</a:t>
            </a:r>
            <a:r>
              <a:rPr sz="2000" spc="-5" dirty="0">
                <a:latin typeface="Trebuchet MS"/>
                <a:cs typeface="Trebuchet MS"/>
              </a:rPr>
              <a:t>PCWP&lt;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12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MM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HG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1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5" dirty="0">
                <a:latin typeface="Trebuchet MS"/>
                <a:cs typeface="Trebuchet MS"/>
              </a:rPr>
              <a:t>Upper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lobe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veins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are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less</a:t>
            </a:r>
            <a:r>
              <a:rPr sz="2000" spc="-5" dirty="0">
                <a:latin typeface="Trebuchet MS"/>
                <a:cs typeface="Trebuchet MS"/>
              </a:rPr>
              <a:t> prominent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than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lower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000" dirty="0">
                <a:latin typeface="Trebuchet MS"/>
                <a:cs typeface="Trebuchet MS"/>
              </a:rPr>
              <a:t>lobe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veins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1304925" algn="l"/>
              </a:tabLst>
            </a:pP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GRADE</a:t>
            </a:r>
            <a:r>
              <a:rPr sz="2000" u="heavy" spc="-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spc="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1-	</a:t>
            </a:r>
            <a:r>
              <a:rPr sz="2000" dirty="0">
                <a:latin typeface="Trebuchet MS"/>
                <a:cs typeface="Trebuchet MS"/>
              </a:rPr>
              <a:t>PCWP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13-17MMHG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10" dirty="0">
                <a:latin typeface="Trebuchet MS"/>
                <a:cs typeface="Trebuchet MS"/>
              </a:rPr>
              <a:t>Redistribution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blood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flow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with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cephalization-’ANTLER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2000" spc="-5" dirty="0">
                <a:latin typeface="Trebuchet MS"/>
                <a:cs typeface="Trebuchet MS"/>
              </a:rPr>
              <a:t>SIGN’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9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1) increased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resistance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flow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due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interstitial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odema</a:t>
            </a:r>
            <a:endParaRPr sz="2000">
              <a:latin typeface="Trebuchet MS"/>
              <a:cs typeface="Trebuchet MS"/>
            </a:endParaRPr>
          </a:p>
          <a:p>
            <a:pPr marL="286385" marR="1270635" indent="-274320">
              <a:lnSpc>
                <a:spcPct val="100000"/>
              </a:lnSpc>
              <a:spcBef>
                <a:spcPts val="6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2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2) alveolar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hypoxia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</a:t>
            </a:r>
            <a:r>
              <a:rPr sz="2000" spc="-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lower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lobes</a:t>
            </a:r>
            <a:r>
              <a:rPr sz="2000" spc="-5" dirty="0">
                <a:latin typeface="Trebuchet MS"/>
                <a:cs typeface="Trebuchet MS"/>
              </a:rPr>
              <a:t> causes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reflex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vasoconstriction</a:t>
            </a:r>
            <a:endParaRPr sz="2000">
              <a:latin typeface="Trebuchet MS"/>
              <a:cs typeface="Trebuchet MS"/>
            </a:endParaRPr>
          </a:p>
          <a:p>
            <a:pPr marL="286385" marR="1141095" indent="-274320">
              <a:lnSpc>
                <a:spcPct val="100000"/>
              </a:lnSpc>
              <a:spcBef>
                <a:spcPts val="60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3) </a:t>
            </a:r>
            <a:r>
              <a:rPr sz="2000" dirty="0">
                <a:latin typeface="Trebuchet MS"/>
                <a:cs typeface="Trebuchet MS"/>
              </a:rPr>
              <a:t>vasoconstriction of </a:t>
            </a:r>
            <a:r>
              <a:rPr sz="2000" spc="-5" dirty="0">
                <a:latin typeface="Trebuchet MS"/>
                <a:cs typeface="Trebuchet MS"/>
              </a:rPr>
              <a:t>the arterioles due to LA </a:t>
            </a:r>
            <a:r>
              <a:rPr sz="2000" dirty="0">
                <a:latin typeface="Trebuchet MS"/>
                <a:cs typeface="Trebuchet MS"/>
              </a:rPr>
              <a:t>or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vein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reflex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b="1" dirty="0"/>
              <a:t>RADIOLOGICAL STAGES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b="1" dirty="0"/>
              <a:t>Stage 1(Redistribution) – PCWP 13-18mm hg</a:t>
            </a:r>
          </a:p>
          <a:p>
            <a:pPr>
              <a:buNone/>
            </a:pPr>
            <a:r>
              <a:rPr lang="en-US" dirty="0"/>
              <a:t>     Vascular </a:t>
            </a:r>
            <a:r>
              <a:rPr lang="en-US" dirty="0" err="1"/>
              <a:t>engogement</a:t>
            </a:r>
            <a:r>
              <a:rPr lang="en-US" dirty="0"/>
              <a:t> ,upper zone vascular </a:t>
            </a:r>
            <a:r>
              <a:rPr lang="en-US" dirty="0" err="1"/>
              <a:t>predominace</a:t>
            </a:r>
            <a:r>
              <a:rPr lang="en-US" dirty="0"/>
              <a:t> , </a:t>
            </a:r>
            <a:r>
              <a:rPr lang="en-US" dirty="0" err="1"/>
              <a:t>cardiomegaly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IN" dirty="0"/>
          </a:p>
        </p:txBody>
      </p:sp>
      <p:pic>
        <p:nvPicPr>
          <p:cNvPr id="1027" name="Picture 3" descr="C:\Users\user\Desktop\New folder (7)\20201103_014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895600"/>
            <a:ext cx="6934200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915400" cy="5668963"/>
          </a:xfrm>
        </p:spPr>
        <p:txBody>
          <a:bodyPr/>
          <a:lstStyle/>
          <a:p>
            <a:r>
              <a:rPr lang="en-US" b="1" dirty="0"/>
              <a:t>Stage 2(Interstitial edema) – PCWP 19 -25mm hg</a:t>
            </a:r>
          </a:p>
          <a:p>
            <a:pPr>
              <a:buNone/>
            </a:pPr>
            <a:r>
              <a:rPr lang="en-US" sz="2400" dirty="0" err="1"/>
              <a:t>Kerley</a:t>
            </a:r>
            <a:r>
              <a:rPr lang="en-US" sz="2400" dirty="0"/>
              <a:t> lines , </a:t>
            </a:r>
            <a:r>
              <a:rPr lang="en-US" sz="2400" dirty="0" err="1"/>
              <a:t>fissural</a:t>
            </a:r>
            <a:r>
              <a:rPr lang="en-US" sz="2400" dirty="0"/>
              <a:t> thickening(congestion),</a:t>
            </a:r>
            <a:r>
              <a:rPr lang="en-US" sz="2400" dirty="0" err="1"/>
              <a:t>peribronchial</a:t>
            </a:r>
            <a:r>
              <a:rPr lang="en-US" sz="2400" dirty="0"/>
              <a:t> cuffing,</a:t>
            </a:r>
          </a:p>
          <a:p>
            <a:pPr>
              <a:buNone/>
            </a:pPr>
            <a:r>
              <a:rPr lang="en-US" sz="2400" dirty="0"/>
              <a:t>bilateral small pleural effusions</a:t>
            </a:r>
          </a:p>
          <a:p>
            <a:pPr>
              <a:buNone/>
            </a:pPr>
            <a:endParaRPr lang="en-IN" sz="2400" dirty="0"/>
          </a:p>
        </p:txBody>
      </p:sp>
      <p:pic>
        <p:nvPicPr>
          <p:cNvPr id="2050" name="Picture 2" descr="C:\Users\user\Desktop\New folder (7)\20201103_014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09800"/>
            <a:ext cx="62484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Yellow , Blue , Red?</a:t>
            </a:r>
            <a:endParaRPr lang="en-IN" dirty="0"/>
          </a:p>
        </p:txBody>
      </p:sp>
      <p:pic>
        <p:nvPicPr>
          <p:cNvPr id="4" name="Content Placeholder 3" descr="kerle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625" y="1600200"/>
            <a:ext cx="5146749" cy="4525963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7260" y="680212"/>
            <a:ext cx="3432810" cy="357505"/>
            <a:chOff x="1707260" y="680212"/>
            <a:chExt cx="343281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7260" y="680212"/>
              <a:ext cx="3432683" cy="3573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97782" y="78714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4"/>
                  </a:lnTo>
                  <a:lnTo>
                    <a:pt x="83057" y="127634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3023" y="737234"/>
            <a:ext cx="101853" cy="10058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672965" y="686180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2" y="291084"/>
                </a:lnTo>
                <a:lnTo>
                  <a:pt x="217932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49877" y="686180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3" y="0"/>
                </a:lnTo>
                <a:lnTo>
                  <a:pt x="192659" y="208534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6"/>
                </a:lnTo>
                <a:lnTo>
                  <a:pt x="226695" y="350266"/>
                </a:lnTo>
                <a:lnTo>
                  <a:pt x="58927" y="131572"/>
                </a:lnTo>
                <a:lnTo>
                  <a:pt x="58927" y="345821"/>
                </a:lnTo>
                <a:lnTo>
                  <a:pt x="0" y="3458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16908" y="686180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49065" y="6861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0" y="0"/>
                </a:lnTo>
                <a:lnTo>
                  <a:pt x="61340" y="291084"/>
                </a:lnTo>
                <a:lnTo>
                  <a:pt x="217424" y="291084"/>
                </a:lnTo>
                <a:lnTo>
                  <a:pt x="217424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42641" y="686180"/>
            <a:ext cx="534035" cy="346075"/>
          </a:xfrm>
          <a:custGeom>
            <a:avLst/>
            <a:gdLst/>
            <a:ahLst/>
            <a:cxnLst/>
            <a:rect l="l" t="t" r="r" b="b"/>
            <a:pathLst>
              <a:path w="534035" h="346075">
                <a:moveTo>
                  <a:pt x="240029" y="0"/>
                </a:moveTo>
                <a:lnTo>
                  <a:pt x="305181" y="0"/>
                </a:lnTo>
                <a:lnTo>
                  <a:pt x="386969" y="147447"/>
                </a:lnTo>
                <a:lnTo>
                  <a:pt x="469137" y="0"/>
                </a:lnTo>
                <a:lnTo>
                  <a:pt x="534034" y="0"/>
                </a:lnTo>
                <a:lnTo>
                  <a:pt x="417956" y="203835"/>
                </a:lnTo>
                <a:lnTo>
                  <a:pt x="417956" y="345567"/>
                </a:lnTo>
                <a:lnTo>
                  <a:pt x="356615" y="345567"/>
                </a:lnTo>
                <a:lnTo>
                  <a:pt x="356615" y="203835"/>
                </a:lnTo>
                <a:lnTo>
                  <a:pt x="240029" y="0"/>
                </a:lnTo>
                <a:close/>
              </a:path>
              <a:path w="534035" h="346075">
                <a:moveTo>
                  <a:pt x="0" y="0"/>
                </a:moveTo>
                <a:lnTo>
                  <a:pt x="220471" y="0"/>
                </a:lnTo>
                <a:lnTo>
                  <a:pt x="220471" y="54483"/>
                </a:lnTo>
                <a:lnTo>
                  <a:pt x="61340" y="54483"/>
                </a:lnTo>
                <a:lnTo>
                  <a:pt x="61340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0" y="187579"/>
                </a:lnTo>
                <a:lnTo>
                  <a:pt x="61340" y="291084"/>
                </a:lnTo>
                <a:lnTo>
                  <a:pt x="217931" y="291084"/>
                </a:lnTo>
                <a:lnTo>
                  <a:pt x="217931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75941" y="6861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5" h="346075">
                <a:moveTo>
                  <a:pt x="0" y="0"/>
                </a:moveTo>
                <a:lnTo>
                  <a:pt x="61340" y="0"/>
                </a:lnTo>
                <a:lnTo>
                  <a:pt x="61340" y="291084"/>
                </a:lnTo>
                <a:lnTo>
                  <a:pt x="217423" y="291084"/>
                </a:lnTo>
                <a:lnTo>
                  <a:pt x="217423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7260" y="686180"/>
            <a:ext cx="519430" cy="346075"/>
          </a:xfrm>
          <a:custGeom>
            <a:avLst/>
            <a:gdLst/>
            <a:ahLst/>
            <a:cxnLst/>
            <a:rect l="l" t="t" r="r" b="b"/>
            <a:pathLst>
              <a:path w="519430" h="346075">
                <a:moveTo>
                  <a:pt x="298703" y="0"/>
                </a:moveTo>
                <a:lnTo>
                  <a:pt x="519175" y="0"/>
                </a:lnTo>
                <a:lnTo>
                  <a:pt x="519175" y="54483"/>
                </a:lnTo>
                <a:lnTo>
                  <a:pt x="360044" y="54483"/>
                </a:lnTo>
                <a:lnTo>
                  <a:pt x="360044" y="135382"/>
                </a:lnTo>
                <a:lnTo>
                  <a:pt x="474218" y="135382"/>
                </a:lnTo>
                <a:lnTo>
                  <a:pt x="474218" y="187579"/>
                </a:lnTo>
                <a:lnTo>
                  <a:pt x="360044" y="187579"/>
                </a:lnTo>
                <a:lnTo>
                  <a:pt x="360044" y="291084"/>
                </a:lnTo>
                <a:lnTo>
                  <a:pt x="516636" y="291084"/>
                </a:lnTo>
                <a:lnTo>
                  <a:pt x="516636" y="345567"/>
                </a:lnTo>
                <a:lnTo>
                  <a:pt x="298703" y="345567"/>
                </a:lnTo>
                <a:lnTo>
                  <a:pt x="298703" y="0"/>
                </a:lnTo>
                <a:close/>
              </a:path>
              <a:path w="519430" h="346075">
                <a:moveTo>
                  <a:pt x="0" y="0"/>
                </a:moveTo>
                <a:lnTo>
                  <a:pt x="61340" y="0"/>
                </a:lnTo>
                <a:lnTo>
                  <a:pt x="61340" y="165354"/>
                </a:lnTo>
                <a:lnTo>
                  <a:pt x="178815" y="0"/>
                </a:lnTo>
                <a:lnTo>
                  <a:pt x="248538" y="0"/>
                </a:lnTo>
                <a:lnTo>
                  <a:pt x="140334" y="151003"/>
                </a:lnTo>
                <a:lnTo>
                  <a:pt x="269366" y="345567"/>
                </a:lnTo>
                <a:lnTo>
                  <a:pt x="195961" y="345567"/>
                </a:lnTo>
                <a:lnTo>
                  <a:pt x="99694" y="198374"/>
                </a:lnTo>
                <a:lnTo>
                  <a:pt x="61340" y="250952"/>
                </a:lnTo>
                <a:lnTo>
                  <a:pt x="61340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0285" y="6826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8" y="193421"/>
                </a:lnTo>
                <a:lnTo>
                  <a:pt x="265556" y="349123"/>
                </a:lnTo>
                <a:lnTo>
                  <a:pt x="194817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88054" y="681481"/>
            <a:ext cx="304165" cy="350520"/>
          </a:xfrm>
          <a:custGeom>
            <a:avLst/>
            <a:gdLst/>
            <a:ahLst/>
            <a:cxnLst/>
            <a:rect l="l" t="t" r="r" b="b"/>
            <a:pathLst>
              <a:path w="304164" h="350519">
                <a:moveTo>
                  <a:pt x="137795" y="0"/>
                </a:moveTo>
                <a:lnTo>
                  <a:pt x="164719" y="0"/>
                </a:lnTo>
                <a:lnTo>
                  <a:pt x="303657" y="350265"/>
                </a:lnTo>
                <a:lnTo>
                  <a:pt x="235966" y="350265"/>
                </a:lnTo>
                <a:lnTo>
                  <a:pt x="210693" y="280162"/>
                </a:lnTo>
                <a:lnTo>
                  <a:pt x="92329" y="280162"/>
                </a:lnTo>
                <a:lnTo>
                  <a:pt x="68199" y="350265"/>
                </a:lnTo>
                <a:lnTo>
                  <a:pt x="0" y="350265"/>
                </a:lnTo>
                <a:lnTo>
                  <a:pt x="13779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30775" y="68021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2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4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5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2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3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258183" y="1945589"/>
            <a:ext cx="3696970" cy="142938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6385" marR="5080" indent="-274320">
              <a:lnSpc>
                <a:spcPct val="90000"/>
              </a:lnSpc>
              <a:spcBef>
                <a:spcPts val="34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/>
              <a:t>Distended lymphatic channels </a:t>
            </a:r>
            <a:r>
              <a:rPr sz="2000" spc="-590" dirty="0"/>
              <a:t> </a:t>
            </a:r>
            <a:r>
              <a:rPr sz="2000" spc="-5" dirty="0"/>
              <a:t>within edematous </a:t>
            </a:r>
            <a:r>
              <a:rPr sz="2000" dirty="0"/>
              <a:t>septa </a:t>
            </a:r>
            <a:r>
              <a:rPr sz="2000" spc="5" dirty="0"/>
              <a:t> </a:t>
            </a:r>
            <a:r>
              <a:rPr sz="2000" dirty="0"/>
              <a:t>coursing from </a:t>
            </a:r>
            <a:r>
              <a:rPr sz="2000" spc="-5" dirty="0"/>
              <a:t>peripheral </a:t>
            </a:r>
            <a:r>
              <a:rPr sz="2000" dirty="0"/>
              <a:t> </a:t>
            </a:r>
            <a:r>
              <a:rPr sz="2000" spc="-5" dirty="0"/>
              <a:t>lymphatics to central </a:t>
            </a:r>
            <a:r>
              <a:rPr sz="2000" dirty="0"/>
              <a:t>hilar </a:t>
            </a:r>
            <a:r>
              <a:rPr sz="2000" spc="5" dirty="0"/>
              <a:t> </a:t>
            </a:r>
            <a:r>
              <a:rPr sz="2000" spc="-5" dirty="0"/>
              <a:t>nodes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58183" y="3744848"/>
            <a:ext cx="3479165" cy="222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8140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2000" spc="-35" dirty="0">
                <a:latin typeface="Trebuchet MS"/>
                <a:cs typeface="Trebuchet MS"/>
              </a:rPr>
              <a:t>Towards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the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hilum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rebuchet MS"/>
              <a:cs typeface="Trebuchet MS"/>
            </a:endParaRPr>
          </a:p>
          <a:p>
            <a:pPr marL="286385" marR="5080" indent="-274320">
              <a:lnSpc>
                <a:spcPts val="2160"/>
              </a:lnSpc>
              <a:tabLst>
                <a:tab pos="362585" algn="l"/>
              </a:tabLst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		</a:t>
            </a:r>
            <a:r>
              <a:rPr sz="2000" dirty="0">
                <a:latin typeface="Trebuchet MS"/>
                <a:cs typeface="Trebuchet MS"/>
              </a:rPr>
              <a:t>Less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specific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for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venous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hypertension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Trebuchet MS"/>
              <a:cs typeface="Trebuchet MS"/>
            </a:endParaRPr>
          </a:p>
          <a:p>
            <a:pPr marL="2476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Trebuchet MS"/>
                <a:cs typeface="Trebuchet MS"/>
              </a:rPr>
              <a:t>K</a:t>
            </a:r>
            <a:r>
              <a:rPr sz="1800" spc="-1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RL</a:t>
            </a:r>
            <a:r>
              <a:rPr sz="1800" spc="-1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LI</a:t>
            </a:r>
            <a:r>
              <a:rPr sz="1800" dirty="0">
                <a:latin typeface="Trebuchet MS"/>
                <a:cs typeface="Trebuchet MS"/>
              </a:rPr>
              <a:t>NES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31519" y="1524000"/>
            <a:ext cx="3391535" cy="4648200"/>
            <a:chOff x="731519" y="1524000"/>
            <a:chExt cx="3391535" cy="464820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19" y="1524000"/>
              <a:ext cx="3078480" cy="4648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966084" y="3502405"/>
              <a:ext cx="1156970" cy="2365375"/>
            </a:xfrm>
            <a:custGeom>
              <a:avLst/>
              <a:gdLst/>
              <a:ahLst/>
              <a:cxnLst/>
              <a:rect l="l" t="t" r="r" b="b"/>
              <a:pathLst>
                <a:path w="1156970" h="2365375">
                  <a:moveTo>
                    <a:pt x="1070610" y="2297214"/>
                  </a:moveTo>
                  <a:lnTo>
                    <a:pt x="1066673" y="2297988"/>
                  </a:lnTo>
                  <a:lnTo>
                    <a:pt x="1062863" y="2303805"/>
                  </a:lnTo>
                  <a:lnTo>
                    <a:pt x="1063625" y="2307755"/>
                  </a:lnTo>
                  <a:lnTo>
                    <a:pt x="1148714" y="2365019"/>
                  </a:lnTo>
                  <a:lnTo>
                    <a:pt x="1149374" y="2356472"/>
                  </a:lnTo>
                  <a:lnTo>
                    <a:pt x="1137539" y="2356472"/>
                  </a:lnTo>
                  <a:lnTo>
                    <a:pt x="1127291" y="2335294"/>
                  </a:lnTo>
                  <a:lnTo>
                    <a:pt x="1070610" y="2297214"/>
                  </a:lnTo>
                  <a:close/>
                </a:path>
                <a:path w="1156970" h="2365375">
                  <a:moveTo>
                    <a:pt x="1127291" y="2335294"/>
                  </a:moveTo>
                  <a:lnTo>
                    <a:pt x="1137539" y="2356472"/>
                  </a:lnTo>
                  <a:lnTo>
                    <a:pt x="1144344" y="2353183"/>
                  </a:lnTo>
                  <a:lnTo>
                    <a:pt x="1136903" y="2353183"/>
                  </a:lnTo>
                  <a:lnTo>
                    <a:pt x="1137750" y="2342321"/>
                  </a:lnTo>
                  <a:lnTo>
                    <a:pt x="1127291" y="2335294"/>
                  </a:lnTo>
                  <a:close/>
                </a:path>
                <a:path w="1156970" h="2365375">
                  <a:moveTo>
                    <a:pt x="1147064" y="2259114"/>
                  </a:moveTo>
                  <a:lnTo>
                    <a:pt x="1144015" y="2261730"/>
                  </a:lnTo>
                  <a:lnTo>
                    <a:pt x="1143685" y="2266213"/>
                  </a:lnTo>
                  <a:lnTo>
                    <a:pt x="1138728" y="2329784"/>
                  </a:lnTo>
                  <a:lnTo>
                    <a:pt x="1148968" y="2350947"/>
                  </a:lnTo>
                  <a:lnTo>
                    <a:pt x="1137539" y="2356472"/>
                  </a:lnTo>
                  <a:lnTo>
                    <a:pt x="1149374" y="2356472"/>
                  </a:lnTo>
                  <a:lnTo>
                    <a:pt x="1156335" y="2266213"/>
                  </a:lnTo>
                  <a:lnTo>
                    <a:pt x="1156715" y="2262720"/>
                  </a:lnTo>
                  <a:lnTo>
                    <a:pt x="1154049" y="2259660"/>
                  </a:lnTo>
                  <a:lnTo>
                    <a:pt x="1147064" y="2259114"/>
                  </a:lnTo>
                  <a:close/>
                </a:path>
                <a:path w="1156970" h="2365375">
                  <a:moveTo>
                    <a:pt x="1137750" y="2342321"/>
                  </a:moveTo>
                  <a:lnTo>
                    <a:pt x="1136903" y="2353183"/>
                  </a:lnTo>
                  <a:lnTo>
                    <a:pt x="1146810" y="2348407"/>
                  </a:lnTo>
                  <a:lnTo>
                    <a:pt x="1137750" y="2342321"/>
                  </a:lnTo>
                  <a:close/>
                </a:path>
                <a:path w="1156970" h="2365375">
                  <a:moveTo>
                    <a:pt x="1138728" y="2329784"/>
                  </a:moveTo>
                  <a:lnTo>
                    <a:pt x="1137750" y="2342321"/>
                  </a:lnTo>
                  <a:lnTo>
                    <a:pt x="1146810" y="2348407"/>
                  </a:lnTo>
                  <a:lnTo>
                    <a:pt x="1136903" y="2353183"/>
                  </a:lnTo>
                  <a:lnTo>
                    <a:pt x="1144344" y="2353183"/>
                  </a:lnTo>
                  <a:lnTo>
                    <a:pt x="1148968" y="2350947"/>
                  </a:lnTo>
                  <a:lnTo>
                    <a:pt x="1138728" y="2329784"/>
                  </a:lnTo>
                  <a:close/>
                </a:path>
                <a:path w="1156970" h="2365375">
                  <a:moveTo>
                    <a:pt x="11429" y="0"/>
                  </a:moveTo>
                  <a:lnTo>
                    <a:pt x="0" y="5588"/>
                  </a:lnTo>
                  <a:lnTo>
                    <a:pt x="1127291" y="2335294"/>
                  </a:lnTo>
                  <a:lnTo>
                    <a:pt x="1137750" y="2342321"/>
                  </a:lnTo>
                  <a:lnTo>
                    <a:pt x="1138728" y="2329784"/>
                  </a:lnTo>
                  <a:lnTo>
                    <a:pt x="11429" y="0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44648" y="604012"/>
            <a:ext cx="3466465" cy="357505"/>
            <a:chOff x="2144648" y="604012"/>
            <a:chExt cx="3466465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4648" y="604012"/>
              <a:ext cx="3466211" cy="35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7616" y="788416"/>
              <a:ext cx="109982" cy="11823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0410" y="661034"/>
            <a:ext cx="101853" cy="1005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47616" y="657225"/>
            <a:ext cx="91312" cy="8661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143880" y="609980"/>
            <a:ext cx="220979" cy="346075"/>
          </a:xfrm>
          <a:custGeom>
            <a:avLst/>
            <a:gdLst/>
            <a:ahLst/>
            <a:cxnLst/>
            <a:rect l="l" t="t" r="r" b="b"/>
            <a:pathLst>
              <a:path w="220979" h="346075">
                <a:moveTo>
                  <a:pt x="0" y="0"/>
                </a:moveTo>
                <a:lnTo>
                  <a:pt x="220472" y="0"/>
                </a:lnTo>
                <a:lnTo>
                  <a:pt x="220472" y="54483"/>
                </a:lnTo>
                <a:lnTo>
                  <a:pt x="61341" y="54483"/>
                </a:lnTo>
                <a:lnTo>
                  <a:pt x="61341" y="135382"/>
                </a:lnTo>
                <a:lnTo>
                  <a:pt x="175514" y="135382"/>
                </a:lnTo>
                <a:lnTo>
                  <a:pt x="175514" y="187579"/>
                </a:lnTo>
                <a:lnTo>
                  <a:pt x="61341" y="187579"/>
                </a:lnTo>
                <a:lnTo>
                  <a:pt x="61341" y="291084"/>
                </a:lnTo>
                <a:lnTo>
                  <a:pt x="217932" y="291084"/>
                </a:lnTo>
                <a:lnTo>
                  <a:pt x="217932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20792" y="609980"/>
            <a:ext cx="252095" cy="350520"/>
          </a:xfrm>
          <a:custGeom>
            <a:avLst/>
            <a:gdLst/>
            <a:ahLst/>
            <a:cxnLst/>
            <a:rect l="l" t="t" r="r" b="b"/>
            <a:pathLst>
              <a:path w="252095" h="350519">
                <a:moveTo>
                  <a:pt x="0" y="0"/>
                </a:moveTo>
                <a:lnTo>
                  <a:pt x="29464" y="0"/>
                </a:lnTo>
                <a:lnTo>
                  <a:pt x="192659" y="208534"/>
                </a:lnTo>
                <a:lnTo>
                  <a:pt x="192659" y="0"/>
                </a:lnTo>
                <a:lnTo>
                  <a:pt x="251587" y="0"/>
                </a:lnTo>
                <a:lnTo>
                  <a:pt x="251587" y="350266"/>
                </a:lnTo>
                <a:lnTo>
                  <a:pt x="226695" y="350266"/>
                </a:lnTo>
                <a:lnTo>
                  <a:pt x="58928" y="131572"/>
                </a:lnTo>
                <a:lnTo>
                  <a:pt x="58928" y="345821"/>
                </a:lnTo>
                <a:lnTo>
                  <a:pt x="0" y="3458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87823" y="609980"/>
            <a:ext cx="61594" cy="346075"/>
          </a:xfrm>
          <a:custGeom>
            <a:avLst/>
            <a:gdLst/>
            <a:ahLst/>
            <a:cxnLst/>
            <a:rect l="l" t="t" r="r" b="b"/>
            <a:pathLst>
              <a:path w="61595" h="346075">
                <a:moveTo>
                  <a:pt x="0" y="0"/>
                </a:moveTo>
                <a:lnTo>
                  <a:pt x="61340" y="0"/>
                </a:lnTo>
                <a:lnTo>
                  <a:pt x="61340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19980" y="6099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4" h="346075">
                <a:moveTo>
                  <a:pt x="0" y="0"/>
                </a:moveTo>
                <a:lnTo>
                  <a:pt x="61341" y="0"/>
                </a:lnTo>
                <a:lnTo>
                  <a:pt x="61341" y="291084"/>
                </a:lnTo>
                <a:lnTo>
                  <a:pt x="217424" y="291084"/>
                </a:lnTo>
                <a:lnTo>
                  <a:pt x="217424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80028" y="609980"/>
            <a:ext cx="534035" cy="346075"/>
          </a:xfrm>
          <a:custGeom>
            <a:avLst/>
            <a:gdLst/>
            <a:ahLst/>
            <a:cxnLst/>
            <a:rect l="l" t="t" r="r" b="b"/>
            <a:pathLst>
              <a:path w="534035" h="346075">
                <a:moveTo>
                  <a:pt x="240030" y="0"/>
                </a:moveTo>
                <a:lnTo>
                  <a:pt x="305181" y="0"/>
                </a:lnTo>
                <a:lnTo>
                  <a:pt x="386969" y="147447"/>
                </a:lnTo>
                <a:lnTo>
                  <a:pt x="469138" y="0"/>
                </a:lnTo>
                <a:lnTo>
                  <a:pt x="534035" y="0"/>
                </a:lnTo>
                <a:lnTo>
                  <a:pt x="417957" y="203835"/>
                </a:lnTo>
                <a:lnTo>
                  <a:pt x="417957" y="345567"/>
                </a:lnTo>
                <a:lnTo>
                  <a:pt x="356616" y="345567"/>
                </a:lnTo>
                <a:lnTo>
                  <a:pt x="356616" y="203835"/>
                </a:lnTo>
                <a:lnTo>
                  <a:pt x="240030" y="0"/>
                </a:lnTo>
                <a:close/>
              </a:path>
              <a:path w="534035" h="346075">
                <a:moveTo>
                  <a:pt x="0" y="0"/>
                </a:moveTo>
                <a:lnTo>
                  <a:pt x="220472" y="0"/>
                </a:lnTo>
                <a:lnTo>
                  <a:pt x="220472" y="54483"/>
                </a:lnTo>
                <a:lnTo>
                  <a:pt x="61341" y="54483"/>
                </a:lnTo>
                <a:lnTo>
                  <a:pt x="61341" y="135382"/>
                </a:lnTo>
                <a:lnTo>
                  <a:pt x="175513" y="135382"/>
                </a:lnTo>
                <a:lnTo>
                  <a:pt x="175513" y="187579"/>
                </a:lnTo>
                <a:lnTo>
                  <a:pt x="61341" y="187579"/>
                </a:lnTo>
                <a:lnTo>
                  <a:pt x="61341" y="291084"/>
                </a:lnTo>
                <a:lnTo>
                  <a:pt x="217932" y="291084"/>
                </a:lnTo>
                <a:lnTo>
                  <a:pt x="217932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13329" y="609980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5" h="346075">
                <a:moveTo>
                  <a:pt x="0" y="0"/>
                </a:moveTo>
                <a:lnTo>
                  <a:pt x="61340" y="0"/>
                </a:lnTo>
                <a:lnTo>
                  <a:pt x="61340" y="291084"/>
                </a:lnTo>
                <a:lnTo>
                  <a:pt x="217423" y="291084"/>
                </a:lnTo>
                <a:lnTo>
                  <a:pt x="217423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44648" y="609980"/>
            <a:ext cx="519430" cy="346075"/>
          </a:xfrm>
          <a:custGeom>
            <a:avLst/>
            <a:gdLst/>
            <a:ahLst/>
            <a:cxnLst/>
            <a:rect l="l" t="t" r="r" b="b"/>
            <a:pathLst>
              <a:path w="519430" h="346075">
                <a:moveTo>
                  <a:pt x="298703" y="0"/>
                </a:moveTo>
                <a:lnTo>
                  <a:pt x="519175" y="0"/>
                </a:lnTo>
                <a:lnTo>
                  <a:pt x="519175" y="54483"/>
                </a:lnTo>
                <a:lnTo>
                  <a:pt x="360044" y="54483"/>
                </a:lnTo>
                <a:lnTo>
                  <a:pt x="360044" y="135382"/>
                </a:lnTo>
                <a:lnTo>
                  <a:pt x="474218" y="135382"/>
                </a:lnTo>
                <a:lnTo>
                  <a:pt x="474218" y="187579"/>
                </a:lnTo>
                <a:lnTo>
                  <a:pt x="360044" y="187579"/>
                </a:lnTo>
                <a:lnTo>
                  <a:pt x="360044" y="291084"/>
                </a:lnTo>
                <a:lnTo>
                  <a:pt x="516636" y="291084"/>
                </a:lnTo>
                <a:lnTo>
                  <a:pt x="516636" y="345567"/>
                </a:lnTo>
                <a:lnTo>
                  <a:pt x="298703" y="345567"/>
                </a:lnTo>
                <a:lnTo>
                  <a:pt x="298703" y="0"/>
                </a:lnTo>
                <a:close/>
              </a:path>
              <a:path w="519430" h="346075">
                <a:moveTo>
                  <a:pt x="0" y="0"/>
                </a:moveTo>
                <a:lnTo>
                  <a:pt x="61340" y="0"/>
                </a:lnTo>
                <a:lnTo>
                  <a:pt x="61340" y="165354"/>
                </a:lnTo>
                <a:lnTo>
                  <a:pt x="178815" y="0"/>
                </a:lnTo>
                <a:lnTo>
                  <a:pt x="248538" y="0"/>
                </a:lnTo>
                <a:lnTo>
                  <a:pt x="140334" y="151003"/>
                </a:lnTo>
                <a:lnTo>
                  <a:pt x="269367" y="345567"/>
                </a:lnTo>
                <a:lnTo>
                  <a:pt x="195961" y="345567"/>
                </a:lnTo>
                <a:lnTo>
                  <a:pt x="99694" y="198374"/>
                </a:lnTo>
                <a:lnTo>
                  <a:pt x="61340" y="250952"/>
                </a:lnTo>
                <a:lnTo>
                  <a:pt x="61340" y="345567"/>
                </a:lnTo>
                <a:lnTo>
                  <a:pt x="0" y="3455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87165" y="606933"/>
            <a:ext cx="233679" cy="348615"/>
          </a:xfrm>
          <a:custGeom>
            <a:avLst/>
            <a:gdLst/>
            <a:ahLst/>
            <a:cxnLst/>
            <a:rect l="l" t="t" r="r" b="b"/>
            <a:pathLst>
              <a:path w="233679" h="348615">
                <a:moveTo>
                  <a:pt x="97789" y="0"/>
                </a:moveTo>
                <a:lnTo>
                  <a:pt x="145748" y="5730"/>
                </a:lnTo>
                <a:lnTo>
                  <a:pt x="181990" y="22987"/>
                </a:lnTo>
                <a:lnTo>
                  <a:pt x="210333" y="68546"/>
                </a:lnTo>
                <a:lnTo>
                  <a:pt x="212217" y="88645"/>
                </a:lnTo>
                <a:lnTo>
                  <a:pt x="209504" y="108126"/>
                </a:lnTo>
                <a:lnTo>
                  <a:pt x="201374" y="125428"/>
                </a:lnTo>
                <a:lnTo>
                  <a:pt x="187838" y="140563"/>
                </a:lnTo>
                <a:lnTo>
                  <a:pt x="168910" y="153542"/>
                </a:lnTo>
                <a:lnTo>
                  <a:pt x="197080" y="167739"/>
                </a:lnTo>
                <a:lnTo>
                  <a:pt x="217201" y="187864"/>
                </a:lnTo>
                <a:lnTo>
                  <a:pt x="229274" y="213943"/>
                </a:lnTo>
                <a:lnTo>
                  <a:pt x="233299" y="245999"/>
                </a:lnTo>
                <a:lnTo>
                  <a:pt x="231062" y="268386"/>
                </a:lnTo>
                <a:lnTo>
                  <a:pt x="213207" y="305827"/>
                </a:lnTo>
                <a:lnTo>
                  <a:pt x="178512" y="333023"/>
                </a:lnTo>
                <a:lnTo>
                  <a:pt x="132550" y="346878"/>
                </a:lnTo>
                <a:lnTo>
                  <a:pt x="105663" y="348614"/>
                </a:lnTo>
                <a:lnTo>
                  <a:pt x="0" y="348614"/>
                </a:lnTo>
                <a:lnTo>
                  <a:pt x="0" y="3301"/>
                </a:lnTo>
                <a:lnTo>
                  <a:pt x="32263" y="1821"/>
                </a:lnTo>
                <a:lnTo>
                  <a:pt x="59324" y="793"/>
                </a:lnTo>
                <a:lnTo>
                  <a:pt x="81170" y="194"/>
                </a:lnTo>
                <a:lnTo>
                  <a:pt x="977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17673" y="606425"/>
            <a:ext cx="266065" cy="349250"/>
          </a:xfrm>
          <a:custGeom>
            <a:avLst/>
            <a:gdLst/>
            <a:ahLst/>
            <a:cxnLst/>
            <a:rect l="l" t="t" r="r" b="b"/>
            <a:pathLst>
              <a:path w="266064" h="349250">
                <a:moveTo>
                  <a:pt x="95757" y="0"/>
                </a:moveTo>
                <a:lnTo>
                  <a:pt x="153338" y="6359"/>
                </a:lnTo>
                <a:lnTo>
                  <a:pt x="194452" y="25447"/>
                </a:lnTo>
                <a:lnTo>
                  <a:pt x="219112" y="57275"/>
                </a:lnTo>
                <a:lnTo>
                  <a:pt x="227329" y="101853"/>
                </a:lnTo>
                <a:lnTo>
                  <a:pt x="226188" y="116855"/>
                </a:lnTo>
                <a:lnTo>
                  <a:pt x="209169" y="157861"/>
                </a:lnTo>
                <a:lnTo>
                  <a:pt x="176664" y="187328"/>
                </a:lnTo>
                <a:lnTo>
                  <a:pt x="163449" y="193421"/>
                </a:lnTo>
                <a:lnTo>
                  <a:pt x="265556" y="349123"/>
                </a:lnTo>
                <a:lnTo>
                  <a:pt x="194818" y="349123"/>
                </a:lnTo>
                <a:lnTo>
                  <a:pt x="102615" y="206375"/>
                </a:lnTo>
                <a:lnTo>
                  <a:pt x="94952" y="206206"/>
                </a:lnTo>
                <a:lnTo>
                  <a:pt x="85883" y="205882"/>
                </a:lnTo>
                <a:lnTo>
                  <a:pt x="75434" y="205392"/>
                </a:lnTo>
                <a:lnTo>
                  <a:pt x="63626" y="204724"/>
                </a:lnTo>
                <a:lnTo>
                  <a:pt x="63626" y="349123"/>
                </a:lnTo>
                <a:lnTo>
                  <a:pt x="0" y="349123"/>
                </a:lnTo>
                <a:lnTo>
                  <a:pt x="0" y="3555"/>
                </a:lnTo>
                <a:lnTo>
                  <a:pt x="4409" y="3438"/>
                </a:lnTo>
                <a:lnTo>
                  <a:pt x="12509" y="3095"/>
                </a:lnTo>
                <a:lnTo>
                  <a:pt x="24324" y="2538"/>
                </a:lnTo>
                <a:lnTo>
                  <a:pt x="39877" y="1777"/>
                </a:lnTo>
                <a:lnTo>
                  <a:pt x="56360" y="1017"/>
                </a:lnTo>
                <a:lnTo>
                  <a:pt x="71151" y="460"/>
                </a:lnTo>
                <a:lnTo>
                  <a:pt x="84276" y="117"/>
                </a:lnTo>
                <a:lnTo>
                  <a:pt x="957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01690" y="604012"/>
            <a:ext cx="209550" cy="357505"/>
          </a:xfrm>
          <a:custGeom>
            <a:avLst/>
            <a:gdLst/>
            <a:ahLst/>
            <a:cxnLst/>
            <a:rect l="l" t="t" r="r" b="b"/>
            <a:pathLst>
              <a:path w="209550" h="357505">
                <a:moveTo>
                  <a:pt x="105410" y="0"/>
                </a:moveTo>
                <a:lnTo>
                  <a:pt x="133342" y="1404"/>
                </a:lnTo>
                <a:lnTo>
                  <a:pt x="157321" y="5619"/>
                </a:lnTo>
                <a:lnTo>
                  <a:pt x="177347" y="12644"/>
                </a:lnTo>
                <a:lnTo>
                  <a:pt x="193421" y="22478"/>
                </a:lnTo>
                <a:lnTo>
                  <a:pt x="174751" y="75311"/>
                </a:lnTo>
                <a:lnTo>
                  <a:pt x="158345" y="65216"/>
                </a:lnTo>
                <a:lnTo>
                  <a:pt x="141509" y="57991"/>
                </a:lnTo>
                <a:lnTo>
                  <a:pt x="124245" y="53647"/>
                </a:lnTo>
                <a:lnTo>
                  <a:pt x="106553" y="52197"/>
                </a:lnTo>
                <a:lnTo>
                  <a:pt x="96555" y="52889"/>
                </a:lnTo>
                <a:lnTo>
                  <a:pt x="64912" y="76263"/>
                </a:lnTo>
                <a:lnTo>
                  <a:pt x="61975" y="92583"/>
                </a:lnTo>
                <a:lnTo>
                  <a:pt x="66093" y="107584"/>
                </a:lnTo>
                <a:lnTo>
                  <a:pt x="78438" y="122872"/>
                </a:lnTo>
                <a:lnTo>
                  <a:pt x="98998" y="138445"/>
                </a:lnTo>
                <a:lnTo>
                  <a:pt x="127762" y="154304"/>
                </a:lnTo>
                <a:lnTo>
                  <a:pt x="143902" y="162615"/>
                </a:lnTo>
                <a:lnTo>
                  <a:pt x="157638" y="170592"/>
                </a:lnTo>
                <a:lnTo>
                  <a:pt x="191341" y="201041"/>
                </a:lnTo>
                <a:lnTo>
                  <a:pt x="207168" y="238934"/>
                </a:lnTo>
                <a:lnTo>
                  <a:pt x="209169" y="261238"/>
                </a:lnTo>
                <a:lnTo>
                  <a:pt x="207097" y="281267"/>
                </a:lnTo>
                <a:lnTo>
                  <a:pt x="190523" y="315799"/>
                </a:lnTo>
                <a:lnTo>
                  <a:pt x="158043" y="342161"/>
                </a:lnTo>
                <a:lnTo>
                  <a:pt x="113657" y="355687"/>
                </a:lnTo>
                <a:lnTo>
                  <a:pt x="87249" y="357377"/>
                </a:lnTo>
                <a:lnTo>
                  <a:pt x="63650" y="355828"/>
                </a:lnTo>
                <a:lnTo>
                  <a:pt x="41243" y="351170"/>
                </a:lnTo>
                <a:lnTo>
                  <a:pt x="20026" y="343394"/>
                </a:lnTo>
                <a:lnTo>
                  <a:pt x="0" y="332486"/>
                </a:lnTo>
                <a:lnTo>
                  <a:pt x="22606" y="277495"/>
                </a:lnTo>
                <a:lnTo>
                  <a:pt x="40707" y="288643"/>
                </a:lnTo>
                <a:lnTo>
                  <a:pt x="58642" y="296576"/>
                </a:lnTo>
                <a:lnTo>
                  <a:pt x="76434" y="301319"/>
                </a:lnTo>
                <a:lnTo>
                  <a:pt x="94107" y="302895"/>
                </a:lnTo>
                <a:lnTo>
                  <a:pt x="117703" y="300537"/>
                </a:lnTo>
                <a:lnTo>
                  <a:pt x="134572" y="293465"/>
                </a:lnTo>
                <a:lnTo>
                  <a:pt x="144702" y="281678"/>
                </a:lnTo>
                <a:lnTo>
                  <a:pt x="148082" y="265175"/>
                </a:lnTo>
                <a:lnTo>
                  <a:pt x="147294" y="256434"/>
                </a:lnTo>
                <a:lnTo>
                  <a:pt x="127309" y="223206"/>
                </a:lnTo>
                <a:lnTo>
                  <a:pt x="82804" y="195452"/>
                </a:lnTo>
                <a:lnTo>
                  <a:pt x="64591" y="185975"/>
                </a:lnTo>
                <a:lnTo>
                  <a:pt x="49593" y="177355"/>
                </a:lnTo>
                <a:lnTo>
                  <a:pt x="17113" y="148637"/>
                </a:lnTo>
                <a:lnTo>
                  <a:pt x="1109" y="103489"/>
                </a:lnTo>
                <a:lnTo>
                  <a:pt x="635" y="92963"/>
                </a:lnTo>
                <a:lnTo>
                  <a:pt x="2468" y="73796"/>
                </a:lnTo>
                <a:lnTo>
                  <a:pt x="29972" y="26415"/>
                </a:lnTo>
                <a:lnTo>
                  <a:pt x="63547" y="6635"/>
                </a:lnTo>
                <a:lnTo>
                  <a:pt x="83425" y="1662"/>
                </a:lnTo>
                <a:lnTo>
                  <a:pt x="1054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2311" y="1447800"/>
            <a:ext cx="2857500" cy="449580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258183" y="1595374"/>
            <a:ext cx="20834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8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dirty="0"/>
              <a:t>Horizontal</a:t>
            </a:r>
            <a:r>
              <a:rPr sz="2000" spc="-60" dirty="0"/>
              <a:t> </a:t>
            </a:r>
            <a:r>
              <a:rPr sz="2000" dirty="0"/>
              <a:t>lines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58183" y="1900104"/>
            <a:ext cx="3057525" cy="100203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1-3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mm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thick</a:t>
            </a:r>
            <a:endParaRPr sz="2000">
              <a:latin typeface="Trebuchet MS"/>
              <a:cs typeface="Trebuchet MS"/>
            </a:endParaRPr>
          </a:p>
          <a:p>
            <a:pPr marL="286385" marR="5080" indent="-274320">
              <a:lnSpc>
                <a:spcPts val="2160"/>
              </a:lnSpc>
              <a:spcBef>
                <a:spcPts val="63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Perpendicular </a:t>
            </a:r>
            <a:r>
              <a:rPr sz="2000" spc="-5" dirty="0">
                <a:latin typeface="Trebuchet MS"/>
                <a:cs typeface="Trebuchet MS"/>
              </a:rPr>
              <a:t>to pleural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surface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58183" y="3272154"/>
            <a:ext cx="3204845" cy="2556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95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35" dirty="0">
                <a:latin typeface="Trebuchet MS"/>
                <a:cs typeface="Trebuchet MS"/>
              </a:rPr>
              <a:t>Towards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the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costophrenic</a:t>
            </a:r>
            <a:endParaRPr sz="2000">
              <a:latin typeface="Trebuchet MS"/>
              <a:cs typeface="Trebuchet MS"/>
            </a:endParaRPr>
          </a:p>
          <a:p>
            <a:pPr marL="286385">
              <a:lnSpc>
                <a:spcPts val="2280"/>
              </a:lnSpc>
            </a:pPr>
            <a:r>
              <a:rPr sz="2000" spc="-5" dirty="0">
                <a:latin typeface="Trebuchet MS"/>
                <a:cs typeface="Trebuchet MS"/>
              </a:rPr>
              <a:t>angle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rebuchet MS"/>
              <a:cs typeface="Trebuchet MS"/>
            </a:endParaRPr>
          </a:p>
          <a:p>
            <a:pPr marL="286385" marR="175260" indent="-274320">
              <a:lnSpc>
                <a:spcPts val="216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Accumulation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fluid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interlobular </a:t>
            </a:r>
            <a:r>
              <a:rPr sz="2000" dirty="0">
                <a:latin typeface="Trebuchet MS"/>
                <a:cs typeface="Trebuchet MS"/>
              </a:rPr>
              <a:t>septa </a:t>
            </a:r>
            <a:r>
              <a:rPr sz="2000" spc="-5" dirty="0">
                <a:latin typeface="Trebuchet MS"/>
                <a:cs typeface="Trebuchet MS"/>
              </a:rPr>
              <a:t>and </a:t>
            </a:r>
            <a:r>
              <a:rPr sz="200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lymphatics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7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Highly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specific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for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PVH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2044" y="2161159"/>
            <a:ext cx="974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KERLEY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600" y="1371600"/>
            <a:ext cx="3733800" cy="5029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39" y="1839107"/>
            <a:ext cx="4128135" cy="269430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7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i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KERLEY</a:t>
            </a:r>
            <a:r>
              <a:rPr sz="2000" i="1" u="heavy" spc="-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i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</a:t>
            </a:r>
            <a:r>
              <a:rPr sz="2000" i="1" u="heavy" spc="-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i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LINES</a:t>
            </a:r>
            <a:endParaRPr sz="2000">
              <a:latin typeface="Trebuchet MS"/>
              <a:cs typeface="Trebuchet MS"/>
            </a:endParaRPr>
          </a:p>
          <a:p>
            <a:pPr marL="165100">
              <a:lnSpc>
                <a:spcPct val="100000"/>
              </a:lnSpc>
              <a:spcBef>
                <a:spcPts val="600"/>
              </a:spcBef>
            </a:pPr>
            <a:r>
              <a:rPr sz="2000" spc="-5" dirty="0">
                <a:latin typeface="Trebuchet MS"/>
                <a:cs typeface="Trebuchet MS"/>
              </a:rPr>
              <a:t>Cr</a:t>
            </a:r>
            <a:r>
              <a:rPr sz="2000" dirty="0">
                <a:latin typeface="Trebuchet MS"/>
                <a:cs typeface="Trebuchet MS"/>
              </a:rPr>
              <a:t>is</a:t>
            </a:r>
            <a:r>
              <a:rPr sz="2000" spc="5" dirty="0">
                <a:latin typeface="Trebuchet MS"/>
                <a:cs typeface="Trebuchet MS"/>
              </a:rPr>
              <a:t>s</a:t>
            </a:r>
            <a:r>
              <a:rPr sz="2000" spc="-5" dirty="0">
                <a:latin typeface="Trebuchet MS"/>
                <a:cs typeface="Trebuchet MS"/>
              </a:rPr>
              <a:t>cr</a:t>
            </a:r>
            <a:r>
              <a:rPr sz="2000" spc="5" dirty="0">
                <a:latin typeface="Trebuchet MS"/>
                <a:cs typeface="Trebuchet MS"/>
              </a:rPr>
              <a:t>o</a:t>
            </a:r>
            <a:r>
              <a:rPr sz="2000" dirty="0">
                <a:latin typeface="Trebuchet MS"/>
                <a:cs typeface="Trebuchet MS"/>
              </a:rPr>
              <a:t>ss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lines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seen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betwee</a:t>
            </a:r>
            <a:r>
              <a:rPr sz="2000" dirty="0">
                <a:latin typeface="Trebuchet MS"/>
                <a:cs typeface="Trebuchet MS"/>
              </a:rPr>
              <a:t>n</a:t>
            </a:r>
            <a:r>
              <a:rPr sz="2000" spc="-1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A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&amp;B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GRADE</a:t>
            </a:r>
            <a:r>
              <a:rPr sz="2000" u="heavy" spc="-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3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–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pcwp</a:t>
            </a:r>
            <a:r>
              <a:rPr sz="2000" u="heavy" spc="-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&gt;</a:t>
            </a:r>
            <a:r>
              <a:rPr sz="2000" u="heavy" spc="-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25mm</a:t>
            </a:r>
            <a:r>
              <a:rPr sz="2000" u="heavy" spc="-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hg</a:t>
            </a:r>
            <a:endParaRPr sz="2000">
              <a:latin typeface="Trebuchet MS"/>
              <a:cs typeface="Trebuchet MS"/>
            </a:endParaRPr>
          </a:p>
          <a:p>
            <a:pPr marL="37973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latin typeface="Trebuchet MS"/>
                <a:cs typeface="Trebuchet MS"/>
              </a:rPr>
              <a:t>Alveolar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odema</a:t>
            </a:r>
            <a:endParaRPr sz="2000">
              <a:latin typeface="Trebuchet MS"/>
              <a:cs typeface="Trebuchet MS"/>
            </a:endParaRPr>
          </a:p>
          <a:p>
            <a:pPr marL="393700" marR="1275715">
              <a:lnSpc>
                <a:spcPct val="125000"/>
              </a:lnSpc>
              <a:spcBef>
                <a:spcPts val="5"/>
              </a:spcBef>
            </a:pPr>
            <a:r>
              <a:rPr sz="2000" spc="5" dirty="0">
                <a:latin typeface="Trebuchet MS"/>
                <a:cs typeface="Trebuchet MS"/>
              </a:rPr>
              <a:t>B/l </a:t>
            </a:r>
            <a:r>
              <a:rPr sz="2000" dirty="0">
                <a:latin typeface="Trebuchet MS"/>
                <a:cs typeface="Trebuchet MS"/>
              </a:rPr>
              <a:t>diffuse patchy 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cotton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wool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opacities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21713" y="753744"/>
            <a:ext cx="3368675" cy="301625"/>
            <a:chOff x="2021713" y="753744"/>
            <a:chExt cx="3368675" cy="301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1713" y="753744"/>
              <a:ext cx="3368166" cy="3012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386" y="802004"/>
              <a:ext cx="90423" cy="9728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13685" y="801751"/>
            <a:ext cx="85978" cy="850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0603" y="798830"/>
            <a:ext cx="148716" cy="211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92422" y="798830"/>
            <a:ext cx="148716" cy="211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8254" y="798830"/>
            <a:ext cx="148716" cy="2112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818253" y="758951"/>
            <a:ext cx="191770" cy="291465"/>
          </a:xfrm>
          <a:custGeom>
            <a:avLst/>
            <a:gdLst/>
            <a:ahLst/>
            <a:cxnLst/>
            <a:rect l="l" t="t" r="r" b="b"/>
            <a:pathLst>
              <a:path w="191770" h="291465">
                <a:moveTo>
                  <a:pt x="0" y="0"/>
                </a:moveTo>
                <a:lnTo>
                  <a:pt x="191643" y="0"/>
                </a:lnTo>
                <a:lnTo>
                  <a:pt x="191643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53924" y="114046"/>
                </a:lnTo>
                <a:lnTo>
                  <a:pt x="153924" y="157987"/>
                </a:lnTo>
                <a:lnTo>
                  <a:pt x="51562" y="157987"/>
                </a:lnTo>
                <a:lnTo>
                  <a:pt x="51562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40072" y="758951"/>
            <a:ext cx="212090" cy="295275"/>
          </a:xfrm>
          <a:custGeom>
            <a:avLst/>
            <a:gdLst/>
            <a:ahLst/>
            <a:cxnLst/>
            <a:rect l="l" t="t" r="r" b="b"/>
            <a:pathLst>
              <a:path w="212089" h="295275">
                <a:moveTo>
                  <a:pt x="0" y="0"/>
                </a:moveTo>
                <a:lnTo>
                  <a:pt x="24764" y="0"/>
                </a:lnTo>
                <a:lnTo>
                  <a:pt x="162305" y="175640"/>
                </a:lnTo>
                <a:lnTo>
                  <a:pt x="162305" y="0"/>
                </a:lnTo>
                <a:lnTo>
                  <a:pt x="211962" y="0"/>
                </a:lnTo>
                <a:lnTo>
                  <a:pt x="211962" y="295021"/>
                </a:lnTo>
                <a:lnTo>
                  <a:pt x="190880" y="295021"/>
                </a:lnTo>
                <a:lnTo>
                  <a:pt x="49656" y="110871"/>
                </a:lnTo>
                <a:lnTo>
                  <a:pt x="49656" y="291338"/>
                </a:lnTo>
                <a:lnTo>
                  <a:pt x="0" y="2913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66465" y="758951"/>
            <a:ext cx="327025" cy="291465"/>
          </a:xfrm>
          <a:custGeom>
            <a:avLst/>
            <a:gdLst/>
            <a:ahLst/>
            <a:cxnLst/>
            <a:rect l="l" t="t" r="r" b="b"/>
            <a:pathLst>
              <a:path w="327025" h="291465">
                <a:moveTo>
                  <a:pt x="275209" y="0"/>
                </a:moveTo>
                <a:lnTo>
                  <a:pt x="326898" y="0"/>
                </a:lnTo>
                <a:lnTo>
                  <a:pt x="326898" y="291084"/>
                </a:lnTo>
                <a:lnTo>
                  <a:pt x="275209" y="291084"/>
                </a:lnTo>
                <a:lnTo>
                  <a:pt x="275209" y="0"/>
                </a:lnTo>
                <a:close/>
              </a:path>
              <a:path w="327025" h="291465">
                <a:moveTo>
                  <a:pt x="0" y="0"/>
                </a:moveTo>
                <a:lnTo>
                  <a:pt x="241046" y="0"/>
                </a:lnTo>
                <a:lnTo>
                  <a:pt x="241046" y="45847"/>
                </a:lnTo>
                <a:lnTo>
                  <a:pt x="144272" y="45847"/>
                </a:lnTo>
                <a:lnTo>
                  <a:pt x="144272" y="291084"/>
                </a:lnTo>
                <a:lnTo>
                  <a:pt x="92583" y="291084"/>
                </a:lnTo>
                <a:lnTo>
                  <a:pt x="92583" y="45847"/>
                </a:lnTo>
                <a:lnTo>
                  <a:pt x="0" y="458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12313" y="758951"/>
            <a:ext cx="186055" cy="291465"/>
          </a:xfrm>
          <a:custGeom>
            <a:avLst/>
            <a:gdLst/>
            <a:ahLst/>
            <a:cxnLst/>
            <a:rect l="l" t="t" r="r" b="b"/>
            <a:pathLst>
              <a:path w="186055" h="291465">
                <a:moveTo>
                  <a:pt x="0" y="0"/>
                </a:moveTo>
                <a:lnTo>
                  <a:pt x="185674" y="0"/>
                </a:lnTo>
                <a:lnTo>
                  <a:pt x="185674" y="45847"/>
                </a:lnTo>
                <a:lnTo>
                  <a:pt x="51562" y="45847"/>
                </a:lnTo>
                <a:lnTo>
                  <a:pt x="51562" y="114046"/>
                </a:lnTo>
                <a:lnTo>
                  <a:pt x="147828" y="114046"/>
                </a:lnTo>
                <a:lnTo>
                  <a:pt x="147828" y="157987"/>
                </a:lnTo>
                <a:lnTo>
                  <a:pt x="51562" y="157987"/>
                </a:lnTo>
                <a:lnTo>
                  <a:pt x="51562" y="245237"/>
                </a:lnTo>
                <a:lnTo>
                  <a:pt x="183514" y="245237"/>
                </a:lnTo>
                <a:lnTo>
                  <a:pt x="183514" y="291084"/>
                </a:lnTo>
                <a:lnTo>
                  <a:pt x="0" y="2910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69489" y="758951"/>
            <a:ext cx="186690" cy="295275"/>
          </a:xfrm>
          <a:custGeom>
            <a:avLst/>
            <a:gdLst/>
            <a:ahLst/>
            <a:cxnLst/>
            <a:rect l="l" t="t" r="r" b="b"/>
            <a:pathLst>
              <a:path w="186689" h="295275">
                <a:moveTo>
                  <a:pt x="134874" y="0"/>
                </a:moveTo>
                <a:lnTo>
                  <a:pt x="186562" y="0"/>
                </a:lnTo>
                <a:lnTo>
                  <a:pt x="186562" y="180975"/>
                </a:lnTo>
                <a:lnTo>
                  <a:pt x="180387" y="231552"/>
                </a:lnTo>
                <a:lnTo>
                  <a:pt x="161925" y="267081"/>
                </a:lnTo>
                <a:lnTo>
                  <a:pt x="129793" y="288051"/>
                </a:lnTo>
                <a:lnTo>
                  <a:pt x="82804" y="295021"/>
                </a:lnTo>
                <a:lnTo>
                  <a:pt x="65585" y="293852"/>
                </a:lnTo>
                <a:lnTo>
                  <a:pt x="24384" y="276225"/>
                </a:lnTo>
                <a:lnTo>
                  <a:pt x="2309" y="239631"/>
                </a:lnTo>
                <a:lnTo>
                  <a:pt x="0" y="223774"/>
                </a:lnTo>
                <a:lnTo>
                  <a:pt x="46100" y="223774"/>
                </a:lnTo>
                <a:lnTo>
                  <a:pt x="51192" y="234868"/>
                </a:lnTo>
                <a:lnTo>
                  <a:pt x="59975" y="242808"/>
                </a:lnTo>
                <a:lnTo>
                  <a:pt x="72425" y="247580"/>
                </a:lnTo>
                <a:lnTo>
                  <a:pt x="88518" y="249174"/>
                </a:lnTo>
                <a:lnTo>
                  <a:pt x="100331" y="248148"/>
                </a:lnTo>
                <a:lnTo>
                  <a:pt x="132238" y="211883"/>
                </a:lnTo>
                <a:lnTo>
                  <a:pt x="134874" y="182625"/>
                </a:lnTo>
                <a:lnTo>
                  <a:pt x="13487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47564" y="758825"/>
            <a:ext cx="242570" cy="291465"/>
          </a:xfrm>
          <a:custGeom>
            <a:avLst/>
            <a:gdLst/>
            <a:ahLst/>
            <a:cxnLst/>
            <a:rect l="l" t="t" r="r" b="b"/>
            <a:pathLst>
              <a:path w="242570" h="291465">
                <a:moveTo>
                  <a:pt x="6985" y="0"/>
                </a:moveTo>
                <a:lnTo>
                  <a:pt x="59816" y="126"/>
                </a:lnTo>
                <a:lnTo>
                  <a:pt x="118745" y="98425"/>
                </a:lnTo>
                <a:lnTo>
                  <a:pt x="183769" y="126"/>
                </a:lnTo>
                <a:lnTo>
                  <a:pt x="237744" y="126"/>
                </a:lnTo>
                <a:lnTo>
                  <a:pt x="145669" y="141224"/>
                </a:lnTo>
                <a:lnTo>
                  <a:pt x="242315" y="291211"/>
                </a:lnTo>
                <a:lnTo>
                  <a:pt x="186182" y="291211"/>
                </a:lnTo>
                <a:lnTo>
                  <a:pt x="117348" y="186562"/>
                </a:lnTo>
                <a:lnTo>
                  <a:pt x="53848" y="291211"/>
                </a:lnTo>
                <a:lnTo>
                  <a:pt x="0" y="291211"/>
                </a:lnTo>
                <a:lnTo>
                  <a:pt x="87249" y="140462"/>
                </a:lnTo>
                <a:lnTo>
                  <a:pt x="698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21713" y="756919"/>
            <a:ext cx="193040" cy="293370"/>
          </a:xfrm>
          <a:custGeom>
            <a:avLst/>
            <a:gdLst/>
            <a:ahLst/>
            <a:cxnLst/>
            <a:rect l="l" t="t" r="r" b="b"/>
            <a:pathLst>
              <a:path w="193039" h="293369">
                <a:moveTo>
                  <a:pt x="60325" y="0"/>
                </a:moveTo>
                <a:lnTo>
                  <a:pt x="120030" y="5318"/>
                </a:lnTo>
                <a:lnTo>
                  <a:pt x="161162" y="21208"/>
                </a:lnTo>
                <a:lnTo>
                  <a:pt x="191059" y="66321"/>
                </a:lnTo>
                <a:lnTo>
                  <a:pt x="193039" y="87249"/>
                </a:lnTo>
                <a:lnTo>
                  <a:pt x="185677" y="131087"/>
                </a:lnTo>
                <a:lnTo>
                  <a:pt x="163575" y="162401"/>
                </a:lnTo>
                <a:lnTo>
                  <a:pt x="126710" y="181189"/>
                </a:lnTo>
                <a:lnTo>
                  <a:pt x="75056" y="187451"/>
                </a:lnTo>
                <a:lnTo>
                  <a:pt x="69214" y="187451"/>
                </a:lnTo>
                <a:lnTo>
                  <a:pt x="61468" y="186943"/>
                </a:lnTo>
                <a:lnTo>
                  <a:pt x="51562" y="186054"/>
                </a:lnTo>
                <a:lnTo>
                  <a:pt x="51562" y="293115"/>
                </a:lnTo>
                <a:lnTo>
                  <a:pt x="0" y="293115"/>
                </a:lnTo>
                <a:lnTo>
                  <a:pt x="0" y="2285"/>
                </a:lnTo>
                <a:lnTo>
                  <a:pt x="23123" y="1285"/>
                </a:lnTo>
                <a:lnTo>
                  <a:pt x="40878" y="571"/>
                </a:lnTo>
                <a:lnTo>
                  <a:pt x="53274" y="142"/>
                </a:lnTo>
                <a:lnTo>
                  <a:pt x="6032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60980" y="756030"/>
            <a:ext cx="224154" cy="294005"/>
          </a:xfrm>
          <a:custGeom>
            <a:avLst/>
            <a:gdLst/>
            <a:ahLst/>
            <a:cxnLst/>
            <a:rect l="l" t="t" r="r" b="b"/>
            <a:pathLst>
              <a:path w="224155" h="294005">
                <a:moveTo>
                  <a:pt x="80644" y="0"/>
                </a:moveTo>
                <a:lnTo>
                  <a:pt x="129151" y="5357"/>
                </a:lnTo>
                <a:lnTo>
                  <a:pt x="163798" y="21431"/>
                </a:lnTo>
                <a:lnTo>
                  <a:pt x="184586" y="48220"/>
                </a:lnTo>
                <a:lnTo>
                  <a:pt x="191516" y="85725"/>
                </a:lnTo>
                <a:lnTo>
                  <a:pt x="190561" y="98391"/>
                </a:lnTo>
                <a:lnTo>
                  <a:pt x="168028" y="142722"/>
                </a:lnTo>
                <a:lnTo>
                  <a:pt x="137668" y="162814"/>
                </a:lnTo>
                <a:lnTo>
                  <a:pt x="223646" y="294005"/>
                </a:lnTo>
                <a:lnTo>
                  <a:pt x="164083" y="294005"/>
                </a:lnTo>
                <a:lnTo>
                  <a:pt x="86360" y="173863"/>
                </a:lnTo>
                <a:lnTo>
                  <a:pt x="79954" y="173644"/>
                </a:lnTo>
                <a:lnTo>
                  <a:pt x="72358" y="173355"/>
                </a:lnTo>
                <a:lnTo>
                  <a:pt x="63571" y="172970"/>
                </a:lnTo>
                <a:lnTo>
                  <a:pt x="53593" y="172466"/>
                </a:lnTo>
                <a:lnTo>
                  <a:pt x="53593" y="294005"/>
                </a:lnTo>
                <a:lnTo>
                  <a:pt x="0" y="294005"/>
                </a:lnTo>
                <a:lnTo>
                  <a:pt x="0" y="2921"/>
                </a:lnTo>
                <a:lnTo>
                  <a:pt x="3738" y="2825"/>
                </a:lnTo>
                <a:lnTo>
                  <a:pt x="10572" y="2540"/>
                </a:lnTo>
                <a:lnTo>
                  <a:pt x="20502" y="2063"/>
                </a:lnTo>
                <a:lnTo>
                  <a:pt x="33527" y="1397"/>
                </a:lnTo>
                <a:lnTo>
                  <a:pt x="47408" y="803"/>
                </a:lnTo>
                <a:lnTo>
                  <a:pt x="59896" y="365"/>
                </a:lnTo>
                <a:lnTo>
                  <a:pt x="70979" y="93"/>
                </a:lnTo>
                <a:lnTo>
                  <a:pt x="8064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29991" y="753998"/>
            <a:ext cx="221615" cy="300990"/>
          </a:xfrm>
          <a:custGeom>
            <a:avLst/>
            <a:gdLst/>
            <a:ahLst/>
            <a:cxnLst/>
            <a:rect l="l" t="t" r="r" b="b"/>
            <a:pathLst>
              <a:path w="221614" h="300990">
                <a:moveTo>
                  <a:pt x="133349" y="0"/>
                </a:moveTo>
                <a:lnTo>
                  <a:pt x="157138" y="1283"/>
                </a:lnTo>
                <a:lnTo>
                  <a:pt x="178403" y="5127"/>
                </a:lnTo>
                <a:lnTo>
                  <a:pt x="197143" y="11519"/>
                </a:lnTo>
                <a:lnTo>
                  <a:pt x="213359" y="20447"/>
                </a:lnTo>
                <a:lnTo>
                  <a:pt x="192150" y="63118"/>
                </a:lnTo>
                <a:lnTo>
                  <a:pt x="182173" y="55598"/>
                </a:lnTo>
                <a:lnTo>
                  <a:pt x="169576" y="50196"/>
                </a:lnTo>
                <a:lnTo>
                  <a:pt x="154360" y="46938"/>
                </a:lnTo>
                <a:lnTo>
                  <a:pt x="136524" y="45847"/>
                </a:lnTo>
                <a:lnTo>
                  <a:pt x="119163" y="47751"/>
                </a:lnTo>
                <a:lnTo>
                  <a:pt x="76961" y="76326"/>
                </a:lnTo>
                <a:lnTo>
                  <a:pt x="59531" y="110934"/>
                </a:lnTo>
                <a:lnTo>
                  <a:pt x="53720" y="153542"/>
                </a:lnTo>
                <a:lnTo>
                  <a:pt x="55056" y="175686"/>
                </a:lnTo>
                <a:lnTo>
                  <a:pt x="65776" y="212782"/>
                </a:lnTo>
                <a:lnTo>
                  <a:pt x="100329" y="248285"/>
                </a:lnTo>
                <a:lnTo>
                  <a:pt x="132714" y="255142"/>
                </a:lnTo>
                <a:lnTo>
                  <a:pt x="152169" y="253307"/>
                </a:lnTo>
                <a:lnTo>
                  <a:pt x="169386" y="247792"/>
                </a:lnTo>
                <a:lnTo>
                  <a:pt x="184364" y="238587"/>
                </a:lnTo>
                <a:lnTo>
                  <a:pt x="197104" y="225678"/>
                </a:lnTo>
                <a:lnTo>
                  <a:pt x="221106" y="267462"/>
                </a:lnTo>
                <a:lnTo>
                  <a:pt x="203533" y="282130"/>
                </a:lnTo>
                <a:lnTo>
                  <a:pt x="182244" y="292607"/>
                </a:lnTo>
                <a:lnTo>
                  <a:pt x="157241" y="298894"/>
                </a:lnTo>
                <a:lnTo>
                  <a:pt x="128523" y="300989"/>
                </a:lnTo>
                <a:lnTo>
                  <a:pt x="99736" y="298487"/>
                </a:lnTo>
                <a:lnTo>
                  <a:pt x="52353" y="278433"/>
                </a:lnTo>
                <a:lnTo>
                  <a:pt x="19020" y="238948"/>
                </a:lnTo>
                <a:lnTo>
                  <a:pt x="2117" y="184223"/>
                </a:lnTo>
                <a:lnTo>
                  <a:pt x="0" y="151384"/>
                </a:lnTo>
                <a:lnTo>
                  <a:pt x="2335" y="120425"/>
                </a:lnTo>
                <a:lnTo>
                  <a:pt x="21056" y="66462"/>
                </a:lnTo>
                <a:lnTo>
                  <a:pt x="57519" y="24431"/>
                </a:lnTo>
                <a:lnTo>
                  <a:pt x="105437" y="2714"/>
                </a:lnTo>
                <a:lnTo>
                  <a:pt x="13334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17771" y="7537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1" y="0"/>
                </a:moveTo>
                <a:lnTo>
                  <a:pt x="180546" y="9778"/>
                </a:lnTo>
                <a:lnTo>
                  <a:pt x="221106" y="38988"/>
                </a:lnTo>
                <a:lnTo>
                  <a:pt x="246078" y="85740"/>
                </a:lnTo>
                <a:lnTo>
                  <a:pt x="254380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7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39590" y="7537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2" y="0"/>
                </a:moveTo>
                <a:lnTo>
                  <a:pt x="180546" y="9778"/>
                </a:lnTo>
                <a:lnTo>
                  <a:pt x="221107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8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95423" y="753744"/>
            <a:ext cx="254635" cy="301625"/>
          </a:xfrm>
          <a:custGeom>
            <a:avLst/>
            <a:gdLst/>
            <a:ahLst/>
            <a:cxnLst/>
            <a:rect l="l" t="t" r="r" b="b"/>
            <a:pathLst>
              <a:path w="254635" h="301625">
                <a:moveTo>
                  <a:pt x="125221" y="0"/>
                </a:moveTo>
                <a:lnTo>
                  <a:pt x="180546" y="9778"/>
                </a:lnTo>
                <a:lnTo>
                  <a:pt x="221106" y="38988"/>
                </a:lnTo>
                <a:lnTo>
                  <a:pt x="246078" y="85740"/>
                </a:lnTo>
                <a:lnTo>
                  <a:pt x="254381" y="148208"/>
                </a:lnTo>
                <a:lnTo>
                  <a:pt x="252214" y="181619"/>
                </a:lnTo>
                <a:lnTo>
                  <a:pt x="234878" y="237488"/>
                </a:lnTo>
                <a:lnTo>
                  <a:pt x="200542" y="278044"/>
                </a:lnTo>
                <a:lnTo>
                  <a:pt x="151255" y="298670"/>
                </a:lnTo>
                <a:lnTo>
                  <a:pt x="121157" y="301243"/>
                </a:lnTo>
                <a:lnTo>
                  <a:pt x="93608" y="298694"/>
                </a:lnTo>
                <a:lnTo>
                  <a:pt x="48702" y="278258"/>
                </a:lnTo>
                <a:lnTo>
                  <a:pt x="17627" y="237988"/>
                </a:lnTo>
                <a:lnTo>
                  <a:pt x="1954" y="181929"/>
                </a:lnTo>
                <a:lnTo>
                  <a:pt x="0" y="148208"/>
                </a:lnTo>
                <a:lnTo>
                  <a:pt x="2139" y="118348"/>
                </a:lnTo>
                <a:lnTo>
                  <a:pt x="19180" y="65770"/>
                </a:lnTo>
                <a:lnTo>
                  <a:pt x="52516" y="24217"/>
                </a:lnTo>
                <a:lnTo>
                  <a:pt x="98097" y="2690"/>
                </a:lnTo>
                <a:lnTo>
                  <a:pt x="12522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411215" y="907840"/>
            <a:ext cx="107314" cy="48895"/>
            <a:chOff x="5411215" y="907840"/>
            <a:chExt cx="107314" cy="4889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2104" y="908729"/>
              <a:ext cx="105105" cy="4669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12104" y="908729"/>
              <a:ext cx="105410" cy="46990"/>
            </a:xfrm>
            <a:custGeom>
              <a:avLst/>
              <a:gdLst/>
              <a:ahLst/>
              <a:cxnLst/>
              <a:rect l="l" t="t" r="r" b="b"/>
              <a:pathLst>
                <a:path w="105410" h="46990">
                  <a:moveTo>
                    <a:pt x="0" y="46691"/>
                  </a:moveTo>
                  <a:lnTo>
                    <a:pt x="105105" y="46691"/>
                  </a:lnTo>
                  <a:lnTo>
                    <a:pt x="105105" y="0"/>
                  </a:lnTo>
                  <a:lnTo>
                    <a:pt x="0" y="0"/>
                  </a:lnTo>
                  <a:lnTo>
                    <a:pt x="0" y="46691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568696" y="754126"/>
            <a:ext cx="690245" cy="297180"/>
            <a:chOff x="5568696" y="754126"/>
            <a:chExt cx="690245" cy="297180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69585" y="755015"/>
              <a:ext cx="688086" cy="29502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881497" y="844042"/>
              <a:ext cx="70485" cy="107950"/>
            </a:xfrm>
            <a:custGeom>
              <a:avLst/>
              <a:gdLst/>
              <a:ahLst/>
              <a:cxnLst/>
              <a:rect l="l" t="t" r="r" b="b"/>
              <a:pathLst>
                <a:path w="70485" h="107950">
                  <a:moveTo>
                    <a:pt x="35051" y="0"/>
                  </a:moveTo>
                  <a:lnTo>
                    <a:pt x="0" y="107442"/>
                  </a:lnTo>
                  <a:lnTo>
                    <a:pt x="69976" y="107442"/>
                  </a:lnTo>
                  <a:lnTo>
                    <a:pt x="35051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2290" y="801751"/>
              <a:ext cx="85978" cy="8508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569585" y="755015"/>
              <a:ext cx="688340" cy="295275"/>
            </a:xfrm>
            <a:custGeom>
              <a:avLst/>
              <a:gdLst/>
              <a:ahLst/>
              <a:cxnLst/>
              <a:rect l="l" t="t" r="r" b="b"/>
              <a:pathLst>
                <a:path w="688339" h="295275">
                  <a:moveTo>
                    <a:pt x="440563" y="3937"/>
                  </a:moveTo>
                  <a:lnTo>
                    <a:pt x="495426" y="3937"/>
                  </a:lnTo>
                  <a:lnTo>
                    <a:pt x="564261" y="128143"/>
                  </a:lnTo>
                  <a:lnTo>
                    <a:pt x="633476" y="3937"/>
                  </a:lnTo>
                  <a:lnTo>
                    <a:pt x="688086" y="3937"/>
                  </a:lnTo>
                  <a:lnTo>
                    <a:pt x="590295" y="175640"/>
                  </a:lnTo>
                  <a:lnTo>
                    <a:pt x="590295" y="295021"/>
                  </a:lnTo>
                  <a:lnTo>
                    <a:pt x="538734" y="295021"/>
                  </a:lnTo>
                  <a:lnTo>
                    <a:pt x="538734" y="175640"/>
                  </a:lnTo>
                  <a:lnTo>
                    <a:pt x="440563" y="3937"/>
                  </a:lnTo>
                  <a:close/>
                </a:path>
                <a:path w="688339" h="295275">
                  <a:moveTo>
                    <a:pt x="335534" y="0"/>
                  </a:moveTo>
                  <a:lnTo>
                    <a:pt x="358266" y="0"/>
                  </a:lnTo>
                  <a:lnTo>
                    <a:pt x="475234" y="295021"/>
                  </a:lnTo>
                  <a:lnTo>
                    <a:pt x="418211" y="295021"/>
                  </a:lnTo>
                  <a:lnTo>
                    <a:pt x="397001" y="235965"/>
                  </a:lnTo>
                  <a:lnTo>
                    <a:pt x="297306" y="235965"/>
                  </a:lnTo>
                  <a:lnTo>
                    <a:pt x="276987" y="295021"/>
                  </a:lnTo>
                  <a:lnTo>
                    <a:pt x="223647" y="295021"/>
                  </a:lnTo>
                  <a:lnTo>
                    <a:pt x="219582" y="295021"/>
                  </a:lnTo>
                  <a:lnTo>
                    <a:pt x="164084" y="295021"/>
                  </a:lnTo>
                  <a:lnTo>
                    <a:pt x="86360" y="174879"/>
                  </a:lnTo>
                  <a:lnTo>
                    <a:pt x="79954" y="174660"/>
                  </a:lnTo>
                  <a:lnTo>
                    <a:pt x="72358" y="174371"/>
                  </a:lnTo>
                  <a:lnTo>
                    <a:pt x="63571" y="173986"/>
                  </a:lnTo>
                  <a:lnTo>
                    <a:pt x="53593" y="173482"/>
                  </a:lnTo>
                  <a:lnTo>
                    <a:pt x="53593" y="295021"/>
                  </a:lnTo>
                  <a:lnTo>
                    <a:pt x="0" y="295021"/>
                  </a:lnTo>
                  <a:lnTo>
                    <a:pt x="0" y="3937"/>
                  </a:lnTo>
                  <a:lnTo>
                    <a:pt x="3738" y="3841"/>
                  </a:lnTo>
                  <a:lnTo>
                    <a:pt x="10572" y="3556"/>
                  </a:lnTo>
                  <a:lnTo>
                    <a:pt x="20502" y="3079"/>
                  </a:lnTo>
                  <a:lnTo>
                    <a:pt x="33527" y="2412"/>
                  </a:lnTo>
                  <a:lnTo>
                    <a:pt x="47408" y="1819"/>
                  </a:lnTo>
                  <a:lnTo>
                    <a:pt x="59896" y="1381"/>
                  </a:lnTo>
                  <a:lnTo>
                    <a:pt x="70979" y="1109"/>
                  </a:lnTo>
                  <a:lnTo>
                    <a:pt x="80644" y="1015"/>
                  </a:lnTo>
                  <a:lnTo>
                    <a:pt x="129151" y="6373"/>
                  </a:lnTo>
                  <a:lnTo>
                    <a:pt x="163798" y="22447"/>
                  </a:lnTo>
                  <a:lnTo>
                    <a:pt x="184586" y="49236"/>
                  </a:lnTo>
                  <a:lnTo>
                    <a:pt x="191515" y="86740"/>
                  </a:lnTo>
                  <a:lnTo>
                    <a:pt x="190561" y="99407"/>
                  </a:lnTo>
                  <a:lnTo>
                    <a:pt x="168028" y="143738"/>
                  </a:lnTo>
                  <a:lnTo>
                    <a:pt x="137667" y="163830"/>
                  </a:lnTo>
                  <a:lnTo>
                    <a:pt x="221106" y="291084"/>
                  </a:lnTo>
                  <a:lnTo>
                    <a:pt x="335534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35940" y="1632331"/>
            <a:ext cx="7056755" cy="2556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-1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spc="-15" dirty="0">
                <a:latin typeface="Trebuchet MS"/>
                <a:cs typeface="Trebuchet MS"/>
              </a:rPr>
              <a:t>Projection</a:t>
            </a:r>
            <a:r>
              <a:rPr sz="260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is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defined as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the</a:t>
            </a:r>
            <a:r>
              <a:rPr sz="260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direction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of</a:t>
            </a:r>
            <a:r>
              <a:rPr sz="2600" spc="1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x-ray </a:t>
            </a:r>
            <a:r>
              <a:rPr sz="2600" spc="-77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with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relation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to </a:t>
            </a:r>
            <a:r>
              <a:rPr sz="2600" dirty="0">
                <a:latin typeface="Trebuchet MS"/>
                <a:cs typeface="Trebuchet MS"/>
              </a:rPr>
              <a:t>the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patient</a:t>
            </a:r>
            <a:endParaRPr sz="2600">
              <a:latin typeface="Trebuchet MS"/>
              <a:cs typeface="Trebuchet MS"/>
            </a:endParaRPr>
          </a:p>
          <a:p>
            <a:pPr marL="286385" marR="405765" indent="-274320">
              <a:lnSpc>
                <a:spcPct val="100000"/>
              </a:lnSpc>
              <a:spcBef>
                <a:spcPts val="595"/>
              </a:spcBef>
              <a:tabLst>
                <a:tab pos="5613400" algn="l"/>
              </a:tabLst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If</a:t>
            </a:r>
            <a:r>
              <a:rPr sz="2600" spc="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the</a:t>
            </a:r>
            <a:r>
              <a:rPr sz="2600" spc="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direction </a:t>
            </a:r>
            <a:r>
              <a:rPr sz="2600" dirty="0">
                <a:latin typeface="Trebuchet MS"/>
                <a:cs typeface="Trebuchet MS"/>
              </a:rPr>
              <a:t>of</a:t>
            </a:r>
            <a:r>
              <a:rPr sz="2600" spc="15" dirty="0">
                <a:latin typeface="Trebuchet MS"/>
                <a:cs typeface="Trebuchet MS"/>
              </a:rPr>
              <a:t> </a:t>
            </a:r>
            <a:r>
              <a:rPr sz="2600" spc="5" dirty="0">
                <a:latin typeface="Trebuchet MS"/>
                <a:cs typeface="Trebuchet MS"/>
              </a:rPr>
              <a:t>x-ray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projection	is</a:t>
            </a:r>
            <a:r>
              <a:rPr sz="2600" spc="-8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from </a:t>
            </a:r>
            <a:r>
              <a:rPr sz="2600" spc="-77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front</a:t>
            </a:r>
            <a:r>
              <a:rPr sz="2600" spc="-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–</a:t>
            </a:r>
            <a:r>
              <a:rPr sz="2600" spc="-14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AP</a:t>
            </a:r>
            <a:r>
              <a:rPr sz="2600" spc="-5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projection</a:t>
            </a:r>
            <a:endParaRPr sz="2600">
              <a:latin typeface="Trebuchet MS"/>
              <a:cs typeface="Trebuchet MS"/>
            </a:endParaRPr>
          </a:p>
          <a:p>
            <a:pPr marL="286385" marR="506095" indent="-274320">
              <a:lnSpc>
                <a:spcPct val="100000"/>
              </a:lnSpc>
              <a:spcBef>
                <a:spcPts val="605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I</a:t>
            </a:r>
            <a:r>
              <a:rPr sz="2600" dirty="0">
                <a:latin typeface="Trebuchet MS"/>
                <a:cs typeface="Trebuchet MS"/>
              </a:rPr>
              <a:t>f</a:t>
            </a:r>
            <a:r>
              <a:rPr sz="2600" spc="-5" dirty="0">
                <a:latin typeface="Trebuchet MS"/>
                <a:cs typeface="Trebuchet MS"/>
              </a:rPr>
              <a:t> t</a:t>
            </a:r>
            <a:r>
              <a:rPr sz="2600" dirty="0">
                <a:latin typeface="Trebuchet MS"/>
                <a:cs typeface="Trebuchet MS"/>
              </a:rPr>
              <a:t>he</a:t>
            </a:r>
            <a:r>
              <a:rPr sz="2600" spc="-5" dirty="0">
                <a:latin typeface="Trebuchet MS"/>
                <a:cs typeface="Trebuchet MS"/>
              </a:rPr>
              <a:t> di</a:t>
            </a:r>
            <a:r>
              <a:rPr sz="2600" spc="-10" dirty="0">
                <a:latin typeface="Trebuchet MS"/>
                <a:cs typeface="Trebuchet MS"/>
              </a:rPr>
              <a:t>r</a:t>
            </a:r>
            <a:r>
              <a:rPr sz="2600" spc="-5" dirty="0">
                <a:latin typeface="Trebuchet MS"/>
                <a:cs typeface="Trebuchet MS"/>
              </a:rPr>
              <a:t>e</a:t>
            </a:r>
            <a:r>
              <a:rPr sz="2600" spc="-10" dirty="0">
                <a:latin typeface="Trebuchet MS"/>
                <a:cs typeface="Trebuchet MS"/>
              </a:rPr>
              <a:t>c</a:t>
            </a:r>
            <a:r>
              <a:rPr sz="2600" spc="-5" dirty="0">
                <a:latin typeface="Trebuchet MS"/>
                <a:cs typeface="Trebuchet MS"/>
              </a:rPr>
              <a:t>tio</a:t>
            </a:r>
            <a:r>
              <a:rPr sz="2600" dirty="0">
                <a:latin typeface="Trebuchet MS"/>
                <a:cs typeface="Trebuchet MS"/>
              </a:rPr>
              <a:t>n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of</a:t>
            </a:r>
            <a:r>
              <a:rPr sz="2600" spc="5" dirty="0">
                <a:latin typeface="Trebuchet MS"/>
                <a:cs typeface="Trebuchet MS"/>
              </a:rPr>
              <a:t> </a:t>
            </a:r>
            <a:r>
              <a:rPr sz="2600" spc="25" dirty="0">
                <a:latin typeface="Trebuchet MS"/>
                <a:cs typeface="Trebuchet MS"/>
              </a:rPr>
              <a:t>x</a:t>
            </a:r>
            <a:r>
              <a:rPr sz="2600" dirty="0">
                <a:latin typeface="Trebuchet MS"/>
                <a:cs typeface="Trebuchet MS"/>
              </a:rPr>
              <a:t>-ray</a:t>
            </a:r>
            <a:r>
              <a:rPr sz="2600" spc="-2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pr</a:t>
            </a:r>
            <a:r>
              <a:rPr sz="2600" spc="-15" dirty="0">
                <a:latin typeface="Trebuchet MS"/>
                <a:cs typeface="Trebuchet MS"/>
              </a:rPr>
              <a:t>o</a:t>
            </a:r>
            <a:r>
              <a:rPr sz="2600" dirty="0">
                <a:latin typeface="Trebuchet MS"/>
                <a:cs typeface="Trebuchet MS"/>
              </a:rPr>
              <a:t>jection </a:t>
            </a:r>
            <a:r>
              <a:rPr sz="2600" spc="-5" dirty="0">
                <a:latin typeface="Trebuchet MS"/>
                <a:cs typeface="Trebuchet MS"/>
              </a:rPr>
              <a:t>i</a:t>
            </a:r>
            <a:r>
              <a:rPr sz="2600" dirty="0">
                <a:latin typeface="Trebuchet MS"/>
                <a:cs typeface="Trebuchet MS"/>
              </a:rPr>
              <a:t>s</a:t>
            </a:r>
            <a:r>
              <a:rPr sz="2600" spc="-5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f</a:t>
            </a:r>
            <a:r>
              <a:rPr sz="2600" dirty="0">
                <a:latin typeface="Trebuchet MS"/>
                <a:cs typeface="Trebuchet MS"/>
              </a:rPr>
              <a:t>r</a:t>
            </a:r>
            <a:r>
              <a:rPr sz="2600" spc="-10" dirty="0">
                <a:latin typeface="Trebuchet MS"/>
                <a:cs typeface="Trebuchet MS"/>
              </a:rPr>
              <a:t>o</a:t>
            </a:r>
            <a:r>
              <a:rPr sz="2600" dirty="0">
                <a:latin typeface="Trebuchet MS"/>
                <a:cs typeface="Trebuchet MS"/>
              </a:rPr>
              <a:t>m  </a:t>
            </a:r>
            <a:r>
              <a:rPr sz="2600" spc="-5" dirty="0">
                <a:latin typeface="Trebuchet MS"/>
                <a:cs typeface="Trebuchet MS"/>
              </a:rPr>
              <a:t>behi</a:t>
            </a:r>
            <a:r>
              <a:rPr sz="2600" spc="10" dirty="0">
                <a:latin typeface="Trebuchet MS"/>
                <a:cs typeface="Trebuchet MS"/>
              </a:rPr>
              <a:t>n</a:t>
            </a:r>
            <a:r>
              <a:rPr sz="2600" dirty="0">
                <a:latin typeface="Trebuchet MS"/>
                <a:cs typeface="Trebuchet MS"/>
              </a:rPr>
              <a:t>d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–</a:t>
            </a:r>
            <a:r>
              <a:rPr sz="2600" spc="-290" dirty="0">
                <a:latin typeface="Trebuchet MS"/>
                <a:cs typeface="Trebuchet MS"/>
              </a:rPr>
              <a:t>P</a:t>
            </a:r>
            <a:r>
              <a:rPr sz="2600" dirty="0">
                <a:latin typeface="Trebuchet MS"/>
                <a:cs typeface="Trebuchet MS"/>
              </a:rPr>
              <a:t>A</a:t>
            </a:r>
            <a:r>
              <a:rPr sz="2600" spc="-14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pr</a:t>
            </a:r>
            <a:r>
              <a:rPr sz="2600" spc="-15" dirty="0">
                <a:latin typeface="Trebuchet MS"/>
                <a:cs typeface="Trebuchet MS"/>
              </a:rPr>
              <a:t>o</a:t>
            </a:r>
            <a:r>
              <a:rPr sz="2600" dirty="0">
                <a:latin typeface="Trebuchet MS"/>
                <a:cs typeface="Trebuchet MS"/>
              </a:rPr>
              <a:t>jection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r>
              <a:rPr lang="en-US" dirty="0"/>
              <a:t>YELLOW  - KERLEY A</a:t>
            </a:r>
          </a:p>
          <a:p>
            <a:endParaRPr lang="en-US" dirty="0"/>
          </a:p>
          <a:p>
            <a:r>
              <a:rPr lang="en-US" dirty="0"/>
              <a:t>BLUE – KERLEY B</a:t>
            </a:r>
          </a:p>
          <a:p>
            <a:endParaRPr lang="en-US" dirty="0"/>
          </a:p>
          <a:p>
            <a:r>
              <a:rPr lang="en-US" dirty="0"/>
              <a:t>RED – KERLEY C</a:t>
            </a:r>
          </a:p>
          <a:p>
            <a:endParaRPr lang="en-US" dirty="0"/>
          </a:p>
          <a:p>
            <a:endParaRPr lang="en-IN" dirty="0"/>
          </a:p>
        </p:txBody>
      </p:sp>
      <p:pic>
        <p:nvPicPr>
          <p:cNvPr id="4" name="Content Placeholder 3" descr="kerl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251" y="1524000"/>
            <a:ext cx="4841949" cy="4754563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r>
              <a:rPr lang="en-US" b="1" dirty="0"/>
              <a:t>Stage 3(Alveolar edema) –  PCWP &gt;25mm hg</a:t>
            </a:r>
          </a:p>
          <a:p>
            <a:pPr>
              <a:buNone/>
            </a:pPr>
            <a:r>
              <a:rPr lang="en-US" dirty="0"/>
              <a:t>   Alveolar edema , fluffy cotton wool opacities, symmetrical air space consolidation</a:t>
            </a:r>
          </a:p>
          <a:p>
            <a:pPr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3075" name="Picture 3" descr="C:\Users\user\Desktop\New folder (7)\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0"/>
            <a:ext cx="68580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ards-starks-17-7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533400"/>
            <a:ext cx="8305800" cy="59436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7239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8195" y="267208"/>
            <a:ext cx="4271010" cy="262890"/>
            <a:chOff x="2068195" y="267208"/>
            <a:chExt cx="4271010" cy="262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8195" y="267208"/>
              <a:ext cx="4270756" cy="2628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50585" y="345948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79">
                  <a:moveTo>
                    <a:pt x="30479" y="0"/>
                  </a:moveTo>
                  <a:lnTo>
                    <a:pt x="0" y="93852"/>
                  </a:lnTo>
                  <a:lnTo>
                    <a:pt x="60960" y="93852"/>
                  </a:lnTo>
                  <a:lnTo>
                    <a:pt x="30479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3522726" y="345947"/>
            <a:ext cx="60960" cy="93980"/>
          </a:xfrm>
          <a:custGeom>
            <a:avLst/>
            <a:gdLst/>
            <a:ahLst/>
            <a:cxnLst/>
            <a:rect l="l" t="t" r="r" b="b"/>
            <a:pathLst>
              <a:path w="60960" h="93979">
                <a:moveTo>
                  <a:pt x="30479" y="0"/>
                </a:moveTo>
                <a:lnTo>
                  <a:pt x="0" y="93852"/>
                </a:lnTo>
                <a:lnTo>
                  <a:pt x="60960" y="93852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2391" y="309245"/>
            <a:ext cx="79120" cy="850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9205" y="308990"/>
            <a:ext cx="75310" cy="744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8626" y="308990"/>
            <a:ext cx="75311" cy="744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7884" y="306450"/>
            <a:ext cx="130048" cy="18453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3329" y="306450"/>
            <a:ext cx="130047" cy="18453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154039" y="271779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20" h="257809">
                <a:moveTo>
                  <a:pt x="0" y="0"/>
                </a:moveTo>
                <a:lnTo>
                  <a:pt x="21589" y="0"/>
                </a:lnTo>
                <a:lnTo>
                  <a:pt x="141605" y="153289"/>
                </a:lnTo>
                <a:lnTo>
                  <a:pt x="141605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7" y="96774"/>
                </a:lnTo>
                <a:lnTo>
                  <a:pt x="43307" y="254127"/>
                </a:lnTo>
                <a:lnTo>
                  <a:pt x="0" y="2541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4504" y="271779"/>
            <a:ext cx="287020" cy="254000"/>
          </a:xfrm>
          <a:custGeom>
            <a:avLst/>
            <a:gdLst/>
            <a:ahLst/>
            <a:cxnLst/>
            <a:rect l="l" t="t" r="r" b="b"/>
            <a:pathLst>
              <a:path w="287020" h="254000">
                <a:moveTo>
                  <a:pt x="241427" y="0"/>
                </a:moveTo>
                <a:lnTo>
                  <a:pt x="286512" y="0"/>
                </a:lnTo>
                <a:lnTo>
                  <a:pt x="286512" y="254000"/>
                </a:lnTo>
                <a:lnTo>
                  <a:pt x="241427" y="254000"/>
                </a:lnTo>
                <a:lnTo>
                  <a:pt x="241427" y="0"/>
                </a:lnTo>
                <a:close/>
              </a:path>
              <a:path w="287020" h="254000">
                <a:moveTo>
                  <a:pt x="0" y="0"/>
                </a:moveTo>
                <a:lnTo>
                  <a:pt x="210312" y="0"/>
                </a:lnTo>
                <a:lnTo>
                  <a:pt x="210312" y="40004"/>
                </a:lnTo>
                <a:lnTo>
                  <a:pt x="125857" y="40004"/>
                </a:lnTo>
                <a:lnTo>
                  <a:pt x="125857" y="254000"/>
                </a:lnTo>
                <a:lnTo>
                  <a:pt x="80899" y="254000"/>
                </a:lnTo>
                <a:lnTo>
                  <a:pt x="80899" y="40004"/>
                </a:lnTo>
                <a:lnTo>
                  <a:pt x="0" y="4000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98490" y="271779"/>
            <a:ext cx="160020" cy="254000"/>
          </a:xfrm>
          <a:custGeom>
            <a:avLst/>
            <a:gdLst/>
            <a:ahLst/>
            <a:cxnLst/>
            <a:rect l="l" t="t" r="r" b="b"/>
            <a:pathLst>
              <a:path w="160020" h="254000">
                <a:moveTo>
                  <a:pt x="0" y="0"/>
                </a:moveTo>
                <a:lnTo>
                  <a:pt x="45085" y="0"/>
                </a:lnTo>
                <a:lnTo>
                  <a:pt x="45085" y="213995"/>
                </a:lnTo>
                <a:lnTo>
                  <a:pt x="159893" y="213995"/>
                </a:lnTo>
                <a:lnTo>
                  <a:pt x="159893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57698" y="271779"/>
            <a:ext cx="188595" cy="258445"/>
          </a:xfrm>
          <a:custGeom>
            <a:avLst/>
            <a:gdLst/>
            <a:ahLst/>
            <a:cxnLst/>
            <a:rect l="l" t="t" r="r" b="b"/>
            <a:pathLst>
              <a:path w="188595" h="258445">
                <a:moveTo>
                  <a:pt x="0" y="0"/>
                </a:moveTo>
                <a:lnTo>
                  <a:pt x="45085" y="0"/>
                </a:lnTo>
                <a:lnTo>
                  <a:pt x="45085" y="172212"/>
                </a:lnTo>
                <a:lnTo>
                  <a:pt x="45868" y="181929"/>
                </a:lnTo>
                <a:lnTo>
                  <a:pt x="72389" y="215090"/>
                </a:lnTo>
                <a:lnTo>
                  <a:pt x="91821" y="218312"/>
                </a:lnTo>
                <a:lnTo>
                  <a:pt x="103417" y="217527"/>
                </a:lnTo>
                <a:lnTo>
                  <a:pt x="140096" y="190817"/>
                </a:lnTo>
                <a:lnTo>
                  <a:pt x="143510" y="171323"/>
                </a:lnTo>
                <a:lnTo>
                  <a:pt x="143510" y="0"/>
                </a:lnTo>
                <a:lnTo>
                  <a:pt x="188595" y="0"/>
                </a:lnTo>
                <a:lnTo>
                  <a:pt x="188595" y="174752"/>
                </a:lnTo>
                <a:lnTo>
                  <a:pt x="186951" y="193301"/>
                </a:lnTo>
                <a:lnTo>
                  <a:pt x="162305" y="236093"/>
                </a:lnTo>
                <a:lnTo>
                  <a:pt x="113014" y="256934"/>
                </a:lnTo>
                <a:lnTo>
                  <a:pt x="92201" y="258318"/>
                </a:lnTo>
                <a:lnTo>
                  <a:pt x="71366" y="256960"/>
                </a:lnTo>
                <a:lnTo>
                  <a:pt x="24002" y="236600"/>
                </a:lnTo>
                <a:lnTo>
                  <a:pt x="1500" y="193649"/>
                </a:lnTo>
                <a:lnTo>
                  <a:pt x="0" y="17462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25188" y="271779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5" h="254000">
                <a:moveTo>
                  <a:pt x="0" y="0"/>
                </a:moveTo>
                <a:lnTo>
                  <a:pt x="45085" y="0"/>
                </a:lnTo>
                <a:lnTo>
                  <a:pt x="45085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61180" y="271779"/>
            <a:ext cx="216535" cy="254000"/>
          </a:xfrm>
          <a:custGeom>
            <a:avLst/>
            <a:gdLst/>
            <a:ahLst/>
            <a:cxnLst/>
            <a:rect l="l" t="t" r="r" b="b"/>
            <a:pathLst>
              <a:path w="216535" h="254000">
                <a:moveTo>
                  <a:pt x="0" y="0"/>
                </a:moveTo>
                <a:lnTo>
                  <a:pt x="47879" y="0"/>
                </a:lnTo>
                <a:lnTo>
                  <a:pt x="107950" y="108331"/>
                </a:lnTo>
                <a:lnTo>
                  <a:pt x="168275" y="0"/>
                </a:lnTo>
                <a:lnTo>
                  <a:pt x="216027" y="0"/>
                </a:lnTo>
                <a:lnTo>
                  <a:pt x="130683" y="149733"/>
                </a:lnTo>
                <a:lnTo>
                  <a:pt x="130683" y="254000"/>
                </a:lnTo>
                <a:lnTo>
                  <a:pt x="85598" y="254000"/>
                </a:lnTo>
                <a:lnTo>
                  <a:pt x="85598" y="1497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29482" y="271779"/>
            <a:ext cx="185420" cy="257810"/>
          </a:xfrm>
          <a:custGeom>
            <a:avLst/>
            <a:gdLst/>
            <a:ahLst/>
            <a:cxnLst/>
            <a:rect l="l" t="t" r="r" b="b"/>
            <a:pathLst>
              <a:path w="185420" h="257809">
                <a:moveTo>
                  <a:pt x="0" y="0"/>
                </a:moveTo>
                <a:lnTo>
                  <a:pt x="21590" y="0"/>
                </a:lnTo>
                <a:lnTo>
                  <a:pt x="141605" y="153289"/>
                </a:lnTo>
                <a:lnTo>
                  <a:pt x="141605" y="0"/>
                </a:lnTo>
                <a:lnTo>
                  <a:pt x="184912" y="0"/>
                </a:lnTo>
                <a:lnTo>
                  <a:pt x="184912" y="257429"/>
                </a:lnTo>
                <a:lnTo>
                  <a:pt x="166624" y="257429"/>
                </a:lnTo>
                <a:lnTo>
                  <a:pt x="43306" y="96774"/>
                </a:lnTo>
                <a:lnTo>
                  <a:pt x="43306" y="254127"/>
                </a:lnTo>
                <a:lnTo>
                  <a:pt x="0" y="2541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17775" y="271779"/>
            <a:ext cx="433705" cy="257810"/>
          </a:xfrm>
          <a:custGeom>
            <a:avLst/>
            <a:gdLst/>
            <a:ahLst/>
            <a:cxnLst/>
            <a:rect l="l" t="t" r="r" b="b"/>
            <a:pathLst>
              <a:path w="433705" h="257809">
                <a:moveTo>
                  <a:pt x="225170" y="0"/>
                </a:moveTo>
                <a:lnTo>
                  <a:pt x="249047" y="0"/>
                </a:lnTo>
                <a:lnTo>
                  <a:pt x="304038" y="171069"/>
                </a:lnTo>
                <a:lnTo>
                  <a:pt x="357758" y="0"/>
                </a:lnTo>
                <a:lnTo>
                  <a:pt x="381507" y="0"/>
                </a:lnTo>
                <a:lnTo>
                  <a:pt x="433450" y="254127"/>
                </a:lnTo>
                <a:lnTo>
                  <a:pt x="389763" y="254127"/>
                </a:lnTo>
                <a:lnTo>
                  <a:pt x="363347" y="117221"/>
                </a:lnTo>
                <a:lnTo>
                  <a:pt x="312166" y="257429"/>
                </a:lnTo>
                <a:lnTo>
                  <a:pt x="296037" y="257429"/>
                </a:lnTo>
                <a:lnTo>
                  <a:pt x="244982" y="117221"/>
                </a:lnTo>
                <a:lnTo>
                  <a:pt x="217550" y="254127"/>
                </a:lnTo>
                <a:lnTo>
                  <a:pt x="173989" y="254127"/>
                </a:lnTo>
                <a:lnTo>
                  <a:pt x="225170" y="0"/>
                </a:lnTo>
                <a:close/>
              </a:path>
              <a:path w="433705" h="257809">
                <a:moveTo>
                  <a:pt x="0" y="0"/>
                </a:moveTo>
                <a:lnTo>
                  <a:pt x="45085" y="0"/>
                </a:lnTo>
                <a:lnTo>
                  <a:pt x="45085" y="213995"/>
                </a:lnTo>
                <a:lnTo>
                  <a:pt x="159893" y="213995"/>
                </a:lnTo>
                <a:lnTo>
                  <a:pt x="159893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68195" y="270002"/>
            <a:ext cx="397510" cy="260350"/>
          </a:xfrm>
          <a:custGeom>
            <a:avLst/>
            <a:gdLst/>
            <a:ahLst/>
            <a:cxnLst/>
            <a:rect l="l" t="t" r="r" b="b"/>
            <a:pathLst>
              <a:path w="397510" h="260350">
                <a:moveTo>
                  <a:pt x="208787" y="1777"/>
                </a:moveTo>
                <a:lnTo>
                  <a:pt x="253873" y="1777"/>
                </a:lnTo>
                <a:lnTo>
                  <a:pt x="253873" y="173989"/>
                </a:lnTo>
                <a:lnTo>
                  <a:pt x="254656" y="183707"/>
                </a:lnTo>
                <a:lnTo>
                  <a:pt x="281177" y="216868"/>
                </a:lnTo>
                <a:lnTo>
                  <a:pt x="300609" y="220090"/>
                </a:lnTo>
                <a:lnTo>
                  <a:pt x="312205" y="219305"/>
                </a:lnTo>
                <a:lnTo>
                  <a:pt x="348884" y="192595"/>
                </a:lnTo>
                <a:lnTo>
                  <a:pt x="352298" y="173100"/>
                </a:lnTo>
                <a:lnTo>
                  <a:pt x="352298" y="1777"/>
                </a:lnTo>
                <a:lnTo>
                  <a:pt x="397382" y="1777"/>
                </a:lnTo>
                <a:lnTo>
                  <a:pt x="397382" y="176530"/>
                </a:lnTo>
                <a:lnTo>
                  <a:pt x="395739" y="195079"/>
                </a:lnTo>
                <a:lnTo>
                  <a:pt x="371094" y="237871"/>
                </a:lnTo>
                <a:lnTo>
                  <a:pt x="321802" y="258712"/>
                </a:lnTo>
                <a:lnTo>
                  <a:pt x="300990" y="260096"/>
                </a:lnTo>
                <a:lnTo>
                  <a:pt x="280154" y="258738"/>
                </a:lnTo>
                <a:lnTo>
                  <a:pt x="232791" y="238378"/>
                </a:lnTo>
                <a:lnTo>
                  <a:pt x="210288" y="195427"/>
                </a:lnTo>
                <a:lnTo>
                  <a:pt x="208787" y="176402"/>
                </a:lnTo>
                <a:lnTo>
                  <a:pt x="208787" y="1777"/>
                </a:lnTo>
                <a:close/>
              </a:path>
              <a:path w="397510" h="260350">
                <a:moveTo>
                  <a:pt x="52705" y="0"/>
                </a:moveTo>
                <a:lnTo>
                  <a:pt x="104806" y="4651"/>
                </a:lnTo>
                <a:lnTo>
                  <a:pt x="140716" y="18542"/>
                </a:lnTo>
                <a:lnTo>
                  <a:pt x="166790" y="57886"/>
                </a:lnTo>
                <a:lnTo>
                  <a:pt x="168529" y="76200"/>
                </a:lnTo>
                <a:lnTo>
                  <a:pt x="162079" y="114391"/>
                </a:lnTo>
                <a:lnTo>
                  <a:pt x="142748" y="141700"/>
                </a:lnTo>
                <a:lnTo>
                  <a:pt x="110557" y="158103"/>
                </a:lnTo>
                <a:lnTo>
                  <a:pt x="65531" y="163575"/>
                </a:lnTo>
                <a:lnTo>
                  <a:pt x="60452" y="163575"/>
                </a:lnTo>
                <a:lnTo>
                  <a:pt x="53593" y="163195"/>
                </a:lnTo>
                <a:lnTo>
                  <a:pt x="45085" y="162306"/>
                </a:lnTo>
                <a:lnTo>
                  <a:pt x="45085" y="255777"/>
                </a:lnTo>
                <a:lnTo>
                  <a:pt x="0" y="255777"/>
                </a:lnTo>
                <a:lnTo>
                  <a:pt x="0" y="1904"/>
                </a:lnTo>
                <a:lnTo>
                  <a:pt x="20165" y="1071"/>
                </a:lnTo>
                <a:lnTo>
                  <a:pt x="35687" y="476"/>
                </a:lnTo>
                <a:lnTo>
                  <a:pt x="46541" y="119"/>
                </a:lnTo>
                <a:lnTo>
                  <a:pt x="52705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23359" y="269113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79" h="257175">
                <a:moveTo>
                  <a:pt x="70357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1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1" y="142239"/>
                </a:lnTo>
                <a:lnTo>
                  <a:pt x="195199" y="256666"/>
                </a:lnTo>
                <a:lnTo>
                  <a:pt x="143128" y="256666"/>
                </a:lnTo>
                <a:lnTo>
                  <a:pt x="75437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4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6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92778" y="269113"/>
            <a:ext cx="195580" cy="257175"/>
          </a:xfrm>
          <a:custGeom>
            <a:avLst/>
            <a:gdLst/>
            <a:ahLst/>
            <a:cxnLst/>
            <a:rect l="l" t="t" r="r" b="b"/>
            <a:pathLst>
              <a:path w="195579" h="257175">
                <a:moveTo>
                  <a:pt x="70358" y="0"/>
                </a:moveTo>
                <a:lnTo>
                  <a:pt x="112696" y="4689"/>
                </a:lnTo>
                <a:lnTo>
                  <a:pt x="142938" y="18748"/>
                </a:lnTo>
                <a:lnTo>
                  <a:pt x="161083" y="42165"/>
                </a:lnTo>
                <a:lnTo>
                  <a:pt x="167132" y="74929"/>
                </a:lnTo>
                <a:lnTo>
                  <a:pt x="166298" y="85984"/>
                </a:lnTo>
                <a:lnTo>
                  <a:pt x="146681" y="124648"/>
                </a:lnTo>
                <a:lnTo>
                  <a:pt x="120142" y="142239"/>
                </a:lnTo>
                <a:lnTo>
                  <a:pt x="195199" y="256666"/>
                </a:lnTo>
                <a:lnTo>
                  <a:pt x="143129" y="256666"/>
                </a:lnTo>
                <a:lnTo>
                  <a:pt x="75437" y="151764"/>
                </a:lnTo>
                <a:lnTo>
                  <a:pt x="69792" y="151620"/>
                </a:lnTo>
                <a:lnTo>
                  <a:pt x="63134" y="151368"/>
                </a:lnTo>
                <a:lnTo>
                  <a:pt x="55453" y="150997"/>
                </a:lnTo>
                <a:lnTo>
                  <a:pt x="46736" y="150494"/>
                </a:lnTo>
                <a:lnTo>
                  <a:pt x="46736" y="256666"/>
                </a:lnTo>
                <a:lnTo>
                  <a:pt x="0" y="256666"/>
                </a:lnTo>
                <a:lnTo>
                  <a:pt x="0" y="2666"/>
                </a:lnTo>
                <a:lnTo>
                  <a:pt x="3262" y="2593"/>
                </a:lnTo>
                <a:lnTo>
                  <a:pt x="9239" y="2365"/>
                </a:lnTo>
                <a:lnTo>
                  <a:pt x="17930" y="1970"/>
                </a:lnTo>
                <a:lnTo>
                  <a:pt x="29337" y="1396"/>
                </a:lnTo>
                <a:lnTo>
                  <a:pt x="41407" y="803"/>
                </a:lnTo>
                <a:lnTo>
                  <a:pt x="52276" y="365"/>
                </a:lnTo>
                <a:lnTo>
                  <a:pt x="61930" y="93"/>
                </a:lnTo>
                <a:lnTo>
                  <a:pt x="7035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69940" y="268350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20" h="257809">
                <a:moveTo>
                  <a:pt x="101219" y="0"/>
                </a:moveTo>
                <a:lnTo>
                  <a:pt x="121031" y="0"/>
                </a:lnTo>
                <a:lnTo>
                  <a:pt x="223138" y="257428"/>
                </a:lnTo>
                <a:lnTo>
                  <a:pt x="173355" y="257428"/>
                </a:lnTo>
                <a:lnTo>
                  <a:pt x="154812" y="205994"/>
                </a:lnTo>
                <a:lnTo>
                  <a:pt x="67818" y="205994"/>
                </a:lnTo>
                <a:lnTo>
                  <a:pt x="50037" y="257428"/>
                </a:lnTo>
                <a:lnTo>
                  <a:pt x="0" y="257428"/>
                </a:lnTo>
                <a:lnTo>
                  <a:pt x="101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42080" y="268350"/>
            <a:ext cx="223520" cy="257810"/>
          </a:xfrm>
          <a:custGeom>
            <a:avLst/>
            <a:gdLst/>
            <a:ahLst/>
            <a:cxnLst/>
            <a:rect l="l" t="t" r="r" b="b"/>
            <a:pathLst>
              <a:path w="223520" h="257809">
                <a:moveTo>
                  <a:pt x="101219" y="0"/>
                </a:moveTo>
                <a:lnTo>
                  <a:pt x="121031" y="0"/>
                </a:lnTo>
                <a:lnTo>
                  <a:pt x="223139" y="257428"/>
                </a:lnTo>
                <a:lnTo>
                  <a:pt x="173355" y="257428"/>
                </a:lnTo>
                <a:lnTo>
                  <a:pt x="154813" y="205994"/>
                </a:lnTo>
                <a:lnTo>
                  <a:pt x="67818" y="205994"/>
                </a:lnTo>
                <a:lnTo>
                  <a:pt x="50038" y="257428"/>
                </a:lnTo>
                <a:lnTo>
                  <a:pt x="0" y="257428"/>
                </a:lnTo>
                <a:lnTo>
                  <a:pt x="101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27575" y="267461"/>
            <a:ext cx="193040" cy="262890"/>
          </a:xfrm>
          <a:custGeom>
            <a:avLst/>
            <a:gdLst/>
            <a:ahLst/>
            <a:cxnLst/>
            <a:rect l="l" t="t" r="r" b="b"/>
            <a:pathLst>
              <a:path w="193039" h="262890">
                <a:moveTo>
                  <a:pt x="116332" y="0"/>
                </a:moveTo>
                <a:lnTo>
                  <a:pt x="137122" y="1117"/>
                </a:lnTo>
                <a:lnTo>
                  <a:pt x="155686" y="4460"/>
                </a:lnTo>
                <a:lnTo>
                  <a:pt x="172035" y="10019"/>
                </a:lnTo>
                <a:lnTo>
                  <a:pt x="186182" y="17780"/>
                </a:lnTo>
                <a:lnTo>
                  <a:pt x="167639" y="55118"/>
                </a:lnTo>
                <a:lnTo>
                  <a:pt x="158970" y="48523"/>
                </a:lnTo>
                <a:lnTo>
                  <a:pt x="148002" y="43799"/>
                </a:lnTo>
                <a:lnTo>
                  <a:pt x="134725" y="40955"/>
                </a:lnTo>
                <a:lnTo>
                  <a:pt x="119125" y="40005"/>
                </a:lnTo>
                <a:lnTo>
                  <a:pt x="104009" y="41671"/>
                </a:lnTo>
                <a:lnTo>
                  <a:pt x="67183" y="66675"/>
                </a:lnTo>
                <a:lnTo>
                  <a:pt x="48127" y="114484"/>
                </a:lnTo>
                <a:lnTo>
                  <a:pt x="46862" y="133985"/>
                </a:lnTo>
                <a:lnTo>
                  <a:pt x="48031" y="153318"/>
                </a:lnTo>
                <a:lnTo>
                  <a:pt x="65659" y="198628"/>
                </a:lnTo>
                <a:lnTo>
                  <a:pt x="100913" y="221130"/>
                </a:lnTo>
                <a:lnTo>
                  <a:pt x="115824" y="222631"/>
                </a:lnTo>
                <a:lnTo>
                  <a:pt x="132830" y="221015"/>
                </a:lnTo>
                <a:lnTo>
                  <a:pt x="147859" y="216185"/>
                </a:lnTo>
                <a:lnTo>
                  <a:pt x="160936" y="208164"/>
                </a:lnTo>
                <a:lnTo>
                  <a:pt x="172085" y="196977"/>
                </a:lnTo>
                <a:lnTo>
                  <a:pt x="193039" y="233299"/>
                </a:lnTo>
                <a:lnTo>
                  <a:pt x="177633" y="246133"/>
                </a:lnTo>
                <a:lnTo>
                  <a:pt x="159035" y="255301"/>
                </a:lnTo>
                <a:lnTo>
                  <a:pt x="137247" y="260802"/>
                </a:lnTo>
                <a:lnTo>
                  <a:pt x="112267" y="262636"/>
                </a:lnTo>
                <a:lnTo>
                  <a:pt x="87096" y="260445"/>
                </a:lnTo>
                <a:lnTo>
                  <a:pt x="45706" y="242919"/>
                </a:lnTo>
                <a:lnTo>
                  <a:pt x="16609" y="208535"/>
                </a:lnTo>
                <a:lnTo>
                  <a:pt x="1853" y="160772"/>
                </a:lnTo>
                <a:lnTo>
                  <a:pt x="0" y="132080"/>
                </a:lnTo>
                <a:lnTo>
                  <a:pt x="2047" y="105050"/>
                </a:lnTo>
                <a:lnTo>
                  <a:pt x="18430" y="57945"/>
                </a:lnTo>
                <a:lnTo>
                  <a:pt x="50216" y="21270"/>
                </a:lnTo>
                <a:lnTo>
                  <a:pt x="92023" y="2359"/>
                </a:lnTo>
                <a:lnTo>
                  <a:pt x="11633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94175" y="267461"/>
            <a:ext cx="193040" cy="262890"/>
          </a:xfrm>
          <a:custGeom>
            <a:avLst/>
            <a:gdLst/>
            <a:ahLst/>
            <a:cxnLst/>
            <a:rect l="l" t="t" r="r" b="b"/>
            <a:pathLst>
              <a:path w="193039" h="262890">
                <a:moveTo>
                  <a:pt x="116332" y="0"/>
                </a:moveTo>
                <a:lnTo>
                  <a:pt x="137122" y="1117"/>
                </a:lnTo>
                <a:lnTo>
                  <a:pt x="155686" y="4460"/>
                </a:lnTo>
                <a:lnTo>
                  <a:pt x="172035" y="10019"/>
                </a:lnTo>
                <a:lnTo>
                  <a:pt x="186182" y="17780"/>
                </a:lnTo>
                <a:lnTo>
                  <a:pt x="167639" y="55118"/>
                </a:lnTo>
                <a:lnTo>
                  <a:pt x="158970" y="48523"/>
                </a:lnTo>
                <a:lnTo>
                  <a:pt x="148002" y="43799"/>
                </a:lnTo>
                <a:lnTo>
                  <a:pt x="134725" y="40955"/>
                </a:lnTo>
                <a:lnTo>
                  <a:pt x="119125" y="40005"/>
                </a:lnTo>
                <a:lnTo>
                  <a:pt x="104009" y="41671"/>
                </a:lnTo>
                <a:lnTo>
                  <a:pt x="67183" y="66675"/>
                </a:lnTo>
                <a:lnTo>
                  <a:pt x="48127" y="114484"/>
                </a:lnTo>
                <a:lnTo>
                  <a:pt x="46862" y="133985"/>
                </a:lnTo>
                <a:lnTo>
                  <a:pt x="48031" y="153318"/>
                </a:lnTo>
                <a:lnTo>
                  <a:pt x="65659" y="198628"/>
                </a:lnTo>
                <a:lnTo>
                  <a:pt x="100913" y="221130"/>
                </a:lnTo>
                <a:lnTo>
                  <a:pt x="115824" y="222631"/>
                </a:lnTo>
                <a:lnTo>
                  <a:pt x="132830" y="221015"/>
                </a:lnTo>
                <a:lnTo>
                  <a:pt x="147859" y="216185"/>
                </a:lnTo>
                <a:lnTo>
                  <a:pt x="160936" y="208164"/>
                </a:lnTo>
                <a:lnTo>
                  <a:pt x="172085" y="196977"/>
                </a:lnTo>
                <a:lnTo>
                  <a:pt x="193039" y="233299"/>
                </a:lnTo>
                <a:lnTo>
                  <a:pt x="177633" y="246133"/>
                </a:lnTo>
                <a:lnTo>
                  <a:pt x="159035" y="255301"/>
                </a:lnTo>
                <a:lnTo>
                  <a:pt x="137247" y="260802"/>
                </a:lnTo>
                <a:lnTo>
                  <a:pt x="112267" y="262636"/>
                </a:lnTo>
                <a:lnTo>
                  <a:pt x="87096" y="260445"/>
                </a:lnTo>
                <a:lnTo>
                  <a:pt x="45706" y="242919"/>
                </a:lnTo>
                <a:lnTo>
                  <a:pt x="16609" y="208535"/>
                </a:lnTo>
                <a:lnTo>
                  <a:pt x="1853" y="160772"/>
                </a:lnTo>
                <a:lnTo>
                  <a:pt x="0" y="132080"/>
                </a:lnTo>
                <a:lnTo>
                  <a:pt x="2047" y="105050"/>
                </a:lnTo>
                <a:lnTo>
                  <a:pt x="18430" y="57945"/>
                </a:lnTo>
                <a:lnTo>
                  <a:pt x="50216" y="21270"/>
                </a:lnTo>
                <a:lnTo>
                  <a:pt x="92023" y="2359"/>
                </a:lnTo>
                <a:lnTo>
                  <a:pt x="11633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91910" y="267208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19" y="0"/>
                </a:moveTo>
                <a:lnTo>
                  <a:pt x="157607" y="8540"/>
                </a:lnTo>
                <a:lnTo>
                  <a:pt x="193039" y="34036"/>
                </a:lnTo>
                <a:lnTo>
                  <a:pt x="214757" y="74866"/>
                </a:lnTo>
                <a:lnTo>
                  <a:pt x="221996" y="129413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90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3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67354" y="267208"/>
            <a:ext cx="222250" cy="262890"/>
          </a:xfrm>
          <a:custGeom>
            <a:avLst/>
            <a:gdLst/>
            <a:ahLst/>
            <a:cxnLst/>
            <a:rect l="l" t="t" r="r" b="b"/>
            <a:pathLst>
              <a:path w="222250" h="262890">
                <a:moveTo>
                  <a:pt x="109219" y="0"/>
                </a:moveTo>
                <a:lnTo>
                  <a:pt x="157606" y="8540"/>
                </a:lnTo>
                <a:lnTo>
                  <a:pt x="193039" y="34036"/>
                </a:lnTo>
                <a:lnTo>
                  <a:pt x="214756" y="74866"/>
                </a:lnTo>
                <a:lnTo>
                  <a:pt x="221995" y="129413"/>
                </a:lnTo>
                <a:lnTo>
                  <a:pt x="220092" y="158509"/>
                </a:lnTo>
                <a:lnTo>
                  <a:pt x="204904" y="207226"/>
                </a:lnTo>
                <a:lnTo>
                  <a:pt x="174978" y="242583"/>
                </a:lnTo>
                <a:lnTo>
                  <a:pt x="132028" y="260629"/>
                </a:lnTo>
                <a:lnTo>
                  <a:pt x="105790" y="262890"/>
                </a:lnTo>
                <a:lnTo>
                  <a:pt x="81740" y="260653"/>
                </a:lnTo>
                <a:lnTo>
                  <a:pt x="42497" y="242798"/>
                </a:lnTo>
                <a:lnTo>
                  <a:pt x="15376" y="207672"/>
                </a:lnTo>
                <a:lnTo>
                  <a:pt x="1712" y="158801"/>
                </a:lnTo>
                <a:lnTo>
                  <a:pt x="0" y="129413"/>
                </a:lnTo>
                <a:lnTo>
                  <a:pt x="1857" y="103314"/>
                </a:lnTo>
                <a:lnTo>
                  <a:pt x="16716" y="57403"/>
                </a:lnTo>
                <a:lnTo>
                  <a:pt x="45837" y="21163"/>
                </a:lnTo>
                <a:lnTo>
                  <a:pt x="85599" y="2355"/>
                </a:lnTo>
                <a:lnTo>
                  <a:pt x="10921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383540" y="1260094"/>
            <a:ext cx="37274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5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</a:rPr>
              <a:t>Pulmonary</a:t>
            </a:r>
            <a:r>
              <a:rPr sz="2000" u="heavy" spc="-4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</a:rPr>
              <a:t>plethora</a:t>
            </a:r>
            <a:r>
              <a:rPr sz="2000" u="heavy" spc="-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</a:rPr>
              <a:t>–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</a:rPr>
              <a:t> features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3540" y="1885199"/>
            <a:ext cx="7376795" cy="433705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400" spc="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Enlargement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of </a:t>
            </a:r>
            <a:r>
              <a:rPr sz="1900" spc="-10" dirty="0">
                <a:latin typeface="Trebuchet MS"/>
                <a:cs typeface="Trebuchet MS"/>
              </a:rPr>
              <a:t>central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pulmonary</a:t>
            </a:r>
            <a:r>
              <a:rPr sz="1900" spc="3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artery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,</a:t>
            </a:r>
            <a:r>
              <a:rPr sz="1900" dirty="0">
                <a:latin typeface="Trebuchet MS"/>
                <a:cs typeface="Trebuchet MS"/>
              </a:rPr>
              <a:t> lobar</a:t>
            </a:r>
            <a:r>
              <a:rPr sz="1900" spc="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and</a:t>
            </a:r>
            <a:r>
              <a:rPr sz="1900" spc="2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segmental</a:t>
            </a:r>
            <a:endParaRPr sz="1900">
              <a:latin typeface="Trebuchet MS"/>
              <a:cs typeface="Trebuchet MS"/>
            </a:endParaRPr>
          </a:p>
          <a:p>
            <a:pPr marL="231775">
              <a:lnSpc>
                <a:spcPct val="100000"/>
              </a:lnSpc>
              <a:spcBef>
                <a:spcPts val="145"/>
              </a:spcBef>
            </a:pPr>
            <a:r>
              <a:rPr sz="1900" spc="-10" dirty="0">
                <a:latin typeface="Trebuchet MS"/>
                <a:cs typeface="Trebuchet MS"/>
              </a:rPr>
              <a:t>artery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rebuchet MS"/>
              <a:cs typeface="Trebuchet MS"/>
            </a:endParaRPr>
          </a:p>
          <a:p>
            <a:pPr marL="304800" marR="5080" indent="-292735">
              <a:lnSpc>
                <a:spcPct val="106300"/>
              </a:lnSpc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-13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15" dirty="0">
                <a:latin typeface="Trebuchet MS"/>
                <a:cs typeface="Trebuchet MS"/>
              </a:rPr>
              <a:t>Prominent</a:t>
            </a:r>
            <a:r>
              <a:rPr sz="1900" spc="2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nodular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vascular</a:t>
            </a:r>
            <a:r>
              <a:rPr sz="1900" spc="2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shadows</a:t>
            </a:r>
            <a:r>
              <a:rPr sz="1900" spc="4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in</a:t>
            </a:r>
            <a:r>
              <a:rPr sz="1900" spc="-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frontal</a:t>
            </a:r>
            <a:r>
              <a:rPr sz="1900" spc="20" dirty="0">
                <a:latin typeface="Trebuchet MS"/>
                <a:cs typeface="Trebuchet MS"/>
              </a:rPr>
              <a:t> </a:t>
            </a:r>
            <a:r>
              <a:rPr sz="1900" dirty="0">
                <a:latin typeface="Trebuchet MS"/>
                <a:cs typeface="Trebuchet MS"/>
              </a:rPr>
              <a:t>CXR-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shunt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vessels </a:t>
            </a:r>
            <a:r>
              <a:rPr sz="1900" spc="-56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that course</a:t>
            </a:r>
            <a:r>
              <a:rPr sz="1900" spc="3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ventral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to</a:t>
            </a:r>
            <a:r>
              <a:rPr sz="190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dorsal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3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Upper</a:t>
            </a:r>
            <a:r>
              <a:rPr sz="1900" spc="2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&amp;</a:t>
            </a:r>
            <a:r>
              <a:rPr sz="1900" spc="-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lower</a:t>
            </a:r>
            <a:r>
              <a:rPr sz="190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lobe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vessels</a:t>
            </a:r>
            <a:r>
              <a:rPr sz="1900" spc="3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prominent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360045" algn="l"/>
              </a:tabLst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	</a:t>
            </a:r>
            <a:r>
              <a:rPr sz="1900" spc="-10" dirty="0">
                <a:latin typeface="Trebuchet MS"/>
                <a:cs typeface="Trebuchet MS"/>
              </a:rPr>
              <a:t>RPDA</a:t>
            </a:r>
            <a:r>
              <a:rPr sz="1900" spc="-12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&gt;</a:t>
            </a:r>
            <a:r>
              <a:rPr sz="1900" spc="-2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17mm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263775" algn="l"/>
              </a:tabLst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0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Right</a:t>
            </a:r>
            <a:r>
              <a:rPr sz="1900" spc="-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descending	pulmonary</a:t>
            </a:r>
            <a:r>
              <a:rPr sz="1900" spc="4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artery&gt;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tracheal</a:t>
            </a:r>
            <a:r>
              <a:rPr sz="1900" spc="30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diameter</a:t>
            </a:r>
            <a:endParaRPr sz="1900">
              <a:latin typeface="Trebuchet MS"/>
              <a:cs typeface="Trebuchet MS"/>
            </a:endParaRPr>
          </a:p>
          <a:p>
            <a:pPr marL="304800">
              <a:lnSpc>
                <a:spcPct val="100000"/>
              </a:lnSpc>
              <a:spcBef>
                <a:spcPts val="150"/>
              </a:spcBef>
            </a:pPr>
            <a:r>
              <a:rPr sz="1900" spc="-5" dirty="0">
                <a:latin typeface="Trebuchet MS"/>
                <a:cs typeface="Trebuchet MS"/>
              </a:rPr>
              <a:t>Ratio</a:t>
            </a:r>
            <a:r>
              <a:rPr sz="1900" spc="-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of </a:t>
            </a:r>
            <a:r>
              <a:rPr sz="1900" spc="-10" dirty="0">
                <a:latin typeface="Trebuchet MS"/>
                <a:cs typeface="Trebuchet MS"/>
              </a:rPr>
              <a:t>RPDA</a:t>
            </a:r>
            <a:r>
              <a:rPr sz="1900" spc="-10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to </a:t>
            </a:r>
            <a:r>
              <a:rPr sz="1900" spc="-10" dirty="0">
                <a:latin typeface="Trebuchet MS"/>
                <a:cs typeface="Trebuchet MS"/>
              </a:rPr>
              <a:t>diameter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of</a:t>
            </a:r>
            <a:r>
              <a:rPr sz="1900" spc="-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trachea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&gt; 1</a:t>
            </a:r>
            <a:endParaRPr sz="1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spc="-16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00" spc="31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Plethora</a:t>
            </a:r>
            <a:r>
              <a:rPr sz="1900" spc="1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seen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if</a:t>
            </a:r>
            <a:r>
              <a:rPr sz="1900" spc="-15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shunt</a:t>
            </a:r>
            <a:r>
              <a:rPr sz="1900" spc="10" dirty="0">
                <a:latin typeface="Trebuchet MS"/>
                <a:cs typeface="Trebuchet MS"/>
              </a:rPr>
              <a:t> </a:t>
            </a:r>
            <a:r>
              <a:rPr sz="1900" spc="-5" dirty="0">
                <a:latin typeface="Trebuchet MS"/>
                <a:cs typeface="Trebuchet MS"/>
              </a:rPr>
              <a:t>size</a:t>
            </a:r>
            <a:r>
              <a:rPr sz="1900" spc="5" dirty="0">
                <a:latin typeface="Trebuchet MS"/>
                <a:cs typeface="Trebuchet MS"/>
              </a:rPr>
              <a:t> </a:t>
            </a:r>
            <a:r>
              <a:rPr sz="1900" spc="-10" dirty="0">
                <a:latin typeface="Trebuchet MS"/>
                <a:cs typeface="Trebuchet MS"/>
              </a:rPr>
              <a:t>&gt;2:1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90952" y="1000125"/>
            <a:ext cx="2355850" cy="357505"/>
            <a:chOff x="2290952" y="1000125"/>
            <a:chExt cx="2355850" cy="357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0952" y="1000125"/>
              <a:ext cx="2355723" cy="357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52747" y="1107186"/>
              <a:ext cx="83185" cy="127635"/>
            </a:xfrm>
            <a:custGeom>
              <a:avLst/>
              <a:gdLst/>
              <a:ahLst/>
              <a:cxnLst/>
              <a:rect l="l" t="t" r="r" b="b"/>
              <a:pathLst>
                <a:path w="83185" h="127634">
                  <a:moveTo>
                    <a:pt x="41528" y="0"/>
                  </a:moveTo>
                  <a:lnTo>
                    <a:pt x="0" y="127635"/>
                  </a:lnTo>
                  <a:lnTo>
                    <a:pt x="83057" y="127635"/>
                  </a:lnTo>
                  <a:lnTo>
                    <a:pt x="41528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1404" y="1057402"/>
            <a:ext cx="106933" cy="1153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4390" y="1057275"/>
            <a:ext cx="101853" cy="1005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88028" y="1053719"/>
            <a:ext cx="176402" cy="25031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841117" y="1006221"/>
            <a:ext cx="829944" cy="346075"/>
          </a:xfrm>
          <a:custGeom>
            <a:avLst/>
            <a:gdLst/>
            <a:ahLst/>
            <a:cxnLst/>
            <a:rect l="l" t="t" r="r" b="b"/>
            <a:pathLst>
              <a:path w="829945" h="346075">
                <a:moveTo>
                  <a:pt x="569975" y="0"/>
                </a:moveTo>
                <a:lnTo>
                  <a:pt x="631317" y="0"/>
                </a:lnTo>
                <a:lnTo>
                  <a:pt x="631317" y="135381"/>
                </a:lnTo>
                <a:lnTo>
                  <a:pt x="768731" y="135381"/>
                </a:lnTo>
                <a:lnTo>
                  <a:pt x="768731" y="0"/>
                </a:lnTo>
                <a:lnTo>
                  <a:pt x="829436" y="0"/>
                </a:lnTo>
                <a:lnTo>
                  <a:pt x="829436" y="345566"/>
                </a:lnTo>
                <a:lnTo>
                  <a:pt x="768731" y="345566"/>
                </a:lnTo>
                <a:lnTo>
                  <a:pt x="768731" y="189864"/>
                </a:lnTo>
                <a:lnTo>
                  <a:pt x="631317" y="189864"/>
                </a:lnTo>
                <a:lnTo>
                  <a:pt x="631317" y="345566"/>
                </a:lnTo>
                <a:lnTo>
                  <a:pt x="569975" y="345566"/>
                </a:lnTo>
                <a:lnTo>
                  <a:pt x="569975" y="0"/>
                </a:lnTo>
                <a:close/>
              </a:path>
              <a:path w="829945" h="346075">
                <a:moveTo>
                  <a:pt x="243585" y="0"/>
                </a:moveTo>
                <a:lnTo>
                  <a:pt x="529717" y="0"/>
                </a:lnTo>
                <a:lnTo>
                  <a:pt x="529717" y="54482"/>
                </a:lnTo>
                <a:lnTo>
                  <a:pt x="414908" y="54482"/>
                </a:lnTo>
                <a:lnTo>
                  <a:pt x="414908" y="345566"/>
                </a:lnTo>
                <a:lnTo>
                  <a:pt x="353568" y="345566"/>
                </a:lnTo>
                <a:lnTo>
                  <a:pt x="353568" y="54482"/>
                </a:lnTo>
                <a:lnTo>
                  <a:pt x="243585" y="54482"/>
                </a:lnTo>
                <a:lnTo>
                  <a:pt x="243585" y="0"/>
                </a:lnTo>
                <a:close/>
              </a:path>
              <a:path w="829945" h="346075">
                <a:moveTo>
                  <a:pt x="0" y="0"/>
                </a:moveTo>
                <a:lnTo>
                  <a:pt x="220471" y="0"/>
                </a:lnTo>
                <a:lnTo>
                  <a:pt x="220471" y="54482"/>
                </a:lnTo>
                <a:lnTo>
                  <a:pt x="61340" y="54482"/>
                </a:lnTo>
                <a:lnTo>
                  <a:pt x="61340" y="135381"/>
                </a:lnTo>
                <a:lnTo>
                  <a:pt x="175513" y="135381"/>
                </a:lnTo>
                <a:lnTo>
                  <a:pt x="175513" y="187578"/>
                </a:lnTo>
                <a:lnTo>
                  <a:pt x="61340" y="187578"/>
                </a:lnTo>
                <a:lnTo>
                  <a:pt x="61340" y="291083"/>
                </a:lnTo>
                <a:lnTo>
                  <a:pt x="217931" y="291083"/>
                </a:lnTo>
                <a:lnTo>
                  <a:pt x="217931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74417" y="1006221"/>
            <a:ext cx="217804" cy="346075"/>
          </a:xfrm>
          <a:custGeom>
            <a:avLst/>
            <a:gdLst/>
            <a:ahLst/>
            <a:cxnLst/>
            <a:rect l="l" t="t" r="r" b="b"/>
            <a:pathLst>
              <a:path w="217805" h="346075">
                <a:moveTo>
                  <a:pt x="0" y="0"/>
                </a:moveTo>
                <a:lnTo>
                  <a:pt x="61340" y="0"/>
                </a:lnTo>
                <a:lnTo>
                  <a:pt x="61340" y="291083"/>
                </a:lnTo>
                <a:lnTo>
                  <a:pt x="217424" y="291083"/>
                </a:lnTo>
                <a:lnTo>
                  <a:pt x="217424" y="345566"/>
                </a:lnTo>
                <a:lnTo>
                  <a:pt x="0" y="3455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0952" y="1003808"/>
            <a:ext cx="229235" cy="347980"/>
          </a:xfrm>
          <a:custGeom>
            <a:avLst/>
            <a:gdLst/>
            <a:ahLst/>
            <a:cxnLst/>
            <a:rect l="l" t="t" r="r" b="b"/>
            <a:pathLst>
              <a:path w="229235" h="347980">
                <a:moveTo>
                  <a:pt x="71628" y="0"/>
                </a:moveTo>
                <a:lnTo>
                  <a:pt x="109825" y="1571"/>
                </a:lnTo>
                <a:lnTo>
                  <a:pt x="169693" y="14144"/>
                </a:lnTo>
                <a:lnTo>
                  <a:pt x="207964" y="39481"/>
                </a:lnTo>
                <a:lnTo>
                  <a:pt x="226875" y="78724"/>
                </a:lnTo>
                <a:lnTo>
                  <a:pt x="229235" y="103631"/>
                </a:lnTo>
                <a:lnTo>
                  <a:pt x="223627" y="146425"/>
                </a:lnTo>
                <a:lnTo>
                  <a:pt x="206809" y="179710"/>
                </a:lnTo>
                <a:lnTo>
                  <a:pt x="178787" y="203484"/>
                </a:lnTo>
                <a:lnTo>
                  <a:pt x="139566" y="217749"/>
                </a:lnTo>
                <a:lnTo>
                  <a:pt x="89154" y="222503"/>
                </a:lnTo>
                <a:lnTo>
                  <a:pt x="83486" y="222406"/>
                </a:lnTo>
                <a:lnTo>
                  <a:pt x="76962" y="222107"/>
                </a:lnTo>
                <a:lnTo>
                  <a:pt x="69580" y="221593"/>
                </a:lnTo>
                <a:lnTo>
                  <a:pt x="61341" y="220852"/>
                </a:lnTo>
                <a:lnTo>
                  <a:pt x="61341" y="347979"/>
                </a:lnTo>
                <a:lnTo>
                  <a:pt x="0" y="347979"/>
                </a:lnTo>
                <a:lnTo>
                  <a:pt x="0" y="2666"/>
                </a:lnTo>
                <a:lnTo>
                  <a:pt x="27479" y="1500"/>
                </a:lnTo>
                <a:lnTo>
                  <a:pt x="48577" y="666"/>
                </a:lnTo>
                <a:lnTo>
                  <a:pt x="63293" y="166"/>
                </a:lnTo>
                <a:lnTo>
                  <a:pt x="71628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81653" y="1001522"/>
            <a:ext cx="565150" cy="350520"/>
          </a:xfrm>
          <a:custGeom>
            <a:avLst/>
            <a:gdLst/>
            <a:ahLst/>
            <a:cxnLst/>
            <a:rect l="l" t="t" r="r" b="b"/>
            <a:pathLst>
              <a:path w="565150" h="350519">
                <a:moveTo>
                  <a:pt x="399161" y="0"/>
                </a:moveTo>
                <a:lnTo>
                  <a:pt x="426085" y="0"/>
                </a:lnTo>
                <a:lnTo>
                  <a:pt x="565023" y="350265"/>
                </a:lnTo>
                <a:lnTo>
                  <a:pt x="497332" y="350265"/>
                </a:lnTo>
                <a:lnTo>
                  <a:pt x="472059" y="280162"/>
                </a:lnTo>
                <a:lnTo>
                  <a:pt x="353695" y="280162"/>
                </a:lnTo>
                <a:lnTo>
                  <a:pt x="329564" y="350265"/>
                </a:lnTo>
                <a:lnTo>
                  <a:pt x="265557" y="350265"/>
                </a:lnTo>
                <a:lnTo>
                  <a:pt x="261366" y="350265"/>
                </a:lnTo>
                <a:lnTo>
                  <a:pt x="194818" y="350265"/>
                </a:lnTo>
                <a:lnTo>
                  <a:pt x="102616" y="207517"/>
                </a:lnTo>
                <a:lnTo>
                  <a:pt x="94952" y="207349"/>
                </a:lnTo>
                <a:lnTo>
                  <a:pt x="85883" y="207025"/>
                </a:lnTo>
                <a:lnTo>
                  <a:pt x="75434" y="206535"/>
                </a:lnTo>
                <a:lnTo>
                  <a:pt x="63626" y="205866"/>
                </a:lnTo>
                <a:lnTo>
                  <a:pt x="63626" y="350265"/>
                </a:lnTo>
                <a:lnTo>
                  <a:pt x="0" y="350265"/>
                </a:lnTo>
                <a:lnTo>
                  <a:pt x="0" y="4699"/>
                </a:lnTo>
                <a:lnTo>
                  <a:pt x="4409" y="4581"/>
                </a:lnTo>
                <a:lnTo>
                  <a:pt x="12509" y="4238"/>
                </a:lnTo>
                <a:lnTo>
                  <a:pt x="24324" y="3681"/>
                </a:lnTo>
                <a:lnTo>
                  <a:pt x="39877" y="2920"/>
                </a:lnTo>
                <a:lnTo>
                  <a:pt x="56360" y="2160"/>
                </a:lnTo>
                <a:lnTo>
                  <a:pt x="71151" y="1603"/>
                </a:lnTo>
                <a:lnTo>
                  <a:pt x="84276" y="1260"/>
                </a:lnTo>
                <a:lnTo>
                  <a:pt x="95758" y="1142"/>
                </a:lnTo>
                <a:lnTo>
                  <a:pt x="153338" y="7502"/>
                </a:lnTo>
                <a:lnTo>
                  <a:pt x="194452" y="26590"/>
                </a:lnTo>
                <a:lnTo>
                  <a:pt x="219112" y="58418"/>
                </a:lnTo>
                <a:lnTo>
                  <a:pt x="227330" y="102997"/>
                </a:lnTo>
                <a:lnTo>
                  <a:pt x="226188" y="117998"/>
                </a:lnTo>
                <a:lnTo>
                  <a:pt x="209169" y="159003"/>
                </a:lnTo>
                <a:lnTo>
                  <a:pt x="176664" y="188471"/>
                </a:lnTo>
                <a:lnTo>
                  <a:pt x="163449" y="194563"/>
                </a:lnTo>
                <a:lnTo>
                  <a:pt x="263017" y="346328"/>
                </a:lnTo>
                <a:lnTo>
                  <a:pt x="399161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25290" y="1000125"/>
            <a:ext cx="302260" cy="357505"/>
          </a:xfrm>
          <a:custGeom>
            <a:avLst/>
            <a:gdLst/>
            <a:ahLst/>
            <a:cxnLst/>
            <a:rect l="l" t="t" r="r" b="b"/>
            <a:pathLst>
              <a:path w="302260" h="357505">
                <a:moveTo>
                  <a:pt x="148589" y="0"/>
                </a:moveTo>
                <a:lnTo>
                  <a:pt x="214312" y="11541"/>
                </a:lnTo>
                <a:lnTo>
                  <a:pt x="262509" y="46227"/>
                </a:lnTo>
                <a:lnTo>
                  <a:pt x="292052" y="101726"/>
                </a:lnTo>
                <a:lnTo>
                  <a:pt x="301879" y="175895"/>
                </a:lnTo>
                <a:lnTo>
                  <a:pt x="299307" y="215542"/>
                </a:lnTo>
                <a:lnTo>
                  <a:pt x="278733" y="281836"/>
                </a:lnTo>
                <a:lnTo>
                  <a:pt x="237992" y="329965"/>
                </a:lnTo>
                <a:lnTo>
                  <a:pt x="179560" y="354453"/>
                </a:lnTo>
                <a:lnTo>
                  <a:pt x="143891" y="357504"/>
                </a:lnTo>
                <a:lnTo>
                  <a:pt x="111075" y="354478"/>
                </a:lnTo>
                <a:lnTo>
                  <a:pt x="57683" y="330233"/>
                </a:lnTo>
                <a:lnTo>
                  <a:pt x="20841" y="282461"/>
                </a:lnTo>
                <a:lnTo>
                  <a:pt x="2311" y="215925"/>
                </a:lnTo>
                <a:lnTo>
                  <a:pt x="0" y="175895"/>
                </a:lnTo>
                <a:lnTo>
                  <a:pt x="2524" y="140440"/>
                </a:lnTo>
                <a:lnTo>
                  <a:pt x="22717" y="78007"/>
                </a:lnTo>
                <a:lnTo>
                  <a:pt x="62347" y="28717"/>
                </a:lnTo>
                <a:lnTo>
                  <a:pt x="116413" y="3190"/>
                </a:lnTo>
                <a:lnTo>
                  <a:pt x="148589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1496" y="1659635"/>
            <a:ext cx="5550408" cy="4745736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274638"/>
            <a:ext cx="9601200" cy="1143000"/>
          </a:xfrm>
        </p:spPr>
        <p:txBody>
          <a:bodyPr>
            <a:normAutofit/>
          </a:bodyPr>
          <a:lstStyle/>
          <a:p>
            <a:r>
              <a:rPr lang="en-IN" sz="3200" b="1" dirty="0"/>
              <a:t>Assessment of pulmonary artery hypertension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en-IN" dirty="0"/>
              <a:t>Prominent Main pulmonary Artery</a:t>
            </a:r>
          </a:p>
          <a:p>
            <a:r>
              <a:rPr lang="en-IN" dirty="0"/>
              <a:t> Right descending pulmonary artery</a:t>
            </a:r>
          </a:p>
          <a:p>
            <a:r>
              <a:rPr lang="en-IN" dirty="0"/>
              <a:t>&gt; 17 mm in males and &gt; 16 mm in females.</a:t>
            </a:r>
          </a:p>
          <a:p>
            <a:r>
              <a:rPr lang="en-IN" dirty="0"/>
              <a:t> Pruning of peripheral pulmonary artery.</a:t>
            </a:r>
          </a:p>
          <a:p>
            <a:r>
              <a:rPr lang="en-IN" dirty="0"/>
              <a:t>Reduced retro-</a:t>
            </a:r>
            <a:r>
              <a:rPr lang="en-IN" dirty="0" err="1"/>
              <a:t>sternal</a:t>
            </a:r>
            <a:r>
              <a:rPr lang="en-IN" dirty="0"/>
              <a:t> space on lateral views </a:t>
            </a:r>
            <a:r>
              <a:rPr lang="en-IN" dirty="0" err="1"/>
              <a:t>dueto</a:t>
            </a:r>
            <a:r>
              <a:rPr lang="en-IN" dirty="0"/>
              <a:t> RV dilatation</a:t>
            </a:r>
          </a:p>
          <a:p>
            <a:endParaRPr lang="en-US" dirty="0"/>
          </a:p>
          <a:p>
            <a:endParaRPr lang="en-IN" dirty="0"/>
          </a:p>
          <a:p>
            <a:r>
              <a:rPr lang="en-IN" dirty="0"/>
              <a:t>Echo criteria for dilated pulmonary artery &gt; 22 mm</a:t>
            </a:r>
          </a:p>
          <a:p>
            <a:r>
              <a:rPr lang="en-IN" dirty="0"/>
              <a:t>CT criteria for dilated pulmonary artery &gt; 26 mm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30148"/>
            <a:ext cx="7058025" cy="90868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900" spc="-21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900" spc="5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600" u="heavy" dirty="0">
                <a:uFill>
                  <a:solidFill>
                    <a:srgbClr val="000000"/>
                  </a:solidFill>
                </a:uFill>
              </a:rPr>
              <a:t>Pulmonary</a:t>
            </a:r>
            <a:r>
              <a:rPr sz="2600" u="heavy" spc="-1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600" u="heavy" dirty="0">
                <a:uFill>
                  <a:solidFill>
                    <a:srgbClr val="000000"/>
                  </a:solidFill>
                </a:uFill>
              </a:rPr>
              <a:t>oligaemia</a:t>
            </a:r>
            <a:endParaRPr sz="2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3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/>
              <a:t>Decreased</a:t>
            </a:r>
            <a:r>
              <a:rPr sz="2000" spc="-50" dirty="0"/>
              <a:t> </a:t>
            </a:r>
            <a:r>
              <a:rPr sz="2000" dirty="0"/>
              <a:t>flow</a:t>
            </a:r>
            <a:r>
              <a:rPr sz="2000" spc="-15" dirty="0"/>
              <a:t> </a:t>
            </a:r>
            <a:r>
              <a:rPr sz="2000" dirty="0"/>
              <a:t>proximal</a:t>
            </a:r>
            <a:r>
              <a:rPr sz="2000" spc="-40" dirty="0"/>
              <a:t> </a:t>
            </a:r>
            <a:r>
              <a:rPr sz="2000" spc="-5" dirty="0"/>
              <a:t>to</a:t>
            </a:r>
            <a:r>
              <a:rPr sz="2000" dirty="0"/>
              <a:t> orgin</a:t>
            </a:r>
            <a:r>
              <a:rPr sz="2000" spc="-25" dirty="0"/>
              <a:t> </a:t>
            </a:r>
            <a:r>
              <a:rPr sz="2000" dirty="0"/>
              <a:t>of</a:t>
            </a:r>
            <a:r>
              <a:rPr sz="2000" spc="-15" dirty="0"/>
              <a:t> </a:t>
            </a:r>
            <a:r>
              <a:rPr sz="2000" dirty="0"/>
              <a:t>main</a:t>
            </a:r>
            <a:r>
              <a:rPr sz="2000" spc="-15" dirty="0"/>
              <a:t> </a:t>
            </a:r>
            <a:r>
              <a:rPr sz="2000" spc="-5" dirty="0"/>
              <a:t>pulmonary</a:t>
            </a:r>
            <a:r>
              <a:rPr sz="2000" spc="-40" dirty="0"/>
              <a:t> </a:t>
            </a:r>
            <a:r>
              <a:rPr sz="2000" spc="-5" dirty="0"/>
              <a:t>artery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869819"/>
            <a:ext cx="551561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Small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artery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Empty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bay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6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Pulmonary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vessels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small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5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Lung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hypertranslucent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05" dirty="0">
                <a:solidFill>
                  <a:srgbClr val="B03E9A"/>
                </a:solidFill>
                <a:latin typeface="Cambria"/>
                <a:cs typeface="Cambria"/>
              </a:rPr>
              <a:t>  </a:t>
            </a:r>
            <a:r>
              <a:rPr sz="2000" spc="-5" dirty="0">
                <a:latin typeface="Trebuchet MS"/>
                <a:cs typeface="Trebuchet MS"/>
              </a:rPr>
              <a:t>Lateral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view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shows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diminution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of</a:t>
            </a:r>
            <a:r>
              <a:rPr sz="2000" spc="1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hilar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vessels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12819" y="577595"/>
            <a:ext cx="2166620" cy="319405"/>
            <a:chOff x="4012819" y="577595"/>
            <a:chExt cx="2166620" cy="319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2819" y="577595"/>
              <a:ext cx="2166239" cy="319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05957" y="673099"/>
              <a:ext cx="74295" cy="114300"/>
            </a:xfrm>
            <a:custGeom>
              <a:avLst/>
              <a:gdLst/>
              <a:ahLst/>
              <a:cxnLst/>
              <a:rect l="l" t="t" r="r" b="b"/>
              <a:pathLst>
                <a:path w="74295" h="114300">
                  <a:moveTo>
                    <a:pt x="37083" y="0"/>
                  </a:moveTo>
                  <a:lnTo>
                    <a:pt x="0" y="114046"/>
                  </a:lnTo>
                  <a:lnTo>
                    <a:pt x="74167" y="114046"/>
                  </a:lnTo>
                  <a:lnTo>
                    <a:pt x="37083" y="0"/>
                  </a:lnTo>
                  <a:close/>
                </a:path>
              </a:pathLst>
            </a:custGeom>
            <a:ln w="3175">
              <a:solidFill>
                <a:srgbClr val="5813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045836" y="673100"/>
            <a:ext cx="74295" cy="114300"/>
          </a:xfrm>
          <a:custGeom>
            <a:avLst/>
            <a:gdLst/>
            <a:ahLst/>
            <a:cxnLst/>
            <a:rect l="l" t="t" r="r" b="b"/>
            <a:pathLst>
              <a:path w="74295" h="114300">
                <a:moveTo>
                  <a:pt x="37084" y="0"/>
                </a:moveTo>
                <a:lnTo>
                  <a:pt x="0" y="114046"/>
                </a:lnTo>
                <a:lnTo>
                  <a:pt x="74167" y="114046"/>
                </a:lnTo>
                <a:lnTo>
                  <a:pt x="37084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8698" y="625348"/>
            <a:ext cx="157606" cy="22364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251322" y="583056"/>
            <a:ext cx="622935" cy="313055"/>
          </a:xfrm>
          <a:custGeom>
            <a:avLst/>
            <a:gdLst/>
            <a:ahLst/>
            <a:cxnLst/>
            <a:rect l="l" t="t" r="r" b="b"/>
            <a:pathLst>
              <a:path w="622935" h="313055">
                <a:moveTo>
                  <a:pt x="567943" y="0"/>
                </a:moveTo>
                <a:lnTo>
                  <a:pt x="622680" y="0"/>
                </a:lnTo>
                <a:lnTo>
                  <a:pt x="622680" y="308482"/>
                </a:lnTo>
                <a:lnTo>
                  <a:pt x="567943" y="308482"/>
                </a:lnTo>
                <a:lnTo>
                  <a:pt x="567943" y="0"/>
                </a:lnTo>
                <a:close/>
              </a:path>
              <a:path w="622935" h="313055">
                <a:moveTo>
                  <a:pt x="280035" y="0"/>
                </a:moveTo>
                <a:lnTo>
                  <a:pt x="309117" y="0"/>
                </a:lnTo>
                <a:lnTo>
                  <a:pt x="375919" y="207771"/>
                </a:lnTo>
                <a:lnTo>
                  <a:pt x="441198" y="0"/>
                </a:lnTo>
                <a:lnTo>
                  <a:pt x="470026" y="0"/>
                </a:lnTo>
                <a:lnTo>
                  <a:pt x="533018" y="308737"/>
                </a:lnTo>
                <a:lnTo>
                  <a:pt x="479932" y="308737"/>
                </a:lnTo>
                <a:lnTo>
                  <a:pt x="447928" y="142366"/>
                </a:lnTo>
                <a:lnTo>
                  <a:pt x="385825" y="312673"/>
                </a:lnTo>
                <a:lnTo>
                  <a:pt x="366267" y="312673"/>
                </a:lnTo>
                <a:lnTo>
                  <a:pt x="304038" y="142366"/>
                </a:lnTo>
                <a:lnTo>
                  <a:pt x="270763" y="308737"/>
                </a:lnTo>
                <a:lnTo>
                  <a:pt x="217931" y="308737"/>
                </a:lnTo>
                <a:lnTo>
                  <a:pt x="280035" y="0"/>
                </a:lnTo>
                <a:close/>
              </a:path>
              <a:path w="622935" h="313055">
                <a:moveTo>
                  <a:pt x="0" y="0"/>
                </a:moveTo>
                <a:lnTo>
                  <a:pt x="196850" y="0"/>
                </a:lnTo>
                <a:lnTo>
                  <a:pt x="196850" y="48640"/>
                </a:lnTo>
                <a:lnTo>
                  <a:pt x="54737" y="48640"/>
                </a:lnTo>
                <a:lnTo>
                  <a:pt x="54737" y="120903"/>
                </a:lnTo>
                <a:lnTo>
                  <a:pt x="156590" y="120903"/>
                </a:lnTo>
                <a:lnTo>
                  <a:pt x="156590" y="167385"/>
                </a:lnTo>
                <a:lnTo>
                  <a:pt x="54737" y="167385"/>
                </a:lnTo>
                <a:lnTo>
                  <a:pt x="54737" y="259841"/>
                </a:lnTo>
                <a:lnTo>
                  <a:pt x="194563" y="259841"/>
                </a:lnTo>
                <a:lnTo>
                  <a:pt x="19456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30827" y="583056"/>
            <a:ext cx="294005" cy="308610"/>
          </a:xfrm>
          <a:custGeom>
            <a:avLst/>
            <a:gdLst/>
            <a:ahLst/>
            <a:cxnLst/>
            <a:rect l="l" t="t" r="r" b="b"/>
            <a:pathLst>
              <a:path w="294004" h="308609">
                <a:moveTo>
                  <a:pt x="238760" y="0"/>
                </a:moveTo>
                <a:lnTo>
                  <a:pt x="293497" y="0"/>
                </a:lnTo>
                <a:lnTo>
                  <a:pt x="293497" y="308482"/>
                </a:lnTo>
                <a:lnTo>
                  <a:pt x="238760" y="308482"/>
                </a:lnTo>
                <a:lnTo>
                  <a:pt x="238760" y="0"/>
                </a:lnTo>
                <a:close/>
              </a:path>
              <a:path w="294004" h="308609">
                <a:moveTo>
                  <a:pt x="0" y="0"/>
                </a:moveTo>
                <a:lnTo>
                  <a:pt x="54737" y="0"/>
                </a:lnTo>
                <a:lnTo>
                  <a:pt x="54737" y="259841"/>
                </a:lnTo>
                <a:lnTo>
                  <a:pt x="194183" y="259841"/>
                </a:lnTo>
                <a:lnTo>
                  <a:pt x="194183" y="308482"/>
                </a:lnTo>
                <a:lnTo>
                  <a:pt x="0" y="30848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08040" y="578866"/>
            <a:ext cx="271145" cy="313055"/>
          </a:xfrm>
          <a:custGeom>
            <a:avLst/>
            <a:gdLst/>
            <a:ahLst/>
            <a:cxnLst/>
            <a:rect l="l" t="t" r="r" b="b"/>
            <a:pathLst>
              <a:path w="271145" h="313055">
                <a:moveTo>
                  <a:pt x="123062" y="0"/>
                </a:moveTo>
                <a:lnTo>
                  <a:pt x="147065" y="0"/>
                </a:lnTo>
                <a:lnTo>
                  <a:pt x="271018" y="312674"/>
                </a:lnTo>
                <a:lnTo>
                  <a:pt x="210565" y="312674"/>
                </a:lnTo>
                <a:lnTo>
                  <a:pt x="188087" y="250189"/>
                </a:lnTo>
                <a:lnTo>
                  <a:pt x="82423" y="250189"/>
                </a:lnTo>
                <a:lnTo>
                  <a:pt x="60960" y="312674"/>
                </a:lnTo>
                <a:lnTo>
                  <a:pt x="0" y="312674"/>
                </a:lnTo>
                <a:lnTo>
                  <a:pt x="123062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74234" y="577723"/>
            <a:ext cx="544830" cy="319405"/>
          </a:xfrm>
          <a:custGeom>
            <a:avLst/>
            <a:gdLst/>
            <a:ahLst/>
            <a:cxnLst/>
            <a:rect l="l" t="t" r="r" b="b"/>
            <a:pathLst>
              <a:path w="544829" h="319405">
                <a:moveTo>
                  <a:pt x="396748" y="1142"/>
                </a:moveTo>
                <a:lnTo>
                  <a:pt x="420750" y="1142"/>
                </a:lnTo>
                <a:lnTo>
                  <a:pt x="544702" y="313816"/>
                </a:lnTo>
                <a:lnTo>
                  <a:pt x="484250" y="313816"/>
                </a:lnTo>
                <a:lnTo>
                  <a:pt x="461772" y="251332"/>
                </a:lnTo>
                <a:lnTo>
                  <a:pt x="356107" y="251332"/>
                </a:lnTo>
                <a:lnTo>
                  <a:pt x="334644" y="313816"/>
                </a:lnTo>
                <a:lnTo>
                  <a:pt x="273685" y="313816"/>
                </a:lnTo>
                <a:lnTo>
                  <a:pt x="396748" y="1142"/>
                </a:lnTo>
                <a:close/>
              </a:path>
              <a:path w="544829" h="319405">
                <a:moveTo>
                  <a:pt x="156210" y="0"/>
                </a:moveTo>
                <a:lnTo>
                  <a:pt x="180615" y="1903"/>
                </a:lnTo>
                <a:lnTo>
                  <a:pt x="203152" y="7604"/>
                </a:lnTo>
                <a:lnTo>
                  <a:pt x="223807" y="17091"/>
                </a:lnTo>
                <a:lnTo>
                  <a:pt x="242569" y="30352"/>
                </a:lnTo>
                <a:lnTo>
                  <a:pt x="219582" y="74422"/>
                </a:lnTo>
                <a:lnTo>
                  <a:pt x="214080" y="70062"/>
                </a:lnTo>
                <a:lnTo>
                  <a:pt x="207279" y="65738"/>
                </a:lnTo>
                <a:lnTo>
                  <a:pt x="170910" y="50799"/>
                </a:lnTo>
                <a:lnTo>
                  <a:pt x="154939" y="48640"/>
                </a:lnTo>
                <a:lnTo>
                  <a:pt x="133387" y="50569"/>
                </a:lnTo>
                <a:lnTo>
                  <a:pt x="97522" y="66000"/>
                </a:lnTo>
                <a:lnTo>
                  <a:pt x="71610" y="96242"/>
                </a:lnTo>
                <a:lnTo>
                  <a:pt x="58414" y="137580"/>
                </a:lnTo>
                <a:lnTo>
                  <a:pt x="56768" y="162178"/>
                </a:lnTo>
                <a:lnTo>
                  <a:pt x="58386" y="185590"/>
                </a:lnTo>
                <a:lnTo>
                  <a:pt x="71288" y="224936"/>
                </a:lnTo>
                <a:lnTo>
                  <a:pt x="96650" y="253827"/>
                </a:lnTo>
                <a:lnTo>
                  <a:pt x="131806" y="268547"/>
                </a:lnTo>
                <a:lnTo>
                  <a:pt x="152907" y="270382"/>
                </a:lnTo>
                <a:lnTo>
                  <a:pt x="166858" y="269382"/>
                </a:lnTo>
                <a:lnTo>
                  <a:pt x="201040" y="193801"/>
                </a:lnTo>
                <a:lnTo>
                  <a:pt x="158368" y="193801"/>
                </a:lnTo>
                <a:lnTo>
                  <a:pt x="158368" y="147065"/>
                </a:lnTo>
                <a:lnTo>
                  <a:pt x="255777" y="147065"/>
                </a:lnTo>
                <a:lnTo>
                  <a:pt x="255777" y="285114"/>
                </a:lnTo>
                <a:lnTo>
                  <a:pt x="220094" y="305206"/>
                </a:lnTo>
                <a:lnTo>
                  <a:pt x="174593" y="316817"/>
                </a:lnTo>
                <a:lnTo>
                  <a:pt x="144017" y="319024"/>
                </a:lnTo>
                <a:lnTo>
                  <a:pt x="112585" y="316309"/>
                </a:lnTo>
                <a:lnTo>
                  <a:pt x="60007" y="294592"/>
                </a:lnTo>
                <a:lnTo>
                  <a:pt x="21859" y="252112"/>
                </a:lnTo>
                <a:lnTo>
                  <a:pt x="2428" y="194633"/>
                </a:lnTo>
                <a:lnTo>
                  <a:pt x="0" y="160654"/>
                </a:lnTo>
                <a:lnTo>
                  <a:pt x="2643" y="126678"/>
                </a:lnTo>
                <a:lnTo>
                  <a:pt x="23788" y="68679"/>
                </a:lnTo>
                <a:lnTo>
                  <a:pt x="65270" y="25128"/>
                </a:lnTo>
                <a:lnTo>
                  <a:pt x="122229" y="2788"/>
                </a:lnTo>
                <a:lnTo>
                  <a:pt x="156210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2819" y="577595"/>
            <a:ext cx="269875" cy="319405"/>
          </a:xfrm>
          <a:custGeom>
            <a:avLst/>
            <a:gdLst/>
            <a:ahLst/>
            <a:cxnLst/>
            <a:rect l="l" t="t" r="r" b="b"/>
            <a:pathLst>
              <a:path w="269875" h="319405">
                <a:moveTo>
                  <a:pt x="132587" y="0"/>
                </a:moveTo>
                <a:lnTo>
                  <a:pt x="191357" y="10302"/>
                </a:lnTo>
                <a:lnTo>
                  <a:pt x="234314" y="41275"/>
                </a:lnTo>
                <a:lnTo>
                  <a:pt x="260715" y="90804"/>
                </a:lnTo>
                <a:lnTo>
                  <a:pt x="269493" y="157099"/>
                </a:lnTo>
                <a:lnTo>
                  <a:pt x="267206" y="192434"/>
                </a:lnTo>
                <a:lnTo>
                  <a:pt x="248866" y="251628"/>
                </a:lnTo>
                <a:lnTo>
                  <a:pt x="212478" y="294558"/>
                </a:lnTo>
                <a:lnTo>
                  <a:pt x="160281" y="316414"/>
                </a:lnTo>
                <a:lnTo>
                  <a:pt x="128396" y="319150"/>
                </a:lnTo>
                <a:lnTo>
                  <a:pt x="99155" y="316456"/>
                </a:lnTo>
                <a:lnTo>
                  <a:pt x="51530" y="294826"/>
                </a:lnTo>
                <a:lnTo>
                  <a:pt x="18645" y="252128"/>
                </a:lnTo>
                <a:lnTo>
                  <a:pt x="2071" y="192744"/>
                </a:lnTo>
                <a:lnTo>
                  <a:pt x="0" y="157099"/>
                </a:lnTo>
                <a:lnTo>
                  <a:pt x="2242" y="125406"/>
                </a:lnTo>
                <a:lnTo>
                  <a:pt x="20252" y="69641"/>
                </a:lnTo>
                <a:lnTo>
                  <a:pt x="55667" y="25610"/>
                </a:lnTo>
                <a:lnTo>
                  <a:pt x="103915" y="2837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581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810000" y="1066800"/>
            <a:ext cx="4495800" cy="4681220"/>
            <a:chOff x="3810000" y="1066800"/>
            <a:chExt cx="4495800" cy="468122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0" y="1066800"/>
              <a:ext cx="4267200" cy="468105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29400" y="2921635"/>
              <a:ext cx="1676400" cy="103505"/>
            </a:xfrm>
            <a:custGeom>
              <a:avLst/>
              <a:gdLst/>
              <a:ahLst/>
              <a:cxnLst/>
              <a:rect l="l" t="t" r="r" b="b"/>
              <a:pathLst>
                <a:path w="1676400" h="103505">
                  <a:moveTo>
                    <a:pt x="1587880" y="0"/>
                  </a:moveTo>
                  <a:lnTo>
                    <a:pt x="1583944" y="1015"/>
                  </a:lnTo>
                  <a:lnTo>
                    <a:pt x="1582166" y="4063"/>
                  </a:lnTo>
                  <a:lnTo>
                    <a:pt x="1580388" y="6985"/>
                  </a:lnTo>
                  <a:lnTo>
                    <a:pt x="1581403" y="10922"/>
                  </a:lnTo>
                  <a:lnTo>
                    <a:pt x="1640205" y="45317"/>
                  </a:lnTo>
                  <a:lnTo>
                    <a:pt x="1663827" y="45338"/>
                  </a:lnTo>
                  <a:lnTo>
                    <a:pt x="1663827" y="58038"/>
                  </a:lnTo>
                  <a:lnTo>
                    <a:pt x="1640370" y="58038"/>
                  </a:lnTo>
                  <a:lnTo>
                    <a:pt x="1584325" y="90677"/>
                  </a:lnTo>
                  <a:lnTo>
                    <a:pt x="1581403" y="92455"/>
                  </a:lnTo>
                  <a:lnTo>
                    <a:pt x="1580388" y="96265"/>
                  </a:lnTo>
                  <a:lnTo>
                    <a:pt x="1582039" y="99313"/>
                  </a:lnTo>
                  <a:lnTo>
                    <a:pt x="1583817" y="102362"/>
                  </a:lnTo>
                  <a:lnTo>
                    <a:pt x="1587753" y="103377"/>
                  </a:lnTo>
                  <a:lnTo>
                    <a:pt x="1665509" y="58038"/>
                  </a:lnTo>
                  <a:lnTo>
                    <a:pt x="1663827" y="58038"/>
                  </a:lnTo>
                  <a:lnTo>
                    <a:pt x="1665546" y="58017"/>
                  </a:lnTo>
                  <a:lnTo>
                    <a:pt x="1676400" y="51688"/>
                  </a:lnTo>
                  <a:lnTo>
                    <a:pt x="1587880" y="0"/>
                  </a:lnTo>
                  <a:close/>
                </a:path>
                <a:path w="1676400" h="103505">
                  <a:moveTo>
                    <a:pt x="1651186" y="51740"/>
                  </a:moveTo>
                  <a:lnTo>
                    <a:pt x="1640407" y="58017"/>
                  </a:lnTo>
                  <a:lnTo>
                    <a:pt x="1663827" y="58038"/>
                  </a:lnTo>
                  <a:lnTo>
                    <a:pt x="1663827" y="57276"/>
                  </a:lnTo>
                  <a:lnTo>
                    <a:pt x="1660652" y="57276"/>
                  </a:lnTo>
                  <a:lnTo>
                    <a:pt x="1651186" y="51740"/>
                  </a:lnTo>
                  <a:close/>
                </a:path>
                <a:path w="1676400" h="103505">
                  <a:moveTo>
                    <a:pt x="0" y="43814"/>
                  </a:moveTo>
                  <a:lnTo>
                    <a:pt x="0" y="56514"/>
                  </a:lnTo>
                  <a:lnTo>
                    <a:pt x="1640407" y="58017"/>
                  </a:lnTo>
                  <a:lnTo>
                    <a:pt x="1651186" y="51740"/>
                  </a:lnTo>
                  <a:lnTo>
                    <a:pt x="1640205" y="45317"/>
                  </a:lnTo>
                  <a:lnTo>
                    <a:pt x="0" y="43814"/>
                  </a:lnTo>
                  <a:close/>
                </a:path>
                <a:path w="1676400" h="103505">
                  <a:moveTo>
                    <a:pt x="1660652" y="46227"/>
                  </a:moveTo>
                  <a:lnTo>
                    <a:pt x="1651186" y="51740"/>
                  </a:lnTo>
                  <a:lnTo>
                    <a:pt x="1660652" y="57276"/>
                  </a:lnTo>
                  <a:lnTo>
                    <a:pt x="1660652" y="46227"/>
                  </a:lnTo>
                  <a:close/>
                </a:path>
                <a:path w="1676400" h="103505">
                  <a:moveTo>
                    <a:pt x="1663827" y="46227"/>
                  </a:moveTo>
                  <a:lnTo>
                    <a:pt x="1660652" y="46227"/>
                  </a:lnTo>
                  <a:lnTo>
                    <a:pt x="1660652" y="57276"/>
                  </a:lnTo>
                  <a:lnTo>
                    <a:pt x="1663827" y="57276"/>
                  </a:lnTo>
                  <a:lnTo>
                    <a:pt x="1663827" y="46227"/>
                  </a:lnTo>
                  <a:close/>
                </a:path>
                <a:path w="1676400" h="103505">
                  <a:moveTo>
                    <a:pt x="1640205" y="45317"/>
                  </a:moveTo>
                  <a:lnTo>
                    <a:pt x="1651186" y="51740"/>
                  </a:lnTo>
                  <a:lnTo>
                    <a:pt x="1660652" y="46227"/>
                  </a:lnTo>
                  <a:lnTo>
                    <a:pt x="1663827" y="46227"/>
                  </a:lnTo>
                  <a:lnTo>
                    <a:pt x="1663827" y="45338"/>
                  </a:lnTo>
                  <a:lnTo>
                    <a:pt x="1640205" y="45317"/>
                  </a:lnTo>
                  <a:close/>
                </a:path>
              </a:pathLst>
            </a:custGeom>
            <a:solidFill>
              <a:srgbClr val="B83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525893" y="3227959"/>
            <a:ext cx="15341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Empty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rebuchet MS"/>
                <a:cs typeface="Trebuchet MS"/>
              </a:rPr>
              <a:t>pulmonary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bay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066800"/>
            <a:ext cx="3657599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219200"/>
            <a:ext cx="205486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90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750" spc="125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u="heavy" spc="-15" dirty="0">
                <a:uFill>
                  <a:solidFill>
                    <a:srgbClr val="000000"/>
                  </a:solidFill>
                </a:uFill>
              </a:rPr>
              <a:t>Pruning</a:t>
            </a:r>
            <a:endParaRPr sz="175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077338"/>
            <a:ext cx="6946900" cy="28142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206375" indent="-274320">
              <a:lnSpc>
                <a:spcPct val="100000"/>
              </a:lnSpc>
              <a:spcBef>
                <a:spcPts val="105"/>
              </a:spcBef>
            </a:pPr>
            <a:r>
              <a:rPr sz="1450" spc="-145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-14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lang="en-US" sz="1450" spc="-140" dirty="0">
                <a:solidFill>
                  <a:srgbClr val="B03E9A"/>
                </a:solidFill>
                <a:latin typeface="Cambria"/>
                <a:cs typeface="Cambria"/>
              </a:rPr>
              <a:t>     </a:t>
            </a:r>
            <a:r>
              <a:rPr lang="en-US" sz="2000" spc="-5" dirty="0">
                <a:latin typeface="Trebuchet MS"/>
                <a:cs typeface="Cambria"/>
              </a:rPr>
              <a:t>High</a:t>
            </a:r>
            <a:r>
              <a:rPr sz="2000" spc="-5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pressure </a:t>
            </a:r>
            <a:r>
              <a:rPr sz="2000" dirty="0">
                <a:latin typeface="Trebuchet MS"/>
                <a:cs typeface="Trebuchet MS"/>
              </a:rPr>
              <a:t>left </a:t>
            </a:r>
            <a:r>
              <a:rPr sz="2000" spc="-5" dirty="0">
                <a:latin typeface="Trebuchet MS"/>
                <a:cs typeface="Trebuchet MS"/>
              </a:rPr>
              <a:t>to </a:t>
            </a:r>
            <a:r>
              <a:rPr sz="2000" dirty="0">
                <a:latin typeface="Trebuchet MS"/>
                <a:cs typeface="Trebuchet MS"/>
              </a:rPr>
              <a:t>right shunts </a:t>
            </a:r>
            <a:r>
              <a:rPr sz="2000" spc="-5" dirty="0">
                <a:latin typeface="Trebuchet MS"/>
                <a:cs typeface="Trebuchet MS"/>
              </a:rPr>
              <a:t>are associated with </a:t>
            </a:r>
            <a:r>
              <a:rPr sz="2000" dirty="0">
                <a:latin typeface="Trebuchet MS"/>
                <a:cs typeface="Trebuchet MS"/>
              </a:rPr>
              <a:t> obliterative </a:t>
            </a:r>
            <a:r>
              <a:rPr sz="2000" spc="-5" dirty="0">
                <a:latin typeface="Trebuchet MS"/>
                <a:cs typeface="Trebuchet MS"/>
              </a:rPr>
              <a:t>changes in the smaller pulmonary arteries </a:t>
            </a:r>
            <a:r>
              <a:rPr sz="2000" dirty="0">
                <a:latin typeface="Trebuchet MS"/>
                <a:cs typeface="Trebuchet MS"/>
              </a:rPr>
              <a:t>&amp;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arterioles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2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Trebuchet MS"/>
                <a:cs typeface="Trebuchet MS"/>
              </a:rPr>
              <a:t>Large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main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&amp;</a:t>
            </a:r>
            <a:r>
              <a:rPr sz="2000" spc="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large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central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pulmonary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arteries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taper</a:t>
            </a:r>
            <a:r>
              <a:rPr sz="2000" spc="-25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down </a:t>
            </a:r>
            <a:r>
              <a:rPr sz="2000" spc="-5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rapidly</a:t>
            </a:r>
            <a:r>
              <a:rPr sz="2000" spc="-3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to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very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small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vessels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r>
              <a:rPr sz="1450" spc="180" dirty="0">
                <a:solidFill>
                  <a:srgbClr val="B03E9A"/>
                </a:solidFill>
                <a:latin typeface="Cambria"/>
                <a:cs typeface="Cambria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Seen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in</a:t>
            </a:r>
            <a:r>
              <a:rPr sz="2000" spc="-15" dirty="0">
                <a:latin typeface="Trebuchet MS"/>
                <a:cs typeface="Trebuchet MS"/>
              </a:rPr>
              <a:t> Eisenmenger’s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syndrome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4965953"/>
            <a:ext cx="191135" cy="24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spc="-145" dirty="0">
                <a:solidFill>
                  <a:srgbClr val="B03E9A"/>
                </a:solidFill>
                <a:latin typeface="Cambria"/>
                <a:cs typeface="Cambria"/>
              </a:rPr>
              <a:t>⦿</a:t>
            </a:r>
            <a:endParaRPr sz="145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4914" y="4897373"/>
            <a:ext cx="18776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rebuchet MS"/>
                <a:cs typeface="Trebuchet MS"/>
              </a:rPr>
              <a:t>Precapillary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75" dirty="0">
                <a:latin typeface="Trebuchet MS"/>
                <a:cs typeface="Trebuchet MS"/>
              </a:rPr>
              <a:t>PAH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2711</Words>
  <Application>Microsoft Office PowerPoint</Application>
  <PresentationFormat>On-screen Show (4:3)</PresentationFormat>
  <Paragraphs>880</Paragraphs>
  <Slides>181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181</vt:i4>
      </vt:variant>
    </vt:vector>
  </HeadingPairs>
  <TitlesOfParts>
    <vt:vector size="182" baseType="lpstr">
      <vt:lpstr>Office Theme</vt:lpstr>
      <vt:lpstr>PowerPoint Presentation</vt:lpstr>
      <vt:lpstr>PowerPoint Presentation</vt:lpstr>
      <vt:lpstr>PowerPoint Presentation</vt:lpstr>
      <vt:lpstr>⦿ The medial ends of both clavicles should be equidistant  from the spinous process of the vertebral body projected  between the clavicles</vt:lpstr>
      <vt:lpstr>The increase in blackness of one  hemithorax is always on the side  to which the patient is rotated,  irrespective of whether the CXR  has been taken PA or AP</vt:lpstr>
      <vt:lpstr>PowerPoint Presentation</vt:lpstr>
      <vt:lpstr>PowerPoint Presentation</vt:lpstr>
      <vt:lpstr>NORMAL INSPIRATORY FILM</vt:lpstr>
      <vt:lpstr>PowerPoint Presentation</vt:lpstr>
      <vt:lpstr>PowerPoint Presentation</vt:lpstr>
      <vt:lpstr>PowerPoint Presentation</vt:lpstr>
      <vt:lpstr>PowerPoint Presentation</vt:lpstr>
      <vt:lpstr>Lateral decubitus position</vt:lpstr>
      <vt:lpstr>Why to see different views in life</vt:lpstr>
      <vt:lpstr>⦿ Gas bubble in fundus  with a clear air fluid 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⦿ MPA &gt; 15 mm from  the tangent</vt:lpstr>
      <vt:lpstr>PowerPoint Presentation</vt:lpstr>
      <vt:lpstr>PowerPoint Presentation</vt:lpstr>
      <vt:lpstr>⦿ The cardiothoracic ratio  should be less than 0.5.</vt:lpstr>
      <vt:lpstr>PowerPoint Presentation</vt:lpstr>
      <vt:lpstr>PowerPoint Presentation</vt:lpstr>
      <vt:lpstr>⦿  CTR is less than 50%  but heart is abnormal</vt:lpstr>
      <vt:lpstr>Causes of microcardia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Mitral Stenosis</vt:lpstr>
      <vt:lpstr>PowerPoint Presentation</vt:lpstr>
      <vt:lpstr>PowerPoint Presentation</vt:lpstr>
      <vt:lpstr>⦿ PA view</vt:lpstr>
      <vt:lpstr>Lateral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Oblique view</vt:lpstr>
      <vt:lpstr>PowerPoint Presentation</vt:lpstr>
      <vt:lpstr>PowerPoint Presentation</vt:lpstr>
      <vt:lpstr>PowerPoint Presentation</vt:lpstr>
      <vt:lpstr>PowerPoint Presentation</vt:lpstr>
      <vt:lpstr>Cardiomegaly v/s Pericardial effusion</vt:lpstr>
      <vt:lpstr>PowerPoint Presentation</vt:lpstr>
      <vt:lpstr>PowerPoint Presentation</vt:lpstr>
      <vt:lpstr>Pulmonary  oligaemia</vt:lpstr>
      <vt:lpstr>Pericardial effusion</vt:lpstr>
      <vt:lpstr>PowerPoint Presentation</vt:lpstr>
      <vt:lpstr>PowerPoint Presentation</vt:lpstr>
      <vt:lpstr>PowerPoint Presentation</vt:lpstr>
      <vt:lpstr>Differential Diagnosis of Massive Cardiomegaly</vt:lpstr>
      <vt:lpstr>PowerPoint Presentation</vt:lpstr>
      <vt:lpstr>PowerPoint Presentation</vt:lpstr>
      <vt:lpstr>PowerPoint Presentation</vt:lpstr>
      <vt:lpstr>PowerPoint Presentation</vt:lpstr>
      <vt:lpstr>Differential Diagnosis of Straightening of Right heart border</vt:lpstr>
      <vt:lpstr>Differential Diagnosis of Straightening of Left heart border</vt:lpstr>
      <vt:lpstr>PowerPoint Presentation</vt:lpstr>
      <vt:lpstr>PowerPoint Presentation</vt:lpstr>
      <vt:lpstr>PowerPoint Presentation</vt:lpstr>
      <vt:lpstr>⦿ LARRY ELLIOT’S CLASSIFICATION OF PVH</vt:lpstr>
      <vt:lpstr>PowerPoint Presentation</vt:lpstr>
      <vt:lpstr>RADIOLOGICAL STAGES</vt:lpstr>
      <vt:lpstr>PowerPoint Presentation</vt:lpstr>
      <vt:lpstr>Yellow , Blue , Red?</vt:lpstr>
      <vt:lpstr>⦿ Distended lymphatic channels  within edematous septa  coursing from peripheral  lymphatics to central hilar  nodes</vt:lpstr>
      <vt:lpstr>⦿  Horizontal 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⦿  Pulmonary plethora – features</vt:lpstr>
      <vt:lpstr>PowerPoint Presentation</vt:lpstr>
      <vt:lpstr>Assessment of pulmonary artery hypertension</vt:lpstr>
      <vt:lpstr>⦿ Pulmonary oligaemia ⦿ Decreased flow proximal to orgin of main pulmonary artery</vt:lpstr>
      <vt:lpstr>PowerPoint Presentation</vt:lpstr>
      <vt:lpstr>⦿ Pruning</vt:lpstr>
      <vt:lpstr>PowerPoint Presentation</vt:lpstr>
      <vt:lpstr>PowerPoint Presentation</vt:lpstr>
      <vt:lpstr>PowerPoint Presentation</vt:lpstr>
      <vt:lpstr>⦿  Westermark sign</vt:lpstr>
      <vt:lpstr>Chest x-ray signs of pulmonary embolism</vt:lpstr>
      <vt:lpstr>Hampton hump</vt:lpstr>
      <vt:lpstr>Palla’s Sign</vt:lpstr>
      <vt:lpstr>Other chest x-ray findings </vt:lpstr>
      <vt:lpstr>⦿ Small aortic knob from decreased cardiac output</vt:lpstr>
      <vt:lpstr>⦿ Mitral regurgitation</vt:lpstr>
      <vt:lpstr>PowerPoint Presentation</vt:lpstr>
      <vt:lpstr>⦿ Dilated ascending  aorta</vt:lpstr>
      <vt:lpstr>⦿ No obvious  cardiomegaly</vt:lpstr>
      <vt:lpstr>⦿ Concave PA  segment ⦿ RVH</vt:lpstr>
      <vt:lpstr>⦿ ASD</vt:lpstr>
      <vt:lpstr>PowerPoint Presentation</vt:lpstr>
      <vt:lpstr>⦿ VSD</vt:lpstr>
      <vt:lpstr>⦿ PDA</vt:lpstr>
      <vt:lpstr>⦿  COARCTATION OF AORTA</vt:lpstr>
      <vt:lpstr>PowerPoint Presentation</vt:lpstr>
      <vt:lpstr>PowerPoint Presentation</vt:lpstr>
      <vt:lpstr>PowerPoint Presentation</vt:lpstr>
      <vt:lpstr>⦿ TGA ⦿ ‘Egg on string’</vt:lpstr>
      <vt:lpstr>TAPVC (supracardiac)</vt:lpstr>
      <vt:lpstr>PowerPoint Presentation</vt:lpstr>
      <vt:lpstr>⦿ EBSTEIN ⦿ ‘Box shaped’heart</vt:lpstr>
      <vt:lpstr>⦿  TRUNCUS ARTERIOSUS ⦿   LV apex</vt:lpstr>
      <vt:lpstr>⦿ Eisenmenger’s  syndrome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⦿ A) Valvular – Mitral , aortic valve</vt:lpstr>
      <vt:lpstr>Valve calcification</vt:lpstr>
      <vt:lpstr>PowerPoint Presentation</vt:lpstr>
      <vt:lpstr>PowerPoint Presentation</vt:lpstr>
      <vt:lpstr>PowerPoint Presentation</vt:lpstr>
      <vt:lpstr>PERICARDIAL</vt:lpstr>
      <vt:lpstr>PowerPoint Presentation</vt:lpstr>
      <vt:lpstr>Explain?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⦿  Occurs in less than 0.5% of people</vt:lpstr>
      <vt:lpstr>⦿ Leftward displacement of barium filled esophagus</vt:lpstr>
      <vt:lpstr>Left superior  intercostal vein</vt:lpstr>
      <vt:lpstr>⦿ Left sided cervical aortic  arch</vt:lpstr>
      <vt:lpstr>PowerPoint Presentation</vt:lpstr>
      <vt:lpstr>PowerPoint Presentation</vt:lpstr>
      <vt:lpstr>⦿ PDA CLIP</vt:lpstr>
      <vt:lpstr>PowerPoint Presentation</vt:lpstr>
      <vt:lpstr>PowerPoint Presentation</vt:lpstr>
      <vt:lpstr>EBSTEIN’S ANOMALY</vt:lpstr>
      <vt:lpstr>PowerPoint Presentation</vt:lpstr>
      <vt:lpstr>PowerPoint Presentation</vt:lpstr>
      <vt:lpstr>PowerPoint Presentation</vt:lpstr>
      <vt:lpstr>MITRAL STENOSIS</vt:lpstr>
      <vt:lpstr>PowerPoint Presentation</vt:lpstr>
      <vt:lpstr>PowerPoint Presentation</vt:lpstr>
      <vt:lpstr>PowerPoint Presentation</vt:lpstr>
      <vt:lpstr>ASD WITH PAH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TAPVC SUPRACARDIAC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Phantom tumor</vt:lpstr>
      <vt:lpstr>Male vs Female?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PRESENTED BY   DR SANDEEP.R</dc:title>
  <dc:creator>Administrator</dc:creator>
  <cp:lastModifiedBy>drarunjudealphonse@gmail.com</cp:lastModifiedBy>
  <cp:revision>6</cp:revision>
  <dcterms:created xsi:type="dcterms:W3CDTF">2022-11-25T12:21:33Z</dcterms:created>
  <dcterms:modified xsi:type="dcterms:W3CDTF">2022-12-05T22:33:52Z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2022-11-25T00:00:00Z</vt:filetime>
  </property>
</Properties>
</file>