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71" r:id="rId3"/>
    <p:sldId id="256" r:id="rId4"/>
    <p:sldId id="262" r:id="rId5"/>
    <p:sldId id="263" r:id="rId6"/>
    <p:sldId id="264" r:id="rId7"/>
    <p:sldId id="265" r:id="rId8"/>
    <p:sldId id="266" r:id="rId9"/>
    <p:sldId id="272" r:id="rId10"/>
    <p:sldId id="259" r:id="rId11"/>
    <p:sldId id="260" r:id="rId12"/>
    <p:sldId id="269" r:id="rId13"/>
    <p:sldId id="268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8DA98-08E5-43A1-8621-698C49FF8560}" type="datetimeFigureOut">
              <a:rPr lang="en-US" smtClean="0"/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73B5D-A44D-4057-8F2D-4C91A06376BF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CHEST XRAY IN HEART FAILURE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IN" sz="2600" b="1" dirty="0" smtClean="0"/>
              <a:t>                                                                      </a:t>
            </a:r>
            <a:r>
              <a:rPr lang="en-IN" sz="1900" b="1" dirty="0" smtClean="0"/>
              <a:t>Dr </a:t>
            </a:r>
            <a:r>
              <a:rPr lang="en-IN" sz="1900" b="1" dirty="0" err="1" smtClean="0"/>
              <a:t>Arun</a:t>
            </a:r>
            <a:r>
              <a:rPr lang="en-IN" sz="1900" b="1" dirty="0" smtClean="0"/>
              <a:t> Jude Alphonse</a:t>
            </a:r>
            <a:endParaRPr lang="en-IN" sz="1900" b="1" dirty="0" smtClean="0"/>
          </a:p>
          <a:p>
            <a:pPr>
              <a:buNone/>
            </a:pPr>
            <a:r>
              <a:rPr lang="en-IN" sz="1900" b="1" dirty="0" smtClean="0"/>
              <a:t>                                                                                   </a:t>
            </a:r>
            <a:r>
              <a:rPr lang="en-US" altLang="en-IN" sz="1900" b="1" dirty="0" smtClean="0"/>
              <a:t>                 Dept of Cardiology</a:t>
            </a:r>
            <a:endParaRPr lang="en-US" altLang="en-IN" sz="1900" b="1" dirty="0" smtClean="0"/>
          </a:p>
          <a:p>
            <a:pPr>
              <a:buNone/>
            </a:pPr>
            <a:r>
              <a:rPr lang="en-US" altLang="en-IN" sz="1900" b="1" dirty="0" smtClean="0"/>
              <a:t>                                                                                                    Govt TDMC Alappuzha</a:t>
            </a:r>
            <a:endParaRPr lang="en-US" altLang="en-IN" sz="1900" b="1" dirty="0" smtClean="0"/>
          </a:p>
          <a:p>
            <a:pPr>
              <a:buNone/>
            </a:pPr>
            <a:endParaRPr lang="en-US" altLang="en-IN" sz="1900" b="1" dirty="0" smtClean="0"/>
          </a:p>
        </p:txBody>
      </p:sp>
      <p:pic>
        <p:nvPicPr>
          <p:cNvPr id="4098" name="Picture 2" descr="C:\Users\user\Desktop\index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71600" y="1219200"/>
            <a:ext cx="58674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Kerley</a:t>
            </a:r>
            <a:r>
              <a:rPr lang="en-US" b="1" dirty="0" smtClean="0"/>
              <a:t> lines</a:t>
            </a:r>
            <a:endParaRPr lang="en-IN" b="1" dirty="0"/>
          </a:p>
        </p:txBody>
      </p:sp>
      <p:pic>
        <p:nvPicPr>
          <p:cNvPr id="4" name="Content Placeholder 3" descr="Kerley lines2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00200" y="1295400"/>
            <a:ext cx="6400800" cy="5181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YELLOW  - KERLEY 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BLUE – KERLEY B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RED – KERLEY C</a:t>
            </a:r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Cardiogenic</a:t>
            </a:r>
            <a:r>
              <a:rPr lang="en-US" b="1" dirty="0" smtClean="0"/>
              <a:t> </a:t>
            </a:r>
            <a:r>
              <a:rPr lang="en-US" b="1" dirty="0" err="1" smtClean="0"/>
              <a:t>vs</a:t>
            </a:r>
            <a:r>
              <a:rPr lang="en-US" b="1" dirty="0" smtClean="0"/>
              <a:t> Non </a:t>
            </a:r>
            <a:r>
              <a:rPr lang="en-US" b="1" dirty="0" err="1" smtClean="0"/>
              <a:t>Cardiogenic</a:t>
            </a:r>
            <a:r>
              <a:rPr lang="en-US" b="1" dirty="0" smtClean="0"/>
              <a:t> Pulmonary edema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Cardiogenic</a:t>
            </a:r>
            <a:r>
              <a:rPr lang="en-US" dirty="0" smtClean="0"/>
              <a:t> – </a:t>
            </a:r>
            <a:r>
              <a:rPr lang="en-US" dirty="0" err="1" smtClean="0"/>
              <a:t>Cardiomegaly</a:t>
            </a:r>
            <a:r>
              <a:rPr lang="en-US" dirty="0" smtClean="0"/>
              <a:t> , upper zone vessel congestion, </a:t>
            </a:r>
            <a:r>
              <a:rPr lang="en-US" dirty="0" err="1" smtClean="0"/>
              <a:t>kerley</a:t>
            </a:r>
            <a:r>
              <a:rPr lang="en-US" dirty="0" smtClean="0"/>
              <a:t> lines ,lung shadow central hazy ,air </a:t>
            </a:r>
            <a:r>
              <a:rPr lang="en-US" dirty="0" err="1" smtClean="0"/>
              <a:t>bronchogram</a:t>
            </a:r>
            <a:r>
              <a:rPr lang="en-US" dirty="0" smtClean="0"/>
              <a:t> unusual ,resolves in few days with appropriate management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Non </a:t>
            </a:r>
            <a:r>
              <a:rPr lang="en-US" b="1" dirty="0" err="1" smtClean="0"/>
              <a:t>Cardiogenic</a:t>
            </a:r>
            <a:r>
              <a:rPr lang="en-US" b="1" dirty="0" smtClean="0"/>
              <a:t> </a:t>
            </a:r>
            <a:r>
              <a:rPr lang="en-US" dirty="0" smtClean="0"/>
              <a:t>–No </a:t>
            </a:r>
            <a:r>
              <a:rPr lang="en-US" dirty="0" err="1" smtClean="0"/>
              <a:t>cardiomegaly</a:t>
            </a:r>
            <a:r>
              <a:rPr lang="en-US" dirty="0" smtClean="0"/>
              <a:t> ,no </a:t>
            </a:r>
            <a:r>
              <a:rPr lang="en-US" dirty="0" err="1" smtClean="0"/>
              <a:t>upperzone</a:t>
            </a:r>
            <a:r>
              <a:rPr lang="en-US" dirty="0" smtClean="0"/>
              <a:t> vessel congestion , no </a:t>
            </a:r>
            <a:r>
              <a:rPr lang="en-US" dirty="0" err="1" smtClean="0"/>
              <a:t>kerley</a:t>
            </a:r>
            <a:r>
              <a:rPr lang="en-US" dirty="0" smtClean="0"/>
              <a:t> lines , lung shadow central or peripheral , air </a:t>
            </a:r>
            <a:r>
              <a:rPr lang="en-US" dirty="0" err="1" smtClean="0"/>
              <a:t>bronchogram</a:t>
            </a:r>
            <a:r>
              <a:rPr lang="en-US" dirty="0" smtClean="0"/>
              <a:t> frequent , takes time for radiological resolution</a:t>
            </a:r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ards-starks-17-728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81000" y="533400"/>
            <a:ext cx="8305800" cy="5943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7343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 </a:t>
            </a:r>
            <a:r>
              <a:rPr lang="en-US" sz="3600" b="1" dirty="0" smtClean="0"/>
              <a:t>What is the most likely  diagnosis?</a:t>
            </a:r>
            <a:br>
              <a:rPr lang="en-US" sz="3600" b="1" dirty="0" smtClean="0"/>
            </a:br>
            <a:endParaRPr lang="en-US" sz="3600" b="1" dirty="0" smtClean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2400" y="762000"/>
            <a:ext cx="4406996" cy="516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762000"/>
            <a:ext cx="4571999" cy="517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6019801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11-08-2020; </a:t>
            </a:r>
            <a:r>
              <a:rPr lang="en-US" sz="2400" b="1" dirty="0" smtClean="0"/>
              <a:t>Before treatment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6019801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14-08-2020;After </a:t>
            </a:r>
            <a:r>
              <a:rPr lang="en-US" sz="2400" b="1" dirty="0" smtClean="0"/>
              <a:t>treatment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Heart Failure</a:t>
            </a:r>
            <a:endParaRPr lang="en-IN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Chest x-ray findings include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1.pleural effusions,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2. cardiomegaly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3.Kerley B </a:t>
            </a:r>
            <a:r>
              <a:rPr lang="en-IN" dirty="0"/>
              <a:t>lines </a:t>
            </a:r>
            <a:r>
              <a:rPr lang="en-IN" dirty="0" smtClean="0"/>
              <a:t>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4.upper </a:t>
            </a:r>
            <a:r>
              <a:rPr lang="en-IN" dirty="0"/>
              <a:t>lobe pulmonary venous congestion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5.interstitial </a:t>
            </a:r>
            <a:r>
              <a:rPr lang="en-IN" dirty="0"/>
              <a:t>edema.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happens in LV Dysfunction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dirty="0" smtClean="0"/>
              <a:t>    LV Dysfunction&gt; Increased  LV end diastolic pressure&gt; 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 </a:t>
            </a:r>
            <a:r>
              <a:rPr lang="en-US" sz="3600" dirty="0" smtClean="0"/>
              <a:t>   back flow to LA(increased LA pressure) &gt; 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 </a:t>
            </a:r>
            <a:r>
              <a:rPr lang="en-US" sz="3600" dirty="0" smtClean="0"/>
              <a:t>   back flow to PV&gt; increased  Pulmonary Capillary Wedge Pressure (PCWP)&gt; increased hydrostatic pressure in vessels &gt;fluid will escape the vessels and enter the interstitial spaces and within the alveoli</a:t>
            </a:r>
            <a:endParaRPr lang="en-IN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b="1" dirty="0" smtClean="0"/>
              <a:t>RADIOLOGICAL STAGES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b="1" dirty="0" smtClean="0"/>
              <a:t>Stage 1(Redistribution) – PCWP 13-18mm hg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Vascular </a:t>
            </a:r>
            <a:r>
              <a:rPr lang="en-US" dirty="0" err="1" smtClean="0"/>
              <a:t>engogement</a:t>
            </a:r>
            <a:r>
              <a:rPr lang="en-US" dirty="0" smtClean="0"/>
              <a:t> ,upper zone vascular </a:t>
            </a:r>
            <a:r>
              <a:rPr lang="en-US" dirty="0" err="1" smtClean="0"/>
              <a:t>predominace</a:t>
            </a:r>
            <a:r>
              <a:rPr lang="en-US" dirty="0" smtClean="0"/>
              <a:t> , </a:t>
            </a:r>
            <a:r>
              <a:rPr lang="en-US" dirty="0" err="1" smtClean="0"/>
              <a:t>cardiomegaly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1027" name="Picture 3" descr="C:\Users\user\Desktop\New folder (7)\20201103_01411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43000" y="2895600"/>
            <a:ext cx="69342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915400" cy="5668963"/>
          </a:xfrm>
        </p:spPr>
        <p:txBody>
          <a:bodyPr/>
          <a:lstStyle/>
          <a:p>
            <a:r>
              <a:rPr lang="en-US" b="1" dirty="0" smtClean="0"/>
              <a:t>Stage 2(Interstitial edema) – PCWP 19 -25mm hg</a:t>
            </a:r>
            <a:endParaRPr lang="en-US" b="1" dirty="0" smtClean="0"/>
          </a:p>
          <a:p>
            <a:pPr>
              <a:buNone/>
            </a:pPr>
            <a:r>
              <a:rPr lang="en-US" sz="2400" dirty="0" err="1" smtClean="0"/>
              <a:t>Kerley</a:t>
            </a:r>
            <a:r>
              <a:rPr lang="en-US" sz="2400" dirty="0" smtClean="0"/>
              <a:t> lines , </a:t>
            </a:r>
            <a:r>
              <a:rPr lang="en-US" sz="2400" dirty="0" err="1" smtClean="0"/>
              <a:t>fissural</a:t>
            </a:r>
            <a:r>
              <a:rPr lang="en-US" sz="2400" dirty="0" smtClean="0"/>
              <a:t> thickening(congestion),</a:t>
            </a:r>
            <a:r>
              <a:rPr lang="en-US" sz="2400" dirty="0" err="1" smtClean="0"/>
              <a:t>peribronchial</a:t>
            </a:r>
            <a:r>
              <a:rPr lang="en-US" sz="2400" dirty="0" smtClean="0"/>
              <a:t> cuffing,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b</a:t>
            </a:r>
            <a:r>
              <a:rPr lang="en-US" sz="2400" dirty="0" smtClean="0"/>
              <a:t>ilateral small pleural effusions</a:t>
            </a:r>
            <a:endParaRPr lang="en-US" sz="2400" dirty="0" smtClean="0"/>
          </a:p>
          <a:p>
            <a:pPr>
              <a:buNone/>
            </a:pPr>
            <a:endParaRPr lang="en-IN" sz="2400" dirty="0"/>
          </a:p>
        </p:txBody>
      </p:sp>
      <p:pic>
        <p:nvPicPr>
          <p:cNvPr id="2050" name="Picture 2" descr="C:\Users\user\Desktop\New folder (7)\20201103_01431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90600" y="2209800"/>
            <a:ext cx="62484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b="1" dirty="0" smtClean="0"/>
              <a:t>Stage 3(Alveolar edema) –  PCWP &gt;25mm hg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   Alveolar edema , fluffy cotton wool opacities, symmetrical air space consolidation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3075" name="Picture 3" descr="C:\Users\user\Desktop\New folder (7)\c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19200" y="2286000"/>
            <a:ext cx="68580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20201103_014025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9600" y="609600"/>
            <a:ext cx="7772400" cy="5715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Yellow , Blue , Red?</a:t>
            </a:r>
            <a:endParaRPr lang="en-IN" dirty="0"/>
          </a:p>
        </p:txBody>
      </p:sp>
      <p:pic>
        <p:nvPicPr>
          <p:cNvPr id="4" name="Content Placeholder 3" descr="kerley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98625" y="1600200"/>
            <a:ext cx="5146749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1836</Words>
  <Application>WPS Presentation</Application>
  <PresentationFormat>On-screen Show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SimSun</vt:lpstr>
      <vt:lpstr>Wingdings</vt:lpstr>
      <vt:lpstr>Calibri</vt:lpstr>
      <vt:lpstr>Microsoft YaHei</vt:lpstr>
      <vt:lpstr>Arial Unicode MS</vt:lpstr>
      <vt:lpstr>Office Theme</vt:lpstr>
      <vt:lpstr>CHEST XRAY IN HEART FAILURE</vt:lpstr>
      <vt:lpstr> What is the most likely  diagnosis? </vt:lpstr>
      <vt:lpstr>Heart Failure</vt:lpstr>
      <vt:lpstr>What happens in LV Dysfunction</vt:lpstr>
      <vt:lpstr>RADIOLOGICAL STAGES</vt:lpstr>
      <vt:lpstr>PowerPoint 演示文稿</vt:lpstr>
      <vt:lpstr>PowerPoint 演示文稿</vt:lpstr>
      <vt:lpstr>PowerPoint 演示文稿</vt:lpstr>
      <vt:lpstr>Yellow , Blue , Red?</vt:lpstr>
      <vt:lpstr>Kerley lines</vt:lpstr>
      <vt:lpstr>PowerPoint 演示文稿</vt:lpstr>
      <vt:lpstr>Cardiogenic vs Non Cardiogenic Pulmonary edema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most likely  diagnosis?</dc:title>
  <dc:creator>user</dc:creator>
  <cp:lastModifiedBy>MCH</cp:lastModifiedBy>
  <cp:revision>9</cp:revision>
  <dcterms:created xsi:type="dcterms:W3CDTF">2006-08-16T00:00:00Z</dcterms:created>
  <dcterms:modified xsi:type="dcterms:W3CDTF">2022-06-15T07:31:51Z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9E2004C6B80F4EC88FA371FC4B0F3117</vt:lpwstr>
  </property>
  <property fmtid="{D5CDD505-2E9C-101B-9397-08002B2CF9AE}" pid="3" name="KSOProductBuildVer">
    <vt:lpwstr>1033-11.2.0.11156</vt:lpwstr>
  </property>
</Properties>
</file>