
<file path=[Content_Types].xml><?xml version="1.0" encoding="utf-8"?>
<Types xmlns="http://schemas.openxmlformats.org/package/2006/content-types"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94.xml" ContentType="application/vnd.openxmlformats-officedocument.presentationml.slide+xml"/>
  <Override PartName="/ppt/slides/slide142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36.xml" ContentType="application/vnd.openxmlformats-officedocument.presentationml.slide+xml"/>
  <Override PartName="/ppt/slides/slide83.xml" ContentType="application/vnd.openxmlformats-officedocument.presentationml.slide+xml"/>
  <Override PartName="/ppt/slides/slide120.xml" ContentType="application/vnd.openxmlformats-officedocument.presentationml.slide+xml"/>
  <Override PartName="/ppt/slides/slide131.xml" ContentType="application/vnd.openxmlformats-officedocument.presentationml.slide+xml"/>
  <Override PartName="/ppt/slides/slide218.xml" ContentType="application/vnd.openxmlformats-officedocument.presentationml.slide+xml"/>
  <Override PartName="/ppt/slides/slide25.xml" ContentType="application/vnd.openxmlformats-officedocument.presentationml.slide+xml"/>
  <Override PartName="/ppt/slides/slide72.xml" ContentType="application/vnd.openxmlformats-officedocument.presentationml.slide+xml"/>
  <Override PartName="/ppt/slides/slide207.xml" ContentType="application/vnd.openxmlformats-officedocument.presentationml.slid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69.xml" ContentType="application/vnd.openxmlformats-officedocument.presentationml.slide+xml"/>
  <Override PartName="/ppt/slides/slide221.xml" ContentType="application/vnd.openxmlformats-officedocument.presentationml.slide+xml"/>
  <Override PartName="/ppt/tableStyles.xml" ContentType="application/vnd.openxmlformats-officedocument.presentationml.tableStyles+xml"/>
  <Override PartName="/ppt/slides/slide147.xml" ContentType="application/vnd.openxmlformats-officedocument.presentationml.slide+xml"/>
  <Override PartName="/ppt/slides/slide158.xml" ContentType="application/vnd.openxmlformats-officedocument.presentationml.slide+xml"/>
  <Override PartName="/ppt/slides/slide194.xml" ContentType="application/vnd.openxmlformats-officedocument.presentationml.slide+xml"/>
  <Override PartName="/ppt/slides/slide210.xml" ContentType="application/vnd.openxmlformats-officedocument.presentationml.slide+xml"/>
  <Override PartName="/ppt/slides/slide99.xml" ContentType="application/vnd.openxmlformats-officedocument.presentationml.slide+xml"/>
  <Override PartName="/ppt/slides/slide136.xml" ContentType="application/vnd.openxmlformats-officedocument.presentationml.slide+xml"/>
  <Override PartName="/ppt/slides/slide183.xml" ContentType="application/vnd.openxmlformats-officedocument.presentationml.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slides/slide125.xml" ContentType="application/vnd.openxmlformats-officedocument.presentationml.slide+xml"/>
  <Override PartName="/ppt/slides/slide172.xml" ContentType="application/vnd.openxmlformats-officedocument.presentationml.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66.xml" ContentType="application/vnd.openxmlformats-officedocument.presentationml.slide+xml"/>
  <Override PartName="/ppt/slides/slide103.xml" ContentType="application/vnd.openxmlformats-officedocument.presentationml.slide+xml"/>
  <Override PartName="/ppt/slides/slide114.xml" ContentType="application/vnd.openxmlformats-officedocument.presentationml.slide+xml"/>
  <Override PartName="/ppt/slides/slide150.xml" ContentType="application/vnd.openxmlformats-officedocument.presentationml.slide+xml"/>
  <Override PartName="/ppt/slides/slide161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55.xml" ContentType="application/vnd.openxmlformats-officedocument.presentationml.slide+xml"/>
  <Override PartName="/ppt/theme/theme2.xml" ContentType="application/vnd.openxmlformats-officedocument.them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80.xml" ContentType="application/vnd.openxmlformats-officedocument.presentationml.slide+xml"/>
  <Override PartName="/ppt/slides/slide91.xml" ContentType="application/vnd.openxmlformats-officedocument.presentationml.slide+xml"/>
  <Override PartName="/ppt/slides/slide215.xml" ContentType="application/vnd.openxmlformats-officedocument.presentationml.slide+xml"/>
  <Override PartName="/ppt/slides/slide226.xml" ContentType="application/vnd.openxmlformats-officedocument.presentationml.slide+xml"/>
  <Default Extension="emf" ContentType="image/x-emf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s/slide199.xml" ContentType="application/vnd.openxmlformats-officedocument.presentationml.slide+xml"/>
  <Override PartName="/ppt/slides/slide204.xml" ContentType="application/vnd.openxmlformats-officedocument.presentationml.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40.xml" ContentType="application/vnd.openxmlformats-officedocument.presentationml.slide+xml"/>
  <Override PartName="/ppt/slides/slide159.xml" ContentType="application/vnd.openxmlformats-officedocument.presentationml.slide+xml"/>
  <Override PartName="/ppt/slides/slide188.xml" ContentType="application/vnd.openxmlformats-officedocument.presentationml.slide+xml"/>
  <Override PartName="/ppt/slides/slide211.xml" ContentType="application/vnd.openxmlformats-officedocument.presentationml.slide+xml"/>
  <Override PartName="/ppt/slides/slide222.xml" ContentType="application/vnd.openxmlformats-officedocument.presentationml.slide+xml"/>
  <Override PartName="/ppt/slides/slide119.xml" ContentType="application/vnd.openxmlformats-officedocument.presentationml.slide+xml"/>
  <Override PartName="/ppt/slides/slide148.xml" ContentType="application/vnd.openxmlformats-officedocument.presentationml.slide+xml"/>
  <Override PartName="/ppt/slides/slide166.xml" ContentType="application/vnd.openxmlformats-officedocument.presentationml.slide+xml"/>
  <Override PartName="/ppt/slides/slide177.xml" ContentType="application/vnd.openxmlformats-officedocument.presentationml.slide+xml"/>
  <Override PartName="/ppt/slides/slide195.xml" ContentType="application/vnd.openxmlformats-officedocument.presentationml.slide+xml"/>
  <Override PartName="/ppt/slides/slide200.xml" ContentType="application/vnd.openxmlformats-officedocument.presentationml.slide+xml"/>
  <Override PartName="/ppt/slideLayouts/slideLayout10.xml" ContentType="application/vnd.openxmlformats-officedocument.presentationml.slideLayout+xml"/>
  <Default Extension="gif" ContentType="image/gif"/>
  <Override PartName="/ppt/slides/slide89.xml" ContentType="application/vnd.openxmlformats-officedocument.presentationml.slide+xml"/>
  <Override PartName="/ppt/slides/slide108.xml" ContentType="application/vnd.openxmlformats-officedocument.presentationml.slide+xml"/>
  <Override PartName="/ppt/slides/slide126.xml" ContentType="application/vnd.openxmlformats-officedocument.presentationml.slide+xml"/>
  <Override PartName="/ppt/slides/slide137.xml" ContentType="application/vnd.openxmlformats-officedocument.presentationml.slide+xml"/>
  <Override PartName="/ppt/slides/slide155.xml" ContentType="application/vnd.openxmlformats-officedocument.presentationml.slide+xml"/>
  <Override PartName="/ppt/slides/slide173.xml" ContentType="application/vnd.openxmlformats-officedocument.presentationml.slide+xml"/>
  <Override PartName="/ppt/slides/slide184.xml" ContentType="application/vnd.openxmlformats-officedocument.presentationml.slide+xml"/>
  <Override PartName="/ppt/slides/slide49.xml" ContentType="application/vnd.openxmlformats-officedocument.presentationml.slide+xml"/>
  <Override PartName="/ppt/slides/slide78.xml" ContentType="application/vnd.openxmlformats-officedocument.presentationml.slide+xml"/>
  <Override PartName="/ppt/slides/slide96.xml" ContentType="application/vnd.openxmlformats-officedocument.presentationml.slide+xml"/>
  <Override PartName="/ppt/slides/slide115.xml" ContentType="application/vnd.openxmlformats-officedocument.presentationml.slide+xml"/>
  <Override PartName="/ppt/slides/slide144.xml" ContentType="application/vnd.openxmlformats-officedocument.presentationml.slide+xml"/>
  <Override PartName="/ppt/slides/slide162.xml" ContentType="application/vnd.openxmlformats-officedocument.presentationml.slide+xml"/>
  <Override PartName="/ppt/slides/slide191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s/slide104.xml" ContentType="application/vnd.openxmlformats-officedocument.presentationml.slide+xml"/>
  <Override PartName="/ppt/slides/slide122.xml" ContentType="application/vnd.openxmlformats-officedocument.presentationml.slide+xml"/>
  <Override PartName="/ppt/slides/slide133.xml" ContentType="application/vnd.openxmlformats-officedocument.presentationml.slide+xml"/>
  <Override PartName="/ppt/slides/slide151.xml" ContentType="application/vnd.openxmlformats-officedocument.presentationml.slide+xml"/>
  <Override PartName="/ppt/slides/slide180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s/slide92.xml" ContentType="application/vnd.openxmlformats-officedocument.presentationml.slide+xml"/>
  <Override PartName="/ppt/slides/slide111.xml" ContentType="application/vnd.openxmlformats-officedocument.presentationml.slide+xml"/>
  <Override PartName="/ppt/slides/slide140.xml" ContentType="application/vnd.openxmlformats-officedocument.presentationml.slide+xml"/>
  <Override PartName="/ppt/slides/slide209.xml" ContentType="application/vnd.openxmlformats-officedocument.presentationml.slide+xml"/>
  <Override PartName="/ppt/slides/slide227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Override PartName="/ppt/slides/slide100.xml" ContentType="application/vnd.openxmlformats-officedocument.presentationml.slide+xml"/>
  <Override PartName="/ppt/slides/slide216.xml" ContentType="application/vnd.openxmlformats-officedocument.presentationml.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slides/slide189.xml" ContentType="application/vnd.openxmlformats-officedocument.presentationml.slide+xml"/>
  <Override PartName="/ppt/slides/slide205.xml" ContentType="application/vnd.openxmlformats-officedocument.presentationml.slide+xml"/>
  <Override PartName="/ppt/slides/slide223.xml" ContentType="application/vnd.openxmlformats-officedocument.presentationml.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s/slide149.xml" ContentType="application/vnd.openxmlformats-officedocument.presentationml.slide+xml"/>
  <Override PartName="/ppt/slides/slide178.xml" ContentType="application/vnd.openxmlformats-officedocument.presentationml.slide+xml"/>
  <Override PartName="/ppt/slides/slide196.xml" ContentType="application/vnd.openxmlformats-officedocument.presentationml.slide+xml"/>
  <Override PartName="/ppt/slides/slide212.xml" ContentType="application/vnd.openxmlformats-officedocument.presentationml.slide+xml"/>
  <Override PartName="/ppt/slideLayouts/slideLayout11.xml" ContentType="application/vnd.openxmlformats-officedocument.presentationml.slideLayout+xml"/>
  <Override PartName="/ppt/slides/slide138.xml" ContentType="application/vnd.openxmlformats-officedocument.presentationml.slide+xml"/>
  <Override PartName="/ppt/slides/slide167.xml" ContentType="application/vnd.openxmlformats-officedocument.presentationml.slide+xml"/>
  <Override PartName="/ppt/slides/slide185.xml" ContentType="application/vnd.openxmlformats-officedocument.presentationml.slide+xml"/>
  <Override PartName="/ppt/slides/slide201.xml" ContentType="application/vnd.openxmlformats-officedocument.presentationml.slide+xml"/>
  <Override PartName="/ppt/slides/slide79.xml" ContentType="application/vnd.openxmlformats-officedocument.presentationml.slide+xml"/>
  <Override PartName="/ppt/slides/slide109.xml" ContentType="application/vnd.openxmlformats-officedocument.presentationml.slide+xml"/>
  <Override PartName="/ppt/slides/slide127.xml" ContentType="application/vnd.openxmlformats-officedocument.presentationml.slide+xml"/>
  <Override PartName="/ppt/slides/slide145.xml" ContentType="application/vnd.openxmlformats-officedocument.presentationml.slide+xml"/>
  <Override PartName="/ppt/slides/slide156.xml" ContentType="application/vnd.openxmlformats-officedocument.presentationml.slide+xml"/>
  <Override PartName="/ppt/slides/slide174.xml" ContentType="application/vnd.openxmlformats-officedocument.presentationml.slide+xml"/>
  <Override PartName="/ppt/slides/slide192.xml" ContentType="application/vnd.openxmlformats-officedocument.presentationml.slid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s/slide97.xml" ContentType="application/vnd.openxmlformats-officedocument.presentationml.slide+xml"/>
  <Override PartName="/ppt/slides/slide116.xml" ContentType="application/vnd.openxmlformats-officedocument.presentationml.slide+xml"/>
  <Override PartName="/ppt/slides/slide134.xml" ContentType="application/vnd.openxmlformats-officedocument.presentationml.slide+xml"/>
  <Override PartName="/ppt/slides/slide163.xml" ContentType="application/vnd.openxmlformats-officedocument.presentationml.slide+xml"/>
  <Override PartName="/ppt/slides/slide181.xml" ContentType="application/vnd.openxmlformats-officedocument.presentationml.slide+xml"/>
  <Override PartName="/ppt/slideLayouts/slideLayout9.xml" ContentType="application/vnd.openxmlformats-officedocument.presentationml.slideLayout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s/slide105.xml" ContentType="application/vnd.openxmlformats-officedocument.presentationml.slide+xml"/>
  <Override PartName="/ppt/slides/slide123.xml" ContentType="application/vnd.openxmlformats-officedocument.presentationml.slide+xml"/>
  <Override PartName="/ppt/slides/slide141.xml" ContentType="application/vnd.openxmlformats-officedocument.presentationml.slide+xml"/>
  <Override PartName="/ppt/slides/slide152.xml" ContentType="application/vnd.openxmlformats-officedocument.presentationml.slide+xml"/>
  <Override PartName="/ppt/slides/slide170.xml" ContentType="application/vnd.openxmlformats-officedocument.presentationml.slide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s/slide93.xml" ContentType="application/vnd.openxmlformats-officedocument.presentationml.slide+xml"/>
  <Override PartName="/ppt/slides/slide101.xml" ContentType="application/vnd.openxmlformats-officedocument.presentationml.slide+xml"/>
  <Override PartName="/ppt/slides/slide112.xml" ContentType="application/vnd.openxmlformats-officedocument.presentationml.slide+xml"/>
  <Override PartName="/ppt/slides/slide130.xml" ContentType="application/vnd.openxmlformats-officedocument.presentationml.slide+xml"/>
  <Override PartName="/ppt/slides/slide217.xml" ContentType="application/vnd.openxmlformats-officedocument.presentationml.slide+xml"/>
  <Override PartName="/ppt/slides/slide228.xml" ContentType="application/vnd.openxmlformats-officedocument.presentationml.slide+xml"/>
  <Override PartName="/ppt/slideLayouts/slideLayout5.xml" ContentType="application/vnd.openxmlformats-officedocument.presentationml.slideLayout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Override PartName="/ppt/slides/slide71.xml" ContentType="application/vnd.openxmlformats-officedocument.presentationml.slide+xml"/>
  <Override PartName="/ppt/slides/slide82.xml" ContentType="application/vnd.openxmlformats-officedocument.presentationml.slide+xml"/>
  <Override PartName="/ppt/slides/slide206.xml" ContentType="application/vnd.openxmlformats-officedocument.presentationml.slide+xml"/>
  <Default Extension="jpeg" ContentType="image/jpeg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60.xml" ContentType="application/vnd.openxmlformats-officedocument.presentationml.slide+xml"/>
  <Override PartName="/ppt/slides/slide213.xml" ContentType="application/vnd.openxmlformats-officedocument.presentationml.slide+xml"/>
  <Override PartName="/ppt/slides/slide224.xml" ContentType="application/vnd.openxmlformats-officedocument.presentationml.slide+xml"/>
  <Override PartName="/ppt/slideLayouts/slideLayout1.xml" ContentType="application/vnd.openxmlformats-officedocument.presentationml.slideLayout+xml"/>
  <Override PartName="/ppt/slides/slide20.xml" ContentType="application/vnd.openxmlformats-officedocument.presentationml.slide+xml"/>
  <Override PartName="/ppt/slides/slide168.xml" ContentType="application/vnd.openxmlformats-officedocument.presentationml.slide+xml"/>
  <Override PartName="/ppt/slides/slide179.xml" ContentType="application/vnd.openxmlformats-officedocument.presentationml.slide+xml"/>
  <Override PartName="/ppt/slides/slide197.xml" ContentType="application/vnd.openxmlformats-officedocument.presentationml.slide+xml"/>
  <Override PartName="/ppt/slides/slide202.xml" ContentType="application/vnd.openxmlformats-officedocument.presentationml.slide+xml"/>
  <Override PartName="/ppt/slideLayouts/slideLayout12.xml" ContentType="application/vnd.openxmlformats-officedocument.presentationml.slideLayout+xml"/>
  <Override PartName="/ppt/ink/ink1.xml" ContentType="application/inkml+xml"/>
  <Override PartName="/ppt/slides/slide139.xml" ContentType="application/vnd.openxmlformats-officedocument.presentationml.slide+xml"/>
  <Override PartName="/ppt/slides/slide157.xml" ContentType="application/vnd.openxmlformats-officedocument.presentationml.slide+xml"/>
  <Override PartName="/ppt/slides/slide186.xml" ContentType="application/vnd.openxmlformats-officedocument.presentationml.slide+xml"/>
  <Override PartName="/ppt/slides/slide220.xml" ContentType="application/vnd.openxmlformats-officedocument.presentationml.slide+xml"/>
  <Override PartName="/ppt/slides/slide98.xml" ContentType="application/vnd.openxmlformats-officedocument.presentationml.slide+xml"/>
  <Override PartName="/ppt/slides/slide117.xml" ContentType="application/vnd.openxmlformats-officedocument.presentationml.slide+xml"/>
  <Override PartName="/ppt/slides/slide128.xml" ContentType="application/vnd.openxmlformats-officedocument.presentationml.slide+xml"/>
  <Override PartName="/ppt/slides/slide146.xml" ContentType="application/vnd.openxmlformats-officedocument.presentationml.slide+xml"/>
  <Override PartName="/ppt/slides/slide164.xml" ContentType="application/vnd.openxmlformats-officedocument.presentationml.slide+xml"/>
  <Override PartName="/ppt/slides/slide175.xml" ContentType="application/vnd.openxmlformats-officedocument.presentationml.slide+xml"/>
  <Override PartName="/ppt/slides/slide193.xml" ContentType="application/vnd.openxmlformats-officedocument.presentationml.slide+xml"/>
  <Override PartName="/ppt/slides/slide8.xml" ContentType="application/vnd.openxmlformats-officedocument.presentationml.slide+xml"/>
  <Override PartName="/ppt/slides/slide69.xml" ContentType="application/vnd.openxmlformats-officedocument.presentationml.slide+xml"/>
  <Override PartName="/ppt/slides/slide87.xml" ContentType="application/vnd.openxmlformats-officedocument.presentationml.slide+xml"/>
  <Override PartName="/ppt/slides/slide106.xml" ContentType="application/vnd.openxmlformats-officedocument.presentationml.slide+xml"/>
  <Override PartName="/ppt/slides/slide124.xml" ContentType="application/vnd.openxmlformats-officedocument.presentationml.slide+xml"/>
  <Override PartName="/ppt/slides/slide135.xml" ContentType="application/vnd.openxmlformats-officedocument.presentationml.slide+xml"/>
  <Override PartName="/ppt/slides/slide153.xml" ContentType="application/vnd.openxmlformats-officedocument.presentationml.slide+xml"/>
  <Override PartName="/ppt/slides/slide171.xml" ContentType="application/vnd.openxmlformats-officedocument.presentationml.slide+xml"/>
  <Override PartName="/ppt/slides/slide182.xml" ContentType="application/vnd.openxmlformats-officedocument.presentationml.slide+xml"/>
  <Override PartName="/ppt/slides/slide29.xml" ContentType="application/vnd.openxmlformats-officedocument.presentationml.slide+xml"/>
  <Override PartName="/ppt/slides/slide76.xml" ContentType="application/vnd.openxmlformats-officedocument.presentationml.slide+xml"/>
  <Override PartName="/ppt/slides/slide113.xml" ContentType="application/vnd.openxmlformats-officedocument.presentationml.slide+xml"/>
  <Override PartName="/ppt/slides/slide160.xml" ContentType="application/vnd.openxmlformats-officedocument.presentationml.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102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43.xml" ContentType="application/vnd.openxmlformats-officedocument.presentationml.slide+xml"/>
  <Override PartName="/ppt/slides/slide90.xml" ContentType="application/vnd.openxmlformats-officedocument.presentationml.slide+xml"/>
  <Override PartName="/ppt/slides/slide225.xml" ContentType="application/vnd.openxmlformats-officedocument.presentationml.slide+xml"/>
  <Override PartName="/ppt/theme/theme1.xml" ContentType="application/vnd.openxmlformats-officedocument.theme+xml"/>
  <Override PartName="/ppt/slides/slide32.xml" ContentType="application/vnd.openxmlformats-officedocument.presentationml.slide+xml"/>
  <Override PartName="/ppt/slides/slide214.xml" ContentType="application/vnd.openxmlformats-officedocument.presentationml.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slides/slide187.xml" ContentType="application/vnd.openxmlformats-officedocument.presentationml.slide+xml"/>
  <Override PartName="/ppt/slides/slide198.xml" ContentType="application/vnd.openxmlformats-officedocument.presentationml.slide+xml"/>
  <Override PartName="/ppt/slides/slide203.xml" ContentType="application/vnd.openxmlformats-officedocument.presentationml.slide+xml"/>
  <Override PartName="/ppt/slides/slide129.xml" ContentType="application/vnd.openxmlformats-officedocument.presentationml.slide+xml"/>
  <Override PartName="/ppt/slides/slide176.xml" ContentType="application/vnd.openxmlformats-officedocument.presentationml.slide+xml"/>
  <Override PartName="/ppt/slides/slide118.xml" ContentType="application/vnd.openxmlformats-officedocument.presentationml.slide+xml"/>
  <Override PartName="/ppt/slides/slide165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107.xml" ContentType="application/vnd.openxmlformats-officedocument.presentationml.slide+xml"/>
  <Override PartName="/ppt/slides/slide143.xml" ContentType="application/vnd.openxmlformats-officedocument.presentationml.slide+xml"/>
  <Override PartName="/ppt/slides/slide154.xml" ContentType="application/vnd.openxmlformats-officedocument.presentationml.slide+xml"/>
  <Override PartName="/ppt/slides/slide190.xml" ContentType="application/vnd.openxmlformats-officedocument.presentationml.slide+xml"/>
  <Override PartName="/ppt/viewProps.xml" ContentType="application/vnd.openxmlformats-officedocument.presentationml.viewProps+xml"/>
  <Override PartName="/ppt/slides/slide48.xml" ContentType="application/vnd.openxmlformats-officedocument.presentationml.slide+xml"/>
  <Override PartName="/ppt/slides/slide95.xml" ContentType="application/vnd.openxmlformats-officedocument.presentationml.slide+xml"/>
  <Override PartName="/ppt/slides/slide132.xml" ContentType="application/vnd.openxmlformats-officedocument.presentationml.slide+xml"/>
  <Override PartName="/ppt/notesSlides/notesSlide3.xml" ContentType="application/vnd.openxmlformats-officedocument.presentationml.notes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slides/slide121.xml" ContentType="application/vnd.openxmlformats-officedocument.presentationml.slide+xml"/>
  <Override PartName="/ppt/slides/slide208.xml" ContentType="application/vnd.openxmlformats-officedocument.presentationml.slide+xml"/>
  <Override PartName="/ppt/slides/slide219.xml" ContentType="application/vnd.openxmlformats-officedocument.presentationml.slide+xml"/>
  <Override PartName="/ppt/presProps.xml" ContentType="application/vnd.openxmlformats-officedocument.presentationml.presProps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62.xml" ContentType="application/vnd.openxmlformats-officedocument.presentationml.slide+xml"/>
  <Override PartName="/ppt/slides/slide110.xml" ContentType="application/vnd.openxmlformats-officedocument.presentationml.slide+xml"/>
  <Override PartName="/ppt/slideLayouts/slideLayout3.xml" ContentType="application/vnd.openxmlformats-officedocument.presentationml.slideLayout+xml"/>
  <Override PartName="/ppt/slides/slide51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4" r:id="rId1"/>
  </p:sldMasterIdLst>
  <p:notesMasterIdLst>
    <p:notesMasterId r:id="rId230"/>
  </p:notesMasterIdLst>
  <p:sldIdLst>
    <p:sldId id="256" r:id="rId2"/>
    <p:sldId id="479" r:id="rId3"/>
    <p:sldId id="258" r:id="rId4"/>
    <p:sldId id="259" r:id="rId5"/>
    <p:sldId id="286" r:id="rId6"/>
    <p:sldId id="375" r:id="rId7"/>
    <p:sldId id="480" r:id="rId8"/>
    <p:sldId id="486" r:id="rId9"/>
    <p:sldId id="487" r:id="rId10"/>
    <p:sldId id="279" r:id="rId11"/>
    <p:sldId id="280" r:id="rId12"/>
    <p:sldId id="419" r:id="rId13"/>
    <p:sldId id="488" r:id="rId14"/>
    <p:sldId id="439" r:id="rId15"/>
    <p:sldId id="492" r:id="rId16"/>
    <p:sldId id="493" r:id="rId17"/>
    <p:sldId id="491" r:id="rId18"/>
    <p:sldId id="440" r:id="rId19"/>
    <p:sldId id="409" r:id="rId20"/>
    <p:sldId id="441" r:id="rId21"/>
    <p:sldId id="494" r:id="rId22"/>
    <p:sldId id="410" r:id="rId23"/>
    <p:sldId id="411" r:id="rId24"/>
    <p:sldId id="490" r:id="rId25"/>
    <p:sldId id="434" r:id="rId26"/>
    <p:sldId id="502" r:id="rId27"/>
    <p:sldId id="436" r:id="rId28"/>
    <p:sldId id="437" r:id="rId29"/>
    <p:sldId id="496" r:id="rId30"/>
    <p:sldId id="414" r:id="rId31"/>
    <p:sldId id="416" r:id="rId32"/>
    <p:sldId id="420" r:id="rId33"/>
    <p:sldId id="498" r:id="rId34"/>
    <p:sldId id="503" r:id="rId35"/>
    <p:sldId id="499" r:id="rId36"/>
    <p:sldId id="500" r:id="rId37"/>
    <p:sldId id="507" r:id="rId38"/>
    <p:sldId id="508" r:id="rId39"/>
    <p:sldId id="421" r:id="rId40"/>
    <p:sldId id="430" r:id="rId41"/>
    <p:sldId id="422" r:id="rId42"/>
    <p:sldId id="501" r:id="rId43"/>
    <p:sldId id="509" r:id="rId44"/>
    <p:sldId id="510" r:id="rId45"/>
    <p:sldId id="512" r:id="rId46"/>
    <p:sldId id="511" r:id="rId47"/>
    <p:sldId id="423" r:id="rId48"/>
    <p:sldId id="429" r:id="rId49"/>
    <p:sldId id="504" r:id="rId50"/>
    <p:sldId id="513" r:id="rId51"/>
    <p:sldId id="506" r:id="rId52"/>
    <p:sldId id="514" r:id="rId53"/>
    <p:sldId id="489" r:id="rId54"/>
    <p:sldId id="431" r:id="rId55"/>
    <p:sldId id="426" r:id="rId56"/>
    <p:sldId id="295" r:id="rId57"/>
    <p:sldId id="296" r:id="rId58"/>
    <p:sldId id="427" r:id="rId59"/>
    <p:sldId id="272" r:id="rId60"/>
    <p:sldId id="516" r:id="rId61"/>
    <p:sldId id="517" r:id="rId62"/>
    <p:sldId id="433" r:id="rId63"/>
    <p:sldId id="468" r:id="rId64"/>
    <p:sldId id="518" r:id="rId65"/>
    <p:sldId id="519" r:id="rId66"/>
    <p:sldId id="520" r:id="rId67"/>
    <p:sldId id="355" r:id="rId68"/>
    <p:sldId id="354" r:id="rId69"/>
    <p:sldId id="443" r:id="rId70"/>
    <p:sldId id="529" r:id="rId71"/>
    <p:sldId id="536" r:id="rId72"/>
    <p:sldId id="521" r:id="rId73"/>
    <p:sldId id="358" r:id="rId74"/>
    <p:sldId id="370" r:id="rId75"/>
    <p:sldId id="531" r:id="rId76"/>
    <p:sldId id="305" r:id="rId77"/>
    <p:sldId id="537" r:id="rId78"/>
    <p:sldId id="450" r:id="rId79"/>
    <p:sldId id="307" r:id="rId80"/>
    <p:sldId id="363" r:id="rId81"/>
    <p:sldId id="523" r:id="rId82"/>
    <p:sldId id="308" r:id="rId83"/>
    <p:sldId id="388" r:id="rId84"/>
    <p:sldId id="312" r:id="rId85"/>
    <p:sldId id="398" r:id="rId86"/>
    <p:sldId id="315" r:id="rId87"/>
    <p:sldId id="360" r:id="rId88"/>
    <p:sldId id="532" r:id="rId89"/>
    <p:sldId id="313" r:id="rId90"/>
    <p:sldId id="522" r:id="rId91"/>
    <p:sldId id="317" r:id="rId92"/>
    <p:sldId id="389" r:id="rId93"/>
    <p:sldId id="524" r:id="rId94"/>
    <p:sldId id="446" r:id="rId95"/>
    <p:sldId id="447" r:id="rId96"/>
    <p:sldId id="538" r:id="rId97"/>
    <p:sldId id="451" r:id="rId98"/>
    <p:sldId id="540" r:id="rId99"/>
    <p:sldId id="390" r:id="rId100"/>
    <p:sldId id="361" r:id="rId101"/>
    <p:sldId id="534" r:id="rId102"/>
    <p:sldId id="535" r:id="rId103"/>
    <p:sldId id="525" r:id="rId104"/>
    <p:sldId id="526" r:id="rId105"/>
    <p:sldId id="527" r:id="rId106"/>
    <p:sldId id="528" r:id="rId107"/>
    <p:sldId id="539" r:id="rId108"/>
    <p:sldId id="543" r:id="rId109"/>
    <p:sldId id="324" r:id="rId110"/>
    <p:sldId id="364" r:id="rId111"/>
    <p:sldId id="552" r:id="rId112"/>
    <p:sldId id="558" r:id="rId113"/>
    <p:sldId id="561" r:id="rId114"/>
    <p:sldId id="374" r:id="rId115"/>
    <p:sldId id="337" r:id="rId116"/>
    <p:sldId id="338" r:id="rId117"/>
    <p:sldId id="585" r:id="rId118"/>
    <p:sldId id="559" r:id="rId119"/>
    <p:sldId id="560" r:id="rId120"/>
    <p:sldId id="562" r:id="rId121"/>
    <p:sldId id="564" r:id="rId122"/>
    <p:sldId id="565" r:id="rId123"/>
    <p:sldId id="583" r:id="rId124"/>
    <p:sldId id="566" r:id="rId125"/>
    <p:sldId id="567" r:id="rId126"/>
    <p:sldId id="568" r:id="rId127"/>
    <p:sldId id="570" r:id="rId128"/>
    <p:sldId id="569" r:id="rId129"/>
    <p:sldId id="453" r:id="rId130"/>
    <p:sldId id="454" r:id="rId131"/>
    <p:sldId id="541" r:id="rId132"/>
    <p:sldId id="327" r:id="rId133"/>
    <p:sldId id="328" r:id="rId134"/>
    <p:sldId id="341" r:id="rId135"/>
    <p:sldId id="342" r:id="rId136"/>
    <p:sldId id="366" r:id="rId137"/>
    <p:sldId id="344" r:id="rId138"/>
    <p:sldId id="581" r:id="rId139"/>
    <p:sldId id="582" r:id="rId140"/>
    <p:sldId id="456" r:id="rId141"/>
    <p:sldId id="571" r:id="rId142"/>
    <p:sldId id="587" r:id="rId143"/>
    <p:sldId id="588" r:id="rId144"/>
    <p:sldId id="586" r:id="rId145"/>
    <p:sldId id="371" r:id="rId146"/>
    <p:sldId id="580" r:id="rId147"/>
    <p:sldId id="365" r:id="rId148"/>
    <p:sldId id="584" r:id="rId149"/>
    <p:sldId id="590" r:id="rId150"/>
    <p:sldId id="387" r:id="rId151"/>
    <p:sldId id="544" r:id="rId152"/>
    <p:sldId id="545" r:id="rId153"/>
    <p:sldId id="572" r:id="rId154"/>
    <p:sldId id="284" r:id="rId155"/>
    <p:sldId id="604" r:id="rId156"/>
    <p:sldId id="345" r:id="rId157"/>
    <p:sldId id="346" r:id="rId158"/>
    <p:sldId id="591" r:id="rId159"/>
    <p:sldId id="592" r:id="rId160"/>
    <p:sldId id="609" r:id="rId161"/>
    <p:sldId id="347" r:id="rId162"/>
    <p:sldId id="594" r:id="rId163"/>
    <p:sldId id="606" r:id="rId164"/>
    <p:sldId id="593" r:id="rId165"/>
    <p:sldId id="608" r:id="rId166"/>
    <p:sldId id="595" r:id="rId167"/>
    <p:sldId id="610" r:id="rId168"/>
    <p:sldId id="598" r:id="rId169"/>
    <p:sldId id="607" r:id="rId170"/>
    <p:sldId id="348" r:id="rId171"/>
    <p:sldId id="349" r:id="rId172"/>
    <p:sldId id="596" r:id="rId173"/>
    <p:sldId id="605" r:id="rId174"/>
    <p:sldId id="611" r:id="rId175"/>
    <p:sldId id="612" r:id="rId176"/>
    <p:sldId id="573" r:id="rId177"/>
    <p:sldId id="461" r:id="rId178"/>
    <p:sldId id="599" r:id="rId179"/>
    <p:sldId id="368" r:id="rId180"/>
    <p:sldId id="351" r:id="rId181"/>
    <p:sldId id="267" r:id="rId182"/>
    <p:sldId id="603" r:id="rId183"/>
    <p:sldId id="372" r:id="rId184"/>
    <p:sldId id="386" r:id="rId185"/>
    <p:sldId id="477" r:id="rId186"/>
    <p:sldId id="613" r:id="rId187"/>
    <p:sldId id="614" r:id="rId188"/>
    <p:sldId id="615" r:id="rId189"/>
    <p:sldId id="616" r:id="rId190"/>
    <p:sldId id="478" r:id="rId191"/>
    <p:sldId id="482" r:id="rId192"/>
    <p:sldId id="406" r:id="rId193"/>
    <p:sldId id="476" r:id="rId194"/>
    <p:sldId id="617" r:id="rId195"/>
    <p:sldId id="618" r:id="rId196"/>
    <p:sldId id="466" r:id="rId197"/>
    <p:sldId id="481" r:id="rId198"/>
    <p:sldId id="621" r:id="rId199"/>
    <p:sldId id="622" r:id="rId200"/>
    <p:sldId id="483" r:id="rId201"/>
    <p:sldId id="484" r:id="rId202"/>
    <p:sldId id="574" r:id="rId203"/>
    <p:sldId id="485" r:id="rId204"/>
    <p:sldId id="575" r:id="rId205"/>
    <p:sldId id="576" r:id="rId206"/>
    <p:sldId id="589" r:id="rId207"/>
    <p:sldId id="391" r:id="rId208"/>
    <p:sldId id="395" r:id="rId209"/>
    <p:sldId id="397" r:id="rId210"/>
    <p:sldId id="376" r:id="rId211"/>
    <p:sldId id="470" r:id="rId212"/>
    <p:sldId id="577" r:id="rId213"/>
    <p:sldId id="471" r:id="rId214"/>
    <p:sldId id="378" r:id="rId215"/>
    <p:sldId id="379" r:id="rId216"/>
    <p:sldId id="393" r:id="rId217"/>
    <p:sldId id="380" r:id="rId218"/>
    <p:sldId id="579" r:id="rId219"/>
    <p:sldId id="578" r:id="rId220"/>
    <p:sldId id="383" r:id="rId221"/>
    <p:sldId id="392" r:id="rId222"/>
    <p:sldId id="472" r:id="rId223"/>
    <p:sldId id="381" r:id="rId224"/>
    <p:sldId id="382" r:id="rId225"/>
    <p:sldId id="474" r:id="rId226"/>
    <p:sldId id="473" r:id="rId227"/>
    <p:sldId id="384" r:id="rId228"/>
    <p:sldId id="550" r:id="rId2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956" autoAdjust="0"/>
    <p:restoredTop sz="94444" autoAdjust="0"/>
  </p:normalViewPr>
  <p:slideViewPr>
    <p:cSldViewPr snapToGrid="0">
      <p:cViewPr varScale="1">
        <p:scale>
          <a:sx n="69" d="100"/>
          <a:sy n="69" d="100"/>
        </p:scale>
        <p:origin x="-738" y="-9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37830"/>
    </p:cViewPr>
  </p:outlin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59" Type="http://schemas.openxmlformats.org/officeDocument/2006/relationships/slide" Target="slides/slide158.xml"/><Relationship Id="rId170" Type="http://schemas.openxmlformats.org/officeDocument/2006/relationships/slide" Target="slides/slide169.xml"/><Relationship Id="rId191" Type="http://schemas.openxmlformats.org/officeDocument/2006/relationships/slide" Target="slides/slide190.xml"/><Relationship Id="rId205" Type="http://schemas.openxmlformats.org/officeDocument/2006/relationships/slide" Target="slides/slide204.xml"/><Relationship Id="rId226" Type="http://schemas.openxmlformats.org/officeDocument/2006/relationships/slide" Target="slides/slide22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53" Type="http://schemas.openxmlformats.org/officeDocument/2006/relationships/slide" Target="slides/slide52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181" Type="http://schemas.openxmlformats.org/officeDocument/2006/relationships/slide" Target="slides/slide180.xml"/><Relationship Id="rId216" Type="http://schemas.openxmlformats.org/officeDocument/2006/relationships/slide" Target="slides/slide215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slide" Target="slides/slide13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55" Type="http://schemas.openxmlformats.org/officeDocument/2006/relationships/slide" Target="slides/slide154.xml"/><Relationship Id="rId171" Type="http://schemas.openxmlformats.org/officeDocument/2006/relationships/slide" Target="slides/slide170.xml"/><Relationship Id="rId176" Type="http://schemas.openxmlformats.org/officeDocument/2006/relationships/slide" Target="slides/slide175.xml"/><Relationship Id="rId192" Type="http://schemas.openxmlformats.org/officeDocument/2006/relationships/slide" Target="slides/slide191.xml"/><Relationship Id="rId197" Type="http://schemas.openxmlformats.org/officeDocument/2006/relationships/slide" Target="slides/slide196.xml"/><Relationship Id="rId206" Type="http://schemas.openxmlformats.org/officeDocument/2006/relationships/slide" Target="slides/slide205.xml"/><Relationship Id="rId227" Type="http://schemas.openxmlformats.org/officeDocument/2006/relationships/slide" Target="slides/slide226.xml"/><Relationship Id="rId201" Type="http://schemas.openxmlformats.org/officeDocument/2006/relationships/slide" Target="slides/slide200.xml"/><Relationship Id="rId222" Type="http://schemas.openxmlformats.org/officeDocument/2006/relationships/slide" Target="slides/slide221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161" Type="http://schemas.openxmlformats.org/officeDocument/2006/relationships/slide" Target="slides/slide160.xml"/><Relationship Id="rId166" Type="http://schemas.openxmlformats.org/officeDocument/2006/relationships/slide" Target="slides/slide165.xml"/><Relationship Id="rId182" Type="http://schemas.openxmlformats.org/officeDocument/2006/relationships/slide" Target="slides/slide181.xml"/><Relationship Id="rId187" Type="http://schemas.openxmlformats.org/officeDocument/2006/relationships/slide" Target="slides/slide186.xml"/><Relationship Id="rId217" Type="http://schemas.openxmlformats.org/officeDocument/2006/relationships/slide" Target="slides/slide2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12" Type="http://schemas.openxmlformats.org/officeDocument/2006/relationships/slide" Target="slides/slide211.xml"/><Relationship Id="rId233" Type="http://schemas.openxmlformats.org/officeDocument/2006/relationships/theme" Target="theme/theme1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51" Type="http://schemas.openxmlformats.org/officeDocument/2006/relationships/slide" Target="slides/slide150.xml"/><Relationship Id="rId156" Type="http://schemas.openxmlformats.org/officeDocument/2006/relationships/slide" Target="slides/slide155.xml"/><Relationship Id="rId177" Type="http://schemas.openxmlformats.org/officeDocument/2006/relationships/slide" Target="slides/slide176.xml"/><Relationship Id="rId198" Type="http://schemas.openxmlformats.org/officeDocument/2006/relationships/slide" Target="slides/slide197.xml"/><Relationship Id="rId172" Type="http://schemas.openxmlformats.org/officeDocument/2006/relationships/slide" Target="slides/slide171.xml"/><Relationship Id="rId193" Type="http://schemas.openxmlformats.org/officeDocument/2006/relationships/slide" Target="slides/slide192.xml"/><Relationship Id="rId202" Type="http://schemas.openxmlformats.org/officeDocument/2006/relationships/slide" Target="slides/slide201.xml"/><Relationship Id="rId207" Type="http://schemas.openxmlformats.org/officeDocument/2006/relationships/slide" Target="slides/slide206.xml"/><Relationship Id="rId223" Type="http://schemas.openxmlformats.org/officeDocument/2006/relationships/slide" Target="slides/slide222.xml"/><Relationship Id="rId228" Type="http://schemas.openxmlformats.org/officeDocument/2006/relationships/slide" Target="slides/slide22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167" Type="http://schemas.openxmlformats.org/officeDocument/2006/relationships/slide" Target="slides/slide166.xml"/><Relationship Id="rId188" Type="http://schemas.openxmlformats.org/officeDocument/2006/relationships/slide" Target="slides/slide187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162" Type="http://schemas.openxmlformats.org/officeDocument/2006/relationships/slide" Target="slides/slide161.xml"/><Relationship Id="rId183" Type="http://schemas.openxmlformats.org/officeDocument/2006/relationships/slide" Target="slides/slide182.xml"/><Relationship Id="rId213" Type="http://schemas.openxmlformats.org/officeDocument/2006/relationships/slide" Target="slides/slide212.xml"/><Relationship Id="rId218" Type="http://schemas.openxmlformats.org/officeDocument/2006/relationships/slide" Target="slides/slide217.xml"/><Relationship Id="rId234" Type="http://schemas.openxmlformats.org/officeDocument/2006/relationships/tableStyles" Target="tableStyles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178" Type="http://schemas.openxmlformats.org/officeDocument/2006/relationships/slide" Target="slides/slide177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73" Type="http://schemas.openxmlformats.org/officeDocument/2006/relationships/slide" Target="slides/slide172.xml"/><Relationship Id="rId194" Type="http://schemas.openxmlformats.org/officeDocument/2006/relationships/slide" Target="slides/slide193.xml"/><Relationship Id="rId199" Type="http://schemas.openxmlformats.org/officeDocument/2006/relationships/slide" Target="slides/slide198.xml"/><Relationship Id="rId203" Type="http://schemas.openxmlformats.org/officeDocument/2006/relationships/slide" Target="slides/slide202.xml"/><Relationship Id="rId208" Type="http://schemas.openxmlformats.org/officeDocument/2006/relationships/slide" Target="slides/slide207.xml"/><Relationship Id="rId229" Type="http://schemas.openxmlformats.org/officeDocument/2006/relationships/slide" Target="slides/slide228.xml"/><Relationship Id="rId19" Type="http://schemas.openxmlformats.org/officeDocument/2006/relationships/slide" Target="slides/slide18.xml"/><Relationship Id="rId224" Type="http://schemas.openxmlformats.org/officeDocument/2006/relationships/slide" Target="slides/slide223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slide" Target="slides/slide16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184" Type="http://schemas.openxmlformats.org/officeDocument/2006/relationships/slide" Target="slides/slide183.xml"/><Relationship Id="rId189" Type="http://schemas.openxmlformats.org/officeDocument/2006/relationships/slide" Target="slides/slide188.xml"/><Relationship Id="rId219" Type="http://schemas.openxmlformats.org/officeDocument/2006/relationships/slide" Target="slides/slide218.xml"/><Relationship Id="rId3" Type="http://schemas.openxmlformats.org/officeDocument/2006/relationships/slide" Target="slides/slide2.xml"/><Relationship Id="rId214" Type="http://schemas.openxmlformats.org/officeDocument/2006/relationships/slide" Target="slides/slide213.xml"/><Relationship Id="rId230" Type="http://schemas.openxmlformats.org/officeDocument/2006/relationships/notesMaster" Target="notesMasters/notesMaster1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74" Type="http://schemas.openxmlformats.org/officeDocument/2006/relationships/slide" Target="slides/slide173.xml"/><Relationship Id="rId179" Type="http://schemas.openxmlformats.org/officeDocument/2006/relationships/slide" Target="slides/slide178.xml"/><Relationship Id="rId195" Type="http://schemas.openxmlformats.org/officeDocument/2006/relationships/slide" Target="slides/slide194.xml"/><Relationship Id="rId209" Type="http://schemas.openxmlformats.org/officeDocument/2006/relationships/slide" Target="slides/slide208.xml"/><Relationship Id="rId190" Type="http://schemas.openxmlformats.org/officeDocument/2006/relationships/slide" Target="slides/slide189.xml"/><Relationship Id="rId204" Type="http://schemas.openxmlformats.org/officeDocument/2006/relationships/slide" Target="slides/slide203.xml"/><Relationship Id="rId220" Type="http://schemas.openxmlformats.org/officeDocument/2006/relationships/slide" Target="slides/slide219.xml"/><Relationship Id="rId225" Type="http://schemas.openxmlformats.org/officeDocument/2006/relationships/slide" Target="slides/slide224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64" Type="http://schemas.openxmlformats.org/officeDocument/2006/relationships/slide" Target="slides/slide163.xml"/><Relationship Id="rId169" Type="http://schemas.openxmlformats.org/officeDocument/2006/relationships/slide" Target="slides/slide168.xml"/><Relationship Id="rId185" Type="http://schemas.openxmlformats.org/officeDocument/2006/relationships/slide" Target="slides/slide18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80" Type="http://schemas.openxmlformats.org/officeDocument/2006/relationships/slide" Target="slides/slide179.xml"/><Relationship Id="rId210" Type="http://schemas.openxmlformats.org/officeDocument/2006/relationships/slide" Target="slides/slide209.xml"/><Relationship Id="rId215" Type="http://schemas.openxmlformats.org/officeDocument/2006/relationships/slide" Target="slides/slide214.xml"/><Relationship Id="rId26" Type="http://schemas.openxmlformats.org/officeDocument/2006/relationships/slide" Target="slides/slide25.xml"/><Relationship Id="rId231" Type="http://schemas.openxmlformats.org/officeDocument/2006/relationships/presProps" Target="presProps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slide" Target="slides/slide153.xml"/><Relationship Id="rId175" Type="http://schemas.openxmlformats.org/officeDocument/2006/relationships/slide" Target="slides/slide174.xml"/><Relationship Id="rId196" Type="http://schemas.openxmlformats.org/officeDocument/2006/relationships/slide" Target="slides/slide195.xml"/><Relationship Id="rId200" Type="http://schemas.openxmlformats.org/officeDocument/2006/relationships/slide" Target="slides/slide199.xml"/><Relationship Id="rId16" Type="http://schemas.openxmlformats.org/officeDocument/2006/relationships/slide" Target="slides/slide15.xml"/><Relationship Id="rId221" Type="http://schemas.openxmlformats.org/officeDocument/2006/relationships/slide" Target="slides/slide220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slide" Target="slides/slide143.xml"/><Relationship Id="rId90" Type="http://schemas.openxmlformats.org/officeDocument/2006/relationships/slide" Target="slides/slide89.xml"/><Relationship Id="rId165" Type="http://schemas.openxmlformats.org/officeDocument/2006/relationships/slide" Target="slides/slide164.xml"/><Relationship Id="rId186" Type="http://schemas.openxmlformats.org/officeDocument/2006/relationships/slide" Target="slides/slide185.xml"/><Relationship Id="rId211" Type="http://schemas.openxmlformats.org/officeDocument/2006/relationships/slide" Target="slides/slide210.xml"/><Relationship Id="rId232" Type="http://schemas.openxmlformats.org/officeDocument/2006/relationships/viewProps" Target="viewProp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840" units="cm"/>
          <inkml:channel name="Y" type="integer" max="2160" units="cm"/>
          <inkml:channel name="T" type="integer" max="2.14748E9" units="dev"/>
        </inkml:traceFormat>
        <inkml:channelProperties>
          <inkml:channelProperty channel="X" name="resolution" value="111.62791" units="1/cm"/>
          <inkml:channelProperty channel="Y" name="resolution" value="111.34021" units="1/cm"/>
          <inkml:channelProperty channel="T" name="resolution" value="1" units="1/dev"/>
        </inkml:channelProperties>
      </inkml:inkSource>
      <inkml:timestamp xml:id="ts0" timeString="2018-08-14T12:45:13.009"/>
    </inkml:context>
    <inkml:brush xml:id="br0">
      <inkml:brushProperty name="width" value="0.05292" units="cm"/>
      <inkml:brushProperty name="height" value="0.05292" units="cm"/>
      <inkml:brushProperty name="color" value="#FFFF00"/>
    </inkml:brush>
  </inkml:definitions>
  <inkml:trace contextRef="#ctx0" brushRef="#br0">14967 15954 0,'0'18'328,"26"-9"-297,-8 8-31,8-8 16,-26 9-16,27-9 16,-27 8-16,0-8 15,26-9 32,9 35-16,-26-8-15,9-9-16,-9-10 16,-9 1-16,0 9 15,17-18-15,-8 0 16,-9 9-16,18-27 703,-9-8-703,26-27 63,-18 26-48,-8 10 1,9 8-16,8-18 15,-26 10 1,9 8 0,9-9-1,-18 9-15,9 1 16,8-28 0,-8 27-1,9 1 1,-9-10-1,-1 9 1,10-17-16,8 8 219,27-17-204,-44 35-15,9-9 532,8-35-532,-8 26 15,-18 9 188,9-17-187,-9 8-16,17 10 31,-17-1-31,9-9 78,-9 9-78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238A183-A87A-42E8-B934-1376E48FB380}" type="datetimeFigureOut">
              <a:rPr lang="en-IN" smtClean="0"/>
              <a:pPr/>
              <a:t>30-06-2023</a:t>
            </a:fld>
            <a:endParaRPr lang="en-I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29E7F82-FA83-4DED-8D37-8437DCC608ED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="" xmlns:p14="http://schemas.microsoft.com/office/powerpoint/2010/main" val="41649300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09C794-698E-477A-82DE-67F04E54CD0D}" type="slidenum">
              <a:rPr lang="en-US" smtClean="0"/>
              <a:pPr/>
              <a:t>161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42764605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09C794-698E-477A-82DE-67F04E54CD0D}" type="slidenum">
              <a:rPr lang="en-US" smtClean="0"/>
              <a:pPr/>
              <a:t>170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4998532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Proctor Harvey</a:t>
            </a:r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09C794-698E-477A-82DE-67F04E54CD0D}" type="slidenum">
              <a:rPr lang="en-US" smtClean="0"/>
              <a:pPr/>
              <a:t>171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0408545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48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FA5776-569A-42C7-B33F-117BC04AD2B1}" type="datetimeFigureOut">
              <a:rPr lang="en-IN" smtClean="0"/>
              <a:pPr/>
              <a:t>30-06-2023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8D3518-AADB-417D-B852-7798506B7DB2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FA5776-569A-42C7-B33F-117BC04AD2B1}" type="datetimeFigureOut">
              <a:rPr lang="en-IN" smtClean="0"/>
              <a:pPr/>
              <a:t>30-06-2023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8D3518-AADB-417D-B852-7798506B7DB2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61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61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FA5776-569A-42C7-B33F-117BC04AD2B1}" type="datetimeFigureOut">
              <a:rPr lang="en-IN" smtClean="0"/>
              <a:pPr/>
              <a:t>30-06-2023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8D3518-AADB-417D-B852-7798506B7DB2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7832"/>
            <a:ext cx="10972800" cy="11398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09600" y="1600206"/>
            <a:ext cx="10972800" cy="4530725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367676-A0A4-4C78-8512-1AD2CA7F765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7148652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FA5776-569A-42C7-B33F-117BC04AD2B1}" type="datetimeFigureOut">
              <a:rPr lang="en-IN" smtClean="0"/>
              <a:pPr/>
              <a:t>30-06-2023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8D3518-AADB-417D-B852-7798506B7DB2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23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FA5776-569A-42C7-B33F-117BC04AD2B1}" type="datetimeFigureOut">
              <a:rPr lang="en-IN" smtClean="0"/>
              <a:pPr/>
              <a:t>30-06-2023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8D3518-AADB-417D-B852-7798506B7DB2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FA5776-569A-42C7-B33F-117BC04AD2B1}" type="datetimeFigureOut">
              <a:rPr lang="en-IN" smtClean="0"/>
              <a:pPr/>
              <a:t>30-06-2023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8D3518-AADB-417D-B852-7798506B7DB2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82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82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FA5776-569A-42C7-B33F-117BC04AD2B1}" type="datetimeFigureOut">
              <a:rPr lang="en-IN" smtClean="0"/>
              <a:pPr/>
              <a:t>30-06-2023</a:t>
            </a:fld>
            <a:endParaRPr lang="en-I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8D3518-AADB-417D-B852-7798506B7DB2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FA5776-569A-42C7-B33F-117BC04AD2B1}" type="datetimeFigureOut">
              <a:rPr lang="en-IN" smtClean="0"/>
              <a:pPr/>
              <a:t>30-06-2023</a:t>
            </a:fld>
            <a:endParaRPr lang="en-I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8D3518-AADB-417D-B852-7798506B7DB2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FA5776-569A-42C7-B33F-117BC04AD2B1}" type="datetimeFigureOut">
              <a:rPr lang="en-IN" smtClean="0"/>
              <a:pPr/>
              <a:t>30-06-2023</a:t>
            </a:fld>
            <a:endParaRPr lang="en-I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8D3518-AADB-417D-B852-7798506B7DB2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7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FA5776-569A-42C7-B33F-117BC04AD2B1}" type="datetimeFigureOut">
              <a:rPr lang="en-IN" smtClean="0"/>
              <a:pPr/>
              <a:t>30-06-2023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8D3518-AADB-417D-B852-7798506B7DB2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FA5776-569A-42C7-B33F-117BC04AD2B1}" type="datetimeFigureOut">
              <a:rPr lang="en-IN" smtClean="0"/>
              <a:pPr/>
              <a:t>30-06-2023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8D3518-AADB-417D-B852-7798506B7DB2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7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FA5776-569A-42C7-B33F-117BC04AD2B1}" type="datetimeFigureOut">
              <a:rPr lang="en-IN" smtClean="0"/>
              <a:pPr/>
              <a:t>30-06-2023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7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7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8D3518-AADB-417D-B852-7798506B7DB2}" type="slidenum">
              <a:rPr lang="en-IN" smtClean="0"/>
              <a:pPr/>
              <a:t>‹#›</a:t>
            </a:fld>
            <a:endParaRPr lang="en-I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1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1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1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png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1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1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1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1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1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4.xml"/></Relationships>
</file>

<file path=ppt/slides/_rels/slide1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4.xml"/></Relationships>
</file>

<file path=ppt/slides/_rels/slide1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1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1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1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1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1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7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1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1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emf"/><Relationship Id="rId2" Type="http://schemas.openxmlformats.org/officeDocument/2006/relationships/customXml" Target="../ink/ink1.xml"/><Relationship Id="rId1" Type="http://schemas.openxmlformats.org/officeDocument/2006/relationships/slideLayout" Target="../slideLayouts/slideLayout4.xml"/></Relationships>
</file>

<file path=ppt/slides/_rels/slide1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Users\user\Desktop\New%20folder%20(3)\JVP.mp4" TargetMode="External"/></Relationships>
</file>

<file path=ppt/slides/_rels/slide1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gif"/><Relationship Id="rId1" Type="http://schemas.openxmlformats.org/officeDocument/2006/relationships/slideLayout" Target="../slideLayouts/slideLayout2.xml"/></Relationships>
</file>

<file path=ppt/slides/_rels/slide1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1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2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2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4.xml"/></Relationships>
</file>

<file path=ppt/slides/_rels/slide2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2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65019" y="1122363"/>
            <a:ext cx="10861964" cy="1516062"/>
          </a:xfrm>
        </p:spPr>
        <p:txBody>
          <a:bodyPr>
            <a:noAutofit/>
          </a:bodyPr>
          <a:lstStyle/>
          <a:p>
            <a:r>
              <a:rPr lang="en-IN" sz="4800" b="1" dirty="0"/>
              <a:t>Clinical Evaluation of</a:t>
            </a:r>
            <a:br>
              <a:rPr lang="en-IN" sz="4800" b="1" dirty="0"/>
            </a:br>
            <a:r>
              <a:rPr lang="en-IN" sz="4800" b="1" dirty="0"/>
              <a:t> </a:t>
            </a:r>
            <a:r>
              <a:rPr lang="en-IN" sz="4800" b="1" dirty="0" err="1"/>
              <a:t>Valvular</a:t>
            </a:r>
            <a:r>
              <a:rPr lang="en-IN" sz="4800" b="1" dirty="0"/>
              <a:t> Heart Diseases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22764" y="4061996"/>
            <a:ext cx="9144000" cy="2409825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                                                    </a:t>
            </a:r>
            <a:r>
              <a:rPr lang="en-US" b="1" dirty="0">
                <a:solidFill>
                  <a:schemeClr val="accent2">
                    <a:lumMod val="75000"/>
                  </a:schemeClr>
                </a:solidFill>
              </a:rPr>
              <a:t>Dr </a:t>
            </a:r>
            <a:r>
              <a:rPr lang="en-US" b="1" dirty="0" err="1">
                <a:solidFill>
                  <a:schemeClr val="accent2">
                    <a:lumMod val="75000"/>
                  </a:schemeClr>
                </a:solidFill>
              </a:rPr>
              <a:t>Arun</a:t>
            </a:r>
            <a:r>
              <a:rPr lang="en-US" b="1" dirty="0">
                <a:solidFill>
                  <a:schemeClr val="accent2">
                    <a:lumMod val="75000"/>
                  </a:schemeClr>
                </a:solidFill>
              </a:rPr>
              <a:t> Jude Alphonse</a:t>
            </a:r>
          </a:p>
          <a:p>
            <a:r>
              <a:rPr lang="en-US" b="1">
                <a:solidFill>
                  <a:schemeClr val="accent2">
                    <a:lumMod val="75000"/>
                  </a:schemeClr>
                </a:solidFill>
              </a:rPr>
              <a:t>                                                     DM </a:t>
            </a:r>
            <a:r>
              <a:rPr lang="en-US" b="1" dirty="0">
                <a:solidFill>
                  <a:schemeClr val="accent2">
                    <a:lumMod val="75000"/>
                  </a:schemeClr>
                </a:solidFill>
              </a:rPr>
              <a:t>Cardiology Resident</a:t>
            </a:r>
          </a:p>
          <a:p>
            <a:r>
              <a:rPr lang="en-US" b="1" dirty="0">
                <a:solidFill>
                  <a:schemeClr val="accent2">
                    <a:lumMod val="75000"/>
                  </a:schemeClr>
                </a:solidFill>
              </a:rPr>
              <a:t>                                                      </a:t>
            </a:r>
            <a:r>
              <a:rPr lang="en-US" b="1" dirty="0" err="1">
                <a:solidFill>
                  <a:schemeClr val="accent2">
                    <a:lumMod val="75000"/>
                  </a:schemeClr>
                </a:solidFill>
              </a:rPr>
              <a:t>Govt</a:t>
            </a:r>
            <a:r>
              <a:rPr lang="en-US" b="1" dirty="0">
                <a:solidFill>
                  <a:schemeClr val="accent2">
                    <a:lumMod val="75000"/>
                  </a:schemeClr>
                </a:solidFill>
              </a:rPr>
              <a:t> TDMC </a:t>
            </a:r>
            <a:r>
              <a:rPr lang="en-US" b="1" dirty="0" err="1">
                <a:solidFill>
                  <a:schemeClr val="accent2">
                    <a:lumMod val="75000"/>
                  </a:schemeClr>
                </a:solidFill>
              </a:rPr>
              <a:t>Alappuzha</a:t>
            </a:r>
            <a:endParaRPr lang="en-US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1026" name="Picture 2" descr="C:\Users\user\Desktop\slide_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78040" y="2676268"/>
            <a:ext cx="4719637" cy="401796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17746945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29303" y="365126"/>
            <a:ext cx="7397087" cy="935454"/>
          </a:xfrm>
        </p:spPr>
        <p:txBody>
          <a:bodyPr>
            <a:normAutofit/>
          </a:bodyPr>
          <a:lstStyle/>
          <a:p>
            <a:pPr algn="ctr"/>
            <a:r>
              <a:rPr lang="en-IN" b="1" dirty="0">
                <a:solidFill>
                  <a:srgbClr val="FF0000"/>
                </a:solidFill>
              </a:rPr>
              <a:t>MITRAL STENOSIS</a:t>
            </a: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611268" y="1289377"/>
            <a:ext cx="4336353" cy="49627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extBox 2"/>
          <p:cNvSpPr txBox="1"/>
          <p:nvPr/>
        </p:nvSpPr>
        <p:spPr>
          <a:xfrm>
            <a:off x="8238477" y="945486"/>
            <a:ext cx="34445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US" dirty="0">
                <a:solidFill>
                  <a:schemeClr val="bg1"/>
                </a:solidFill>
              </a:rPr>
              <a:t>Lost in AF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0" name="Content Placeholder 9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 dirty="0"/>
          </a:p>
        </p:txBody>
      </p:sp>
    </p:spTree>
    <p:extLst>
      <p:ext uri="{BB962C8B-B14F-4D97-AF65-F5344CB8AC3E}">
        <p14:creationId xmlns="" xmlns:p14="http://schemas.microsoft.com/office/powerpoint/2010/main" val="2352815294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0839" y="365126"/>
            <a:ext cx="11702680" cy="910002"/>
          </a:xfrm>
        </p:spPr>
        <p:txBody>
          <a:bodyPr>
            <a:normAutofit/>
          </a:bodyPr>
          <a:lstStyle/>
          <a:p>
            <a:r>
              <a:rPr lang="en-IN" sz="3200" dirty="0">
                <a:solidFill>
                  <a:schemeClr val="bg1"/>
                </a:solidFill>
              </a:rPr>
              <a:t>                                      </a:t>
            </a:r>
            <a:r>
              <a:rPr lang="en-IN" sz="3200" b="1" dirty="0"/>
              <a:t>Rheumatic         MVP            Ischemic            HCM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6473" y="1208016"/>
            <a:ext cx="11917843" cy="5297646"/>
          </a:xfrm>
        </p:spPr>
        <p:txBody>
          <a:bodyPr>
            <a:normAutofit fontScale="77500" lnSpcReduction="2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IN" dirty="0"/>
              <a:t>Timing of Murmur           </a:t>
            </a:r>
            <a:r>
              <a:rPr lang="en-IN" dirty="0" err="1"/>
              <a:t>Pansystolic</a:t>
            </a:r>
            <a:r>
              <a:rPr lang="en-IN" dirty="0"/>
              <a:t>      Late systolic            Late </a:t>
            </a:r>
            <a:r>
              <a:rPr lang="en-IN" dirty="0" err="1"/>
              <a:t>sytolic</a:t>
            </a:r>
            <a:endParaRPr lang="en-IN" dirty="0"/>
          </a:p>
          <a:p>
            <a:pPr marL="514350" indent="-514350">
              <a:buFont typeface="+mj-lt"/>
              <a:buAutoNum type="arabicPeriod"/>
            </a:pPr>
            <a:r>
              <a:rPr lang="en-IN" dirty="0"/>
              <a:t>Site of Murmur                Apex                 May be LSB             Apex                  </a:t>
            </a:r>
            <a:r>
              <a:rPr lang="en-IN" dirty="0" err="1"/>
              <a:t>Apex</a:t>
            </a:r>
            <a:endParaRPr lang="en-IN" dirty="0"/>
          </a:p>
          <a:p>
            <a:pPr marL="514350" indent="-514350">
              <a:buFont typeface="+mj-lt"/>
              <a:buAutoNum type="arabicPeriod"/>
            </a:pPr>
            <a:r>
              <a:rPr lang="en-IN" dirty="0"/>
              <a:t>Character of Murmur     Soft blowing    Rasping/musical                                        </a:t>
            </a:r>
          </a:p>
          <a:p>
            <a:pPr marL="514350" indent="-514350">
              <a:buFont typeface="+mj-lt"/>
              <a:buAutoNum type="arabicPeriod"/>
            </a:pPr>
            <a:r>
              <a:rPr lang="en-IN" dirty="0"/>
              <a:t>Conduction of murmur   Axilla &amp; Back   May be along LSB                                   </a:t>
            </a:r>
          </a:p>
          <a:p>
            <a:pPr marL="514350" indent="-514350">
              <a:buFont typeface="+mj-lt"/>
              <a:buAutoNum type="arabicPeriod"/>
            </a:pPr>
            <a:r>
              <a:rPr lang="en-IN" dirty="0"/>
              <a:t>Standing                            Decrease           Increase                     -                    Increase                                                     </a:t>
            </a:r>
          </a:p>
          <a:p>
            <a:pPr marL="514350" indent="-514350">
              <a:buFont typeface="+mj-lt"/>
              <a:buAutoNum type="arabicPeriod"/>
            </a:pPr>
            <a:r>
              <a:rPr lang="en-IN" dirty="0"/>
              <a:t>Strain of Valsalva             Decrease           Increase                      -</a:t>
            </a:r>
          </a:p>
          <a:p>
            <a:pPr marL="514350" indent="-514350">
              <a:buFont typeface="+mj-lt"/>
              <a:buAutoNum type="arabicPeriod"/>
            </a:pPr>
            <a:r>
              <a:rPr lang="en-IN" dirty="0"/>
              <a:t>NEC                                         -                           +</a:t>
            </a:r>
          </a:p>
          <a:p>
            <a:pPr marL="514350" indent="-514350">
              <a:buFont typeface="+mj-lt"/>
              <a:buAutoNum type="arabicPeriod"/>
            </a:pPr>
            <a:r>
              <a:rPr lang="en-IN" dirty="0"/>
              <a:t>S1                                        Soft/loud           </a:t>
            </a:r>
            <a:r>
              <a:rPr lang="en-IN" dirty="0" err="1"/>
              <a:t>LOUD</a:t>
            </a:r>
            <a:r>
              <a:rPr lang="en-IN" dirty="0"/>
              <a:t>                      SOFT</a:t>
            </a:r>
          </a:p>
          <a:p>
            <a:pPr marL="514350" indent="-514350">
              <a:buFont typeface="+mj-lt"/>
              <a:buAutoNum type="arabicPeriod"/>
            </a:pPr>
            <a:r>
              <a:rPr lang="en-IN" dirty="0"/>
              <a:t>Reverse split S2                 No                        </a:t>
            </a:r>
            <a:r>
              <a:rPr lang="en-IN" dirty="0" err="1"/>
              <a:t>No</a:t>
            </a:r>
            <a:r>
              <a:rPr lang="en-IN" dirty="0"/>
              <a:t>                         +                              +</a:t>
            </a:r>
          </a:p>
          <a:p>
            <a:pPr marL="514350" indent="-514350">
              <a:buFont typeface="+mj-lt"/>
              <a:buAutoNum type="arabicPeriod"/>
            </a:pPr>
            <a:r>
              <a:rPr lang="en-IN" dirty="0"/>
              <a:t>S4                                            -                           -                          +/-                          ++ </a:t>
            </a:r>
          </a:p>
          <a:p>
            <a:pPr marL="514350" indent="-514350">
              <a:buFont typeface="+mj-lt"/>
              <a:buAutoNum type="arabicPeriod"/>
            </a:pPr>
            <a:r>
              <a:rPr lang="en-IN" dirty="0" err="1"/>
              <a:t>Hyperdynamic</a:t>
            </a:r>
            <a:r>
              <a:rPr lang="en-IN" dirty="0"/>
              <a:t> apex            ++                       ++                          -                        Heaving  </a:t>
            </a:r>
          </a:p>
          <a:p>
            <a:pPr marL="514350" indent="-514350">
              <a:buFont typeface="+mj-lt"/>
              <a:buAutoNum type="arabicPeriod"/>
            </a:pPr>
            <a:r>
              <a:rPr lang="en-IN" dirty="0" err="1"/>
              <a:t>Dyskinetic</a:t>
            </a:r>
            <a:r>
              <a:rPr lang="en-IN" dirty="0"/>
              <a:t> impulse             -                             -                            ++                 -                   </a:t>
            </a:r>
          </a:p>
          <a:p>
            <a:pPr marL="0" indent="0">
              <a:buNone/>
            </a:pPr>
            <a:r>
              <a:rPr lang="en-IN" dirty="0"/>
              <a:t>           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6563" y="141420"/>
            <a:ext cx="364346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2800" b="1" dirty="0"/>
              <a:t>DIFFERENTIATING CAUSES OF MR</a:t>
            </a:r>
          </a:p>
        </p:txBody>
      </p:sp>
    </p:spTree>
    <p:extLst>
      <p:ext uri="{BB962C8B-B14F-4D97-AF65-F5344CB8AC3E}">
        <p14:creationId xmlns="" xmlns:p14="http://schemas.microsoft.com/office/powerpoint/2010/main" val="3375095041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Secondary MR</a:t>
            </a:r>
            <a:endParaRPr lang="en-IN" b="1" dirty="0"/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846163" y="1600203"/>
            <a:ext cx="10263116" cy="49916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 b="1" dirty="0"/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92073" y="1296541"/>
            <a:ext cx="8952931" cy="53089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970" y="424763"/>
            <a:ext cx="11687033" cy="1143000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Q19)All are clinically suggestive of severe MR except?</a:t>
            </a:r>
            <a:endParaRPr lang="en-IN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dirty="0"/>
              <a:t>1)GRADE 4/6 PSM at apex</a:t>
            </a:r>
          </a:p>
          <a:p>
            <a:pPr>
              <a:buNone/>
            </a:pPr>
            <a:endParaRPr lang="en-US" dirty="0"/>
          </a:p>
          <a:p>
            <a:pPr>
              <a:buNone/>
            </a:pPr>
            <a:r>
              <a:rPr lang="en-US" dirty="0"/>
              <a:t>2)Wide split S2</a:t>
            </a:r>
          </a:p>
          <a:p>
            <a:pPr>
              <a:buNone/>
            </a:pPr>
            <a:endParaRPr lang="en-US" dirty="0"/>
          </a:p>
          <a:p>
            <a:pPr>
              <a:buNone/>
            </a:pPr>
            <a:r>
              <a:rPr lang="en-US" dirty="0"/>
              <a:t>3)LV S3</a:t>
            </a:r>
          </a:p>
          <a:p>
            <a:pPr>
              <a:buNone/>
            </a:pPr>
            <a:endParaRPr lang="en-US" dirty="0"/>
          </a:p>
          <a:p>
            <a:pPr>
              <a:buNone/>
            </a:pPr>
            <a:r>
              <a:rPr lang="en-US" dirty="0"/>
              <a:t>4)LA pulsations</a:t>
            </a:r>
          </a:p>
        </p:txBody>
      </p:sp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b="1" dirty="0"/>
              <a:t>Clinical signs of Severe MR 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IN" b="1" dirty="0" err="1"/>
              <a:t>Cardiomegaly</a:t>
            </a:r>
            <a:r>
              <a:rPr lang="en-IN" b="1" dirty="0"/>
              <a:t>, hyperkinetic LV apical impulse</a:t>
            </a:r>
          </a:p>
          <a:p>
            <a:r>
              <a:rPr lang="en-IN" b="1" dirty="0"/>
              <a:t>LA pulsations</a:t>
            </a:r>
          </a:p>
          <a:p>
            <a:r>
              <a:rPr lang="en-IN" b="1" dirty="0"/>
              <a:t>Wide split S2</a:t>
            </a:r>
          </a:p>
          <a:p>
            <a:r>
              <a:rPr lang="en-IN" b="1" dirty="0"/>
              <a:t>LV S3</a:t>
            </a:r>
          </a:p>
          <a:p>
            <a:r>
              <a:rPr lang="en-IN" b="1" dirty="0"/>
              <a:t>Mitral flow MDM</a:t>
            </a:r>
          </a:p>
          <a:p>
            <a:r>
              <a:rPr lang="en-IN" b="1" dirty="0"/>
              <a:t>Very loud, widely conducted murmur (though this correlation between intensity of murmur &amp; severity is weak.)</a:t>
            </a:r>
          </a:p>
          <a:p>
            <a:r>
              <a:rPr lang="en-IN" b="1" dirty="0"/>
              <a:t>Signs of significant PH</a:t>
            </a:r>
          </a:p>
          <a:p>
            <a:endParaRPr lang="en-IN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621600497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/>
              <a:t>Q20)In context of MS+MR, all are features of predominant MR except</a:t>
            </a:r>
            <a:endParaRPr lang="en-IN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dirty="0"/>
              <a:t>1)LV S3</a:t>
            </a:r>
          </a:p>
          <a:p>
            <a:pPr>
              <a:buNone/>
            </a:pPr>
            <a:r>
              <a:rPr lang="en-US" dirty="0"/>
              <a:t>2)MDM without </a:t>
            </a:r>
            <a:r>
              <a:rPr lang="en-US" dirty="0" err="1"/>
              <a:t>presystolic</a:t>
            </a:r>
            <a:r>
              <a:rPr lang="en-US" dirty="0"/>
              <a:t> </a:t>
            </a:r>
            <a:r>
              <a:rPr lang="en-US" dirty="0" err="1"/>
              <a:t>accenuation</a:t>
            </a:r>
            <a:endParaRPr lang="en-US" dirty="0"/>
          </a:p>
          <a:p>
            <a:pPr>
              <a:buNone/>
            </a:pPr>
            <a:r>
              <a:rPr lang="en-US" dirty="0"/>
              <a:t>3)Wide split S2</a:t>
            </a:r>
          </a:p>
          <a:p>
            <a:pPr>
              <a:buNone/>
            </a:pPr>
            <a:r>
              <a:rPr lang="en-US" dirty="0"/>
              <a:t>4)Loud S1</a:t>
            </a:r>
            <a:endParaRPr lang="en-IN" dirty="0"/>
          </a:p>
        </p:txBody>
      </p:sp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MS+MR - WHO PREDOMINATES?</a:t>
            </a:r>
            <a:endParaRPr lang="en-IN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MS </a:t>
            </a:r>
            <a:r>
              <a:rPr lang="en-US" dirty="0"/>
              <a:t>– Loud S1, OS, </a:t>
            </a:r>
            <a:r>
              <a:rPr lang="en-US" dirty="0" err="1"/>
              <a:t>Presystolic</a:t>
            </a:r>
            <a:r>
              <a:rPr lang="en-US" dirty="0"/>
              <a:t> </a:t>
            </a:r>
            <a:r>
              <a:rPr lang="en-US" dirty="0" err="1"/>
              <a:t>accenuation</a:t>
            </a:r>
            <a:endParaRPr lang="en-US" dirty="0"/>
          </a:p>
          <a:p>
            <a:endParaRPr lang="en-US" dirty="0"/>
          </a:p>
          <a:p>
            <a:pPr>
              <a:buNone/>
            </a:pPr>
            <a:endParaRPr lang="en-US" dirty="0"/>
          </a:p>
          <a:p>
            <a:r>
              <a:rPr lang="en-US" b="1" dirty="0"/>
              <a:t>MR</a:t>
            </a:r>
            <a:r>
              <a:rPr lang="en-US" dirty="0"/>
              <a:t> – LV type </a:t>
            </a:r>
            <a:r>
              <a:rPr lang="en-US" dirty="0" err="1"/>
              <a:t>cardiomegaly</a:t>
            </a:r>
            <a:r>
              <a:rPr lang="en-US" dirty="0"/>
              <a:t>, </a:t>
            </a:r>
            <a:r>
              <a:rPr lang="en-US" dirty="0" err="1"/>
              <a:t>Hyperdynamic</a:t>
            </a:r>
            <a:r>
              <a:rPr lang="en-US" dirty="0"/>
              <a:t> apex,</a:t>
            </a:r>
          </a:p>
          <a:p>
            <a:pPr>
              <a:buNone/>
            </a:pPr>
            <a:r>
              <a:rPr lang="en-US" dirty="0"/>
              <a:t>               LVS3,PSM@apex,Wide split S2(Early A2)</a:t>
            </a:r>
          </a:p>
          <a:p>
            <a:pPr>
              <a:buNone/>
            </a:pPr>
            <a:endParaRPr lang="en-US" dirty="0"/>
          </a:p>
          <a:p>
            <a:pPr>
              <a:buNone/>
            </a:pPr>
            <a:endParaRPr lang="en-IN" dirty="0"/>
          </a:p>
        </p:txBody>
      </p:sp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/>
              <a:t> Q21)Can you identify this gentleman </a:t>
            </a:r>
            <a:br>
              <a:rPr lang="en-US" b="1" dirty="0"/>
            </a:br>
            <a:r>
              <a:rPr lang="en-US" b="1" dirty="0"/>
              <a:t>&amp;  his 2 contributions to valvular heart disease?</a:t>
            </a:r>
            <a:endParaRPr lang="en-IN" dirty="0"/>
          </a:p>
        </p:txBody>
      </p:sp>
      <p:pic>
        <p:nvPicPr>
          <p:cNvPr id="4" name="Content Placeholder 3" descr="indexsadz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121627" y="2710659"/>
            <a:ext cx="3862316" cy="3526371"/>
          </a:xfrm>
        </p:spPr>
      </p:pic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/>
              <a:t>Dr. Louis </a:t>
            </a:r>
            <a:r>
              <a:rPr lang="en-US" b="1" dirty="0" err="1"/>
              <a:t>Gallavardin</a:t>
            </a:r>
            <a:r>
              <a:rPr lang="en-US" b="1" dirty="0"/>
              <a:t/>
            </a:r>
            <a:br>
              <a:rPr lang="en-US" b="1" dirty="0"/>
            </a:br>
            <a:r>
              <a:rPr lang="en-US" b="1" dirty="0"/>
              <a:t>1) </a:t>
            </a:r>
            <a:r>
              <a:rPr lang="en-US" b="1" dirty="0" err="1"/>
              <a:t>Gallavardin</a:t>
            </a:r>
            <a:r>
              <a:rPr lang="en-US" b="1" dirty="0"/>
              <a:t> dissociation/phenomenon</a:t>
            </a:r>
            <a:br>
              <a:rPr lang="en-US" b="1" dirty="0"/>
            </a:br>
            <a:r>
              <a:rPr lang="en-US" b="1" dirty="0"/>
              <a:t>2) </a:t>
            </a:r>
            <a:r>
              <a:rPr lang="en-IN" b="1" i="1" dirty="0" err="1"/>
              <a:t>R</a:t>
            </a:r>
            <a:r>
              <a:rPr lang="en-IN" b="1" i="1" dirty="0" err="1">
                <a:effectLst/>
              </a:rPr>
              <a:t>eticissimente</a:t>
            </a:r>
            <a:r>
              <a:rPr lang="en-IN" b="1" i="1" dirty="0">
                <a:effectLst/>
              </a:rPr>
              <a:t> de </a:t>
            </a:r>
            <a:r>
              <a:rPr lang="en-IN" b="1" i="1" dirty="0" err="1">
                <a:effectLst/>
              </a:rPr>
              <a:t>Gallavardin</a:t>
            </a:r>
            <a:endParaRPr lang="en-IN" b="1" dirty="0"/>
          </a:p>
        </p:txBody>
      </p:sp>
      <p:pic>
        <p:nvPicPr>
          <p:cNvPr id="4" name="Content Placeholder 3" descr="6727864-M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44704" y="2006221"/>
            <a:ext cx="3439236" cy="4299045"/>
          </a:xfrm>
        </p:spPr>
      </p:pic>
    </p:spTree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752600" y="152400"/>
            <a:ext cx="86868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5400" b="1" dirty="0">
                <a:latin typeface="Arial Narrow" pitchFamily="34" charset="0"/>
              </a:rPr>
              <a:t>Aortic stenosis</a:t>
            </a:r>
            <a:endParaRPr lang="en-US" sz="5400" b="1" dirty="0"/>
          </a:p>
        </p:txBody>
      </p:sp>
      <p:sp>
        <p:nvSpPr>
          <p:cNvPr id="4" name="Rectangle 3"/>
          <p:cNvSpPr/>
          <p:nvPr/>
        </p:nvSpPr>
        <p:spPr>
          <a:xfrm>
            <a:off x="1752600" y="1371605"/>
            <a:ext cx="8610600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Arial Narrow" pitchFamily="34" charset="0"/>
              </a:rPr>
              <a:t>   </a:t>
            </a:r>
            <a:r>
              <a:rPr lang="en-US" sz="2800" dirty="0">
                <a:latin typeface="Arial Narrow" pitchFamily="34" charset="0"/>
              </a:rPr>
              <a:t>Etiology based on   - level of obstruction to LVOT</a:t>
            </a:r>
          </a:p>
          <a:p>
            <a:endParaRPr lang="en-US" sz="2800" dirty="0">
              <a:latin typeface="Arial Narrow" pitchFamily="34" charset="0"/>
            </a:endParaRPr>
          </a:p>
          <a:p>
            <a:pPr lvl="1"/>
            <a:r>
              <a:rPr lang="en-US" sz="2800" dirty="0">
                <a:latin typeface="Arial Narrow" pitchFamily="34" charset="0"/>
              </a:rPr>
              <a:t> </a:t>
            </a:r>
            <a:r>
              <a:rPr lang="en-US" sz="2800" dirty="0" err="1">
                <a:latin typeface="Arial Narrow" pitchFamily="34" charset="0"/>
              </a:rPr>
              <a:t>Supravalvular</a:t>
            </a:r>
            <a:endParaRPr lang="en-US" sz="2800" dirty="0">
              <a:latin typeface="Arial Narrow" pitchFamily="34" charset="0"/>
            </a:endParaRPr>
          </a:p>
          <a:p>
            <a:pPr lvl="1"/>
            <a:endParaRPr lang="en-US" sz="2800" dirty="0">
              <a:latin typeface="Arial Narrow" pitchFamily="34" charset="0"/>
            </a:endParaRPr>
          </a:p>
          <a:p>
            <a:pPr lvl="1"/>
            <a:r>
              <a:rPr lang="en-US" sz="2800" dirty="0">
                <a:latin typeface="Arial Narrow" pitchFamily="34" charset="0"/>
              </a:rPr>
              <a:t> Valvular</a:t>
            </a:r>
          </a:p>
          <a:p>
            <a:pPr lvl="1"/>
            <a:r>
              <a:rPr lang="en-US" sz="2800" dirty="0">
                <a:latin typeface="Arial Narrow" pitchFamily="34" charset="0"/>
              </a:rPr>
              <a:t>		- </a:t>
            </a:r>
            <a:r>
              <a:rPr lang="en-US" sz="2800" dirty="0"/>
              <a:t>Congenital  AS</a:t>
            </a:r>
          </a:p>
          <a:p>
            <a:pPr lvl="1"/>
            <a:r>
              <a:rPr lang="en-US" sz="2800" dirty="0"/>
              <a:t>		- BAV ± calcification</a:t>
            </a:r>
          </a:p>
          <a:p>
            <a:pPr lvl="1"/>
            <a:r>
              <a:rPr lang="en-US" sz="2800" dirty="0"/>
              <a:t>                 - Rheumatic </a:t>
            </a:r>
          </a:p>
          <a:p>
            <a:pPr lvl="1"/>
            <a:r>
              <a:rPr lang="en-US" sz="2800" dirty="0"/>
              <a:t>                 - Senile degenerative</a:t>
            </a:r>
          </a:p>
          <a:p>
            <a:pPr lvl="1"/>
            <a:r>
              <a:rPr lang="en-US" sz="2800" dirty="0"/>
              <a:t> </a:t>
            </a:r>
          </a:p>
          <a:p>
            <a:pPr lvl="1"/>
            <a:r>
              <a:rPr lang="en-US" sz="2800" dirty="0" err="1">
                <a:latin typeface="Arial Narrow" pitchFamily="34" charset="0"/>
              </a:rPr>
              <a:t>Subvalvular</a:t>
            </a:r>
            <a:endParaRPr lang="en-US" sz="2800" dirty="0"/>
          </a:p>
          <a:p>
            <a:pPr lvl="1"/>
            <a:endParaRPr lang="en-US" sz="2800" dirty="0">
              <a:solidFill>
                <a:schemeClr val="bg1"/>
              </a:solidFill>
              <a:latin typeface="Arial Narrow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08941533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3"/>
          <p:cNvPicPr>
            <a:picLocks noGrp="1" noChangeAspect="1"/>
          </p:cNvPicPr>
          <p:nvPr>
            <p:ph sz="half" idx="1"/>
          </p:nvPr>
        </p:nvPicPr>
        <p:blipFill rotWithShape="1">
          <a:blip r:embed="rId2" cstate="print"/>
          <a:srcRect l="40352" t="13938" r="20713" b="18686"/>
          <a:stretch/>
        </p:blipFill>
        <p:spPr>
          <a:xfrm>
            <a:off x="312270" y="272508"/>
            <a:ext cx="4938609" cy="5726519"/>
          </a:xfrm>
          <a:prstGeom prst="rect">
            <a:avLst/>
          </a:prstGeom>
        </p:spPr>
      </p:pic>
      <p:pic>
        <p:nvPicPr>
          <p:cNvPr id="8" name="Content Placeholder 3"/>
          <p:cNvPicPr>
            <a:picLocks noGrp="1" noChangeAspect="1"/>
          </p:cNvPicPr>
          <p:nvPr>
            <p:ph sz="half" idx="2"/>
          </p:nvPr>
        </p:nvPicPr>
        <p:blipFill rotWithShape="1">
          <a:blip r:embed="rId3"/>
          <a:srcRect l="33955" t="27478" r="20713" b="24210"/>
          <a:stretch/>
        </p:blipFill>
        <p:spPr>
          <a:xfrm>
            <a:off x="5084005" y="568046"/>
            <a:ext cx="7108001" cy="5209309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097738784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b="1" dirty="0"/>
              <a:t>Clinical Evaluation of LVOT obstruction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1643" y="1825625"/>
            <a:ext cx="11880359" cy="4351338"/>
          </a:xfrm>
        </p:spPr>
        <p:txBody>
          <a:bodyPr>
            <a:normAutofit/>
          </a:bodyPr>
          <a:lstStyle/>
          <a:p>
            <a:pPr marL="514350" indent="-514350">
              <a:buAutoNum type="arabicPeriod"/>
            </a:pPr>
            <a:r>
              <a:rPr lang="en-IN" dirty="0"/>
              <a:t>Level of Obstruction ?   Valvular, </a:t>
            </a:r>
            <a:r>
              <a:rPr lang="en-IN" dirty="0" err="1"/>
              <a:t>Subvalvular</a:t>
            </a:r>
            <a:r>
              <a:rPr lang="en-IN" dirty="0"/>
              <a:t>, </a:t>
            </a:r>
            <a:r>
              <a:rPr lang="en-IN" dirty="0" err="1"/>
              <a:t>Supravalvular</a:t>
            </a:r>
            <a:endParaRPr lang="en-IN" dirty="0"/>
          </a:p>
          <a:p>
            <a:pPr marL="514350" indent="-514350">
              <a:buFont typeface="Arial" pitchFamily="34" charset="0"/>
              <a:buAutoNum type="arabicPeriod"/>
            </a:pPr>
            <a:r>
              <a:rPr lang="en-IN" dirty="0"/>
              <a:t>If </a:t>
            </a:r>
            <a:r>
              <a:rPr lang="en-IN" dirty="0" err="1"/>
              <a:t>valvular</a:t>
            </a:r>
            <a:r>
              <a:rPr lang="en-IN" dirty="0"/>
              <a:t>- ?</a:t>
            </a:r>
            <a:r>
              <a:rPr lang="en-IN" dirty="0" err="1"/>
              <a:t>Unicuspid,Bicuspid,Tricuspid</a:t>
            </a:r>
            <a:r>
              <a:rPr lang="en-IN" dirty="0"/>
              <a:t>, </a:t>
            </a:r>
            <a:r>
              <a:rPr lang="en-IN" dirty="0" err="1"/>
              <a:t>Quadricuspid</a:t>
            </a:r>
            <a:r>
              <a:rPr lang="en-IN" dirty="0"/>
              <a:t> valve</a:t>
            </a:r>
          </a:p>
          <a:p>
            <a:pPr marL="514350" indent="-514350">
              <a:buAutoNum type="arabicPeriod"/>
            </a:pPr>
            <a:r>
              <a:rPr lang="en-IN" dirty="0"/>
              <a:t>If </a:t>
            </a:r>
            <a:r>
              <a:rPr lang="en-IN" dirty="0" err="1"/>
              <a:t>subvalvular</a:t>
            </a:r>
            <a:r>
              <a:rPr lang="en-IN" dirty="0"/>
              <a:t> -? Dynamic or Fixed Obstruction</a:t>
            </a:r>
          </a:p>
          <a:p>
            <a:pPr marL="514350" indent="-514350">
              <a:buAutoNum type="arabicPeriod"/>
            </a:pPr>
            <a:r>
              <a:rPr lang="en-IN" dirty="0"/>
              <a:t>Severity of the obstruction</a:t>
            </a:r>
          </a:p>
          <a:p>
            <a:pPr marL="514350" indent="-514350">
              <a:buAutoNum type="arabicPeriod"/>
            </a:pPr>
            <a:r>
              <a:rPr lang="en-IN" dirty="0"/>
              <a:t>Associated lesions</a:t>
            </a:r>
          </a:p>
          <a:p>
            <a:pPr marL="0" indent="0">
              <a:buNone/>
            </a:pPr>
            <a:r>
              <a:rPr lang="en-IN" dirty="0"/>
              <a:t>                          </a:t>
            </a:r>
          </a:p>
        </p:txBody>
      </p:sp>
    </p:spTree>
    <p:extLst>
      <p:ext uri="{BB962C8B-B14F-4D97-AF65-F5344CB8AC3E}">
        <p14:creationId xmlns="" xmlns:p14="http://schemas.microsoft.com/office/powerpoint/2010/main" val="460191280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Q22) In rule of 5,3,2 rule in AS 5 years is for?</a:t>
            </a:r>
            <a:endParaRPr lang="en-IN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dirty="0"/>
              <a:t>1)Angina</a:t>
            </a:r>
          </a:p>
          <a:p>
            <a:pPr>
              <a:buNone/>
            </a:pPr>
            <a:endParaRPr lang="en-US" dirty="0"/>
          </a:p>
          <a:p>
            <a:pPr>
              <a:buNone/>
            </a:pPr>
            <a:r>
              <a:rPr lang="en-US" dirty="0"/>
              <a:t>2)Syncope</a:t>
            </a:r>
          </a:p>
          <a:p>
            <a:pPr>
              <a:buNone/>
            </a:pPr>
            <a:endParaRPr lang="en-US" dirty="0"/>
          </a:p>
          <a:p>
            <a:pPr>
              <a:buNone/>
            </a:pPr>
            <a:r>
              <a:rPr lang="en-US" dirty="0"/>
              <a:t>3)</a:t>
            </a:r>
            <a:r>
              <a:rPr lang="en-US" dirty="0" err="1"/>
              <a:t>Dyspnea</a:t>
            </a:r>
            <a:endParaRPr lang="en-US" dirty="0"/>
          </a:p>
          <a:p>
            <a:pPr>
              <a:buNone/>
            </a:pPr>
            <a:endParaRPr lang="en-US" dirty="0"/>
          </a:p>
          <a:p>
            <a:pPr>
              <a:buNone/>
            </a:pPr>
            <a:r>
              <a:rPr lang="en-US" dirty="0"/>
              <a:t>4)Palpitations</a:t>
            </a:r>
          </a:p>
        </p:txBody>
      </p:sp>
    </p:spTree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34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38400" y="1066800"/>
            <a:ext cx="7043408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="" xmlns:p14="http://schemas.microsoft.com/office/powerpoint/2010/main" val="760858349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676400" y="152401"/>
            <a:ext cx="8763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latin typeface="Arial Narrow" pitchFamily="34" charset="0"/>
              </a:rPr>
              <a:t>Compensatory Mechanisms</a:t>
            </a:r>
          </a:p>
        </p:txBody>
      </p:sp>
      <p:sp>
        <p:nvSpPr>
          <p:cNvPr id="3" name="Rectangle 2"/>
          <p:cNvSpPr/>
          <p:nvPr/>
        </p:nvSpPr>
        <p:spPr>
          <a:xfrm>
            <a:off x="1828800" y="1066810"/>
            <a:ext cx="8382000" cy="1200329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Arial Narrow" pitchFamily="34" charset="0"/>
              </a:rPr>
              <a:t>Chronic pressure overload </a:t>
            </a:r>
            <a:r>
              <a:rPr lang="en-US" sz="2400" b="1" dirty="0">
                <a:solidFill>
                  <a:schemeClr val="bg1"/>
                </a:solidFill>
                <a:latin typeface="Arial Narrow" pitchFamily="34" charset="0"/>
                <a:ea typeface="Arial Unicode MS"/>
                <a:cs typeface="Arial Unicode MS"/>
              </a:rPr>
              <a:t>➨ </a:t>
            </a:r>
            <a:r>
              <a:rPr lang="en-US" sz="2400" b="1" dirty="0">
                <a:solidFill>
                  <a:schemeClr val="bg1"/>
                </a:solidFill>
                <a:latin typeface="Arial Narrow" pitchFamily="34" charset="0"/>
              </a:rPr>
              <a:t>      concentric LV hypertrophy</a:t>
            </a:r>
          </a:p>
          <a:p>
            <a:r>
              <a:rPr lang="en-US" sz="2400" b="1" dirty="0">
                <a:solidFill>
                  <a:schemeClr val="bg1"/>
                </a:solidFill>
                <a:latin typeface="Arial Narrow" pitchFamily="34" charset="0"/>
              </a:rPr>
              <a:t>                                                      increased wall thickness </a:t>
            </a:r>
          </a:p>
          <a:p>
            <a:r>
              <a:rPr lang="en-US" sz="2400" b="1" dirty="0">
                <a:solidFill>
                  <a:schemeClr val="bg1"/>
                </a:solidFill>
                <a:latin typeface="Arial Narrow" pitchFamily="34" charset="0"/>
              </a:rPr>
              <a:t>                                                      </a:t>
            </a:r>
            <a:r>
              <a:rPr lang="en-US" sz="2400" dirty="0">
                <a:solidFill>
                  <a:schemeClr val="bg1"/>
                </a:solidFill>
                <a:latin typeface="Arial Narrow" pitchFamily="34" charset="0"/>
              </a:rPr>
              <a:t>normal chamber size </a:t>
            </a:r>
          </a:p>
        </p:txBody>
      </p:sp>
      <p:sp>
        <p:nvSpPr>
          <p:cNvPr id="4" name="Rectangle 3"/>
          <p:cNvSpPr/>
          <p:nvPr/>
        </p:nvSpPr>
        <p:spPr>
          <a:xfrm>
            <a:off x="1752600" y="2438419"/>
            <a:ext cx="8382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latin typeface="Arial Narrow" pitchFamily="34" charset="0"/>
                <a:ea typeface="Arial Unicode MS"/>
                <a:cs typeface="Arial Unicode MS"/>
              </a:rPr>
              <a:t>⇈ed </a:t>
            </a:r>
            <a:r>
              <a:rPr lang="en-US" sz="2400" dirty="0">
                <a:latin typeface="Arial Narrow" pitchFamily="34" charset="0"/>
              </a:rPr>
              <a:t> myocardial cell mass and </a:t>
            </a:r>
            <a:r>
              <a:rPr lang="en-US" sz="2400" dirty="0">
                <a:latin typeface="Arial Narrow" pitchFamily="34" charset="0"/>
                <a:ea typeface="Arial Unicode MS"/>
                <a:cs typeface="Arial Unicode MS"/>
              </a:rPr>
              <a:t>⇈ed</a:t>
            </a:r>
            <a:r>
              <a:rPr lang="en-US" sz="2400" dirty="0">
                <a:latin typeface="Arial Narrow" pitchFamily="34" charset="0"/>
              </a:rPr>
              <a:t> interstitial fibrosis </a:t>
            </a:r>
          </a:p>
          <a:p>
            <a:r>
              <a:rPr lang="en-US" sz="2400" dirty="0">
                <a:latin typeface="Arial Narrow" pitchFamily="34" charset="0"/>
              </a:rPr>
              <a:t>                                - diastolic dysfunction</a:t>
            </a:r>
          </a:p>
        </p:txBody>
      </p:sp>
      <p:sp>
        <p:nvSpPr>
          <p:cNvPr id="6" name="Rectangle 5"/>
          <p:cNvSpPr/>
          <p:nvPr/>
        </p:nvSpPr>
        <p:spPr>
          <a:xfrm>
            <a:off x="1981200" y="5410212"/>
            <a:ext cx="83058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Arial Narrow" pitchFamily="34" charset="0"/>
              </a:rPr>
              <a:t>dilation</a:t>
            </a:r>
          </a:p>
        </p:txBody>
      </p:sp>
      <p:pic>
        <p:nvPicPr>
          <p:cNvPr id="3074" name="Picture 2" descr="C:\Users\user\Desktop\New folder (5)\VHD\index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038531" y="1228298"/>
            <a:ext cx="4153469" cy="462659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46315060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N" sz="3600" b="1" dirty="0"/>
              <a:t>Angina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9663" y="1600102"/>
            <a:ext cx="10515600" cy="5078791"/>
          </a:xfrm>
        </p:spPr>
        <p:txBody>
          <a:bodyPr>
            <a:normAutofit fontScale="85000" lnSpcReduction="20000"/>
          </a:bodyPr>
          <a:lstStyle/>
          <a:p>
            <a:pPr>
              <a:defRPr/>
            </a:pPr>
            <a:endParaRPr lang="en-US" dirty="0"/>
          </a:p>
          <a:p>
            <a:pPr>
              <a:defRPr/>
            </a:pPr>
            <a:r>
              <a:rPr lang="en-US" dirty="0"/>
              <a:t>Progressive LVH </a:t>
            </a:r>
            <a:r>
              <a:rPr lang="en-US" dirty="0">
                <a:sym typeface="Wingdings" panose="05000000000000000000" pitchFamily="2" charset="2"/>
              </a:rPr>
              <a:t></a:t>
            </a:r>
            <a:r>
              <a:rPr lang="en-US" dirty="0"/>
              <a:t> increased myocardial oxygen needs</a:t>
            </a:r>
          </a:p>
          <a:p>
            <a:pPr>
              <a:defRPr/>
            </a:pPr>
            <a:r>
              <a:rPr lang="en-US" dirty="0"/>
              <a:t>Hypertrophy may compress the coronary arteries</a:t>
            </a:r>
          </a:p>
          <a:p>
            <a:pPr>
              <a:defRPr/>
            </a:pPr>
            <a:r>
              <a:rPr lang="en-US" dirty="0"/>
              <a:t>Associated Epicardial CAD</a:t>
            </a:r>
          </a:p>
          <a:p>
            <a:pPr>
              <a:defRPr/>
            </a:pPr>
            <a:endParaRPr lang="en-US" dirty="0"/>
          </a:p>
          <a:p>
            <a:pPr>
              <a:defRPr/>
            </a:pPr>
            <a:endParaRPr lang="en-US" dirty="0"/>
          </a:p>
          <a:p>
            <a:pPr>
              <a:defRPr/>
            </a:pPr>
            <a:r>
              <a:rPr lang="en-US" dirty="0"/>
              <a:t>35% presentation</a:t>
            </a:r>
          </a:p>
          <a:p>
            <a:pPr>
              <a:defRPr/>
            </a:pPr>
            <a:endParaRPr lang="en-US" dirty="0"/>
          </a:p>
          <a:p>
            <a:pPr>
              <a:defRPr/>
            </a:pPr>
            <a:endParaRPr lang="en-US" dirty="0"/>
          </a:p>
          <a:p>
            <a:pPr>
              <a:defRPr/>
            </a:pPr>
            <a:r>
              <a:rPr lang="en-US" dirty="0"/>
              <a:t>Occur in 2/3 </a:t>
            </a:r>
            <a:r>
              <a:rPr lang="en-US" dirty="0" err="1"/>
              <a:t>rds</a:t>
            </a:r>
            <a:r>
              <a:rPr lang="en-US" dirty="0"/>
              <a:t> of Severe AS.</a:t>
            </a:r>
          </a:p>
          <a:p>
            <a:pPr>
              <a:defRPr/>
            </a:pPr>
            <a:endParaRPr lang="en-US" dirty="0">
              <a:solidFill>
                <a:schemeClr val="bg1"/>
              </a:solidFill>
            </a:endParaRPr>
          </a:p>
          <a:p>
            <a:pPr>
              <a:defRPr/>
            </a:pPr>
            <a:r>
              <a:rPr lang="en-US" dirty="0">
                <a:solidFill>
                  <a:schemeClr val="bg1"/>
                </a:solidFill>
              </a:rPr>
              <a:t>50% die in 5 years</a:t>
            </a:r>
            <a:endParaRPr lang="en-US" baseline="30000" dirty="0">
              <a:solidFill>
                <a:schemeClr val="bg1"/>
              </a:solidFill>
            </a:endParaRPr>
          </a:p>
          <a:p>
            <a:endParaRPr lang="en-IN" dirty="0"/>
          </a:p>
        </p:txBody>
      </p:sp>
    </p:spTree>
    <p:extLst>
      <p:ext uri="{BB962C8B-B14F-4D97-AF65-F5344CB8AC3E}">
        <p14:creationId xmlns="" xmlns:p14="http://schemas.microsoft.com/office/powerpoint/2010/main" val="1593032113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>
          <a:xfrm>
            <a:off x="586365" y="311634"/>
            <a:ext cx="2915419" cy="783186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b="1" dirty="0"/>
              <a:t>Syncope</a:t>
            </a:r>
          </a:p>
        </p:txBody>
      </p:sp>
      <p:sp>
        <p:nvSpPr>
          <p:cNvPr id="28675" name="Rectangle 3"/>
          <p:cNvSpPr>
            <a:spLocks noGrp="1" noChangeArrowheads="1"/>
          </p:cNvSpPr>
          <p:nvPr>
            <p:ph idx="1"/>
          </p:nvPr>
        </p:nvSpPr>
        <p:spPr>
          <a:xfrm>
            <a:off x="680685" y="1308046"/>
            <a:ext cx="9530127" cy="5321357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dirty="0"/>
              <a:t>Cardiac output no longer increases with exercise.</a:t>
            </a:r>
          </a:p>
          <a:p>
            <a:pPr eaLnBrk="1" hangingPunct="1">
              <a:defRPr/>
            </a:pPr>
            <a:r>
              <a:rPr lang="en-US" dirty="0"/>
              <a:t>A drop in SVR </a:t>
            </a:r>
            <a:r>
              <a:rPr lang="en-US" dirty="0">
                <a:sym typeface="Wingdings" panose="05000000000000000000" pitchFamily="2" charset="2"/>
              </a:rPr>
              <a:t> BP decrease  syncope</a:t>
            </a:r>
            <a:endParaRPr lang="en-US" dirty="0"/>
          </a:p>
          <a:p>
            <a:pPr eaLnBrk="1" hangingPunct="1">
              <a:defRPr/>
            </a:pPr>
            <a:r>
              <a:rPr lang="en-US" dirty="0"/>
              <a:t>Malfunction of Baroreceptor mechanism.</a:t>
            </a:r>
          </a:p>
          <a:p>
            <a:pPr eaLnBrk="1" hangingPunct="1">
              <a:defRPr/>
            </a:pPr>
            <a:r>
              <a:rPr lang="en-US" dirty="0"/>
              <a:t>Vasodepressor response to greatly increased LV </a:t>
            </a:r>
            <a:r>
              <a:rPr lang="en-US" dirty="0" err="1"/>
              <a:t>Pr</a:t>
            </a:r>
            <a:r>
              <a:rPr lang="en-US" dirty="0"/>
              <a:t> with exercise.</a:t>
            </a:r>
            <a:endParaRPr lang="en-US" baseline="30000" dirty="0"/>
          </a:p>
          <a:p>
            <a:pPr eaLnBrk="1" hangingPunct="1">
              <a:defRPr/>
            </a:pPr>
            <a:r>
              <a:rPr lang="en-US" dirty="0"/>
              <a:t>Arrhythmias </a:t>
            </a:r>
            <a:r>
              <a:rPr lang="en-US" dirty="0" err="1"/>
              <a:t>Tachy</a:t>
            </a:r>
            <a:r>
              <a:rPr lang="en-US" dirty="0"/>
              <a:t> &amp; AV block</a:t>
            </a:r>
          </a:p>
          <a:p>
            <a:pPr eaLnBrk="1" hangingPunct="1">
              <a:defRPr/>
            </a:pPr>
            <a:endParaRPr lang="en-US" dirty="0">
              <a:solidFill>
                <a:schemeClr val="bg1"/>
              </a:solidFill>
            </a:endParaRPr>
          </a:p>
          <a:p>
            <a:pPr eaLnBrk="1" hangingPunct="1">
              <a:defRPr/>
            </a:pPr>
            <a:r>
              <a:rPr lang="en-US" dirty="0">
                <a:solidFill>
                  <a:schemeClr val="bg1"/>
                </a:solidFill>
              </a:rPr>
              <a:t>15% presentation</a:t>
            </a:r>
          </a:p>
          <a:p>
            <a:pPr eaLnBrk="1" hangingPunct="1">
              <a:defRPr/>
            </a:pPr>
            <a:r>
              <a:rPr lang="en-US" dirty="0">
                <a:solidFill>
                  <a:schemeClr val="bg1"/>
                </a:solidFill>
              </a:rPr>
              <a:t>50% die in 3 years</a:t>
            </a:r>
          </a:p>
        </p:txBody>
      </p:sp>
    </p:spTree>
    <p:extLst>
      <p:ext uri="{BB962C8B-B14F-4D97-AF65-F5344CB8AC3E}">
        <p14:creationId xmlns="" xmlns:p14="http://schemas.microsoft.com/office/powerpoint/2010/main" val="2584996282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b="1" dirty="0"/>
              <a:t>Heart Failure</a:t>
            </a:r>
          </a:p>
        </p:txBody>
      </p:sp>
      <p:sp>
        <p:nvSpPr>
          <p:cNvPr id="26627" name="Rectangle 3"/>
          <p:cNvSpPr>
            <a:spLocks noGrp="1" noChangeArrowheads="1"/>
          </p:cNvSpPr>
          <p:nvPr>
            <p:ph idx="1"/>
          </p:nvPr>
        </p:nvSpPr>
        <p:spPr>
          <a:xfrm>
            <a:off x="323948" y="1825625"/>
            <a:ext cx="11029865" cy="4351338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endParaRPr lang="en-US" dirty="0"/>
          </a:p>
          <a:p>
            <a:pPr eaLnBrk="1" hangingPunct="1">
              <a:lnSpc>
                <a:spcPct val="90000"/>
              </a:lnSpc>
              <a:defRPr/>
            </a:pPr>
            <a:r>
              <a:rPr lang="en-US" dirty="0"/>
              <a:t>Changes in LV function may no longer be adequate to overcome the outflow obstruction</a:t>
            </a:r>
          </a:p>
          <a:p>
            <a:pPr lvl="1">
              <a:defRPr/>
            </a:pPr>
            <a:r>
              <a:rPr lang="en-US" dirty="0"/>
              <a:t>Afterload excess –&gt; systolic dysfunction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dirty="0"/>
              <a:t>Hypertrophic remodeling&amp; Fibrosis -&gt; diastolic dysfunction</a:t>
            </a:r>
          </a:p>
          <a:p>
            <a:pPr marL="0" indent="0" eaLnBrk="1" hangingPunct="1">
              <a:lnSpc>
                <a:spcPct val="90000"/>
              </a:lnSpc>
              <a:buNone/>
              <a:defRPr/>
            </a:pPr>
            <a:endParaRPr lang="en-US" dirty="0"/>
          </a:p>
          <a:p>
            <a:pPr eaLnBrk="1" hangingPunct="1">
              <a:lnSpc>
                <a:spcPct val="90000"/>
              </a:lnSpc>
              <a:defRPr/>
            </a:pPr>
            <a:r>
              <a:rPr lang="en-US" dirty="0"/>
              <a:t>50% die in 2 years</a:t>
            </a:r>
          </a:p>
          <a:p>
            <a:pPr eaLnBrk="1" hangingPunct="1">
              <a:lnSpc>
                <a:spcPct val="90000"/>
              </a:lnSpc>
              <a:defRPr/>
            </a:pP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256772021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Q23)Contribution of LA in LV filling in AS</a:t>
            </a:r>
            <a:endParaRPr lang="en-IN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dirty="0"/>
              <a:t>1)5%</a:t>
            </a:r>
          </a:p>
          <a:p>
            <a:pPr>
              <a:buNone/>
            </a:pPr>
            <a:endParaRPr lang="en-US" dirty="0"/>
          </a:p>
          <a:p>
            <a:pPr>
              <a:buNone/>
            </a:pPr>
            <a:r>
              <a:rPr lang="en-US" dirty="0"/>
              <a:t>2)10%</a:t>
            </a:r>
          </a:p>
          <a:p>
            <a:pPr>
              <a:buNone/>
            </a:pPr>
            <a:endParaRPr lang="en-US" dirty="0"/>
          </a:p>
          <a:p>
            <a:pPr>
              <a:buNone/>
            </a:pPr>
            <a:r>
              <a:rPr lang="en-US" dirty="0"/>
              <a:t>3)20%</a:t>
            </a:r>
          </a:p>
          <a:p>
            <a:pPr>
              <a:buNone/>
            </a:pPr>
            <a:endParaRPr lang="en-US" dirty="0"/>
          </a:p>
          <a:p>
            <a:pPr>
              <a:buNone/>
            </a:pPr>
            <a:r>
              <a:rPr lang="en-US" dirty="0"/>
              <a:t>4)40%</a:t>
            </a:r>
            <a:endParaRPr lang="en-IN" dirty="0"/>
          </a:p>
        </p:txBody>
      </p:sp>
    </p:spTree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/>
              <a:t>Q24)Critical AS in an infant includes all features except</a:t>
            </a:r>
            <a:endParaRPr lang="en-IN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dirty="0"/>
              <a:t>1)Shock</a:t>
            </a:r>
          </a:p>
          <a:p>
            <a:pPr>
              <a:buNone/>
            </a:pPr>
            <a:endParaRPr lang="en-US" dirty="0"/>
          </a:p>
          <a:p>
            <a:pPr>
              <a:buNone/>
            </a:pPr>
            <a:r>
              <a:rPr lang="en-US" dirty="0"/>
              <a:t>2)Absent pulse</a:t>
            </a:r>
          </a:p>
          <a:p>
            <a:pPr>
              <a:buNone/>
            </a:pPr>
            <a:endParaRPr lang="en-US" dirty="0"/>
          </a:p>
          <a:p>
            <a:pPr>
              <a:buNone/>
            </a:pPr>
            <a:r>
              <a:rPr lang="en-US" dirty="0"/>
              <a:t>3)Heart failure</a:t>
            </a:r>
          </a:p>
          <a:p>
            <a:pPr>
              <a:buNone/>
            </a:pPr>
            <a:endParaRPr lang="en-US" dirty="0"/>
          </a:p>
          <a:p>
            <a:pPr>
              <a:buNone/>
            </a:pPr>
            <a:r>
              <a:rPr lang="en-US" dirty="0"/>
              <a:t>4)Cyanosis</a:t>
            </a:r>
          </a:p>
        </p:txBody>
      </p:sp>
    </p:spTree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dirty="0"/>
              <a:t>Clinical features s/o of critical aortic </a:t>
            </a:r>
            <a:r>
              <a:rPr lang="en-US" dirty="0" err="1"/>
              <a:t>stenosis</a:t>
            </a:r>
            <a:r>
              <a:rPr lang="en-US" dirty="0"/>
              <a:t> in a infant</a:t>
            </a:r>
          </a:p>
          <a:p>
            <a:pPr>
              <a:buNone/>
            </a:pPr>
            <a:r>
              <a:rPr lang="en-US" dirty="0"/>
              <a:t>1)Shock</a:t>
            </a:r>
          </a:p>
          <a:p>
            <a:pPr>
              <a:buNone/>
            </a:pPr>
            <a:r>
              <a:rPr lang="en-US" dirty="0"/>
              <a:t>2)Absent pulse</a:t>
            </a:r>
          </a:p>
          <a:p>
            <a:pPr>
              <a:buNone/>
            </a:pPr>
            <a:r>
              <a:rPr lang="en-US" dirty="0"/>
              <a:t>3)Heart failure</a:t>
            </a:r>
            <a:endParaRPr lang="en-IN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b="1" dirty="0"/>
              <a:t>Clinical assessment of Mitral Stenosis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0037" y="1825642"/>
            <a:ext cx="11153775" cy="4899025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IN" b="1" dirty="0"/>
              <a:t>Severity</a:t>
            </a:r>
          </a:p>
          <a:p>
            <a:pPr marL="514350" indent="-514350">
              <a:buFont typeface="+mj-lt"/>
              <a:buAutoNum type="arabicPeriod"/>
            </a:pPr>
            <a:r>
              <a:rPr lang="en-IN" b="1" dirty="0"/>
              <a:t>Pliable valve for a BMV</a:t>
            </a:r>
          </a:p>
          <a:p>
            <a:pPr marL="514350" indent="-514350">
              <a:buFont typeface="+mj-lt"/>
              <a:buAutoNum type="arabicPeriod"/>
            </a:pPr>
            <a:r>
              <a:rPr lang="en-IN" b="1" dirty="0"/>
              <a:t>Rhythm? Does the </a:t>
            </a:r>
            <a:r>
              <a:rPr lang="en-IN" b="1" dirty="0" err="1"/>
              <a:t>pt</a:t>
            </a:r>
            <a:r>
              <a:rPr lang="en-IN" b="1" dirty="0"/>
              <a:t> need anticoagulation.</a:t>
            </a:r>
          </a:p>
          <a:p>
            <a:pPr marL="514350" indent="-514350">
              <a:buFont typeface="+mj-lt"/>
              <a:buAutoNum type="arabicPeriod"/>
            </a:pPr>
            <a:r>
              <a:rPr lang="en-IN" b="1" dirty="0"/>
              <a:t>Is there PAH/ How severe is it?</a:t>
            </a:r>
          </a:p>
          <a:p>
            <a:pPr marL="514350" indent="-514350">
              <a:buFont typeface="+mj-lt"/>
              <a:buAutoNum type="arabicPeriod"/>
            </a:pPr>
            <a:r>
              <a:rPr lang="en-IN" b="1" dirty="0"/>
              <a:t>Associated lesions?</a:t>
            </a:r>
          </a:p>
          <a:p>
            <a:pPr marL="514350" indent="-514350">
              <a:buFont typeface="+mj-lt"/>
              <a:buAutoNum type="arabicPeriod"/>
            </a:pPr>
            <a:r>
              <a:rPr lang="en-IN" b="1" dirty="0"/>
              <a:t>If there is TR, is it secondary to PAH or Organic TV disease?</a:t>
            </a:r>
          </a:p>
          <a:p>
            <a:pPr marL="514350" indent="-514350">
              <a:buFont typeface="+mj-lt"/>
              <a:buAutoNum type="arabicPeriod"/>
            </a:pPr>
            <a:r>
              <a:rPr lang="en-IN" b="1" dirty="0"/>
              <a:t>Discrepancy between the symptoms and signs?</a:t>
            </a:r>
          </a:p>
          <a:p>
            <a:pPr marL="514350" indent="-514350">
              <a:buFont typeface="+mj-lt"/>
              <a:buAutoNum type="arabicPeriod"/>
            </a:pPr>
            <a:r>
              <a:rPr lang="en-IN" dirty="0">
                <a:solidFill>
                  <a:schemeClr val="bg1"/>
                </a:solidFill>
              </a:rPr>
              <a:t>MS !</a:t>
            </a:r>
          </a:p>
        </p:txBody>
      </p:sp>
    </p:spTree>
    <p:extLst>
      <p:ext uri="{BB962C8B-B14F-4D97-AF65-F5344CB8AC3E}">
        <p14:creationId xmlns="" xmlns:p14="http://schemas.microsoft.com/office/powerpoint/2010/main" val="1597282152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464024"/>
            <a:ext cx="10972800" cy="5662145"/>
          </a:xfrm>
        </p:spPr>
        <p:txBody>
          <a:bodyPr>
            <a:normAutofit fontScale="77500" lnSpcReduction="20000"/>
          </a:bodyPr>
          <a:lstStyle/>
          <a:p>
            <a:pPr>
              <a:buNone/>
            </a:pPr>
            <a:r>
              <a:rPr lang="en-US" b="1" dirty="0"/>
              <a:t>Pulse</a:t>
            </a:r>
            <a:endParaRPr lang="en-US" dirty="0"/>
          </a:p>
          <a:p>
            <a:pPr>
              <a:buNone/>
            </a:pPr>
            <a:r>
              <a:rPr lang="en-US" dirty="0"/>
              <a:t>Normal-Low volume-Low volume slow rising</a:t>
            </a:r>
          </a:p>
          <a:p>
            <a:pPr>
              <a:buNone/>
            </a:pPr>
            <a:r>
              <a:rPr lang="en-US" b="1" dirty="0"/>
              <a:t>     (</a:t>
            </a:r>
            <a:r>
              <a:rPr lang="en-US" b="1" dirty="0" err="1"/>
              <a:t>parvus</a:t>
            </a:r>
            <a:r>
              <a:rPr lang="en-US" b="1" dirty="0"/>
              <a:t>-weak/</a:t>
            </a:r>
            <a:r>
              <a:rPr lang="en-US" b="1" dirty="0" err="1"/>
              <a:t>tardus</a:t>
            </a:r>
            <a:r>
              <a:rPr lang="en-US" b="1" dirty="0"/>
              <a:t>-late)</a:t>
            </a:r>
          </a:p>
          <a:p>
            <a:pPr>
              <a:buNone/>
            </a:pPr>
            <a:r>
              <a:rPr lang="en-US" b="1" dirty="0"/>
              <a:t>Where to look?-</a:t>
            </a:r>
            <a:r>
              <a:rPr lang="en-US" dirty="0"/>
              <a:t> Carotid</a:t>
            </a:r>
          </a:p>
          <a:p>
            <a:pPr>
              <a:buNone/>
            </a:pPr>
            <a:r>
              <a:rPr lang="en-US" dirty="0"/>
              <a:t>APICO CAROTID DELAY-</a:t>
            </a:r>
            <a:r>
              <a:rPr lang="en-US" dirty="0" err="1"/>
              <a:t>Sev</a:t>
            </a:r>
            <a:r>
              <a:rPr lang="en-US" dirty="0"/>
              <a:t> AS</a:t>
            </a:r>
          </a:p>
          <a:p>
            <a:pPr>
              <a:buNone/>
            </a:pPr>
            <a:endParaRPr lang="en-US" dirty="0"/>
          </a:p>
          <a:p>
            <a:pPr>
              <a:buNone/>
            </a:pPr>
            <a:endParaRPr lang="en-US" dirty="0"/>
          </a:p>
          <a:p>
            <a:pPr>
              <a:buNone/>
            </a:pPr>
            <a:r>
              <a:rPr lang="en-US" b="1" dirty="0"/>
              <a:t>JVP</a:t>
            </a:r>
          </a:p>
          <a:p>
            <a:pPr>
              <a:buNone/>
            </a:pPr>
            <a:r>
              <a:rPr lang="en-US" dirty="0" err="1"/>
              <a:t>Sev</a:t>
            </a:r>
            <a:r>
              <a:rPr lang="en-US" dirty="0"/>
              <a:t> AS/</a:t>
            </a:r>
            <a:r>
              <a:rPr lang="en-US" dirty="0" err="1"/>
              <a:t>Preterminal</a:t>
            </a:r>
            <a:endParaRPr lang="en-US" dirty="0"/>
          </a:p>
          <a:p>
            <a:pPr>
              <a:buNone/>
            </a:pPr>
            <a:r>
              <a:rPr lang="en-US" dirty="0"/>
              <a:t>Prominent a wave(</a:t>
            </a:r>
            <a:r>
              <a:rPr lang="en-US" dirty="0" err="1"/>
              <a:t>Berheim</a:t>
            </a:r>
            <a:r>
              <a:rPr lang="en-US" dirty="0"/>
              <a:t> effect)</a:t>
            </a:r>
          </a:p>
          <a:p>
            <a:pPr>
              <a:buNone/>
            </a:pPr>
            <a:endParaRPr lang="en-US" dirty="0"/>
          </a:p>
          <a:p>
            <a:pPr>
              <a:buNone/>
            </a:pPr>
            <a:r>
              <a:rPr lang="en-US" b="1" dirty="0"/>
              <a:t>Apex</a:t>
            </a:r>
          </a:p>
          <a:p>
            <a:pPr>
              <a:buNone/>
            </a:pPr>
            <a:r>
              <a:rPr lang="en-US" dirty="0"/>
              <a:t>LV type ,Heaving</a:t>
            </a:r>
          </a:p>
          <a:p>
            <a:pPr>
              <a:buNone/>
            </a:pPr>
            <a:r>
              <a:rPr lang="en-US" dirty="0"/>
              <a:t>Cardiomegaly-If associated AR/MR or LV Dysfunction</a:t>
            </a:r>
          </a:p>
        </p:txBody>
      </p:sp>
    </p:spTree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APICO CAROTID DELAY </a:t>
            </a:r>
            <a:endParaRPr lang="en-IN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846161" y="1269242"/>
            <a:ext cx="10795379" cy="53362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/>
              <a:t>Bernheim</a:t>
            </a:r>
            <a:r>
              <a:rPr lang="en-US" b="1" dirty="0"/>
              <a:t> effect</a:t>
            </a:r>
            <a:endParaRPr lang="en-IN" b="1" dirty="0"/>
          </a:p>
        </p:txBody>
      </p:sp>
      <p:pic>
        <p:nvPicPr>
          <p:cNvPr id="6" name="Content Placeholder 5" descr="JPractCardiovascSci_2020_6_1_90_282806_f1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19116" y="1310185"/>
            <a:ext cx="10331356" cy="5172502"/>
          </a:xfrm>
        </p:spPr>
      </p:pic>
    </p:spTree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Soft S1 in AS</a:t>
            </a:r>
            <a:endParaRPr lang="en-IN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/>
              <a:t>High LVEDP</a:t>
            </a:r>
          </a:p>
          <a:p>
            <a:endParaRPr lang="en-US"/>
          </a:p>
          <a:p>
            <a:r>
              <a:rPr lang="en-US"/>
              <a:t>Lower Dp/Dt due to pressure overload</a:t>
            </a:r>
            <a:endParaRPr lang="en-US" dirty="0"/>
          </a:p>
          <a:p>
            <a:endParaRPr lang="en-US" dirty="0"/>
          </a:p>
          <a:p>
            <a:r>
              <a:rPr lang="en-US" dirty="0"/>
              <a:t>Associated LV dysfunction</a:t>
            </a:r>
          </a:p>
          <a:p>
            <a:endParaRPr lang="en-US" dirty="0"/>
          </a:p>
          <a:p>
            <a:r>
              <a:rPr lang="en-US" dirty="0"/>
              <a:t>Associated AR/MR</a:t>
            </a:r>
          </a:p>
          <a:p>
            <a:endParaRPr lang="en-US" dirty="0"/>
          </a:p>
          <a:p>
            <a:r>
              <a:rPr lang="en-US" dirty="0"/>
              <a:t>Associated AV conduction delay</a:t>
            </a:r>
            <a:endParaRPr lang="en-IN" dirty="0"/>
          </a:p>
          <a:p>
            <a:endParaRPr lang="en-US" dirty="0"/>
          </a:p>
          <a:p>
            <a:pPr>
              <a:buNone/>
            </a:pPr>
            <a:r>
              <a:rPr lang="en-US" dirty="0"/>
              <a:t>                                      </a:t>
            </a:r>
            <a:r>
              <a:rPr lang="en-US" b="1" dirty="0"/>
              <a:t>If Loud S1</a:t>
            </a:r>
          </a:p>
          <a:p>
            <a:pPr>
              <a:buNone/>
            </a:pPr>
            <a:r>
              <a:rPr lang="en-US" dirty="0"/>
              <a:t>?Associated MS, AEC</a:t>
            </a:r>
            <a:endParaRPr lang="en-IN" dirty="0"/>
          </a:p>
        </p:txBody>
      </p:sp>
    </p:spTree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83349" y="2472570"/>
            <a:ext cx="5263531" cy="418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88779" y="520759"/>
            <a:ext cx="6912524" cy="6494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3200" b="1" dirty="0"/>
              <a:t>S2 in AS</a:t>
            </a:r>
          </a:p>
          <a:p>
            <a:endParaRPr lang="en-IN" sz="3200" dirty="0"/>
          </a:p>
          <a:p>
            <a:endParaRPr lang="en-IN" sz="3200" dirty="0"/>
          </a:p>
          <a:p>
            <a:r>
              <a:rPr lang="en-IN" sz="3200" b="1" dirty="0"/>
              <a:t>Normal splitting excludes Severe AS</a:t>
            </a:r>
            <a:r>
              <a:rPr lang="en-IN" sz="3200" dirty="0"/>
              <a:t>.</a:t>
            </a:r>
          </a:p>
          <a:p>
            <a:r>
              <a:rPr lang="en-IN" sz="3200" dirty="0"/>
              <a:t>In calcific AS – S2 single</a:t>
            </a:r>
          </a:p>
          <a:p>
            <a:endParaRPr lang="en-IN" sz="3200" dirty="0"/>
          </a:p>
          <a:p>
            <a:r>
              <a:rPr lang="en-IN" sz="3200" dirty="0"/>
              <a:t>Paradoxical split in </a:t>
            </a:r>
            <a:r>
              <a:rPr lang="en-IN" sz="3200" dirty="0" err="1"/>
              <a:t>noncalcified</a:t>
            </a:r>
            <a:r>
              <a:rPr lang="en-IN" sz="3200" dirty="0"/>
              <a:t> severe AS</a:t>
            </a:r>
          </a:p>
          <a:p>
            <a:endParaRPr lang="en-US" sz="3200" dirty="0"/>
          </a:p>
          <a:p>
            <a:r>
              <a:rPr lang="en-US" sz="3200" dirty="0"/>
              <a:t>MILD AS-Normal Split</a:t>
            </a:r>
          </a:p>
          <a:p>
            <a:r>
              <a:rPr lang="en-US" sz="3200" dirty="0"/>
              <a:t>MOD AS/Calcific- SingleS2</a:t>
            </a:r>
          </a:p>
          <a:p>
            <a:r>
              <a:rPr lang="en-US" sz="3200" dirty="0"/>
              <a:t>SEV AS(Non calcified) – Paradoxical split</a:t>
            </a:r>
            <a:endParaRPr lang="en-IN" sz="3200" dirty="0"/>
          </a:p>
          <a:p>
            <a:endParaRPr lang="en-IN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137182744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/>
              <a:t>Q25)Clinical identification of loud P2 is by all except?</a:t>
            </a:r>
            <a:endParaRPr lang="en-IN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3"/>
            <a:ext cx="11582400" cy="4525963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dirty="0"/>
              <a:t>1)P2 louder than normal A2 at pulmonary area</a:t>
            </a:r>
          </a:p>
          <a:p>
            <a:pPr>
              <a:buNone/>
            </a:pPr>
            <a:endParaRPr lang="en-US" dirty="0"/>
          </a:p>
          <a:p>
            <a:pPr>
              <a:buNone/>
            </a:pPr>
            <a:r>
              <a:rPr lang="en-US" dirty="0"/>
              <a:t>2)P2 heard beyond pulmonary area</a:t>
            </a:r>
          </a:p>
          <a:p>
            <a:pPr>
              <a:buNone/>
            </a:pPr>
            <a:endParaRPr lang="en-US" dirty="0"/>
          </a:p>
          <a:p>
            <a:pPr>
              <a:buNone/>
            </a:pPr>
            <a:r>
              <a:rPr lang="en-US" dirty="0"/>
              <a:t>3)Palpable P2</a:t>
            </a:r>
          </a:p>
          <a:p>
            <a:pPr>
              <a:buNone/>
            </a:pPr>
            <a:endParaRPr lang="en-US" dirty="0"/>
          </a:p>
          <a:p>
            <a:pPr>
              <a:buNone/>
            </a:pPr>
            <a:r>
              <a:rPr lang="en-US" dirty="0"/>
              <a:t>4)</a:t>
            </a:r>
            <a:r>
              <a:rPr lang="en-US" dirty="0" err="1"/>
              <a:t>Throug</a:t>
            </a:r>
            <a:r>
              <a:rPr lang="en-US" dirty="0"/>
              <a:t> clinical </a:t>
            </a:r>
            <a:r>
              <a:rPr lang="en-US" dirty="0" err="1"/>
              <a:t>experice</a:t>
            </a:r>
            <a:r>
              <a:rPr lang="en-US" dirty="0"/>
              <a:t> of multiple auscultations</a:t>
            </a:r>
            <a:endParaRPr lang="en-IN" dirty="0"/>
          </a:p>
        </p:txBody>
      </p:sp>
    </p:spTree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12192000" cy="1143000"/>
          </a:xfrm>
        </p:spPr>
        <p:txBody>
          <a:bodyPr>
            <a:normAutofit/>
          </a:bodyPr>
          <a:lstStyle/>
          <a:p>
            <a:r>
              <a:rPr lang="en-US" b="1" dirty="0"/>
              <a:t>Q26)Clinical identification of loud A2 is by ?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en-US" dirty="0"/>
              <a:t>1)A2 louder than normal P2 at pulmonary area</a:t>
            </a:r>
          </a:p>
          <a:p>
            <a:pPr>
              <a:buNone/>
            </a:pPr>
            <a:endParaRPr lang="en-US" dirty="0"/>
          </a:p>
          <a:p>
            <a:pPr>
              <a:buNone/>
            </a:pPr>
            <a:r>
              <a:rPr lang="en-US" dirty="0"/>
              <a:t>2)A2 heard beyond aortic  area</a:t>
            </a:r>
          </a:p>
          <a:p>
            <a:pPr>
              <a:buNone/>
            </a:pPr>
            <a:endParaRPr lang="en-US" dirty="0"/>
          </a:p>
          <a:p>
            <a:pPr>
              <a:buNone/>
            </a:pPr>
            <a:r>
              <a:rPr lang="en-US" dirty="0"/>
              <a:t>3)Palpable A2</a:t>
            </a:r>
          </a:p>
          <a:p>
            <a:pPr>
              <a:buNone/>
            </a:pPr>
            <a:endParaRPr lang="en-US" dirty="0"/>
          </a:p>
          <a:p>
            <a:pPr>
              <a:buNone/>
            </a:pPr>
            <a:r>
              <a:rPr lang="en-US" dirty="0"/>
              <a:t>4)</a:t>
            </a:r>
            <a:r>
              <a:rPr lang="en-US" dirty="0" err="1"/>
              <a:t>Throug</a:t>
            </a:r>
            <a:r>
              <a:rPr lang="en-US" dirty="0"/>
              <a:t> clinical </a:t>
            </a:r>
            <a:r>
              <a:rPr lang="en-US" dirty="0" err="1"/>
              <a:t>experice</a:t>
            </a:r>
            <a:r>
              <a:rPr lang="en-US" dirty="0"/>
              <a:t> of multiple auscultations</a:t>
            </a:r>
            <a:endParaRPr lang="en-IN" dirty="0"/>
          </a:p>
          <a:p>
            <a:endParaRPr lang="en-IN" dirty="0"/>
          </a:p>
        </p:txBody>
      </p:sp>
    </p:spTree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219200" y="274638"/>
            <a:ext cx="2133600" cy="1143000"/>
          </a:xfrm>
        </p:spPr>
        <p:txBody>
          <a:bodyPr/>
          <a:lstStyle/>
          <a:p>
            <a:r>
              <a:rPr lang="en-US" b="1" dirty="0"/>
              <a:t>S4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10065" y="1357460"/>
            <a:ext cx="4148287" cy="3733014"/>
          </a:xfrm>
        </p:spPr>
        <p:txBody>
          <a:bodyPr>
            <a:normAutofit/>
          </a:bodyPr>
          <a:lstStyle/>
          <a:p>
            <a:r>
              <a:rPr lang="en-US" sz="2000" dirty="0"/>
              <a:t>Correlates wit large LV-AO gradient and abnormally elevated LVEDP</a:t>
            </a:r>
          </a:p>
          <a:p>
            <a:endParaRPr lang="en-US" sz="2000" dirty="0"/>
          </a:p>
          <a:p>
            <a:r>
              <a:rPr lang="en-US" sz="2000" dirty="0"/>
              <a:t>S4-S1 gap correlate with severity</a:t>
            </a:r>
          </a:p>
          <a:p>
            <a:endParaRPr lang="en-US" sz="2000" dirty="0"/>
          </a:p>
          <a:p>
            <a:pPr>
              <a:buNone/>
            </a:pPr>
            <a:r>
              <a:rPr lang="en-US" sz="2000" dirty="0"/>
              <a:t>Normal above 50 years</a:t>
            </a:r>
          </a:p>
          <a:p>
            <a:pPr>
              <a:buNone/>
            </a:pPr>
            <a:r>
              <a:rPr lang="en-US" sz="2000" dirty="0"/>
              <a:t>Palpable +Audible S4 significant</a:t>
            </a:r>
          </a:p>
          <a:p>
            <a:pPr>
              <a:buNone/>
            </a:pPr>
            <a:r>
              <a:rPr lang="en-US" sz="2000" dirty="0"/>
              <a:t>Sig mean gradient more than 70 mm hg</a:t>
            </a:r>
          </a:p>
        </p:txBody>
      </p:sp>
      <p:pic>
        <p:nvPicPr>
          <p:cNvPr id="829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1131" y="60597"/>
            <a:ext cx="6553200" cy="510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940869618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487362"/>
          </a:xfrm>
        </p:spPr>
        <p:txBody>
          <a:bodyPr>
            <a:noAutofit/>
          </a:bodyPr>
          <a:lstStyle/>
          <a:p>
            <a:r>
              <a:rPr lang="en-US" sz="3200" b="1" dirty="0"/>
              <a:t>MURMUR OF AS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254525" y="984110"/>
            <a:ext cx="7593291" cy="5670919"/>
          </a:xfrm>
        </p:spPr>
        <p:txBody>
          <a:bodyPr>
            <a:noAutofit/>
          </a:bodyPr>
          <a:lstStyle/>
          <a:p>
            <a:r>
              <a:rPr lang="en-US" sz="2400" dirty="0"/>
              <a:t>Crescendo –decrescendo – shape of the pr diff bet LV-</a:t>
            </a:r>
            <a:r>
              <a:rPr lang="en-US" sz="2400" dirty="0" err="1"/>
              <a:t>Ao</a:t>
            </a:r>
            <a:endParaRPr lang="en-US" sz="2400" dirty="0"/>
          </a:p>
          <a:p>
            <a:r>
              <a:rPr lang="en-US" sz="2400" dirty="0"/>
              <a:t>Length of the murmur-severity</a:t>
            </a:r>
          </a:p>
          <a:p>
            <a:r>
              <a:rPr lang="en-US" sz="2400" dirty="0"/>
              <a:t>Gr 3 or more murmur specific for severe AS, NOT SENSITIVE FINDING.</a:t>
            </a:r>
          </a:p>
          <a:p>
            <a:r>
              <a:rPr lang="en-US" sz="2400" dirty="0"/>
              <a:t>Late peaking = gr &gt; 75 mm Hg.</a:t>
            </a:r>
          </a:p>
          <a:p>
            <a:r>
              <a:rPr lang="en-US" sz="2400" dirty="0"/>
              <a:t>Frequency and pitch- </a:t>
            </a:r>
            <a:r>
              <a:rPr lang="en-US" sz="2400" b="1" dirty="0"/>
              <a:t>rough ,grunting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sz="2400" dirty="0"/>
              <a:t> Harsh- mixed frequency at base – effect of jet to </a:t>
            </a:r>
            <a:r>
              <a:rPr lang="en-US" sz="2400" dirty="0" err="1"/>
              <a:t>Ao</a:t>
            </a:r>
            <a:endParaRPr lang="en-US" sz="2400" dirty="0"/>
          </a:p>
          <a:p>
            <a:pPr>
              <a:buFont typeface="Wingdings" panose="05000000000000000000" pitchFamily="2" charset="2"/>
              <a:buChar char="v"/>
            </a:pPr>
            <a:r>
              <a:rPr lang="en-US" sz="2400" dirty="0"/>
              <a:t> high </a:t>
            </a:r>
            <a:r>
              <a:rPr lang="en-US" sz="2400" dirty="0" err="1"/>
              <a:t>freq</a:t>
            </a:r>
            <a:r>
              <a:rPr lang="en-US" sz="2400" dirty="0"/>
              <a:t> musical murmur at apex -&gt; </a:t>
            </a:r>
            <a:r>
              <a:rPr lang="en-US" sz="2400" dirty="0" err="1"/>
              <a:t>Gallavardin</a:t>
            </a:r>
            <a:endParaRPr lang="en-US" sz="2400" dirty="0"/>
          </a:p>
          <a:p>
            <a:pPr marL="0" indent="0">
              <a:buNone/>
            </a:pPr>
            <a:r>
              <a:rPr lang="en-US" sz="2400" dirty="0"/>
              <a:t>    Phenomenon.</a:t>
            </a:r>
          </a:p>
          <a:p>
            <a:r>
              <a:rPr lang="en-US" sz="2400" dirty="0" err="1"/>
              <a:t>Gallavardin</a:t>
            </a:r>
            <a:r>
              <a:rPr lang="en-US" sz="2400" dirty="0"/>
              <a:t> mistaken for MR.</a:t>
            </a:r>
          </a:p>
          <a:p>
            <a:pPr marL="0" indent="0">
              <a:buNone/>
            </a:pPr>
            <a:r>
              <a:rPr lang="en-US" sz="2400" dirty="0"/>
              <a:t>               1.Intensity of murmur varies beat to beat in AF, or</a:t>
            </a:r>
          </a:p>
          <a:p>
            <a:pPr marL="0" indent="0">
              <a:buNone/>
            </a:pPr>
            <a:r>
              <a:rPr lang="en-US" sz="2400" dirty="0"/>
              <a:t>               after Ectopic -&gt; AS &amp; not in MR</a:t>
            </a:r>
          </a:p>
          <a:p>
            <a:pPr marL="0" indent="0">
              <a:buNone/>
            </a:pPr>
            <a:r>
              <a:rPr lang="en-US" sz="2400" dirty="0"/>
              <a:t>               2.cessation of murmur before S2 -&gt; AS   </a:t>
            </a:r>
            <a:r>
              <a:rPr lang="en-US" sz="2400" dirty="0">
                <a:solidFill>
                  <a:srgbClr val="00B0F0"/>
                </a:solidFill>
              </a:rPr>
              <a:t>	                                                            	 </a:t>
            </a:r>
          </a:p>
          <a:p>
            <a:pPr>
              <a:buNone/>
            </a:pPr>
            <a:r>
              <a:rPr lang="en-US" sz="2400" dirty="0">
                <a:solidFill>
                  <a:schemeClr val="bg1"/>
                </a:solidFill>
              </a:rPr>
              <a:t>                          </a:t>
            </a:r>
          </a:p>
        </p:txBody>
      </p:sp>
      <p:pic>
        <p:nvPicPr>
          <p:cNvPr id="849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016860" y="1173655"/>
            <a:ext cx="3820657" cy="44871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3996213513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 ? </a:t>
            </a:r>
            <a:r>
              <a:rPr lang="en-US" b="1" dirty="0" err="1"/>
              <a:t>Supravalvular</a:t>
            </a:r>
            <a:r>
              <a:rPr lang="en-US" b="1" dirty="0"/>
              <a:t>, </a:t>
            </a:r>
            <a:r>
              <a:rPr lang="en-US" b="1" dirty="0" err="1"/>
              <a:t>Valvular</a:t>
            </a:r>
            <a:r>
              <a:rPr lang="en-US" b="1" dirty="0"/>
              <a:t>, </a:t>
            </a:r>
            <a:r>
              <a:rPr lang="en-US" b="1" dirty="0" err="1"/>
              <a:t>Subvalvular</a:t>
            </a:r>
            <a:endParaRPr lang="en-IN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Supravalvular</a:t>
            </a:r>
            <a:r>
              <a:rPr lang="en-US" dirty="0"/>
              <a:t> -,</a:t>
            </a:r>
            <a:r>
              <a:rPr lang="en-US" dirty="0" err="1"/>
              <a:t>Elfein</a:t>
            </a:r>
            <a:r>
              <a:rPr lang="en-US" dirty="0"/>
              <a:t> </a:t>
            </a:r>
            <a:r>
              <a:rPr lang="en-US" dirty="0" err="1"/>
              <a:t>facies,Coanda</a:t>
            </a:r>
            <a:r>
              <a:rPr lang="en-US" dirty="0"/>
              <a:t> effect, </a:t>
            </a:r>
            <a:r>
              <a:rPr lang="en-US" dirty="0" err="1"/>
              <a:t>Rt</a:t>
            </a:r>
            <a:r>
              <a:rPr lang="en-US" dirty="0"/>
              <a:t> 1</a:t>
            </a:r>
            <a:r>
              <a:rPr lang="en-US" baseline="30000" dirty="0"/>
              <a:t>st</a:t>
            </a:r>
            <a:r>
              <a:rPr lang="en-US" dirty="0"/>
              <a:t> ICS/Carotid , Normal S2, AR unlikely</a:t>
            </a:r>
          </a:p>
          <a:p>
            <a:endParaRPr lang="en-US" dirty="0"/>
          </a:p>
          <a:p>
            <a:r>
              <a:rPr lang="en-US" dirty="0" err="1"/>
              <a:t>Valvular-Rt</a:t>
            </a:r>
            <a:r>
              <a:rPr lang="en-US" dirty="0"/>
              <a:t> 2</a:t>
            </a:r>
            <a:r>
              <a:rPr lang="en-US" baseline="30000" dirty="0"/>
              <a:t>st</a:t>
            </a:r>
            <a:r>
              <a:rPr lang="en-US" dirty="0"/>
              <a:t> ICS/AEC</a:t>
            </a:r>
          </a:p>
          <a:p>
            <a:endParaRPr lang="en-US" dirty="0"/>
          </a:p>
          <a:p>
            <a:r>
              <a:rPr lang="en-US" dirty="0"/>
              <a:t>Subvalvular-Lt3rd ICS/NAA , AR+</a:t>
            </a:r>
            <a:endParaRPr lang="en-IN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Symptoms</a:t>
            </a:r>
            <a:endParaRPr lang="en-IN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" y="1600200"/>
            <a:ext cx="11906291" cy="5257800"/>
          </a:xfrm>
        </p:spPr>
        <p:txBody>
          <a:bodyPr/>
          <a:lstStyle/>
          <a:p>
            <a:r>
              <a:rPr lang="en-US" b="1" dirty="0"/>
              <a:t>Gradually progressive DOE –(PND in severe disease)</a:t>
            </a:r>
          </a:p>
          <a:p>
            <a:pPr>
              <a:buNone/>
            </a:pPr>
            <a:r>
              <a:rPr lang="en-US" dirty="0"/>
              <a:t>   PVH-capillary &amp; venous engorgement -Increased effort to open up alveoli-</a:t>
            </a:r>
            <a:r>
              <a:rPr lang="en-US" dirty="0" err="1"/>
              <a:t>Excertion</a:t>
            </a:r>
            <a:r>
              <a:rPr lang="en-US" dirty="0"/>
              <a:t>-Increased venous return-increase in cardiac output/HR-reduced diastolic filling period-Increased LAP-Increased PVH</a:t>
            </a:r>
          </a:p>
          <a:p>
            <a:pPr>
              <a:buNone/>
            </a:pPr>
            <a:r>
              <a:rPr lang="en-US" dirty="0"/>
              <a:t>PCWP&gt;25mm hg- Interstitial edema/alveolar edema</a:t>
            </a:r>
          </a:p>
          <a:p>
            <a:pPr>
              <a:buNone/>
            </a:pPr>
            <a:r>
              <a:rPr lang="en-US" dirty="0"/>
              <a:t>                   </a:t>
            </a:r>
            <a:r>
              <a:rPr lang="en-US" b="1" dirty="0" err="1"/>
              <a:t>Interstital</a:t>
            </a:r>
            <a:r>
              <a:rPr lang="en-US" b="1" dirty="0"/>
              <a:t> edema</a:t>
            </a:r>
            <a:r>
              <a:rPr lang="en-US" dirty="0"/>
              <a:t>-</a:t>
            </a:r>
            <a:r>
              <a:rPr lang="en-US" dirty="0" err="1"/>
              <a:t>dyspnea</a:t>
            </a:r>
            <a:r>
              <a:rPr lang="en-US" dirty="0"/>
              <a:t> with clear chest</a:t>
            </a:r>
          </a:p>
          <a:p>
            <a:pPr>
              <a:buNone/>
            </a:pPr>
            <a:r>
              <a:rPr lang="en-US" dirty="0"/>
              <a:t>                   </a:t>
            </a:r>
            <a:r>
              <a:rPr lang="en-US" b="1" dirty="0"/>
              <a:t>Alveolar edema </a:t>
            </a:r>
            <a:r>
              <a:rPr lang="en-US" dirty="0"/>
              <a:t>– </a:t>
            </a:r>
            <a:r>
              <a:rPr lang="en-US" dirty="0" err="1"/>
              <a:t>dyspnea</a:t>
            </a:r>
            <a:r>
              <a:rPr lang="en-US" dirty="0"/>
              <a:t> with basal </a:t>
            </a:r>
            <a:r>
              <a:rPr lang="en-US" dirty="0" err="1"/>
              <a:t>crepitations</a:t>
            </a:r>
            <a:endParaRPr lang="en-IN" dirty="0"/>
          </a:p>
        </p:txBody>
      </p:sp>
    </p:spTree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5019" y="302347"/>
            <a:ext cx="10972800" cy="1143000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If </a:t>
            </a:r>
            <a:r>
              <a:rPr lang="en-US" b="1" dirty="0" err="1"/>
              <a:t>valvular</a:t>
            </a:r>
            <a:r>
              <a:rPr lang="en-US" b="1" dirty="0"/>
              <a:t>-</a:t>
            </a:r>
            <a:br>
              <a:rPr lang="en-US" b="1" dirty="0"/>
            </a:br>
            <a:r>
              <a:rPr lang="en-US" b="1" dirty="0"/>
              <a:t>?</a:t>
            </a:r>
            <a:r>
              <a:rPr lang="en-US" b="1" dirty="0" err="1"/>
              <a:t>Unicuspid</a:t>
            </a:r>
            <a:r>
              <a:rPr lang="en-US" b="1" dirty="0"/>
              <a:t>, </a:t>
            </a:r>
            <a:r>
              <a:rPr lang="en-US" b="1" dirty="0" err="1"/>
              <a:t>Bicuspid,Tricuspid,Quadricuspid</a:t>
            </a:r>
            <a:endParaRPr lang="en-IN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Unicuspid</a:t>
            </a:r>
            <a:r>
              <a:rPr lang="en-US" dirty="0"/>
              <a:t> – Accelerated AS, first to second decade</a:t>
            </a:r>
          </a:p>
          <a:p>
            <a:endParaRPr lang="en-US" dirty="0"/>
          </a:p>
          <a:p>
            <a:r>
              <a:rPr lang="en-US" dirty="0"/>
              <a:t>Bicuspid – AEC+,4</a:t>
            </a:r>
            <a:r>
              <a:rPr lang="en-US" baseline="30000" dirty="0"/>
              <a:t>th -</a:t>
            </a:r>
            <a:r>
              <a:rPr lang="en-US" dirty="0"/>
              <a:t> 5</a:t>
            </a:r>
            <a:r>
              <a:rPr lang="en-US" baseline="30000" dirty="0"/>
              <a:t>th</a:t>
            </a:r>
            <a:r>
              <a:rPr lang="en-US" dirty="0"/>
              <a:t>  decade</a:t>
            </a:r>
          </a:p>
          <a:p>
            <a:endParaRPr lang="en-US" dirty="0"/>
          </a:p>
          <a:p>
            <a:r>
              <a:rPr lang="en-US" dirty="0"/>
              <a:t>Tricuspid – Elderly</a:t>
            </a:r>
          </a:p>
          <a:p>
            <a:endParaRPr lang="en-US" dirty="0"/>
          </a:p>
          <a:p>
            <a:r>
              <a:rPr lang="en-US" dirty="0" err="1"/>
              <a:t>Quadricuspid</a:t>
            </a:r>
            <a:r>
              <a:rPr lang="en-US" dirty="0"/>
              <a:t> –AR&gt;AS</a:t>
            </a:r>
            <a:endParaRPr lang="en-IN" dirty="0"/>
          </a:p>
        </p:txBody>
      </p:sp>
    </p:spTree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729030" y="378781"/>
            <a:ext cx="11232823" cy="1325563"/>
          </a:xfrm>
        </p:spPr>
        <p:txBody>
          <a:bodyPr/>
          <a:lstStyle/>
          <a:p>
            <a:r>
              <a:rPr lang="en-IN" dirty="0"/>
              <a:t>                                  </a:t>
            </a:r>
            <a:r>
              <a:rPr lang="en-IN" sz="3200" b="1" dirty="0"/>
              <a:t>FIXED LVOTO   vs   DYNAMIC LVOTO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249822" y="1343325"/>
            <a:ext cx="6702457" cy="5128181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endParaRPr lang="en-IN" dirty="0"/>
          </a:p>
          <a:p>
            <a:pPr marL="0" indent="0">
              <a:buNone/>
            </a:pPr>
            <a:r>
              <a:rPr lang="en-IN" dirty="0"/>
              <a:t>1.POST PRANDIAL WORSENING &amp; </a:t>
            </a:r>
          </a:p>
          <a:p>
            <a:pPr marL="0" indent="0">
              <a:buNone/>
            </a:pPr>
            <a:r>
              <a:rPr lang="en-IN" dirty="0"/>
              <a:t>VARIABLE THRESHOLD FOR SYMPTOM        No</a:t>
            </a:r>
          </a:p>
          <a:p>
            <a:pPr marL="0" indent="0">
              <a:buNone/>
            </a:pPr>
            <a:r>
              <a:rPr lang="en-IN" dirty="0"/>
              <a:t>                                                </a:t>
            </a:r>
          </a:p>
          <a:p>
            <a:pPr marL="0" indent="0">
              <a:buNone/>
            </a:pPr>
            <a:r>
              <a:rPr lang="en-IN" dirty="0"/>
              <a:t>2.TRIPLE APEX                                                   No</a:t>
            </a:r>
          </a:p>
          <a:p>
            <a:pPr marL="0" indent="0">
              <a:buNone/>
            </a:pPr>
            <a:endParaRPr lang="en-IN" dirty="0"/>
          </a:p>
          <a:p>
            <a:pPr marL="0" indent="0">
              <a:buNone/>
            </a:pPr>
            <a:r>
              <a:rPr lang="en-IN" dirty="0"/>
              <a:t>3.CAROTID                                             Slow rising</a:t>
            </a:r>
          </a:p>
          <a:p>
            <a:pPr marL="0" indent="0">
              <a:buNone/>
            </a:pPr>
            <a:endParaRPr lang="en-IN" dirty="0"/>
          </a:p>
          <a:p>
            <a:pPr marL="0" indent="0">
              <a:buNone/>
            </a:pPr>
            <a:r>
              <a:rPr lang="en-IN" dirty="0"/>
              <a:t>4.MURMUR</a:t>
            </a:r>
          </a:p>
          <a:p>
            <a:pPr marL="0" indent="0">
              <a:buNone/>
            </a:pPr>
            <a:r>
              <a:rPr lang="en-IN" dirty="0"/>
              <a:t>                               Standing                 Decrease</a:t>
            </a:r>
          </a:p>
          <a:p>
            <a:pPr marL="0" indent="0">
              <a:buNone/>
            </a:pPr>
            <a:r>
              <a:rPr lang="en-IN" dirty="0">
                <a:solidFill>
                  <a:schemeClr val="bg1"/>
                </a:solidFill>
              </a:rPr>
              <a:t>                               Squatting               Decrease</a:t>
            </a:r>
          </a:p>
          <a:p>
            <a:pPr marL="0" indent="0">
              <a:buNone/>
            </a:pPr>
            <a:r>
              <a:rPr lang="en-IN" dirty="0">
                <a:solidFill>
                  <a:schemeClr val="bg1"/>
                </a:solidFill>
              </a:rPr>
              <a:t>                               Valsalva                  Decrease</a:t>
            </a:r>
          </a:p>
          <a:p>
            <a:pPr marL="0" indent="0">
              <a:buNone/>
            </a:pPr>
            <a:endParaRPr lang="en-IN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IN" dirty="0">
              <a:solidFill>
                <a:schemeClr val="bg1"/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7711125" y="1825625"/>
            <a:ext cx="3642675" cy="4773138"/>
          </a:xfrm>
        </p:spPr>
        <p:txBody>
          <a:bodyPr>
            <a:normAutofit fontScale="92500" lnSpcReduction="20000"/>
          </a:bodyPr>
          <a:lstStyle/>
          <a:p>
            <a:endParaRPr lang="en-IN" dirty="0"/>
          </a:p>
          <a:p>
            <a:r>
              <a:rPr lang="en-IN" dirty="0"/>
              <a:t>YES</a:t>
            </a:r>
          </a:p>
          <a:p>
            <a:pPr marL="0" indent="0">
              <a:buNone/>
            </a:pPr>
            <a:endParaRPr lang="en-IN" dirty="0"/>
          </a:p>
          <a:p>
            <a:r>
              <a:rPr lang="en-IN" dirty="0"/>
              <a:t>YES</a:t>
            </a:r>
          </a:p>
          <a:p>
            <a:endParaRPr lang="en-IN" dirty="0"/>
          </a:p>
          <a:p>
            <a:r>
              <a:rPr lang="en-IN" dirty="0"/>
              <a:t>Brisk</a:t>
            </a:r>
          </a:p>
          <a:p>
            <a:endParaRPr lang="en-IN" dirty="0"/>
          </a:p>
          <a:p>
            <a:endParaRPr lang="en-IN" dirty="0"/>
          </a:p>
          <a:p>
            <a:r>
              <a:rPr lang="en-IN" dirty="0"/>
              <a:t>Increase</a:t>
            </a:r>
          </a:p>
          <a:p>
            <a:endParaRPr lang="en-IN" dirty="0">
              <a:solidFill>
                <a:schemeClr val="bg1"/>
              </a:solidFill>
            </a:endParaRPr>
          </a:p>
          <a:p>
            <a:r>
              <a:rPr lang="en-IN" dirty="0">
                <a:solidFill>
                  <a:schemeClr val="bg1"/>
                </a:solidFill>
              </a:rPr>
              <a:t>Increase</a:t>
            </a:r>
          </a:p>
        </p:txBody>
      </p:sp>
      <p:sp>
        <p:nvSpPr>
          <p:cNvPr id="7" name="Rectangle 6"/>
          <p:cNvSpPr/>
          <p:nvPr/>
        </p:nvSpPr>
        <p:spPr>
          <a:xfrm>
            <a:off x="1787859" y="177425"/>
            <a:ext cx="787475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/>
              <a:t>If </a:t>
            </a:r>
            <a:r>
              <a:rPr lang="en-US" sz="3600" b="1" dirty="0" err="1"/>
              <a:t>subvalvular</a:t>
            </a:r>
            <a:r>
              <a:rPr lang="en-US" sz="3600" b="1" dirty="0"/>
              <a:t> ?Dynamic or fixed</a:t>
            </a:r>
            <a:endParaRPr lang="en-IN" sz="3600" b="1" dirty="0"/>
          </a:p>
        </p:txBody>
      </p:sp>
    </p:spTree>
    <p:extLst>
      <p:ext uri="{BB962C8B-B14F-4D97-AF65-F5344CB8AC3E}">
        <p14:creationId xmlns="" xmlns:p14="http://schemas.microsoft.com/office/powerpoint/2010/main" val="3746054993"/>
      </p:ext>
    </p:extLst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Dell\Desktop\AS\IMAGES-hemodynamics\2013-12-29 18.52.0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43400" y="2209800"/>
            <a:ext cx="2667000" cy="2388134"/>
          </a:xfrm>
          <a:prstGeom prst="rect">
            <a:avLst/>
          </a:prstGeom>
          <a:noFill/>
          <a:ln>
            <a:solidFill>
              <a:schemeClr val="bg1"/>
            </a:solidFill>
          </a:ln>
        </p:spPr>
      </p:pic>
      <p:pic>
        <p:nvPicPr>
          <p:cNvPr id="1027" name="Picture 3" descr="C:\Users\Dell\Desktop\AS\IMAGES-hemodynamics\2013-12-29 18.52.1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86600" y="4149259"/>
            <a:ext cx="3352800" cy="2434107"/>
          </a:xfrm>
          <a:prstGeom prst="rect">
            <a:avLst/>
          </a:prstGeom>
          <a:noFill/>
          <a:ln>
            <a:solidFill>
              <a:schemeClr val="bg1"/>
            </a:solidFill>
          </a:ln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 cstate="print"/>
          <a:srcRect t="24590" b="29508"/>
          <a:stretch>
            <a:fillRect/>
          </a:stretch>
        </p:blipFill>
        <p:spPr bwMode="auto">
          <a:xfrm>
            <a:off x="1676401" y="304800"/>
            <a:ext cx="3524251" cy="21336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7086600" y="1600200"/>
            <a:ext cx="35814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u="sng" dirty="0">
                <a:latin typeface="Arial Narrow" pitchFamily="34" charset="0"/>
              </a:rPr>
              <a:t>Valvular AS</a:t>
            </a:r>
          </a:p>
          <a:p>
            <a:r>
              <a:rPr lang="en-US" sz="2400" dirty="0">
                <a:latin typeface="Arial Narrow" pitchFamily="34" charset="0"/>
              </a:rPr>
              <a:t>#  Slow systolic rise</a:t>
            </a:r>
          </a:p>
          <a:p>
            <a:r>
              <a:rPr lang="en-US" sz="2400" dirty="0">
                <a:latin typeface="Arial Narrow" pitchFamily="34" charset="0"/>
              </a:rPr>
              <a:t>#  prominent anacortic notch</a:t>
            </a:r>
          </a:p>
          <a:p>
            <a:r>
              <a:rPr lang="en-US" sz="2400" dirty="0">
                <a:latin typeface="Arial Narrow" pitchFamily="34" charset="0"/>
              </a:rPr>
              <a:t>#  late peak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983673" y="3810000"/>
            <a:ext cx="35814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u="sng" dirty="0">
                <a:latin typeface="Arial Narrow" pitchFamily="34" charset="0"/>
              </a:rPr>
              <a:t>HOCM</a:t>
            </a:r>
          </a:p>
          <a:p>
            <a:r>
              <a:rPr lang="en-US" sz="2400" b="1" dirty="0">
                <a:latin typeface="Arial Narrow" pitchFamily="34" charset="0"/>
              </a:rPr>
              <a:t># rapid upstroke</a:t>
            </a:r>
          </a:p>
          <a:p>
            <a:r>
              <a:rPr lang="en-US" sz="2400" b="1" dirty="0">
                <a:latin typeface="Arial Narrow" pitchFamily="34" charset="0"/>
              </a:rPr>
              <a:t># absence of anacortic notch</a:t>
            </a:r>
          </a:p>
          <a:p>
            <a:r>
              <a:rPr lang="en-US" sz="2400" b="1" dirty="0">
                <a:latin typeface="Arial Narrow" pitchFamily="34" charset="0"/>
              </a:rPr>
              <a:t># early systolic dip</a:t>
            </a:r>
          </a:p>
          <a:p>
            <a:r>
              <a:rPr lang="en-US" sz="2400" b="1" dirty="0">
                <a:latin typeface="Arial Narrow" pitchFamily="34" charset="0"/>
              </a:rPr>
              <a:t># second peak in late systole</a:t>
            </a:r>
          </a:p>
        </p:txBody>
      </p:sp>
    </p:spTree>
    <p:extLst>
      <p:ext uri="{BB962C8B-B14F-4D97-AF65-F5344CB8AC3E}">
        <p14:creationId xmlns="" xmlns:p14="http://schemas.microsoft.com/office/powerpoint/2010/main" val="2745981259"/>
      </p:ext>
    </p:extLst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057400" y="457200"/>
            <a:ext cx="83058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latin typeface="Arial Narrow" pitchFamily="34" charset="0"/>
              </a:rPr>
              <a:t>Supra valvular AS -  pulse disparity (Coanda effect) </a:t>
            </a:r>
          </a:p>
          <a:p>
            <a:r>
              <a:rPr lang="en-US" sz="2400" dirty="0">
                <a:solidFill>
                  <a:schemeClr val="bg1"/>
                </a:solidFill>
                <a:latin typeface="Arial Narrow" pitchFamily="34" charset="0"/>
              </a:rPr>
              <a:t>         - systolic pressure in the right arm &gt; left arm. </a:t>
            </a:r>
          </a:p>
          <a:p>
            <a:r>
              <a:rPr lang="en-US" sz="2400" dirty="0">
                <a:solidFill>
                  <a:schemeClr val="bg1"/>
                </a:solidFill>
                <a:latin typeface="Arial Narrow" pitchFamily="34" charset="0"/>
              </a:rPr>
              <a:t>         - relate to the tendency of a jet stream to adhere to a vessel wall      </a:t>
            </a:r>
          </a:p>
          <a:p>
            <a:r>
              <a:rPr lang="en-US" sz="2400" dirty="0">
                <a:solidFill>
                  <a:schemeClr val="bg1"/>
                </a:solidFill>
                <a:latin typeface="Arial Narrow" pitchFamily="34" charset="0"/>
              </a:rPr>
              <a:t>           selective streaming of blood into the innominate artery</a:t>
            </a: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/>
          <a:srcRect l="23426" t="38542" r="47292" b="21875"/>
          <a:stretch>
            <a:fillRect/>
          </a:stretch>
        </p:blipFill>
        <p:spPr bwMode="auto">
          <a:xfrm>
            <a:off x="1828800" y="2438400"/>
            <a:ext cx="5105400" cy="3880104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/>
        </p:spPr>
      </p:pic>
      <p:sp>
        <p:nvSpPr>
          <p:cNvPr id="4" name="Rectangle 3"/>
          <p:cNvSpPr/>
          <p:nvPr/>
        </p:nvSpPr>
        <p:spPr>
          <a:xfrm>
            <a:off x="7086600" y="3962410"/>
            <a:ext cx="32004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Arial Narrow" pitchFamily="34" charset="0"/>
              </a:rPr>
              <a:t>Streaming of the jet</a:t>
            </a:r>
          </a:p>
          <a:p>
            <a:r>
              <a:rPr lang="en-US" sz="2400" dirty="0">
                <a:solidFill>
                  <a:schemeClr val="bg1"/>
                </a:solidFill>
                <a:latin typeface="Arial Narrow" pitchFamily="34" charset="0"/>
              </a:rPr>
              <a:t>toward the innominate, RCCA, and right SCA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26B64C85-F64E-4CE6-CF61-43CC67204B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1" y="1200150"/>
            <a:ext cx="6945548" cy="5395203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961015172"/>
      </p:ext>
    </p:extLst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0"/>
            <a:ext cx="8229600" cy="762000"/>
          </a:xfrm>
        </p:spPr>
        <p:txBody>
          <a:bodyPr>
            <a:normAutofit/>
          </a:bodyPr>
          <a:lstStyle/>
          <a:p>
            <a:r>
              <a:rPr lang="en-US" b="1" dirty="0"/>
              <a:t>AEC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9365" y="685819"/>
            <a:ext cx="9871435" cy="5440363"/>
          </a:xfrm>
        </p:spPr>
        <p:txBody>
          <a:bodyPr>
            <a:normAutofit/>
          </a:bodyPr>
          <a:lstStyle/>
          <a:p>
            <a:r>
              <a:rPr lang="en-US" sz="2400" dirty="0" err="1"/>
              <a:t>Localises</a:t>
            </a:r>
            <a:r>
              <a:rPr lang="en-US" sz="2400" dirty="0"/>
              <a:t> to valve and suggests etiology</a:t>
            </a:r>
          </a:p>
          <a:p>
            <a:endParaRPr lang="en-US" sz="2400" dirty="0"/>
          </a:p>
          <a:p>
            <a:r>
              <a:rPr lang="en-US" sz="2400" dirty="0"/>
              <a:t>sudden cessation of opening motion of abnormal valve leaflets(doming)</a:t>
            </a:r>
          </a:p>
          <a:p>
            <a:endParaRPr lang="en-US" sz="2400" dirty="0"/>
          </a:p>
          <a:p>
            <a:r>
              <a:rPr lang="en-US" sz="2400" dirty="0"/>
              <a:t>Lost with calcification and thickening</a:t>
            </a:r>
          </a:p>
          <a:p>
            <a:endParaRPr lang="en-US" sz="2400" dirty="0"/>
          </a:p>
          <a:p>
            <a:r>
              <a:rPr lang="en-US" sz="2400" dirty="0"/>
              <a:t>High frequency- 40-80 msec after S1 </a:t>
            </a:r>
            <a:endParaRPr lang="en-US" sz="2000" dirty="0">
              <a:solidFill>
                <a:schemeClr val="bg1"/>
              </a:solidFill>
            </a:endParaRPr>
          </a:p>
          <a:p>
            <a:pPr>
              <a:buNone/>
            </a:pPr>
            <a:endParaRPr lang="en-US" sz="2000" dirty="0">
              <a:solidFill>
                <a:schemeClr val="bg1"/>
              </a:solidFill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67413" y="4305300"/>
            <a:ext cx="6048375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1966180980"/>
      </p:ext>
    </p:extLst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5582" y="688875"/>
            <a:ext cx="9346631" cy="4572000"/>
          </a:xfrm>
        </p:spPr>
        <p:txBody>
          <a:bodyPr>
            <a:normAutofit fontScale="92500"/>
          </a:bodyPr>
          <a:lstStyle/>
          <a:p>
            <a:r>
              <a:rPr lang="en-US" dirty="0"/>
              <a:t>Aortic ejection sounds and clicks, when present, are usually heard over the left sternal border and the apex.</a:t>
            </a:r>
          </a:p>
          <a:p>
            <a:pPr>
              <a:buNone/>
            </a:pPr>
            <a:r>
              <a:rPr lang="en-US" dirty="0"/>
              <a:t> </a:t>
            </a:r>
          </a:p>
          <a:p>
            <a:r>
              <a:rPr lang="en-US" dirty="0"/>
              <a:t>However, when caused by aortic root dilation(Vascular) they may be louder at the second and third right intercostal space </a:t>
            </a:r>
          </a:p>
          <a:p>
            <a:r>
              <a:rPr lang="en-US" dirty="0"/>
              <a:t>Vascular click-</a:t>
            </a:r>
            <a:r>
              <a:rPr lang="en-US" dirty="0" err="1"/>
              <a:t>Resonace</a:t>
            </a:r>
            <a:r>
              <a:rPr lang="en-US" dirty="0"/>
              <a:t> of sound of opening Aortic valve to a dilated vessel</a:t>
            </a:r>
          </a:p>
          <a:p>
            <a:r>
              <a:rPr lang="en-US" dirty="0">
                <a:solidFill>
                  <a:schemeClr val="bg1"/>
                </a:solidFill>
              </a:rPr>
              <a:t>  </a:t>
            </a:r>
            <a:r>
              <a:rPr lang="en-US" dirty="0" err="1">
                <a:solidFill>
                  <a:schemeClr val="bg1"/>
                </a:solidFill>
              </a:rPr>
              <a:t>VAVat</a:t>
            </a:r>
            <a:r>
              <a:rPr lang="en-US" dirty="0">
                <a:solidFill>
                  <a:schemeClr val="bg1"/>
                </a:solidFill>
              </a:rPr>
              <a:t> the sternal border</a:t>
            </a:r>
          </a:p>
        </p:txBody>
      </p:sp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00813" y="5181600"/>
            <a:ext cx="3781425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6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53038" y="4419600"/>
            <a:ext cx="5514975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3455383071"/>
      </p:ext>
    </p:extLst>
  </p:cSld>
  <p:clrMapOvr>
    <a:masterClrMapping/>
  </p:clrMapOvr>
  <p:transition/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6821" y="365129"/>
            <a:ext cx="11156979" cy="1325563"/>
          </a:xfrm>
        </p:spPr>
        <p:txBody>
          <a:bodyPr>
            <a:normAutofit/>
          </a:bodyPr>
          <a:lstStyle/>
          <a:p>
            <a:r>
              <a:rPr lang="en-IN" sz="3600" b="1" dirty="0"/>
              <a:t>Some clinical clues in a </a:t>
            </a:r>
            <a:r>
              <a:rPr lang="en-IN" sz="3600" b="1" dirty="0" err="1"/>
              <a:t>pt</a:t>
            </a:r>
            <a:r>
              <a:rPr lang="en-IN" sz="3600" b="1" dirty="0"/>
              <a:t> with ESM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3194" y="1661607"/>
            <a:ext cx="10964257" cy="4351338"/>
          </a:xfrm>
        </p:spPr>
        <p:txBody>
          <a:bodyPr>
            <a:normAutofit fontScale="92500" lnSpcReduction="20000"/>
          </a:bodyPr>
          <a:lstStyle/>
          <a:p>
            <a:r>
              <a:rPr lang="en-IN" dirty="0">
                <a:solidFill>
                  <a:schemeClr val="bg1"/>
                </a:solidFill>
              </a:rPr>
              <a:t>S4</a:t>
            </a:r>
            <a:endParaRPr lang="en-IN" dirty="0">
              <a:sym typeface="Wingdings" panose="05000000000000000000" pitchFamily="2" charset="2"/>
            </a:endParaRPr>
          </a:p>
          <a:p>
            <a:endParaRPr lang="en-IN" dirty="0">
              <a:sym typeface="Wingdings" panose="05000000000000000000" pitchFamily="2" charset="2"/>
            </a:endParaRPr>
          </a:p>
          <a:p>
            <a:r>
              <a:rPr lang="en-IN" dirty="0">
                <a:sym typeface="Wingdings" panose="05000000000000000000" pitchFamily="2" charset="2"/>
              </a:rPr>
              <a:t>S4 + Long ESM   AS</a:t>
            </a:r>
          </a:p>
          <a:p>
            <a:endParaRPr lang="en-IN" dirty="0">
              <a:sym typeface="Wingdings" panose="05000000000000000000" pitchFamily="2" charset="2"/>
            </a:endParaRPr>
          </a:p>
          <a:p>
            <a:r>
              <a:rPr lang="en-IN" dirty="0">
                <a:sym typeface="Wingdings" panose="05000000000000000000" pitchFamily="2" charset="2"/>
              </a:rPr>
              <a:t>Long ESM + Brisk Carotid  HOCM</a:t>
            </a:r>
          </a:p>
          <a:p>
            <a:endParaRPr lang="en-IN" dirty="0">
              <a:sym typeface="Wingdings" panose="05000000000000000000" pitchFamily="2" charset="2"/>
            </a:endParaRPr>
          </a:p>
          <a:p>
            <a:r>
              <a:rPr lang="en-IN" dirty="0">
                <a:sym typeface="Wingdings" panose="05000000000000000000" pitchFamily="2" charset="2"/>
              </a:rPr>
              <a:t>Long Systolic murmur + Normal carotid  MR/VSD</a:t>
            </a:r>
          </a:p>
          <a:p>
            <a:endParaRPr lang="en-IN" dirty="0">
              <a:sym typeface="Wingdings" panose="05000000000000000000" pitchFamily="2" charset="2"/>
            </a:endParaRPr>
          </a:p>
          <a:p>
            <a:r>
              <a:rPr lang="en-IN" dirty="0">
                <a:sym typeface="Wingdings" panose="05000000000000000000" pitchFamily="2" charset="2"/>
              </a:rPr>
              <a:t>Pulse feels like AR, auscultation feel like AS  HOCM</a:t>
            </a:r>
            <a:endParaRPr lang="en-IN" dirty="0"/>
          </a:p>
        </p:txBody>
      </p:sp>
    </p:spTree>
    <p:extLst>
      <p:ext uri="{BB962C8B-B14F-4D97-AF65-F5344CB8AC3E}">
        <p14:creationId xmlns="" xmlns:p14="http://schemas.microsoft.com/office/powerpoint/2010/main" val="2015882467"/>
      </p:ext>
    </p:extLst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137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90800" y="190544"/>
            <a:ext cx="6477000" cy="64833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="" xmlns:p14="http://schemas.microsoft.com/office/powerpoint/2010/main" val="4083388634"/>
      </p:ext>
    </p:extLst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232012" y="274638"/>
            <a:ext cx="12424012" cy="1143000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Q27)</a:t>
            </a:r>
            <a:r>
              <a:rPr lang="en-US" b="1" dirty="0" err="1"/>
              <a:t>Gallavardin</a:t>
            </a:r>
            <a:r>
              <a:rPr lang="en-US" b="1" dirty="0"/>
              <a:t> dissociation –Pick the wrong statements</a:t>
            </a:r>
            <a:endParaRPr lang="en-IN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dirty="0"/>
              <a:t>1)Seen in calcified aortic </a:t>
            </a:r>
            <a:r>
              <a:rPr lang="en-US" dirty="0" err="1"/>
              <a:t>stenosis</a:t>
            </a:r>
            <a:r>
              <a:rPr lang="en-US" dirty="0"/>
              <a:t> but not aortic sclerosis</a:t>
            </a:r>
          </a:p>
          <a:p>
            <a:pPr>
              <a:buNone/>
            </a:pPr>
            <a:endParaRPr lang="en-US" dirty="0"/>
          </a:p>
          <a:p>
            <a:pPr>
              <a:buNone/>
            </a:pPr>
            <a:r>
              <a:rPr lang="en-US" dirty="0"/>
              <a:t>2)Seen in calcified aortic </a:t>
            </a:r>
            <a:r>
              <a:rPr lang="en-US" dirty="0" err="1"/>
              <a:t>stenosis</a:t>
            </a:r>
            <a:r>
              <a:rPr lang="en-US" dirty="0"/>
              <a:t> and aortic sclerosis</a:t>
            </a:r>
          </a:p>
          <a:p>
            <a:pPr>
              <a:buNone/>
            </a:pPr>
            <a:endParaRPr lang="en-US" dirty="0"/>
          </a:p>
          <a:p>
            <a:pPr>
              <a:buNone/>
            </a:pPr>
            <a:r>
              <a:rPr lang="en-US" dirty="0"/>
              <a:t>3)Seen in AS of rheumatic etiology</a:t>
            </a:r>
          </a:p>
          <a:p>
            <a:pPr>
              <a:buNone/>
            </a:pPr>
            <a:endParaRPr lang="en-US" dirty="0"/>
          </a:p>
          <a:p>
            <a:pPr>
              <a:buNone/>
            </a:pPr>
            <a:r>
              <a:rPr lang="en-US" dirty="0"/>
              <a:t>4)Due to periodic wake phenomenon</a:t>
            </a:r>
          </a:p>
        </p:txBody>
      </p:sp>
    </p:spTree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/>
              <a:t>Gallavardin</a:t>
            </a:r>
            <a:r>
              <a:rPr lang="en-US" b="1" dirty="0"/>
              <a:t> dissociation</a:t>
            </a:r>
            <a:endParaRPr lang="en-IN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6"/>
            <a:ext cx="11400430" cy="4525963"/>
          </a:xfrm>
        </p:spPr>
        <p:txBody>
          <a:bodyPr>
            <a:normAutofit fontScale="92500"/>
          </a:bodyPr>
          <a:lstStyle/>
          <a:p>
            <a:r>
              <a:rPr lang="en-US" dirty="0"/>
              <a:t>Aortic valve calcification-</a:t>
            </a:r>
            <a:r>
              <a:rPr lang="en-US" dirty="0" err="1"/>
              <a:t>Stenosis</a:t>
            </a:r>
            <a:r>
              <a:rPr lang="en-US" dirty="0"/>
              <a:t> &amp; Sclerosis (Not </a:t>
            </a:r>
            <a:r>
              <a:rPr lang="en-US" dirty="0" err="1"/>
              <a:t>commisural</a:t>
            </a:r>
            <a:r>
              <a:rPr lang="en-US" dirty="0"/>
              <a:t> fusion)</a:t>
            </a:r>
          </a:p>
          <a:p>
            <a:endParaRPr lang="en-US" dirty="0"/>
          </a:p>
          <a:p>
            <a:r>
              <a:rPr lang="en-US" dirty="0"/>
              <a:t>Periodic wake phenomenon</a:t>
            </a:r>
          </a:p>
          <a:p>
            <a:endParaRPr lang="en-US" dirty="0"/>
          </a:p>
          <a:p>
            <a:r>
              <a:rPr lang="en-US" dirty="0"/>
              <a:t>Mixed frequency ejection sound @base(Non laminar turbulent flow)</a:t>
            </a:r>
          </a:p>
          <a:p>
            <a:endParaRPr lang="en-US" dirty="0"/>
          </a:p>
          <a:p>
            <a:r>
              <a:rPr lang="en-US" dirty="0"/>
              <a:t>High frequency vibration of </a:t>
            </a:r>
            <a:r>
              <a:rPr lang="en-US" dirty="0" err="1"/>
              <a:t>fibroelatic</a:t>
            </a:r>
            <a:r>
              <a:rPr lang="en-US" dirty="0"/>
              <a:t> aortic cusps transmitted to LV cavity-Musical at apex</a:t>
            </a:r>
          </a:p>
          <a:p>
            <a:endParaRPr lang="en-US" dirty="0"/>
          </a:p>
          <a:p>
            <a:endParaRPr lang="en-IN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/>
              <a:t>Severe MS with no PND</a:t>
            </a:r>
            <a:r>
              <a:rPr lang="en-US" dirty="0"/>
              <a:t/>
            </a:r>
            <a:br>
              <a:rPr lang="en-US" dirty="0"/>
            </a:b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RV failure/</a:t>
            </a:r>
            <a:r>
              <a:rPr lang="en-US" dirty="0" err="1"/>
              <a:t>Sev</a:t>
            </a:r>
            <a:r>
              <a:rPr lang="en-US" dirty="0"/>
              <a:t> PH</a:t>
            </a:r>
          </a:p>
          <a:p>
            <a:r>
              <a:rPr lang="en-US" dirty="0"/>
              <a:t>Development of </a:t>
            </a:r>
            <a:r>
              <a:rPr lang="en-US" dirty="0" err="1"/>
              <a:t>precapillary</a:t>
            </a:r>
            <a:r>
              <a:rPr lang="en-US" dirty="0"/>
              <a:t> </a:t>
            </a:r>
            <a:r>
              <a:rPr lang="en-US" dirty="0" err="1"/>
              <a:t>stenosis</a:t>
            </a:r>
            <a:endParaRPr lang="en-US" dirty="0"/>
          </a:p>
          <a:p>
            <a:r>
              <a:rPr lang="en-US" dirty="0"/>
              <a:t>Development of organic TS</a:t>
            </a:r>
          </a:p>
          <a:p>
            <a:endParaRPr lang="en-US" dirty="0"/>
          </a:p>
        </p:txBody>
      </p:sp>
    </p:spTree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Aortic Sclerosis </a:t>
            </a:r>
            <a:r>
              <a:rPr lang="en-US" b="1" dirty="0" err="1"/>
              <a:t>vs</a:t>
            </a:r>
            <a:r>
              <a:rPr lang="en-US" b="1" dirty="0"/>
              <a:t> Aortic </a:t>
            </a:r>
            <a:r>
              <a:rPr lang="en-US" b="1" dirty="0" err="1"/>
              <a:t>Stenosis</a:t>
            </a:r>
            <a:endParaRPr lang="en-IN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Early to mid peaking</a:t>
            </a:r>
          </a:p>
          <a:p>
            <a:endParaRPr lang="en-US" dirty="0"/>
          </a:p>
          <a:p>
            <a:r>
              <a:rPr lang="en-US" dirty="0"/>
              <a:t>Pulse –Not late leaking/low volume</a:t>
            </a:r>
          </a:p>
          <a:p>
            <a:endParaRPr lang="en-US" dirty="0"/>
          </a:p>
          <a:p>
            <a:r>
              <a:rPr lang="en-US" dirty="0"/>
              <a:t>Normal split S2</a:t>
            </a:r>
          </a:p>
          <a:p>
            <a:endParaRPr lang="en-US" dirty="0"/>
          </a:p>
          <a:p>
            <a:r>
              <a:rPr lang="en-US" dirty="0"/>
              <a:t>A2 intensity not muffled</a:t>
            </a:r>
          </a:p>
          <a:p>
            <a:endParaRPr lang="en-US" dirty="0"/>
          </a:p>
          <a:p>
            <a:r>
              <a:rPr lang="en-US" dirty="0"/>
              <a:t>No heaving apex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IN" dirty="0"/>
          </a:p>
        </p:txBody>
      </p:sp>
    </p:spTree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AS </a:t>
            </a:r>
            <a:r>
              <a:rPr lang="en-US" b="1" dirty="0" err="1"/>
              <a:t>vs</a:t>
            </a:r>
            <a:r>
              <a:rPr lang="en-US" b="1" dirty="0"/>
              <a:t> MR</a:t>
            </a:r>
            <a:endParaRPr lang="en-IN" b="1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341194" y="1583140"/>
            <a:ext cx="11423176" cy="44901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12192000" cy="1143000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Q28)All are suggestive of AS of rheumatic origin except?</a:t>
            </a:r>
            <a:endParaRPr lang="en-IN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en-US" dirty="0"/>
              <a:t>1)History of rheumatic fever</a:t>
            </a:r>
          </a:p>
          <a:p>
            <a:pPr>
              <a:buNone/>
            </a:pPr>
            <a:endParaRPr lang="en-US" dirty="0"/>
          </a:p>
          <a:p>
            <a:pPr>
              <a:buNone/>
            </a:pPr>
            <a:r>
              <a:rPr lang="en-US" dirty="0"/>
              <a:t>2)Absence of other </a:t>
            </a:r>
            <a:r>
              <a:rPr lang="en-US" dirty="0" err="1"/>
              <a:t>valvular</a:t>
            </a:r>
            <a:r>
              <a:rPr lang="en-US" dirty="0"/>
              <a:t> involvement</a:t>
            </a:r>
          </a:p>
          <a:p>
            <a:pPr>
              <a:buNone/>
            </a:pPr>
            <a:endParaRPr lang="en-US" dirty="0"/>
          </a:p>
          <a:p>
            <a:pPr>
              <a:buNone/>
            </a:pPr>
            <a:r>
              <a:rPr lang="en-US" dirty="0"/>
              <a:t>3)Absence of AEC</a:t>
            </a:r>
          </a:p>
          <a:p>
            <a:pPr>
              <a:buNone/>
            </a:pPr>
            <a:endParaRPr lang="en-US" dirty="0"/>
          </a:p>
          <a:p>
            <a:pPr>
              <a:buNone/>
            </a:pPr>
            <a:r>
              <a:rPr lang="en-US" dirty="0"/>
              <a:t>4)A2 intensity </a:t>
            </a:r>
            <a:r>
              <a:rPr lang="en-US" dirty="0" err="1"/>
              <a:t>accenuated</a:t>
            </a:r>
            <a:endParaRPr lang="en-US" dirty="0"/>
          </a:p>
          <a:p>
            <a:pPr>
              <a:buNone/>
            </a:pPr>
            <a:endParaRPr lang="en-IN" dirty="0"/>
          </a:p>
        </p:txBody>
      </p:sp>
    </p:spTree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In RHD  </a:t>
            </a:r>
            <a:r>
              <a:rPr lang="en-IN" b="1" dirty="0"/>
              <a:t> MV&gt;AV&gt;PV&gt;TV  (</a:t>
            </a:r>
            <a:r>
              <a:rPr lang="en-IN" b="1" dirty="0" err="1"/>
              <a:t>Haemodynamic</a:t>
            </a:r>
            <a:r>
              <a:rPr lang="en-IN" b="1" dirty="0"/>
              <a:t> shear stress)</a:t>
            </a:r>
            <a:endParaRPr lang="en-US" b="1" dirty="0"/>
          </a:p>
        </p:txBody>
      </p:sp>
    </p:spTree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274638"/>
            <a:ext cx="11318543" cy="1143000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Q29)All are suggestive of severe AS clinically except?</a:t>
            </a:r>
            <a:endParaRPr lang="en-IN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>
              <a:buNone/>
            </a:pPr>
            <a:r>
              <a:rPr lang="en-US" dirty="0"/>
              <a:t>1)Low volume slow rising carotid</a:t>
            </a:r>
          </a:p>
          <a:p>
            <a:pPr>
              <a:buNone/>
            </a:pPr>
            <a:endParaRPr lang="en-US" dirty="0"/>
          </a:p>
          <a:p>
            <a:pPr>
              <a:buNone/>
            </a:pPr>
            <a:r>
              <a:rPr lang="en-US" dirty="0"/>
              <a:t>2)Soft S1</a:t>
            </a:r>
          </a:p>
          <a:p>
            <a:pPr>
              <a:buNone/>
            </a:pPr>
            <a:endParaRPr lang="en-US" dirty="0"/>
          </a:p>
          <a:p>
            <a:pPr>
              <a:buNone/>
            </a:pPr>
            <a:r>
              <a:rPr lang="en-US" dirty="0"/>
              <a:t>3)Heaving apex</a:t>
            </a:r>
          </a:p>
          <a:p>
            <a:pPr>
              <a:buNone/>
            </a:pPr>
            <a:endParaRPr lang="en-US" dirty="0"/>
          </a:p>
          <a:p>
            <a:pPr>
              <a:buNone/>
            </a:pPr>
            <a:r>
              <a:rPr lang="en-US" dirty="0"/>
              <a:t>4)Paradoxical split</a:t>
            </a:r>
          </a:p>
          <a:p>
            <a:pPr>
              <a:buNone/>
            </a:pPr>
            <a:endParaRPr lang="en-US" dirty="0"/>
          </a:p>
          <a:p>
            <a:pPr>
              <a:buNone/>
            </a:pPr>
            <a:r>
              <a:rPr lang="en-US" dirty="0"/>
              <a:t>5)Late systolic peak</a:t>
            </a:r>
            <a:endParaRPr lang="en-IN" dirty="0"/>
          </a:p>
        </p:txBody>
      </p:sp>
    </p:spTree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N" sz="3600" b="1" dirty="0"/>
              <a:t>Why Severe AS clinically</a:t>
            </a:r>
            <a:r>
              <a:rPr lang="en-IN" sz="3600" b="1" dirty="0">
                <a:solidFill>
                  <a:srgbClr val="FFFF00"/>
                </a:solidFill>
              </a:rPr>
              <a:t>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endParaRPr lang="en-IN" u="sng" dirty="0"/>
          </a:p>
          <a:p>
            <a:r>
              <a:rPr lang="en-IN" dirty="0"/>
              <a:t>Symptomatic – angina, syncope, CHF</a:t>
            </a:r>
          </a:p>
          <a:p>
            <a:r>
              <a:rPr lang="en-IN" dirty="0"/>
              <a:t>Low volume slow rising carotid.</a:t>
            </a:r>
          </a:p>
          <a:p>
            <a:r>
              <a:rPr lang="en-IN" dirty="0"/>
              <a:t>Heaving apex with S4 in young patients.</a:t>
            </a:r>
          </a:p>
          <a:p>
            <a:r>
              <a:rPr lang="en-IN" dirty="0"/>
              <a:t>Thrill in children gr &gt; 50</a:t>
            </a:r>
          </a:p>
          <a:p>
            <a:r>
              <a:rPr lang="en-IN" dirty="0"/>
              <a:t>Paradoxical split = gr &gt; 100, LVSP &gt; 160</a:t>
            </a:r>
          </a:p>
          <a:p>
            <a:r>
              <a:rPr lang="en-IN" dirty="0"/>
              <a:t>Late systolic peak  gr &gt; 75</a:t>
            </a:r>
          </a:p>
          <a:p>
            <a:r>
              <a:rPr lang="en-IN" dirty="0">
                <a:solidFill>
                  <a:schemeClr val="bg1"/>
                </a:solidFill>
              </a:rPr>
              <a:t>Colon) – occur in severe AS, correct by AVR</a:t>
            </a:r>
          </a:p>
          <a:p>
            <a:endParaRPr lang="en-IN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638250247"/>
      </p:ext>
    </p:extLst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2955" y="274638"/>
            <a:ext cx="11723427" cy="1143000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Q30)Silent AS is associated with all conditions except</a:t>
            </a:r>
            <a:endParaRPr lang="en-IN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dirty="0"/>
              <a:t>1)CCF</a:t>
            </a:r>
          </a:p>
          <a:p>
            <a:pPr>
              <a:buNone/>
            </a:pPr>
            <a:endParaRPr lang="en-US" dirty="0"/>
          </a:p>
          <a:p>
            <a:pPr>
              <a:buNone/>
            </a:pPr>
            <a:r>
              <a:rPr lang="en-US" dirty="0"/>
              <a:t>2)MS</a:t>
            </a:r>
          </a:p>
          <a:p>
            <a:pPr>
              <a:buNone/>
            </a:pPr>
            <a:endParaRPr lang="en-US" dirty="0"/>
          </a:p>
          <a:p>
            <a:pPr>
              <a:buNone/>
            </a:pPr>
            <a:r>
              <a:rPr lang="en-US" dirty="0"/>
              <a:t>3)Tricuspid disease</a:t>
            </a:r>
          </a:p>
          <a:p>
            <a:pPr>
              <a:buNone/>
            </a:pPr>
            <a:endParaRPr lang="en-US" dirty="0"/>
          </a:p>
          <a:p>
            <a:pPr>
              <a:buNone/>
            </a:pPr>
            <a:r>
              <a:rPr lang="en-US" dirty="0"/>
              <a:t>4)</a:t>
            </a:r>
            <a:r>
              <a:rPr lang="en-US" dirty="0" err="1"/>
              <a:t>Anaemia</a:t>
            </a:r>
            <a:endParaRPr lang="en-IN" dirty="0"/>
          </a:p>
        </p:txBody>
      </p:sp>
    </p:spTree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N" sz="3600" b="1" dirty="0"/>
              <a:t>Conditions where AS severity likely to be under assessed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endParaRPr lang="en-IN" dirty="0"/>
          </a:p>
          <a:p>
            <a:r>
              <a:rPr lang="en-IN" dirty="0"/>
              <a:t>Heart Failure</a:t>
            </a:r>
          </a:p>
          <a:p>
            <a:endParaRPr lang="en-IN" dirty="0"/>
          </a:p>
          <a:p>
            <a:r>
              <a:rPr lang="en-IN" dirty="0"/>
              <a:t>Associated proximal obstruction – Severe MS, TS, Severe TR, PAH</a:t>
            </a:r>
          </a:p>
          <a:p>
            <a:endParaRPr lang="en-IN" dirty="0"/>
          </a:p>
          <a:p>
            <a:r>
              <a:rPr lang="en-IN" dirty="0"/>
              <a:t>Elderly patients</a:t>
            </a:r>
          </a:p>
          <a:p>
            <a:endParaRPr lang="en-IN" dirty="0"/>
          </a:p>
          <a:p>
            <a:r>
              <a:rPr lang="en-IN" dirty="0"/>
              <a:t>Hypertension</a:t>
            </a:r>
          </a:p>
        </p:txBody>
      </p:sp>
    </p:spTree>
    <p:extLst>
      <p:ext uri="{BB962C8B-B14F-4D97-AF65-F5344CB8AC3E}">
        <p14:creationId xmlns="" xmlns:p14="http://schemas.microsoft.com/office/powerpoint/2010/main" val="2912141077"/>
      </p:ext>
    </p:extLst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AS with LV dysfunction</a:t>
            </a:r>
            <a:endParaRPr lang="en-IN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Contractile dysfunction</a:t>
            </a:r>
          </a:p>
          <a:p>
            <a:endParaRPr lang="en-US" dirty="0"/>
          </a:p>
          <a:p>
            <a:r>
              <a:rPr lang="en-US" dirty="0" err="1"/>
              <a:t>Afterload</a:t>
            </a:r>
            <a:r>
              <a:rPr lang="en-US" dirty="0"/>
              <a:t> mismatch (Laplace law- increased wall stress)</a:t>
            </a:r>
          </a:p>
          <a:p>
            <a:endParaRPr lang="en-US" dirty="0"/>
          </a:p>
          <a:p>
            <a:r>
              <a:rPr lang="en-US" dirty="0"/>
              <a:t>Reduced preload(Thick non compliant LV)</a:t>
            </a:r>
            <a:endParaRPr lang="en-IN" dirty="0"/>
          </a:p>
        </p:txBody>
      </p:sp>
    </p:spTree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Dilated LV in AS</a:t>
            </a:r>
            <a:endParaRPr lang="en-IN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dirty="0"/>
              <a:t>1)LV dysfunction</a:t>
            </a:r>
          </a:p>
          <a:p>
            <a:pPr>
              <a:buNone/>
            </a:pPr>
            <a:endParaRPr lang="en-US" dirty="0"/>
          </a:p>
          <a:p>
            <a:pPr>
              <a:buNone/>
            </a:pPr>
            <a:r>
              <a:rPr lang="en-US" dirty="0"/>
              <a:t>2)AR</a:t>
            </a:r>
          </a:p>
          <a:p>
            <a:pPr>
              <a:buNone/>
            </a:pPr>
            <a:endParaRPr lang="en-US" dirty="0"/>
          </a:p>
          <a:p>
            <a:pPr>
              <a:buNone/>
            </a:pPr>
            <a:r>
              <a:rPr lang="en-US" dirty="0"/>
              <a:t>3)MR</a:t>
            </a:r>
          </a:p>
          <a:p>
            <a:pPr>
              <a:buNone/>
            </a:pPr>
            <a:endParaRPr lang="en-US" dirty="0"/>
          </a:p>
          <a:p>
            <a:pPr>
              <a:buNone/>
            </a:pPr>
            <a:r>
              <a:rPr lang="en-US" dirty="0"/>
              <a:t>4)Chest wall deformity(</a:t>
            </a:r>
            <a:r>
              <a:rPr lang="en-US" dirty="0" err="1"/>
              <a:t>Pectus</a:t>
            </a:r>
            <a:r>
              <a:rPr lang="en-US" dirty="0"/>
              <a:t> </a:t>
            </a:r>
            <a:r>
              <a:rPr lang="en-US" dirty="0" err="1"/>
              <a:t>excavatum</a:t>
            </a:r>
            <a:r>
              <a:rPr lang="en-US" dirty="0"/>
              <a:t>/Scoliosis)</a:t>
            </a:r>
            <a:endParaRPr lang="en-IN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368491" y="179103"/>
            <a:ext cx="12560491" cy="1143000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Q2)Which lesion will have an earlier onset of </a:t>
            </a:r>
            <a:r>
              <a:rPr lang="en-US" b="1" dirty="0" err="1"/>
              <a:t>dyspnea</a:t>
            </a:r>
            <a:r>
              <a:rPr lang="en-US" b="1" dirty="0"/>
              <a:t>?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dirty="0"/>
              <a:t>1)MS</a:t>
            </a:r>
          </a:p>
          <a:p>
            <a:pPr>
              <a:buNone/>
            </a:pPr>
            <a:r>
              <a:rPr lang="en-US" dirty="0"/>
              <a:t>  </a:t>
            </a:r>
          </a:p>
          <a:p>
            <a:pPr>
              <a:buNone/>
            </a:pPr>
            <a:r>
              <a:rPr lang="en-US" dirty="0"/>
              <a:t> 2)MR</a:t>
            </a:r>
            <a:endParaRPr lang="en-IN" dirty="0"/>
          </a:p>
        </p:txBody>
      </p:sp>
    </p:spTree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b="1" dirty="0"/>
              <a:t>Summary of AS evaluation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endParaRPr lang="en-IN" dirty="0"/>
          </a:p>
          <a:p>
            <a:r>
              <a:rPr lang="en-IN" dirty="0"/>
              <a:t>Valvular, </a:t>
            </a:r>
            <a:r>
              <a:rPr lang="en-IN" dirty="0" err="1"/>
              <a:t>Subvalvular</a:t>
            </a:r>
            <a:r>
              <a:rPr lang="en-IN" dirty="0"/>
              <a:t>, </a:t>
            </a:r>
            <a:r>
              <a:rPr lang="en-IN" dirty="0" err="1"/>
              <a:t>supravalvur</a:t>
            </a:r>
            <a:r>
              <a:rPr lang="en-IN" dirty="0"/>
              <a:t> ?</a:t>
            </a:r>
          </a:p>
          <a:p>
            <a:endParaRPr lang="en-IN" dirty="0"/>
          </a:p>
          <a:p>
            <a:r>
              <a:rPr lang="en-IN" dirty="0"/>
              <a:t>Rheumatic, Bicuspid AV, Degenerative</a:t>
            </a:r>
          </a:p>
          <a:p>
            <a:endParaRPr lang="en-IN" dirty="0"/>
          </a:p>
          <a:p>
            <a:r>
              <a:rPr lang="en-IN" dirty="0"/>
              <a:t>Ejection Click of BAV</a:t>
            </a:r>
          </a:p>
          <a:p>
            <a:endParaRPr lang="en-IN" dirty="0"/>
          </a:p>
          <a:p>
            <a:r>
              <a:rPr lang="en-IN" dirty="0"/>
              <a:t>? Severity</a:t>
            </a:r>
          </a:p>
          <a:p>
            <a:endParaRPr lang="en-IN" dirty="0">
              <a:solidFill>
                <a:schemeClr val="bg1"/>
              </a:solidFill>
            </a:endParaRPr>
          </a:p>
          <a:p>
            <a:r>
              <a:rPr lang="en-IN" dirty="0">
                <a:solidFill>
                  <a:schemeClr val="bg1"/>
                </a:solidFill>
              </a:rPr>
              <a:t>Associated lesions. </a:t>
            </a:r>
            <a:r>
              <a:rPr lang="en-IN" dirty="0" err="1">
                <a:solidFill>
                  <a:schemeClr val="bg1"/>
                </a:solidFill>
              </a:rPr>
              <a:t>coarctation</a:t>
            </a:r>
            <a:r>
              <a:rPr lang="en-IN" dirty="0">
                <a:solidFill>
                  <a:schemeClr val="bg1"/>
                </a:solidFill>
              </a:rPr>
              <a:t> in BAV with AS may be missed!!</a:t>
            </a:r>
          </a:p>
          <a:p>
            <a:endParaRPr lang="en-IN" dirty="0">
              <a:solidFill>
                <a:schemeClr val="bg1"/>
              </a:solidFill>
            </a:endParaRPr>
          </a:p>
          <a:p>
            <a:endParaRPr lang="en-IN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489934644"/>
      </p:ext>
    </p:extLst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/>
              <a:t>Q31)Can you identify these two  gentleman </a:t>
            </a:r>
            <a:br>
              <a:rPr lang="en-US" b="1" dirty="0"/>
            </a:br>
            <a:r>
              <a:rPr lang="en-US" b="1" dirty="0"/>
              <a:t>&amp;  their contribution to </a:t>
            </a:r>
            <a:r>
              <a:rPr lang="en-US" b="1" dirty="0" err="1"/>
              <a:t>valvular</a:t>
            </a:r>
            <a:r>
              <a:rPr lang="en-US" b="1" dirty="0"/>
              <a:t> heart disease?</a:t>
            </a:r>
            <a:endParaRPr lang="en-IN" dirty="0"/>
          </a:p>
        </p:txBody>
      </p:sp>
      <p:pic>
        <p:nvPicPr>
          <p:cNvPr id="4" name="Content Placeholder 3" descr="ar1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91823" y="2016825"/>
            <a:ext cx="4490112" cy="3633348"/>
          </a:xfrm>
        </p:spPr>
      </p:pic>
      <p:pic>
        <p:nvPicPr>
          <p:cNvPr id="1026" name="Picture 2" descr="C:\Users\user\Desktop\New folder (5)\VHD\Alfred_de_musset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142631" y="1965281"/>
            <a:ext cx="4161431" cy="388961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What is common to both of them?</a:t>
            </a:r>
            <a:endParaRPr lang="en-IN" dirty="0"/>
          </a:p>
        </p:txBody>
      </p:sp>
      <p:pic>
        <p:nvPicPr>
          <p:cNvPr id="4" name="Content Placeholder 3" descr="ar2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24339" y="1644641"/>
            <a:ext cx="4470992" cy="4694747"/>
          </a:xfrm>
        </p:spPr>
      </p:pic>
      <p:pic>
        <p:nvPicPr>
          <p:cNvPr id="2050" name="Picture 2" descr="C:\Users\user\Desktop\New folder (5)\VHD\ar4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840748" y="1517745"/>
            <a:ext cx="5915025" cy="469198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pPr>
              <a:buNone/>
            </a:pPr>
            <a:r>
              <a:rPr lang="en-US" dirty="0"/>
              <a:t>  </a:t>
            </a:r>
            <a:r>
              <a:rPr lang="en-US" b="1" dirty="0"/>
              <a:t>Only 2 non doctors in whose names are given to peripheral signs of Aortic regurgitation</a:t>
            </a:r>
            <a:endParaRPr lang="en-IN" b="1" dirty="0"/>
          </a:p>
        </p:txBody>
      </p:sp>
    </p:spTree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b="1" dirty="0"/>
              <a:t>AORTIC REGURGITATION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172220" y="1533573"/>
            <a:ext cx="5744728" cy="5191167"/>
          </a:xfrm>
        </p:spPr>
        <p:txBody>
          <a:bodyPr>
            <a:normAutofit fontScale="92500" lnSpcReduction="10000"/>
          </a:bodyPr>
          <a:lstStyle/>
          <a:p>
            <a:r>
              <a:rPr lang="en-US" dirty="0">
                <a:solidFill>
                  <a:schemeClr val="bg1"/>
                </a:solidFill>
              </a:rPr>
              <a:t>Volume overload </a:t>
            </a:r>
            <a:r>
              <a:rPr lang="en-US" dirty="0">
                <a:solidFill>
                  <a:schemeClr val="bg1"/>
                </a:solidFill>
                <a:sym typeface="Wingdings" panose="05000000000000000000" pitchFamily="2" charset="2"/>
              </a:rPr>
              <a:t> </a:t>
            </a:r>
            <a:r>
              <a:rPr lang="en-US" dirty="0">
                <a:solidFill>
                  <a:schemeClr val="bg1"/>
                </a:solidFill>
              </a:rPr>
              <a:t>compensatory </a:t>
            </a:r>
            <a:r>
              <a:rPr lang="en-US" dirty="0"/>
              <a:t>mechanisms.</a:t>
            </a:r>
          </a:p>
          <a:p>
            <a:r>
              <a:rPr lang="en-US" dirty="0"/>
              <a:t>LV EDV increases without increase in diastolic pressure due to increased compliance.</a:t>
            </a:r>
          </a:p>
          <a:p>
            <a:r>
              <a:rPr lang="en-US" b="1" dirty="0"/>
              <a:t>Increased </a:t>
            </a:r>
            <a:r>
              <a:rPr lang="en-US" b="1" dirty="0" err="1"/>
              <a:t>afterload</a:t>
            </a:r>
            <a:r>
              <a:rPr lang="en-US" b="1" dirty="0"/>
              <a:t> </a:t>
            </a:r>
          </a:p>
          <a:p>
            <a:pPr lvl="1"/>
            <a:r>
              <a:rPr lang="en-US" dirty="0"/>
              <a:t>Increased chamber </a:t>
            </a:r>
            <a:r>
              <a:rPr lang="en-US" dirty="0" err="1"/>
              <a:t>volume,increased</a:t>
            </a:r>
            <a:r>
              <a:rPr lang="en-US" dirty="0"/>
              <a:t> systolic pressure</a:t>
            </a:r>
          </a:p>
          <a:p>
            <a:pPr lvl="1"/>
            <a:r>
              <a:rPr lang="en-US" dirty="0"/>
              <a:t>Increased systolic wall stress</a:t>
            </a:r>
          </a:p>
          <a:p>
            <a:pPr lvl="1">
              <a:buNone/>
            </a:pPr>
            <a:r>
              <a:rPr lang="en-US" b="1" dirty="0"/>
              <a:t>STARTS AS VOL OVERLOAD- </a:t>
            </a:r>
          </a:p>
          <a:p>
            <a:pPr lvl="1">
              <a:buNone/>
            </a:pPr>
            <a:r>
              <a:rPr lang="en-US" b="1" dirty="0"/>
              <a:t>ENDS AS VOL+PRESSURE OVERLOAD</a:t>
            </a:r>
          </a:p>
          <a:p>
            <a:r>
              <a:rPr lang="en-US" dirty="0"/>
              <a:t>Elevated </a:t>
            </a:r>
            <a:r>
              <a:rPr lang="en-US" dirty="0" err="1"/>
              <a:t>Ao</a:t>
            </a:r>
            <a:r>
              <a:rPr lang="en-US" dirty="0"/>
              <a:t>. </a:t>
            </a:r>
            <a:r>
              <a:rPr lang="en-US" dirty="0" err="1"/>
              <a:t>syst</a:t>
            </a:r>
            <a:r>
              <a:rPr lang="en-US" dirty="0"/>
              <a:t> pressure</a:t>
            </a:r>
          </a:p>
          <a:p>
            <a:r>
              <a:rPr lang="en-US" dirty="0"/>
              <a:t>Lowered </a:t>
            </a:r>
            <a:r>
              <a:rPr lang="en-US" dirty="0" err="1"/>
              <a:t>Ao</a:t>
            </a:r>
            <a:r>
              <a:rPr lang="en-US" dirty="0"/>
              <a:t>. diastolic </a:t>
            </a:r>
            <a:r>
              <a:rPr lang="en-US" dirty="0">
                <a:solidFill>
                  <a:schemeClr val="bg1"/>
                </a:solidFill>
              </a:rPr>
              <a:t>pressure</a:t>
            </a:r>
          </a:p>
          <a:p>
            <a:endParaRPr lang="en-IN" dirty="0">
              <a:solidFill>
                <a:schemeClr val="bg1"/>
              </a:solidFill>
            </a:endParaRPr>
          </a:p>
        </p:txBody>
      </p:sp>
      <p:pic>
        <p:nvPicPr>
          <p:cNvPr id="7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 bwMode="auto">
          <a:xfrm>
            <a:off x="6265865" y="2329656"/>
            <a:ext cx="5248275" cy="306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="" xmlns:p14="http://schemas.microsoft.com/office/powerpoint/2010/main" val="3695278353"/>
      </p:ext>
    </p:extLst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2050" name="Picture 2" descr="C:\Users\user\Desktop\Ar\Screenshot_20230505-004410_Chrome Beta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457200"/>
            <a:ext cx="6359236" cy="6012873"/>
          </a:xfrm>
          <a:prstGeom prst="rect">
            <a:avLst/>
          </a:prstGeom>
          <a:noFill/>
        </p:spPr>
      </p:pic>
      <p:pic>
        <p:nvPicPr>
          <p:cNvPr id="2051" name="Picture 3" descr="C:\Users\user\Desktop\Ar\Screenshot_20230505-004426_Chrome Beta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6317673" y="389153"/>
            <a:ext cx="5874327" cy="595622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c/c  Vs  a/c  AR-hemodynamic response</a:t>
            </a:r>
            <a:endParaRPr lang="en-IN" b="1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="" xmlns:p14="http://schemas.microsoft.com/office/powerpoint/2010/main" val="4062742390"/>
              </p:ext>
            </p:extLst>
          </p:nvPr>
        </p:nvGraphicFramePr>
        <p:xfrm>
          <a:off x="1981200" y="1600200"/>
          <a:ext cx="8229600" cy="418845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5740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05740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2057400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2057400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Variable 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A/c</a:t>
                      </a:r>
                      <a:r>
                        <a:rPr lang="en-US" baseline="0" dirty="0"/>
                        <a:t>  AR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C/c  AR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/>
                        <a:t>c/c AR </a:t>
                      </a:r>
                      <a:r>
                        <a:rPr lang="en-IN" dirty="0" err="1"/>
                        <a:t>decompensated</a:t>
                      </a:r>
                      <a:endParaRPr lang="en-IN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LVEDV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Slight ↑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marked↑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/>
                        <a:t>Marked ↑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515616">
                <a:tc>
                  <a:txBody>
                    <a:bodyPr/>
                    <a:lstStyle/>
                    <a:p>
                      <a:r>
                        <a:rPr lang="en-US" dirty="0"/>
                        <a:t>LV compliance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normal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increase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/>
                        <a:t>Increased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LVEDP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Marked ↑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modest</a:t>
                      </a:r>
                      <a:r>
                        <a:rPr lang="en-IN" dirty="0"/>
                        <a:t>↑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/>
                        <a:t>Marked increase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Forward  stroke volume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decreased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normal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/>
                        <a:t>decreased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Aortic systolic </a:t>
                      </a:r>
                      <a:r>
                        <a:rPr lang="en-US" dirty="0" err="1"/>
                        <a:t>presure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normal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increased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/>
                        <a:t>increased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Pulse pressure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normal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increased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/>
                        <a:t>normal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Peripheral vascular resistance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increased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decreased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/>
                        <a:t>increased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514612942"/>
      </p:ext>
    </p:extLst>
  </p:cSld>
  <p:clrMapOvr>
    <a:masterClrMapping/>
  </p:clrMapOvr>
  <p:transition/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62498"/>
          </a:xfrm>
        </p:spPr>
        <p:txBody>
          <a:bodyPr/>
          <a:lstStyle/>
          <a:p>
            <a:r>
              <a:rPr lang="en-US" dirty="0"/>
              <a:t>Clinical   features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6028" y="1365450"/>
            <a:ext cx="11107773" cy="5330582"/>
          </a:xfrm>
        </p:spPr>
        <p:txBody>
          <a:bodyPr>
            <a:normAutofit fontScale="62500" lnSpcReduction="20000"/>
          </a:bodyPr>
          <a:lstStyle/>
          <a:p>
            <a:r>
              <a:rPr lang="en-US" dirty="0"/>
              <a:t>Asymptomatic  phase longer.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Angina in 20% patients</a:t>
            </a:r>
          </a:p>
          <a:p>
            <a:pPr marL="0" indent="0">
              <a:buNone/>
            </a:pPr>
            <a:r>
              <a:rPr lang="en-US" dirty="0"/>
              <a:t>       Nocturnal, associated </a:t>
            </a:r>
            <a:r>
              <a:rPr lang="en-US" dirty="0" err="1"/>
              <a:t>flushing,diaphoresis</a:t>
            </a:r>
            <a:r>
              <a:rPr lang="en-US" dirty="0"/>
              <a:t>.</a:t>
            </a:r>
          </a:p>
          <a:p>
            <a:pPr marL="457200" lvl="1" indent="0">
              <a:buNone/>
            </a:pPr>
            <a:r>
              <a:rPr lang="en-US" dirty="0"/>
              <a:t>Decreased perfusion-low aortic diastolic pressure</a:t>
            </a:r>
          </a:p>
          <a:p>
            <a:pPr marL="457200" lvl="1" indent="0">
              <a:buNone/>
            </a:pPr>
            <a:r>
              <a:rPr lang="en-US" dirty="0"/>
              <a:t>Increased myocardial oxygen demand </a:t>
            </a:r>
          </a:p>
          <a:p>
            <a:pPr marL="457200" lvl="1" indent="0">
              <a:buNone/>
            </a:pPr>
            <a:r>
              <a:rPr lang="en-US" dirty="0"/>
              <a:t>Associated coronary atherosclerosis</a:t>
            </a:r>
          </a:p>
          <a:p>
            <a:pPr marL="457200" lvl="1" indent="0">
              <a:buNone/>
            </a:pPr>
            <a:r>
              <a:rPr lang="en-US" dirty="0" err="1"/>
              <a:t>Osteal</a:t>
            </a:r>
            <a:r>
              <a:rPr lang="en-US" dirty="0"/>
              <a:t> coronary narrowing in syphilitic AR, </a:t>
            </a:r>
            <a:r>
              <a:rPr lang="en-US" dirty="0" err="1"/>
              <a:t>takayasu</a:t>
            </a:r>
            <a:r>
              <a:rPr lang="en-US" dirty="0"/>
              <a:t> </a:t>
            </a:r>
            <a:r>
              <a:rPr lang="en-US" dirty="0" err="1"/>
              <a:t>arteritis</a:t>
            </a:r>
            <a:endParaRPr lang="en-US" dirty="0"/>
          </a:p>
          <a:p>
            <a:pPr marL="457200" lvl="1" indent="0">
              <a:buNone/>
            </a:pPr>
            <a:r>
              <a:rPr lang="en-US" b="1" dirty="0"/>
              <a:t>ANGINA in AS </a:t>
            </a:r>
            <a:r>
              <a:rPr lang="en-US" b="1" dirty="0" err="1"/>
              <a:t>vs</a:t>
            </a:r>
            <a:r>
              <a:rPr lang="en-US" b="1" dirty="0"/>
              <a:t> AR – Increased LVEDP(Reduced CPP) , Reduced DBP(Reduced CPP)</a:t>
            </a:r>
          </a:p>
          <a:p>
            <a:pPr marL="457200" lvl="1" indent="0">
              <a:buNone/>
            </a:pPr>
            <a:endParaRPr lang="en-US" dirty="0"/>
          </a:p>
          <a:p>
            <a:r>
              <a:rPr lang="en-US" dirty="0"/>
              <a:t>Palpitations-</a:t>
            </a:r>
          </a:p>
          <a:p>
            <a:pPr lvl="1"/>
            <a:r>
              <a:rPr lang="en-US" dirty="0"/>
              <a:t>awareness of forceful ventricular contraction, VPCs -&gt; distress</a:t>
            </a:r>
          </a:p>
          <a:p>
            <a:pPr lvl="1"/>
            <a:r>
              <a:rPr lang="en-US" dirty="0"/>
              <a:t>Ventricular arrhythmias in decompensated stage</a:t>
            </a:r>
          </a:p>
          <a:p>
            <a:pPr lvl="1"/>
            <a:endParaRPr lang="en-US" dirty="0"/>
          </a:p>
          <a:p>
            <a:r>
              <a:rPr lang="en-US" dirty="0"/>
              <a:t>Dyspnoea late symptom(Only when LV fails)</a:t>
            </a:r>
          </a:p>
          <a:p>
            <a:endParaRPr lang="en-US" dirty="0"/>
          </a:p>
          <a:p>
            <a:r>
              <a:rPr lang="en-US" dirty="0"/>
              <a:t>Syncope-5 to 10%</a:t>
            </a:r>
            <a:endParaRPr lang="en-IN" dirty="0"/>
          </a:p>
        </p:txBody>
      </p:sp>
    </p:spTree>
    <p:extLst>
      <p:ext uri="{BB962C8B-B14F-4D97-AF65-F5344CB8AC3E}">
        <p14:creationId xmlns="" xmlns:p14="http://schemas.microsoft.com/office/powerpoint/2010/main" val="847183057"/>
      </p:ext>
    </p:extLst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/>
              <a:t>Q32)Collapsing pulse –Pick the wrong statements</a:t>
            </a:r>
            <a:endParaRPr lang="en-IN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>
              <a:buNone/>
            </a:pPr>
            <a:r>
              <a:rPr lang="en-US" dirty="0"/>
              <a:t>1)Can be seen in </a:t>
            </a:r>
            <a:r>
              <a:rPr lang="en-US" dirty="0" err="1"/>
              <a:t>hyperdynamic</a:t>
            </a:r>
            <a:r>
              <a:rPr lang="en-US" dirty="0"/>
              <a:t> state</a:t>
            </a:r>
          </a:p>
          <a:p>
            <a:pPr>
              <a:buNone/>
            </a:pPr>
            <a:endParaRPr lang="en-US" dirty="0"/>
          </a:p>
          <a:p>
            <a:pPr>
              <a:buNone/>
            </a:pPr>
            <a:r>
              <a:rPr lang="en-US" dirty="0"/>
              <a:t>2)Is seen in Severe free flowing AR with good LV systolic function</a:t>
            </a:r>
          </a:p>
          <a:p>
            <a:pPr>
              <a:buNone/>
            </a:pPr>
            <a:endParaRPr lang="en-US" dirty="0"/>
          </a:p>
          <a:p>
            <a:pPr>
              <a:buNone/>
            </a:pPr>
            <a:r>
              <a:rPr lang="en-US" dirty="0"/>
              <a:t>3) Is seen in Severe free flowing AR irrespective of LV systolic function</a:t>
            </a:r>
          </a:p>
          <a:p>
            <a:pPr>
              <a:buNone/>
            </a:pPr>
            <a:endParaRPr lang="en-US" dirty="0"/>
          </a:p>
          <a:p>
            <a:pPr>
              <a:buNone/>
            </a:pPr>
            <a:r>
              <a:rPr lang="en-US" dirty="0"/>
              <a:t>4)In AR signifies aortic run off and emptying of arteries</a:t>
            </a:r>
          </a:p>
          <a:p>
            <a:pPr>
              <a:buNone/>
            </a:pPr>
            <a:endParaRPr lang="en-US" dirty="0"/>
          </a:p>
          <a:p>
            <a:pPr>
              <a:buNone/>
            </a:pPr>
            <a:r>
              <a:rPr lang="en-US" dirty="0"/>
              <a:t>5)Best appreciated in carotid</a:t>
            </a:r>
            <a:endParaRPr lang="en-IN" dirty="0"/>
          </a:p>
        </p:txBody>
      </p:sp>
    </p:spTree>
  </p:cSld>
  <p:clrMapOvr>
    <a:masterClrMapping/>
  </p:clrMapOvr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Physical examination</a:t>
            </a:r>
            <a:endParaRPr lang="en-IN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6"/>
            <a:ext cx="7550727" cy="4525963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Pulse- Normal-High </a:t>
            </a:r>
            <a:r>
              <a:rPr lang="en-US" dirty="0" err="1"/>
              <a:t>vol</a:t>
            </a:r>
            <a:r>
              <a:rPr lang="en-US" dirty="0"/>
              <a:t>-Collapsing pulse</a:t>
            </a:r>
          </a:p>
          <a:p>
            <a:endParaRPr lang="en-US" b="1" dirty="0"/>
          </a:p>
          <a:p>
            <a:pPr>
              <a:buNone/>
            </a:pPr>
            <a:r>
              <a:rPr lang="en-US" b="1" dirty="0"/>
              <a:t>Collapsing pulse/</a:t>
            </a:r>
          </a:p>
          <a:p>
            <a:pPr>
              <a:buNone/>
            </a:pPr>
            <a:r>
              <a:rPr lang="en-US" b="1" dirty="0"/>
              <a:t>Watson’s </a:t>
            </a:r>
            <a:r>
              <a:rPr lang="en-US" b="1" dirty="0" err="1"/>
              <a:t>waterhammer</a:t>
            </a:r>
            <a:r>
              <a:rPr lang="en-US" b="1" dirty="0"/>
              <a:t> pulse/Corrigan pulse</a:t>
            </a:r>
          </a:p>
          <a:p>
            <a:pPr>
              <a:buNone/>
            </a:pPr>
            <a:endParaRPr lang="en-US" dirty="0"/>
          </a:p>
          <a:p>
            <a:pPr>
              <a:buNone/>
            </a:pPr>
            <a:r>
              <a:rPr lang="en-IN" dirty="0"/>
              <a:t> A pulse that is bounding and forceful, rapidly increasing and subsequently collapsing, as if it were the sound of a water hammer that was causing the pulse.</a:t>
            </a:r>
          </a:p>
        </p:txBody>
      </p:sp>
      <p:pic>
        <p:nvPicPr>
          <p:cNvPr id="1026" name="Picture 2" descr="C:\Users\user\Desktop\2345my-cas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966365" y="1973262"/>
            <a:ext cx="4225636" cy="452451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2" y="1600206"/>
            <a:ext cx="11195713" cy="4525963"/>
          </a:xfrm>
        </p:spPr>
        <p:txBody>
          <a:bodyPr/>
          <a:lstStyle/>
          <a:p>
            <a:r>
              <a:rPr lang="en-US" dirty="0"/>
              <a:t>MR-Systolic</a:t>
            </a:r>
          </a:p>
          <a:p>
            <a:endParaRPr lang="en-US" dirty="0"/>
          </a:p>
          <a:p>
            <a:r>
              <a:rPr lang="en-US" dirty="0"/>
              <a:t>MS-Diastolic(more duration),doesn’t fully empty to LV at any time..throughout the cardiac cycle LAP remains high</a:t>
            </a:r>
            <a:endParaRPr lang="en-IN" dirty="0"/>
          </a:p>
        </p:txBody>
      </p:sp>
    </p:spTree>
  </p:cSld>
  <p:clrMapOvr>
    <a:masterClrMapping/>
  </p:clrMapOvr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8C3F177-B6C3-93C6-12C2-1C7D70DBD5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5" name="Content Placeholder 4">
            <a:extLst>
              <a:ext uri="{FF2B5EF4-FFF2-40B4-BE49-F238E27FC236}">
                <a16:creationId xmlns="" xmlns:a16="http://schemas.microsoft.com/office/drawing/2014/main" id="{94C189E2-9B59-9965-B849-E6737994408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5753" y="1139868"/>
            <a:ext cx="8693063" cy="4784943"/>
          </a:xfrm>
        </p:spPr>
      </p:pic>
    </p:spTree>
    <p:extLst>
      <p:ext uri="{BB962C8B-B14F-4D97-AF65-F5344CB8AC3E}">
        <p14:creationId xmlns="" xmlns:p14="http://schemas.microsoft.com/office/powerpoint/2010/main" val="2668374472"/>
      </p:ext>
    </p:extLst>
  </p:cSld>
  <p:clrMapOvr>
    <a:masterClrMapping/>
  </p:clrMapOvr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Physical findings</a:t>
            </a:r>
            <a:endParaRPr lang="en-IN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Elevated systolic pressure</a:t>
            </a:r>
          </a:p>
          <a:p>
            <a:r>
              <a:rPr lang="en-US" dirty="0"/>
              <a:t>Low diastolic pressure</a:t>
            </a:r>
          </a:p>
          <a:p>
            <a:r>
              <a:rPr lang="en-US" dirty="0"/>
              <a:t>Korotkoff sound may persist to zero- intra arterial never &lt; 30</a:t>
            </a:r>
          </a:p>
          <a:p>
            <a:pPr marL="0" indent="0">
              <a:buNone/>
            </a:pPr>
            <a:r>
              <a:rPr lang="en-US" dirty="0"/>
              <a:t>      High PVR-DBP when sounds disappear</a:t>
            </a:r>
          </a:p>
          <a:p>
            <a:pPr marL="0" indent="0">
              <a:buNone/>
            </a:pPr>
            <a:r>
              <a:rPr lang="en-US" dirty="0"/>
              <a:t>      Low PVR –DBP when sounds muffle</a:t>
            </a:r>
          </a:p>
          <a:p>
            <a:r>
              <a:rPr lang="en-US" dirty="0"/>
              <a:t>Peripheral signs of AR-large stroke volume in early systole with subsequent run off</a:t>
            </a:r>
          </a:p>
          <a:p>
            <a:r>
              <a:rPr lang="en-US" dirty="0"/>
              <a:t>Hill s sign-exaggeration of peripheral amplification </a:t>
            </a:r>
          </a:p>
          <a:p>
            <a:r>
              <a:rPr lang="en-US" dirty="0"/>
              <a:t>Displacement of apex beat(Down and out) = severe AR</a:t>
            </a:r>
          </a:p>
          <a:p>
            <a:r>
              <a:rPr lang="en-US" dirty="0"/>
              <a:t>Hyperdynamic apex/Can be heaving also</a:t>
            </a:r>
          </a:p>
          <a:p>
            <a:endParaRPr lang="en-US" dirty="0"/>
          </a:p>
          <a:p>
            <a:pPr lvl="1"/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259118386"/>
      </p:ext>
    </p:extLst>
  </p:cSld>
  <p:clrMapOvr>
    <a:masterClrMapping/>
  </p:clrMapOvr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4" name="Content Placeholder 3" descr="Screenshot_20230505-004739_Chrome Beta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74073" y="284018"/>
            <a:ext cx="6539345" cy="6075218"/>
          </a:xfrm>
        </p:spPr>
      </p:pic>
      <p:pic>
        <p:nvPicPr>
          <p:cNvPr id="3077" name="Picture 5" descr="C:\Users\user\Desktop\Signs of AR_MedicosNotes_comxs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954982" y="387927"/>
            <a:ext cx="4973781" cy="592079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4" name="Content Placeholder 3" descr="Screenshot_20230505-004750_Chrome Beta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3770" y="408710"/>
            <a:ext cx="6669648" cy="6033654"/>
          </a:xfrm>
        </p:spPr>
      </p:pic>
      <p:pic>
        <p:nvPicPr>
          <p:cNvPr id="5" name="Picture 5" descr="C:\Users\user\Desktop\Signs of AR_MedicosNotes_comxs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954982" y="387927"/>
            <a:ext cx="4973781" cy="592079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473507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HILLs sign</a:t>
            </a:r>
            <a:endParaRPr lang="en-IN" b="1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80110" y="1108364"/>
            <a:ext cx="11513126" cy="57496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AR with normal/low pulse pressure</a:t>
            </a:r>
            <a:endParaRPr lang="en-IN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dirty="0"/>
              <a:t>1)Acute AR</a:t>
            </a:r>
          </a:p>
          <a:p>
            <a:pPr>
              <a:buNone/>
            </a:pPr>
            <a:r>
              <a:rPr lang="en-US" dirty="0"/>
              <a:t>2)With AS/</a:t>
            </a:r>
            <a:r>
              <a:rPr lang="en-US" dirty="0" err="1"/>
              <a:t>Sev</a:t>
            </a:r>
            <a:r>
              <a:rPr lang="en-US" dirty="0"/>
              <a:t> MS/PS</a:t>
            </a:r>
          </a:p>
          <a:p>
            <a:pPr>
              <a:buNone/>
            </a:pPr>
            <a:r>
              <a:rPr lang="en-US" dirty="0"/>
              <a:t>3)With CHF</a:t>
            </a:r>
          </a:p>
          <a:p>
            <a:pPr>
              <a:buNone/>
            </a:pPr>
            <a:r>
              <a:rPr lang="en-US" dirty="0"/>
              <a:t>4)With </a:t>
            </a:r>
            <a:r>
              <a:rPr lang="en-US" dirty="0" err="1"/>
              <a:t>Syst</a:t>
            </a:r>
            <a:r>
              <a:rPr lang="en-US" dirty="0"/>
              <a:t> HTN</a:t>
            </a:r>
            <a:endParaRPr lang="en-IN" dirty="0"/>
          </a:p>
        </p:txBody>
      </p:sp>
    </p:spTree>
    <p:extLst>
      <p:ext uri="{BB962C8B-B14F-4D97-AF65-F5344CB8AC3E}">
        <p14:creationId xmlns="" xmlns:p14="http://schemas.microsoft.com/office/powerpoint/2010/main" val="4105051996"/>
      </p:ext>
    </p:extLst>
  </p:cSld>
  <p:clrMapOvr>
    <a:masterClrMapping/>
  </p:clrMapOvr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/>
              <a:t>Q33)Of all the peripheral signs in AR which sign corresponds </a:t>
            </a:r>
            <a:r>
              <a:rPr lang="en-US" b="1" dirty="0" err="1"/>
              <a:t>haemodynamically</a:t>
            </a:r>
            <a:r>
              <a:rPr lang="en-US" b="1" dirty="0"/>
              <a:t> with diastolic flow reversal?</a:t>
            </a:r>
            <a:endParaRPr lang="en-IN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en-US" dirty="0"/>
              <a:t>1)</a:t>
            </a:r>
            <a:r>
              <a:rPr lang="en-US" dirty="0" err="1"/>
              <a:t>Duroziez’s</a:t>
            </a:r>
            <a:r>
              <a:rPr lang="en-US" dirty="0"/>
              <a:t> murmur</a:t>
            </a:r>
          </a:p>
          <a:p>
            <a:pPr>
              <a:buNone/>
            </a:pPr>
            <a:endParaRPr lang="en-US" dirty="0"/>
          </a:p>
          <a:p>
            <a:pPr>
              <a:buNone/>
            </a:pPr>
            <a:r>
              <a:rPr lang="en-US" dirty="0"/>
              <a:t>2)Hills sign</a:t>
            </a:r>
          </a:p>
          <a:p>
            <a:pPr>
              <a:buNone/>
            </a:pPr>
            <a:endParaRPr lang="en-US" dirty="0"/>
          </a:p>
          <a:p>
            <a:pPr>
              <a:buNone/>
            </a:pPr>
            <a:r>
              <a:rPr lang="en-US" dirty="0"/>
              <a:t>3)</a:t>
            </a:r>
            <a:r>
              <a:rPr lang="en-US" dirty="0" err="1"/>
              <a:t>Waterhammer</a:t>
            </a:r>
            <a:r>
              <a:rPr lang="en-US" dirty="0"/>
              <a:t> pulse</a:t>
            </a:r>
          </a:p>
          <a:p>
            <a:pPr>
              <a:buNone/>
            </a:pPr>
            <a:endParaRPr lang="en-US" dirty="0"/>
          </a:p>
          <a:p>
            <a:pPr>
              <a:buNone/>
            </a:pPr>
            <a:r>
              <a:rPr lang="en-US" dirty="0"/>
              <a:t>4)</a:t>
            </a:r>
            <a:r>
              <a:rPr lang="en-US" dirty="0" err="1"/>
              <a:t>Demusset</a:t>
            </a:r>
            <a:r>
              <a:rPr lang="en-US" dirty="0"/>
              <a:t> sign</a:t>
            </a:r>
          </a:p>
          <a:p>
            <a:pPr>
              <a:buNone/>
            </a:pPr>
            <a:endParaRPr lang="en-US" dirty="0"/>
          </a:p>
          <a:p>
            <a:pPr>
              <a:buNone/>
            </a:pPr>
            <a:endParaRPr lang="en-IN" dirty="0"/>
          </a:p>
        </p:txBody>
      </p:sp>
    </p:spTree>
  </p:cSld>
  <p:clrMapOvr>
    <a:masterClrMapping/>
  </p:clrMapOvr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8FF81C7-060B-A941-63EA-94503EC1E7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AB5607F-59FF-65D6-5BD3-442B06DA1E2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Peripheral signs of AR can be present in any vasodilatory state</a:t>
            </a:r>
          </a:p>
          <a:p>
            <a:endParaRPr lang="en-US" dirty="0"/>
          </a:p>
          <a:p>
            <a:r>
              <a:rPr lang="en-US" dirty="0" err="1"/>
              <a:t>Duroziez</a:t>
            </a:r>
            <a:r>
              <a:rPr lang="en-US" dirty="0"/>
              <a:t> murmur(diastolic murmur on  proximal compression) most specific for severe AR diastolic run off</a:t>
            </a:r>
            <a:endParaRPr lang="en-IN" dirty="0"/>
          </a:p>
        </p:txBody>
      </p:sp>
    </p:spTree>
    <p:extLst>
      <p:ext uri="{BB962C8B-B14F-4D97-AF65-F5344CB8AC3E}">
        <p14:creationId xmlns="" xmlns:p14="http://schemas.microsoft.com/office/powerpoint/2010/main" val="1032682397"/>
      </p:ext>
    </p:extLst>
  </p:cSld>
  <p:clrMapOvr>
    <a:masterClrMapping/>
  </p:clrMapOvr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4" name="Content Placeholder 3" descr="duroziez-murmur-mechansim-aortic-flow-reversal-vti-ero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89710" y="0"/>
            <a:ext cx="10972800" cy="6483926"/>
          </a:xfrm>
        </p:spPr>
      </p:pic>
    </p:spTree>
    <p:extLst>
      <p:ext uri="{BB962C8B-B14F-4D97-AF65-F5344CB8AC3E}">
        <p14:creationId xmlns="" xmlns:p14="http://schemas.microsoft.com/office/powerpoint/2010/main" val="469677677"/>
      </p:ext>
    </p:extLst>
  </p:cSld>
  <p:clrMapOvr>
    <a:masterClrMapping/>
  </p:clrMapOvr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/>
              <a:t>Q34)AR with no peripheral signs is seen with </a:t>
            </a:r>
            <a:r>
              <a:rPr lang="en-US" b="1" dirty="0" err="1"/>
              <a:t>assocaited</a:t>
            </a:r>
            <a:r>
              <a:rPr lang="en-US" b="1" dirty="0"/>
              <a:t> all except</a:t>
            </a:r>
            <a:endParaRPr lang="en-IN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>
              <a:buNone/>
            </a:pPr>
            <a:r>
              <a:rPr lang="en-US" dirty="0"/>
              <a:t>1)Mild AR</a:t>
            </a:r>
          </a:p>
          <a:p>
            <a:pPr>
              <a:buNone/>
            </a:pPr>
            <a:endParaRPr lang="en-US" dirty="0"/>
          </a:p>
          <a:p>
            <a:pPr>
              <a:buNone/>
            </a:pPr>
            <a:r>
              <a:rPr lang="en-US" dirty="0"/>
              <a:t>2)LV dysfunction</a:t>
            </a:r>
          </a:p>
          <a:p>
            <a:pPr>
              <a:buNone/>
            </a:pPr>
            <a:endParaRPr lang="en-US" dirty="0"/>
          </a:p>
          <a:p>
            <a:pPr>
              <a:buNone/>
            </a:pPr>
            <a:r>
              <a:rPr lang="en-US" dirty="0"/>
              <a:t>3)MS/PS</a:t>
            </a:r>
          </a:p>
          <a:p>
            <a:pPr>
              <a:buNone/>
            </a:pPr>
            <a:endParaRPr lang="en-US" dirty="0"/>
          </a:p>
          <a:p>
            <a:pPr>
              <a:buNone/>
            </a:pPr>
            <a:r>
              <a:rPr lang="en-US" dirty="0"/>
              <a:t>4)PAH</a:t>
            </a:r>
          </a:p>
          <a:p>
            <a:pPr>
              <a:buNone/>
            </a:pPr>
            <a:endParaRPr lang="en-US" dirty="0"/>
          </a:p>
          <a:p>
            <a:pPr>
              <a:buNone/>
            </a:pPr>
            <a:r>
              <a:rPr lang="en-US" dirty="0"/>
              <a:t>5)Rheumatic etiology</a:t>
            </a:r>
            <a:endParaRPr lang="en-IN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" y="274638"/>
            <a:ext cx="12419463" cy="1143000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Q3)Which lesion will have a long </a:t>
            </a:r>
            <a:r>
              <a:rPr lang="en-US" b="1" dirty="0" err="1"/>
              <a:t>assymptomatic</a:t>
            </a:r>
            <a:r>
              <a:rPr lang="en-US" b="1" dirty="0"/>
              <a:t> period?</a:t>
            </a:r>
            <a:endParaRPr lang="en-IN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dirty="0"/>
              <a:t>  1)MS</a:t>
            </a:r>
          </a:p>
          <a:p>
            <a:pPr>
              <a:buNone/>
            </a:pPr>
            <a:endParaRPr lang="en-US" dirty="0"/>
          </a:p>
          <a:p>
            <a:pPr>
              <a:buNone/>
            </a:pPr>
            <a:r>
              <a:rPr lang="en-US" dirty="0"/>
              <a:t>  2)MR</a:t>
            </a:r>
            <a:endParaRPr lang="en-IN" dirty="0"/>
          </a:p>
        </p:txBody>
      </p:sp>
    </p:spTree>
  </p:cSld>
  <p:clrMapOvr>
    <a:masterClrMapping/>
  </p:clrMapOvr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5453" y="295250"/>
            <a:ext cx="10968359" cy="5881731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 S1-soft</a:t>
            </a:r>
          </a:p>
          <a:p>
            <a:pPr lvl="1"/>
            <a:r>
              <a:rPr lang="en-US" dirty="0"/>
              <a:t>Increased LVEDP-earlier closure of MV</a:t>
            </a:r>
          </a:p>
          <a:p>
            <a:pPr lvl="1"/>
            <a:r>
              <a:rPr lang="en-US" dirty="0"/>
              <a:t>Elevated diastolic pressure-less valve excursion </a:t>
            </a:r>
          </a:p>
          <a:p>
            <a:r>
              <a:rPr lang="en-US" dirty="0"/>
              <a:t>S2</a:t>
            </a:r>
          </a:p>
          <a:p>
            <a:pPr lvl="1"/>
            <a:r>
              <a:rPr lang="en-US" dirty="0"/>
              <a:t>Soft A2 –valve structurally abnormal</a:t>
            </a:r>
          </a:p>
          <a:p>
            <a:pPr lvl="1"/>
            <a:r>
              <a:rPr lang="en-US" dirty="0"/>
              <a:t>Delayed  A2-prolonged LV ejection time</a:t>
            </a:r>
          </a:p>
          <a:p>
            <a:pPr lvl="1"/>
            <a:r>
              <a:rPr lang="en-US" b="1" dirty="0"/>
              <a:t>Lod A2(Tambour A2)- Root dilatation, BAV,  TOF with AR, </a:t>
            </a:r>
            <a:r>
              <a:rPr lang="en-US" b="1" dirty="0" err="1"/>
              <a:t>Subpulm</a:t>
            </a:r>
            <a:r>
              <a:rPr lang="en-US" b="1" dirty="0"/>
              <a:t> VSD + AR</a:t>
            </a:r>
          </a:p>
          <a:p>
            <a:r>
              <a:rPr lang="en-US" dirty="0"/>
              <a:t>S3 </a:t>
            </a:r>
          </a:p>
          <a:p>
            <a:pPr lvl="1"/>
            <a:r>
              <a:rPr lang="en-US" dirty="0"/>
              <a:t>in failure</a:t>
            </a:r>
          </a:p>
          <a:p>
            <a:pPr lvl="1"/>
            <a:r>
              <a:rPr lang="en-US" dirty="0"/>
              <a:t>Can occur even in presence of MS- rapid LV filling from aorta</a:t>
            </a:r>
          </a:p>
          <a:p>
            <a:r>
              <a:rPr lang="en-US" dirty="0"/>
              <a:t>S4-</a:t>
            </a:r>
          </a:p>
          <a:p>
            <a:pPr lvl="1"/>
            <a:r>
              <a:rPr lang="en-US" dirty="0"/>
              <a:t>Suggest decreased LV compliance &amp; increased LVEDP</a:t>
            </a:r>
          </a:p>
          <a:p>
            <a:pPr marL="457200" lvl="1" indent="0">
              <a:buNone/>
            </a:pPr>
            <a:endParaRPr lang="en-US" dirty="0">
              <a:solidFill>
                <a:schemeClr val="bg1"/>
              </a:solidFill>
            </a:endParaRPr>
          </a:p>
          <a:p>
            <a:endParaRPr lang="en-IN" dirty="0"/>
          </a:p>
        </p:txBody>
      </p:sp>
    </p:spTree>
    <p:extLst>
      <p:ext uri="{BB962C8B-B14F-4D97-AF65-F5344CB8AC3E}">
        <p14:creationId xmlns="" xmlns:p14="http://schemas.microsoft.com/office/powerpoint/2010/main" val="1600003552"/>
      </p:ext>
    </p:extLst>
  </p:cSld>
  <p:clrMapOvr>
    <a:masterClrMapping/>
  </p:clrMapOvr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43"/>
            <a:ext cx="10515600" cy="770699"/>
          </a:xfrm>
        </p:spPr>
        <p:txBody>
          <a:bodyPr/>
          <a:lstStyle/>
          <a:p>
            <a:pPr algn="ctr"/>
            <a:r>
              <a:rPr lang="en-US" b="1" dirty="0"/>
              <a:t>Early diastolic murmur of AR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5829" y="1426963"/>
            <a:ext cx="11870799" cy="4750007"/>
          </a:xfrm>
        </p:spPr>
        <p:txBody>
          <a:bodyPr>
            <a:noAutofit/>
          </a:bodyPr>
          <a:lstStyle/>
          <a:p>
            <a:pPr lvl="1"/>
            <a:endParaRPr lang="en-US" sz="2000" b="1" dirty="0"/>
          </a:p>
          <a:p>
            <a:pPr lvl="1"/>
            <a:r>
              <a:rPr lang="en-US" b="1" dirty="0"/>
              <a:t>high pitched in mild to moderate, pitch decreases as severity increases.</a:t>
            </a:r>
          </a:p>
          <a:p>
            <a:pPr lvl="1"/>
            <a:endParaRPr lang="en-US" b="1" dirty="0"/>
          </a:p>
          <a:p>
            <a:pPr lvl="1"/>
            <a:r>
              <a:rPr lang="en-US" b="1" dirty="0"/>
              <a:t>Duration</a:t>
            </a:r>
          </a:p>
          <a:p>
            <a:pPr marL="914400" lvl="2" indent="0">
              <a:buNone/>
            </a:pPr>
            <a:r>
              <a:rPr lang="en-US" sz="2400" b="1" dirty="0"/>
              <a:t>correlates with severity in most cases</a:t>
            </a:r>
          </a:p>
          <a:p>
            <a:pPr marL="914400" lvl="2" indent="0">
              <a:buNone/>
            </a:pPr>
            <a:r>
              <a:rPr lang="en-US" sz="2400" b="1" dirty="0"/>
              <a:t>severe AR can have shorter murmur due to high LVEDP</a:t>
            </a:r>
          </a:p>
          <a:p>
            <a:pPr marL="914400" lvl="2" indent="0">
              <a:buNone/>
            </a:pPr>
            <a:r>
              <a:rPr lang="en-US" sz="2400" b="1" dirty="0"/>
              <a:t>Murmur shorter in decompensation</a:t>
            </a:r>
          </a:p>
          <a:p>
            <a:pPr lvl="2"/>
            <a:r>
              <a:rPr lang="en-US" b="1" dirty="0">
                <a:solidFill>
                  <a:schemeClr val="bg1"/>
                </a:solidFill>
              </a:rPr>
              <a:t>Murmur </a:t>
            </a:r>
            <a:r>
              <a:rPr lang="en-US" dirty="0">
                <a:solidFill>
                  <a:schemeClr val="bg1"/>
                </a:solidFill>
              </a:rPr>
              <a:t>in 3</a:t>
            </a:r>
            <a:r>
              <a:rPr lang="en-US" baseline="30000" dirty="0">
                <a:solidFill>
                  <a:schemeClr val="bg1"/>
                </a:solidFill>
              </a:rPr>
              <a:t>rd</a:t>
            </a:r>
            <a:r>
              <a:rPr lang="en-US" dirty="0">
                <a:solidFill>
                  <a:schemeClr val="bg1"/>
                </a:solidFill>
              </a:rPr>
              <a:t> RICS louder than 3</a:t>
            </a:r>
            <a:r>
              <a:rPr lang="en-US" baseline="30000" dirty="0">
                <a:solidFill>
                  <a:schemeClr val="bg1"/>
                </a:solidFill>
              </a:rPr>
              <a:t>rd</a:t>
            </a:r>
            <a:r>
              <a:rPr lang="en-US" dirty="0">
                <a:solidFill>
                  <a:schemeClr val="bg1"/>
                </a:solidFill>
              </a:rPr>
              <a:t> LICS -AR due to aortic root disease.</a:t>
            </a:r>
          </a:p>
          <a:p>
            <a:pPr marL="457200" lvl="1" indent="0">
              <a:buNone/>
            </a:pPr>
            <a:r>
              <a:rPr lang="en-US" dirty="0">
                <a:solidFill>
                  <a:schemeClr val="bg1"/>
                </a:solidFill>
              </a:rPr>
              <a:t>                               rightward and superior displacement of dilated proximal aorta.</a:t>
            </a:r>
          </a:p>
          <a:p>
            <a:pPr lvl="1"/>
            <a:endParaRPr lang="en-US" dirty="0">
              <a:solidFill>
                <a:schemeClr val="bg1"/>
              </a:solidFill>
            </a:endParaRPr>
          </a:p>
          <a:p>
            <a:pPr lvl="1"/>
            <a:r>
              <a:rPr lang="en-US" dirty="0">
                <a:solidFill>
                  <a:schemeClr val="bg1"/>
                </a:solidFill>
              </a:rPr>
              <a:t>Seagull murmur-</a:t>
            </a:r>
            <a:r>
              <a:rPr lang="en-US" dirty="0" err="1">
                <a:solidFill>
                  <a:schemeClr val="bg1"/>
                </a:solidFill>
              </a:rPr>
              <a:t>eversion</a:t>
            </a:r>
            <a:r>
              <a:rPr lang="en-US" dirty="0">
                <a:solidFill>
                  <a:schemeClr val="bg1"/>
                </a:solidFill>
              </a:rPr>
              <a:t> or perforation of a valve cusp</a:t>
            </a:r>
          </a:p>
          <a:p>
            <a:pPr lvl="1"/>
            <a:endParaRPr lang="en-US" dirty="0">
              <a:solidFill>
                <a:schemeClr val="bg1"/>
              </a:solidFill>
            </a:endParaRPr>
          </a:p>
          <a:p>
            <a:endParaRPr lang="en-IN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761706901"/>
      </p:ext>
    </p:extLst>
  </p:cSld>
  <p:clrMapOvr>
    <a:masterClrMapping/>
  </p:clrMapOvr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4" name="Content Placeholder 3" descr="Screenshot_20230505-004609_Chrome Beta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360218"/>
            <a:ext cx="12191999" cy="6248400"/>
          </a:xfrm>
        </p:spPr>
      </p:pic>
    </p:spTree>
  </p:cSld>
  <p:clrMapOvr>
    <a:masterClrMapping/>
  </p:clrMapOvr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Functional Systolic murmur</a:t>
            </a:r>
          </a:p>
          <a:p>
            <a:endParaRPr lang="en-US" dirty="0"/>
          </a:p>
          <a:p>
            <a:r>
              <a:rPr lang="en-US" dirty="0"/>
              <a:t>AEC(</a:t>
            </a:r>
            <a:r>
              <a:rPr lang="en-US" dirty="0" err="1"/>
              <a:t>Valvular</a:t>
            </a:r>
            <a:r>
              <a:rPr lang="en-US" dirty="0"/>
              <a:t>)</a:t>
            </a:r>
            <a:endParaRPr lang="en-IN" dirty="0"/>
          </a:p>
        </p:txBody>
      </p:sp>
    </p:spTree>
  </p:cSld>
  <p:clrMapOvr>
    <a:masterClrMapping/>
  </p:clrMapOvr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D0688C9-9C86-D330-E831-FE0FD866F9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74638"/>
            <a:ext cx="12192000" cy="1143000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Causes of Ejection systolic murmur(Mid systolic murmur)</a:t>
            </a:r>
            <a:endParaRPr lang="en-IN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C3FE4F02-7ABB-FF03-8061-F7D26FD418D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Flow across stenotic valve(Late peaking)</a:t>
            </a:r>
          </a:p>
          <a:p>
            <a:r>
              <a:rPr lang="en-US" dirty="0"/>
              <a:t>Flow across sclerotic valve(50% above 50 years)</a:t>
            </a:r>
          </a:p>
          <a:p>
            <a:r>
              <a:rPr lang="en-US" dirty="0"/>
              <a:t>Flow across non stenotic </a:t>
            </a:r>
            <a:r>
              <a:rPr lang="en-US" dirty="0" err="1"/>
              <a:t>structutrally</a:t>
            </a:r>
            <a:r>
              <a:rPr lang="en-US" dirty="0"/>
              <a:t> abnormal valve(</a:t>
            </a:r>
            <a:r>
              <a:rPr lang="en-US" dirty="0" err="1"/>
              <a:t>Eg</a:t>
            </a:r>
            <a:r>
              <a:rPr lang="en-US" dirty="0"/>
              <a:t>-BAV)</a:t>
            </a:r>
          </a:p>
          <a:p>
            <a:r>
              <a:rPr lang="en-US" dirty="0"/>
              <a:t>Increased flow across the valve</a:t>
            </a:r>
          </a:p>
          <a:p>
            <a:r>
              <a:rPr lang="en-US" dirty="0"/>
              <a:t>Vasodilatory states(Early rapid ejection)</a:t>
            </a:r>
          </a:p>
          <a:p>
            <a:r>
              <a:rPr lang="en-US" dirty="0"/>
              <a:t>Flow to dilated vessel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dirty="0"/>
              <a:t>        M/C murmur heard over precordium</a:t>
            </a:r>
            <a:endParaRPr lang="en-IN" dirty="0"/>
          </a:p>
        </p:txBody>
      </p:sp>
    </p:spTree>
    <p:extLst>
      <p:ext uri="{BB962C8B-B14F-4D97-AF65-F5344CB8AC3E}">
        <p14:creationId xmlns="" xmlns:p14="http://schemas.microsoft.com/office/powerpoint/2010/main" val="2447292860"/>
      </p:ext>
    </p:extLst>
  </p:cSld>
  <p:clrMapOvr>
    <a:masterClrMapping/>
  </p:clrMapOvr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D6892DC-6CB9-0341-CAF7-C803EA67A1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8"/>
            <a:ext cx="11490542" cy="1143000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Q 35)All are causes of Early diastolic murmur except?</a:t>
            </a:r>
            <a:endParaRPr lang="en-IN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46197B15-DF4D-C283-BB14-5D9D87D5BD0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dirty="0"/>
              <a:t>1)AR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2)PR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3)Truncal regurgitation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4)Docks murmur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5)Austin Flint murmur</a:t>
            </a:r>
            <a:endParaRPr lang="en-IN" dirty="0"/>
          </a:p>
        </p:txBody>
      </p:sp>
    </p:spTree>
    <p:extLst>
      <p:ext uri="{BB962C8B-B14F-4D97-AF65-F5344CB8AC3E}">
        <p14:creationId xmlns="" xmlns:p14="http://schemas.microsoft.com/office/powerpoint/2010/main" val="2066687006"/>
      </p:ext>
    </p:extLst>
  </p:cSld>
  <p:clrMapOvr>
    <a:masterClrMapping/>
  </p:clrMapOvr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600" dirty="0"/>
              <a:t>Systolic ejection murmur in AR vs AS + AR</a:t>
            </a:r>
            <a:endParaRPr lang="en-IN" sz="3600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147628" y="1825625"/>
            <a:ext cx="7605929" cy="482027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IN" b="1" dirty="0"/>
              <a:t>                                                ESM IN AS + AR</a:t>
            </a:r>
          </a:p>
          <a:p>
            <a:pPr marL="0" indent="0">
              <a:buNone/>
            </a:pPr>
            <a:endParaRPr lang="en-IN" dirty="0"/>
          </a:p>
          <a:p>
            <a:pPr marL="0" indent="0">
              <a:buNone/>
            </a:pPr>
            <a:r>
              <a:rPr lang="en-IN" dirty="0"/>
              <a:t>Systolic Thrill                        precordium + carotid</a:t>
            </a:r>
          </a:p>
          <a:p>
            <a:pPr marL="0" indent="0">
              <a:buNone/>
            </a:pPr>
            <a:endParaRPr lang="en-IN" dirty="0"/>
          </a:p>
          <a:p>
            <a:pPr marL="0" indent="0">
              <a:buNone/>
            </a:pPr>
            <a:endParaRPr lang="en-IN" dirty="0"/>
          </a:p>
          <a:p>
            <a:pPr marL="0" indent="0">
              <a:buNone/>
            </a:pPr>
            <a:endParaRPr lang="en-IN" dirty="0"/>
          </a:p>
          <a:p>
            <a:pPr marL="0" indent="0">
              <a:buNone/>
            </a:pPr>
            <a:r>
              <a:rPr lang="en-IN" dirty="0"/>
              <a:t>Murmur length                    Long</a:t>
            </a:r>
          </a:p>
          <a:p>
            <a:pPr marL="0" indent="0">
              <a:buNone/>
            </a:pPr>
            <a:endParaRPr lang="en-IN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IN" dirty="0">
                <a:solidFill>
                  <a:schemeClr val="bg1"/>
                </a:solidFill>
              </a:rPr>
              <a:t>Time of peaking                   Late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8078775" y="1825632"/>
            <a:ext cx="3275028" cy="465530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IN" dirty="0"/>
              <a:t> </a:t>
            </a:r>
            <a:r>
              <a:rPr lang="en-IN" b="1" dirty="0"/>
              <a:t>ESM IN AR</a:t>
            </a:r>
          </a:p>
          <a:p>
            <a:pPr marL="0" indent="0">
              <a:buNone/>
            </a:pPr>
            <a:endParaRPr lang="en-IN" dirty="0"/>
          </a:p>
          <a:p>
            <a:pPr marL="0" indent="0">
              <a:buNone/>
            </a:pPr>
            <a:r>
              <a:rPr lang="en-IN" dirty="0"/>
              <a:t> Carotid may be there</a:t>
            </a:r>
          </a:p>
          <a:p>
            <a:pPr marL="0" indent="0">
              <a:buNone/>
            </a:pPr>
            <a:r>
              <a:rPr lang="en-IN" dirty="0"/>
              <a:t>No precordial thrill</a:t>
            </a:r>
          </a:p>
          <a:p>
            <a:pPr marL="0" indent="0">
              <a:buNone/>
            </a:pPr>
            <a:endParaRPr lang="en-IN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IN" dirty="0"/>
              <a:t>Short</a:t>
            </a:r>
          </a:p>
          <a:p>
            <a:pPr marL="0" indent="0">
              <a:buNone/>
            </a:pPr>
            <a:r>
              <a:rPr lang="en-IN" dirty="0"/>
              <a:t>Early</a:t>
            </a:r>
          </a:p>
        </p:txBody>
      </p:sp>
    </p:spTree>
    <p:extLst>
      <p:ext uri="{BB962C8B-B14F-4D97-AF65-F5344CB8AC3E}">
        <p14:creationId xmlns="" xmlns:p14="http://schemas.microsoft.com/office/powerpoint/2010/main" val="1585239469"/>
      </p:ext>
    </p:extLst>
  </p:cSld>
  <p:clrMapOvr>
    <a:masterClrMapping/>
  </p:clrMapOvr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MR begets MR but </a:t>
            </a:r>
            <a:r>
              <a:rPr lang="en-US"/>
              <a:t>AR doesn’t easily </a:t>
            </a:r>
            <a:r>
              <a:rPr lang="en-US" dirty="0"/>
              <a:t>beget AR</a:t>
            </a:r>
            <a:endParaRPr lang="en-IN" dirty="0"/>
          </a:p>
        </p:txBody>
      </p:sp>
      <p:pic>
        <p:nvPicPr>
          <p:cNvPr id="4" name="Content Placeholder 3" descr="71c92fea5eda2bc760dc6e61accbc48d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36618" y="1773381"/>
            <a:ext cx="6456218" cy="4585855"/>
          </a:xfrm>
        </p:spPr>
      </p:pic>
    </p:spTree>
  </p:cSld>
  <p:clrMapOvr>
    <a:masterClrMapping/>
  </p:clrMapOvr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208" y="274638"/>
            <a:ext cx="11974882" cy="1143000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Q 36)All are suggestive of AR of rheumatic origin except?</a:t>
            </a:r>
            <a:endParaRPr lang="en-IN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dirty="0"/>
              <a:t>1)Ascending aorta dilation</a:t>
            </a:r>
          </a:p>
          <a:p>
            <a:pPr>
              <a:buNone/>
            </a:pPr>
            <a:endParaRPr lang="en-US" dirty="0"/>
          </a:p>
          <a:p>
            <a:pPr>
              <a:buNone/>
            </a:pPr>
            <a:r>
              <a:rPr lang="en-US" dirty="0"/>
              <a:t>2)Coexisting mitral valve involvement</a:t>
            </a:r>
          </a:p>
          <a:p>
            <a:pPr>
              <a:buNone/>
            </a:pPr>
            <a:endParaRPr lang="en-US" dirty="0"/>
          </a:p>
          <a:p>
            <a:pPr>
              <a:buNone/>
            </a:pPr>
            <a:r>
              <a:rPr lang="en-US" dirty="0"/>
              <a:t>3)History of rheumatic fever</a:t>
            </a:r>
          </a:p>
          <a:p>
            <a:pPr>
              <a:buNone/>
            </a:pPr>
            <a:endParaRPr lang="en-US" dirty="0"/>
          </a:p>
          <a:p>
            <a:pPr>
              <a:buNone/>
            </a:pPr>
            <a:r>
              <a:rPr lang="en-US" dirty="0"/>
              <a:t>4)Nodular thickening of valve</a:t>
            </a:r>
            <a:endParaRPr lang="en-IN" dirty="0"/>
          </a:p>
        </p:txBody>
      </p:sp>
    </p:spTree>
  </p:cSld>
  <p:clrMapOvr>
    <a:masterClrMapping/>
  </p:clrMapOvr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7117" y="365129"/>
            <a:ext cx="4994347" cy="1325563"/>
          </a:xfrm>
        </p:spPr>
        <p:txBody>
          <a:bodyPr>
            <a:normAutofit fontScale="90000"/>
          </a:bodyPr>
          <a:lstStyle/>
          <a:p>
            <a:r>
              <a:rPr lang="en-IN" sz="3600" b="1" dirty="0"/>
              <a:t>AR along Right Sternal border – usually missed !!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9556" y="1690688"/>
            <a:ext cx="10964257" cy="4486275"/>
          </a:xfrm>
        </p:spPr>
        <p:txBody>
          <a:bodyPr>
            <a:normAutofit lnSpcReduction="10000"/>
          </a:bodyPr>
          <a:lstStyle/>
          <a:p>
            <a:pPr marL="514350" indent="-514350">
              <a:buAutoNum type="arabicPeriod"/>
            </a:pPr>
            <a:endParaRPr lang="en-IN" dirty="0"/>
          </a:p>
          <a:p>
            <a:pPr marL="514350" indent="-514350">
              <a:buAutoNum type="arabicPeriod"/>
            </a:pPr>
            <a:r>
              <a:rPr lang="en-IN" dirty="0" err="1"/>
              <a:t>Marfan’s</a:t>
            </a:r>
            <a:endParaRPr lang="en-IN" dirty="0"/>
          </a:p>
          <a:p>
            <a:pPr marL="514350" indent="-514350">
              <a:buAutoNum type="arabicPeriod"/>
            </a:pPr>
            <a:r>
              <a:rPr lang="en-IN" dirty="0" err="1"/>
              <a:t>Annuloaortic</a:t>
            </a:r>
            <a:r>
              <a:rPr lang="en-IN" dirty="0"/>
              <a:t> ectasia</a:t>
            </a:r>
          </a:p>
          <a:p>
            <a:pPr marL="514350" indent="-514350">
              <a:buAutoNum type="arabicPeriod"/>
            </a:pPr>
            <a:r>
              <a:rPr lang="en-IN" dirty="0"/>
              <a:t>Syphilis</a:t>
            </a:r>
          </a:p>
          <a:p>
            <a:pPr marL="514350" indent="-514350">
              <a:buAutoNum type="arabicPeriod"/>
            </a:pPr>
            <a:r>
              <a:rPr lang="en-IN" dirty="0"/>
              <a:t>Aortic Aneurysm</a:t>
            </a:r>
          </a:p>
          <a:p>
            <a:pPr marL="514350" indent="-514350">
              <a:buAutoNum type="arabicPeriod"/>
            </a:pPr>
            <a:r>
              <a:rPr lang="en-IN" dirty="0"/>
              <a:t>Ankylosing spondylitis</a:t>
            </a:r>
          </a:p>
          <a:p>
            <a:pPr marL="514350" indent="-514350">
              <a:buAutoNum type="arabicPeriod"/>
            </a:pPr>
            <a:r>
              <a:rPr lang="en-IN" dirty="0">
                <a:solidFill>
                  <a:schemeClr val="bg1"/>
                </a:solidFill>
              </a:rPr>
              <a:t>Rheumatoid arthritis</a:t>
            </a:r>
          </a:p>
          <a:p>
            <a:pPr marL="514350" indent="-514350">
              <a:buAutoNum type="arabicPeriod"/>
            </a:pPr>
            <a:r>
              <a:rPr lang="en-IN" dirty="0">
                <a:solidFill>
                  <a:schemeClr val="bg1"/>
                </a:solidFill>
              </a:rPr>
              <a:t>AR with TOF</a:t>
            </a:r>
          </a:p>
        </p:txBody>
      </p:sp>
      <p:sp>
        <p:nvSpPr>
          <p:cNvPr id="4" name="Oval 3"/>
          <p:cNvSpPr/>
          <p:nvPr/>
        </p:nvSpPr>
        <p:spPr>
          <a:xfrm>
            <a:off x="6433603" y="643770"/>
            <a:ext cx="4789324" cy="344847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5" name="TextBox 4"/>
          <p:cNvSpPr txBox="1"/>
          <p:nvPr/>
        </p:nvSpPr>
        <p:spPr>
          <a:xfrm>
            <a:off x="7282408" y="1418755"/>
            <a:ext cx="340747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2800" b="1" dirty="0"/>
              <a:t>Cole Cecil murmur</a:t>
            </a:r>
          </a:p>
          <a:p>
            <a:endParaRPr lang="en-IN" sz="2800" b="1" dirty="0"/>
          </a:p>
          <a:p>
            <a:r>
              <a:rPr lang="en-IN" sz="2800" b="1" dirty="0"/>
              <a:t>AR murmur audible only at apex</a:t>
            </a:r>
          </a:p>
        </p:txBody>
      </p:sp>
    </p:spTree>
    <p:extLst>
      <p:ext uri="{BB962C8B-B14F-4D97-AF65-F5344CB8AC3E}">
        <p14:creationId xmlns="" xmlns:p14="http://schemas.microsoft.com/office/powerpoint/2010/main" val="195553852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Natural history of MR </a:t>
            </a:r>
            <a:r>
              <a:rPr lang="en-US" dirty="0" err="1"/>
              <a:t>vs</a:t>
            </a:r>
            <a:r>
              <a:rPr lang="en-US" dirty="0"/>
              <a:t> MS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MR….</a:t>
            </a:r>
            <a:r>
              <a:rPr lang="en-US" dirty="0" err="1"/>
              <a:t>assymptomatic</a:t>
            </a:r>
            <a:r>
              <a:rPr lang="en-US" dirty="0"/>
              <a:t>(on and off palpitation)…..symptomatic only when </a:t>
            </a:r>
            <a:r>
              <a:rPr lang="en-US" dirty="0" err="1"/>
              <a:t>lv</a:t>
            </a:r>
            <a:r>
              <a:rPr lang="en-US" dirty="0"/>
              <a:t> fails(or A/C </a:t>
            </a:r>
            <a:r>
              <a:rPr lang="en-US" dirty="0" err="1"/>
              <a:t>Sev</a:t>
            </a:r>
            <a:r>
              <a:rPr lang="en-US" dirty="0"/>
              <a:t> MR)</a:t>
            </a:r>
          </a:p>
          <a:p>
            <a:endParaRPr lang="en-US" dirty="0"/>
          </a:p>
          <a:p>
            <a:r>
              <a:rPr lang="en-US" dirty="0"/>
              <a:t>MS ..symptoms(</a:t>
            </a:r>
            <a:r>
              <a:rPr lang="en-US" dirty="0" err="1"/>
              <a:t>dyspnea</a:t>
            </a:r>
            <a:r>
              <a:rPr lang="en-US" dirty="0"/>
              <a:t>-LAP )-PH(</a:t>
            </a:r>
            <a:r>
              <a:rPr lang="en-US" dirty="0" err="1"/>
              <a:t>Assymptomatic</a:t>
            </a:r>
            <a:r>
              <a:rPr lang="en-US" dirty="0"/>
              <a:t>)..RV failure(symptomatic)..can have intermittent paroxysms of respiratory symptoms/systemic embolism</a:t>
            </a:r>
            <a:endParaRPr lang="en-IN" dirty="0"/>
          </a:p>
        </p:txBody>
      </p:sp>
    </p:spTree>
  </p:cSld>
  <p:clrMapOvr>
    <a:masterClrMapping/>
  </p:clrMapOvr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1637" y="192739"/>
            <a:ext cx="9870563" cy="4642501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2000" b="1" dirty="0"/>
              <a:t>Austin Flint murmur</a:t>
            </a:r>
          </a:p>
          <a:p>
            <a:endParaRPr lang="en-US" sz="2000" b="1" dirty="0"/>
          </a:p>
          <a:p>
            <a:pPr lvl="1"/>
            <a:r>
              <a:rPr lang="en-US" sz="2000" dirty="0"/>
              <a:t>low </a:t>
            </a:r>
            <a:r>
              <a:rPr lang="en-US" sz="2000" dirty="0" err="1"/>
              <a:t>pitched,mid</a:t>
            </a:r>
            <a:r>
              <a:rPr lang="en-US" sz="2000" dirty="0"/>
              <a:t> or late diastolic murmur</a:t>
            </a:r>
          </a:p>
          <a:p>
            <a:pPr lvl="1"/>
            <a:endParaRPr lang="en-US" sz="2000" dirty="0"/>
          </a:p>
          <a:p>
            <a:pPr lvl="1"/>
            <a:r>
              <a:rPr lang="en-US" sz="2000" dirty="0"/>
              <a:t>Mechanism</a:t>
            </a:r>
          </a:p>
          <a:p>
            <a:pPr lvl="2"/>
            <a:r>
              <a:rPr lang="en-US" sz="2000" dirty="0"/>
              <a:t>AR jet pushing AML to partially closed </a:t>
            </a:r>
            <a:r>
              <a:rPr lang="en-US" sz="2000" dirty="0" err="1"/>
              <a:t>postion</a:t>
            </a:r>
            <a:endParaRPr lang="en-US" sz="2000" dirty="0"/>
          </a:p>
          <a:p>
            <a:pPr lvl="2"/>
            <a:r>
              <a:rPr lang="en-US" sz="2000" dirty="0"/>
              <a:t>AR jet hitting AML causing it to flutter</a:t>
            </a:r>
          </a:p>
          <a:p>
            <a:pPr lvl="2"/>
            <a:r>
              <a:rPr lang="en-US" dirty="0"/>
              <a:t>2 jets in LV(from LA and </a:t>
            </a:r>
            <a:r>
              <a:rPr lang="en-US" dirty="0" err="1"/>
              <a:t>Ao</a:t>
            </a:r>
            <a:r>
              <a:rPr lang="en-US" dirty="0"/>
              <a:t>) hitting each other causing turbulence</a:t>
            </a:r>
          </a:p>
          <a:p>
            <a:pPr lvl="2"/>
            <a:r>
              <a:rPr lang="en-US" dirty="0"/>
              <a:t>Diastolic MR </a:t>
            </a:r>
          </a:p>
          <a:p>
            <a:pPr lvl="2"/>
            <a:r>
              <a:rPr lang="en-US" sz="2000" dirty="0"/>
              <a:t>AR jet hitting LV free wall</a:t>
            </a:r>
          </a:p>
          <a:p>
            <a:pPr lvl="1"/>
            <a:endParaRPr lang="en-US" sz="2000" dirty="0"/>
          </a:p>
          <a:p>
            <a:pPr lvl="1"/>
            <a:r>
              <a:rPr lang="en-US" sz="2000" dirty="0"/>
              <a:t>Severity of AR and AFM</a:t>
            </a:r>
          </a:p>
          <a:p>
            <a:pPr lvl="2"/>
            <a:r>
              <a:rPr lang="en-US" sz="2000" dirty="0"/>
              <a:t>Mild-absent</a:t>
            </a:r>
          </a:p>
          <a:p>
            <a:pPr lvl="2"/>
            <a:r>
              <a:rPr lang="en-US" sz="2000" dirty="0"/>
              <a:t>Moderate-may be present in late diastole</a:t>
            </a:r>
          </a:p>
          <a:p>
            <a:pPr lvl="2"/>
            <a:r>
              <a:rPr lang="en-US" sz="2000" dirty="0"/>
              <a:t>Severe-earlier in </a:t>
            </a:r>
            <a:r>
              <a:rPr lang="en-US" sz="2000" dirty="0" err="1"/>
              <a:t>timing,extend</a:t>
            </a:r>
            <a:r>
              <a:rPr lang="en-US" sz="2000" dirty="0"/>
              <a:t> into </a:t>
            </a:r>
            <a:r>
              <a:rPr lang="en-US" sz="2000" dirty="0" err="1"/>
              <a:t>presystole</a:t>
            </a:r>
            <a:endParaRPr lang="en-US" sz="2000" dirty="0"/>
          </a:p>
          <a:p>
            <a:pPr lvl="2"/>
            <a:r>
              <a:rPr lang="en-US" sz="2000" dirty="0"/>
              <a:t>Very severe AR-premature closure of MV-absent </a:t>
            </a:r>
            <a:r>
              <a:rPr lang="en-US" sz="2000" dirty="0" err="1"/>
              <a:t>presystolic</a:t>
            </a:r>
            <a:r>
              <a:rPr lang="en-US" sz="2000" dirty="0"/>
              <a:t> component</a:t>
            </a:r>
          </a:p>
        </p:txBody>
      </p:sp>
    </p:spTree>
    <p:extLst>
      <p:ext uri="{BB962C8B-B14F-4D97-AF65-F5344CB8AC3E}">
        <p14:creationId xmlns="" xmlns:p14="http://schemas.microsoft.com/office/powerpoint/2010/main" val="1509040763"/>
      </p:ext>
    </p:extLst>
  </p:cSld>
  <p:clrMapOvr>
    <a:masterClrMapping/>
  </p:clrMapOvr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N" sz="3600" b="1" dirty="0"/>
              <a:t>Differentiating MS from Austin Flint Murmur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838203" y="1825625"/>
            <a:ext cx="5706116" cy="4351338"/>
          </a:xfrm>
        </p:spPr>
        <p:txBody>
          <a:bodyPr/>
          <a:lstStyle/>
          <a:p>
            <a:pPr marL="0" indent="0">
              <a:buNone/>
            </a:pPr>
            <a:r>
              <a:rPr lang="en-IN" b="1" dirty="0"/>
              <a:t>                                                     </a:t>
            </a:r>
            <a:r>
              <a:rPr lang="en-IN" b="1" u="sng" dirty="0"/>
              <a:t>MS</a:t>
            </a:r>
          </a:p>
          <a:p>
            <a:pPr marL="514350" indent="-514350">
              <a:buAutoNum type="arabicPeriod"/>
            </a:pPr>
            <a:r>
              <a:rPr lang="en-IN" b="1" dirty="0"/>
              <a:t>S1                                         loud </a:t>
            </a:r>
          </a:p>
          <a:p>
            <a:pPr marL="514350" indent="-514350">
              <a:buAutoNum type="arabicPeriod"/>
            </a:pPr>
            <a:r>
              <a:rPr lang="en-IN" b="1" dirty="0"/>
              <a:t>OS                                            +</a:t>
            </a:r>
          </a:p>
          <a:p>
            <a:pPr marL="514350" indent="-514350">
              <a:buAutoNum type="arabicPeriod"/>
            </a:pPr>
            <a:r>
              <a:rPr lang="en-IN" b="1" dirty="0"/>
              <a:t>LV S3                                    Never</a:t>
            </a:r>
          </a:p>
          <a:p>
            <a:pPr marL="514350" indent="-514350">
              <a:buAutoNum type="arabicPeriod"/>
            </a:pPr>
            <a:r>
              <a:rPr lang="en-IN" b="1" dirty="0"/>
              <a:t>Presystolic accentuation    yes</a:t>
            </a:r>
          </a:p>
          <a:p>
            <a:pPr marL="514350" indent="-514350">
              <a:buAutoNum type="arabicPeriod"/>
            </a:pPr>
            <a:r>
              <a:rPr lang="en-IN" b="1" dirty="0"/>
              <a:t>PAH                                          ++</a:t>
            </a:r>
          </a:p>
          <a:p>
            <a:pPr marL="514350" indent="-514350">
              <a:buAutoNum type="arabicPeriod"/>
            </a:pPr>
            <a:r>
              <a:rPr lang="en-IN" b="1" dirty="0"/>
              <a:t>Diastolic Thrill                          +</a:t>
            </a:r>
          </a:p>
          <a:p>
            <a:pPr marL="514350" indent="-514350">
              <a:buAutoNum type="arabicPeriod"/>
            </a:pPr>
            <a:r>
              <a:rPr lang="en-IN" b="1" dirty="0"/>
              <a:t>AF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6790354" y="1825625"/>
            <a:ext cx="4563457" cy="4351338"/>
          </a:xfrm>
        </p:spPr>
        <p:txBody>
          <a:bodyPr/>
          <a:lstStyle/>
          <a:p>
            <a:r>
              <a:rPr lang="en-IN" b="1" dirty="0"/>
              <a:t>                </a:t>
            </a:r>
            <a:r>
              <a:rPr lang="en-IN" b="1" u="sng" dirty="0"/>
              <a:t>Austin Flint</a:t>
            </a:r>
          </a:p>
          <a:p>
            <a:pPr marL="0" indent="0" algn="ctr">
              <a:buNone/>
            </a:pPr>
            <a:r>
              <a:rPr lang="en-IN" b="1" dirty="0"/>
              <a:t>Soft</a:t>
            </a:r>
          </a:p>
          <a:p>
            <a:pPr marL="0" indent="0" algn="ctr">
              <a:buNone/>
            </a:pPr>
            <a:r>
              <a:rPr lang="en-IN" b="1" dirty="0"/>
              <a:t>-</a:t>
            </a:r>
          </a:p>
          <a:p>
            <a:pPr marL="0" indent="0" algn="ctr">
              <a:buNone/>
            </a:pPr>
            <a:r>
              <a:rPr lang="en-IN" b="1" dirty="0"/>
              <a:t>+</a:t>
            </a:r>
          </a:p>
          <a:p>
            <a:pPr marL="0" indent="0" algn="ctr">
              <a:buNone/>
            </a:pPr>
            <a:r>
              <a:rPr lang="en-IN" b="1" dirty="0"/>
              <a:t>No</a:t>
            </a:r>
          </a:p>
          <a:p>
            <a:pPr marL="0" indent="0" algn="ctr">
              <a:buNone/>
            </a:pPr>
            <a:r>
              <a:rPr lang="en-IN" b="1" dirty="0"/>
              <a:t>-</a:t>
            </a:r>
          </a:p>
          <a:p>
            <a:pPr marL="0" indent="0" algn="ctr">
              <a:buNone/>
            </a:pPr>
            <a:r>
              <a:rPr lang="en-IN" b="1" dirty="0"/>
              <a:t>-</a:t>
            </a:r>
          </a:p>
          <a:p>
            <a:pPr marL="0" indent="0" algn="ctr">
              <a:buNone/>
            </a:pPr>
            <a:r>
              <a:rPr lang="en-IN" b="1" dirty="0"/>
              <a:t>SR</a:t>
            </a:r>
          </a:p>
        </p:txBody>
      </p:sp>
      <mc:AlternateContent xmlns:mc="http://schemas.openxmlformats.org/markup-compatibility/2006">
        <mc:Choice xmlns="" xmlns:p14="http://schemas.microsoft.com/office/powerpoint/2010/main" Requires="p14">
          <p:contentPart p14:bwMode="auto" r:id="rId2">
            <p14:nvContentPartPr>
              <p14:cNvPr id="3" name="Ink 2"/>
              <p14:cNvContentPartPr/>
              <p14:nvPr/>
            </p14:nvContentPartPr>
            <p14:xfrm>
              <a:off x="5388120" y="5622840"/>
              <a:ext cx="235080" cy="203760"/>
            </p14:xfrm>
          </p:contentPart>
        </mc:Choice>
        <mc:Fallback>
          <p:pic>
            <p:nvPicPr>
              <p:cNvPr id="3" name="Ink 2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378760" y="5613480"/>
                <a:ext cx="253800" cy="2224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="" xmlns:p14="http://schemas.microsoft.com/office/powerpoint/2010/main" val="2404365518"/>
      </p:ext>
    </p:extLst>
  </p:cSld>
  <p:clrMapOvr>
    <a:masterClrMapping/>
  </p:clrMapOvr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/>
              <a:t>Q37)All are </a:t>
            </a:r>
            <a:r>
              <a:rPr lang="en-US" b="1" dirty="0" err="1"/>
              <a:t>suggetive</a:t>
            </a:r>
            <a:r>
              <a:rPr lang="en-US" b="1" dirty="0"/>
              <a:t> of clinically severe AR except</a:t>
            </a:r>
            <a:endParaRPr lang="en-IN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dirty="0"/>
              <a:t>1)</a:t>
            </a:r>
            <a:r>
              <a:rPr lang="en-US" dirty="0" err="1"/>
              <a:t>Duroziez</a:t>
            </a:r>
            <a:r>
              <a:rPr lang="en-US" dirty="0"/>
              <a:t> murmur</a:t>
            </a:r>
          </a:p>
          <a:p>
            <a:pPr>
              <a:buNone/>
            </a:pPr>
            <a:endParaRPr lang="en-US" dirty="0"/>
          </a:p>
          <a:p>
            <a:pPr>
              <a:buNone/>
            </a:pPr>
            <a:r>
              <a:rPr lang="en-US" dirty="0"/>
              <a:t>2)</a:t>
            </a:r>
            <a:r>
              <a:rPr lang="en-IN" dirty="0"/>
              <a:t> Length of murmur &gt; ½ diastole</a:t>
            </a:r>
          </a:p>
          <a:p>
            <a:pPr>
              <a:buNone/>
            </a:pPr>
            <a:endParaRPr lang="en-US" dirty="0"/>
          </a:p>
          <a:p>
            <a:pPr>
              <a:buNone/>
            </a:pPr>
            <a:r>
              <a:rPr lang="en-US" dirty="0"/>
              <a:t>3)Rough quality of murmur</a:t>
            </a:r>
          </a:p>
          <a:p>
            <a:pPr>
              <a:buNone/>
            </a:pPr>
            <a:endParaRPr lang="en-US" dirty="0"/>
          </a:p>
          <a:p>
            <a:pPr>
              <a:buNone/>
            </a:pPr>
            <a:r>
              <a:rPr lang="en-US" dirty="0"/>
              <a:t>4)Heaving apex</a:t>
            </a:r>
            <a:endParaRPr lang="en-IN" dirty="0"/>
          </a:p>
        </p:txBody>
      </p:sp>
    </p:spTree>
  </p:cSld>
  <p:clrMapOvr>
    <a:masterClrMapping/>
  </p:clrMapOvr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9621" y="365129"/>
            <a:ext cx="10854179" cy="1325563"/>
          </a:xfrm>
        </p:spPr>
        <p:txBody>
          <a:bodyPr/>
          <a:lstStyle/>
          <a:p>
            <a:pPr algn="ctr"/>
            <a:r>
              <a:rPr lang="en-IN" b="1" dirty="0"/>
              <a:t>Why severe </a:t>
            </a:r>
            <a:r>
              <a:rPr lang="en-IN" b="1" dirty="0">
                <a:solidFill>
                  <a:schemeClr val="bg1"/>
                </a:solidFill>
              </a:rPr>
              <a:t>AR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1925" y="1480016"/>
            <a:ext cx="10891887" cy="5227163"/>
          </a:xfrm>
        </p:spPr>
        <p:txBody>
          <a:bodyPr>
            <a:normAutofit fontScale="70000" lnSpcReduction="20000"/>
          </a:bodyPr>
          <a:lstStyle/>
          <a:p>
            <a:endParaRPr lang="en-IN" dirty="0"/>
          </a:p>
          <a:p>
            <a:r>
              <a:rPr lang="en-IN" dirty="0" err="1"/>
              <a:t>Bisferiens</a:t>
            </a:r>
            <a:r>
              <a:rPr lang="en-IN" dirty="0"/>
              <a:t> character in isolated AR</a:t>
            </a:r>
          </a:p>
          <a:p>
            <a:endParaRPr lang="en-IN" dirty="0"/>
          </a:p>
          <a:p>
            <a:r>
              <a:rPr lang="en-IN" dirty="0"/>
              <a:t>Peripheral signs of AR- </a:t>
            </a:r>
            <a:r>
              <a:rPr lang="en-IN" dirty="0" err="1"/>
              <a:t>Durozeiz</a:t>
            </a:r>
            <a:endParaRPr lang="en-IN" dirty="0"/>
          </a:p>
          <a:p>
            <a:endParaRPr lang="en-IN" dirty="0"/>
          </a:p>
          <a:p>
            <a:r>
              <a:rPr lang="en-IN" dirty="0"/>
              <a:t>Cardiomegaly, </a:t>
            </a:r>
            <a:r>
              <a:rPr lang="en-IN" dirty="0" err="1"/>
              <a:t>hyperdynamic</a:t>
            </a:r>
            <a:r>
              <a:rPr lang="en-IN" dirty="0"/>
              <a:t> impulse</a:t>
            </a:r>
          </a:p>
          <a:p>
            <a:endParaRPr lang="en-IN" dirty="0"/>
          </a:p>
          <a:p>
            <a:r>
              <a:rPr lang="en-IN" dirty="0"/>
              <a:t>Length of murmur &gt; ½ diastole</a:t>
            </a:r>
          </a:p>
          <a:p>
            <a:endParaRPr lang="en-IN" dirty="0"/>
          </a:p>
          <a:p>
            <a:r>
              <a:rPr lang="en-IN" dirty="0"/>
              <a:t>Rough quality than high pitched (</a:t>
            </a:r>
            <a:r>
              <a:rPr lang="en-IN" dirty="0" err="1"/>
              <a:t>Braunwald</a:t>
            </a:r>
            <a:r>
              <a:rPr lang="en-IN" dirty="0"/>
              <a:t>)</a:t>
            </a:r>
          </a:p>
          <a:p>
            <a:endParaRPr lang="en-IN" dirty="0"/>
          </a:p>
          <a:p>
            <a:r>
              <a:rPr lang="en-IN" dirty="0"/>
              <a:t>Gr 3 or more murmur</a:t>
            </a:r>
          </a:p>
          <a:p>
            <a:endParaRPr lang="en-IN" dirty="0"/>
          </a:p>
          <a:p>
            <a:r>
              <a:rPr lang="en-IN" dirty="0"/>
              <a:t>Mid + Late diastolic Austin Flint murmur (</a:t>
            </a:r>
            <a:r>
              <a:rPr lang="en-IN" dirty="0" err="1"/>
              <a:t>Braunwald</a:t>
            </a:r>
            <a:r>
              <a:rPr lang="en-IN" dirty="0"/>
              <a:t>).   </a:t>
            </a:r>
          </a:p>
        </p:txBody>
      </p:sp>
    </p:spTree>
    <p:extLst>
      <p:ext uri="{BB962C8B-B14F-4D97-AF65-F5344CB8AC3E}">
        <p14:creationId xmlns="" xmlns:p14="http://schemas.microsoft.com/office/powerpoint/2010/main" val="1516852143"/>
      </p:ext>
    </p:extLst>
  </p:cSld>
  <p:clrMapOvr>
    <a:masterClrMapping/>
  </p:clrMapOvr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b="1" dirty="0"/>
              <a:t>Summary of AR evaluation.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5033" y="1825625"/>
            <a:ext cx="11858497" cy="4351338"/>
          </a:xfrm>
        </p:spPr>
        <p:txBody>
          <a:bodyPr>
            <a:normAutofit fontScale="92500" lnSpcReduction="10000"/>
          </a:bodyPr>
          <a:lstStyle/>
          <a:p>
            <a:r>
              <a:rPr lang="en-IN" dirty="0">
                <a:sym typeface="Wingdings" panose="05000000000000000000" pitchFamily="2" charset="2"/>
              </a:rPr>
              <a:t>Acute </a:t>
            </a:r>
            <a:r>
              <a:rPr lang="en-IN" dirty="0" err="1">
                <a:sym typeface="Wingdings" panose="05000000000000000000" pitchFamily="2" charset="2"/>
              </a:rPr>
              <a:t>vs</a:t>
            </a:r>
            <a:r>
              <a:rPr lang="en-IN" dirty="0">
                <a:sym typeface="Wingdings" panose="05000000000000000000" pitchFamily="2" charset="2"/>
              </a:rPr>
              <a:t> C/C AR?</a:t>
            </a:r>
          </a:p>
          <a:p>
            <a:r>
              <a:rPr lang="en-IN" dirty="0"/>
              <a:t>? Valvular , ? Vascular, Sub-aortic obstruction </a:t>
            </a:r>
            <a:endParaRPr lang="en-IN" dirty="0">
              <a:sym typeface="Wingdings" panose="05000000000000000000" pitchFamily="2" charset="2"/>
            </a:endParaRPr>
          </a:p>
          <a:p>
            <a:r>
              <a:rPr lang="en-IN" dirty="0">
                <a:sym typeface="Wingdings" panose="05000000000000000000" pitchFamily="2" charset="2"/>
              </a:rPr>
              <a:t>Quality of S2 in AR</a:t>
            </a:r>
          </a:p>
          <a:p>
            <a:r>
              <a:rPr lang="en-IN" dirty="0">
                <a:sym typeface="Wingdings" panose="05000000000000000000" pitchFamily="2" charset="2"/>
              </a:rPr>
              <a:t>? Murmur along right sternal border</a:t>
            </a:r>
          </a:p>
          <a:p>
            <a:r>
              <a:rPr lang="en-IN" dirty="0">
                <a:sym typeface="Wingdings" panose="05000000000000000000" pitchFamily="2" charset="2"/>
              </a:rPr>
              <a:t>Severity?</a:t>
            </a:r>
          </a:p>
          <a:p>
            <a:r>
              <a:rPr lang="en-IN" dirty="0">
                <a:sym typeface="Wingdings" panose="05000000000000000000" pitchFamily="2" charset="2"/>
              </a:rPr>
              <a:t>MDM at apex – MS vs AF murmur</a:t>
            </a:r>
          </a:p>
          <a:p>
            <a:r>
              <a:rPr lang="en-IN" dirty="0">
                <a:sym typeface="Wingdings" panose="05000000000000000000" pitchFamily="2" charset="2"/>
              </a:rPr>
              <a:t>LV dysfunction – S3?</a:t>
            </a:r>
          </a:p>
          <a:p>
            <a:r>
              <a:rPr lang="en-IN" dirty="0">
                <a:sym typeface="Wingdings" panose="05000000000000000000" pitchFamily="2" charset="2"/>
              </a:rPr>
              <a:t>ESM in aortic area- ? AS , Coexisting other lesion</a:t>
            </a:r>
          </a:p>
          <a:p>
            <a:endParaRPr lang="en-IN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697596573"/>
      </p:ext>
    </p:extLst>
  </p:cSld>
  <p:clrMapOvr>
    <a:masterClrMapping/>
  </p:clrMapOvr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TRICUSPID REGURGITATION</a:t>
            </a:r>
            <a:endParaRPr lang="en-IN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GI </a:t>
            </a:r>
            <a:r>
              <a:rPr lang="en-US" dirty="0" err="1"/>
              <a:t>symptoms,inappropriate</a:t>
            </a:r>
            <a:r>
              <a:rPr lang="en-US" dirty="0"/>
              <a:t> fatigue/exercise intolerance</a:t>
            </a:r>
          </a:p>
          <a:p>
            <a:endParaRPr lang="en-US" dirty="0"/>
          </a:p>
          <a:p>
            <a:r>
              <a:rPr lang="en-US" dirty="0"/>
              <a:t>Pedal edema/</a:t>
            </a:r>
            <a:r>
              <a:rPr lang="en-US" dirty="0" err="1"/>
              <a:t>ascites</a:t>
            </a:r>
            <a:endParaRPr lang="en-US" dirty="0"/>
          </a:p>
          <a:p>
            <a:endParaRPr lang="en-US" dirty="0"/>
          </a:p>
          <a:p>
            <a:r>
              <a:rPr lang="en-IN" dirty="0"/>
              <a:t>JVP -obliterated x descent, prominent CV wave (systolic wave), tall V waves and prominent y descent</a:t>
            </a:r>
          </a:p>
          <a:p>
            <a:endParaRPr lang="en-US" dirty="0"/>
          </a:p>
          <a:p>
            <a:r>
              <a:rPr lang="en-US" dirty="0"/>
              <a:t>Functional&gt;Secondary&gt;Primary</a:t>
            </a:r>
            <a:endParaRPr lang="en-IN" dirty="0"/>
          </a:p>
        </p:txBody>
      </p:sp>
    </p:spTree>
  </p:cSld>
  <p:clrMapOvr>
    <a:masterClrMapping/>
  </p:clrMapOvr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Q38)Identify the sign?</a:t>
            </a:r>
            <a:endParaRPr lang="en-IN" dirty="0"/>
          </a:p>
        </p:txBody>
      </p:sp>
      <p:pic>
        <p:nvPicPr>
          <p:cNvPr id="5" name="JVP.mp4">
            <a:hlinkClick r:id="" action="ppaction://media"/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2923309" y="1731818"/>
            <a:ext cx="6594764" cy="4724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repeatCount="indefinite" fill="remove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459653"/>
          </a:xfrm>
        </p:spPr>
        <p:txBody>
          <a:bodyPr>
            <a:normAutofit fontScale="90000"/>
          </a:bodyPr>
          <a:lstStyle/>
          <a:p>
            <a:r>
              <a:rPr lang="en-US" b="1" dirty="0" err="1" smtClean="0"/>
              <a:t>Lancisi</a:t>
            </a:r>
            <a:r>
              <a:rPr lang="en-US" b="1" dirty="0" smtClean="0"/>
              <a:t> sign</a:t>
            </a:r>
            <a:endParaRPr lang="en-IN" b="1" dirty="0"/>
          </a:p>
        </p:txBody>
      </p:sp>
      <p:pic>
        <p:nvPicPr>
          <p:cNvPr id="4" name="Content Placeholder 3" descr="tacca00112-0196.gif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99854" y="762000"/>
            <a:ext cx="8894619" cy="6096000"/>
          </a:xfrm>
        </p:spPr>
      </p:pic>
    </p:spTree>
  </p:cSld>
  <p:clrMapOvr>
    <a:masterClrMapping/>
  </p:clrMapOvr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/>
              <a:t>Q39) </a:t>
            </a:r>
            <a:r>
              <a:rPr lang="en-US" b="1" dirty="0" smtClean="0"/>
              <a:t>All are causes of tall v wave in JVP except?</a:t>
            </a:r>
            <a:endParaRPr lang="en-IN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AutoNum type="arabicParenR"/>
            </a:pPr>
            <a:r>
              <a:rPr lang="en-US" dirty="0" smtClean="0"/>
              <a:t>Severe TR</a:t>
            </a:r>
          </a:p>
          <a:p>
            <a:pPr marL="514350" indent="-514350">
              <a:buAutoNum type="arabicParenR"/>
            </a:pPr>
            <a:endParaRPr lang="en-US" dirty="0" smtClean="0"/>
          </a:p>
          <a:p>
            <a:pPr marL="514350" indent="-514350">
              <a:buAutoNum type="arabicParenR"/>
            </a:pPr>
            <a:r>
              <a:rPr lang="en-US" dirty="0" smtClean="0"/>
              <a:t>ASD with MR</a:t>
            </a:r>
          </a:p>
          <a:p>
            <a:pPr marL="514350" indent="-514350">
              <a:buAutoNum type="arabicParenR"/>
            </a:pPr>
            <a:endParaRPr lang="en-US" dirty="0" smtClean="0"/>
          </a:p>
          <a:p>
            <a:pPr marL="514350" indent="-514350">
              <a:buAutoNum type="arabicParenR"/>
            </a:pPr>
            <a:r>
              <a:rPr lang="en-US" dirty="0" err="1" smtClean="0"/>
              <a:t>Gasul</a:t>
            </a:r>
            <a:r>
              <a:rPr lang="en-US" dirty="0" smtClean="0"/>
              <a:t> VSD</a:t>
            </a:r>
          </a:p>
          <a:p>
            <a:pPr marL="514350" indent="-514350">
              <a:buAutoNum type="arabicParenR"/>
            </a:pPr>
            <a:endParaRPr lang="en-US" dirty="0" smtClean="0"/>
          </a:p>
          <a:p>
            <a:pPr marL="514350" indent="-514350">
              <a:buAutoNum type="arabicParenR"/>
            </a:pPr>
            <a:r>
              <a:rPr lang="en-US" dirty="0" err="1" smtClean="0"/>
              <a:t>Gerbode</a:t>
            </a:r>
            <a:r>
              <a:rPr lang="en-US" dirty="0" smtClean="0"/>
              <a:t> VSD</a:t>
            </a:r>
            <a:endParaRPr lang="en-IN" dirty="0"/>
          </a:p>
        </p:txBody>
      </p:sp>
    </p:spTree>
  </p:cSld>
  <p:clrMapOvr>
    <a:masterClrMapping/>
  </p:clrMapOvr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V wave in JVP –systolic filling to RA </a:t>
            </a:r>
            <a:endParaRPr lang="en-IN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dirty="0" smtClean="0"/>
              <a:t>Tall v wave</a:t>
            </a:r>
          </a:p>
          <a:p>
            <a:pPr>
              <a:buNone/>
            </a:pPr>
            <a:r>
              <a:rPr lang="en-US" dirty="0" smtClean="0"/>
              <a:t>1)Moderate to severe TR                                   (RV to RA)</a:t>
            </a:r>
          </a:p>
          <a:p>
            <a:pPr>
              <a:buNone/>
            </a:pPr>
            <a:r>
              <a:rPr lang="en-US" dirty="0" smtClean="0"/>
              <a:t>2)ASD with MR                                                    (LA to RA)</a:t>
            </a:r>
          </a:p>
          <a:p>
            <a:pPr>
              <a:buNone/>
            </a:pPr>
            <a:r>
              <a:rPr lang="en-US" dirty="0" smtClean="0"/>
              <a:t>3)</a:t>
            </a:r>
            <a:r>
              <a:rPr lang="en-US" dirty="0" err="1" smtClean="0"/>
              <a:t>Gerbode</a:t>
            </a:r>
            <a:r>
              <a:rPr lang="en-US" dirty="0" smtClean="0"/>
              <a:t> VSD                                                    (LV to RA)</a:t>
            </a:r>
          </a:p>
          <a:p>
            <a:pPr>
              <a:buNone/>
            </a:pPr>
            <a:r>
              <a:rPr lang="en-US" dirty="0" smtClean="0"/>
              <a:t>4)RSOV to RA                                                       (</a:t>
            </a:r>
            <a:r>
              <a:rPr lang="en-US" dirty="0" err="1" smtClean="0"/>
              <a:t>Ao</a:t>
            </a:r>
            <a:r>
              <a:rPr lang="en-US" dirty="0" smtClean="0"/>
              <a:t> to RA)</a:t>
            </a:r>
          </a:p>
          <a:p>
            <a:pPr>
              <a:buNone/>
            </a:pPr>
            <a:r>
              <a:rPr lang="en-US" dirty="0" smtClean="0"/>
              <a:t>5)Coronary cameral fistula to RA                     (</a:t>
            </a:r>
            <a:r>
              <a:rPr lang="en-US" dirty="0" err="1" smtClean="0"/>
              <a:t>Cor</a:t>
            </a:r>
            <a:r>
              <a:rPr lang="en-US" dirty="0" smtClean="0"/>
              <a:t> Art to RA)</a:t>
            </a:r>
            <a:endParaRPr lang="en-IN" dirty="0"/>
          </a:p>
        </p:txBody>
      </p:sp>
      <p:pic>
        <p:nvPicPr>
          <p:cNvPr id="1026" name="Picture 2" descr="C:\Users\user\Desktop\images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016836" y="2279506"/>
            <a:ext cx="2175164" cy="219551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/>
              <a:t>Hemoptysis</a:t>
            </a:r>
            <a:r>
              <a:rPr lang="en-US" dirty="0">
                <a:solidFill>
                  <a:srgbClr val="FF0000"/>
                </a:solidFill>
              </a:rPr>
              <a:t> </a:t>
            </a:r>
            <a:endParaRPr lang="en-IN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0852" y="1825642"/>
            <a:ext cx="10992961" cy="4755595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Pink frothy sputum of  pulmonary edema</a:t>
            </a:r>
          </a:p>
          <a:p>
            <a:endParaRPr lang="en-US" dirty="0"/>
          </a:p>
          <a:p>
            <a:r>
              <a:rPr lang="en-US" dirty="0"/>
              <a:t>Blood stained  sputum of PND</a:t>
            </a:r>
          </a:p>
          <a:p>
            <a:endParaRPr lang="en-US" dirty="0"/>
          </a:p>
          <a:p>
            <a:r>
              <a:rPr lang="en-US" dirty="0"/>
              <a:t>Blood streaked sputum  </a:t>
            </a:r>
            <a:r>
              <a:rPr lang="en-US" dirty="0" err="1"/>
              <a:t>a/w</a:t>
            </a:r>
            <a:r>
              <a:rPr lang="en-US" dirty="0"/>
              <a:t> bronchitis</a:t>
            </a:r>
          </a:p>
          <a:p>
            <a:endParaRPr lang="en-US" dirty="0"/>
          </a:p>
          <a:p>
            <a:r>
              <a:rPr lang="en-US" dirty="0"/>
              <a:t>Pulmonary infarction ( MS+CHF &amp; AF-&gt; RAA thrombus source of embolism)</a:t>
            </a:r>
          </a:p>
          <a:p>
            <a:endParaRPr lang="en-US" dirty="0"/>
          </a:p>
          <a:p>
            <a:r>
              <a:rPr lang="en-US" dirty="0"/>
              <a:t>Pulmonary apoplexy</a:t>
            </a:r>
          </a:p>
          <a:p>
            <a:pPr lvl="1"/>
            <a:r>
              <a:rPr lang="en-US" dirty="0" err="1"/>
              <a:t>Sudden,profuse,bright</a:t>
            </a:r>
            <a:r>
              <a:rPr lang="en-US" dirty="0"/>
              <a:t> red</a:t>
            </a:r>
          </a:p>
          <a:p>
            <a:pPr lvl="1"/>
            <a:r>
              <a:rPr lang="en-US" dirty="0"/>
              <a:t>Sudden increase in pulmonary venous </a:t>
            </a:r>
            <a:r>
              <a:rPr lang="en-US" dirty="0" err="1"/>
              <a:t>pressure&amp;rupture</a:t>
            </a:r>
            <a:r>
              <a:rPr lang="en-US" dirty="0"/>
              <a:t> of bronchial vein collateral</a:t>
            </a:r>
          </a:p>
          <a:p>
            <a:endParaRPr lang="en-IN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500986822"/>
      </p:ext>
    </p:extLst>
  </p:cSld>
  <p:clrMapOvr>
    <a:masterClrMapping/>
  </p:clrMapOvr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69785" y="-803565"/>
            <a:ext cx="512617" cy="180109"/>
          </a:xfrm>
        </p:spPr>
        <p:txBody>
          <a:bodyPr>
            <a:normAutofit fontScale="90000"/>
          </a:bodyPr>
          <a:lstStyle/>
          <a:p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8655" y="471055"/>
            <a:ext cx="11873345" cy="6054435"/>
          </a:xfrm>
        </p:spPr>
        <p:txBody>
          <a:bodyPr/>
          <a:lstStyle/>
          <a:p>
            <a:r>
              <a:rPr lang="en-US" b="1" dirty="0"/>
              <a:t>HYPERTENSIVE TR –</a:t>
            </a:r>
          </a:p>
          <a:p>
            <a:pPr>
              <a:buNone/>
            </a:pPr>
            <a:r>
              <a:rPr lang="en-US" dirty="0"/>
              <a:t>      </a:t>
            </a:r>
            <a:r>
              <a:rPr lang="en-US" sz="2000" dirty="0"/>
              <a:t>JVP –</a:t>
            </a:r>
            <a:r>
              <a:rPr lang="en-US" sz="2000" dirty="0" err="1"/>
              <a:t>cv</a:t>
            </a:r>
            <a:r>
              <a:rPr lang="en-US" sz="2000" dirty="0"/>
              <a:t> ,Features of PAH, </a:t>
            </a:r>
            <a:r>
              <a:rPr lang="en-US" sz="2000" dirty="0" smtClean="0"/>
              <a:t>Systolic </a:t>
            </a:r>
            <a:r>
              <a:rPr lang="en-US" sz="2000" dirty="0"/>
              <a:t>hepatic pulsations</a:t>
            </a:r>
          </a:p>
          <a:p>
            <a:pPr>
              <a:buNone/>
            </a:pPr>
            <a:r>
              <a:rPr lang="en-US" sz="2000" dirty="0"/>
              <a:t>     </a:t>
            </a:r>
            <a:r>
              <a:rPr lang="en-IN" sz="2000" dirty="0"/>
              <a:t>High pitched pan systolic murmur maximally audible over  the lower left sternal border characteristically increasing with inspiration(Lost/reduced with RV dysfunction)</a:t>
            </a:r>
          </a:p>
          <a:p>
            <a:pPr>
              <a:buNone/>
            </a:pPr>
            <a:r>
              <a:rPr lang="en-IN" sz="2000" dirty="0"/>
              <a:t>    May have associated RVS3 and MDM(Severe TR)</a:t>
            </a:r>
          </a:p>
          <a:p>
            <a:pPr>
              <a:buNone/>
            </a:pPr>
            <a:r>
              <a:rPr lang="en-US" sz="2000" dirty="0"/>
              <a:t>    May become widely audible even </a:t>
            </a:r>
            <a:r>
              <a:rPr lang="en-US" sz="2000" dirty="0" err="1"/>
              <a:t>upto</a:t>
            </a:r>
            <a:r>
              <a:rPr lang="en-US" sz="2000" dirty="0"/>
              <a:t> apex (depending on degree of RV enlargement)</a:t>
            </a:r>
            <a:endParaRPr lang="en-IN" sz="2000" dirty="0"/>
          </a:p>
          <a:p>
            <a:pPr>
              <a:buNone/>
            </a:pPr>
            <a:endParaRPr lang="en-US" sz="2000" b="1" dirty="0"/>
          </a:p>
          <a:p>
            <a:r>
              <a:rPr lang="en-IN" b="1" dirty="0"/>
              <a:t>PRIMARY TR </a:t>
            </a:r>
          </a:p>
          <a:p>
            <a:pPr>
              <a:buNone/>
            </a:pPr>
            <a:r>
              <a:rPr lang="en-IN" sz="2000" dirty="0"/>
              <a:t>        No features of PAH</a:t>
            </a:r>
          </a:p>
          <a:p>
            <a:pPr>
              <a:buNone/>
            </a:pPr>
            <a:r>
              <a:rPr lang="en-IN" sz="2000" dirty="0"/>
              <a:t>        Murmur -low to medium pitched- soft and has a late systolic decrescendo due to equalisation of pressures between RV and RA.</a:t>
            </a:r>
          </a:p>
          <a:p>
            <a:pPr>
              <a:buNone/>
            </a:pPr>
            <a:r>
              <a:rPr lang="en-IN" sz="2000" dirty="0"/>
              <a:t>       </a:t>
            </a:r>
            <a:r>
              <a:rPr lang="en-IN" sz="2000" dirty="0" err="1"/>
              <a:t>Inspiratory</a:t>
            </a:r>
            <a:r>
              <a:rPr lang="en-IN" sz="2000" dirty="0"/>
              <a:t> augmentation is usually less striking</a:t>
            </a:r>
          </a:p>
        </p:txBody>
      </p:sp>
    </p:spTree>
  </p:cSld>
  <p:clrMapOvr>
    <a:masterClrMapping/>
  </p:clrMapOvr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N" sz="3200" b="1" dirty="0"/>
              <a:t>Hypertensive vs Non hypertensive(Organic) TR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197976" y="1681163"/>
            <a:ext cx="4633273" cy="823912"/>
          </a:xfrm>
        </p:spPr>
        <p:txBody>
          <a:bodyPr/>
          <a:lstStyle/>
          <a:p>
            <a:pPr algn="ctr"/>
            <a:r>
              <a:rPr lang="en-IN" dirty="0">
                <a:solidFill>
                  <a:srgbClr val="00B0F0"/>
                </a:solidFill>
              </a:rPr>
              <a:t>Hypertensive TR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endParaRPr lang="en-IN" b="1" dirty="0"/>
          </a:p>
          <a:p>
            <a:r>
              <a:rPr lang="en-IN" b="1" dirty="0" err="1"/>
              <a:t>Pansystolic</a:t>
            </a:r>
            <a:r>
              <a:rPr lang="en-IN" b="1" dirty="0"/>
              <a:t> usually</a:t>
            </a:r>
          </a:p>
          <a:p>
            <a:endParaRPr lang="en-IN" b="1" dirty="0"/>
          </a:p>
          <a:p>
            <a:r>
              <a:rPr lang="en-IN" b="1" dirty="0"/>
              <a:t>High frequency murmur</a:t>
            </a:r>
          </a:p>
          <a:p>
            <a:endParaRPr lang="en-IN" b="1" dirty="0"/>
          </a:p>
          <a:p>
            <a:r>
              <a:rPr lang="en-IN" b="1" dirty="0"/>
              <a:t>Rapid y descent in JVP, No slow</a:t>
            </a:r>
          </a:p>
          <a:p>
            <a:pPr>
              <a:buNone/>
            </a:pPr>
            <a:endParaRPr lang="en-IN" b="1" dirty="0"/>
          </a:p>
          <a:p>
            <a:r>
              <a:rPr lang="en-IN" b="1" dirty="0"/>
              <a:t>3/3 LPH – sustained</a:t>
            </a:r>
          </a:p>
          <a:p>
            <a:endParaRPr lang="en-US" b="1" dirty="0"/>
          </a:p>
          <a:p>
            <a:endParaRPr lang="en-IN" b="1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3"/>
          </p:nvPr>
        </p:nvSpPr>
        <p:spPr>
          <a:xfrm>
            <a:off x="5594820" y="1681163"/>
            <a:ext cx="4468305" cy="823912"/>
          </a:xfrm>
        </p:spPr>
        <p:txBody>
          <a:bodyPr/>
          <a:lstStyle/>
          <a:p>
            <a:pPr algn="ctr"/>
            <a:r>
              <a:rPr lang="en-IN" dirty="0">
                <a:solidFill>
                  <a:srgbClr val="00B0F0"/>
                </a:solidFill>
              </a:rPr>
              <a:t>Organic TR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4"/>
          </p:nvPr>
        </p:nvSpPr>
        <p:spPr>
          <a:xfrm>
            <a:off x="6639400" y="2505075"/>
            <a:ext cx="4715989" cy="3903926"/>
          </a:xfrm>
        </p:spPr>
        <p:txBody>
          <a:bodyPr>
            <a:normAutofit/>
          </a:bodyPr>
          <a:lstStyle/>
          <a:p>
            <a:endParaRPr lang="en-IN" b="1" dirty="0"/>
          </a:p>
          <a:p>
            <a:r>
              <a:rPr lang="en-IN" b="1" dirty="0"/>
              <a:t>Non </a:t>
            </a:r>
            <a:r>
              <a:rPr lang="en-IN" b="1" dirty="0" err="1"/>
              <a:t>pansystolic</a:t>
            </a:r>
            <a:endParaRPr lang="en-IN" b="1" dirty="0"/>
          </a:p>
          <a:p>
            <a:endParaRPr lang="en-IN" b="1" dirty="0"/>
          </a:p>
          <a:p>
            <a:r>
              <a:rPr lang="en-IN" b="1" dirty="0"/>
              <a:t>Low frequency</a:t>
            </a:r>
          </a:p>
          <a:p>
            <a:endParaRPr lang="en-IN" b="1" dirty="0"/>
          </a:p>
          <a:p>
            <a:r>
              <a:rPr lang="en-IN" b="1" dirty="0"/>
              <a:t>Slow y descent may be seen if TS</a:t>
            </a:r>
          </a:p>
          <a:p>
            <a:endParaRPr lang="en-IN" b="1" dirty="0"/>
          </a:p>
          <a:p>
            <a:r>
              <a:rPr lang="en-IN" b="1" dirty="0"/>
              <a:t>Hyperkinetic without </a:t>
            </a:r>
            <a:r>
              <a:rPr lang="en-IN" b="1" dirty="0" err="1"/>
              <a:t>LPH</a:t>
            </a:r>
            <a:r>
              <a:rPr lang="en-IN" dirty="0" err="1">
                <a:solidFill>
                  <a:schemeClr val="bg1"/>
                </a:solidFill>
              </a:rPr>
              <a:t>ncreased</a:t>
            </a:r>
            <a:r>
              <a:rPr lang="en-IN" dirty="0">
                <a:solidFill>
                  <a:schemeClr val="bg1"/>
                </a:solidFill>
              </a:rPr>
              <a:t> duration</a:t>
            </a:r>
          </a:p>
        </p:txBody>
      </p:sp>
    </p:spTree>
    <p:extLst>
      <p:ext uri="{BB962C8B-B14F-4D97-AF65-F5344CB8AC3E}">
        <p14:creationId xmlns="" xmlns:p14="http://schemas.microsoft.com/office/powerpoint/2010/main" val="514033160"/>
      </p:ext>
    </p:extLst>
  </p:cSld>
  <p:clrMapOvr>
    <a:masterClrMapping/>
  </p:clrMapOvr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9774007-7476-4D34-B5B4-859928C81F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TRICUSPID STENOIS</a:t>
            </a:r>
            <a:endParaRPr lang="en-IN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D80521FB-1427-4035-92B5-FB2078E6A7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IN" dirty="0" err="1"/>
              <a:t>Etiology</a:t>
            </a:r>
            <a:r>
              <a:rPr lang="en-IN" dirty="0"/>
              <a:t> -Rheumatic TS (almost always occur with mitral valve disease and associated aortic valve disease),</a:t>
            </a:r>
            <a:r>
              <a:rPr lang="en-IN" dirty="0" err="1"/>
              <a:t>Carcinoid</a:t>
            </a:r>
            <a:r>
              <a:rPr lang="en-IN" dirty="0"/>
              <a:t> </a:t>
            </a:r>
            <a:r>
              <a:rPr lang="en-IN" dirty="0" err="1"/>
              <a:t>disease,Congenital</a:t>
            </a:r>
            <a:r>
              <a:rPr lang="en-IN" dirty="0"/>
              <a:t>(</a:t>
            </a:r>
            <a:r>
              <a:rPr lang="en-IN" dirty="0" err="1"/>
              <a:t>Ebstein’s</a:t>
            </a:r>
            <a:r>
              <a:rPr lang="en-IN" dirty="0"/>
              <a:t>)</a:t>
            </a:r>
          </a:p>
          <a:p>
            <a:endParaRPr lang="en-US" dirty="0"/>
          </a:p>
          <a:p>
            <a:r>
              <a:rPr lang="en-IN" dirty="0"/>
              <a:t>Left heart symptoms will be attenuated</a:t>
            </a:r>
          </a:p>
          <a:p>
            <a:endParaRPr lang="en-US" dirty="0"/>
          </a:p>
          <a:p>
            <a:r>
              <a:rPr lang="en-IN" dirty="0"/>
              <a:t>Clinical picture-low cardiac output and systemic venous congestion.</a:t>
            </a:r>
          </a:p>
          <a:p>
            <a:pPr>
              <a:buNone/>
            </a:pPr>
            <a:r>
              <a:rPr lang="en-IN" dirty="0"/>
              <a:t>    Fatigue, pedal oedema and abdominal distension </a:t>
            </a:r>
          </a:p>
          <a:p>
            <a:pPr>
              <a:buNone/>
            </a:pPr>
            <a:r>
              <a:rPr lang="en-IN" dirty="0"/>
              <a:t>    AF is common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448041790"/>
      </p:ext>
    </p:extLst>
  </p:cSld>
  <p:clrMapOvr>
    <a:masterClrMapping/>
  </p:clrMapOvr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805219"/>
            <a:ext cx="10972800" cy="5320951"/>
          </a:xfrm>
        </p:spPr>
        <p:txBody>
          <a:bodyPr>
            <a:normAutofit fontScale="92500" lnSpcReduction="10000"/>
          </a:bodyPr>
          <a:lstStyle/>
          <a:p>
            <a:r>
              <a:rPr lang="en-IN" dirty="0"/>
              <a:t>Low volume pulse</a:t>
            </a:r>
          </a:p>
          <a:p>
            <a:endParaRPr lang="en-IN" dirty="0"/>
          </a:p>
          <a:p>
            <a:r>
              <a:rPr lang="en-IN" dirty="0"/>
              <a:t>JVP will be elevated -“a” waves will be prominent and the </a:t>
            </a:r>
            <a:endParaRPr lang="en-IN" dirty="0" smtClean="0"/>
          </a:p>
          <a:p>
            <a:pPr>
              <a:buNone/>
            </a:pPr>
            <a:r>
              <a:rPr lang="en-IN" dirty="0" smtClean="0"/>
              <a:t>   </a:t>
            </a:r>
            <a:r>
              <a:rPr lang="en-IN" b="1" dirty="0" smtClean="0"/>
              <a:t>Y </a:t>
            </a:r>
            <a:r>
              <a:rPr lang="en-IN" b="1" dirty="0"/>
              <a:t>descent will be slow </a:t>
            </a:r>
            <a:r>
              <a:rPr lang="en-IN" dirty="0"/>
              <a:t>because of the slow emptying of blood from RA to RV</a:t>
            </a:r>
          </a:p>
          <a:p>
            <a:endParaRPr lang="en-IN" dirty="0"/>
          </a:p>
          <a:p>
            <a:r>
              <a:rPr lang="en-IN" b="1" dirty="0" err="1"/>
              <a:t>Presytolic</a:t>
            </a:r>
            <a:r>
              <a:rPr lang="en-IN" b="1" dirty="0"/>
              <a:t> expansion of liver</a:t>
            </a:r>
          </a:p>
          <a:p>
            <a:pPr>
              <a:buNone/>
            </a:pPr>
            <a:r>
              <a:rPr lang="en-IN" dirty="0"/>
              <a:t> </a:t>
            </a:r>
          </a:p>
          <a:p>
            <a:r>
              <a:rPr lang="en-IN" dirty="0"/>
              <a:t>Auscultation over the lower left </a:t>
            </a:r>
            <a:r>
              <a:rPr lang="en-IN" dirty="0" err="1"/>
              <a:t>sternal</a:t>
            </a:r>
            <a:r>
              <a:rPr lang="en-IN" dirty="0"/>
              <a:t> border will reveal a mid diastolic murmur, characteristically  increasing with inspiration (</a:t>
            </a:r>
            <a:r>
              <a:rPr lang="en-IN" dirty="0" err="1"/>
              <a:t>Carvallo’s</a:t>
            </a:r>
            <a:r>
              <a:rPr lang="en-IN" dirty="0"/>
              <a:t> sign).</a:t>
            </a:r>
          </a:p>
        </p:txBody>
      </p:sp>
    </p:spTree>
  </p:cSld>
  <p:clrMapOvr>
    <a:masterClrMapping/>
  </p:clrMapOvr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052944"/>
            <a:ext cx="10972800" cy="364693"/>
          </a:xfrm>
        </p:spPr>
        <p:txBody>
          <a:bodyPr>
            <a:noAutofit/>
          </a:bodyPr>
          <a:lstStyle/>
          <a:p>
            <a:r>
              <a:rPr lang="en-US" sz="3600" b="1" dirty="0" smtClean="0"/>
              <a:t>Q40)Name </a:t>
            </a:r>
            <a:r>
              <a:rPr lang="en-US" sz="3600" b="1" dirty="0" smtClean="0"/>
              <a:t>2 right heart conditions where associated sounds/murmurs will reduce with inspiration?</a:t>
            </a:r>
            <a:endParaRPr lang="en-IN" sz="36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 dirty="0"/>
          </a:p>
        </p:txBody>
      </p:sp>
    </p:spTree>
  </p:cSld>
  <p:clrMapOvr>
    <a:masterClrMapping/>
  </p:clrMapOvr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dirty="0" smtClean="0"/>
              <a:t>1)Pulmonary </a:t>
            </a:r>
            <a:r>
              <a:rPr lang="en-US" dirty="0" err="1" smtClean="0"/>
              <a:t>valvular</a:t>
            </a:r>
            <a:r>
              <a:rPr lang="en-US" dirty="0" smtClean="0"/>
              <a:t> ejection click(</a:t>
            </a:r>
            <a:r>
              <a:rPr lang="en-US" dirty="0" err="1" smtClean="0"/>
              <a:t>dommoing</a:t>
            </a:r>
            <a:r>
              <a:rPr lang="en-US" dirty="0" smtClean="0"/>
              <a:t> position of valve at end of inspiration –reduced </a:t>
            </a:r>
            <a:r>
              <a:rPr lang="en-US" dirty="0" err="1" smtClean="0"/>
              <a:t>valvular</a:t>
            </a:r>
            <a:r>
              <a:rPr lang="en-US" dirty="0" smtClean="0"/>
              <a:t> excursion)</a:t>
            </a:r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r>
              <a:rPr lang="en-US" dirty="0" smtClean="0"/>
              <a:t>2)TR murmur in presence of TS(Reduced RV-RA gradient with inspiration)</a:t>
            </a:r>
            <a:endParaRPr lang="en-IN" dirty="0"/>
          </a:p>
        </p:txBody>
      </p:sp>
    </p:spTree>
  </p:cSld>
  <p:clrMapOvr>
    <a:masterClrMapping/>
  </p:clrMapOvr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PULMONARY REGURGITATION</a:t>
            </a:r>
            <a:endParaRPr lang="en-IN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Functional&gt;Secondary to PAH&gt;Congenital(low pressure)/</a:t>
            </a:r>
          </a:p>
          <a:p>
            <a:pPr>
              <a:buNone/>
            </a:pPr>
            <a:r>
              <a:rPr lang="en-US" dirty="0"/>
              <a:t>    Post OP(TOF with trans annular patch repair)</a:t>
            </a:r>
          </a:p>
          <a:p>
            <a:pPr>
              <a:buNone/>
            </a:pPr>
            <a:endParaRPr lang="en-US" dirty="0"/>
          </a:p>
          <a:p>
            <a:pPr>
              <a:buNone/>
            </a:pPr>
            <a:r>
              <a:rPr lang="en-US" dirty="0"/>
              <a:t>Left 2/3</a:t>
            </a:r>
            <a:r>
              <a:rPr lang="en-US" baseline="30000" dirty="0"/>
              <a:t>rd</a:t>
            </a:r>
            <a:r>
              <a:rPr lang="en-US" dirty="0"/>
              <a:t> </a:t>
            </a:r>
            <a:r>
              <a:rPr lang="en-US" dirty="0" err="1"/>
              <a:t>parasternal</a:t>
            </a:r>
            <a:r>
              <a:rPr lang="en-US" dirty="0"/>
              <a:t> pulsations +/- LPH</a:t>
            </a:r>
          </a:p>
          <a:p>
            <a:pPr>
              <a:buNone/>
            </a:pPr>
            <a:endParaRPr lang="en-US" dirty="0"/>
          </a:p>
          <a:p>
            <a:pPr>
              <a:buNone/>
            </a:pPr>
            <a:endParaRPr lang="en-IN" dirty="0"/>
          </a:p>
        </p:txBody>
      </p:sp>
    </p:spTree>
  </p:cSld>
  <p:clrMapOvr>
    <a:masterClrMapping/>
  </p:clrMapOvr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71257" y="504335"/>
            <a:ext cx="5999760" cy="823912"/>
          </a:xfrm>
        </p:spPr>
        <p:txBody>
          <a:bodyPr/>
          <a:lstStyle/>
          <a:p>
            <a:pPr algn="ctr"/>
            <a:r>
              <a:rPr lang="en-IN" dirty="0">
                <a:solidFill>
                  <a:srgbClr val="FFFF00"/>
                </a:solidFill>
              </a:rPr>
              <a:t>                          </a:t>
            </a:r>
            <a:r>
              <a:rPr lang="en-IN" dirty="0"/>
              <a:t>Hypertensive PR                    vs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7126" y="2505075"/>
            <a:ext cx="7306999" cy="3684588"/>
          </a:xfrm>
        </p:spPr>
        <p:txBody>
          <a:bodyPr/>
          <a:lstStyle/>
          <a:p>
            <a:r>
              <a:rPr lang="en-IN" b="1" dirty="0"/>
              <a:t>Timing                         Early </a:t>
            </a:r>
            <a:r>
              <a:rPr lang="en-IN" b="1" dirty="0" err="1"/>
              <a:t>diastolic,decrescendo</a:t>
            </a:r>
            <a:endParaRPr lang="en-IN" b="1" dirty="0"/>
          </a:p>
          <a:p>
            <a:r>
              <a:rPr lang="en-IN" b="1" dirty="0"/>
              <a:t>Length                         Short to </a:t>
            </a:r>
            <a:r>
              <a:rPr lang="en-IN" b="1" dirty="0" err="1"/>
              <a:t>pandiastolic</a:t>
            </a:r>
            <a:endParaRPr lang="en-IN" b="1" dirty="0"/>
          </a:p>
          <a:p>
            <a:r>
              <a:rPr lang="en-IN" b="1" dirty="0"/>
              <a:t>Pitch                            High</a:t>
            </a:r>
          </a:p>
          <a:p>
            <a:endParaRPr lang="en-IN" b="1" dirty="0"/>
          </a:p>
          <a:p>
            <a:r>
              <a:rPr lang="en-IN" b="1" dirty="0"/>
              <a:t>Conduction                 Lower Sternal border</a:t>
            </a:r>
          </a:p>
          <a:p>
            <a:r>
              <a:rPr lang="en-IN" b="1" dirty="0"/>
              <a:t>Signs of PAH                yes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167587" y="504335"/>
            <a:ext cx="4187804" cy="823912"/>
          </a:xfrm>
        </p:spPr>
        <p:txBody>
          <a:bodyPr/>
          <a:lstStyle/>
          <a:p>
            <a:pPr algn="ctr"/>
            <a:r>
              <a:rPr lang="en-IN" dirty="0"/>
              <a:t>Non-hypertensive PR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705819" y="2505075"/>
            <a:ext cx="4486183" cy="3848590"/>
          </a:xfrm>
        </p:spPr>
        <p:txBody>
          <a:bodyPr/>
          <a:lstStyle/>
          <a:p>
            <a:pPr marL="0" indent="0">
              <a:buNone/>
            </a:pPr>
            <a:r>
              <a:rPr lang="en-IN" b="1" dirty="0"/>
              <a:t>Mid diastolic(</a:t>
            </a:r>
            <a:r>
              <a:rPr lang="en-IN" sz="1400" b="1" dirty="0" err="1"/>
              <a:t>PressureEq</a:t>
            </a:r>
            <a:r>
              <a:rPr lang="en-IN" sz="1400" b="1" dirty="0"/>
              <a:t> at mid to late diastole)</a:t>
            </a:r>
          </a:p>
          <a:p>
            <a:pPr marL="0" indent="0">
              <a:buNone/>
            </a:pPr>
            <a:r>
              <a:rPr lang="en-IN" b="1" dirty="0"/>
              <a:t>never </a:t>
            </a:r>
            <a:r>
              <a:rPr lang="en-IN" b="1" dirty="0" err="1"/>
              <a:t>pandiastolic</a:t>
            </a:r>
            <a:endParaRPr lang="en-IN" b="1" dirty="0"/>
          </a:p>
          <a:p>
            <a:pPr marL="0" indent="0">
              <a:buNone/>
            </a:pPr>
            <a:r>
              <a:rPr lang="en-IN" b="1" dirty="0"/>
              <a:t>Low frequency, rumbling</a:t>
            </a:r>
          </a:p>
          <a:p>
            <a:pPr marL="0" indent="0">
              <a:buNone/>
            </a:pPr>
            <a:r>
              <a:rPr lang="en-IN" b="1" dirty="0"/>
              <a:t>Usually localised to PA</a:t>
            </a:r>
          </a:p>
          <a:p>
            <a:pPr marL="0" indent="0">
              <a:buNone/>
            </a:pPr>
            <a:r>
              <a:rPr lang="en-IN" b="1" dirty="0"/>
              <a:t>No signs of PAH.</a:t>
            </a:r>
          </a:p>
        </p:txBody>
      </p:sp>
    </p:spTree>
    <p:extLst>
      <p:ext uri="{BB962C8B-B14F-4D97-AF65-F5344CB8AC3E}">
        <p14:creationId xmlns="" xmlns:p14="http://schemas.microsoft.com/office/powerpoint/2010/main" val="1059497828"/>
      </p:ext>
    </p:extLst>
  </p:cSld>
  <p:clrMapOvr>
    <a:masterClrMapping/>
  </p:clrMapOvr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800" b="1" dirty="0"/>
              <a:t>LOUD P2</a:t>
            </a:r>
            <a:r>
              <a:rPr lang="en-US" dirty="0"/>
              <a:t/>
            </a:r>
            <a:br>
              <a:rPr lang="en-US" dirty="0"/>
            </a:br>
            <a:endParaRPr lang="en-IN" dirty="0"/>
          </a:p>
        </p:txBody>
      </p:sp>
      <p:pic>
        <p:nvPicPr>
          <p:cNvPr id="4" name="Content Placeholder 3" descr="Screenshot_20230314_211830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0960" y="4071942"/>
            <a:ext cx="11811040" cy="2786058"/>
          </a:xfrm>
        </p:spPr>
      </p:pic>
      <p:sp>
        <p:nvSpPr>
          <p:cNvPr id="5" name="Rectangle 4"/>
          <p:cNvSpPr/>
          <p:nvPr/>
        </p:nvSpPr>
        <p:spPr>
          <a:xfrm>
            <a:off x="0" y="2000241"/>
            <a:ext cx="121920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 smtClean="0"/>
              <a:t>1)At PA   P2&gt;A2</a:t>
            </a:r>
          </a:p>
          <a:p>
            <a:r>
              <a:rPr lang="en-US" sz="3600" b="1" dirty="0" smtClean="0"/>
              <a:t>2)P2 heard beyond PA</a:t>
            </a:r>
          </a:p>
          <a:p>
            <a:r>
              <a:rPr lang="en-US" sz="3600" b="1" dirty="0" smtClean="0"/>
              <a:t>3)Palpable P2</a:t>
            </a:r>
          </a:p>
          <a:p>
            <a:endParaRPr lang="en-IN" sz="3600" b="1" dirty="0"/>
          </a:p>
        </p:txBody>
      </p:sp>
    </p:spTree>
  </p:cSld>
  <p:clrMapOvr>
    <a:masterClrMapping/>
  </p:clrMapOvr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9383" y="1600206"/>
            <a:ext cx="11623962" cy="4525963"/>
          </a:xfrm>
        </p:spPr>
        <p:txBody>
          <a:bodyPr/>
          <a:lstStyle/>
          <a:p>
            <a:r>
              <a:rPr lang="en-US" dirty="0" smtClean="0"/>
              <a:t>For a given closing pressure P2&gt; A2</a:t>
            </a:r>
          </a:p>
          <a:p>
            <a:pPr>
              <a:buNone/>
            </a:pPr>
            <a:r>
              <a:rPr lang="en-US" dirty="0" smtClean="0"/>
              <a:t> </a:t>
            </a:r>
            <a:r>
              <a:rPr lang="en-US" dirty="0" smtClean="0"/>
              <a:t>  PA more anterior, pulmonary valves more </a:t>
            </a:r>
            <a:r>
              <a:rPr lang="en-US" dirty="0" err="1" smtClean="0"/>
              <a:t>longer,more</a:t>
            </a:r>
            <a:r>
              <a:rPr lang="en-US" dirty="0" smtClean="0"/>
              <a:t> surface area</a:t>
            </a:r>
            <a:endParaRPr lang="en-IN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HOW WE WILL GO ABOUT </a:t>
            </a:r>
            <a:endParaRPr lang="en-IN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446664"/>
            <a:ext cx="12192000" cy="4679506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dirty="0"/>
              <a:t>1)General approach to a cardiovascular case</a:t>
            </a:r>
          </a:p>
          <a:p>
            <a:pPr>
              <a:buNone/>
            </a:pPr>
            <a:r>
              <a:rPr lang="en-US" dirty="0"/>
              <a:t>2)Clinical evaluation of Mitral valve disease</a:t>
            </a:r>
          </a:p>
          <a:p>
            <a:pPr>
              <a:buNone/>
            </a:pPr>
            <a:r>
              <a:rPr lang="en-US" dirty="0"/>
              <a:t>3)Clinical evaluation of Aortic valve disease</a:t>
            </a:r>
          </a:p>
          <a:p>
            <a:pPr>
              <a:buNone/>
            </a:pPr>
            <a:r>
              <a:rPr lang="en-US" dirty="0"/>
              <a:t>4)Clinical evaluation of Tricuspid valve disease</a:t>
            </a:r>
          </a:p>
          <a:p>
            <a:pPr>
              <a:buNone/>
            </a:pPr>
            <a:r>
              <a:rPr lang="en-US" dirty="0"/>
              <a:t>5)Clinical evaluation of Pulmonary valve disease</a:t>
            </a:r>
          </a:p>
          <a:p>
            <a:pPr>
              <a:buNone/>
            </a:pPr>
            <a:r>
              <a:rPr lang="en-US" dirty="0"/>
              <a:t>6)Clinical evaluation of Multiple &amp; Mixed </a:t>
            </a:r>
            <a:r>
              <a:rPr lang="en-US" dirty="0" err="1"/>
              <a:t>valvular</a:t>
            </a:r>
            <a:r>
              <a:rPr lang="en-US" dirty="0"/>
              <a:t> heart diseases</a:t>
            </a:r>
          </a:p>
          <a:p>
            <a:pPr>
              <a:buNone/>
            </a:pPr>
            <a:r>
              <a:rPr lang="en-US" dirty="0"/>
              <a:t>7)Summary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Bronchitis in MS</a:t>
            </a:r>
            <a:endParaRPr lang="en-IN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Oedematous</a:t>
            </a:r>
            <a:r>
              <a:rPr lang="en-US" dirty="0"/>
              <a:t> mucosa secondary to rise in pressure in bronchial veins</a:t>
            </a:r>
          </a:p>
          <a:p>
            <a:endParaRPr lang="en-US" dirty="0"/>
          </a:p>
          <a:p>
            <a:r>
              <a:rPr lang="en-US" dirty="0"/>
              <a:t>Rarely dilated left atrium can compress the left bronchus and cause collapse of lung</a:t>
            </a:r>
            <a:endParaRPr lang="en-IN" dirty="0"/>
          </a:p>
        </p:txBody>
      </p:sp>
    </p:spTree>
  </p:cSld>
  <p:clrMapOvr>
    <a:masterClrMapping/>
  </p:clrMapOvr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PULMONARY STENOSIS</a:t>
            </a:r>
            <a:endParaRPr lang="en-IN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351128"/>
            <a:ext cx="10972800" cy="4775041"/>
          </a:xfrm>
        </p:spPr>
        <p:txBody>
          <a:bodyPr>
            <a:normAutofit/>
          </a:bodyPr>
          <a:lstStyle/>
          <a:p>
            <a:r>
              <a:rPr lang="en-IN" dirty="0"/>
              <a:t>Can be </a:t>
            </a:r>
            <a:r>
              <a:rPr lang="en-IN" dirty="0" err="1"/>
              <a:t>valvular</a:t>
            </a:r>
            <a:r>
              <a:rPr lang="en-IN" dirty="0"/>
              <a:t>, supra </a:t>
            </a:r>
            <a:r>
              <a:rPr lang="en-IN" dirty="0" err="1"/>
              <a:t>valvular</a:t>
            </a:r>
            <a:r>
              <a:rPr lang="en-IN" dirty="0"/>
              <a:t> and </a:t>
            </a:r>
            <a:r>
              <a:rPr lang="en-IN" dirty="0" err="1"/>
              <a:t>subvalvular</a:t>
            </a:r>
            <a:r>
              <a:rPr lang="en-IN" dirty="0"/>
              <a:t> / </a:t>
            </a:r>
            <a:r>
              <a:rPr lang="en-IN" dirty="0" err="1"/>
              <a:t>infundibular</a:t>
            </a:r>
            <a:endParaRPr lang="en-IN" dirty="0"/>
          </a:p>
          <a:p>
            <a:endParaRPr lang="en-US" dirty="0"/>
          </a:p>
          <a:p>
            <a:endParaRPr lang="en-US" dirty="0"/>
          </a:p>
          <a:p>
            <a:pPr>
              <a:buNone/>
            </a:pPr>
            <a:endParaRPr lang="en-US" dirty="0"/>
          </a:p>
          <a:p>
            <a:r>
              <a:rPr lang="en-IN" dirty="0"/>
              <a:t>“Mobile dome-shaped” pulmonary valve </a:t>
            </a:r>
            <a:r>
              <a:rPr lang="en-IN" dirty="0" err="1"/>
              <a:t>stenosis</a:t>
            </a:r>
            <a:r>
              <a:rPr lang="en-IN" dirty="0"/>
              <a:t> is the most common type </a:t>
            </a:r>
          </a:p>
          <a:p>
            <a:endParaRPr lang="en-US" dirty="0"/>
          </a:p>
          <a:p>
            <a:endParaRPr lang="en-IN" dirty="0"/>
          </a:p>
          <a:p>
            <a:pPr>
              <a:buNone/>
            </a:pPr>
            <a:endParaRPr lang="en-IN" dirty="0"/>
          </a:p>
          <a:p>
            <a:endParaRPr lang="en-IN" dirty="0"/>
          </a:p>
          <a:p>
            <a:endParaRPr lang="en-IN" dirty="0"/>
          </a:p>
        </p:txBody>
      </p:sp>
    </p:spTree>
  </p:cSld>
  <p:clrMapOvr>
    <a:masterClrMapping/>
  </p:clrMapOvr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>
              <a:buNone/>
            </a:pPr>
            <a:r>
              <a:rPr lang="en-US" dirty="0"/>
              <a:t>                                       </a:t>
            </a:r>
            <a:r>
              <a:rPr lang="en-US" b="1" dirty="0"/>
              <a:t>?</a:t>
            </a:r>
            <a:r>
              <a:rPr lang="en-US" b="1" dirty="0" err="1"/>
              <a:t>Syndromic</a:t>
            </a:r>
            <a:endParaRPr lang="en-US" b="1" dirty="0"/>
          </a:p>
          <a:p>
            <a:pPr>
              <a:buNone/>
            </a:pPr>
            <a:r>
              <a:rPr lang="en-US" dirty="0"/>
              <a:t> </a:t>
            </a:r>
            <a:endParaRPr lang="en-IN" dirty="0"/>
          </a:p>
          <a:p>
            <a:r>
              <a:rPr lang="en-US" dirty="0"/>
              <a:t>Noonan syndrome- </a:t>
            </a:r>
            <a:r>
              <a:rPr lang="en-IN" dirty="0"/>
              <a:t>dysplastic  </a:t>
            </a:r>
            <a:r>
              <a:rPr lang="en-IN" dirty="0" err="1"/>
              <a:t>pv</a:t>
            </a:r>
            <a:r>
              <a:rPr lang="en-IN" dirty="0"/>
              <a:t>( three thickened immobile cusps without commissural fusion and a non dilated pulmonary trunk)</a:t>
            </a:r>
          </a:p>
          <a:p>
            <a:endParaRPr lang="en-US" dirty="0"/>
          </a:p>
          <a:p>
            <a:r>
              <a:rPr lang="en-IN" dirty="0"/>
              <a:t>Congenital Rubella Syndrome, William syndrome and </a:t>
            </a:r>
            <a:r>
              <a:rPr lang="en-IN" dirty="0" err="1"/>
              <a:t>Alagille</a:t>
            </a:r>
            <a:r>
              <a:rPr lang="en-IN" dirty="0"/>
              <a:t> syndrome (The predominant site of obstruction  is usually </a:t>
            </a:r>
            <a:r>
              <a:rPr lang="en-IN" dirty="0" smtClean="0"/>
              <a:t>in the </a:t>
            </a:r>
            <a:r>
              <a:rPr lang="en-IN" dirty="0"/>
              <a:t>pulmonary artery and the branches -supra </a:t>
            </a:r>
            <a:r>
              <a:rPr lang="en-IN" dirty="0" err="1"/>
              <a:t>valvular</a:t>
            </a:r>
            <a:r>
              <a:rPr lang="en-IN" dirty="0"/>
              <a:t> or peripheral PS).</a:t>
            </a:r>
          </a:p>
          <a:p>
            <a:pPr>
              <a:buNone/>
            </a:pPr>
            <a:endParaRPr lang="en-IN" dirty="0"/>
          </a:p>
        </p:txBody>
      </p:sp>
    </p:spTree>
  </p:cSld>
  <p:clrMapOvr>
    <a:masterClrMapping/>
  </p:clrMapOvr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N" dirty="0"/>
              <a:t>Round bloated facies – infants with mobile dome shaped PS</a:t>
            </a:r>
          </a:p>
          <a:p>
            <a:endParaRPr lang="en-US" dirty="0"/>
          </a:p>
          <a:p>
            <a:r>
              <a:rPr lang="en-US" dirty="0"/>
              <a:t>JVP- prominent a </a:t>
            </a:r>
            <a:r>
              <a:rPr lang="en-US" dirty="0" smtClean="0"/>
              <a:t>wave(</a:t>
            </a:r>
            <a:r>
              <a:rPr lang="en-US" dirty="0" err="1" smtClean="0"/>
              <a:t>presystolic</a:t>
            </a:r>
            <a:r>
              <a:rPr lang="en-US" dirty="0" smtClean="0"/>
              <a:t>)</a:t>
            </a:r>
            <a:endParaRPr lang="en-US" dirty="0"/>
          </a:p>
          <a:p>
            <a:endParaRPr lang="en-US" dirty="0"/>
          </a:p>
          <a:p>
            <a:r>
              <a:rPr lang="en-US" dirty="0"/>
              <a:t>LPH – moderate-</a:t>
            </a:r>
            <a:r>
              <a:rPr lang="en-US" dirty="0" err="1"/>
              <a:t>sev</a:t>
            </a:r>
            <a:r>
              <a:rPr lang="en-US" dirty="0"/>
              <a:t> PS</a:t>
            </a:r>
          </a:p>
          <a:p>
            <a:endParaRPr lang="en-US" dirty="0"/>
          </a:p>
          <a:p>
            <a:pPr>
              <a:buNone/>
            </a:pPr>
            <a:endParaRPr lang="en-IN" dirty="0"/>
          </a:p>
        </p:txBody>
      </p:sp>
    </p:spTree>
  </p:cSld>
  <p:clrMapOvr>
    <a:masterClrMapping/>
  </p:clrMapOvr>
</p:sld>
</file>

<file path=ppt/slides/slide2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6"/>
            <a:ext cx="11582400" cy="4525963"/>
          </a:xfrm>
        </p:spPr>
        <p:txBody>
          <a:bodyPr>
            <a:normAutofit/>
          </a:bodyPr>
          <a:lstStyle/>
          <a:p>
            <a:r>
              <a:rPr lang="en-US" dirty="0"/>
              <a:t>Systolic thrill -</a:t>
            </a:r>
            <a:r>
              <a:rPr lang="en-IN" dirty="0"/>
              <a:t>second left </a:t>
            </a:r>
            <a:r>
              <a:rPr lang="en-IN" dirty="0" err="1"/>
              <a:t>intercostal</a:t>
            </a:r>
            <a:r>
              <a:rPr lang="en-IN" dirty="0"/>
              <a:t> space with radiation upward and to the left because the intra pulmonary jet is directed upward and towards the left pulmonary artery</a:t>
            </a:r>
          </a:p>
          <a:p>
            <a:endParaRPr lang="en-US" dirty="0"/>
          </a:p>
          <a:p>
            <a:r>
              <a:rPr lang="en-IN" dirty="0"/>
              <a:t>Pulmonary </a:t>
            </a:r>
            <a:r>
              <a:rPr lang="en-IN" dirty="0" err="1"/>
              <a:t>valvular</a:t>
            </a:r>
            <a:r>
              <a:rPr lang="en-IN" dirty="0"/>
              <a:t> ejection click –</a:t>
            </a:r>
            <a:r>
              <a:rPr lang="en-IN" b="1" dirty="0" err="1"/>
              <a:t>phasic</a:t>
            </a:r>
            <a:r>
              <a:rPr lang="en-IN" b="1" dirty="0"/>
              <a:t> , better heard in expiration</a:t>
            </a:r>
            <a:r>
              <a:rPr lang="en-IN" dirty="0"/>
              <a:t>(absent with immobile dysplastic valve)</a:t>
            </a:r>
          </a:p>
          <a:p>
            <a:endParaRPr lang="en-US" dirty="0"/>
          </a:p>
          <a:p>
            <a:r>
              <a:rPr lang="en-IN" dirty="0"/>
              <a:t>S1 – EC interval –correlates inversely with the degree of </a:t>
            </a:r>
            <a:r>
              <a:rPr lang="en-IN" dirty="0" err="1"/>
              <a:t>stenosis</a:t>
            </a:r>
            <a:endParaRPr lang="en-IN" dirty="0"/>
          </a:p>
          <a:p>
            <a:endParaRPr lang="en-US" dirty="0"/>
          </a:p>
          <a:p>
            <a:endParaRPr lang="en-IN" dirty="0"/>
          </a:p>
          <a:p>
            <a:endParaRPr lang="en-US" b="1" dirty="0"/>
          </a:p>
          <a:p>
            <a:endParaRPr lang="en-IN" b="1" dirty="0"/>
          </a:p>
          <a:p>
            <a:endParaRPr lang="en-US" dirty="0"/>
          </a:p>
          <a:p>
            <a:endParaRPr lang="en-IN" dirty="0"/>
          </a:p>
        </p:txBody>
      </p:sp>
    </p:spTree>
  </p:cSld>
  <p:clrMapOvr>
    <a:masterClrMapping/>
  </p:clrMapOvr>
</p:sld>
</file>

<file path=ppt/slides/slide2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09684"/>
            <a:ext cx="10972800" cy="707954"/>
          </a:xfrm>
        </p:spPr>
        <p:txBody>
          <a:bodyPr>
            <a:normAutofit fontScale="90000"/>
          </a:bodyPr>
          <a:lstStyle/>
          <a:p>
            <a:r>
              <a:rPr lang="en-IN" b="1" dirty="0"/>
              <a:t>Severity –directly correlates with length of the ejection systolic murmur</a:t>
            </a:r>
            <a:r>
              <a:rPr lang="en-IN" dirty="0"/>
              <a:t/>
            </a:r>
            <a:br>
              <a:rPr lang="en-IN" dirty="0"/>
            </a:b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337482"/>
            <a:ext cx="10972800" cy="4788688"/>
          </a:xfrm>
        </p:spPr>
        <p:txBody>
          <a:bodyPr>
            <a:normAutofit fontScale="77500" lnSpcReduction="20000"/>
          </a:bodyPr>
          <a:lstStyle/>
          <a:p>
            <a:pPr>
              <a:buNone/>
            </a:pPr>
            <a:endParaRPr lang="en-US" dirty="0"/>
          </a:p>
          <a:p>
            <a:r>
              <a:rPr lang="en-US" b="1" dirty="0"/>
              <a:t>Mild PS-</a:t>
            </a:r>
            <a:r>
              <a:rPr lang="en-IN" b="1" dirty="0"/>
              <a:t> </a:t>
            </a:r>
            <a:r>
              <a:rPr lang="en-IN" dirty="0"/>
              <a:t>systolic murmur  symmetric and ends before the A2. S2 split </a:t>
            </a:r>
            <a:r>
              <a:rPr lang="en-IN" dirty="0" err="1"/>
              <a:t>preserved.Normal</a:t>
            </a:r>
            <a:r>
              <a:rPr lang="en-IN" dirty="0"/>
              <a:t> P2 intensity</a:t>
            </a:r>
          </a:p>
          <a:p>
            <a:endParaRPr lang="en-IN" dirty="0"/>
          </a:p>
          <a:p>
            <a:r>
              <a:rPr lang="en-IN" b="1" dirty="0"/>
              <a:t>Mod PS- </a:t>
            </a:r>
            <a:r>
              <a:rPr lang="en-IN" dirty="0"/>
              <a:t>systolic murmur ends at A2.S2 widely split(variable).P2 intensity reduced</a:t>
            </a:r>
          </a:p>
          <a:p>
            <a:endParaRPr lang="en-US" dirty="0"/>
          </a:p>
          <a:p>
            <a:r>
              <a:rPr lang="en-US" b="1" dirty="0" err="1"/>
              <a:t>Sev</a:t>
            </a:r>
            <a:r>
              <a:rPr lang="en-US" b="1" dirty="0"/>
              <a:t> PS- </a:t>
            </a:r>
            <a:r>
              <a:rPr lang="en-IN" dirty="0"/>
              <a:t>murmur tends to be </a:t>
            </a:r>
            <a:r>
              <a:rPr lang="en-IN" dirty="0" err="1"/>
              <a:t>longer,late</a:t>
            </a:r>
            <a:r>
              <a:rPr lang="en-IN" dirty="0"/>
              <a:t> peaking and extend inaudible. S2 widely split with muffled P2</a:t>
            </a:r>
            <a:r>
              <a:rPr lang="en-US" dirty="0"/>
              <a:t> </a:t>
            </a:r>
          </a:p>
          <a:p>
            <a:endParaRPr lang="en-US" dirty="0"/>
          </a:p>
          <a:p>
            <a:r>
              <a:rPr lang="en-IN" b="1" dirty="0"/>
              <a:t>Very severe PS- </a:t>
            </a:r>
            <a:r>
              <a:rPr lang="en-IN" dirty="0"/>
              <a:t>murmur has an asymmetric kite –shape (late peaking) reaching </a:t>
            </a:r>
            <a:r>
              <a:rPr lang="en-IN" dirty="0" err="1"/>
              <a:t>upto</a:t>
            </a:r>
            <a:r>
              <a:rPr lang="en-IN" dirty="0"/>
              <a:t> a delayed inaudible P2. A2 will also be inaudible as the loud murmur extends well beyond A2</a:t>
            </a:r>
          </a:p>
        </p:txBody>
      </p:sp>
    </p:spTree>
  </p:cSld>
  <p:clrMapOvr>
    <a:masterClrMapping/>
  </p:clrMapOvr>
</p:sld>
</file>

<file path=ppt/slides/slide2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Q41)Pick </a:t>
            </a:r>
            <a:r>
              <a:rPr lang="en-US" b="1" dirty="0"/>
              <a:t>the correct statements?</a:t>
            </a:r>
            <a:endParaRPr lang="en-IN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>
              <a:buNone/>
            </a:pPr>
            <a:r>
              <a:rPr lang="en-US" dirty="0"/>
              <a:t>1)In </a:t>
            </a:r>
            <a:r>
              <a:rPr lang="en-US" dirty="0" err="1"/>
              <a:t>Sev</a:t>
            </a:r>
            <a:r>
              <a:rPr lang="en-US" dirty="0"/>
              <a:t> AS ,S2 is widely split with murmur extending  beyond A2</a:t>
            </a:r>
          </a:p>
          <a:p>
            <a:pPr>
              <a:buNone/>
            </a:pPr>
            <a:endParaRPr lang="en-US" dirty="0"/>
          </a:p>
          <a:p>
            <a:pPr>
              <a:buNone/>
            </a:pPr>
            <a:r>
              <a:rPr lang="en-US" dirty="0"/>
              <a:t>2) In </a:t>
            </a:r>
            <a:r>
              <a:rPr lang="en-US" dirty="0" err="1"/>
              <a:t>Sev</a:t>
            </a:r>
            <a:r>
              <a:rPr lang="en-US" dirty="0"/>
              <a:t> AS ,S2 is paradoxically split with murmur extending  beyond P2</a:t>
            </a:r>
          </a:p>
          <a:p>
            <a:pPr>
              <a:buNone/>
            </a:pPr>
            <a:endParaRPr lang="en-US" dirty="0"/>
          </a:p>
          <a:p>
            <a:pPr>
              <a:buNone/>
            </a:pPr>
            <a:r>
              <a:rPr lang="en-US" dirty="0"/>
              <a:t>3) In </a:t>
            </a:r>
            <a:r>
              <a:rPr lang="en-US" dirty="0" err="1"/>
              <a:t>Sev</a:t>
            </a:r>
            <a:r>
              <a:rPr lang="en-US" dirty="0"/>
              <a:t> PS ,S2 is widely split with murmur extending  beyond A2</a:t>
            </a:r>
          </a:p>
          <a:p>
            <a:pPr>
              <a:buNone/>
            </a:pPr>
            <a:endParaRPr lang="en-US" dirty="0"/>
          </a:p>
          <a:p>
            <a:pPr>
              <a:buNone/>
            </a:pPr>
            <a:r>
              <a:rPr lang="en-US" dirty="0"/>
              <a:t>4) In </a:t>
            </a:r>
            <a:r>
              <a:rPr lang="en-US" dirty="0" err="1"/>
              <a:t>Sev</a:t>
            </a:r>
            <a:r>
              <a:rPr lang="en-US" dirty="0"/>
              <a:t> PS ,S2 is paradoxically  split with murmur extending  beyond P2</a:t>
            </a:r>
          </a:p>
        </p:txBody>
      </p:sp>
    </p:spTree>
  </p:cSld>
  <p:clrMapOvr>
    <a:masterClrMapping/>
  </p:clrMapOvr>
</p:sld>
</file>

<file path=ppt/slides/slide2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Q42)Which </a:t>
            </a:r>
            <a:r>
              <a:rPr lang="en-US" b="1" dirty="0"/>
              <a:t>heart sound is heard in TOF</a:t>
            </a:r>
            <a:endParaRPr lang="en-IN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1)Aortic Valvular EC</a:t>
            </a:r>
          </a:p>
          <a:p>
            <a:endParaRPr lang="en-US" dirty="0"/>
          </a:p>
          <a:p>
            <a:r>
              <a:rPr lang="en-US" dirty="0"/>
              <a:t>2) Aortic </a:t>
            </a:r>
            <a:r>
              <a:rPr lang="en-US" dirty="0" err="1" smtClean="0"/>
              <a:t>Valvular</a:t>
            </a:r>
            <a:r>
              <a:rPr lang="en-US" dirty="0" smtClean="0"/>
              <a:t> </a:t>
            </a:r>
            <a:r>
              <a:rPr lang="en-US" dirty="0"/>
              <a:t>EC</a:t>
            </a:r>
          </a:p>
          <a:p>
            <a:endParaRPr lang="en-US" dirty="0"/>
          </a:p>
          <a:p>
            <a:r>
              <a:rPr lang="en-US" dirty="0"/>
              <a:t>3) Pulmonary </a:t>
            </a:r>
            <a:r>
              <a:rPr lang="en-US" dirty="0" err="1"/>
              <a:t>Valvular</a:t>
            </a:r>
            <a:r>
              <a:rPr lang="en-US" dirty="0"/>
              <a:t>  </a:t>
            </a:r>
            <a:r>
              <a:rPr lang="en-US" dirty="0" smtClean="0"/>
              <a:t>EC</a:t>
            </a:r>
          </a:p>
          <a:p>
            <a:pPr>
              <a:buNone/>
            </a:pPr>
            <a:endParaRPr lang="en-US" dirty="0"/>
          </a:p>
          <a:p>
            <a:r>
              <a:rPr lang="en-US" dirty="0"/>
              <a:t>4) Pulmonary Vascular EC</a:t>
            </a:r>
            <a:endParaRPr lang="en-IN" dirty="0"/>
          </a:p>
        </p:txBody>
      </p:sp>
    </p:spTree>
  </p:cSld>
  <p:clrMapOvr>
    <a:masterClrMapping/>
  </p:clrMapOvr>
</p:sld>
</file>

<file path=ppt/slides/slide2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b="1" dirty="0"/>
              <a:t>Multiple &amp; Mixed Valvular Heart Disease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8092" y="1786380"/>
            <a:ext cx="11797645" cy="4930218"/>
          </a:xfrm>
        </p:spPr>
        <p:txBody>
          <a:bodyPr>
            <a:normAutofit/>
          </a:bodyPr>
          <a:lstStyle/>
          <a:p>
            <a:endParaRPr lang="en-IN" b="1" dirty="0"/>
          </a:p>
          <a:p>
            <a:r>
              <a:rPr lang="en-IN" b="1" dirty="0"/>
              <a:t>MULTIPLE VHD </a:t>
            </a:r>
            <a:r>
              <a:rPr lang="en-IN" dirty="0"/>
              <a:t>– combination of stenotic and </a:t>
            </a:r>
            <a:r>
              <a:rPr lang="en-IN" dirty="0" err="1"/>
              <a:t>regurg</a:t>
            </a:r>
            <a:r>
              <a:rPr lang="en-IN" dirty="0"/>
              <a:t> lesions occurring on </a:t>
            </a:r>
            <a:r>
              <a:rPr lang="en-IN" u="sng" dirty="0"/>
              <a:t>&gt;</a:t>
            </a:r>
            <a:r>
              <a:rPr lang="en-IN" dirty="0"/>
              <a:t> 2 valves.</a:t>
            </a:r>
          </a:p>
          <a:p>
            <a:r>
              <a:rPr lang="en-IN" b="1" dirty="0"/>
              <a:t>MIXED VHD </a:t>
            </a:r>
            <a:r>
              <a:rPr lang="en-IN" dirty="0"/>
              <a:t>– Stenotic and </a:t>
            </a:r>
            <a:r>
              <a:rPr lang="en-IN" dirty="0" err="1"/>
              <a:t>regurg</a:t>
            </a:r>
            <a:r>
              <a:rPr lang="en-IN" dirty="0"/>
              <a:t> lesions on same valve.</a:t>
            </a:r>
          </a:p>
          <a:p>
            <a:pPr marL="0" indent="0">
              <a:buNone/>
            </a:pPr>
            <a:endParaRPr lang="en-IN" dirty="0"/>
          </a:p>
          <a:p>
            <a:r>
              <a:rPr lang="en-IN" dirty="0">
                <a:solidFill>
                  <a:schemeClr val="bg1"/>
                </a:solidFill>
              </a:rPr>
              <a:t>51% cases rheumatic</a:t>
            </a:r>
          </a:p>
          <a:p>
            <a:r>
              <a:rPr lang="en-IN" dirty="0">
                <a:solidFill>
                  <a:schemeClr val="bg1"/>
                </a:solidFill>
              </a:rPr>
              <a:t>Degenerative 41%</a:t>
            </a:r>
          </a:p>
          <a:p>
            <a:endParaRPr lang="en-IN" dirty="0">
              <a:solidFill>
                <a:schemeClr val="bg1"/>
              </a:solidFill>
            </a:endParaRPr>
          </a:p>
          <a:p>
            <a:endParaRPr lang="en-IN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991695259"/>
      </p:ext>
    </p:extLst>
  </p:cSld>
  <p:clrMapOvr>
    <a:masterClrMapping/>
  </p:clrMapOvr>
</p:sld>
</file>

<file path=ppt/slides/slide2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9819" t="19137" r="29670" b="30602"/>
          <a:stretch/>
        </p:blipFill>
        <p:spPr>
          <a:xfrm>
            <a:off x="1113300" y="551468"/>
            <a:ext cx="9553133" cy="534698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078769240"/>
      </p:ext>
    </p:extLst>
  </p:cSld>
  <p:clrMapOvr>
    <a:masterClrMapping/>
  </p:clrMapOvr>
</p:sld>
</file>

<file path=ppt/slides/slide2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656" y="173133"/>
            <a:ext cx="11958221" cy="1202925"/>
          </a:xfrm>
        </p:spPr>
        <p:txBody>
          <a:bodyPr>
            <a:normAutofit/>
          </a:bodyPr>
          <a:lstStyle/>
          <a:p>
            <a:pPr algn="ctr"/>
            <a:r>
              <a:rPr lang="en-IN" sz="3600" b="1" dirty="0"/>
              <a:t> Hemodynamic interactions that may impact on the diagnosis of multiple and mixed VHDs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5270" y="1690692"/>
            <a:ext cx="11647503" cy="4528121"/>
          </a:xfrm>
        </p:spPr>
        <p:txBody>
          <a:bodyPr>
            <a:normAutofit fontScale="85000" lnSpcReduction="20000"/>
          </a:bodyPr>
          <a:lstStyle/>
          <a:p>
            <a:pPr marL="514350" indent="-514350">
              <a:buAutoNum type="arabicParenBoth"/>
            </a:pPr>
            <a:r>
              <a:rPr lang="en-IN" dirty="0"/>
              <a:t>low-flow, low-gradient stenosis is frequent.</a:t>
            </a:r>
          </a:p>
          <a:p>
            <a:pPr marL="0" indent="0">
              <a:buNone/>
            </a:pPr>
            <a:endParaRPr lang="en-IN" dirty="0"/>
          </a:p>
          <a:p>
            <a:pPr marL="0" indent="0">
              <a:buNone/>
            </a:pPr>
            <a:r>
              <a:rPr lang="en-IN" dirty="0"/>
              <a:t>(2) mixed VHD may be associated with increased anterograde flow and gradient.</a:t>
            </a:r>
          </a:p>
          <a:p>
            <a:pPr marL="0" indent="0">
              <a:buNone/>
            </a:pPr>
            <a:endParaRPr lang="en-IN" dirty="0"/>
          </a:p>
          <a:p>
            <a:pPr marL="0" indent="0">
              <a:buNone/>
            </a:pPr>
            <a:r>
              <a:rPr lang="en-IN" dirty="0"/>
              <a:t>(4) any severe valvular lesion may induce or increase upstream secondary MR or TR.</a:t>
            </a:r>
          </a:p>
          <a:p>
            <a:pPr marL="0" indent="0">
              <a:buNone/>
            </a:pPr>
            <a:endParaRPr lang="en-IN" dirty="0"/>
          </a:p>
          <a:p>
            <a:pPr marL="0" indent="0">
              <a:buNone/>
            </a:pPr>
            <a:r>
              <a:rPr lang="en-IN" dirty="0"/>
              <a:t>(3) the continuity equation is inapplicable when </a:t>
            </a:r>
            <a:r>
              <a:rPr lang="en-IN" dirty="0" err="1"/>
              <a:t>transvalvular</a:t>
            </a:r>
            <a:r>
              <a:rPr lang="en-IN" dirty="0"/>
              <a:t> flows are unequal.</a:t>
            </a:r>
          </a:p>
          <a:p>
            <a:pPr marL="0" indent="0">
              <a:buNone/>
            </a:pPr>
            <a:endParaRPr lang="en-IN" dirty="0"/>
          </a:p>
          <a:p>
            <a:pPr marL="0" indent="0">
              <a:buNone/>
            </a:pPr>
            <a:r>
              <a:rPr lang="en-IN" dirty="0"/>
              <a:t>(5) pressure half-time– derived methods may be invalid in the presence of altered LV compliance/relaxation in the presence of mixed VHD.</a:t>
            </a:r>
          </a:p>
          <a:p>
            <a:endParaRPr lang="en-IN" dirty="0"/>
          </a:p>
        </p:txBody>
      </p:sp>
    </p:spTree>
    <p:extLst>
      <p:ext uri="{BB962C8B-B14F-4D97-AF65-F5344CB8AC3E}">
        <p14:creationId xmlns="" xmlns:p14="http://schemas.microsoft.com/office/powerpoint/2010/main" val="384919054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1582400" cy="1143000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Q4)MS patients deteriorate when AF develops due to all underlying mechanisms except?</a:t>
            </a:r>
            <a:endParaRPr lang="en-IN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dirty="0"/>
              <a:t>1)Increase in heart rate</a:t>
            </a:r>
          </a:p>
          <a:p>
            <a:pPr>
              <a:buNone/>
            </a:pPr>
            <a:endParaRPr lang="en-US" dirty="0"/>
          </a:p>
          <a:p>
            <a:pPr>
              <a:buNone/>
            </a:pPr>
            <a:r>
              <a:rPr lang="en-US" dirty="0"/>
              <a:t>2)Loss of </a:t>
            </a:r>
            <a:r>
              <a:rPr lang="en-US" dirty="0" err="1"/>
              <a:t>atrial</a:t>
            </a:r>
            <a:r>
              <a:rPr lang="en-US" dirty="0"/>
              <a:t> kick</a:t>
            </a:r>
          </a:p>
          <a:p>
            <a:pPr>
              <a:buNone/>
            </a:pPr>
            <a:endParaRPr lang="en-US" dirty="0"/>
          </a:p>
          <a:p>
            <a:pPr>
              <a:buNone/>
            </a:pPr>
            <a:r>
              <a:rPr lang="en-US" dirty="0"/>
              <a:t>3)Long cycles correspond with higher LA pressures</a:t>
            </a:r>
          </a:p>
          <a:p>
            <a:pPr>
              <a:buNone/>
            </a:pPr>
            <a:endParaRPr lang="en-US" dirty="0"/>
          </a:p>
          <a:p>
            <a:pPr>
              <a:buNone/>
            </a:pPr>
            <a:endParaRPr lang="en-IN" dirty="0"/>
          </a:p>
        </p:txBody>
      </p:sp>
    </p:spTree>
  </p:cSld>
  <p:clrMapOvr>
    <a:masterClrMapping/>
  </p:clrMapOvr>
</p:sld>
</file>

<file path=ppt/slides/slide2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N" sz="3600" b="1" dirty="0"/>
              <a:t>1. MS + MR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IN" b="1" dirty="0"/>
              <a:t>Rheumatic heart disease</a:t>
            </a:r>
            <a:r>
              <a:rPr lang="en-IN" dirty="0"/>
              <a:t>. MAC(</a:t>
            </a:r>
            <a:r>
              <a:rPr lang="en-IN" dirty="0" err="1"/>
              <a:t>pred</a:t>
            </a:r>
            <a:r>
              <a:rPr lang="en-IN" dirty="0"/>
              <a:t> MR),Congenital mitral valve disease</a:t>
            </a:r>
          </a:p>
          <a:p>
            <a:endParaRPr lang="en-IN" dirty="0"/>
          </a:p>
          <a:p>
            <a:r>
              <a:rPr lang="en-IN" b="1" dirty="0"/>
              <a:t>MR enhance features of MS</a:t>
            </a:r>
            <a:r>
              <a:rPr lang="en-IN" dirty="0"/>
              <a:t>(Increase mitral inflow)</a:t>
            </a:r>
          </a:p>
          <a:p>
            <a:endParaRPr lang="en-IN" b="1" dirty="0"/>
          </a:p>
          <a:p>
            <a:r>
              <a:rPr lang="en-IN" dirty="0"/>
              <a:t>Identify if early diastolic sound is </a:t>
            </a:r>
            <a:r>
              <a:rPr lang="en-IN" b="1" dirty="0"/>
              <a:t>Opening snap or S3</a:t>
            </a:r>
          </a:p>
          <a:p>
            <a:endParaRPr lang="en-IN" b="1" dirty="0"/>
          </a:p>
          <a:p>
            <a:r>
              <a:rPr lang="en-IN" dirty="0">
                <a:solidFill>
                  <a:schemeClr val="bg1"/>
                </a:solidFill>
              </a:rPr>
              <a:t>murmur</a:t>
            </a:r>
          </a:p>
        </p:txBody>
      </p:sp>
    </p:spTree>
    <p:extLst>
      <p:ext uri="{BB962C8B-B14F-4D97-AF65-F5344CB8AC3E}">
        <p14:creationId xmlns="" xmlns:p14="http://schemas.microsoft.com/office/powerpoint/2010/main" val="3960267011"/>
      </p:ext>
    </p:extLst>
  </p:cSld>
  <p:clrMapOvr>
    <a:masterClrMapping/>
  </p:clrMapOvr>
</p:sld>
</file>

<file path=ppt/slides/slide2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b="1" dirty="0"/>
              <a:t>Opening snap</a:t>
            </a:r>
            <a:r>
              <a:rPr lang="en-US" dirty="0"/>
              <a:t>-</a:t>
            </a:r>
            <a:r>
              <a:rPr lang="en-US" dirty="0" err="1"/>
              <a:t>loud,high</a:t>
            </a:r>
            <a:r>
              <a:rPr lang="en-US" dirty="0"/>
              <a:t> </a:t>
            </a:r>
            <a:r>
              <a:rPr lang="en-US" dirty="0" err="1"/>
              <a:t>pitch,widely</a:t>
            </a:r>
            <a:r>
              <a:rPr lang="en-US" dirty="0"/>
              <a:t> </a:t>
            </a:r>
            <a:r>
              <a:rPr lang="en-US" dirty="0" err="1"/>
              <a:t>audible,crisp</a:t>
            </a:r>
            <a:r>
              <a:rPr lang="en-US" dirty="0"/>
              <a:t> , best heard midway of LSB &amp;  apex</a:t>
            </a:r>
          </a:p>
          <a:p>
            <a:endParaRPr lang="en-US" dirty="0"/>
          </a:p>
          <a:p>
            <a:r>
              <a:rPr lang="en-US" b="1" dirty="0"/>
              <a:t>LV S3- </a:t>
            </a:r>
            <a:r>
              <a:rPr lang="en-US" dirty="0"/>
              <a:t>Low </a:t>
            </a:r>
            <a:r>
              <a:rPr lang="en-US" dirty="0" err="1"/>
              <a:t>pitch,left</a:t>
            </a:r>
            <a:r>
              <a:rPr lang="en-US" dirty="0"/>
              <a:t> </a:t>
            </a:r>
            <a:r>
              <a:rPr lang="en-US" dirty="0" err="1"/>
              <a:t>lateral,localized</a:t>
            </a:r>
            <a:r>
              <a:rPr lang="en-US" dirty="0"/>
              <a:t> at </a:t>
            </a:r>
            <a:r>
              <a:rPr lang="en-US" dirty="0" err="1"/>
              <a:t>apex,may</a:t>
            </a:r>
            <a:r>
              <a:rPr lang="en-US" dirty="0"/>
              <a:t> be palpable</a:t>
            </a:r>
          </a:p>
          <a:p>
            <a:endParaRPr lang="en-US" dirty="0"/>
          </a:p>
          <a:p>
            <a:endParaRPr lang="en-US" dirty="0"/>
          </a:p>
          <a:p>
            <a:r>
              <a:rPr lang="en-US" b="1" dirty="0"/>
              <a:t>MDM(MS)- </a:t>
            </a:r>
            <a:r>
              <a:rPr lang="en-US" dirty="0"/>
              <a:t>Follows OS, may have </a:t>
            </a:r>
            <a:r>
              <a:rPr lang="en-US" dirty="0" err="1"/>
              <a:t>presystolic</a:t>
            </a:r>
            <a:r>
              <a:rPr lang="en-US" dirty="0"/>
              <a:t> </a:t>
            </a:r>
            <a:r>
              <a:rPr lang="en-US" dirty="0" err="1"/>
              <a:t>accenuation</a:t>
            </a:r>
            <a:endParaRPr lang="en-US" dirty="0"/>
          </a:p>
          <a:p>
            <a:pPr>
              <a:buNone/>
            </a:pPr>
            <a:r>
              <a:rPr lang="en-US" b="1" dirty="0"/>
              <a:t>     MDM(MR)-</a:t>
            </a:r>
            <a:r>
              <a:rPr lang="en-US" dirty="0" err="1"/>
              <a:t>Folows</a:t>
            </a:r>
            <a:r>
              <a:rPr lang="en-US" dirty="0"/>
              <a:t> S3,decrescendo,no </a:t>
            </a:r>
            <a:r>
              <a:rPr lang="en-US" dirty="0" err="1"/>
              <a:t>presystolic</a:t>
            </a:r>
            <a:r>
              <a:rPr lang="en-US" dirty="0"/>
              <a:t> </a:t>
            </a:r>
            <a:r>
              <a:rPr lang="en-US" dirty="0" err="1"/>
              <a:t>accenuation</a:t>
            </a:r>
            <a:endParaRPr lang="en-US" dirty="0"/>
          </a:p>
          <a:p>
            <a:pPr>
              <a:buNone/>
            </a:pPr>
            <a:endParaRPr lang="en-US" dirty="0"/>
          </a:p>
          <a:p>
            <a:pPr>
              <a:buNone/>
            </a:pPr>
            <a:r>
              <a:rPr lang="en-US" dirty="0"/>
              <a:t>    S1-often loud in MS, often soft in MR</a:t>
            </a:r>
          </a:p>
          <a:p>
            <a:pPr>
              <a:buNone/>
            </a:pPr>
            <a:endParaRPr lang="en-US" dirty="0"/>
          </a:p>
          <a:p>
            <a:pPr>
              <a:buNone/>
            </a:pPr>
            <a:endParaRPr lang="en-IN" dirty="0"/>
          </a:p>
        </p:txBody>
      </p:sp>
    </p:spTree>
  </p:cSld>
  <p:clrMapOvr>
    <a:masterClrMapping/>
  </p:clrMapOvr>
</p:sld>
</file>

<file path=ppt/slides/slide2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/>
              <a:t>Q43)In </a:t>
            </a:r>
            <a:r>
              <a:rPr lang="en-US" b="1" dirty="0"/>
              <a:t>context of MS+MR, all are features of predominant MR except</a:t>
            </a:r>
            <a:endParaRPr lang="en-IN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dirty="0"/>
              <a:t>1)LV S3</a:t>
            </a:r>
          </a:p>
          <a:p>
            <a:pPr>
              <a:buNone/>
            </a:pPr>
            <a:r>
              <a:rPr lang="en-US" dirty="0"/>
              <a:t>2)MDM without </a:t>
            </a:r>
            <a:r>
              <a:rPr lang="en-US" dirty="0" err="1"/>
              <a:t>presystolic</a:t>
            </a:r>
            <a:r>
              <a:rPr lang="en-US" dirty="0"/>
              <a:t> </a:t>
            </a:r>
            <a:r>
              <a:rPr lang="en-US" dirty="0" err="1"/>
              <a:t>accenuation</a:t>
            </a:r>
            <a:endParaRPr lang="en-US" dirty="0"/>
          </a:p>
          <a:p>
            <a:pPr>
              <a:buNone/>
            </a:pPr>
            <a:r>
              <a:rPr lang="en-US" dirty="0"/>
              <a:t>3)Wide split S2</a:t>
            </a:r>
          </a:p>
          <a:p>
            <a:pPr>
              <a:buNone/>
            </a:pPr>
            <a:r>
              <a:rPr lang="en-US" dirty="0"/>
              <a:t>4)Loud S1</a:t>
            </a:r>
            <a:endParaRPr lang="en-IN" dirty="0"/>
          </a:p>
        </p:txBody>
      </p:sp>
    </p:spTree>
  </p:cSld>
  <p:clrMapOvr>
    <a:masterClrMapping/>
  </p:clrMapOvr>
</p:sld>
</file>

<file path=ppt/slides/slide2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WHO PREDOMINATES?</a:t>
            </a:r>
            <a:endParaRPr lang="en-IN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MS </a:t>
            </a:r>
            <a:r>
              <a:rPr lang="en-US" dirty="0"/>
              <a:t>– Loud S2, OS, </a:t>
            </a:r>
            <a:r>
              <a:rPr lang="en-US" dirty="0" err="1"/>
              <a:t>Presystolic</a:t>
            </a:r>
            <a:r>
              <a:rPr lang="en-US" dirty="0"/>
              <a:t> </a:t>
            </a:r>
            <a:r>
              <a:rPr lang="en-US" dirty="0" err="1"/>
              <a:t>accenuation</a:t>
            </a:r>
            <a:endParaRPr lang="en-US" dirty="0"/>
          </a:p>
          <a:p>
            <a:endParaRPr lang="en-US" dirty="0"/>
          </a:p>
          <a:p>
            <a:pPr>
              <a:buNone/>
            </a:pPr>
            <a:endParaRPr lang="en-US" dirty="0"/>
          </a:p>
          <a:p>
            <a:r>
              <a:rPr lang="en-US" b="1" dirty="0"/>
              <a:t>MR</a:t>
            </a:r>
            <a:r>
              <a:rPr lang="en-US" dirty="0"/>
              <a:t> – LV type </a:t>
            </a:r>
            <a:r>
              <a:rPr lang="en-US" dirty="0" err="1"/>
              <a:t>cardiomegaly</a:t>
            </a:r>
            <a:r>
              <a:rPr lang="en-US" dirty="0"/>
              <a:t>, </a:t>
            </a:r>
            <a:r>
              <a:rPr lang="en-US" dirty="0" err="1"/>
              <a:t>Hyperdynamic</a:t>
            </a:r>
            <a:r>
              <a:rPr lang="en-US" dirty="0"/>
              <a:t> apex,</a:t>
            </a:r>
          </a:p>
          <a:p>
            <a:pPr>
              <a:buNone/>
            </a:pPr>
            <a:r>
              <a:rPr lang="en-US" dirty="0"/>
              <a:t>               LVS3,PSM@apex,Wide split S2(Early A2)</a:t>
            </a:r>
          </a:p>
          <a:p>
            <a:pPr>
              <a:buNone/>
            </a:pPr>
            <a:endParaRPr lang="en-US" dirty="0"/>
          </a:p>
          <a:p>
            <a:pPr>
              <a:buNone/>
            </a:pPr>
            <a:endParaRPr lang="en-IN" dirty="0"/>
          </a:p>
        </p:txBody>
      </p:sp>
    </p:spTree>
  </p:cSld>
  <p:clrMapOvr>
    <a:masterClrMapping/>
  </p:clrMapOvr>
</p:sld>
</file>

<file path=ppt/slides/slide2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b="1" dirty="0"/>
              <a:t>2. MS + AR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2221" y="1332648"/>
            <a:ext cx="11735483" cy="4844317"/>
          </a:xfrm>
        </p:spPr>
        <p:txBody>
          <a:bodyPr>
            <a:normAutofit fontScale="70000" lnSpcReduction="20000"/>
          </a:bodyPr>
          <a:lstStyle/>
          <a:p>
            <a:endParaRPr lang="en-IN" dirty="0"/>
          </a:p>
          <a:p>
            <a:r>
              <a:rPr lang="en-IN" dirty="0"/>
              <a:t>MS being proximal affect assessment of AR.</a:t>
            </a:r>
          </a:p>
          <a:p>
            <a:endParaRPr lang="en-IN" dirty="0"/>
          </a:p>
          <a:p>
            <a:r>
              <a:rPr lang="en-IN" dirty="0"/>
              <a:t>Severe MS &amp; PAH – 1/3</a:t>
            </a:r>
            <a:r>
              <a:rPr lang="en-IN" baseline="30000" dirty="0"/>
              <a:t>rd</a:t>
            </a:r>
            <a:r>
              <a:rPr lang="en-IN" dirty="0"/>
              <a:t> have reduced LV preload </a:t>
            </a:r>
            <a:r>
              <a:rPr lang="en-IN" dirty="0">
                <a:sym typeface="Wingdings" panose="05000000000000000000" pitchFamily="2" charset="2"/>
              </a:rPr>
              <a:t> low cardiac output  pulse pressure less wide &amp; peripheral signs less than expected.</a:t>
            </a:r>
          </a:p>
          <a:p>
            <a:endParaRPr lang="en-IN" dirty="0">
              <a:sym typeface="Wingdings" panose="05000000000000000000" pitchFamily="2" charset="2"/>
            </a:endParaRPr>
          </a:p>
          <a:p>
            <a:r>
              <a:rPr lang="en-IN" dirty="0">
                <a:sym typeface="Wingdings" panose="05000000000000000000" pitchFamily="2" charset="2"/>
              </a:rPr>
              <a:t>When to suspect MS in Severe AR?</a:t>
            </a:r>
          </a:p>
          <a:p>
            <a:pPr marL="0" indent="0" algn="ctr">
              <a:buNone/>
            </a:pPr>
            <a:r>
              <a:rPr lang="en-IN" dirty="0">
                <a:sym typeface="Wingdings" panose="05000000000000000000" pitchFamily="2" charset="2"/>
              </a:rPr>
              <a:t>1.AF</a:t>
            </a:r>
          </a:p>
          <a:p>
            <a:pPr marL="0" indent="0" algn="ctr">
              <a:buNone/>
            </a:pPr>
            <a:r>
              <a:rPr lang="en-IN" dirty="0">
                <a:sym typeface="Wingdings" panose="05000000000000000000" pitchFamily="2" charset="2"/>
              </a:rPr>
              <a:t>       </a:t>
            </a:r>
            <a:r>
              <a:rPr lang="en-IN" dirty="0" smtClean="0">
                <a:sym typeface="Wingdings" panose="05000000000000000000" pitchFamily="2" charset="2"/>
              </a:rPr>
              <a:t>                                         </a:t>
            </a:r>
            <a:r>
              <a:rPr lang="en-IN" dirty="0">
                <a:sym typeface="Wingdings" panose="05000000000000000000" pitchFamily="2" charset="2"/>
              </a:rPr>
              <a:t>2.Loud </a:t>
            </a:r>
            <a:r>
              <a:rPr lang="en-IN" dirty="0" smtClean="0">
                <a:sym typeface="Wingdings" panose="05000000000000000000" pitchFamily="2" charset="2"/>
              </a:rPr>
              <a:t>S1(Absence of non soft S1)</a:t>
            </a:r>
            <a:endParaRPr lang="en-IN" dirty="0">
              <a:sym typeface="Wingdings" panose="05000000000000000000" pitchFamily="2" charset="2"/>
            </a:endParaRPr>
          </a:p>
          <a:p>
            <a:pPr marL="0" indent="0" algn="ctr">
              <a:buNone/>
            </a:pPr>
            <a:r>
              <a:rPr lang="en-IN" dirty="0">
                <a:sym typeface="Wingdings" panose="05000000000000000000" pitchFamily="2" charset="2"/>
              </a:rPr>
              <a:t>3.OS</a:t>
            </a:r>
          </a:p>
          <a:p>
            <a:pPr marL="0" indent="0" algn="ctr">
              <a:buNone/>
            </a:pPr>
            <a:r>
              <a:rPr lang="en-IN" dirty="0">
                <a:sym typeface="Wingdings" panose="05000000000000000000" pitchFamily="2" charset="2"/>
              </a:rPr>
              <a:t>                   4.Diastolic thrill</a:t>
            </a:r>
          </a:p>
          <a:p>
            <a:pPr marL="0" indent="0" algn="ctr">
              <a:buNone/>
            </a:pPr>
            <a:r>
              <a:rPr lang="en-IN" dirty="0">
                <a:sym typeface="Wingdings" panose="05000000000000000000" pitchFamily="2" charset="2"/>
              </a:rPr>
              <a:t>                                                      5.Presystolic accentuation of MDM</a:t>
            </a:r>
          </a:p>
          <a:p>
            <a:pPr marL="0" indent="0" algn="ctr">
              <a:buNone/>
            </a:pPr>
            <a:r>
              <a:rPr lang="en-IN" dirty="0">
                <a:sym typeface="Wingdings" panose="05000000000000000000" pitchFamily="2" charset="2"/>
              </a:rPr>
              <a:t> 6.PAH</a:t>
            </a:r>
            <a:endParaRPr lang="en-IN" dirty="0"/>
          </a:p>
        </p:txBody>
      </p:sp>
    </p:spTree>
    <p:extLst>
      <p:ext uri="{BB962C8B-B14F-4D97-AF65-F5344CB8AC3E}">
        <p14:creationId xmlns="" xmlns:p14="http://schemas.microsoft.com/office/powerpoint/2010/main" val="2201253745"/>
      </p:ext>
    </p:extLst>
  </p:cSld>
  <p:clrMapOvr>
    <a:masterClrMapping/>
  </p:clrMapOvr>
</p:sld>
</file>

<file path=ppt/slides/slide2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9556" y="32805"/>
            <a:ext cx="10964257" cy="1657884"/>
          </a:xfrm>
        </p:spPr>
        <p:txBody>
          <a:bodyPr/>
          <a:lstStyle/>
          <a:p>
            <a:r>
              <a:rPr lang="en-IN" b="1" dirty="0"/>
              <a:t>3. MS + AS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108" y="1451559"/>
            <a:ext cx="11936405" cy="4758208"/>
          </a:xfrm>
        </p:spPr>
        <p:txBody>
          <a:bodyPr>
            <a:normAutofit fontScale="92500"/>
          </a:bodyPr>
          <a:lstStyle/>
          <a:p>
            <a:endParaRPr lang="en-IN" dirty="0"/>
          </a:p>
          <a:p>
            <a:r>
              <a:rPr lang="en-IN" dirty="0"/>
              <a:t>MS + SEVERE PAH &amp; TV disease  </a:t>
            </a:r>
            <a:r>
              <a:rPr lang="en-IN" dirty="0">
                <a:sym typeface="Wingdings" panose="05000000000000000000" pitchFamily="2" charset="2"/>
              </a:rPr>
              <a:t> Reduce CO   UNDER ESTIMATE severity of AS.</a:t>
            </a:r>
          </a:p>
          <a:p>
            <a:pPr marL="0" indent="0">
              <a:buNone/>
            </a:pPr>
            <a:r>
              <a:rPr lang="en-IN" dirty="0">
                <a:sym typeface="Wingdings" panose="05000000000000000000" pitchFamily="2" charset="2"/>
              </a:rPr>
              <a:t>                    ESM shorter, softer</a:t>
            </a:r>
          </a:p>
          <a:p>
            <a:pPr marL="0" indent="0">
              <a:buNone/>
            </a:pPr>
            <a:r>
              <a:rPr lang="en-IN" dirty="0">
                <a:sym typeface="Wingdings" panose="05000000000000000000" pitchFamily="2" charset="2"/>
              </a:rPr>
              <a:t>                    LV S4 absent due to MS.</a:t>
            </a:r>
          </a:p>
          <a:p>
            <a:endParaRPr lang="en-IN" dirty="0">
              <a:sym typeface="Wingdings" panose="05000000000000000000" pitchFamily="2" charset="2"/>
            </a:endParaRPr>
          </a:p>
          <a:p>
            <a:r>
              <a:rPr lang="en-IN" dirty="0">
                <a:sym typeface="Wingdings" panose="05000000000000000000" pitchFamily="2" charset="2"/>
              </a:rPr>
              <a:t>Severe AS  LVH  Elevated LVEDP  </a:t>
            </a:r>
            <a:r>
              <a:rPr lang="en-IN" dirty="0" smtClean="0">
                <a:sym typeface="Wingdings" panose="05000000000000000000" pitchFamily="2" charset="2"/>
              </a:rPr>
              <a:t>Increased LAP(</a:t>
            </a:r>
            <a:r>
              <a:rPr lang="en-IN" dirty="0" err="1" smtClean="0">
                <a:sym typeface="Wingdings" panose="05000000000000000000" pitchFamily="2" charset="2"/>
              </a:rPr>
              <a:t>Transmitral</a:t>
            </a:r>
            <a:r>
              <a:rPr lang="en-IN" dirty="0" smtClean="0">
                <a:sym typeface="Wingdings" panose="05000000000000000000" pitchFamily="2" charset="2"/>
              </a:rPr>
              <a:t> gradient depend on </a:t>
            </a:r>
            <a:r>
              <a:rPr lang="en-IN" dirty="0" err="1" smtClean="0">
                <a:sym typeface="Wingdings" panose="05000000000000000000" pitchFamily="2" charset="2"/>
              </a:rPr>
              <a:t>stenosis</a:t>
            </a:r>
            <a:r>
              <a:rPr lang="en-IN" smtClean="0">
                <a:sym typeface="Wingdings" panose="05000000000000000000" pitchFamily="2" charset="2"/>
              </a:rPr>
              <a:t>/ </a:t>
            </a:r>
            <a:r>
              <a:rPr lang="en-IN" dirty="0" smtClean="0">
                <a:sym typeface="Wingdings" panose="05000000000000000000" pitchFamily="2" charset="2"/>
              </a:rPr>
              <a:t>flow across valve) MS</a:t>
            </a:r>
            <a:r>
              <a:rPr lang="en-IN" dirty="0">
                <a:sym typeface="Wingdings" panose="05000000000000000000" pitchFamily="2" charset="2"/>
              </a:rPr>
              <a:t> </a:t>
            </a:r>
            <a:r>
              <a:rPr lang="en-IN" dirty="0" smtClean="0">
                <a:sym typeface="Wingdings" panose="05000000000000000000" pitchFamily="2" charset="2"/>
              </a:rPr>
              <a:t>more symptomatic </a:t>
            </a:r>
            <a:endParaRPr lang="en-IN" dirty="0">
              <a:sym typeface="Wingdings" panose="05000000000000000000" pitchFamily="2" charset="2"/>
            </a:endParaRPr>
          </a:p>
          <a:p>
            <a:pPr marL="0" indent="0">
              <a:buNone/>
            </a:pPr>
            <a:r>
              <a:rPr lang="en-IN" dirty="0">
                <a:sym typeface="Wingdings" panose="05000000000000000000" pitchFamily="2" charset="2"/>
              </a:rPr>
              <a:t>                    A2-OS </a:t>
            </a:r>
            <a:r>
              <a:rPr lang="en-IN" dirty="0" smtClean="0">
                <a:sym typeface="Wingdings" panose="05000000000000000000" pitchFamily="2" charset="2"/>
              </a:rPr>
              <a:t>not reliable(Increased LAP/Prolonged IVR)</a:t>
            </a:r>
            <a:r>
              <a:rPr lang="en-IN" dirty="0" smtClean="0">
                <a:solidFill>
                  <a:schemeClr val="bg1"/>
                </a:solidFill>
                <a:sym typeface="Wingdings" panose="05000000000000000000" pitchFamily="2" charset="2"/>
              </a:rPr>
              <a:t>Murmur </a:t>
            </a:r>
            <a:r>
              <a:rPr lang="en-IN" dirty="0">
                <a:solidFill>
                  <a:schemeClr val="bg1"/>
                </a:solidFill>
                <a:sym typeface="Wingdings" panose="05000000000000000000" pitchFamily="2" charset="2"/>
              </a:rPr>
              <a:t>short</a:t>
            </a:r>
            <a:endParaRPr lang="en-IN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623377245"/>
      </p:ext>
    </p:extLst>
  </p:cSld>
  <p:clrMapOvr>
    <a:masterClrMapping/>
  </p:clrMapOvr>
</p:sld>
</file>

<file path=ppt/slides/slide2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5809" y="146133"/>
            <a:ext cx="3704735" cy="518475"/>
          </a:xfrm>
        </p:spPr>
        <p:txBody>
          <a:bodyPr>
            <a:normAutofit fontScale="90000"/>
          </a:bodyPr>
          <a:lstStyle/>
          <a:p>
            <a:r>
              <a:rPr lang="en-IN" b="1" dirty="0">
                <a:solidFill>
                  <a:schemeClr val="bg1"/>
                </a:solidFill>
              </a:rPr>
              <a:t>MS + AS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9088" t="26286" r="23272" b="15870"/>
          <a:stretch/>
        </p:blipFill>
        <p:spPr>
          <a:xfrm>
            <a:off x="838211" y="711727"/>
            <a:ext cx="10334671" cy="5833737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682537580"/>
      </p:ext>
    </p:extLst>
  </p:cSld>
  <p:clrMapOvr>
    <a:masterClrMapping/>
  </p:clrMapOvr>
</p:sld>
</file>

<file path=ppt/slides/slide2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b="1" dirty="0"/>
              <a:t>4. AS + AR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2509" y="1260764"/>
            <a:ext cx="11249891" cy="5292436"/>
          </a:xfrm>
        </p:spPr>
        <p:txBody>
          <a:bodyPr>
            <a:normAutofit fontScale="85000" lnSpcReduction="20000"/>
          </a:bodyPr>
          <a:lstStyle/>
          <a:p>
            <a:endParaRPr lang="en-IN" dirty="0"/>
          </a:p>
          <a:p>
            <a:r>
              <a:rPr lang="en-IN" dirty="0" err="1"/>
              <a:t>Bisferiens</a:t>
            </a:r>
            <a:r>
              <a:rPr lang="en-IN" dirty="0"/>
              <a:t> Pulse </a:t>
            </a:r>
            <a:r>
              <a:rPr lang="en-IN" dirty="0">
                <a:sym typeface="Wingdings" panose="05000000000000000000" pitchFamily="2" charset="2"/>
              </a:rPr>
              <a:t> Dominant AR</a:t>
            </a:r>
          </a:p>
          <a:p>
            <a:endParaRPr lang="en-US" dirty="0">
              <a:sym typeface="Wingdings" panose="05000000000000000000" pitchFamily="2" charset="2"/>
            </a:endParaRPr>
          </a:p>
          <a:p>
            <a:r>
              <a:rPr lang="en-US" dirty="0">
                <a:sym typeface="Wingdings" panose="05000000000000000000" pitchFamily="2" charset="2"/>
              </a:rPr>
              <a:t>Peripheral signs of AR masked</a:t>
            </a:r>
            <a:endParaRPr lang="en-IN" dirty="0">
              <a:sym typeface="Wingdings" panose="05000000000000000000" pitchFamily="2" charset="2"/>
            </a:endParaRPr>
          </a:p>
          <a:p>
            <a:endParaRPr lang="en-IN" dirty="0">
              <a:sym typeface="Wingdings" panose="05000000000000000000" pitchFamily="2" charset="2"/>
            </a:endParaRPr>
          </a:p>
          <a:p>
            <a:r>
              <a:rPr lang="en-IN" dirty="0">
                <a:sym typeface="Wingdings" panose="05000000000000000000" pitchFamily="2" charset="2"/>
              </a:rPr>
              <a:t>Systolic decapitation of BP, &lt; 130  AS</a:t>
            </a:r>
          </a:p>
          <a:p>
            <a:endParaRPr lang="en-US" dirty="0">
              <a:sym typeface="Wingdings" panose="05000000000000000000" pitchFamily="2" charset="2"/>
            </a:endParaRPr>
          </a:p>
          <a:p>
            <a:pPr>
              <a:buNone/>
            </a:pPr>
            <a:r>
              <a:rPr lang="en-US" dirty="0">
                <a:sym typeface="Wingdings" panose="05000000000000000000" pitchFamily="2" charset="2"/>
              </a:rPr>
              <a:t>(Less reliable in elderly- Inelastic aorta &amp; reduced compliance of vasculature)</a:t>
            </a:r>
            <a:endParaRPr lang="en-IN" dirty="0">
              <a:sym typeface="Wingdings" panose="05000000000000000000" pitchFamily="2" charset="2"/>
            </a:endParaRPr>
          </a:p>
          <a:p>
            <a:endParaRPr lang="en-IN" dirty="0">
              <a:sym typeface="Wingdings" panose="05000000000000000000" pitchFamily="2" charset="2"/>
            </a:endParaRPr>
          </a:p>
          <a:p>
            <a:r>
              <a:rPr lang="en-IN" dirty="0">
                <a:sym typeface="Wingdings" panose="05000000000000000000" pitchFamily="2" charset="2"/>
              </a:rPr>
              <a:t>Heaving apex &amp; late peaking Murmur  AS</a:t>
            </a:r>
          </a:p>
          <a:p>
            <a:endParaRPr lang="en-IN" dirty="0">
              <a:sym typeface="Wingdings" panose="05000000000000000000" pitchFamily="2" charset="2"/>
            </a:endParaRPr>
          </a:p>
          <a:p>
            <a:r>
              <a:rPr lang="en-IN" dirty="0">
                <a:sym typeface="Wingdings" panose="05000000000000000000" pitchFamily="2" charset="2"/>
              </a:rPr>
              <a:t>Systolic Thrill  AS</a:t>
            </a:r>
            <a:endParaRPr lang="en-IN" dirty="0"/>
          </a:p>
        </p:txBody>
      </p:sp>
    </p:spTree>
    <p:extLst>
      <p:ext uri="{BB962C8B-B14F-4D97-AF65-F5344CB8AC3E}">
        <p14:creationId xmlns="" xmlns:p14="http://schemas.microsoft.com/office/powerpoint/2010/main" val="1257924083"/>
      </p:ext>
    </p:extLst>
  </p:cSld>
  <p:clrMapOvr>
    <a:masterClrMapping/>
  </p:clrMapOvr>
</p:sld>
</file>

<file path=ppt/slides/slide2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/>
              <a:t>Q44)In </a:t>
            </a:r>
            <a:r>
              <a:rPr lang="en-US" b="1" dirty="0"/>
              <a:t>context of AS+AR, all are features of predominant AS except</a:t>
            </a:r>
            <a:endParaRPr lang="en-IN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dirty="0"/>
              <a:t>1)Systolic thrill</a:t>
            </a:r>
          </a:p>
          <a:p>
            <a:pPr>
              <a:buNone/>
            </a:pPr>
            <a:r>
              <a:rPr lang="en-US" dirty="0"/>
              <a:t>2)Heaving apex</a:t>
            </a:r>
          </a:p>
          <a:p>
            <a:pPr>
              <a:buNone/>
            </a:pPr>
            <a:r>
              <a:rPr lang="en-US" dirty="0"/>
              <a:t>3)Diastolic decapitation</a:t>
            </a:r>
          </a:p>
          <a:p>
            <a:pPr>
              <a:buNone/>
            </a:pPr>
            <a:r>
              <a:rPr lang="en-US" dirty="0"/>
              <a:t>4)Late peaking  murmur</a:t>
            </a:r>
            <a:endParaRPr lang="en-IN" dirty="0"/>
          </a:p>
        </p:txBody>
      </p:sp>
    </p:spTree>
  </p:cSld>
  <p:clrMapOvr>
    <a:masterClrMapping/>
  </p:clrMapOvr>
</p:sld>
</file>

<file path=ppt/slides/slide2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/>
              <a:t>Q45)Of </a:t>
            </a:r>
            <a:r>
              <a:rPr lang="en-US" b="1" dirty="0"/>
              <a:t>all multiple VHD’s the worst possible combination </a:t>
            </a:r>
            <a:r>
              <a:rPr lang="en-US" b="1" dirty="0" err="1"/>
              <a:t>haemodynamically</a:t>
            </a:r>
            <a:r>
              <a:rPr lang="en-US" b="1" dirty="0"/>
              <a:t> is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dirty="0"/>
              <a:t>1)MS + MR</a:t>
            </a:r>
          </a:p>
          <a:p>
            <a:pPr>
              <a:buNone/>
            </a:pPr>
            <a:endParaRPr lang="en-US" dirty="0"/>
          </a:p>
          <a:p>
            <a:pPr>
              <a:buNone/>
            </a:pPr>
            <a:r>
              <a:rPr lang="en-US" dirty="0"/>
              <a:t>2)AS + AR</a:t>
            </a:r>
          </a:p>
          <a:p>
            <a:pPr>
              <a:buNone/>
            </a:pPr>
            <a:endParaRPr lang="en-US" dirty="0"/>
          </a:p>
          <a:p>
            <a:pPr>
              <a:buNone/>
            </a:pPr>
            <a:r>
              <a:rPr lang="en-US" dirty="0"/>
              <a:t>3) MS+ AR</a:t>
            </a:r>
          </a:p>
          <a:p>
            <a:pPr>
              <a:buNone/>
            </a:pPr>
            <a:endParaRPr lang="en-US" dirty="0"/>
          </a:p>
          <a:p>
            <a:pPr>
              <a:buNone/>
            </a:pPr>
            <a:r>
              <a:rPr lang="en-US" dirty="0"/>
              <a:t>4)AS + MR</a:t>
            </a:r>
            <a:endParaRPr lang="en-IN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/>
              <a:t>Atrial</a:t>
            </a:r>
            <a:r>
              <a:rPr lang="en-US" b="1" dirty="0"/>
              <a:t> fibrillation</a:t>
            </a:r>
            <a:endParaRPr lang="en-IN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" y="1600206"/>
            <a:ext cx="11984183" cy="4525963"/>
          </a:xfrm>
        </p:spPr>
        <p:txBody>
          <a:bodyPr/>
          <a:lstStyle/>
          <a:p>
            <a:r>
              <a:rPr lang="en-US" dirty="0"/>
              <a:t>Not associated with only severity of MS- </a:t>
            </a:r>
            <a:r>
              <a:rPr lang="en-US" b="1" dirty="0"/>
              <a:t>Not a marker of severe MS</a:t>
            </a:r>
          </a:p>
          <a:p>
            <a:endParaRPr lang="en-US" dirty="0"/>
          </a:p>
          <a:p>
            <a:r>
              <a:rPr lang="en-US" dirty="0"/>
              <a:t>Age of individual , initial age of rheumatic fever , number of recurrences, severity and extent of </a:t>
            </a:r>
            <a:r>
              <a:rPr lang="en-US" dirty="0" err="1"/>
              <a:t>carditis</a:t>
            </a:r>
            <a:r>
              <a:rPr lang="en-US" dirty="0"/>
              <a:t> in previous recurrence</a:t>
            </a:r>
          </a:p>
          <a:p>
            <a:endParaRPr lang="en-US" b="1" dirty="0"/>
          </a:p>
          <a:p>
            <a:pPr>
              <a:buNone/>
            </a:pPr>
            <a:r>
              <a:rPr lang="en-US" b="1" dirty="0"/>
              <a:t>   AF-Increased heart rate-reduced diastolic filling period-Increased LAP-worsening of FC</a:t>
            </a:r>
          </a:p>
          <a:p>
            <a:endParaRPr lang="en-IN" dirty="0"/>
          </a:p>
        </p:txBody>
      </p:sp>
    </p:spTree>
  </p:cSld>
  <p:clrMapOvr>
    <a:masterClrMapping/>
  </p:clrMapOvr>
</p:sld>
</file>

<file path=ppt/slides/slide2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IN" b="1" dirty="0"/>
              <a:t>5. AS + MR - </a:t>
            </a:r>
            <a:r>
              <a:rPr lang="en-IN" dirty="0">
                <a:solidFill>
                  <a:schemeClr val="bg1"/>
                </a:solidFill>
              </a:rPr>
              <a:t>Worst hemodynamic combination.</a:t>
            </a:r>
            <a:br>
              <a:rPr lang="en-IN" dirty="0">
                <a:solidFill>
                  <a:schemeClr val="bg1"/>
                </a:solidFill>
              </a:rPr>
            </a:br>
            <a:endParaRPr lang="en-IN" dirty="0"/>
          </a:p>
        </p:txBody>
      </p:sp>
      <p:sp>
        <p:nvSpPr>
          <p:cNvPr id="5" name="Oval 4"/>
          <p:cNvSpPr/>
          <p:nvPr/>
        </p:nvSpPr>
        <p:spPr>
          <a:xfrm>
            <a:off x="113134" y="2521527"/>
            <a:ext cx="4350471" cy="387456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6" name="TextBox 5"/>
          <p:cNvSpPr txBox="1"/>
          <p:nvPr/>
        </p:nvSpPr>
        <p:spPr>
          <a:xfrm>
            <a:off x="886123" y="4119513"/>
            <a:ext cx="286574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b="1" dirty="0">
                <a:solidFill>
                  <a:srgbClr val="FF0000"/>
                </a:solidFill>
              </a:rPr>
              <a:t>Mechanism of MR in AS</a:t>
            </a:r>
          </a:p>
          <a:p>
            <a:endParaRPr lang="en-IN" b="1" dirty="0">
              <a:solidFill>
                <a:srgbClr val="FF0000"/>
              </a:solidFill>
            </a:endParaRPr>
          </a:p>
          <a:p>
            <a:pPr marL="342900" indent="-342900">
              <a:buAutoNum type="arabicPeriod"/>
            </a:pPr>
            <a:r>
              <a:rPr lang="en-IN" b="1" dirty="0">
                <a:solidFill>
                  <a:srgbClr val="FF0000"/>
                </a:solidFill>
              </a:rPr>
              <a:t>Annular dilatation</a:t>
            </a:r>
          </a:p>
          <a:p>
            <a:pPr marL="342900" indent="-342900">
              <a:buAutoNum type="arabicPeriod"/>
            </a:pPr>
            <a:r>
              <a:rPr lang="en-IN" b="1" dirty="0">
                <a:solidFill>
                  <a:srgbClr val="FF0000"/>
                </a:solidFill>
              </a:rPr>
              <a:t>Ischemic MR</a:t>
            </a:r>
          </a:p>
          <a:p>
            <a:pPr marL="342900" indent="-342900">
              <a:buAutoNum type="arabicPeriod"/>
            </a:pPr>
            <a:r>
              <a:rPr lang="en-IN" b="1" dirty="0">
                <a:solidFill>
                  <a:srgbClr val="FF0000"/>
                </a:solidFill>
              </a:rPr>
              <a:t>MAC</a:t>
            </a:r>
          </a:p>
          <a:p>
            <a:pPr marL="342900" indent="-342900">
              <a:buAutoNum type="arabicPeriod"/>
            </a:pPr>
            <a:r>
              <a:rPr lang="en-IN" b="1" dirty="0">
                <a:solidFill>
                  <a:srgbClr val="FF0000"/>
                </a:solidFill>
              </a:rPr>
              <a:t>Primary MR</a:t>
            </a:r>
          </a:p>
          <a:p>
            <a:pPr marL="342900" indent="-342900">
              <a:buAutoNum type="arabicPeriod"/>
            </a:pPr>
            <a:r>
              <a:rPr lang="en-IN" b="1" dirty="0">
                <a:solidFill>
                  <a:srgbClr val="FF0000"/>
                </a:solidFill>
              </a:rPr>
              <a:t>Chordal rupture</a:t>
            </a:r>
          </a:p>
          <a:p>
            <a:endParaRPr lang="en-IN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 dirty="0"/>
          </a:p>
        </p:txBody>
      </p:sp>
    </p:spTree>
    <p:extLst>
      <p:ext uri="{BB962C8B-B14F-4D97-AF65-F5344CB8AC3E}">
        <p14:creationId xmlns="" xmlns:p14="http://schemas.microsoft.com/office/powerpoint/2010/main" val="528861887"/>
      </p:ext>
    </p:extLst>
  </p:cSld>
  <p:clrMapOvr>
    <a:masterClrMapping/>
  </p:clrMapOvr>
</p:sld>
</file>

<file path=ppt/slides/slide2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sz="half" idx="1"/>
          </p:nvPr>
        </p:nvPicPr>
        <p:blipFill rotWithShape="1">
          <a:blip r:embed="rId2"/>
          <a:srcRect l="30125" t="44677" r="34672" b="19952"/>
          <a:stretch/>
        </p:blipFill>
        <p:spPr>
          <a:xfrm>
            <a:off x="71222" y="1313895"/>
            <a:ext cx="5921655" cy="334688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66629" y="674016"/>
            <a:ext cx="482181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2000" b="1" dirty="0"/>
              <a:t>How AS affect MR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982288" y="2020990"/>
            <a:ext cx="478236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2000" b="1" dirty="0">
                <a:solidFill>
                  <a:srgbClr val="FFFF00"/>
                </a:solidFill>
              </a:rPr>
              <a:t>How MR affect AS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IN" dirty="0"/>
          </a:p>
        </p:txBody>
      </p:sp>
    </p:spTree>
    <p:extLst>
      <p:ext uri="{BB962C8B-B14F-4D97-AF65-F5344CB8AC3E}">
        <p14:creationId xmlns="" xmlns:p14="http://schemas.microsoft.com/office/powerpoint/2010/main" val="1191729087"/>
      </p:ext>
    </p:extLst>
  </p:cSld>
  <p:clrMapOvr>
    <a:masterClrMapping/>
  </p:clrMapOvr>
</p:sld>
</file>

<file path=ppt/slides/slide2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Propably</a:t>
            </a:r>
            <a:r>
              <a:rPr lang="en-US" dirty="0"/>
              <a:t> the worst </a:t>
            </a:r>
            <a:r>
              <a:rPr lang="en-US" dirty="0" err="1"/>
              <a:t>haemodynamic</a:t>
            </a:r>
            <a:r>
              <a:rPr lang="en-US" dirty="0"/>
              <a:t> combination</a:t>
            </a:r>
          </a:p>
          <a:p>
            <a:endParaRPr lang="en-US" dirty="0"/>
          </a:p>
          <a:p>
            <a:r>
              <a:rPr lang="en-US" dirty="0" err="1"/>
              <a:t>Sev</a:t>
            </a:r>
            <a:r>
              <a:rPr lang="en-US" dirty="0"/>
              <a:t> AS-Increase LVSP-Increase </a:t>
            </a:r>
            <a:r>
              <a:rPr lang="en-US" dirty="0" err="1"/>
              <a:t>lv</a:t>
            </a:r>
            <a:r>
              <a:rPr lang="en-US" dirty="0"/>
              <a:t>-la </a:t>
            </a:r>
            <a:r>
              <a:rPr lang="en-US" dirty="0" err="1"/>
              <a:t>gardient</a:t>
            </a:r>
            <a:r>
              <a:rPr lang="en-US" dirty="0"/>
              <a:t> in systole</a:t>
            </a:r>
          </a:p>
          <a:p>
            <a:endParaRPr lang="en-US" dirty="0"/>
          </a:p>
          <a:p>
            <a:r>
              <a:rPr lang="en-US" dirty="0" err="1"/>
              <a:t>Regurgitant</a:t>
            </a:r>
            <a:r>
              <a:rPr lang="en-US" dirty="0"/>
              <a:t> fraction increases and forward stroke volume comes down</a:t>
            </a:r>
            <a:endParaRPr lang="en-IN" dirty="0"/>
          </a:p>
        </p:txBody>
      </p:sp>
    </p:spTree>
  </p:cSld>
  <p:clrMapOvr>
    <a:masterClrMapping/>
  </p:clrMapOvr>
</p:sld>
</file>

<file path=ppt/slides/slide2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6460" y="545360"/>
            <a:ext cx="10927353" cy="6027659"/>
          </a:xfrm>
        </p:spPr>
        <p:txBody>
          <a:bodyPr>
            <a:normAutofit fontScale="92500" lnSpcReduction="10000"/>
          </a:bodyPr>
          <a:lstStyle/>
          <a:p>
            <a:endParaRPr lang="en-IN" dirty="0">
              <a:solidFill>
                <a:schemeClr val="bg1"/>
              </a:solidFill>
            </a:endParaRPr>
          </a:p>
          <a:p>
            <a:endParaRPr lang="en-IN" dirty="0"/>
          </a:p>
          <a:p>
            <a:r>
              <a:rPr lang="en-IN" dirty="0"/>
              <a:t>As both affect same phase of cardiac cycle(systole) one influence the other strongly.</a:t>
            </a:r>
          </a:p>
          <a:p>
            <a:endParaRPr lang="en-IN" dirty="0"/>
          </a:p>
          <a:p>
            <a:r>
              <a:rPr lang="en-IN" dirty="0"/>
              <a:t>MR tends to be progressive.</a:t>
            </a:r>
          </a:p>
          <a:p>
            <a:endParaRPr lang="en-IN" dirty="0"/>
          </a:p>
          <a:p>
            <a:r>
              <a:rPr lang="en-IN" dirty="0"/>
              <a:t>Finding of MR accentuated.</a:t>
            </a:r>
          </a:p>
          <a:p>
            <a:endParaRPr lang="en-IN" dirty="0"/>
          </a:p>
          <a:p>
            <a:r>
              <a:rPr lang="en-IN" dirty="0"/>
              <a:t>Findings of AS attenuated.</a:t>
            </a:r>
          </a:p>
          <a:p>
            <a:endParaRPr lang="en-IN" dirty="0"/>
          </a:p>
          <a:p>
            <a:r>
              <a:rPr lang="en-IN" dirty="0"/>
              <a:t>AF, PAH, Cardiomegaly, </a:t>
            </a:r>
            <a:r>
              <a:rPr lang="en-IN" dirty="0">
                <a:solidFill>
                  <a:schemeClr val="bg1"/>
                </a:solidFill>
              </a:rPr>
              <a:t>LA pulsation, LV S3, wide split </a:t>
            </a:r>
            <a:r>
              <a:rPr lang="en-IN" dirty="0">
                <a:solidFill>
                  <a:schemeClr val="bg1"/>
                </a:solidFill>
                <a:sym typeface="Wingdings" panose="05000000000000000000" pitchFamily="2" charset="2"/>
              </a:rPr>
              <a:t> MR</a:t>
            </a:r>
            <a:endParaRPr lang="en-IN" dirty="0">
              <a:solidFill>
                <a:schemeClr val="bg1"/>
              </a:solidFill>
            </a:endParaRPr>
          </a:p>
        </p:txBody>
      </p:sp>
      <p:sp>
        <p:nvSpPr>
          <p:cNvPr id="4" name="Oval 3"/>
          <p:cNvSpPr/>
          <p:nvPr/>
        </p:nvSpPr>
        <p:spPr>
          <a:xfrm>
            <a:off x="1271139" y="299333"/>
            <a:ext cx="2308552" cy="113582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5" name="TextBox 4"/>
          <p:cNvSpPr txBox="1"/>
          <p:nvPr/>
        </p:nvSpPr>
        <p:spPr>
          <a:xfrm>
            <a:off x="1332648" y="422354"/>
            <a:ext cx="2181437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IN" dirty="0"/>
          </a:p>
          <a:p>
            <a:r>
              <a:rPr lang="en-IN" sz="2800" b="1" dirty="0"/>
              <a:t>    AS + MR</a:t>
            </a:r>
          </a:p>
        </p:txBody>
      </p:sp>
    </p:spTree>
    <p:extLst>
      <p:ext uri="{BB962C8B-B14F-4D97-AF65-F5344CB8AC3E}">
        <p14:creationId xmlns="" xmlns:p14="http://schemas.microsoft.com/office/powerpoint/2010/main" val="1934108403"/>
      </p:ext>
    </p:extLst>
  </p:cSld>
  <p:clrMapOvr>
    <a:masterClrMapping/>
  </p:clrMapOvr>
</p:sld>
</file>

<file path=ppt/slides/slide2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6053" y="122549"/>
            <a:ext cx="10877747" cy="1568140"/>
          </a:xfrm>
        </p:spPr>
        <p:txBody>
          <a:bodyPr>
            <a:normAutofit fontScale="90000"/>
          </a:bodyPr>
          <a:lstStyle/>
          <a:p>
            <a:r>
              <a:rPr lang="en-IN" b="1" dirty="0">
                <a:solidFill>
                  <a:srgbClr val="FFFF00"/>
                </a:solidFill>
              </a:rPr>
              <a:t/>
            </a:r>
            <a:br>
              <a:rPr lang="en-IN" b="1" dirty="0">
                <a:solidFill>
                  <a:srgbClr val="FFFF00"/>
                </a:solidFill>
              </a:rPr>
            </a:br>
            <a:r>
              <a:rPr lang="en-IN" b="1" dirty="0"/>
              <a:t>6. AR + MR</a:t>
            </a:r>
            <a:r>
              <a:rPr lang="en-IN" b="1" dirty="0">
                <a:solidFill>
                  <a:srgbClr val="FFFF00"/>
                </a:solidFill>
              </a:rPr>
              <a:t/>
            </a:r>
            <a:br>
              <a:rPr lang="en-IN" b="1" dirty="0">
                <a:solidFill>
                  <a:srgbClr val="FFFF00"/>
                </a:solidFill>
              </a:rPr>
            </a:br>
            <a:r>
              <a:rPr lang="en-IN" dirty="0">
                <a:solidFill>
                  <a:schemeClr val="bg1"/>
                </a:solidFill>
              </a:rPr>
              <a:t/>
            </a:r>
            <a:br>
              <a:rPr lang="en-IN" dirty="0">
                <a:solidFill>
                  <a:schemeClr val="bg1"/>
                </a:solidFill>
              </a:rPr>
            </a:br>
            <a:endParaRPr lang="en-IN" b="1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0396" y="1315039"/>
            <a:ext cx="11783505" cy="5377992"/>
          </a:xfrm>
        </p:spPr>
        <p:txBody>
          <a:bodyPr>
            <a:normAutofit lnSpcReduction="10000"/>
          </a:bodyPr>
          <a:lstStyle/>
          <a:p>
            <a:r>
              <a:rPr lang="en-IN" dirty="0"/>
              <a:t>Severe volume overload caused by the two regurgitations + some pressure overload associated with AR, is usually poorly tolerated.</a:t>
            </a:r>
          </a:p>
          <a:p>
            <a:pPr marL="0" indent="0">
              <a:buNone/>
            </a:pPr>
            <a:endParaRPr lang="en-IN" dirty="0"/>
          </a:p>
          <a:p>
            <a:r>
              <a:rPr lang="en-IN" dirty="0"/>
              <a:t>AR </a:t>
            </a:r>
            <a:r>
              <a:rPr lang="en-IN" dirty="0">
                <a:sym typeface="Wingdings" panose="05000000000000000000" pitchFamily="2" charset="2"/>
              </a:rPr>
              <a:t> High systolic Pr  High LV-LA Gr  MR </a:t>
            </a:r>
            <a:r>
              <a:rPr lang="en-IN" dirty="0" smtClean="0">
                <a:sym typeface="Wingdings" panose="05000000000000000000" pitchFamily="2" charset="2"/>
              </a:rPr>
              <a:t>more prominent</a:t>
            </a:r>
            <a:endParaRPr lang="en-IN" dirty="0">
              <a:sym typeface="Wingdings" panose="05000000000000000000" pitchFamily="2" charset="2"/>
            </a:endParaRPr>
          </a:p>
          <a:p>
            <a:endParaRPr lang="en-IN" dirty="0">
              <a:sym typeface="Wingdings" panose="05000000000000000000" pitchFamily="2" charset="2"/>
            </a:endParaRPr>
          </a:p>
          <a:p>
            <a:r>
              <a:rPr lang="en-IN" dirty="0">
                <a:sym typeface="Wingdings" panose="05000000000000000000" pitchFamily="2" charset="2"/>
              </a:rPr>
              <a:t>FINDINGS OF MR ACCENTUATED BY AR</a:t>
            </a:r>
          </a:p>
          <a:p>
            <a:endParaRPr lang="en-IN" dirty="0">
              <a:sym typeface="Wingdings" panose="05000000000000000000" pitchFamily="2" charset="2"/>
            </a:endParaRPr>
          </a:p>
          <a:p>
            <a:r>
              <a:rPr lang="en-IN" dirty="0">
                <a:sym typeface="Wingdings" panose="05000000000000000000" pitchFamily="2" charset="2"/>
              </a:rPr>
              <a:t>MR  reduce forward stroke volume  Systolic decapitation of BP diastolic (peripheral signs of AR attenuated)</a:t>
            </a:r>
            <a:r>
              <a:rPr lang="en-IN" dirty="0">
                <a:solidFill>
                  <a:schemeClr val="bg1"/>
                </a:solidFill>
                <a:sym typeface="Wingdings" panose="05000000000000000000" pitchFamily="2" charset="2"/>
              </a:rPr>
              <a:t>BP, peripheral signs of AR usually unaffected.</a:t>
            </a:r>
          </a:p>
          <a:p>
            <a:endParaRPr lang="en-IN" dirty="0">
              <a:solidFill>
                <a:schemeClr val="bg1"/>
              </a:solidFill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036175304"/>
      </p:ext>
    </p:extLst>
  </p:cSld>
  <p:clrMapOvr>
    <a:masterClrMapping/>
  </p:clrMapOvr>
</p:sld>
</file>

<file path=ppt/slides/slide2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IN" dirty="0"/>
              <a:t>MR- S2(Wide split),LV S3, MDM(decrescendo),</a:t>
            </a:r>
            <a:r>
              <a:rPr lang="en-IN" dirty="0" err="1"/>
              <a:t>AF,Sig</a:t>
            </a:r>
            <a:r>
              <a:rPr lang="en-IN" dirty="0"/>
              <a:t> PAH</a:t>
            </a:r>
          </a:p>
          <a:p>
            <a:pPr>
              <a:buNone/>
            </a:pPr>
            <a:endParaRPr lang="en-US" dirty="0"/>
          </a:p>
          <a:p>
            <a:pPr>
              <a:buNone/>
            </a:pPr>
            <a:endParaRPr lang="en-US" dirty="0"/>
          </a:p>
          <a:p>
            <a:pPr>
              <a:buNone/>
            </a:pPr>
            <a:endParaRPr lang="en-US" dirty="0"/>
          </a:p>
          <a:p>
            <a:r>
              <a:rPr lang="en-US" dirty="0"/>
              <a:t>AR –S2(Narrow split),MDM(mid diastolic &amp;</a:t>
            </a:r>
            <a:r>
              <a:rPr lang="en-US" dirty="0" err="1"/>
              <a:t>presystolic</a:t>
            </a:r>
            <a:r>
              <a:rPr lang="en-US" dirty="0"/>
              <a:t>)</a:t>
            </a:r>
            <a:endParaRPr lang="en-IN" dirty="0"/>
          </a:p>
        </p:txBody>
      </p:sp>
    </p:spTree>
    <p:extLst>
      <p:ext uri="{BB962C8B-B14F-4D97-AF65-F5344CB8AC3E}">
        <p14:creationId xmlns="" xmlns:p14="http://schemas.microsoft.com/office/powerpoint/2010/main" val="1604232143"/>
      </p:ext>
    </p:extLst>
  </p:cSld>
  <p:clrMapOvr>
    <a:masterClrMapping/>
  </p:clrMapOvr>
</p:sld>
</file>

<file path=ppt/slides/slide2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7.Tricuspid valve disease &amp; left sided lesions</a:t>
            </a:r>
            <a:endParaRPr lang="en-IN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IN" dirty="0"/>
              <a:t>Reduction in LA volume and  pressures. </a:t>
            </a:r>
          </a:p>
          <a:p>
            <a:endParaRPr lang="en-IN" dirty="0"/>
          </a:p>
          <a:p>
            <a:r>
              <a:rPr lang="en-IN" dirty="0"/>
              <a:t>Left heart symptoms come down with the onset of significant organic tricuspid valve disease.</a:t>
            </a:r>
          </a:p>
          <a:p>
            <a:endParaRPr lang="en-IN" dirty="0"/>
          </a:p>
          <a:p>
            <a:r>
              <a:rPr lang="en-IN" dirty="0"/>
              <a:t>The trans -mitral gradient comes down -MS  underestimated.</a:t>
            </a:r>
          </a:p>
          <a:p>
            <a:pPr>
              <a:buNone/>
            </a:pPr>
            <a:endParaRPr lang="en-IN" dirty="0"/>
          </a:p>
          <a:p>
            <a:r>
              <a:rPr lang="en-IN" dirty="0"/>
              <a:t>. Low cardiac output due the proximal tricuspid valve </a:t>
            </a:r>
            <a:r>
              <a:rPr lang="en-IN" dirty="0" smtClean="0"/>
              <a:t>disease- </a:t>
            </a:r>
            <a:r>
              <a:rPr lang="en-IN" dirty="0"/>
              <a:t>attenuate  AS/AR findings(Even with severe AS, the ejection systolic murmur tends to become short and soft)</a:t>
            </a:r>
          </a:p>
        </p:txBody>
      </p:sp>
    </p:spTree>
  </p:cSld>
  <p:clrMapOvr>
    <a:masterClrMapping/>
  </p:clrMapOvr>
</p:sld>
</file>

<file path=ppt/slides/slide2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46426" y="549461"/>
            <a:ext cx="3907385" cy="1141228"/>
          </a:xfrm>
        </p:spPr>
        <p:txBody>
          <a:bodyPr>
            <a:normAutofit fontScale="90000"/>
          </a:bodyPr>
          <a:lstStyle/>
          <a:p>
            <a:r>
              <a:rPr lang="en-IN" b="1" dirty="0"/>
              <a:t>Questions in VHD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4026" t="32753" r="55249" b="18697"/>
          <a:stretch/>
        </p:blipFill>
        <p:spPr>
          <a:xfrm>
            <a:off x="457529" y="838899"/>
            <a:ext cx="6568251" cy="583795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772008570"/>
      </p:ext>
    </p:extLst>
  </p:cSld>
  <p:clrMapOvr>
    <a:masterClrMapping/>
  </p:clrMapOvr>
</p:sld>
</file>

<file path=ppt/slides/slide2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THANK YOU</a:t>
            </a:r>
            <a:endParaRPr lang="en-IN" b="1" dirty="0"/>
          </a:p>
        </p:txBody>
      </p:sp>
      <p:pic>
        <p:nvPicPr>
          <p:cNvPr id="4" name="Content Placeholder 3" descr="index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78425" y="1419367"/>
            <a:ext cx="8666328" cy="5104263"/>
          </a:xfr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Pregnancy poorly tolerated in significant MS</a:t>
            </a:r>
          </a:p>
          <a:p>
            <a:endParaRPr lang="en-US" dirty="0"/>
          </a:p>
          <a:p>
            <a:r>
              <a:rPr lang="en-US" dirty="0"/>
              <a:t>Increased heart </a:t>
            </a:r>
            <a:r>
              <a:rPr lang="en-US" dirty="0" err="1"/>
              <a:t>rate,blood</a:t>
            </a:r>
            <a:r>
              <a:rPr lang="en-US" dirty="0"/>
              <a:t> </a:t>
            </a:r>
            <a:r>
              <a:rPr lang="en-US" dirty="0" err="1"/>
              <a:t>volume,cardiac</a:t>
            </a:r>
            <a:r>
              <a:rPr lang="en-US" dirty="0"/>
              <a:t> output-         </a:t>
            </a:r>
          </a:p>
          <a:p>
            <a:pPr>
              <a:buNone/>
            </a:pPr>
            <a:r>
              <a:rPr lang="en-US" dirty="0"/>
              <a:t>Increased LAP/PVH</a:t>
            </a:r>
          </a:p>
          <a:p>
            <a:pPr>
              <a:buNone/>
            </a:pPr>
            <a:endParaRPr lang="en-US" dirty="0"/>
          </a:p>
          <a:p>
            <a:pPr>
              <a:buNone/>
            </a:pPr>
            <a:r>
              <a:rPr lang="en-US" dirty="0"/>
              <a:t>    max symptomatic in second </a:t>
            </a:r>
            <a:r>
              <a:rPr lang="en-US" dirty="0" err="1"/>
              <a:t>second</a:t>
            </a:r>
            <a:r>
              <a:rPr lang="en-US" dirty="0"/>
              <a:t> trimester when hemodynamic abnormalities are pronounced</a:t>
            </a:r>
            <a:endParaRPr lang="en-IN" dirty="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839789" y="400658"/>
            <a:ext cx="5157787" cy="725863"/>
          </a:xfrm>
        </p:spPr>
        <p:txBody>
          <a:bodyPr>
            <a:normAutofit/>
          </a:bodyPr>
          <a:lstStyle/>
          <a:p>
            <a:pPr algn="ctr"/>
            <a:r>
              <a:rPr lang="en-IN" dirty="0"/>
              <a:t>         Pulse 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329940" y="1517714"/>
            <a:ext cx="5667637" cy="5132895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LLLL</a:t>
            </a:r>
            <a:endParaRPr lang="en-IN" dirty="0">
              <a:solidFill>
                <a:schemeClr val="bg1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3"/>
          </p:nvPr>
        </p:nvSpPr>
        <p:spPr>
          <a:xfrm>
            <a:off x="6172203" y="301659"/>
            <a:ext cx="5183188" cy="824844"/>
          </a:xfrm>
        </p:spPr>
        <p:txBody>
          <a:bodyPr/>
          <a:lstStyle/>
          <a:p>
            <a:pPr algn="ctr"/>
            <a:r>
              <a:rPr lang="en-IN" dirty="0"/>
              <a:t>JVP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quarter" idx="4"/>
          </p:nvPr>
        </p:nvSpPr>
        <p:spPr>
          <a:xfrm>
            <a:off x="6759020" y="1555423"/>
            <a:ext cx="5345504" cy="5255422"/>
          </a:xfrm>
        </p:spPr>
        <p:txBody>
          <a:bodyPr>
            <a:normAutofit fontScale="92500" lnSpcReduction="20000"/>
          </a:bodyPr>
          <a:lstStyle/>
          <a:p>
            <a:r>
              <a:rPr lang="en-IN" dirty="0"/>
              <a:t> Associated RVF/Organic tricuspid disease</a:t>
            </a:r>
          </a:p>
          <a:p>
            <a:endParaRPr lang="en-IN" dirty="0"/>
          </a:p>
          <a:p>
            <a:r>
              <a:rPr lang="en-IN" dirty="0"/>
              <a:t>Prominent a wave-</a:t>
            </a:r>
            <a:r>
              <a:rPr lang="en-IN" dirty="0" err="1"/>
              <a:t>Sev</a:t>
            </a:r>
            <a:r>
              <a:rPr lang="en-IN" dirty="0"/>
              <a:t> PAH/TS</a:t>
            </a:r>
          </a:p>
          <a:p>
            <a:endParaRPr lang="en-IN" dirty="0"/>
          </a:p>
          <a:p>
            <a:r>
              <a:rPr lang="en-IN" dirty="0"/>
              <a:t>a wave absent in AF</a:t>
            </a:r>
          </a:p>
          <a:p>
            <a:endParaRPr lang="en-IN" dirty="0"/>
          </a:p>
          <a:p>
            <a:r>
              <a:rPr lang="en-IN" dirty="0"/>
              <a:t>V wave indicate severe TR/RVF</a:t>
            </a:r>
          </a:p>
          <a:p>
            <a:endParaRPr lang="en-IN" dirty="0"/>
          </a:p>
          <a:p>
            <a:r>
              <a:rPr lang="en-IN" dirty="0"/>
              <a:t>Slow y descent indicate TS</a:t>
            </a:r>
          </a:p>
          <a:p>
            <a:endParaRPr lang="en-IN" dirty="0"/>
          </a:p>
          <a:p>
            <a:r>
              <a:rPr lang="en-IN" dirty="0"/>
              <a:t>Elevated JVP in MS with no </a:t>
            </a:r>
            <a:r>
              <a:rPr lang="en-IN" dirty="0" err="1"/>
              <a:t>dyspnea</a:t>
            </a:r>
            <a:r>
              <a:rPr lang="en-IN" dirty="0"/>
              <a:t> &amp; PND suspect TS.</a:t>
            </a:r>
          </a:p>
          <a:p>
            <a:endParaRPr lang="en-IN" dirty="0"/>
          </a:p>
          <a:p>
            <a:r>
              <a:rPr lang="en-IN" dirty="0"/>
              <a:t>Positive </a:t>
            </a:r>
            <a:r>
              <a:rPr lang="en-IN" dirty="0" err="1"/>
              <a:t>Hepato</a:t>
            </a:r>
            <a:r>
              <a:rPr lang="en-IN" dirty="0"/>
              <a:t> jugular reflux may be the earliest sign to appear </a:t>
            </a:r>
            <a:r>
              <a:rPr lang="en-IN" dirty="0">
                <a:solidFill>
                  <a:schemeClr val="bg1"/>
                </a:solidFill>
              </a:rPr>
              <a:t>in TS</a:t>
            </a:r>
          </a:p>
        </p:txBody>
      </p:sp>
      <p:sp>
        <p:nvSpPr>
          <p:cNvPr id="9" name="Rectangle 8"/>
          <p:cNvSpPr/>
          <p:nvPr/>
        </p:nvSpPr>
        <p:spPr>
          <a:xfrm>
            <a:off x="641447" y="1774209"/>
            <a:ext cx="586853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/>
              <a:t>Low volume-severe MS</a:t>
            </a:r>
          </a:p>
          <a:p>
            <a:r>
              <a:rPr lang="en-US" sz="2400" dirty="0"/>
              <a:t>Normal volume-Mild to moderate MS</a:t>
            </a:r>
          </a:p>
          <a:p>
            <a:r>
              <a:rPr lang="en-US" sz="2400" dirty="0"/>
              <a:t>High volume-Associated AR/</a:t>
            </a:r>
            <a:r>
              <a:rPr lang="en-US" sz="2400" dirty="0" err="1"/>
              <a:t>Anaemia</a:t>
            </a:r>
            <a:endParaRPr lang="en-US" sz="2400" dirty="0"/>
          </a:p>
          <a:p>
            <a:r>
              <a:rPr lang="en-US" sz="2400" dirty="0"/>
              <a:t>Irregular – AF</a:t>
            </a:r>
          </a:p>
          <a:p>
            <a:r>
              <a:rPr lang="en-US" sz="2400" dirty="0"/>
              <a:t>Regular on </a:t>
            </a:r>
            <a:r>
              <a:rPr lang="en-US" sz="2400" dirty="0" err="1"/>
              <a:t>digoxin</a:t>
            </a:r>
            <a:r>
              <a:rPr lang="en-US" sz="2400" dirty="0"/>
              <a:t> –</a:t>
            </a:r>
            <a:r>
              <a:rPr lang="en-US" sz="2400" dirty="0" err="1"/>
              <a:t>digoxin</a:t>
            </a:r>
            <a:r>
              <a:rPr lang="en-US" sz="2400" dirty="0"/>
              <a:t> toxicity with        </a:t>
            </a:r>
            <a:r>
              <a:rPr lang="en-US" sz="2400" dirty="0" err="1"/>
              <a:t>junctional</a:t>
            </a:r>
            <a:r>
              <a:rPr lang="en-US" sz="2400" dirty="0"/>
              <a:t> rhythm</a:t>
            </a:r>
            <a:endParaRPr lang="en-IN" sz="2400" dirty="0"/>
          </a:p>
        </p:txBody>
      </p:sp>
    </p:spTree>
    <p:extLst>
      <p:ext uri="{BB962C8B-B14F-4D97-AF65-F5344CB8AC3E}">
        <p14:creationId xmlns="" xmlns:p14="http://schemas.microsoft.com/office/powerpoint/2010/main" val="116950642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Cardiac impulse in MS</a:t>
            </a:r>
            <a:endParaRPr lang="en-IN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/>
              <a:t>Apical impulse site- Mild MS-Normal site, tapping in character</a:t>
            </a:r>
          </a:p>
          <a:p>
            <a:pPr>
              <a:buNone/>
            </a:pPr>
            <a:r>
              <a:rPr lang="en-US" dirty="0"/>
              <a:t>                                        Mod-</a:t>
            </a:r>
            <a:r>
              <a:rPr lang="en-US" dirty="0" err="1"/>
              <a:t>Sev</a:t>
            </a:r>
            <a:r>
              <a:rPr lang="en-US" dirty="0"/>
              <a:t> MS- Lateral displacement</a:t>
            </a:r>
          </a:p>
          <a:p>
            <a:pPr>
              <a:buNone/>
            </a:pPr>
            <a:r>
              <a:rPr lang="en-US" dirty="0"/>
              <a:t>                            </a:t>
            </a:r>
            <a:r>
              <a:rPr lang="en-US" b="1" dirty="0"/>
              <a:t>TAPPING IMPULSE – LOUD S1/PALPABLE S1</a:t>
            </a:r>
          </a:p>
          <a:p>
            <a:pPr>
              <a:buNone/>
            </a:pPr>
            <a:endParaRPr lang="en-US" b="1" dirty="0"/>
          </a:p>
          <a:p>
            <a:r>
              <a:rPr lang="en-US" dirty="0"/>
              <a:t>Diastolic thrill – can give clue to Severe MS</a:t>
            </a:r>
          </a:p>
          <a:p>
            <a:pPr>
              <a:buNone/>
            </a:pPr>
            <a:r>
              <a:rPr lang="en-US" dirty="0"/>
              <a:t>  </a:t>
            </a:r>
            <a:r>
              <a:rPr lang="en-US" b="1" dirty="0"/>
              <a:t>THRILL –ANTERIORLY DIRECTED JET</a:t>
            </a:r>
          </a:p>
          <a:p>
            <a:pPr>
              <a:buNone/>
            </a:pPr>
            <a:r>
              <a:rPr lang="en-US" b="1" dirty="0"/>
              <a:t>                IN BASE IS SYSTOLIC/APEX IS DIASTOLIC</a:t>
            </a:r>
          </a:p>
          <a:p>
            <a:endParaRPr lang="en-US" dirty="0"/>
          </a:p>
          <a:p>
            <a:r>
              <a:rPr lang="en-US" dirty="0"/>
              <a:t>Localized impulse-Mild MS</a:t>
            </a:r>
          </a:p>
          <a:p>
            <a:endParaRPr lang="en-US" dirty="0"/>
          </a:p>
          <a:p>
            <a:r>
              <a:rPr lang="en-US" dirty="0"/>
              <a:t>Diffuse impulse –Mod to </a:t>
            </a:r>
            <a:r>
              <a:rPr lang="en-US" dirty="0" err="1"/>
              <a:t>Sev</a:t>
            </a:r>
            <a:r>
              <a:rPr lang="en-US" dirty="0"/>
              <a:t> MS(RV)</a:t>
            </a:r>
          </a:p>
          <a:p>
            <a:pPr>
              <a:buNone/>
            </a:pPr>
            <a:endParaRPr lang="en-IN" dirty="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Low volume-severe MS</a:t>
            </a:r>
          </a:p>
          <a:p>
            <a:r>
              <a:rPr lang="en-US" dirty="0"/>
              <a:t>Normal volume-Mild to moderate MS</a:t>
            </a:r>
          </a:p>
          <a:p>
            <a:r>
              <a:rPr lang="en-US" dirty="0"/>
              <a:t>Irregular – AF</a:t>
            </a:r>
          </a:p>
          <a:p>
            <a:r>
              <a:rPr lang="en-US" dirty="0"/>
              <a:t>Regular on </a:t>
            </a:r>
            <a:r>
              <a:rPr lang="en-US" dirty="0" err="1"/>
              <a:t>digoxin</a:t>
            </a:r>
            <a:r>
              <a:rPr lang="en-US" dirty="0"/>
              <a:t> –</a:t>
            </a:r>
            <a:r>
              <a:rPr lang="en-US" dirty="0" err="1"/>
              <a:t>digoxin</a:t>
            </a:r>
            <a:r>
              <a:rPr lang="en-US" dirty="0"/>
              <a:t> toxicity with </a:t>
            </a:r>
            <a:r>
              <a:rPr lang="en-US" dirty="0" err="1"/>
              <a:t>junctional</a:t>
            </a:r>
            <a:r>
              <a:rPr lang="en-US" dirty="0"/>
              <a:t> rhythm</a:t>
            </a:r>
            <a:endParaRPr lang="en-IN" dirty="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Left </a:t>
            </a:r>
            <a:r>
              <a:rPr lang="en-US" b="1" dirty="0" err="1"/>
              <a:t>parasternal</a:t>
            </a:r>
            <a:r>
              <a:rPr lang="en-US" b="1" dirty="0"/>
              <a:t> impulse –</a:t>
            </a:r>
          </a:p>
          <a:p>
            <a:pPr>
              <a:buNone/>
            </a:pPr>
            <a:r>
              <a:rPr lang="en-US" dirty="0"/>
              <a:t>Mild MS –Normal</a:t>
            </a:r>
          </a:p>
          <a:p>
            <a:pPr>
              <a:buNone/>
            </a:pPr>
            <a:r>
              <a:rPr lang="en-US" dirty="0"/>
              <a:t>LPH&gt;2/3- Mod to </a:t>
            </a:r>
            <a:r>
              <a:rPr lang="en-US" dirty="0" err="1"/>
              <a:t>Sev</a:t>
            </a:r>
            <a:r>
              <a:rPr lang="en-US" dirty="0"/>
              <a:t> MS with PH</a:t>
            </a:r>
          </a:p>
          <a:p>
            <a:pPr>
              <a:buNone/>
            </a:pPr>
            <a:endParaRPr lang="en-US" b="1" dirty="0"/>
          </a:p>
          <a:p>
            <a:pPr>
              <a:buNone/>
            </a:pPr>
            <a:r>
              <a:rPr lang="en-US" b="1" dirty="0" err="1"/>
              <a:t>Palpale</a:t>
            </a:r>
            <a:r>
              <a:rPr lang="en-US" b="1" dirty="0"/>
              <a:t> P2/RVS4 </a:t>
            </a:r>
            <a:r>
              <a:rPr lang="en-US" dirty="0"/>
              <a:t>– Significant PH</a:t>
            </a:r>
            <a:endParaRPr lang="en-IN" dirty="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 err="1"/>
              <a:t>Auscultatory</a:t>
            </a:r>
            <a:r>
              <a:rPr lang="en-US" b="1" dirty="0"/>
              <a:t> triad in MS</a:t>
            </a:r>
            <a:endParaRPr lang="en-IN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sz="3600" b="1" dirty="0"/>
              <a:t>LOUD S1</a:t>
            </a:r>
          </a:p>
          <a:p>
            <a:endParaRPr lang="en-US" dirty="0"/>
          </a:p>
          <a:p>
            <a:r>
              <a:rPr lang="en-US" sz="3600" b="1" dirty="0"/>
              <a:t>OPENING SNAP</a:t>
            </a:r>
          </a:p>
          <a:p>
            <a:endParaRPr lang="en-US" sz="3600" b="1" dirty="0"/>
          </a:p>
          <a:p>
            <a:r>
              <a:rPr lang="en-US" sz="3600" b="1" dirty="0"/>
              <a:t>MDM @ Apex</a:t>
            </a:r>
            <a:endParaRPr lang="en-IN" sz="3600" b="1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en-IN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1069" y="409432"/>
            <a:ext cx="12000931" cy="1008205"/>
          </a:xfrm>
        </p:spPr>
        <p:txBody>
          <a:bodyPr>
            <a:normAutofit/>
          </a:bodyPr>
          <a:lstStyle/>
          <a:p>
            <a:r>
              <a:rPr lang="en-US" sz="3600" b="1" dirty="0"/>
              <a:t>Q5)Which is the first </a:t>
            </a:r>
            <a:r>
              <a:rPr lang="en-US" sz="3600" b="1" dirty="0" err="1"/>
              <a:t>auscultatory</a:t>
            </a:r>
            <a:r>
              <a:rPr lang="en-US" sz="3600" b="1" dirty="0"/>
              <a:t> feature  to be heard in MS?</a:t>
            </a:r>
            <a:endParaRPr lang="en-IN" sz="36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dirty="0"/>
              <a:t>  1)Loud S1</a:t>
            </a:r>
          </a:p>
          <a:p>
            <a:pPr>
              <a:buNone/>
            </a:pPr>
            <a:endParaRPr lang="en-US" dirty="0"/>
          </a:p>
          <a:p>
            <a:pPr>
              <a:buNone/>
            </a:pPr>
            <a:r>
              <a:rPr lang="en-US" dirty="0"/>
              <a:t>  2)Opening snap</a:t>
            </a:r>
          </a:p>
          <a:p>
            <a:pPr>
              <a:buNone/>
            </a:pPr>
            <a:endParaRPr lang="en-US" dirty="0"/>
          </a:p>
          <a:p>
            <a:pPr>
              <a:buNone/>
            </a:pPr>
            <a:r>
              <a:rPr lang="en-US" dirty="0"/>
              <a:t>  3)MDM/</a:t>
            </a:r>
            <a:r>
              <a:rPr lang="en-US" dirty="0" err="1"/>
              <a:t>Presystolic</a:t>
            </a:r>
            <a:r>
              <a:rPr lang="en-US" dirty="0"/>
              <a:t> murmur</a:t>
            </a:r>
          </a:p>
          <a:p>
            <a:pPr>
              <a:buNone/>
            </a:pPr>
            <a:endParaRPr lang="en-US" dirty="0"/>
          </a:p>
          <a:p>
            <a:pPr>
              <a:buNone/>
            </a:pPr>
            <a:r>
              <a:rPr lang="en-US" dirty="0"/>
              <a:t>  4) </a:t>
            </a:r>
            <a:r>
              <a:rPr lang="en-US" dirty="0" err="1"/>
              <a:t>Presystolic</a:t>
            </a:r>
            <a:r>
              <a:rPr lang="en-US" dirty="0"/>
              <a:t> </a:t>
            </a:r>
            <a:r>
              <a:rPr lang="en-US" dirty="0" err="1"/>
              <a:t>accenuation</a:t>
            </a:r>
            <a:endParaRPr lang="en-IN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73100"/>
          </a:xfrm>
        </p:spPr>
        <p:txBody>
          <a:bodyPr>
            <a:normAutofit fontScale="90000"/>
          </a:bodyPr>
          <a:lstStyle/>
          <a:p>
            <a:r>
              <a:rPr lang="en-IN" dirty="0"/>
              <a:t>General Approach to patient’s symptom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5728" y="1524000"/>
            <a:ext cx="11682413" cy="5229225"/>
          </a:xfrm>
        </p:spPr>
        <p:txBody>
          <a:bodyPr>
            <a:normAutofit fontScale="70000" lnSpcReduction="20000"/>
          </a:bodyPr>
          <a:lstStyle/>
          <a:p>
            <a:r>
              <a:rPr lang="en-IN" b="1" dirty="0"/>
              <a:t>Is CVS involved ?</a:t>
            </a:r>
          </a:p>
          <a:p>
            <a:endParaRPr lang="en-IN" b="1" dirty="0"/>
          </a:p>
          <a:p>
            <a:r>
              <a:rPr lang="en-IN" b="1" dirty="0"/>
              <a:t>Is it left sided or right sided problem? or both involved? Interval between Lt &amp; </a:t>
            </a:r>
            <a:r>
              <a:rPr lang="en-IN" b="1" dirty="0" err="1"/>
              <a:t>Rt</a:t>
            </a:r>
            <a:r>
              <a:rPr lang="en-IN" b="1" dirty="0"/>
              <a:t> heart failure ?</a:t>
            </a:r>
          </a:p>
          <a:p>
            <a:pPr marL="0" indent="0">
              <a:buNone/>
            </a:pPr>
            <a:endParaRPr lang="en-IN" b="1" dirty="0"/>
          </a:p>
          <a:p>
            <a:r>
              <a:rPr lang="en-IN" b="1" dirty="0"/>
              <a:t>Is it pressure or volume overload situation?</a:t>
            </a:r>
          </a:p>
          <a:p>
            <a:endParaRPr lang="en-IN" b="1" dirty="0"/>
          </a:p>
          <a:p>
            <a:r>
              <a:rPr lang="en-IN" b="1" dirty="0"/>
              <a:t>Altered physiology? Complications?</a:t>
            </a:r>
          </a:p>
          <a:p>
            <a:endParaRPr lang="en-IN" b="1" dirty="0"/>
          </a:p>
          <a:p>
            <a:r>
              <a:rPr lang="en-IN" b="1" dirty="0"/>
              <a:t>Severity of the condition?</a:t>
            </a:r>
          </a:p>
          <a:p>
            <a:endParaRPr lang="en-IN" b="1" dirty="0"/>
          </a:p>
          <a:p>
            <a:r>
              <a:rPr lang="en-IN" b="1" dirty="0"/>
              <a:t>Acute, subacute or a chronic problem</a:t>
            </a:r>
          </a:p>
          <a:p>
            <a:endParaRPr lang="en-IN" b="1" dirty="0"/>
          </a:p>
          <a:p>
            <a:r>
              <a:rPr lang="en-IN" b="1" dirty="0"/>
              <a:t>Most probable aetiology?</a:t>
            </a:r>
          </a:p>
        </p:txBody>
      </p:sp>
    </p:spTree>
    <p:extLst>
      <p:ext uri="{BB962C8B-B14F-4D97-AF65-F5344CB8AC3E}">
        <p14:creationId xmlns="" xmlns:p14="http://schemas.microsoft.com/office/powerpoint/2010/main" val="359560158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IN" sz="3600" b="1" dirty="0"/>
              <a:t>Loud S1 in MS</a:t>
            </a:r>
            <a:br>
              <a:rPr lang="en-IN" sz="3600" b="1" dirty="0"/>
            </a:br>
            <a:endParaRPr lang="en-IN" sz="36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Increased range of excursion of mitral valve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Closes at a higher </a:t>
            </a:r>
            <a:r>
              <a:rPr lang="en-US"/>
              <a:t>dP</a:t>
            </a:r>
            <a:endParaRPr lang="en-US" dirty="0"/>
          </a:p>
        </p:txBody>
      </p:sp>
      <p:pic>
        <p:nvPicPr>
          <p:cNvPr id="4" name="Picture 2" descr="Image result for A2-OS interval in mitral stenosis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5463"/>
          <a:stretch/>
        </p:blipFill>
        <p:spPr bwMode="auto">
          <a:xfrm>
            <a:off x="4789402" y="2168036"/>
            <a:ext cx="5909956" cy="418655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419256503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N" sz="3200" b="1" dirty="0"/>
              <a:t>Situations where S1 not loud in MS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endParaRPr lang="en-IN" b="1" dirty="0"/>
          </a:p>
          <a:p>
            <a:r>
              <a:rPr lang="en-IN" b="1" dirty="0"/>
              <a:t>Heavily calcified MV</a:t>
            </a:r>
          </a:p>
          <a:p>
            <a:endParaRPr lang="en-IN" b="1" dirty="0"/>
          </a:p>
          <a:p>
            <a:r>
              <a:rPr lang="en-IN" b="1" dirty="0"/>
              <a:t>Associated MR</a:t>
            </a:r>
          </a:p>
          <a:p>
            <a:endParaRPr lang="en-IN" b="1" dirty="0"/>
          </a:p>
          <a:p>
            <a:r>
              <a:rPr lang="en-IN" b="1" dirty="0"/>
              <a:t>Associated Severe AR</a:t>
            </a:r>
          </a:p>
          <a:p>
            <a:endParaRPr lang="en-IN" b="1" dirty="0"/>
          </a:p>
          <a:p>
            <a:r>
              <a:rPr lang="en-IN" b="1" dirty="0"/>
              <a:t>Severe RVH, RV occupying apex.</a:t>
            </a:r>
          </a:p>
        </p:txBody>
      </p:sp>
    </p:spTree>
    <p:extLst>
      <p:ext uri="{BB962C8B-B14F-4D97-AF65-F5344CB8AC3E}">
        <p14:creationId xmlns="" xmlns:p14="http://schemas.microsoft.com/office/powerpoint/2010/main" val="254971200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8413" y="365143"/>
            <a:ext cx="11948707" cy="1648195"/>
          </a:xfrm>
        </p:spPr>
        <p:txBody>
          <a:bodyPr>
            <a:normAutofit fontScale="90000"/>
          </a:bodyPr>
          <a:lstStyle/>
          <a:p>
            <a:r>
              <a:rPr lang="en-IN" sz="3200" b="1" dirty="0"/>
              <a:t>Opening Snap</a:t>
            </a:r>
            <a:r>
              <a:rPr lang="en-IN" sz="3200" dirty="0"/>
              <a:t>. Sudden tensing of the leaflet after the valve cusps completes the doming movement into LV</a:t>
            </a:r>
            <a:br>
              <a:rPr lang="en-IN" sz="3200" dirty="0"/>
            </a:br>
            <a:r>
              <a:rPr lang="en-IN" sz="3200" dirty="0"/>
              <a:t/>
            </a:r>
            <a:br>
              <a:rPr lang="en-IN" sz="3200" dirty="0"/>
            </a:br>
            <a:r>
              <a:rPr lang="en-IN" sz="3200" b="1" dirty="0"/>
              <a:t>A2- OS interval is a reliable indicator of severity of MS.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6314702" y="2013319"/>
            <a:ext cx="5040697" cy="705278"/>
          </a:xfrm>
        </p:spPr>
        <p:txBody>
          <a:bodyPr/>
          <a:lstStyle/>
          <a:p>
            <a:pPr algn="ctr"/>
            <a:r>
              <a:rPr lang="en-IN" dirty="0">
                <a:solidFill>
                  <a:srgbClr val="FFFF00"/>
                </a:solidFill>
              </a:rPr>
              <a:t>A2-OS interval &amp; MS Severity</a:t>
            </a:r>
          </a:p>
        </p:txBody>
      </p:sp>
      <p:pic>
        <p:nvPicPr>
          <p:cNvPr id="8" name="Picture 2" descr="Image result for A2-OS interval in mitral stenosis"/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5463"/>
          <a:stretch/>
        </p:blipFill>
        <p:spPr bwMode="auto">
          <a:xfrm>
            <a:off x="162811" y="2345457"/>
            <a:ext cx="5909956" cy="418655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ontent Placeholder 6"/>
          <p:cNvSpPr>
            <a:spLocks noGrp="1"/>
          </p:cNvSpPr>
          <p:nvPr>
            <p:ph sz="quarter" idx="4"/>
          </p:nvPr>
        </p:nvSpPr>
        <p:spPr>
          <a:xfrm>
            <a:off x="6221085" y="2133312"/>
            <a:ext cx="5970915" cy="3951288"/>
          </a:xfrm>
        </p:spPr>
        <p:txBody>
          <a:bodyPr>
            <a:normAutofit fontScale="85000" lnSpcReduction="20000"/>
          </a:bodyPr>
          <a:lstStyle/>
          <a:p>
            <a:pPr>
              <a:buNone/>
            </a:pPr>
            <a:endParaRPr lang="en-US" b="1" dirty="0"/>
          </a:p>
          <a:p>
            <a:endParaRPr lang="en-IN" b="1" dirty="0"/>
          </a:p>
          <a:p>
            <a:r>
              <a:rPr lang="en-IN" b="1" dirty="0"/>
              <a:t>Mild MS                       80-120 ms(&gt;60ms)</a:t>
            </a:r>
          </a:p>
          <a:p>
            <a:pPr>
              <a:buNone/>
            </a:pPr>
            <a:endParaRPr lang="en-IN" b="1" dirty="0"/>
          </a:p>
          <a:p>
            <a:r>
              <a:rPr lang="en-IN" b="1" dirty="0"/>
              <a:t>Mod MS                       60-80 </a:t>
            </a:r>
            <a:r>
              <a:rPr lang="en-IN" b="1" dirty="0" err="1"/>
              <a:t>ms</a:t>
            </a:r>
            <a:endParaRPr lang="en-IN" b="1" dirty="0"/>
          </a:p>
          <a:p>
            <a:endParaRPr lang="en-IN" b="1" dirty="0"/>
          </a:p>
          <a:p>
            <a:r>
              <a:rPr lang="en-IN" b="1" dirty="0"/>
              <a:t>Severe MS                    40-60 ms(&lt;60ms)</a:t>
            </a:r>
          </a:p>
          <a:p>
            <a:pPr>
              <a:buNone/>
            </a:pPr>
            <a:endParaRPr lang="en-US" sz="3000" b="1" dirty="0"/>
          </a:p>
          <a:p>
            <a:pPr>
              <a:buNone/>
            </a:pPr>
            <a:endParaRPr lang="en-US" sz="3000" b="1" dirty="0"/>
          </a:p>
          <a:p>
            <a:pPr>
              <a:buNone/>
            </a:pPr>
            <a:r>
              <a:rPr lang="en-US" sz="3000" b="1" dirty="0"/>
              <a:t>IVRT-60-70ms</a:t>
            </a:r>
          </a:p>
          <a:p>
            <a:pPr>
              <a:buNone/>
            </a:pPr>
            <a:r>
              <a:rPr lang="en-US" sz="3000" b="1" dirty="0"/>
              <a:t>   </a:t>
            </a:r>
            <a:endParaRPr lang="en-IN" sz="26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6314701" y="6031778"/>
            <a:ext cx="51378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b="1" dirty="0">
                <a:solidFill>
                  <a:schemeClr val="bg1"/>
                </a:solidFill>
              </a:rPr>
              <a:t>Increased LA pressure cause earlier opening of Mitral valve</a:t>
            </a:r>
          </a:p>
        </p:txBody>
      </p:sp>
    </p:spTree>
    <p:extLst>
      <p:ext uri="{BB962C8B-B14F-4D97-AF65-F5344CB8AC3E}">
        <p14:creationId xmlns="" xmlns:p14="http://schemas.microsoft.com/office/powerpoint/2010/main" val="85062962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/>
              <a:t>Q6)How is “A2-0S” duration clinically classified?</a:t>
            </a:r>
            <a:endParaRPr lang="en-IN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>
              <a:buNone/>
            </a:pPr>
            <a:r>
              <a:rPr lang="en-US" dirty="0"/>
              <a:t>1)By experience of multiple auscultations</a:t>
            </a:r>
          </a:p>
          <a:p>
            <a:pPr>
              <a:buNone/>
            </a:pPr>
            <a:endParaRPr lang="en-US" dirty="0"/>
          </a:p>
          <a:p>
            <a:pPr>
              <a:buNone/>
            </a:pPr>
            <a:r>
              <a:rPr lang="en-US" dirty="0"/>
              <a:t> 2)Comparing with normal S1 split duration</a:t>
            </a:r>
          </a:p>
          <a:p>
            <a:pPr>
              <a:buNone/>
            </a:pPr>
            <a:endParaRPr lang="en-US" dirty="0"/>
          </a:p>
          <a:p>
            <a:pPr>
              <a:buNone/>
            </a:pPr>
            <a:r>
              <a:rPr lang="en-US" dirty="0"/>
              <a:t> 3)Comparing with normal S2 split duration</a:t>
            </a:r>
          </a:p>
          <a:p>
            <a:pPr>
              <a:buNone/>
            </a:pPr>
            <a:endParaRPr lang="en-US" dirty="0"/>
          </a:p>
          <a:p>
            <a:pPr>
              <a:buNone/>
            </a:pPr>
            <a:r>
              <a:rPr lang="en-US" dirty="0"/>
              <a:t> 4)Comparing with S4-S1 duration</a:t>
            </a:r>
          </a:p>
          <a:p>
            <a:pPr>
              <a:buNone/>
            </a:pPr>
            <a:endParaRPr lang="en-US" dirty="0"/>
          </a:p>
          <a:p>
            <a:pPr>
              <a:buNone/>
            </a:pPr>
            <a:r>
              <a:rPr lang="en-US" dirty="0"/>
              <a:t> </a:t>
            </a:r>
            <a:endParaRPr lang="en-IN" dirty="0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/>
              <a:t>Interval for sounds following Aortic Valve closure</a:t>
            </a:r>
            <a:endParaRPr lang="en-IN" b="1" dirty="0"/>
          </a:p>
        </p:txBody>
      </p:sp>
      <p:pic>
        <p:nvPicPr>
          <p:cNvPr id="2050" name="Picture 2" descr="C:\Users\user\Desktop\New folder (5)\VHD\Screenshot_20230428_220007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050879" y="1419368"/>
            <a:ext cx="10740788" cy="526803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/>
              <a:t>Q7)Single best clinical indicator of pliability of valve for BMV?</a:t>
            </a:r>
            <a:endParaRPr lang="en-IN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buNone/>
            </a:pPr>
            <a:r>
              <a:rPr lang="en-US" dirty="0"/>
              <a:t>1)Loud S1</a:t>
            </a:r>
          </a:p>
          <a:p>
            <a:pPr>
              <a:buNone/>
            </a:pPr>
            <a:endParaRPr lang="en-US" dirty="0"/>
          </a:p>
          <a:p>
            <a:pPr>
              <a:buNone/>
            </a:pPr>
            <a:r>
              <a:rPr lang="en-US" dirty="0"/>
              <a:t> 2)OS</a:t>
            </a:r>
          </a:p>
          <a:p>
            <a:pPr>
              <a:buNone/>
            </a:pPr>
            <a:endParaRPr lang="en-US" dirty="0"/>
          </a:p>
          <a:p>
            <a:pPr>
              <a:buNone/>
            </a:pPr>
            <a:r>
              <a:rPr lang="en-US" dirty="0"/>
              <a:t> 3)MDM</a:t>
            </a:r>
          </a:p>
          <a:p>
            <a:pPr>
              <a:buNone/>
            </a:pPr>
            <a:endParaRPr lang="en-US" dirty="0"/>
          </a:p>
          <a:p>
            <a:pPr>
              <a:buNone/>
            </a:pPr>
            <a:r>
              <a:rPr lang="en-US" dirty="0"/>
              <a:t>4)</a:t>
            </a:r>
            <a:r>
              <a:rPr lang="en-US" dirty="0" err="1"/>
              <a:t>Presystolic</a:t>
            </a:r>
            <a:r>
              <a:rPr lang="en-US" dirty="0"/>
              <a:t> </a:t>
            </a:r>
            <a:r>
              <a:rPr lang="en-US" dirty="0" err="1"/>
              <a:t>accenuation</a:t>
            </a:r>
            <a:endParaRPr lang="en-US" dirty="0"/>
          </a:p>
          <a:p>
            <a:pPr>
              <a:buNone/>
            </a:pPr>
            <a:r>
              <a:rPr lang="en-US" dirty="0"/>
              <a:t> </a:t>
            </a:r>
            <a:endParaRPr lang="en-IN" dirty="0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Pliability of valve </a:t>
            </a:r>
            <a:r>
              <a:rPr lang="en-US" dirty="0"/>
              <a:t>– Loudness, pitch and crispness of Opening snap</a:t>
            </a:r>
            <a:endParaRPr lang="en-IN" dirty="0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12192000" cy="1143000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Q8)Opening Snap corresponds to which stage in cardiac cycle?</a:t>
            </a:r>
            <a:endParaRPr lang="en-IN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dirty="0"/>
              <a:t>1)IVR</a:t>
            </a:r>
          </a:p>
          <a:p>
            <a:pPr>
              <a:buNone/>
            </a:pPr>
            <a:endParaRPr lang="en-US" dirty="0"/>
          </a:p>
          <a:p>
            <a:pPr>
              <a:buNone/>
            </a:pPr>
            <a:r>
              <a:rPr lang="en-US" dirty="0"/>
              <a:t>2)Early rapid filling</a:t>
            </a:r>
          </a:p>
          <a:p>
            <a:pPr>
              <a:buNone/>
            </a:pPr>
            <a:endParaRPr lang="en-US" dirty="0"/>
          </a:p>
          <a:p>
            <a:pPr>
              <a:buNone/>
            </a:pPr>
            <a:r>
              <a:rPr lang="en-US" dirty="0"/>
              <a:t>3)Late slow filling</a:t>
            </a:r>
          </a:p>
          <a:p>
            <a:pPr>
              <a:buNone/>
            </a:pPr>
            <a:endParaRPr lang="en-US" dirty="0"/>
          </a:p>
          <a:p>
            <a:pPr>
              <a:buNone/>
            </a:pPr>
            <a:r>
              <a:rPr lang="en-US" dirty="0"/>
              <a:t>4)</a:t>
            </a:r>
            <a:r>
              <a:rPr lang="en-US" dirty="0" err="1"/>
              <a:t>Diastasis</a:t>
            </a:r>
            <a:endParaRPr lang="en-IN" dirty="0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OS- Early rapid filling(</a:t>
            </a:r>
            <a:r>
              <a:rPr lang="en-US" dirty="0" err="1"/>
              <a:t>begining</a:t>
            </a:r>
            <a:r>
              <a:rPr lang="en-US" dirty="0"/>
              <a:t>)</a:t>
            </a:r>
            <a:endParaRPr lang="en-IN" dirty="0"/>
          </a:p>
        </p:txBody>
      </p:sp>
      <p:pic>
        <p:nvPicPr>
          <p:cNvPr id="4" name="Picture 2" descr="Image result for A2-OS interval in mitral stenosis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5463"/>
          <a:stretch/>
        </p:blipFill>
        <p:spPr bwMode="auto">
          <a:xfrm>
            <a:off x="4329115" y="2611535"/>
            <a:ext cx="3533775" cy="250329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>
          <a:xfrm>
            <a:off x="110713" y="635549"/>
            <a:ext cx="11505859" cy="823912"/>
          </a:xfrm>
        </p:spPr>
        <p:txBody>
          <a:bodyPr>
            <a:noAutofit/>
          </a:bodyPr>
          <a:lstStyle/>
          <a:p>
            <a:r>
              <a:rPr lang="en-IN" sz="3200" dirty="0"/>
              <a:t>DIFFERENTIATING              A2-P2             vs                   S2-OS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715" y="1554070"/>
            <a:ext cx="6839548" cy="4635593"/>
          </a:xfrm>
        </p:spPr>
        <p:txBody>
          <a:bodyPr/>
          <a:lstStyle/>
          <a:p>
            <a:endParaRPr lang="en-IN" dirty="0">
              <a:solidFill>
                <a:schemeClr val="bg1"/>
              </a:solidFill>
            </a:endParaRPr>
          </a:p>
          <a:p>
            <a:r>
              <a:rPr lang="en-IN" dirty="0">
                <a:solidFill>
                  <a:schemeClr val="bg1"/>
                </a:solidFill>
              </a:rPr>
              <a:t>Site of best audibility        </a:t>
            </a:r>
            <a:r>
              <a:rPr lang="en-IN" dirty="0" err="1">
                <a:solidFill>
                  <a:schemeClr val="bg1"/>
                </a:solidFill>
              </a:rPr>
              <a:t>Pulm</a:t>
            </a:r>
            <a:r>
              <a:rPr lang="en-IN" dirty="0">
                <a:solidFill>
                  <a:schemeClr val="bg1"/>
                </a:solidFill>
              </a:rPr>
              <a:t> area</a:t>
            </a:r>
          </a:p>
          <a:p>
            <a:r>
              <a:rPr lang="en-IN" dirty="0">
                <a:solidFill>
                  <a:schemeClr val="bg1"/>
                </a:solidFill>
              </a:rPr>
              <a:t> </a:t>
            </a:r>
            <a:r>
              <a:rPr lang="en-IN" b="1" dirty="0"/>
              <a:t>heard                              localized to PA</a:t>
            </a:r>
          </a:p>
          <a:p>
            <a:r>
              <a:rPr lang="en-IN" b="1" dirty="0"/>
              <a:t>Palpability                           Palpable</a:t>
            </a:r>
          </a:p>
          <a:p>
            <a:r>
              <a:rPr lang="en-IN" b="1" dirty="0"/>
              <a:t>Inspiration                          widens split</a:t>
            </a:r>
          </a:p>
          <a:p>
            <a:r>
              <a:rPr lang="en-IN" b="1" dirty="0"/>
              <a:t>Standing                              No change</a:t>
            </a:r>
          </a:p>
          <a:p>
            <a:endParaRPr lang="en-IN" b="1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004075" y="1554070"/>
            <a:ext cx="3351312" cy="4635593"/>
          </a:xfrm>
        </p:spPr>
        <p:txBody>
          <a:bodyPr/>
          <a:lstStyle/>
          <a:p>
            <a:pPr marL="0" indent="0">
              <a:buNone/>
            </a:pPr>
            <a:endParaRPr lang="en-IN" dirty="0"/>
          </a:p>
          <a:p>
            <a:pPr marL="0" indent="0">
              <a:buNone/>
            </a:pPr>
            <a:r>
              <a:rPr lang="en-IN" dirty="0"/>
              <a:t>Medial to apex</a:t>
            </a:r>
          </a:p>
          <a:p>
            <a:pPr marL="0" indent="0">
              <a:buNone/>
            </a:pPr>
            <a:r>
              <a:rPr lang="en-IN" dirty="0"/>
              <a:t>Widely audible</a:t>
            </a:r>
          </a:p>
          <a:p>
            <a:pPr marL="0" indent="0">
              <a:buNone/>
            </a:pPr>
            <a:r>
              <a:rPr lang="en-IN" dirty="0"/>
              <a:t>Not palpable</a:t>
            </a:r>
          </a:p>
          <a:p>
            <a:pPr marL="0" indent="0">
              <a:buNone/>
            </a:pPr>
            <a:r>
              <a:rPr lang="en-IN" dirty="0"/>
              <a:t>No effect</a:t>
            </a:r>
          </a:p>
          <a:p>
            <a:pPr marL="0" indent="0">
              <a:buNone/>
            </a:pPr>
            <a:r>
              <a:rPr lang="en-IN" dirty="0"/>
              <a:t>Widens </a:t>
            </a:r>
          </a:p>
        </p:txBody>
      </p:sp>
    </p:spTree>
    <p:extLst>
      <p:ext uri="{BB962C8B-B14F-4D97-AF65-F5344CB8AC3E}">
        <p14:creationId xmlns="" xmlns:p14="http://schemas.microsoft.com/office/powerpoint/2010/main" val="9109446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0037" y="365143"/>
            <a:ext cx="11153775" cy="663575"/>
          </a:xfrm>
        </p:spPr>
        <p:txBody>
          <a:bodyPr>
            <a:normAutofit/>
          </a:bodyPr>
          <a:lstStyle/>
          <a:p>
            <a:r>
              <a:rPr lang="en-IN" sz="3600" b="1" dirty="0"/>
              <a:t>Converting symptom to altered physiology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0037" y="1285875"/>
            <a:ext cx="11053763" cy="5462588"/>
          </a:xfrm>
        </p:spPr>
        <p:txBody>
          <a:bodyPr>
            <a:normAutofit fontScale="77500" lnSpcReduction="20000"/>
          </a:bodyPr>
          <a:lstStyle/>
          <a:p>
            <a:r>
              <a:rPr lang="en-IN" dirty="0"/>
              <a:t>PND = increased Pulmonary Venous Pressure</a:t>
            </a:r>
          </a:p>
          <a:p>
            <a:endParaRPr lang="en-IN" dirty="0"/>
          </a:p>
          <a:p>
            <a:r>
              <a:rPr lang="en-IN" dirty="0"/>
              <a:t>Regular Heavy palpitation at rest = Volume overload</a:t>
            </a:r>
          </a:p>
          <a:p>
            <a:endParaRPr lang="en-IN" dirty="0"/>
          </a:p>
          <a:p>
            <a:r>
              <a:rPr lang="en-IN" dirty="0"/>
              <a:t>Dependent  oedema+ Abdominal distension+ fullness of neck = elevated mean RA pressure</a:t>
            </a:r>
          </a:p>
          <a:p>
            <a:endParaRPr lang="en-IN" dirty="0"/>
          </a:p>
          <a:p>
            <a:r>
              <a:rPr lang="en-IN" dirty="0"/>
              <a:t>Fatigue = Decreased Cardiac Output(CO)</a:t>
            </a:r>
          </a:p>
          <a:p>
            <a:endParaRPr lang="en-IN" dirty="0"/>
          </a:p>
          <a:p>
            <a:endParaRPr lang="en-IN" dirty="0"/>
          </a:p>
          <a:p>
            <a:r>
              <a:rPr lang="en-IN" dirty="0"/>
              <a:t>Exertional greying of vision = Fixed CO, failure of CO to increase with exercise</a:t>
            </a:r>
          </a:p>
          <a:p>
            <a:pPr marL="0" indent="0">
              <a:buNone/>
            </a:pPr>
            <a:r>
              <a:rPr lang="en-IN" dirty="0"/>
              <a:t>                                                        Severe LVOT or RVOT obstruction</a:t>
            </a:r>
          </a:p>
          <a:p>
            <a:endParaRPr lang="en-IN" dirty="0"/>
          </a:p>
          <a:p>
            <a:r>
              <a:rPr lang="en-IN" dirty="0"/>
              <a:t>Angina = decreased supply to myocardium/Increased demand.</a:t>
            </a:r>
          </a:p>
          <a:p>
            <a:endParaRPr lang="en-IN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4041316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Absent OS in MS</a:t>
            </a:r>
            <a:endParaRPr lang="en-IN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Severly</a:t>
            </a:r>
            <a:r>
              <a:rPr lang="en-US" dirty="0"/>
              <a:t> calcified MV</a:t>
            </a:r>
          </a:p>
          <a:p>
            <a:r>
              <a:rPr lang="en-US" dirty="0"/>
              <a:t>Significant MR</a:t>
            </a:r>
          </a:p>
          <a:p>
            <a:r>
              <a:rPr lang="en-US" dirty="0"/>
              <a:t>Sever AR</a:t>
            </a:r>
          </a:p>
          <a:p>
            <a:r>
              <a:rPr lang="en-US" dirty="0"/>
              <a:t>Severe AS</a:t>
            </a:r>
          </a:p>
          <a:p>
            <a:r>
              <a:rPr lang="en-US" dirty="0"/>
              <a:t>LVF</a:t>
            </a:r>
          </a:p>
          <a:p>
            <a:r>
              <a:rPr lang="en-US" dirty="0"/>
              <a:t>Very close A2-OS(&lt;30ms)</a:t>
            </a:r>
          </a:p>
          <a:p>
            <a:r>
              <a:rPr lang="en-US" dirty="0"/>
              <a:t>Mistaken as wide split S2</a:t>
            </a:r>
            <a:endParaRPr lang="en-IN" dirty="0"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N" sz="3200" b="1" dirty="0"/>
              <a:t>The Mitral MDM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IN" b="1" dirty="0">
                <a:solidFill>
                  <a:schemeClr val="accent2"/>
                </a:solidFill>
              </a:rPr>
              <a:t>Low-pitched rough &amp; rumbling</a:t>
            </a:r>
            <a:r>
              <a:rPr lang="en-IN" b="1" dirty="0"/>
              <a:t>, at apex with bell, </a:t>
            </a:r>
            <a:r>
              <a:rPr lang="en-IN" b="1" dirty="0" err="1"/>
              <a:t>pt</a:t>
            </a:r>
            <a:r>
              <a:rPr lang="en-IN" b="1" dirty="0"/>
              <a:t> in left lateral position.</a:t>
            </a:r>
          </a:p>
          <a:p>
            <a:endParaRPr lang="en-IN" b="1" dirty="0"/>
          </a:p>
          <a:p>
            <a:r>
              <a:rPr lang="en-IN" b="1" dirty="0"/>
              <a:t>Pitch &amp; duration correlate with severity.</a:t>
            </a:r>
          </a:p>
          <a:p>
            <a:endParaRPr lang="en-IN" b="1" dirty="0"/>
          </a:p>
          <a:p>
            <a:r>
              <a:rPr lang="en-IN" b="1" dirty="0"/>
              <a:t>Higher in pitch in high gradient.</a:t>
            </a:r>
          </a:p>
          <a:p>
            <a:endParaRPr lang="en-IN" b="1" dirty="0"/>
          </a:p>
          <a:p>
            <a:r>
              <a:rPr lang="en-IN" b="1" dirty="0"/>
              <a:t>Loud murmur with thrill suggest severe MS. BUT A LOW INTENSITY MURMUR DOESN’T EXCLUDE SEVERE MS.</a:t>
            </a:r>
          </a:p>
          <a:p>
            <a:endParaRPr lang="en-IN" b="1" dirty="0"/>
          </a:p>
        </p:txBody>
      </p:sp>
    </p:spTree>
    <p:extLst>
      <p:ext uri="{BB962C8B-B14F-4D97-AF65-F5344CB8AC3E}">
        <p14:creationId xmlns="" xmlns:p14="http://schemas.microsoft.com/office/powerpoint/2010/main" val="126726617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/>
              <a:t>Q9)Minimum </a:t>
            </a:r>
            <a:r>
              <a:rPr lang="en-US" b="1" dirty="0" err="1"/>
              <a:t>transmitral</a:t>
            </a:r>
            <a:r>
              <a:rPr lang="en-US" b="1" dirty="0"/>
              <a:t> gradient for MDM in MS?</a:t>
            </a:r>
            <a:r>
              <a:rPr lang="en-US" dirty="0"/>
              <a:t/>
            </a:r>
            <a:br>
              <a:rPr lang="en-US" dirty="0"/>
            </a:b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dirty="0"/>
              <a:t>1)1 mm Hg</a:t>
            </a:r>
          </a:p>
          <a:p>
            <a:pPr>
              <a:buNone/>
            </a:pPr>
            <a:endParaRPr lang="en-US" dirty="0"/>
          </a:p>
          <a:p>
            <a:pPr>
              <a:buNone/>
            </a:pPr>
            <a:r>
              <a:rPr lang="en-US" dirty="0"/>
              <a:t>2)2 mm Hg</a:t>
            </a:r>
          </a:p>
          <a:p>
            <a:pPr>
              <a:buNone/>
            </a:pPr>
            <a:endParaRPr lang="en-US" dirty="0"/>
          </a:p>
          <a:p>
            <a:pPr>
              <a:buNone/>
            </a:pPr>
            <a:r>
              <a:rPr lang="en-US" dirty="0"/>
              <a:t> 3)3 mm Hg</a:t>
            </a:r>
          </a:p>
          <a:p>
            <a:pPr>
              <a:buNone/>
            </a:pPr>
            <a:endParaRPr lang="en-US" dirty="0"/>
          </a:p>
          <a:p>
            <a:pPr>
              <a:buNone/>
            </a:pPr>
            <a:r>
              <a:rPr lang="en-US" dirty="0"/>
              <a:t>4)4 mm Hg</a:t>
            </a:r>
            <a:endParaRPr lang="en-IN" dirty="0"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4638"/>
            <a:ext cx="11318543" cy="1143000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Q10)MDM murmur of MS is decreased by all except?</a:t>
            </a:r>
            <a:endParaRPr lang="en-IN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dirty="0"/>
              <a:t>1)Anemia</a:t>
            </a:r>
          </a:p>
          <a:p>
            <a:pPr>
              <a:buNone/>
            </a:pPr>
            <a:endParaRPr lang="en-US" dirty="0"/>
          </a:p>
          <a:p>
            <a:pPr>
              <a:buNone/>
            </a:pPr>
            <a:r>
              <a:rPr lang="en-US" dirty="0"/>
              <a:t>2)Severe MS</a:t>
            </a:r>
          </a:p>
          <a:p>
            <a:pPr>
              <a:buNone/>
            </a:pPr>
            <a:endParaRPr lang="en-US" dirty="0"/>
          </a:p>
          <a:p>
            <a:pPr>
              <a:buNone/>
            </a:pPr>
            <a:r>
              <a:rPr lang="en-US" dirty="0"/>
              <a:t>3)Severe PAH</a:t>
            </a:r>
          </a:p>
          <a:p>
            <a:pPr>
              <a:buNone/>
            </a:pPr>
            <a:endParaRPr lang="en-US" dirty="0"/>
          </a:p>
          <a:p>
            <a:pPr>
              <a:buNone/>
            </a:pPr>
            <a:r>
              <a:rPr lang="en-US" dirty="0"/>
              <a:t>4)AR</a:t>
            </a:r>
            <a:endParaRPr lang="en-IN" dirty="0"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/>
              <a:t>Factors that decrease intensity of diastolic murmur of MS</a:t>
            </a:r>
            <a:endParaRPr lang="en-IN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6321" y="1825642"/>
            <a:ext cx="6033611" cy="4780197"/>
          </a:xfrm>
        </p:spPr>
        <p:txBody>
          <a:bodyPr>
            <a:normAutofit fontScale="85000" lnSpcReduction="20000"/>
          </a:bodyPr>
          <a:lstStyle/>
          <a:p>
            <a:r>
              <a:rPr lang="en-US" b="1" dirty="0"/>
              <a:t>Low flow states</a:t>
            </a:r>
          </a:p>
          <a:p>
            <a:pPr lvl="1"/>
            <a:r>
              <a:rPr lang="en-US" b="1" dirty="0"/>
              <a:t>Severe MS</a:t>
            </a:r>
          </a:p>
          <a:p>
            <a:pPr lvl="1"/>
            <a:r>
              <a:rPr lang="en-US" b="1" dirty="0"/>
              <a:t>Severe PAH</a:t>
            </a:r>
          </a:p>
          <a:p>
            <a:pPr lvl="1"/>
            <a:r>
              <a:rPr lang="en-US" b="1" dirty="0"/>
              <a:t>CCF</a:t>
            </a:r>
          </a:p>
          <a:p>
            <a:pPr lvl="1"/>
            <a:r>
              <a:rPr lang="en-US" b="1" dirty="0"/>
              <a:t>AF with rapid ventricular rate</a:t>
            </a:r>
          </a:p>
          <a:p>
            <a:pPr lvl="1"/>
            <a:endParaRPr lang="en-US" b="1" dirty="0"/>
          </a:p>
          <a:p>
            <a:r>
              <a:rPr lang="en-US" b="1" dirty="0"/>
              <a:t>Associated cardiac lesions</a:t>
            </a:r>
          </a:p>
          <a:p>
            <a:pPr lvl="1"/>
            <a:r>
              <a:rPr lang="en-US" b="1" dirty="0"/>
              <a:t>Aortic </a:t>
            </a:r>
            <a:r>
              <a:rPr lang="en-US" b="1" dirty="0" err="1"/>
              <a:t>stenosis-LVH,decreased</a:t>
            </a:r>
            <a:r>
              <a:rPr lang="en-US" b="1" dirty="0"/>
              <a:t> compliance-decreased opening motion of mitral valve</a:t>
            </a:r>
          </a:p>
          <a:p>
            <a:pPr lvl="1"/>
            <a:r>
              <a:rPr lang="en-US" b="1" dirty="0"/>
              <a:t>Aortic regurgitation</a:t>
            </a:r>
          </a:p>
          <a:p>
            <a:pPr lvl="1"/>
            <a:r>
              <a:rPr lang="en-US" b="1" dirty="0"/>
              <a:t>ASD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PHT with marked RV enlargement</a:t>
            </a:r>
            <a:endParaRPr lang="en-IN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128769" y="1975282"/>
            <a:ext cx="4500979" cy="34470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Characteristics of mitral valve</a:t>
            </a:r>
          </a:p>
          <a:p>
            <a:pPr lvl="1"/>
            <a:endParaRPr lang="en-US" sz="2000" b="1" dirty="0"/>
          </a:p>
          <a:p>
            <a:pPr lvl="1"/>
            <a:r>
              <a:rPr lang="en-US" sz="2000" b="1" dirty="0"/>
              <a:t>Extensive calcification</a:t>
            </a:r>
          </a:p>
          <a:p>
            <a:pPr lvl="1"/>
            <a:endParaRPr lang="en-IN" sz="2000" b="1" dirty="0"/>
          </a:p>
          <a:p>
            <a:r>
              <a:rPr lang="en-US" sz="2000" b="1" dirty="0"/>
              <a:t>Others</a:t>
            </a:r>
          </a:p>
          <a:p>
            <a:endParaRPr lang="en-US" sz="2000" b="1" dirty="0"/>
          </a:p>
          <a:p>
            <a:pPr lvl="1"/>
            <a:r>
              <a:rPr lang="en-US" sz="2000" b="1" dirty="0"/>
              <a:t>Inability to </a:t>
            </a:r>
            <a:r>
              <a:rPr lang="en-US" sz="2000" b="1" dirty="0" err="1"/>
              <a:t>localise</a:t>
            </a:r>
            <a:r>
              <a:rPr lang="en-US" sz="2000" b="1" dirty="0"/>
              <a:t> apex</a:t>
            </a:r>
          </a:p>
          <a:p>
            <a:pPr lvl="2"/>
            <a:r>
              <a:rPr lang="en-US" sz="2000" b="1" dirty="0"/>
              <a:t>Obesity</a:t>
            </a:r>
          </a:p>
          <a:p>
            <a:pPr lvl="2"/>
            <a:r>
              <a:rPr lang="en-US" sz="2000" b="1" dirty="0"/>
              <a:t>Muscular chest</a:t>
            </a:r>
          </a:p>
          <a:p>
            <a:pPr lvl="2"/>
            <a:r>
              <a:rPr lang="en-US" sz="2000" b="1" dirty="0"/>
              <a:t>COPD</a:t>
            </a:r>
          </a:p>
          <a:p>
            <a:endParaRPr lang="en-IN" dirty="0"/>
          </a:p>
        </p:txBody>
      </p:sp>
    </p:spTree>
    <p:extLst>
      <p:ext uri="{BB962C8B-B14F-4D97-AF65-F5344CB8AC3E}">
        <p14:creationId xmlns="" xmlns:p14="http://schemas.microsoft.com/office/powerpoint/2010/main" val="358754073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N" sz="3200" b="1" dirty="0"/>
              <a:t>Causes of MDM at apex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0852" y="1825625"/>
            <a:ext cx="10992961" cy="4804800"/>
          </a:xfrm>
        </p:spPr>
        <p:txBody>
          <a:bodyPr>
            <a:normAutofit fontScale="85000" lnSpcReduction="20000"/>
          </a:bodyPr>
          <a:lstStyle/>
          <a:p>
            <a:r>
              <a:rPr lang="en-IN" b="1" dirty="0"/>
              <a:t>Inflow Obstruction</a:t>
            </a:r>
          </a:p>
          <a:p>
            <a:pPr marL="0" indent="0">
              <a:buNone/>
            </a:pPr>
            <a:r>
              <a:rPr lang="en-IN" b="1" dirty="0"/>
              <a:t>                          </a:t>
            </a:r>
            <a:r>
              <a:rPr lang="en-IN" sz="2000" b="1" dirty="0"/>
              <a:t>1. MS</a:t>
            </a:r>
          </a:p>
          <a:p>
            <a:pPr marL="0" indent="0">
              <a:buNone/>
            </a:pPr>
            <a:r>
              <a:rPr lang="en-IN" sz="2000" b="1" dirty="0"/>
              <a:t>                                    2. LA </a:t>
            </a:r>
            <a:r>
              <a:rPr lang="en-IN" sz="2000" b="1" dirty="0" err="1"/>
              <a:t>myxoma</a:t>
            </a:r>
            <a:endParaRPr lang="en-IN" sz="2000" b="1" dirty="0"/>
          </a:p>
          <a:p>
            <a:pPr marL="0" indent="0">
              <a:buNone/>
            </a:pPr>
            <a:r>
              <a:rPr lang="en-IN" sz="2000" b="1" dirty="0"/>
              <a:t>                                    3. </a:t>
            </a:r>
            <a:r>
              <a:rPr lang="en-IN" sz="2000" b="1" dirty="0" err="1"/>
              <a:t>Cor-triatriatum</a:t>
            </a:r>
            <a:endParaRPr lang="en-IN" sz="2000" b="1" dirty="0"/>
          </a:p>
          <a:p>
            <a:pPr marL="0" indent="0">
              <a:buNone/>
            </a:pPr>
            <a:r>
              <a:rPr lang="en-IN" sz="2000" b="1" dirty="0"/>
              <a:t>                                    4. AV groove narrowing – constriction, EMF</a:t>
            </a:r>
          </a:p>
          <a:p>
            <a:endParaRPr lang="en-IN" b="1" dirty="0"/>
          </a:p>
          <a:p>
            <a:r>
              <a:rPr lang="en-IN" b="1" dirty="0"/>
              <a:t>Increased Flow across MV</a:t>
            </a:r>
          </a:p>
          <a:p>
            <a:pPr marL="0" indent="0">
              <a:buNone/>
            </a:pPr>
            <a:r>
              <a:rPr lang="en-IN" b="1" dirty="0"/>
              <a:t>                            </a:t>
            </a:r>
            <a:r>
              <a:rPr lang="en-IN" sz="2200" b="1" dirty="0"/>
              <a:t>1. Severe MR, 2. Post tricuspid shunts- VSD, PDA  3. RSOV to RV</a:t>
            </a:r>
          </a:p>
          <a:p>
            <a:pPr marL="0" indent="0">
              <a:buNone/>
            </a:pPr>
            <a:r>
              <a:rPr lang="en-IN" sz="2200" b="1" dirty="0"/>
              <a:t>                                   4. Hyperkinetic circulatory states.</a:t>
            </a:r>
          </a:p>
          <a:p>
            <a:endParaRPr lang="en-IN" b="1" dirty="0"/>
          </a:p>
          <a:p>
            <a:r>
              <a:rPr lang="en-IN" b="1" dirty="0"/>
              <a:t>Other </a:t>
            </a:r>
            <a:r>
              <a:rPr lang="en-IN" b="1" dirty="0" err="1"/>
              <a:t>machanisms</a:t>
            </a:r>
            <a:endParaRPr lang="en-IN" b="1" dirty="0"/>
          </a:p>
          <a:p>
            <a:pPr marL="0" indent="0">
              <a:buNone/>
            </a:pPr>
            <a:r>
              <a:rPr lang="en-IN" b="1" dirty="0"/>
              <a:t>                           </a:t>
            </a:r>
            <a:r>
              <a:rPr lang="en-IN" sz="2400" b="1" dirty="0"/>
              <a:t>1. Austin-Flint </a:t>
            </a:r>
            <a:r>
              <a:rPr lang="en-IN" sz="2400" dirty="0">
                <a:solidFill>
                  <a:schemeClr val="bg1"/>
                </a:solidFill>
              </a:rPr>
              <a:t>murmur</a:t>
            </a:r>
          </a:p>
          <a:p>
            <a:pPr marL="0" indent="0">
              <a:buNone/>
            </a:pPr>
            <a:r>
              <a:rPr lang="en-IN" sz="2400" dirty="0">
                <a:solidFill>
                  <a:schemeClr val="bg1"/>
                </a:solidFill>
              </a:rPr>
              <a:t>                                2. Carey-Coombs murmur.</a:t>
            </a:r>
          </a:p>
        </p:txBody>
      </p:sp>
    </p:spTree>
    <p:extLst>
      <p:ext uri="{BB962C8B-B14F-4D97-AF65-F5344CB8AC3E}">
        <p14:creationId xmlns="" xmlns:p14="http://schemas.microsoft.com/office/powerpoint/2010/main" val="115856342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308" y="274638"/>
            <a:ext cx="11932693" cy="1143000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Differential diagnosis of apical mid diastolic murmurs</a:t>
            </a:r>
            <a:endParaRPr lang="en-IN" b="1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3" y="1228300"/>
            <a:ext cx="12023679" cy="5629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43"/>
            <a:ext cx="10515600" cy="971621"/>
          </a:xfrm>
        </p:spPr>
        <p:txBody>
          <a:bodyPr/>
          <a:lstStyle/>
          <a:p>
            <a:r>
              <a:rPr lang="en-IN" b="1" dirty="0"/>
              <a:t>Pre-systolic accentuation</a:t>
            </a:r>
          </a:p>
        </p:txBody>
      </p:sp>
      <p:pic>
        <p:nvPicPr>
          <p:cNvPr id="6" name="Content Placeholder 4"/>
          <p:cNvPicPr>
            <a:picLocks noGrp="1" noChangeAspect="1"/>
          </p:cNvPicPr>
          <p:nvPr>
            <p:ph sz="half" idx="1"/>
          </p:nvPr>
        </p:nvPicPr>
        <p:blipFill rotWithShape="1">
          <a:blip r:embed="rId2"/>
          <a:srcRect l="17535" t="31455" r="57300" b="15929"/>
          <a:stretch/>
        </p:blipFill>
        <p:spPr>
          <a:xfrm>
            <a:off x="291555" y="1415580"/>
            <a:ext cx="4477268" cy="5265706"/>
          </a:xfrm>
          <a:prstGeom prst="rect">
            <a:avLst/>
          </a:prstGeom>
        </p:spPr>
      </p:pic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4932564" y="1562389"/>
            <a:ext cx="7037765" cy="4351338"/>
          </a:xfrm>
        </p:spPr>
        <p:txBody>
          <a:bodyPr/>
          <a:lstStyle/>
          <a:p>
            <a:endParaRPr lang="en-IN" b="1" dirty="0"/>
          </a:p>
          <a:p>
            <a:r>
              <a:rPr lang="en-IN" b="1" dirty="0"/>
              <a:t>LV contraction in pre-systole narrowing mitral funnel.</a:t>
            </a:r>
          </a:p>
          <a:p>
            <a:pPr marL="0" indent="0">
              <a:buNone/>
            </a:pPr>
            <a:endParaRPr lang="en-IN" b="1" dirty="0"/>
          </a:p>
          <a:p>
            <a:r>
              <a:rPr lang="en-IN" b="1" dirty="0"/>
              <a:t>Atrial contraction.</a:t>
            </a:r>
          </a:p>
          <a:p>
            <a:endParaRPr lang="en-IN" b="1" dirty="0"/>
          </a:p>
          <a:p>
            <a:r>
              <a:rPr lang="en-IN" b="1" dirty="0"/>
              <a:t>Persistent </a:t>
            </a:r>
            <a:r>
              <a:rPr lang="en-IN" b="1" dirty="0" err="1"/>
              <a:t>atrio</a:t>
            </a:r>
            <a:r>
              <a:rPr lang="en-IN" b="1" dirty="0"/>
              <a:t>-ventricular gradient.</a:t>
            </a:r>
          </a:p>
          <a:p>
            <a:endParaRPr lang="en-IN" dirty="0">
              <a:solidFill>
                <a:schemeClr val="bg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019784" y="5896484"/>
            <a:ext cx="67321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IN" b="1" dirty="0"/>
              <a:t>FALSE POSITIVE CARVALLO SIGN : On inspiration </a:t>
            </a:r>
            <a:r>
              <a:rPr lang="en-IN" b="1" dirty="0">
                <a:sym typeface="Wingdings" panose="05000000000000000000" pitchFamily="2" charset="2"/>
              </a:rPr>
              <a:t> HR increase  Murmur increases.</a:t>
            </a:r>
            <a:endParaRPr lang="en-IN" b="1" dirty="0"/>
          </a:p>
        </p:txBody>
      </p:sp>
    </p:spTree>
    <p:extLst>
      <p:ext uri="{BB962C8B-B14F-4D97-AF65-F5344CB8AC3E}">
        <p14:creationId xmlns="" xmlns:p14="http://schemas.microsoft.com/office/powerpoint/2010/main" val="117789483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MILD MS-  MDM/Late</a:t>
            </a:r>
          </a:p>
          <a:p>
            <a:r>
              <a:rPr lang="en-US" dirty="0"/>
              <a:t>MOD MS – MDM with late systolic </a:t>
            </a:r>
            <a:r>
              <a:rPr lang="en-US" dirty="0" err="1"/>
              <a:t>accenuation</a:t>
            </a:r>
            <a:endParaRPr lang="en-US" dirty="0"/>
          </a:p>
          <a:p>
            <a:r>
              <a:rPr lang="en-US" dirty="0"/>
              <a:t>SEV MS -    HOLO DIASTOLIC MURMUR</a:t>
            </a:r>
            <a:endParaRPr lang="en-IN" dirty="0"/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Q11)Following AF </a:t>
            </a:r>
            <a:r>
              <a:rPr lang="en-US" b="1" dirty="0" err="1"/>
              <a:t>presystolic</a:t>
            </a:r>
            <a:r>
              <a:rPr lang="en-US" b="1" dirty="0"/>
              <a:t> </a:t>
            </a:r>
            <a:r>
              <a:rPr lang="en-US" b="1" dirty="0" err="1"/>
              <a:t>accenuation</a:t>
            </a:r>
            <a:r>
              <a:rPr lang="en-US" b="1" dirty="0"/>
              <a:t>?</a:t>
            </a:r>
            <a:endParaRPr lang="en-IN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>
              <a:buNone/>
            </a:pPr>
            <a:r>
              <a:rPr lang="en-US" dirty="0"/>
              <a:t>1)Remains same</a:t>
            </a:r>
          </a:p>
          <a:p>
            <a:pPr>
              <a:buNone/>
            </a:pPr>
            <a:endParaRPr lang="en-US" dirty="0"/>
          </a:p>
          <a:p>
            <a:pPr>
              <a:buNone/>
            </a:pPr>
            <a:r>
              <a:rPr lang="en-US" dirty="0"/>
              <a:t>2)</a:t>
            </a:r>
            <a:r>
              <a:rPr lang="en-US" dirty="0" err="1"/>
              <a:t>Dissappears</a:t>
            </a:r>
            <a:endParaRPr lang="en-US" dirty="0"/>
          </a:p>
          <a:p>
            <a:pPr>
              <a:buNone/>
            </a:pPr>
            <a:endParaRPr lang="en-US" dirty="0"/>
          </a:p>
          <a:p>
            <a:pPr>
              <a:buNone/>
            </a:pPr>
            <a:r>
              <a:rPr lang="en-US" dirty="0"/>
              <a:t>3)Increases</a:t>
            </a:r>
          </a:p>
          <a:p>
            <a:pPr>
              <a:buNone/>
            </a:pPr>
            <a:endParaRPr lang="en-US" dirty="0"/>
          </a:p>
          <a:p>
            <a:pPr>
              <a:buNone/>
            </a:pPr>
            <a:r>
              <a:rPr lang="en-US" dirty="0"/>
              <a:t>4)Present in short cycle of AF</a:t>
            </a:r>
          </a:p>
          <a:p>
            <a:pPr>
              <a:buNone/>
            </a:pPr>
            <a:endParaRPr lang="en-US" dirty="0"/>
          </a:p>
          <a:p>
            <a:pPr>
              <a:buNone/>
            </a:pPr>
            <a:r>
              <a:rPr lang="en-US" dirty="0"/>
              <a:t>5)Present in long cycle of AF</a:t>
            </a:r>
            <a:endParaRPr lang="en-IN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5953" t="15339" r="40812" b="19263"/>
          <a:stretch/>
        </p:blipFill>
        <p:spPr>
          <a:xfrm>
            <a:off x="3157765" y="270191"/>
            <a:ext cx="4584747" cy="5074663"/>
          </a:xfrm>
          <a:prstGeom prst="rect">
            <a:avLst/>
          </a:prstGeom>
        </p:spPr>
      </p:pic>
      <p:sp>
        <p:nvSpPr>
          <p:cNvPr id="6" name="Right Arrow 5"/>
          <p:cNvSpPr/>
          <p:nvPr/>
        </p:nvSpPr>
        <p:spPr>
          <a:xfrm flipH="1" flipV="1">
            <a:off x="5692721" y="2281147"/>
            <a:ext cx="2668779" cy="20030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7" name="Right Arrow 6"/>
          <p:cNvSpPr/>
          <p:nvPr/>
        </p:nvSpPr>
        <p:spPr>
          <a:xfrm flipH="1" flipV="1">
            <a:off x="6243241" y="3516065"/>
            <a:ext cx="2668779" cy="20030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8" name="TextBox 7"/>
          <p:cNvSpPr txBox="1"/>
          <p:nvPr/>
        </p:nvSpPr>
        <p:spPr>
          <a:xfrm>
            <a:off x="8423016" y="1849302"/>
            <a:ext cx="340268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b="1" u="sng" dirty="0">
                <a:solidFill>
                  <a:srgbClr val="FF0000"/>
                </a:solidFill>
              </a:rPr>
              <a:t>Prominent Pulsation, Palpable S2</a:t>
            </a:r>
          </a:p>
          <a:p>
            <a:pPr marL="342900" indent="-342900">
              <a:buAutoNum type="arabicPeriod"/>
            </a:pPr>
            <a:r>
              <a:rPr lang="en-IN" dirty="0">
                <a:solidFill>
                  <a:srgbClr val="FF0000"/>
                </a:solidFill>
              </a:rPr>
              <a:t>Pressure/Flow in PA high or</a:t>
            </a:r>
          </a:p>
          <a:p>
            <a:pPr marL="342900" indent="-342900">
              <a:buAutoNum type="arabicPeriod"/>
            </a:pPr>
            <a:r>
              <a:rPr lang="en-IN" dirty="0">
                <a:solidFill>
                  <a:srgbClr val="FF0000"/>
                </a:solidFill>
              </a:rPr>
              <a:t>L- posed Aorta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865360" y="3411574"/>
            <a:ext cx="309583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b="1" u="sng" dirty="0" err="1">
                <a:solidFill>
                  <a:srgbClr val="FF0000"/>
                </a:solidFill>
              </a:rPr>
              <a:t>Hyperdynamic</a:t>
            </a:r>
            <a:r>
              <a:rPr lang="en-IN" b="1" u="sng" dirty="0">
                <a:solidFill>
                  <a:srgbClr val="FF0000"/>
                </a:solidFill>
              </a:rPr>
              <a:t> apex</a:t>
            </a:r>
          </a:p>
          <a:p>
            <a:r>
              <a:rPr lang="en-IN" dirty="0">
                <a:solidFill>
                  <a:srgbClr val="FF0000"/>
                </a:solidFill>
              </a:rPr>
              <a:t>Volume overloaded LV</a:t>
            </a:r>
          </a:p>
          <a:p>
            <a:r>
              <a:rPr lang="en-IN" b="1" u="sng" dirty="0">
                <a:solidFill>
                  <a:srgbClr val="FF0000"/>
                </a:solidFill>
              </a:rPr>
              <a:t>Heaving/Sustained</a:t>
            </a:r>
          </a:p>
          <a:p>
            <a:r>
              <a:rPr lang="en-IN" dirty="0">
                <a:solidFill>
                  <a:srgbClr val="FF0000"/>
                </a:solidFill>
              </a:rPr>
              <a:t>Pressure overloaded LV/increased LVET of dysfunctional LV</a:t>
            </a:r>
          </a:p>
        </p:txBody>
      </p:sp>
      <p:sp>
        <p:nvSpPr>
          <p:cNvPr id="14" name="Up-Down Arrow 13"/>
          <p:cNvSpPr/>
          <p:nvPr/>
        </p:nvSpPr>
        <p:spPr>
          <a:xfrm>
            <a:off x="5375689" y="4416183"/>
            <a:ext cx="209123" cy="1369550"/>
          </a:xfrm>
          <a:prstGeom prst="up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5" name="TextBox 14"/>
          <p:cNvSpPr txBox="1"/>
          <p:nvPr/>
        </p:nvSpPr>
        <p:spPr>
          <a:xfrm>
            <a:off x="5432883" y="5657689"/>
            <a:ext cx="295642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b="1" u="sng" dirty="0">
                <a:solidFill>
                  <a:srgbClr val="FF0000"/>
                </a:solidFill>
              </a:rPr>
              <a:t>RV epigastric Impulse</a:t>
            </a:r>
          </a:p>
          <a:p>
            <a:endParaRPr lang="en-IN" dirty="0">
              <a:solidFill>
                <a:srgbClr val="FF0000"/>
              </a:solidFill>
            </a:endParaRPr>
          </a:p>
          <a:p>
            <a:r>
              <a:rPr lang="en-IN" dirty="0">
                <a:solidFill>
                  <a:srgbClr val="FF0000"/>
                </a:solidFill>
              </a:rPr>
              <a:t>Pressure/Volume overloaded </a:t>
            </a:r>
            <a:r>
              <a:rPr lang="en-IN" dirty="0">
                <a:solidFill>
                  <a:srgbClr val="FFFF00"/>
                </a:solidFill>
              </a:rPr>
              <a:t>RV</a:t>
            </a:r>
          </a:p>
        </p:txBody>
      </p:sp>
      <p:sp>
        <p:nvSpPr>
          <p:cNvPr id="16" name="Right Arrow 15"/>
          <p:cNvSpPr/>
          <p:nvPr/>
        </p:nvSpPr>
        <p:spPr>
          <a:xfrm>
            <a:off x="2675392" y="3682203"/>
            <a:ext cx="2931597" cy="21930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7" name="TextBox 16"/>
          <p:cNvSpPr txBox="1"/>
          <p:nvPr/>
        </p:nvSpPr>
        <p:spPr>
          <a:xfrm>
            <a:off x="393645" y="3579692"/>
            <a:ext cx="246437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b="1" u="sng" dirty="0">
                <a:solidFill>
                  <a:srgbClr val="FF0000"/>
                </a:solidFill>
              </a:rPr>
              <a:t>Left parasternal heav</a:t>
            </a:r>
            <a:r>
              <a:rPr lang="en-IN" dirty="0">
                <a:solidFill>
                  <a:srgbClr val="FF0000"/>
                </a:solidFill>
              </a:rPr>
              <a:t>e</a:t>
            </a:r>
          </a:p>
          <a:p>
            <a:r>
              <a:rPr lang="en-IN" dirty="0">
                <a:solidFill>
                  <a:srgbClr val="FF0000"/>
                </a:solidFill>
              </a:rPr>
              <a:t>Pressure or volume overloaded RV</a:t>
            </a:r>
          </a:p>
        </p:txBody>
      </p:sp>
      <p:sp>
        <p:nvSpPr>
          <p:cNvPr id="18" name="Right Arrow 17"/>
          <p:cNvSpPr/>
          <p:nvPr/>
        </p:nvSpPr>
        <p:spPr>
          <a:xfrm>
            <a:off x="2858016" y="2884618"/>
            <a:ext cx="2931597" cy="21930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9" name="TextBox 18"/>
          <p:cNvSpPr txBox="1"/>
          <p:nvPr/>
        </p:nvSpPr>
        <p:spPr>
          <a:xfrm>
            <a:off x="955403" y="2173040"/>
            <a:ext cx="24442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dirty="0">
                <a:solidFill>
                  <a:srgbClr val="FF0000"/>
                </a:solidFill>
              </a:rPr>
              <a:t>LA pulsation in severe MR</a:t>
            </a:r>
          </a:p>
          <a:p>
            <a:r>
              <a:rPr lang="en-IN" dirty="0">
                <a:solidFill>
                  <a:srgbClr val="FF0000"/>
                </a:solidFill>
              </a:rPr>
              <a:t>RVOT pulsation in </a:t>
            </a:r>
            <a:r>
              <a:rPr lang="en-IN" dirty="0" err="1">
                <a:solidFill>
                  <a:srgbClr val="FF0000"/>
                </a:solidFill>
              </a:rPr>
              <a:t>Ebstein</a:t>
            </a:r>
            <a:r>
              <a:rPr lang="en-IN" dirty="0">
                <a:solidFill>
                  <a:srgbClr val="FF0000"/>
                </a:solidFill>
              </a:rPr>
              <a:t>/EMF</a:t>
            </a:r>
          </a:p>
        </p:txBody>
      </p:sp>
      <p:sp>
        <p:nvSpPr>
          <p:cNvPr id="21" name="Right Arrow 20"/>
          <p:cNvSpPr/>
          <p:nvPr/>
        </p:nvSpPr>
        <p:spPr>
          <a:xfrm>
            <a:off x="5692731" y="943320"/>
            <a:ext cx="2579183" cy="23372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2" name="Oval 21"/>
          <p:cNvSpPr/>
          <p:nvPr/>
        </p:nvSpPr>
        <p:spPr>
          <a:xfrm>
            <a:off x="8323769" y="627603"/>
            <a:ext cx="2240895" cy="86519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3" name="TextBox 22"/>
          <p:cNvSpPr txBox="1"/>
          <p:nvPr/>
        </p:nvSpPr>
        <p:spPr>
          <a:xfrm>
            <a:off x="8628941" y="737025"/>
            <a:ext cx="17207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b="1" dirty="0"/>
              <a:t>Slow rising &amp; low volume=AS</a:t>
            </a:r>
          </a:p>
        </p:txBody>
      </p:sp>
      <p:sp>
        <p:nvSpPr>
          <p:cNvPr id="24" name="Right Arrow 23"/>
          <p:cNvSpPr/>
          <p:nvPr/>
        </p:nvSpPr>
        <p:spPr>
          <a:xfrm>
            <a:off x="2489137" y="1295743"/>
            <a:ext cx="2521623" cy="29478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5" name="Oval 24"/>
          <p:cNvSpPr/>
          <p:nvPr/>
        </p:nvSpPr>
        <p:spPr>
          <a:xfrm>
            <a:off x="192723" y="627585"/>
            <a:ext cx="2341356" cy="111920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6" name="TextBox 25"/>
          <p:cNvSpPr txBox="1"/>
          <p:nvPr/>
        </p:nvSpPr>
        <p:spPr>
          <a:xfrm>
            <a:off x="608331" y="737016"/>
            <a:ext cx="160182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dirty="0"/>
              <a:t>V = TR</a:t>
            </a:r>
          </a:p>
          <a:p>
            <a:r>
              <a:rPr lang="en-IN" dirty="0"/>
              <a:t>Slow y = TS</a:t>
            </a:r>
          </a:p>
          <a:p>
            <a:r>
              <a:rPr lang="en-IN" dirty="0"/>
              <a:t>a = High RV </a:t>
            </a:r>
            <a:r>
              <a:rPr lang="en-IN" dirty="0" err="1"/>
              <a:t>pr</a:t>
            </a:r>
            <a:endParaRPr lang="en-IN" dirty="0"/>
          </a:p>
        </p:txBody>
      </p:sp>
      <p:sp>
        <p:nvSpPr>
          <p:cNvPr id="28" name="Bent-Up Arrow 27"/>
          <p:cNvSpPr/>
          <p:nvPr/>
        </p:nvSpPr>
        <p:spPr>
          <a:xfrm>
            <a:off x="2106639" y="5004565"/>
            <a:ext cx="2636436" cy="668373"/>
          </a:xfrm>
          <a:prstGeom prst="bent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9" name="TextBox 28"/>
          <p:cNvSpPr txBox="1"/>
          <p:nvPr/>
        </p:nvSpPr>
        <p:spPr>
          <a:xfrm>
            <a:off x="38930" y="5081312"/>
            <a:ext cx="27267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dirty="0">
                <a:solidFill>
                  <a:srgbClr val="FF0000"/>
                </a:solidFill>
              </a:rPr>
              <a:t>Systolic Liver Pulsation = TR </a:t>
            </a:r>
          </a:p>
          <a:p>
            <a:endParaRPr lang="en-IN" dirty="0">
              <a:solidFill>
                <a:srgbClr val="FF0000"/>
              </a:solidFill>
            </a:endParaRPr>
          </a:p>
          <a:p>
            <a:r>
              <a:rPr lang="en-IN" dirty="0" err="1">
                <a:solidFill>
                  <a:srgbClr val="FF0000"/>
                </a:solidFill>
              </a:rPr>
              <a:t>Hepatojugular</a:t>
            </a:r>
            <a:r>
              <a:rPr lang="en-IN" dirty="0">
                <a:solidFill>
                  <a:srgbClr val="FF0000"/>
                </a:solidFill>
              </a:rPr>
              <a:t> reflux</a:t>
            </a:r>
          </a:p>
        </p:txBody>
      </p:sp>
      <p:sp>
        <p:nvSpPr>
          <p:cNvPr id="2" name="Up Arrow 1"/>
          <p:cNvSpPr/>
          <p:nvPr/>
        </p:nvSpPr>
        <p:spPr>
          <a:xfrm>
            <a:off x="608331" y="1439275"/>
            <a:ext cx="45719" cy="110713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</p:spTree>
    <p:extLst>
      <p:ext uri="{BB962C8B-B14F-4D97-AF65-F5344CB8AC3E}">
        <p14:creationId xmlns="" xmlns:p14="http://schemas.microsoft.com/office/powerpoint/2010/main" val="268102814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4717" y="1600206"/>
            <a:ext cx="12269339" cy="4525963"/>
          </a:xfrm>
        </p:spPr>
        <p:txBody>
          <a:bodyPr/>
          <a:lstStyle/>
          <a:p>
            <a:pPr>
              <a:buNone/>
            </a:pPr>
            <a:r>
              <a:rPr lang="en-US" b="1" dirty="0"/>
              <a:t>CRILE Hypothesis </a:t>
            </a:r>
            <a:r>
              <a:rPr lang="en-US" dirty="0"/>
              <a:t>– AF can still cause </a:t>
            </a:r>
            <a:r>
              <a:rPr lang="en-US" dirty="0" err="1"/>
              <a:t>pressytolic</a:t>
            </a:r>
            <a:r>
              <a:rPr lang="en-US" dirty="0"/>
              <a:t> </a:t>
            </a:r>
            <a:r>
              <a:rPr lang="en-US" dirty="0" err="1"/>
              <a:t>accenuation</a:t>
            </a:r>
            <a:r>
              <a:rPr lang="en-US" dirty="0"/>
              <a:t>    </a:t>
            </a:r>
          </a:p>
          <a:p>
            <a:pPr>
              <a:buNone/>
            </a:pPr>
            <a:r>
              <a:rPr lang="en-US" dirty="0"/>
              <a:t>                                   Short cycle of AF(LAP)</a:t>
            </a:r>
          </a:p>
          <a:p>
            <a:pPr>
              <a:buNone/>
            </a:pPr>
            <a:r>
              <a:rPr lang="en-US" dirty="0"/>
              <a:t>                                 Due to annular constriction during ventricular            contraction</a:t>
            </a: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 </a:t>
            </a:r>
            <a:endParaRPr lang="en-IN" b="1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827947" y="4"/>
            <a:ext cx="7962900" cy="2447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5" name="Picture 3" descr="C:\Users\user\Desktop\New folder (5)\VHD\Screenshot_20230428_220207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27544" y="2376701"/>
            <a:ext cx="8982075" cy="363513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Q12)All indicate severe MS clinically except?</a:t>
            </a:r>
            <a:endParaRPr lang="en-IN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>
              <a:buNone/>
            </a:pPr>
            <a:r>
              <a:rPr lang="en-US" dirty="0"/>
              <a:t>1)Severe symptoms(FC3/4)</a:t>
            </a:r>
          </a:p>
          <a:p>
            <a:pPr>
              <a:buNone/>
            </a:pPr>
            <a:endParaRPr lang="en-US" dirty="0"/>
          </a:p>
          <a:p>
            <a:pPr>
              <a:buNone/>
            </a:pPr>
            <a:r>
              <a:rPr lang="en-US" dirty="0"/>
              <a:t>2)AF</a:t>
            </a:r>
          </a:p>
          <a:p>
            <a:pPr>
              <a:buNone/>
            </a:pPr>
            <a:endParaRPr lang="en-US" dirty="0"/>
          </a:p>
          <a:p>
            <a:pPr>
              <a:buNone/>
            </a:pPr>
            <a:r>
              <a:rPr lang="en-US" dirty="0"/>
              <a:t>3)Shot A2-OS interval</a:t>
            </a:r>
          </a:p>
          <a:p>
            <a:pPr>
              <a:buNone/>
            </a:pPr>
            <a:endParaRPr lang="en-US" dirty="0"/>
          </a:p>
          <a:p>
            <a:pPr>
              <a:buNone/>
            </a:pPr>
            <a:r>
              <a:rPr lang="en-US" dirty="0"/>
              <a:t>4)Longer MDM with high pitch</a:t>
            </a:r>
          </a:p>
          <a:p>
            <a:pPr>
              <a:buNone/>
            </a:pPr>
            <a:endParaRPr lang="en-US" dirty="0"/>
          </a:p>
          <a:p>
            <a:pPr>
              <a:buNone/>
            </a:pPr>
            <a:r>
              <a:rPr lang="en-US" dirty="0"/>
              <a:t>5)Severe PH</a:t>
            </a:r>
            <a:endParaRPr lang="en-IN" dirty="0"/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N" sz="3600" b="1" dirty="0"/>
              <a:t>When MS is severe clinically?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IN" b="1" dirty="0"/>
              <a:t>Severe Symptoms – NYHA class III/ IV</a:t>
            </a:r>
          </a:p>
          <a:p>
            <a:endParaRPr lang="en-IN" b="1" dirty="0"/>
          </a:p>
          <a:p>
            <a:r>
              <a:rPr lang="en-IN" b="1" dirty="0"/>
              <a:t>Long Mitral MDM, higher pitch(Following AF longer MDM in long cycle) </a:t>
            </a:r>
          </a:p>
          <a:p>
            <a:endParaRPr lang="en-IN" b="1" dirty="0"/>
          </a:p>
          <a:p>
            <a:r>
              <a:rPr lang="en-IN" b="1" dirty="0"/>
              <a:t>Short A2-OS interval</a:t>
            </a:r>
          </a:p>
          <a:p>
            <a:endParaRPr lang="en-IN" b="1" dirty="0"/>
          </a:p>
          <a:p>
            <a:r>
              <a:rPr lang="en-IN" b="1" dirty="0"/>
              <a:t>Severe PAH</a:t>
            </a:r>
          </a:p>
          <a:p>
            <a:endParaRPr lang="en-IN" b="1" dirty="0"/>
          </a:p>
          <a:p>
            <a:r>
              <a:rPr lang="en-IN" b="1" dirty="0"/>
              <a:t>Mitral facies – long standing </a:t>
            </a:r>
            <a:r>
              <a:rPr lang="en-IN" dirty="0">
                <a:solidFill>
                  <a:schemeClr val="bg1"/>
                </a:solidFill>
              </a:rPr>
              <a:t>untreated MS</a:t>
            </a:r>
          </a:p>
        </p:txBody>
      </p:sp>
    </p:spTree>
    <p:extLst>
      <p:ext uri="{BB962C8B-B14F-4D97-AF65-F5344CB8AC3E}">
        <p14:creationId xmlns="" xmlns:p14="http://schemas.microsoft.com/office/powerpoint/2010/main" val="254078482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b="1" dirty="0"/>
          </a:p>
          <a:p>
            <a:r>
              <a:rPr lang="en-US" b="1" dirty="0"/>
              <a:t>Silent MS- </a:t>
            </a:r>
            <a:r>
              <a:rPr lang="en-US" dirty="0"/>
              <a:t>MS with no MDM(Very mild </a:t>
            </a:r>
            <a:r>
              <a:rPr lang="en-US" dirty="0" err="1"/>
              <a:t>MS,Very</a:t>
            </a:r>
            <a:r>
              <a:rPr lang="en-US" dirty="0"/>
              <a:t> severe MS, associated PH,AV disease, poor auscultation)</a:t>
            </a:r>
          </a:p>
          <a:p>
            <a:pPr>
              <a:buNone/>
            </a:pPr>
            <a:endParaRPr lang="en-US" dirty="0"/>
          </a:p>
          <a:p>
            <a:r>
              <a:rPr lang="en-US" b="1" dirty="0"/>
              <a:t>Dampened MS</a:t>
            </a:r>
            <a:r>
              <a:rPr lang="en-US" dirty="0"/>
              <a:t>- MDM+, OS absent – when PAH establishes</a:t>
            </a:r>
            <a:endParaRPr lang="en-IN" dirty="0"/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98429"/>
            <a:ext cx="10515600" cy="1062017"/>
          </a:xfrm>
        </p:spPr>
        <p:txBody>
          <a:bodyPr/>
          <a:lstStyle/>
          <a:p>
            <a:r>
              <a:rPr lang="en-IN" b="1" dirty="0"/>
              <a:t>Pulmonary hypertension in MS</a:t>
            </a:r>
          </a:p>
        </p:txBody>
      </p:sp>
      <p:pic>
        <p:nvPicPr>
          <p:cNvPr id="5" name="Content Placeholder 3"/>
          <p:cNvPicPr>
            <a:picLocks noGrp="1" noChangeAspect="1"/>
          </p:cNvPicPr>
          <p:nvPr>
            <p:ph sz="half" idx="1"/>
          </p:nvPr>
        </p:nvPicPr>
        <p:blipFill rotWithShape="1">
          <a:blip r:embed="rId2" cstate="print"/>
          <a:srcRect l="12813" t="37343" r="39167" b="15003"/>
          <a:stretch/>
        </p:blipFill>
        <p:spPr>
          <a:xfrm>
            <a:off x="202641" y="1443855"/>
            <a:ext cx="5692007" cy="3177350"/>
          </a:xfrm>
          <a:prstGeom prst="rect">
            <a:avLst/>
          </a:prstGeom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IN" dirty="0">
                <a:solidFill>
                  <a:srgbClr val="FF0000"/>
                </a:solidFill>
              </a:rPr>
              <a:t>(</a:t>
            </a:r>
            <a:r>
              <a:rPr lang="en-IN" b="1" dirty="0"/>
              <a:t>1) passive backward transmission of the elevated left atrial pressure</a:t>
            </a:r>
          </a:p>
          <a:p>
            <a:pPr marL="514350" indent="-514350">
              <a:buAutoNum type="arabicParenBoth"/>
            </a:pPr>
            <a:endParaRPr lang="en-IN" b="1" dirty="0"/>
          </a:p>
          <a:p>
            <a:pPr marL="0" indent="0">
              <a:buNone/>
            </a:pPr>
            <a:r>
              <a:rPr lang="en-IN" b="1" dirty="0"/>
              <a:t>(2) pulmonary arteriolar constriction, triggered by left atrial and pulmonary venous hypertension (reactive pulmonary hypertension)</a:t>
            </a:r>
          </a:p>
          <a:p>
            <a:pPr marL="457200" lvl="1" indent="0">
              <a:buNone/>
            </a:pPr>
            <a:endParaRPr lang="en-IN" b="1" dirty="0"/>
          </a:p>
          <a:p>
            <a:pPr marL="0" indent="0">
              <a:buNone/>
            </a:pPr>
            <a:r>
              <a:rPr lang="en-IN" b="1" dirty="0"/>
              <a:t>(3) organic </a:t>
            </a:r>
            <a:r>
              <a:rPr lang="en-IN" b="1" dirty="0" err="1"/>
              <a:t>obliterative</a:t>
            </a:r>
            <a:r>
              <a:rPr lang="en-IN" b="1" dirty="0"/>
              <a:t> changes in the pulmonary vascular bed</a:t>
            </a:r>
          </a:p>
        </p:txBody>
      </p:sp>
    </p:spTree>
    <p:extLst>
      <p:ext uri="{BB962C8B-B14F-4D97-AF65-F5344CB8AC3E}">
        <p14:creationId xmlns="" xmlns:p14="http://schemas.microsoft.com/office/powerpoint/2010/main" val="10009278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b="1" dirty="0"/>
              <a:t>Cause of reactive </a:t>
            </a:r>
            <a:r>
              <a:rPr lang="en-US" sz="3200" b="1" dirty="0" err="1"/>
              <a:t>pulm</a:t>
            </a:r>
            <a:r>
              <a:rPr lang="en-US" sz="3200" b="1" dirty="0"/>
              <a:t> HTN</a:t>
            </a:r>
            <a:endParaRPr lang="en-IN" sz="32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>
                <a:solidFill>
                  <a:schemeClr val="bg1"/>
                </a:solidFill>
              </a:rPr>
              <a:t>Doesn’t occur unless mean LA is 20 mm Hg.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b="1" dirty="0"/>
              <a:t>Wood</a:t>
            </a:r>
            <a:r>
              <a:rPr lang="en-US" dirty="0"/>
              <a:t>-pulmonary vasoconstriction</a:t>
            </a:r>
          </a:p>
          <a:p>
            <a:endParaRPr lang="en-US" dirty="0"/>
          </a:p>
          <a:p>
            <a:r>
              <a:rPr lang="en-US" b="1" dirty="0"/>
              <a:t>Doyle</a:t>
            </a:r>
            <a:r>
              <a:rPr lang="en-US" dirty="0"/>
              <a:t>-↑</a:t>
            </a:r>
            <a:r>
              <a:rPr lang="en-US" dirty="0" err="1"/>
              <a:t>pul</a:t>
            </a:r>
            <a:r>
              <a:rPr lang="en-US" dirty="0"/>
              <a:t> venous pressure prominent in the lower </a:t>
            </a:r>
            <a:r>
              <a:rPr lang="en-US" dirty="0" err="1"/>
              <a:t>lobes,produce</a:t>
            </a:r>
            <a:r>
              <a:rPr lang="en-US" dirty="0"/>
              <a:t> reflex arterial constriction</a:t>
            </a:r>
          </a:p>
          <a:p>
            <a:endParaRPr lang="en-US" dirty="0"/>
          </a:p>
          <a:p>
            <a:r>
              <a:rPr lang="en-US" dirty="0">
                <a:solidFill>
                  <a:schemeClr val="bg1"/>
                </a:solidFill>
              </a:rPr>
              <a:t>constriction</a:t>
            </a:r>
          </a:p>
        </p:txBody>
      </p:sp>
    </p:spTree>
    <p:extLst>
      <p:ext uri="{BB962C8B-B14F-4D97-AF65-F5344CB8AC3E}">
        <p14:creationId xmlns="" xmlns:p14="http://schemas.microsoft.com/office/powerpoint/2010/main" val="1276342615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b="1" dirty="0"/>
              <a:t>Jordan-</a:t>
            </a:r>
          </a:p>
          <a:p>
            <a:endParaRPr lang="en-US" dirty="0"/>
          </a:p>
          <a:p>
            <a:pPr lvl="1"/>
            <a:r>
              <a:rPr lang="en-US" dirty="0"/>
              <a:t>↑</a:t>
            </a:r>
            <a:r>
              <a:rPr lang="en-US" dirty="0" err="1"/>
              <a:t>pul</a:t>
            </a:r>
            <a:r>
              <a:rPr lang="en-US" dirty="0"/>
              <a:t> venous pressure-transudation of fluid</a:t>
            </a:r>
          </a:p>
          <a:p>
            <a:pPr lvl="1"/>
            <a:r>
              <a:rPr lang="en-US" dirty="0"/>
              <a:t>causes thickening and fibrosis of alveolar walls</a:t>
            </a:r>
          </a:p>
          <a:p>
            <a:pPr lvl="1"/>
            <a:r>
              <a:rPr lang="en-US" dirty="0"/>
              <a:t>hypoventilation of lower lobes-hypoxemia in lower lobe vessels</a:t>
            </a:r>
          </a:p>
          <a:p>
            <a:pPr lvl="1"/>
            <a:r>
              <a:rPr lang="en-US" dirty="0"/>
              <a:t>Sensed by </a:t>
            </a:r>
            <a:r>
              <a:rPr lang="en-US" dirty="0" err="1"/>
              <a:t>chemoreceptors</a:t>
            </a:r>
            <a:r>
              <a:rPr lang="en-US" dirty="0"/>
              <a:t> in pulmonary veins</a:t>
            </a:r>
          </a:p>
          <a:p>
            <a:pPr lvl="1"/>
            <a:r>
              <a:rPr lang="en-US" dirty="0"/>
              <a:t>Pulmonary arteriolar vasoconstriction in regions supplying these alveoli</a:t>
            </a:r>
          </a:p>
          <a:p>
            <a:pPr lvl="1"/>
            <a:r>
              <a:rPr lang="en-US" dirty="0"/>
              <a:t>Lower lobe perfusion decreases</a:t>
            </a:r>
          </a:p>
          <a:p>
            <a:pPr lvl="1"/>
            <a:r>
              <a:rPr lang="en-US" dirty="0"/>
              <a:t>This process eventually involve middle and upper lobe</a:t>
            </a:r>
          </a:p>
          <a:p>
            <a:endParaRPr lang="en-IN" dirty="0">
              <a:solidFill>
                <a:schemeClr val="bg1"/>
              </a:solidFill>
            </a:endParaRPr>
          </a:p>
          <a:p>
            <a:endParaRPr lang="en-IN" dirty="0"/>
          </a:p>
        </p:txBody>
      </p:sp>
    </p:spTree>
    <p:extLst>
      <p:ext uri="{BB962C8B-B14F-4D97-AF65-F5344CB8AC3E}">
        <p14:creationId xmlns="" xmlns:p14="http://schemas.microsoft.com/office/powerpoint/2010/main" val="107675711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N" sz="3200" b="1" dirty="0"/>
              <a:t>Severity of PAH? – clinical findings of severe PAH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6237" y="1690688"/>
            <a:ext cx="11077575" cy="4486275"/>
          </a:xfrm>
        </p:spPr>
        <p:txBody>
          <a:bodyPr>
            <a:normAutofit fontScale="92500" lnSpcReduction="20000"/>
          </a:bodyPr>
          <a:lstStyle/>
          <a:p>
            <a:r>
              <a:rPr lang="en-IN" b="1" dirty="0"/>
              <a:t>Prominent a in JVP in pts with SR.</a:t>
            </a:r>
          </a:p>
          <a:p>
            <a:r>
              <a:rPr lang="en-IN" b="1" dirty="0"/>
              <a:t>Palpable P2</a:t>
            </a:r>
          </a:p>
          <a:p>
            <a:r>
              <a:rPr lang="en-IN" b="1" dirty="0"/>
              <a:t>Palpable PA pulsation.</a:t>
            </a:r>
          </a:p>
          <a:p>
            <a:r>
              <a:rPr lang="en-IN" b="1" dirty="0"/>
              <a:t>Significantly Loud P2</a:t>
            </a:r>
          </a:p>
          <a:p>
            <a:r>
              <a:rPr lang="en-IN" b="1" dirty="0"/>
              <a:t>Ejection Click</a:t>
            </a:r>
          </a:p>
          <a:p>
            <a:r>
              <a:rPr lang="en-IN" b="1" dirty="0"/>
              <a:t>Gr III Left </a:t>
            </a:r>
            <a:r>
              <a:rPr lang="en-IN" b="1" dirty="0" err="1"/>
              <a:t>Parasternal</a:t>
            </a:r>
            <a:r>
              <a:rPr lang="en-IN" b="1" dirty="0"/>
              <a:t> Heave</a:t>
            </a:r>
          </a:p>
          <a:p>
            <a:r>
              <a:rPr lang="en-IN" b="1" dirty="0"/>
              <a:t>Loud Hypertensive TR, easily audible during </a:t>
            </a:r>
            <a:r>
              <a:rPr lang="en-IN" b="1" dirty="0" err="1"/>
              <a:t>inspn</a:t>
            </a:r>
            <a:r>
              <a:rPr lang="en-IN" b="1" dirty="0"/>
              <a:t> &amp; </a:t>
            </a:r>
            <a:r>
              <a:rPr lang="en-IN" b="1" dirty="0" err="1"/>
              <a:t>expn</a:t>
            </a:r>
            <a:endParaRPr lang="en-IN" b="1" dirty="0"/>
          </a:p>
          <a:p>
            <a:r>
              <a:rPr lang="en-IN" b="1" dirty="0"/>
              <a:t>Hypertensive PR (Graham </a:t>
            </a:r>
            <a:r>
              <a:rPr lang="en-IN" b="1" dirty="0" err="1"/>
              <a:t>Steell</a:t>
            </a:r>
            <a:r>
              <a:rPr lang="en-IN" b="1" dirty="0"/>
              <a:t>)</a:t>
            </a:r>
          </a:p>
          <a:p>
            <a:r>
              <a:rPr lang="en-IN" b="1" dirty="0"/>
              <a:t>RV S3/S4</a:t>
            </a:r>
          </a:p>
          <a:p>
            <a:endParaRPr lang="en-IN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219944765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N" sz="3200" b="1" dirty="0"/>
              <a:t>Severity of PAH? – clinical findings of severe PAH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6237" y="1690688"/>
            <a:ext cx="11077575" cy="4486275"/>
          </a:xfrm>
        </p:spPr>
        <p:txBody>
          <a:bodyPr>
            <a:normAutofit fontScale="92500" lnSpcReduction="20000"/>
          </a:bodyPr>
          <a:lstStyle/>
          <a:p>
            <a:r>
              <a:rPr lang="en-IN" b="1" dirty="0"/>
              <a:t>Prominent a in JVP in pts with SR.</a:t>
            </a:r>
          </a:p>
          <a:p>
            <a:r>
              <a:rPr lang="en-IN" b="1" dirty="0"/>
              <a:t>Palpable P2</a:t>
            </a:r>
          </a:p>
          <a:p>
            <a:r>
              <a:rPr lang="en-IN" b="1" dirty="0"/>
              <a:t>Palpable PA pulsation.</a:t>
            </a:r>
          </a:p>
          <a:p>
            <a:r>
              <a:rPr lang="en-IN" b="1" dirty="0"/>
              <a:t>Significantly Loud P2</a:t>
            </a:r>
          </a:p>
          <a:p>
            <a:r>
              <a:rPr lang="en-IN" b="1" dirty="0"/>
              <a:t>Ejection Click</a:t>
            </a:r>
          </a:p>
          <a:p>
            <a:r>
              <a:rPr lang="en-IN" b="1" dirty="0"/>
              <a:t>Gr III Left </a:t>
            </a:r>
            <a:r>
              <a:rPr lang="en-IN" b="1" dirty="0" err="1"/>
              <a:t>Parasternal</a:t>
            </a:r>
            <a:r>
              <a:rPr lang="en-IN" b="1" dirty="0"/>
              <a:t> Heave</a:t>
            </a:r>
          </a:p>
          <a:p>
            <a:r>
              <a:rPr lang="en-IN" b="1" dirty="0"/>
              <a:t>Loud Hypertensive TR, easily audible during </a:t>
            </a:r>
            <a:r>
              <a:rPr lang="en-IN" b="1" dirty="0" err="1"/>
              <a:t>inspn</a:t>
            </a:r>
            <a:r>
              <a:rPr lang="en-IN" b="1" dirty="0"/>
              <a:t> &amp; </a:t>
            </a:r>
            <a:r>
              <a:rPr lang="en-IN" b="1" dirty="0" err="1"/>
              <a:t>expn</a:t>
            </a:r>
            <a:endParaRPr lang="en-IN" b="1" dirty="0"/>
          </a:p>
          <a:p>
            <a:r>
              <a:rPr lang="en-IN" b="1" dirty="0"/>
              <a:t>Hypertensive PR (Graham </a:t>
            </a:r>
            <a:r>
              <a:rPr lang="en-IN" b="1" dirty="0" err="1"/>
              <a:t>Steell</a:t>
            </a:r>
            <a:r>
              <a:rPr lang="en-IN" b="1" dirty="0"/>
              <a:t>)</a:t>
            </a:r>
          </a:p>
          <a:p>
            <a:r>
              <a:rPr lang="en-IN" b="1" dirty="0"/>
              <a:t>RV S3/S4</a:t>
            </a:r>
          </a:p>
          <a:p>
            <a:endParaRPr lang="en-IN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2199447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N" sz="3600" b="1" dirty="0"/>
              <a:t>General Examination Findings in VHD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9124" y="1825625"/>
            <a:ext cx="11796989" cy="4351338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IN" dirty="0">
                <a:solidFill>
                  <a:schemeClr val="bg1"/>
                </a:solidFill>
              </a:rPr>
              <a:t> </a:t>
            </a:r>
            <a:endParaRPr lang="en-IN" dirty="0"/>
          </a:p>
          <a:p>
            <a:pPr marL="0" indent="0">
              <a:buNone/>
            </a:pPr>
            <a:r>
              <a:rPr lang="en-IN" dirty="0"/>
              <a:t>“In Isolated regurgitant lesions….look beyond rheumatic heart disease.”</a:t>
            </a:r>
          </a:p>
          <a:p>
            <a:pPr marL="0" indent="0">
              <a:buNone/>
            </a:pPr>
            <a:endParaRPr lang="en-IN" dirty="0"/>
          </a:p>
          <a:p>
            <a:pPr marL="0" indent="0">
              <a:buNone/>
            </a:pPr>
            <a:endParaRPr lang="en-IN" dirty="0"/>
          </a:p>
          <a:p>
            <a:r>
              <a:rPr lang="en-IN" dirty="0"/>
              <a:t>Markers of rheumatic fever – subcutaneous nodules, </a:t>
            </a:r>
            <a:r>
              <a:rPr lang="en-IN" dirty="0" err="1"/>
              <a:t>Jaccoud’s</a:t>
            </a:r>
            <a:r>
              <a:rPr lang="en-IN" dirty="0"/>
              <a:t> arthritis</a:t>
            </a:r>
          </a:p>
          <a:p>
            <a:r>
              <a:rPr lang="en-IN" dirty="0"/>
              <a:t>Markers of connective tissue disorders – </a:t>
            </a:r>
            <a:r>
              <a:rPr lang="en-IN" dirty="0" err="1"/>
              <a:t>Marfan</a:t>
            </a:r>
            <a:r>
              <a:rPr lang="en-IN" dirty="0"/>
              <a:t>, EDS, SLE, RA, </a:t>
            </a:r>
            <a:r>
              <a:rPr lang="en-IN" dirty="0" err="1"/>
              <a:t>Ankylspon</a:t>
            </a:r>
            <a:r>
              <a:rPr lang="en-IN" dirty="0"/>
              <a:t>…</a:t>
            </a:r>
          </a:p>
          <a:p>
            <a:r>
              <a:rPr lang="en-IN" dirty="0" err="1"/>
              <a:t>Vasculitis</a:t>
            </a:r>
            <a:r>
              <a:rPr lang="en-IN" dirty="0"/>
              <a:t> - </a:t>
            </a:r>
            <a:r>
              <a:rPr lang="en-IN" dirty="0" err="1"/>
              <a:t>Takayasu’s</a:t>
            </a:r>
            <a:r>
              <a:rPr lang="en-IN" dirty="0"/>
              <a:t> in AR cases</a:t>
            </a:r>
          </a:p>
          <a:p>
            <a:r>
              <a:rPr lang="en-IN" dirty="0"/>
              <a:t>Features of infective endocarditis</a:t>
            </a:r>
          </a:p>
        </p:txBody>
      </p:sp>
    </p:spTree>
    <p:extLst>
      <p:ext uri="{BB962C8B-B14F-4D97-AF65-F5344CB8AC3E}">
        <p14:creationId xmlns="" xmlns:p14="http://schemas.microsoft.com/office/powerpoint/2010/main" val="2509958100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N" sz="3200" b="1" dirty="0"/>
              <a:t>Hypertensive vs Non hypertensive(Organic) TR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197976" y="1681163"/>
            <a:ext cx="4633273" cy="823912"/>
          </a:xfrm>
        </p:spPr>
        <p:txBody>
          <a:bodyPr/>
          <a:lstStyle/>
          <a:p>
            <a:pPr algn="ctr"/>
            <a:r>
              <a:rPr lang="en-IN" dirty="0">
                <a:solidFill>
                  <a:srgbClr val="00B0F0"/>
                </a:solidFill>
              </a:rPr>
              <a:t>Hypertensive TR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endParaRPr lang="en-IN" b="1" dirty="0"/>
          </a:p>
          <a:p>
            <a:r>
              <a:rPr lang="en-IN" b="1" dirty="0" err="1"/>
              <a:t>Pansystolic</a:t>
            </a:r>
            <a:r>
              <a:rPr lang="en-IN" b="1" dirty="0"/>
              <a:t> usually</a:t>
            </a:r>
          </a:p>
          <a:p>
            <a:endParaRPr lang="en-IN" b="1" dirty="0"/>
          </a:p>
          <a:p>
            <a:r>
              <a:rPr lang="en-IN" b="1" dirty="0"/>
              <a:t>High frequency murmur</a:t>
            </a:r>
          </a:p>
          <a:p>
            <a:endParaRPr lang="en-IN" b="1" dirty="0"/>
          </a:p>
          <a:p>
            <a:r>
              <a:rPr lang="en-IN" b="1" dirty="0"/>
              <a:t>Rapid y descent in JVP, No slow</a:t>
            </a:r>
          </a:p>
          <a:p>
            <a:pPr>
              <a:buNone/>
            </a:pPr>
            <a:endParaRPr lang="en-IN" b="1" dirty="0"/>
          </a:p>
          <a:p>
            <a:r>
              <a:rPr lang="en-IN" b="1" dirty="0"/>
              <a:t>3/3 LPH – sustained</a:t>
            </a:r>
          </a:p>
          <a:p>
            <a:endParaRPr lang="en-US" b="1" dirty="0"/>
          </a:p>
          <a:p>
            <a:endParaRPr lang="en-IN" b="1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3"/>
          </p:nvPr>
        </p:nvSpPr>
        <p:spPr>
          <a:xfrm>
            <a:off x="5594820" y="1681163"/>
            <a:ext cx="4468305" cy="823912"/>
          </a:xfrm>
        </p:spPr>
        <p:txBody>
          <a:bodyPr/>
          <a:lstStyle/>
          <a:p>
            <a:pPr algn="ctr"/>
            <a:r>
              <a:rPr lang="en-IN" dirty="0">
                <a:solidFill>
                  <a:srgbClr val="00B0F0"/>
                </a:solidFill>
              </a:rPr>
              <a:t>Organic TR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4"/>
          </p:nvPr>
        </p:nvSpPr>
        <p:spPr>
          <a:xfrm>
            <a:off x="6639400" y="2505075"/>
            <a:ext cx="4715989" cy="3903926"/>
          </a:xfrm>
        </p:spPr>
        <p:txBody>
          <a:bodyPr>
            <a:normAutofit/>
          </a:bodyPr>
          <a:lstStyle/>
          <a:p>
            <a:endParaRPr lang="en-IN" b="1" dirty="0"/>
          </a:p>
          <a:p>
            <a:r>
              <a:rPr lang="en-IN" b="1" dirty="0"/>
              <a:t>Non </a:t>
            </a:r>
            <a:r>
              <a:rPr lang="en-IN" b="1" dirty="0" err="1"/>
              <a:t>pansystolic</a:t>
            </a:r>
            <a:endParaRPr lang="en-IN" b="1" dirty="0"/>
          </a:p>
          <a:p>
            <a:endParaRPr lang="en-IN" b="1" dirty="0"/>
          </a:p>
          <a:p>
            <a:r>
              <a:rPr lang="en-IN" b="1" dirty="0"/>
              <a:t>Low frequency</a:t>
            </a:r>
          </a:p>
          <a:p>
            <a:endParaRPr lang="en-IN" b="1" dirty="0"/>
          </a:p>
          <a:p>
            <a:r>
              <a:rPr lang="en-IN" b="1" dirty="0"/>
              <a:t>Slow y descent may be seen if TS</a:t>
            </a:r>
          </a:p>
          <a:p>
            <a:endParaRPr lang="en-IN" b="1" dirty="0"/>
          </a:p>
          <a:p>
            <a:r>
              <a:rPr lang="en-IN" b="1" dirty="0"/>
              <a:t>Hyperkinetic without i</a:t>
            </a:r>
            <a:r>
              <a:rPr lang="en-IN" dirty="0">
                <a:solidFill>
                  <a:schemeClr val="bg1"/>
                </a:solidFill>
              </a:rPr>
              <a:t>ncreased duration</a:t>
            </a:r>
          </a:p>
        </p:txBody>
      </p:sp>
    </p:spTree>
    <p:extLst>
      <p:ext uri="{BB962C8B-B14F-4D97-AF65-F5344CB8AC3E}">
        <p14:creationId xmlns="" xmlns:p14="http://schemas.microsoft.com/office/powerpoint/2010/main" val="514033160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71257" y="504335"/>
            <a:ext cx="5999760" cy="823912"/>
          </a:xfrm>
        </p:spPr>
        <p:txBody>
          <a:bodyPr/>
          <a:lstStyle/>
          <a:p>
            <a:pPr algn="ctr"/>
            <a:r>
              <a:rPr lang="en-IN" dirty="0">
                <a:solidFill>
                  <a:srgbClr val="FFFF00"/>
                </a:solidFill>
              </a:rPr>
              <a:t>                          </a:t>
            </a:r>
            <a:r>
              <a:rPr lang="en-IN" dirty="0"/>
              <a:t>Hypertensive PR                    vs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7126" y="2505075"/>
            <a:ext cx="7306999" cy="3684588"/>
          </a:xfrm>
        </p:spPr>
        <p:txBody>
          <a:bodyPr/>
          <a:lstStyle/>
          <a:p>
            <a:r>
              <a:rPr lang="en-IN" b="1" dirty="0"/>
              <a:t>Timing                         Early </a:t>
            </a:r>
            <a:r>
              <a:rPr lang="en-IN" b="1" dirty="0" err="1"/>
              <a:t>diastolic,decrescendo</a:t>
            </a:r>
            <a:endParaRPr lang="en-IN" b="1" dirty="0"/>
          </a:p>
          <a:p>
            <a:r>
              <a:rPr lang="en-IN" b="1" dirty="0"/>
              <a:t>Length                         Short to </a:t>
            </a:r>
            <a:r>
              <a:rPr lang="en-IN" b="1" dirty="0" err="1"/>
              <a:t>pandiastolic</a:t>
            </a:r>
            <a:endParaRPr lang="en-IN" b="1" dirty="0"/>
          </a:p>
          <a:p>
            <a:r>
              <a:rPr lang="en-IN" b="1" dirty="0"/>
              <a:t>Pitch                            High</a:t>
            </a:r>
          </a:p>
          <a:p>
            <a:endParaRPr lang="en-IN" b="1" dirty="0"/>
          </a:p>
          <a:p>
            <a:r>
              <a:rPr lang="en-IN" b="1" dirty="0"/>
              <a:t>Conduction                 Lower Sternal border</a:t>
            </a:r>
          </a:p>
          <a:p>
            <a:r>
              <a:rPr lang="en-IN" b="1" dirty="0"/>
              <a:t>Signs of PAH                yes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167587" y="504335"/>
            <a:ext cx="4187804" cy="823912"/>
          </a:xfrm>
        </p:spPr>
        <p:txBody>
          <a:bodyPr/>
          <a:lstStyle/>
          <a:p>
            <a:pPr algn="ctr"/>
            <a:r>
              <a:rPr lang="en-IN" dirty="0"/>
              <a:t>Non-hypertensive PR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705819" y="2505075"/>
            <a:ext cx="4486183" cy="3848590"/>
          </a:xfrm>
        </p:spPr>
        <p:txBody>
          <a:bodyPr/>
          <a:lstStyle/>
          <a:p>
            <a:pPr marL="0" indent="0">
              <a:buNone/>
            </a:pPr>
            <a:r>
              <a:rPr lang="en-IN" b="1" dirty="0"/>
              <a:t>Mid diastolic(</a:t>
            </a:r>
            <a:r>
              <a:rPr lang="en-IN" sz="1400" b="1" dirty="0" err="1"/>
              <a:t>PressureEq</a:t>
            </a:r>
            <a:r>
              <a:rPr lang="en-IN" sz="1400" b="1" dirty="0"/>
              <a:t> at mid to late diastole)</a:t>
            </a:r>
          </a:p>
          <a:p>
            <a:pPr marL="0" indent="0">
              <a:buNone/>
            </a:pPr>
            <a:r>
              <a:rPr lang="en-IN" b="1" dirty="0"/>
              <a:t>never </a:t>
            </a:r>
            <a:r>
              <a:rPr lang="en-IN" b="1" dirty="0" err="1"/>
              <a:t>pandiastolic</a:t>
            </a:r>
            <a:endParaRPr lang="en-IN" b="1" dirty="0"/>
          </a:p>
          <a:p>
            <a:pPr marL="0" indent="0">
              <a:buNone/>
            </a:pPr>
            <a:r>
              <a:rPr lang="en-IN" b="1" dirty="0"/>
              <a:t>Low frequency, rumbling</a:t>
            </a:r>
          </a:p>
          <a:p>
            <a:pPr marL="0" indent="0">
              <a:buNone/>
            </a:pPr>
            <a:r>
              <a:rPr lang="en-IN" b="1" dirty="0"/>
              <a:t>Usually localised to PA</a:t>
            </a:r>
          </a:p>
          <a:p>
            <a:pPr marL="0" indent="0">
              <a:buNone/>
            </a:pPr>
            <a:r>
              <a:rPr lang="en-IN" b="1" dirty="0"/>
              <a:t>No signs of PAH.</a:t>
            </a:r>
          </a:p>
        </p:txBody>
      </p:sp>
    </p:spTree>
    <p:extLst>
      <p:ext uri="{BB962C8B-B14F-4D97-AF65-F5344CB8AC3E}">
        <p14:creationId xmlns="" xmlns:p14="http://schemas.microsoft.com/office/powerpoint/2010/main" val="1059497828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LV dysfunction in MS</a:t>
            </a:r>
            <a:endParaRPr lang="en-IN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5525" y="1825642"/>
            <a:ext cx="11128275" cy="4886809"/>
          </a:xfrm>
        </p:spPr>
        <p:txBody>
          <a:bodyPr>
            <a:normAutofit fontScale="92500" lnSpcReduction="20000"/>
          </a:bodyPr>
          <a:lstStyle/>
          <a:p>
            <a:endParaRPr lang="en-US" dirty="0"/>
          </a:p>
          <a:p>
            <a:pPr>
              <a:buNone/>
            </a:pPr>
            <a:endParaRPr lang="en-US" dirty="0"/>
          </a:p>
          <a:p>
            <a:r>
              <a:rPr lang="en-US" dirty="0"/>
              <a:t>Restriction of </a:t>
            </a:r>
            <a:r>
              <a:rPr lang="en-US" dirty="0" err="1"/>
              <a:t>posterobasal</a:t>
            </a:r>
            <a:r>
              <a:rPr lang="en-US" dirty="0"/>
              <a:t> myocardium by the scarred mitral apparatus</a:t>
            </a:r>
          </a:p>
          <a:p>
            <a:endParaRPr lang="en-US" dirty="0"/>
          </a:p>
          <a:p>
            <a:r>
              <a:rPr lang="en-US" dirty="0"/>
              <a:t>Abnormal interventricular motion due to RV overload</a:t>
            </a:r>
          </a:p>
          <a:p>
            <a:endParaRPr lang="en-US" dirty="0"/>
          </a:p>
          <a:p>
            <a:r>
              <a:rPr lang="en-US" dirty="0"/>
              <a:t>AF – </a:t>
            </a:r>
            <a:r>
              <a:rPr lang="en-US" dirty="0" err="1"/>
              <a:t>Tachycardiomyopathy</a:t>
            </a:r>
            <a:endParaRPr lang="en-US" dirty="0"/>
          </a:p>
          <a:p>
            <a:endParaRPr lang="en-US" dirty="0"/>
          </a:p>
          <a:p>
            <a:r>
              <a:rPr lang="en-US" dirty="0" err="1"/>
              <a:t>CAD,coronary</a:t>
            </a:r>
            <a:r>
              <a:rPr lang="en-US" dirty="0"/>
              <a:t> </a:t>
            </a:r>
            <a:r>
              <a:rPr lang="en-US" dirty="0" err="1"/>
              <a:t>embolisation</a:t>
            </a:r>
            <a:endParaRPr lang="en-IN" dirty="0"/>
          </a:p>
        </p:txBody>
      </p:sp>
    </p:spTree>
    <p:extLst>
      <p:ext uri="{BB962C8B-B14F-4D97-AF65-F5344CB8AC3E}">
        <p14:creationId xmlns="" xmlns:p14="http://schemas.microsoft.com/office/powerpoint/2010/main" val="3098741425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MITRAL FACIES</a:t>
            </a:r>
            <a:endParaRPr lang="en-IN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6"/>
            <a:ext cx="6077803" cy="4525963"/>
          </a:xfrm>
        </p:spPr>
        <p:txBody>
          <a:bodyPr>
            <a:normAutofit fontScale="92500" lnSpcReduction="20000"/>
          </a:bodyPr>
          <a:lstStyle/>
          <a:p>
            <a:r>
              <a:rPr lang="en-IN" dirty="0"/>
              <a:t>Rosy cheeks (bright circumscribed flush over the </a:t>
            </a:r>
            <a:r>
              <a:rPr lang="en-IN" dirty="0" err="1"/>
              <a:t>malar</a:t>
            </a:r>
            <a:r>
              <a:rPr lang="en-IN" dirty="0"/>
              <a:t> bones) with a bluish tinge. </a:t>
            </a:r>
          </a:p>
          <a:p>
            <a:r>
              <a:rPr lang="en-IN" dirty="0"/>
              <a:t>The rose colour is because of the dilatation of </a:t>
            </a:r>
            <a:r>
              <a:rPr lang="en-IN" dirty="0" err="1"/>
              <a:t>malar</a:t>
            </a:r>
            <a:r>
              <a:rPr lang="en-IN" dirty="0"/>
              <a:t> capillaries while the bluish tinge is because of the cyanosis</a:t>
            </a:r>
          </a:p>
          <a:p>
            <a:r>
              <a:rPr lang="en-IN" dirty="0"/>
              <a:t>Seen in long standing cases of severe mitral </a:t>
            </a:r>
            <a:r>
              <a:rPr lang="en-IN" dirty="0" err="1"/>
              <a:t>stenosis</a:t>
            </a:r>
            <a:r>
              <a:rPr lang="en-IN" dirty="0"/>
              <a:t> associated with pulmonary hypertension and low cardiac output. </a:t>
            </a:r>
          </a:p>
        </p:txBody>
      </p:sp>
      <p:pic>
        <p:nvPicPr>
          <p:cNvPr id="5122" name="Picture 2" descr="C:\Users\user\Desktop\New folder (5)\VHD\index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287908" y="1651167"/>
            <a:ext cx="4517409" cy="412183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1582400" cy="1143000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 Q13)Can you identify these legendary gentlemen </a:t>
            </a:r>
            <a:br>
              <a:rPr lang="en-US" b="1" dirty="0"/>
            </a:br>
            <a:r>
              <a:rPr lang="en-US" b="1" dirty="0"/>
              <a:t>&amp;  their contribution to </a:t>
            </a:r>
            <a:r>
              <a:rPr lang="en-US" b="1" dirty="0" err="1"/>
              <a:t>valvular</a:t>
            </a:r>
            <a:r>
              <a:rPr lang="en-US" b="1" dirty="0"/>
              <a:t> heart disease?</a:t>
            </a:r>
            <a:endParaRPr lang="en-IN" dirty="0"/>
          </a:p>
        </p:txBody>
      </p:sp>
      <p:pic>
        <p:nvPicPr>
          <p:cNvPr id="6146" name="Picture 2" descr="C:\Users\user\Desktop\New folder (5)\VHD\6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3220871" y="1637735"/>
            <a:ext cx="5718412" cy="479036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6" name="Content Placeholder 5" descr="8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28551" y="982642"/>
            <a:ext cx="8447964" cy="5295331"/>
          </a:xfrm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/>
              <a:t>Dr Charles </a:t>
            </a:r>
            <a:r>
              <a:rPr lang="en-US" b="1" dirty="0" err="1"/>
              <a:t>Hufnagel</a:t>
            </a:r>
            <a:r>
              <a:rPr lang="en-US" b="1" dirty="0"/>
              <a:t/>
            </a:r>
            <a:br>
              <a:rPr lang="en-US" b="1" dirty="0"/>
            </a:br>
            <a:r>
              <a:rPr lang="en-US" b="1" dirty="0"/>
              <a:t>Dr M.S </a:t>
            </a:r>
            <a:r>
              <a:rPr lang="en-US" b="1" dirty="0" err="1"/>
              <a:t>Valiathan</a:t>
            </a:r>
            <a:endParaRPr lang="en-IN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Dr Charles </a:t>
            </a:r>
            <a:r>
              <a:rPr lang="en-US" dirty="0" err="1"/>
              <a:t>Hufnagel</a:t>
            </a:r>
            <a:r>
              <a:rPr lang="en-IN" dirty="0"/>
              <a:t> –Developed first artificial heart valve (</a:t>
            </a:r>
            <a:r>
              <a:rPr lang="en-IN" dirty="0" err="1"/>
              <a:t>ball&amp;cage</a:t>
            </a:r>
            <a:r>
              <a:rPr lang="en-IN" dirty="0"/>
              <a:t>), mentor of Dr M.S </a:t>
            </a:r>
            <a:r>
              <a:rPr lang="en-IN" dirty="0" err="1"/>
              <a:t>Valiathan</a:t>
            </a:r>
            <a:endParaRPr lang="en-IN" dirty="0"/>
          </a:p>
          <a:p>
            <a:endParaRPr lang="en-US" dirty="0"/>
          </a:p>
          <a:p>
            <a:r>
              <a:rPr lang="en-US" dirty="0"/>
              <a:t>Dr M.S </a:t>
            </a:r>
            <a:r>
              <a:rPr lang="en-US" dirty="0" err="1"/>
              <a:t>Valiathan</a:t>
            </a:r>
            <a:r>
              <a:rPr lang="en-US" dirty="0"/>
              <a:t>- Founder director of SCT Institute</a:t>
            </a:r>
          </a:p>
          <a:p>
            <a:pPr>
              <a:buNone/>
            </a:pPr>
            <a:r>
              <a:rPr lang="en-US" dirty="0"/>
              <a:t>                                    Pioneer dev of </a:t>
            </a:r>
            <a:r>
              <a:rPr lang="en-US" dirty="0" err="1"/>
              <a:t>Chithra</a:t>
            </a:r>
            <a:r>
              <a:rPr lang="en-US" dirty="0"/>
              <a:t> TTK valve(tilting disc)</a:t>
            </a: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.</a:t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8627" y="1349424"/>
            <a:ext cx="6400800" cy="2025263"/>
          </a:xfrm>
        </p:spPr>
        <p:txBody>
          <a:bodyPr/>
          <a:lstStyle/>
          <a:p>
            <a:pPr marL="0" indent="0" algn="ctr">
              <a:buNone/>
            </a:pPr>
            <a:r>
              <a:rPr lang="en-IN" b="1" dirty="0"/>
              <a:t>The abnormal </a:t>
            </a:r>
            <a:r>
              <a:rPr lang="en-IN" b="1" dirty="0" err="1"/>
              <a:t>coaptation</a:t>
            </a:r>
            <a:r>
              <a:rPr lang="en-IN" b="1" dirty="0"/>
              <a:t> of the mitral leaflets creates a </a:t>
            </a:r>
            <a:r>
              <a:rPr lang="en-IN" b="1" i="1" dirty="0"/>
              <a:t>regurgitant orifice</a:t>
            </a:r>
            <a:r>
              <a:rPr lang="en-IN" b="1" dirty="0"/>
              <a:t> during systole.</a:t>
            </a:r>
            <a:endParaRPr lang="en-US" b="1" dirty="0"/>
          </a:p>
        </p:txBody>
      </p:sp>
      <p:sp>
        <p:nvSpPr>
          <p:cNvPr id="4" name="TextBox 3"/>
          <p:cNvSpPr txBox="1"/>
          <p:nvPr/>
        </p:nvSpPr>
        <p:spPr>
          <a:xfrm>
            <a:off x="328037" y="246045"/>
            <a:ext cx="113194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3600" b="1" dirty="0"/>
              <a:t>MITRAL REGURGITATION</a:t>
            </a:r>
          </a:p>
        </p:txBody>
      </p:sp>
      <p:pic>
        <p:nvPicPr>
          <p:cNvPr id="8" name="Content Placeholder 3"/>
          <p:cNvPicPr>
            <a:picLocks noChangeAspect="1"/>
          </p:cNvPicPr>
          <p:nvPr/>
        </p:nvPicPr>
        <p:blipFill rotWithShape="1">
          <a:blip r:embed="rId2"/>
          <a:srcRect l="5338" t="35062" r="50134" b="22807"/>
          <a:stretch/>
        </p:blipFill>
        <p:spPr>
          <a:xfrm>
            <a:off x="168689" y="2901293"/>
            <a:ext cx="6592057" cy="350840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248617" y="1078644"/>
            <a:ext cx="4776187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2000" b="1" dirty="0"/>
              <a:t>Regurgitant orifice in MR</a:t>
            </a:r>
          </a:p>
          <a:p>
            <a:endParaRPr lang="en-IN" sz="2000" b="1" dirty="0"/>
          </a:p>
          <a:p>
            <a:r>
              <a:rPr lang="en-IN" sz="2400" b="1" dirty="0"/>
              <a:t>fixed regurgitant orifice</a:t>
            </a:r>
          </a:p>
          <a:p>
            <a:r>
              <a:rPr lang="en-IN" sz="2400" b="1" dirty="0"/>
              <a:t> </a:t>
            </a:r>
          </a:p>
          <a:p>
            <a:pPr marL="457200" indent="-457200">
              <a:buFont typeface="+mj-lt"/>
              <a:buAutoNum type="arabicPeriod"/>
            </a:pPr>
            <a:r>
              <a:rPr lang="en-IN" sz="2400" b="1" dirty="0"/>
              <a:t> rheumatic heart disease</a:t>
            </a:r>
          </a:p>
          <a:p>
            <a:pPr marL="457200" indent="-457200">
              <a:buFont typeface="+mj-lt"/>
              <a:buAutoNum type="arabicPeriod"/>
            </a:pPr>
            <a:r>
              <a:rPr lang="en-IN" sz="2400" b="1" dirty="0"/>
              <a:t> annular calcification</a:t>
            </a:r>
          </a:p>
          <a:p>
            <a:pPr marL="457200" indent="-457200">
              <a:buFont typeface="+mj-lt"/>
              <a:buAutoNum type="arabicPeriod"/>
            </a:pPr>
            <a:r>
              <a:rPr lang="en-IN" sz="2400" b="1" dirty="0"/>
              <a:t> endocarditis</a:t>
            </a:r>
          </a:p>
          <a:p>
            <a:r>
              <a:rPr lang="en-IN" sz="2400" b="1" dirty="0"/>
              <a:t> </a:t>
            </a:r>
          </a:p>
          <a:p>
            <a:r>
              <a:rPr lang="en-IN" sz="2400" b="1" dirty="0"/>
              <a:t>dynamic regurgitant orifice</a:t>
            </a:r>
          </a:p>
          <a:p>
            <a:endParaRPr lang="en-IN" sz="2400" b="1" dirty="0"/>
          </a:p>
          <a:p>
            <a:pPr marL="457200" indent="-457200">
              <a:buFont typeface="+mj-lt"/>
              <a:buAutoNum type="arabicPeriod"/>
            </a:pPr>
            <a:r>
              <a:rPr lang="en-IN" sz="2400" b="1" dirty="0"/>
              <a:t> mitral valve prolapse</a:t>
            </a:r>
          </a:p>
          <a:p>
            <a:pPr marL="457200" indent="-457200">
              <a:buFont typeface="+mj-lt"/>
              <a:buAutoNum type="arabicPeriod"/>
            </a:pPr>
            <a:r>
              <a:rPr lang="en-IN" sz="2400" b="1" dirty="0"/>
              <a:t> dilated cardiomyopathy </a:t>
            </a:r>
          </a:p>
          <a:p>
            <a:pPr marL="457200" indent="-457200">
              <a:buFont typeface="+mj-lt"/>
              <a:buAutoNum type="arabicPeriod"/>
            </a:pPr>
            <a:r>
              <a:rPr lang="en-IN" sz="2400" b="1" dirty="0"/>
              <a:t> ischemia</a:t>
            </a:r>
          </a:p>
          <a:p>
            <a:endParaRPr lang="en-IN" sz="2400" dirty="0">
              <a:solidFill>
                <a:schemeClr val="bg1"/>
              </a:solidFill>
            </a:endParaRPr>
          </a:p>
          <a:p>
            <a:endParaRPr lang="en-IN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566422469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67127" y="457201"/>
            <a:ext cx="9929740" cy="623308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b="1" dirty="0"/>
              <a:t>                                            </a:t>
            </a:r>
            <a:r>
              <a:rPr lang="en-US" sz="3200" b="1" dirty="0"/>
              <a:t>Clinical impact of MR </a:t>
            </a:r>
          </a:p>
          <a:p>
            <a:pPr>
              <a:buNone/>
            </a:pPr>
            <a:r>
              <a:rPr lang="en-US" sz="2400" b="1" dirty="0"/>
              <a:t>                   </a:t>
            </a:r>
          </a:p>
          <a:p>
            <a:pPr>
              <a:buNone/>
            </a:pPr>
            <a:r>
              <a:rPr lang="en-US" sz="2400" b="1" dirty="0"/>
              <a:t>   Determined by 1. the magnitude of the regurgitant leak </a:t>
            </a:r>
          </a:p>
          <a:p>
            <a:pPr>
              <a:buNone/>
            </a:pPr>
            <a:r>
              <a:rPr lang="en-US" sz="2400" b="1" dirty="0"/>
              <a:t>             	      </a:t>
            </a:r>
          </a:p>
          <a:p>
            <a:pPr>
              <a:buNone/>
            </a:pPr>
            <a:r>
              <a:rPr lang="en-US" sz="2400" b="1" dirty="0"/>
              <a:t>                                2. Time course of development of the regurgitation</a:t>
            </a:r>
          </a:p>
          <a:p>
            <a:endParaRPr lang="en-US" sz="2400" b="1" dirty="0"/>
          </a:p>
          <a:p>
            <a:endParaRPr lang="en-US" sz="2400" dirty="0"/>
          </a:p>
          <a:p>
            <a:r>
              <a:rPr lang="en-US" sz="2400" dirty="0"/>
              <a:t>Abrupt onset of severe MR→ markedly ↑</a:t>
            </a:r>
            <a:r>
              <a:rPr lang="en-US" sz="2400" dirty="0" err="1"/>
              <a:t>pul</a:t>
            </a:r>
            <a:r>
              <a:rPr lang="en-US" sz="2400" dirty="0"/>
              <a:t> venous pressure</a:t>
            </a:r>
          </a:p>
          <a:p>
            <a:endParaRPr lang="en-US" sz="2400" dirty="0"/>
          </a:p>
          <a:p>
            <a:endParaRPr lang="en-US" sz="2400" dirty="0"/>
          </a:p>
          <a:p>
            <a:r>
              <a:rPr lang="en-US" sz="2400" dirty="0"/>
              <a:t>C/c MR→ exhibit prominent ventricular enlargement with ↑  chamber compliance  &amp; ↓ pulmonary venous pressure</a:t>
            </a:r>
          </a:p>
        </p:txBody>
      </p:sp>
    </p:spTree>
    <p:extLst>
      <p:ext uri="{BB962C8B-B14F-4D97-AF65-F5344CB8AC3E}">
        <p14:creationId xmlns="" xmlns:p14="http://schemas.microsoft.com/office/powerpoint/2010/main" val="2273156845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Clinical features &amp;HD</a:t>
            </a:r>
            <a:endParaRPr lang="en-IN" b="1" dirty="0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8616" y="1600204"/>
            <a:ext cx="10945504" cy="4882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477672"/>
            <a:ext cx="11837159" cy="939966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Q1)Can you identify this distinguished lady “star”?</a:t>
            </a:r>
            <a:br>
              <a:rPr lang="en-US" b="1" dirty="0"/>
            </a:br>
            <a:r>
              <a:rPr lang="en-US" b="1" dirty="0"/>
              <a:t>&amp;  her contribution to </a:t>
            </a:r>
            <a:r>
              <a:rPr lang="en-US" b="1" dirty="0" err="1"/>
              <a:t>valvular</a:t>
            </a:r>
            <a:r>
              <a:rPr lang="en-US" b="1" dirty="0"/>
              <a:t> heart disease?</a:t>
            </a:r>
            <a:r>
              <a:rPr lang="en-IN" dirty="0"/>
              <a:t/>
            </a:r>
            <a:br>
              <a:rPr lang="en-IN" dirty="0"/>
            </a:br>
            <a:endParaRPr lang="en-IN" b="1" dirty="0"/>
          </a:p>
        </p:txBody>
      </p:sp>
      <p:pic>
        <p:nvPicPr>
          <p:cNvPr id="4" name="Content Placeholder 3" descr="1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51221" y="1588416"/>
            <a:ext cx="4385555" cy="3461259"/>
          </a:xfrm>
        </p:spPr>
      </p:pic>
      <p:pic>
        <p:nvPicPr>
          <p:cNvPr id="1026" name="Picture 2" descr="C:\Users\user\Desktop\New folder (5)\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629115" y="1583139"/>
            <a:ext cx="4848652" cy="358936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272959"/>
            <a:ext cx="12192000" cy="6318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With exercise</a:t>
            </a:r>
            <a:endParaRPr lang="en-IN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Increased HR-</a:t>
            </a:r>
            <a:r>
              <a:rPr lang="en-US" dirty="0" err="1"/>
              <a:t>Systtole</a:t>
            </a:r>
            <a:r>
              <a:rPr lang="en-US" dirty="0"/>
              <a:t> more-MR increases</a:t>
            </a:r>
          </a:p>
          <a:p>
            <a:r>
              <a:rPr lang="en-US" dirty="0"/>
              <a:t>Increase in SBP –MR increases</a:t>
            </a:r>
          </a:p>
          <a:p>
            <a:r>
              <a:rPr lang="en-US" dirty="0"/>
              <a:t>Increase in Contractility –MR increases</a:t>
            </a:r>
          </a:p>
          <a:p>
            <a:pPr>
              <a:buNone/>
            </a:pPr>
            <a:endParaRPr lang="en-US" dirty="0"/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12192000" cy="1143000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Q14)Which </a:t>
            </a:r>
            <a:r>
              <a:rPr lang="en-US" b="1" dirty="0" err="1"/>
              <a:t>regurgitant</a:t>
            </a:r>
            <a:r>
              <a:rPr lang="en-US" b="1" dirty="0"/>
              <a:t> lesion is responsible for</a:t>
            </a:r>
            <a:br>
              <a:rPr lang="en-US" b="1" dirty="0"/>
            </a:br>
            <a:r>
              <a:rPr lang="en-US" b="1" dirty="0"/>
              <a:t>maximum volume overload?</a:t>
            </a:r>
            <a:endParaRPr lang="en-IN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dirty="0"/>
              <a:t>1)MR</a:t>
            </a:r>
          </a:p>
          <a:p>
            <a:pPr>
              <a:buNone/>
            </a:pPr>
            <a:endParaRPr lang="en-US" dirty="0"/>
          </a:p>
          <a:p>
            <a:pPr>
              <a:buNone/>
            </a:pPr>
            <a:r>
              <a:rPr lang="en-US" dirty="0"/>
              <a:t>2)AR</a:t>
            </a:r>
          </a:p>
          <a:p>
            <a:pPr>
              <a:buNone/>
            </a:pPr>
            <a:endParaRPr lang="en-US" dirty="0"/>
          </a:p>
          <a:p>
            <a:pPr>
              <a:buNone/>
            </a:pPr>
            <a:r>
              <a:rPr lang="en-US" dirty="0"/>
              <a:t>3)TR</a:t>
            </a:r>
          </a:p>
          <a:p>
            <a:pPr>
              <a:buNone/>
            </a:pPr>
            <a:endParaRPr lang="en-US" dirty="0"/>
          </a:p>
          <a:p>
            <a:pPr>
              <a:buNone/>
            </a:pPr>
            <a:r>
              <a:rPr lang="en-US" dirty="0"/>
              <a:t>4)PR</a:t>
            </a:r>
            <a:endParaRPr lang="en-IN" dirty="0"/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3161261"/>
          </a:xfrm>
        </p:spPr>
        <p:txBody>
          <a:bodyPr>
            <a:normAutofit/>
          </a:bodyPr>
          <a:lstStyle/>
          <a:p>
            <a:pPr algn="ctr"/>
            <a:r>
              <a:rPr lang="en-IN" sz="3600" b="1" dirty="0"/>
              <a:t>Degree of Volume overload in MR vs AR</a:t>
            </a:r>
            <a:br>
              <a:rPr lang="en-IN" sz="3600" b="1" dirty="0"/>
            </a:br>
            <a:r>
              <a:rPr lang="en-IN" sz="3600" b="1" dirty="0"/>
              <a:t/>
            </a:r>
            <a:br>
              <a:rPr lang="en-IN" sz="3600" b="1" dirty="0"/>
            </a:br>
            <a:r>
              <a:rPr lang="en-IN" sz="3600" b="1" dirty="0">
                <a:solidFill>
                  <a:schemeClr val="bg1"/>
                </a:solidFill>
              </a:rPr>
              <a:t>LESS SEVERE IN MR THAN IN AR.WHY?</a:t>
            </a:r>
            <a:br>
              <a:rPr lang="en-IN" sz="3600" b="1" dirty="0">
                <a:solidFill>
                  <a:schemeClr val="bg1"/>
                </a:solidFill>
              </a:rPr>
            </a:br>
            <a:r>
              <a:rPr lang="en-IN" sz="3600" b="1" dirty="0">
                <a:solidFill>
                  <a:schemeClr val="bg1"/>
                </a:solidFill>
              </a:rPr>
              <a:t/>
            </a:r>
            <a:br>
              <a:rPr lang="en-IN" sz="3600" b="1" dirty="0">
                <a:solidFill>
                  <a:schemeClr val="bg1"/>
                </a:solidFill>
              </a:rPr>
            </a:br>
            <a:r>
              <a:rPr lang="en-IN" sz="3600" b="1" dirty="0">
                <a:solidFill>
                  <a:schemeClr val="bg1"/>
                </a:solidFill>
              </a:rPr>
              <a:t>“</a:t>
            </a:r>
            <a:r>
              <a:rPr lang="en-IN" sz="3600" b="1" dirty="0" err="1">
                <a:solidFill>
                  <a:schemeClr val="bg1"/>
                </a:solidFill>
              </a:rPr>
              <a:t>Cor</a:t>
            </a:r>
            <a:r>
              <a:rPr lang="en-IN" sz="3600" b="1" dirty="0">
                <a:solidFill>
                  <a:schemeClr val="bg1"/>
                </a:solidFill>
              </a:rPr>
              <a:t> </a:t>
            </a:r>
            <a:r>
              <a:rPr lang="en-IN" sz="3600" b="1" dirty="0" err="1">
                <a:solidFill>
                  <a:schemeClr val="bg1"/>
                </a:solidFill>
              </a:rPr>
              <a:t>Bovinum</a:t>
            </a:r>
            <a:r>
              <a:rPr lang="en-IN" sz="3600" b="1" dirty="0">
                <a:solidFill>
                  <a:schemeClr val="bg1"/>
                </a:solidFill>
              </a:rPr>
              <a:t> in AR”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4908" y="2507548"/>
            <a:ext cx="10858893" cy="4053525"/>
          </a:xfrm>
        </p:spPr>
        <p:txBody>
          <a:bodyPr>
            <a:normAutofit/>
          </a:bodyPr>
          <a:lstStyle/>
          <a:p>
            <a:endParaRPr lang="en-IN" b="1" dirty="0"/>
          </a:p>
          <a:p>
            <a:pPr marL="0" indent="0" algn="ctr">
              <a:buNone/>
            </a:pPr>
            <a:endParaRPr lang="en-IN" b="1" dirty="0"/>
          </a:p>
          <a:p>
            <a:pPr marL="0" indent="0" algn="ctr">
              <a:buNone/>
            </a:pPr>
            <a:endParaRPr lang="en-IN" b="1" dirty="0"/>
          </a:p>
          <a:p>
            <a:pPr marL="0" indent="0" algn="ctr">
              <a:buNone/>
            </a:pPr>
            <a:endParaRPr lang="en-IN" b="1" dirty="0"/>
          </a:p>
          <a:p>
            <a:pPr marL="0" indent="0" algn="ctr">
              <a:buNone/>
            </a:pPr>
            <a:r>
              <a:rPr lang="en-IN" b="1" dirty="0"/>
              <a:t>DESPITE LARGER ROA &amp; GRADIENT IN MR ( 120-15 mm Hg ) COMPARED TO AR ( 80- 10 mm Hg ), DURATION OF MR IN CARDIAC CYCLE IS SHORTER  THAN AR</a:t>
            </a:r>
          </a:p>
        </p:txBody>
      </p:sp>
    </p:spTree>
    <p:extLst>
      <p:ext uri="{BB962C8B-B14F-4D97-AF65-F5344CB8AC3E}">
        <p14:creationId xmlns="" xmlns:p14="http://schemas.microsoft.com/office/powerpoint/2010/main" val="1553504047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025246"/>
            <a:ext cx="10972800" cy="1052945"/>
          </a:xfrm>
        </p:spPr>
        <p:txBody>
          <a:bodyPr>
            <a:normAutofit fontScale="90000"/>
          </a:bodyPr>
          <a:lstStyle/>
          <a:p>
            <a:r>
              <a:rPr lang="en-IN" sz="3600" b="1" dirty="0"/>
              <a:t>Pulse</a:t>
            </a:r>
            <a:br>
              <a:rPr lang="en-IN" sz="3600" b="1" dirty="0"/>
            </a:br>
            <a:r>
              <a:rPr lang="en-IN" sz="3600" dirty="0"/>
              <a:t>Mild – Normal</a:t>
            </a:r>
            <a:br>
              <a:rPr lang="en-IN" sz="3600" dirty="0"/>
            </a:br>
            <a:r>
              <a:rPr lang="en-IN" sz="3600" dirty="0"/>
              <a:t>Moderate to Severe- </a:t>
            </a:r>
            <a:r>
              <a:rPr lang="en-IN" sz="3600" dirty="0" err="1"/>
              <a:t>Pseudocollapsing,brisk</a:t>
            </a:r>
            <a:r>
              <a:rPr lang="en-IN" sz="3600" b="1" dirty="0"/>
              <a:t/>
            </a:r>
            <a:br>
              <a:rPr lang="en-IN" sz="3600" b="1" dirty="0"/>
            </a:br>
            <a:r>
              <a:rPr lang="en-IN" sz="3600" b="1" dirty="0"/>
              <a:t/>
            </a:r>
            <a:br>
              <a:rPr lang="en-IN" sz="3600" b="1" dirty="0"/>
            </a:br>
            <a:r>
              <a:rPr lang="en-IN" sz="3600" b="1" dirty="0"/>
              <a:t/>
            </a:r>
            <a:br>
              <a:rPr lang="en-IN" sz="3600" b="1" dirty="0"/>
            </a:br>
            <a:r>
              <a:rPr lang="en-IN" sz="3600" b="1" dirty="0" err="1"/>
              <a:t>Precordial</a:t>
            </a:r>
            <a:r>
              <a:rPr lang="en-IN" sz="3600" b="1" dirty="0"/>
              <a:t> findings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95745" y="2332047"/>
            <a:ext cx="10972800" cy="4525963"/>
          </a:xfrm>
        </p:spPr>
        <p:txBody>
          <a:bodyPr>
            <a:normAutofit fontScale="92500"/>
          </a:bodyPr>
          <a:lstStyle/>
          <a:p>
            <a:endParaRPr lang="en-IN" dirty="0"/>
          </a:p>
          <a:p>
            <a:r>
              <a:rPr lang="en-IN" dirty="0" err="1"/>
              <a:t>Hyperdynamic</a:t>
            </a:r>
            <a:r>
              <a:rPr lang="en-IN" dirty="0"/>
              <a:t> apex</a:t>
            </a:r>
          </a:p>
          <a:p>
            <a:endParaRPr lang="en-US" dirty="0"/>
          </a:p>
          <a:p>
            <a:r>
              <a:rPr lang="en-US" dirty="0"/>
              <a:t>LV type </a:t>
            </a:r>
            <a:r>
              <a:rPr lang="en-US" dirty="0" err="1"/>
              <a:t>cardiomegaly</a:t>
            </a:r>
            <a:endParaRPr lang="en-IN" dirty="0"/>
          </a:p>
          <a:p>
            <a:pPr>
              <a:buNone/>
            </a:pPr>
            <a:endParaRPr lang="en-IN" dirty="0"/>
          </a:p>
          <a:p>
            <a:r>
              <a:rPr lang="en-IN" dirty="0"/>
              <a:t>Diastolic apical thrill</a:t>
            </a:r>
          </a:p>
          <a:p>
            <a:endParaRPr lang="en-IN" dirty="0"/>
          </a:p>
          <a:p>
            <a:r>
              <a:rPr lang="en-IN" dirty="0"/>
              <a:t>Late systolic parasternal LA pulsation</a:t>
            </a:r>
            <a:r>
              <a:rPr lang="en-IN" dirty="0">
                <a:solidFill>
                  <a:schemeClr val="bg1"/>
                </a:solidFill>
              </a:rPr>
              <a:t>. ( ?LPH of RV enlargement)</a:t>
            </a:r>
          </a:p>
        </p:txBody>
      </p:sp>
    </p:spTree>
    <p:extLst>
      <p:ext uri="{BB962C8B-B14F-4D97-AF65-F5344CB8AC3E}">
        <p14:creationId xmlns="" xmlns:p14="http://schemas.microsoft.com/office/powerpoint/2010/main" val="3038391627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/>
              <a:t>Parasternal</a:t>
            </a:r>
            <a:r>
              <a:rPr lang="en-US" b="1" dirty="0"/>
              <a:t> impulse in MR</a:t>
            </a:r>
            <a:endParaRPr lang="en-IN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1" y="1600206"/>
            <a:ext cx="5177051" cy="4525963"/>
          </a:xfrm>
        </p:spPr>
        <p:txBody>
          <a:bodyPr/>
          <a:lstStyle/>
          <a:p>
            <a:r>
              <a:rPr lang="en-US" dirty="0" err="1"/>
              <a:t>Regurgitant</a:t>
            </a:r>
            <a:r>
              <a:rPr lang="en-US" dirty="0"/>
              <a:t> jet into LA- Late systolic impulse in lower left </a:t>
            </a:r>
            <a:r>
              <a:rPr lang="en-US" dirty="0" err="1"/>
              <a:t>para</a:t>
            </a:r>
            <a:r>
              <a:rPr lang="en-US" dirty="0"/>
              <a:t> sternum and 2/3 lateral to </a:t>
            </a:r>
            <a:r>
              <a:rPr lang="en-US" dirty="0" err="1"/>
              <a:t>paraternal</a:t>
            </a:r>
            <a:endParaRPr lang="en-US" dirty="0"/>
          </a:p>
          <a:p>
            <a:endParaRPr lang="en-US" dirty="0"/>
          </a:p>
          <a:p>
            <a:r>
              <a:rPr lang="en-US" dirty="0"/>
              <a:t>RV </a:t>
            </a:r>
            <a:r>
              <a:rPr lang="en-US" dirty="0" err="1"/>
              <a:t>hypertrophy&amp;dilation</a:t>
            </a:r>
            <a:r>
              <a:rPr lang="en-US" dirty="0"/>
              <a:t> due to PAH-Pan systolic impulse</a:t>
            </a:r>
            <a:endParaRPr lang="en-IN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216968" y="1299955"/>
            <a:ext cx="5369981" cy="5005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8717" y="200939"/>
            <a:ext cx="8222083" cy="701177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/>
              <a:t>S1 in MR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4185" y="1070218"/>
            <a:ext cx="6664067" cy="5594775"/>
          </a:xfrm>
        </p:spPr>
        <p:txBody>
          <a:bodyPr>
            <a:normAutofit fontScale="85000" lnSpcReduction="10000"/>
          </a:bodyPr>
          <a:lstStyle/>
          <a:p>
            <a:r>
              <a:rPr lang="en-US" dirty="0"/>
              <a:t>S1 intensity is usually SOFT.</a:t>
            </a:r>
          </a:p>
          <a:p>
            <a:endParaRPr lang="en-US" dirty="0"/>
          </a:p>
          <a:p>
            <a:r>
              <a:rPr lang="en-US" dirty="0"/>
              <a:t> Why S1 soft in c/c severe MR</a:t>
            </a:r>
          </a:p>
          <a:p>
            <a:pPr>
              <a:buNone/>
            </a:pPr>
            <a:r>
              <a:rPr lang="en-US" dirty="0"/>
              <a:t>        </a:t>
            </a:r>
          </a:p>
          <a:p>
            <a:pPr marL="0" indent="0">
              <a:buNone/>
            </a:pPr>
            <a:r>
              <a:rPr lang="en-US" dirty="0"/>
              <a:t>         1.associated with defective leaflets </a:t>
            </a:r>
          </a:p>
          <a:p>
            <a:pPr>
              <a:buNone/>
            </a:pPr>
            <a:r>
              <a:rPr lang="en-US" dirty="0"/>
              <a:t>         2.early onset of </a:t>
            </a:r>
            <a:r>
              <a:rPr lang="en-US" dirty="0" err="1"/>
              <a:t>regurg</a:t>
            </a:r>
            <a:r>
              <a:rPr lang="en-US" dirty="0"/>
              <a:t> during  </a:t>
            </a:r>
            <a:r>
              <a:rPr lang="en-US" dirty="0" err="1"/>
              <a:t>isovolumic</a:t>
            </a:r>
            <a:endParaRPr lang="en-US" dirty="0"/>
          </a:p>
          <a:p>
            <a:pPr>
              <a:buNone/>
            </a:pPr>
            <a:r>
              <a:rPr lang="en-US" dirty="0"/>
              <a:t>             LV contraction(Ineffective IVC)</a:t>
            </a:r>
          </a:p>
          <a:p>
            <a:pPr>
              <a:buNone/>
            </a:pPr>
            <a:r>
              <a:rPr lang="en-US" dirty="0"/>
              <a:t>        3.loud systolic murmur beginning with the  rise of  LV  Pr masks S1</a:t>
            </a:r>
          </a:p>
          <a:p>
            <a:pPr>
              <a:buNone/>
            </a:pPr>
            <a:endParaRPr lang="en-US" dirty="0"/>
          </a:p>
          <a:p>
            <a:endParaRPr lang="en-US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</a:rPr>
              <a:t> </a:t>
            </a:r>
          </a:p>
          <a:p>
            <a:pPr>
              <a:buNone/>
            </a:pP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10400" y="1565542"/>
            <a:ext cx="3657600" cy="5099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="" xmlns:p14="http://schemas.microsoft.com/office/powerpoint/2010/main" val="472361008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Q15)All are causes of loud S1 in MR except?</a:t>
            </a:r>
            <a:endParaRPr lang="en-IN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dirty="0"/>
              <a:t>1)Rheumatic etiology</a:t>
            </a:r>
          </a:p>
          <a:p>
            <a:pPr>
              <a:buNone/>
            </a:pPr>
            <a:endParaRPr lang="en-US" dirty="0"/>
          </a:p>
          <a:p>
            <a:pPr>
              <a:buNone/>
            </a:pPr>
            <a:r>
              <a:rPr lang="en-US" dirty="0"/>
              <a:t>2)</a:t>
            </a:r>
            <a:r>
              <a:rPr lang="en-US" dirty="0" err="1"/>
              <a:t>Anaemia</a:t>
            </a:r>
            <a:endParaRPr lang="en-US" dirty="0"/>
          </a:p>
          <a:p>
            <a:pPr>
              <a:buNone/>
            </a:pPr>
            <a:endParaRPr lang="en-US" dirty="0"/>
          </a:p>
          <a:p>
            <a:pPr>
              <a:buNone/>
            </a:pPr>
            <a:r>
              <a:rPr lang="en-US" dirty="0"/>
              <a:t>3)Thin chest wall</a:t>
            </a:r>
          </a:p>
          <a:p>
            <a:pPr>
              <a:buNone/>
            </a:pPr>
            <a:endParaRPr lang="en-US" dirty="0"/>
          </a:p>
          <a:p>
            <a:pPr>
              <a:buNone/>
            </a:pPr>
            <a:r>
              <a:rPr lang="en-US" dirty="0"/>
              <a:t>4)MVP etiology</a:t>
            </a:r>
            <a:endParaRPr lang="en-IN" dirty="0"/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Loud S1 in MR</a:t>
            </a:r>
            <a:endParaRPr lang="en-IN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Tachycardia</a:t>
            </a:r>
          </a:p>
          <a:p>
            <a:r>
              <a:rPr lang="en-US" dirty="0"/>
              <a:t>MVP-MR</a:t>
            </a:r>
          </a:p>
          <a:p>
            <a:r>
              <a:rPr lang="en-US" dirty="0"/>
              <a:t>Associated MS</a:t>
            </a:r>
          </a:p>
          <a:p>
            <a:r>
              <a:rPr lang="en-US" dirty="0"/>
              <a:t>Thin chest wall</a:t>
            </a:r>
          </a:p>
          <a:p>
            <a:r>
              <a:rPr lang="en-US" dirty="0" err="1"/>
              <a:t>Anaemia</a:t>
            </a:r>
            <a:endParaRPr lang="en-US" dirty="0"/>
          </a:p>
          <a:p>
            <a:pPr>
              <a:buNone/>
            </a:pPr>
            <a:endParaRPr lang="en-US" dirty="0"/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0"/>
            <a:ext cx="8229600" cy="685800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S2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1645" y="930802"/>
            <a:ext cx="6966663" cy="5774798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sz="2400" dirty="0">
                <a:solidFill>
                  <a:schemeClr val="bg1"/>
                </a:solidFill>
              </a:rPr>
              <a:t>   </a:t>
            </a:r>
            <a:endParaRPr lang="en-US" sz="2400" dirty="0"/>
          </a:p>
          <a:p>
            <a:r>
              <a:rPr lang="en-US" sz="2400" dirty="0"/>
              <a:t>Wide  variable  split  in  SEVERE  MR</a:t>
            </a:r>
          </a:p>
          <a:p>
            <a:pPr>
              <a:buNone/>
            </a:pPr>
            <a:r>
              <a:rPr lang="en-US" sz="2400" dirty="0"/>
              <a:t>    </a:t>
            </a:r>
          </a:p>
          <a:p>
            <a:pPr>
              <a:buNone/>
            </a:pPr>
            <a:r>
              <a:rPr lang="en-US" sz="2400" dirty="0"/>
              <a:t>   LV unloads easily -&gt; ↓ LV Ejection time -&gt; early closure of aortic valve.</a:t>
            </a:r>
          </a:p>
          <a:p>
            <a:pPr>
              <a:buNone/>
            </a:pPr>
            <a:r>
              <a:rPr lang="en-US" sz="2400" dirty="0"/>
              <a:t> 	</a:t>
            </a:r>
          </a:p>
          <a:p>
            <a:pPr>
              <a:buNone/>
            </a:pPr>
            <a:r>
              <a:rPr lang="en-US" sz="2400" dirty="0"/>
              <a:t>   A2-P2 Interval ↑ with severity of regurgitation &amp; parallels the ↓ LVET</a:t>
            </a:r>
          </a:p>
          <a:p>
            <a:endParaRPr lang="en-US" sz="2400" b="1" dirty="0"/>
          </a:p>
          <a:p>
            <a:pPr>
              <a:buNone/>
            </a:pPr>
            <a:endParaRPr lang="en-US" sz="2400" b="1" dirty="0"/>
          </a:p>
          <a:p>
            <a:r>
              <a:rPr lang="en-US" sz="2400" b="1" dirty="0"/>
              <a:t>P2 if accentuated ….          </a:t>
            </a:r>
          </a:p>
          <a:p>
            <a:pPr>
              <a:buNone/>
            </a:pPr>
            <a:r>
              <a:rPr lang="en-US" sz="2400" b="1" dirty="0"/>
              <a:t>          </a:t>
            </a:r>
          </a:p>
          <a:p>
            <a:pPr>
              <a:buNone/>
            </a:pPr>
            <a:r>
              <a:rPr lang="en-US" sz="2400" b="1" dirty="0"/>
              <a:t>       </a:t>
            </a:r>
            <a:r>
              <a:rPr lang="en-US" sz="2400" b="1" dirty="0" err="1"/>
              <a:t>pulm</a:t>
            </a:r>
            <a:r>
              <a:rPr lang="en-US" sz="2400" b="1" dirty="0"/>
              <a:t> HT</a:t>
            </a:r>
          </a:p>
          <a:p>
            <a:pPr>
              <a:buNone/>
            </a:pPr>
            <a:r>
              <a:rPr lang="en-US" sz="2400" b="1" dirty="0"/>
              <a:t>    </a:t>
            </a:r>
          </a:p>
          <a:p>
            <a:pPr>
              <a:buNone/>
            </a:pPr>
            <a:r>
              <a:rPr lang="en-US" sz="2400" b="1" dirty="0"/>
              <a:t>        </a:t>
            </a:r>
            <a:r>
              <a:rPr lang="en-US" sz="2400" b="1" dirty="0" err="1"/>
              <a:t>abnl</a:t>
            </a:r>
            <a:r>
              <a:rPr lang="en-US" sz="2400" b="1" dirty="0"/>
              <a:t> anterior displacement of PA </a:t>
            </a:r>
            <a:r>
              <a:rPr lang="en-US" sz="2400" dirty="0">
                <a:solidFill>
                  <a:schemeClr val="bg1"/>
                </a:solidFill>
              </a:rPr>
              <a:t>-  	                                                                                   	                                      dilated LA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951329" y="3287455"/>
            <a:ext cx="2875001" cy="3254718"/>
          </a:xfrm>
          <a:prstGeom prst="rect">
            <a:avLst/>
          </a:prstGeom>
          <a:noFill/>
        </p:spPr>
      </p:pic>
      <p:pic>
        <p:nvPicPr>
          <p:cNvPr id="5" name="Picture 2" descr="Image result for mitral regurgitati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0098" y="155759"/>
            <a:ext cx="3133785" cy="276817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9002805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 dirty="0"/>
          </a:p>
        </p:txBody>
      </p:sp>
      <p:pic>
        <p:nvPicPr>
          <p:cNvPr id="4" name="Content Placeholder 3" descr="4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79679" y="1561687"/>
            <a:ext cx="5227092" cy="4306853"/>
          </a:xfrm>
        </p:spPr>
      </p:pic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32206"/>
          </a:xfrm>
        </p:spPr>
        <p:txBody>
          <a:bodyPr/>
          <a:lstStyle/>
          <a:p>
            <a:r>
              <a:rPr lang="en-IN" b="1" dirty="0"/>
              <a:t>S2 in MR - clues to aetiology of MR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9917" y="1857503"/>
            <a:ext cx="11193883" cy="4319460"/>
          </a:xfrm>
        </p:spPr>
        <p:txBody>
          <a:bodyPr>
            <a:normAutofit fontScale="77500" lnSpcReduction="20000"/>
          </a:bodyPr>
          <a:lstStyle/>
          <a:p>
            <a:r>
              <a:rPr lang="en-IN" dirty="0"/>
              <a:t>Wide fixed split</a:t>
            </a:r>
          </a:p>
          <a:p>
            <a:pPr marL="0" indent="0">
              <a:buNone/>
            </a:pPr>
            <a:r>
              <a:rPr lang="en-IN" dirty="0"/>
              <a:t>                               1. ASD + MR</a:t>
            </a:r>
          </a:p>
          <a:p>
            <a:pPr marL="0" indent="0">
              <a:buNone/>
            </a:pPr>
            <a:r>
              <a:rPr lang="en-IN" dirty="0"/>
              <a:t>                               2. AVCD + MR</a:t>
            </a:r>
          </a:p>
          <a:p>
            <a:pPr marL="0" indent="0">
              <a:buNone/>
            </a:pPr>
            <a:endParaRPr lang="en-IN" dirty="0"/>
          </a:p>
          <a:p>
            <a:r>
              <a:rPr lang="en-IN" dirty="0"/>
              <a:t>Reversed/</a:t>
            </a:r>
            <a:r>
              <a:rPr lang="en-IN" dirty="0" err="1"/>
              <a:t>paradoxic</a:t>
            </a:r>
            <a:r>
              <a:rPr lang="en-IN" dirty="0"/>
              <a:t> split</a:t>
            </a:r>
          </a:p>
          <a:p>
            <a:pPr marL="0" indent="0">
              <a:buNone/>
            </a:pPr>
            <a:r>
              <a:rPr lang="en-IN" dirty="0"/>
              <a:t>                              1. Ischemic MR</a:t>
            </a:r>
          </a:p>
          <a:p>
            <a:pPr marL="0" indent="0">
              <a:buNone/>
            </a:pPr>
            <a:r>
              <a:rPr lang="en-IN" dirty="0"/>
              <a:t>                              2. MR in HOCM</a:t>
            </a:r>
          </a:p>
          <a:p>
            <a:pPr marL="0" indent="0">
              <a:buNone/>
            </a:pPr>
            <a:r>
              <a:rPr lang="en-IN" dirty="0"/>
              <a:t>                              3. DCM,LBBB with MR</a:t>
            </a:r>
          </a:p>
          <a:p>
            <a:pPr marL="0" indent="0">
              <a:buNone/>
            </a:pPr>
            <a:endParaRPr lang="en-IN" dirty="0"/>
          </a:p>
          <a:p>
            <a:r>
              <a:rPr lang="en-IN" dirty="0"/>
              <a:t>Loud single S2</a:t>
            </a:r>
          </a:p>
          <a:p>
            <a:pPr marL="0" indent="0">
              <a:buNone/>
            </a:pPr>
            <a:r>
              <a:rPr lang="en-IN" dirty="0"/>
              <a:t>                              MR with CCTGA/LTGA</a:t>
            </a:r>
          </a:p>
        </p:txBody>
      </p:sp>
    </p:spTree>
    <p:extLst>
      <p:ext uri="{BB962C8B-B14F-4D97-AF65-F5344CB8AC3E}">
        <p14:creationId xmlns="" xmlns:p14="http://schemas.microsoft.com/office/powerpoint/2010/main" val="1567084284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Q15)Pick the correct statement</a:t>
            </a:r>
            <a:endParaRPr lang="en-IN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dirty="0"/>
              <a:t>1)LV S3 in MR correlates with LV dysfunction</a:t>
            </a:r>
          </a:p>
          <a:p>
            <a:pPr>
              <a:buNone/>
            </a:pPr>
            <a:endParaRPr lang="en-US" dirty="0"/>
          </a:p>
          <a:p>
            <a:pPr>
              <a:buNone/>
            </a:pPr>
            <a:r>
              <a:rPr lang="en-US" dirty="0"/>
              <a:t>2)LV S3 in AR correlates with severity of the disease</a:t>
            </a:r>
          </a:p>
          <a:p>
            <a:pPr>
              <a:buNone/>
            </a:pPr>
            <a:endParaRPr lang="en-US" dirty="0"/>
          </a:p>
          <a:p>
            <a:pPr>
              <a:buNone/>
            </a:pPr>
            <a:r>
              <a:rPr lang="en-US" dirty="0"/>
              <a:t>3)LV S3 in MR correlates with severity of the disease</a:t>
            </a:r>
          </a:p>
          <a:p>
            <a:pPr>
              <a:buNone/>
            </a:pPr>
            <a:endParaRPr lang="en-US" dirty="0"/>
          </a:p>
          <a:p>
            <a:pPr>
              <a:buNone/>
            </a:pPr>
            <a:r>
              <a:rPr lang="en-US" dirty="0"/>
              <a:t>4)LVS4 in MR correlates with severity of the disease</a:t>
            </a:r>
            <a:endParaRPr lang="en-IN" dirty="0"/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0757" y="0"/>
            <a:ext cx="2140435" cy="609600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S3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3516" y="609602"/>
            <a:ext cx="6921557" cy="5766597"/>
          </a:xfrm>
        </p:spPr>
        <p:txBody>
          <a:bodyPr>
            <a:normAutofit/>
          </a:bodyPr>
          <a:lstStyle/>
          <a:p>
            <a:endParaRPr lang="en-US" sz="2400" dirty="0"/>
          </a:p>
          <a:p>
            <a:r>
              <a:rPr lang="en-US" sz="2400" dirty="0"/>
              <a:t>Presence of S3 is directly related to MR degree in organic MR</a:t>
            </a:r>
          </a:p>
          <a:p>
            <a:pPr>
              <a:buNone/>
            </a:pPr>
            <a:r>
              <a:rPr lang="en-US" sz="2400" dirty="0"/>
              <a:t>                (large RF rather than LV failure)</a:t>
            </a:r>
          </a:p>
          <a:p>
            <a:endParaRPr lang="en-US" sz="2400" dirty="0"/>
          </a:p>
          <a:p>
            <a:r>
              <a:rPr lang="en-US" sz="2400" dirty="0"/>
              <a:t> In ischemic/functional MR -S3 reflects more restrictive LV filling than severity of MR</a:t>
            </a:r>
          </a:p>
          <a:p>
            <a:endParaRPr lang="en-US" sz="2400" dirty="0"/>
          </a:p>
          <a:p>
            <a:endParaRPr lang="en-US" sz="2400" dirty="0"/>
          </a:p>
          <a:p>
            <a:r>
              <a:rPr lang="en-US" sz="2400" b="1" dirty="0"/>
              <a:t>Excludes significant MS </a:t>
            </a:r>
          </a:p>
          <a:p>
            <a:endParaRPr lang="en-US" sz="2400" dirty="0"/>
          </a:p>
          <a:p>
            <a:r>
              <a:rPr lang="en-US" sz="2400" dirty="0"/>
              <a:t>2 situations   1) large RF with good LVFN</a:t>
            </a:r>
          </a:p>
          <a:p>
            <a:pPr>
              <a:buNone/>
            </a:pPr>
            <a:r>
              <a:rPr lang="en-US" sz="2400" dirty="0"/>
              <a:t>                            2) diseased LV with ↓ EF</a:t>
            </a:r>
          </a:p>
          <a:p>
            <a:pPr>
              <a:buNone/>
            </a:pPr>
            <a:endParaRPr lang="en-US" sz="2400" dirty="0">
              <a:solidFill>
                <a:schemeClr val="bg1"/>
              </a:solidFill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43800" y="990600"/>
            <a:ext cx="3352800" cy="56743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="" xmlns:p14="http://schemas.microsoft.com/office/powerpoint/2010/main" val="2971999803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IN" b="1" dirty="0"/>
              <a:t>OS vs LV S3 in Mitral </a:t>
            </a:r>
            <a:r>
              <a:rPr lang="en-IN" b="1" dirty="0" err="1"/>
              <a:t>regurg</a:t>
            </a:r>
            <a:endParaRPr lang="en-IN" b="1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IN" dirty="0"/>
              <a:t>OS 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636309" y="2505092"/>
            <a:ext cx="5361267" cy="4258657"/>
          </a:xfrm>
        </p:spPr>
        <p:txBody>
          <a:bodyPr/>
          <a:lstStyle/>
          <a:p>
            <a:endParaRPr lang="en-IN" dirty="0"/>
          </a:p>
          <a:p>
            <a:r>
              <a:rPr lang="en-IN" dirty="0"/>
              <a:t>Closer to S2, &lt; 100 </a:t>
            </a:r>
            <a:r>
              <a:rPr lang="en-IN" dirty="0" err="1"/>
              <a:t>ms</a:t>
            </a:r>
            <a:endParaRPr lang="en-IN" dirty="0"/>
          </a:p>
          <a:p>
            <a:r>
              <a:rPr lang="en-IN" dirty="0"/>
              <a:t>May have Wider audibility</a:t>
            </a:r>
          </a:p>
          <a:p>
            <a:r>
              <a:rPr lang="en-IN" dirty="0"/>
              <a:t>Sharp click heard with diaphragm</a:t>
            </a:r>
          </a:p>
          <a:p>
            <a:r>
              <a:rPr lang="en-IN" dirty="0"/>
              <a:t>Sharp S1</a:t>
            </a:r>
          </a:p>
          <a:p>
            <a:r>
              <a:rPr lang="en-IN" dirty="0"/>
              <a:t>On standing OS moves away from </a:t>
            </a:r>
            <a:r>
              <a:rPr lang="en-IN" dirty="0">
                <a:solidFill>
                  <a:schemeClr val="bg1"/>
                </a:solidFill>
              </a:rPr>
              <a:t>A2</a:t>
            </a:r>
          </a:p>
          <a:p>
            <a:endParaRPr lang="en-IN" dirty="0">
              <a:solidFill>
                <a:schemeClr val="bg1"/>
              </a:solidFill>
            </a:endParaRPr>
          </a:p>
          <a:p>
            <a:endParaRPr lang="en-IN" dirty="0">
              <a:solidFill>
                <a:schemeClr val="bg1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algn="ctr"/>
            <a:r>
              <a:rPr lang="en-IN" dirty="0"/>
              <a:t>LV S3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quarter" idx="4"/>
          </p:nvPr>
        </p:nvSpPr>
        <p:spPr>
          <a:xfrm>
            <a:off x="6094441" y="2505075"/>
            <a:ext cx="5260959" cy="4258656"/>
          </a:xfrm>
        </p:spPr>
        <p:txBody>
          <a:bodyPr/>
          <a:lstStyle/>
          <a:p>
            <a:endParaRPr lang="en-IN" dirty="0"/>
          </a:p>
          <a:p>
            <a:r>
              <a:rPr lang="en-IN" dirty="0"/>
              <a:t>Away from A2, &gt; 120 </a:t>
            </a:r>
            <a:r>
              <a:rPr lang="en-IN" dirty="0" err="1"/>
              <a:t>ms</a:t>
            </a:r>
            <a:endParaRPr lang="en-IN" dirty="0"/>
          </a:p>
          <a:p>
            <a:r>
              <a:rPr lang="en-IN" dirty="0"/>
              <a:t>Localized to apex </a:t>
            </a:r>
          </a:p>
          <a:p>
            <a:r>
              <a:rPr lang="en-IN" dirty="0"/>
              <a:t>Thud audible with bell</a:t>
            </a:r>
          </a:p>
          <a:p>
            <a:r>
              <a:rPr lang="en-IN" dirty="0"/>
              <a:t>S1 soft</a:t>
            </a:r>
          </a:p>
          <a:p>
            <a:r>
              <a:rPr lang="en-IN" dirty="0"/>
              <a:t>No change</a:t>
            </a:r>
          </a:p>
          <a:p>
            <a:endParaRPr lang="en-IN" dirty="0"/>
          </a:p>
          <a:p>
            <a:endParaRPr lang="en-IN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734386793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6028" y="356738"/>
            <a:ext cx="9964773" cy="799588"/>
          </a:xfrm>
        </p:spPr>
        <p:txBody>
          <a:bodyPr>
            <a:normAutofit/>
          </a:bodyPr>
          <a:lstStyle/>
          <a:p>
            <a:r>
              <a:rPr lang="en-US" b="1" dirty="0"/>
              <a:t>S4 in MR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1845" y="1426958"/>
            <a:ext cx="11432051" cy="5162465"/>
          </a:xfrm>
        </p:spPr>
        <p:txBody>
          <a:bodyPr>
            <a:normAutofit/>
          </a:bodyPr>
          <a:lstStyle/>
          <a:p>
            <a:pPr>
              <a:buNone/>
            </a:pPr>
            <a:endParaRPr lang="en-US" sz="2400" dirty="0"/>
          </a:p>
          <a:p>
            <a:pPr>
              <a:buNone/>
            </a:pPr>
            <a:r>
              <a:rPr lang="en-US" sz="2400" dirty="0"/>
              <a:t>In Rheumatic MR, S4 is CONSISTENTLY ABSENT.</a:t>
            </a:r>
          </a:p>
          <a:p>
            <a:pPr marL="0" indent="0">
              <a:buNone/>
            </a:pPr>
            <a:r>
              <a:rPr lang="en-US" sz="2400" dirty="0"/>
              <a:t>LA in c/c MR  - dilated &amp; NC </a:t>
            </a:r>
            <a:r>
              <a:rPr lang="en-US" sz="2400" dirty="0">
                <a:sym typeface="Wingdings" panose="05000000000000000000" pitchFamily="2" charset="2"/>
              </a:rPr>
              <a:t> </a:t>
            </a:r>
            <a:r>
              <a:rPr lang="en-US" sz="2400" dirty="0"/>
              <a:t>unable to generate an S4</a:t>
            </a:r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r>
              <a:rPr lang="en-US" sz="2400" b="1" dirty="0"/>
              <a:t>MR WITH S4</a:t>
            </a:r>
          </a:p>
          <a:p>
            <a:pPr marL="457200" indent="-457200">
              <a:buAutoNum type="arabicPeriod"/>
            </a:pPr>
            <a:r>
              <a:rPr lang="en-US" sz="2400" dirty="0"/>
              <a:t>A/C MR</a:t>
            </a:r>
          </a:p>
          <a:p>
            <a:pPr marL="457200" indent="-457200">
              <a:buAutoNum type="arabicPeriod"/>
            </a:pPr>
            <a:r>
              <a:rPr lang="en-US" sz="2400" dirty="0"/>
              <a:t>CAD with ischemic MR</a:t>
            </a:r>
          </a:p>
          <a:p>
            <a:pPr marL="457200" indent="-457200">
              <a:buAutoNum type="arabicPeriod"/>
            </a:pPr>
            <a:r>
              <a:rPr lang="en-US" sz="2400" dirty="0"/>
              <a:t>HOCM with MR</a:t>
            </a:r>
          </a:p>
          <a:p>
            <a:pPr>
              <a:buNone/>
            </a:pPr>
            <a:endParaRPr lang="en-US" sz="2400" dirty="0"/>
          </a:p>
          <a:p>
            <a:r>
              <a:rPr lang="en-US" sz="2400" dirty="0"/>
              <a:t>A/c MR </a:t>
            </a:r>
            <a:r>
              <a:rPr lang="en-US" sz="2400" dirty="0">
                <a:sym typeface="Wingdings" panose="05000000000000000000" pitchFamily="2" charset="2"/>
              </a:rPr>
              <a:t></a:t>
            </a:r>
            <a:r>
              <a:rPr lang="en-US" sz="2400" dirty="0"/>
              <a:t> </a:t>
            </a:r>
            <a:r>
              <a:rPr lang="en-US" sz="2400" dirty="0" err="1"/>
              <a:t>nl</a:t>
            </a:r>
            <a:r>
              <a:rPr lang="en-US" sz="2400" dirty="0"/>
              <a:t> sized LA </a:t>
            </a:r>
            <a:r>
              <a:rPr lang="en-US" sz="2400" dirty="0">
                <a:sym typeface="Wingdings" panose="05000000000000000000" pitchFamily="2" charset="2"/>
              </a:rPr>
              <a:t></a:t>
            </a:r>
            <a:r>
              <a:rPr lang="en-US" sz="2400" dirty="0"/>
              <a:t> high pr and ↑ </a:t>
            </a:r>
            <a:r>
              <a:rPr lang="en-US" sz="2400" dirty="0" err="1"/>
              <a:t>vol</a:t>
            </a:r>
            <a:r>
              <a:rPr lang="en-US" sz="2400" dirty="0">
                <a:sym typeface="Wingdings" panose="05000000000000000000" pitchFamily="2" charset="2"/>
              </a:rPr>
              <a:t></a:t>
            </a:r>
            <a:r>
              <a:rPr lang="en-US" sz="2400" dirty="0"/>
              <a:t> contracts </a:t>
            </a:r>
            <a:r>
              <a:rPr lang="en-US" sz="2400" dirty="0">
                <a:solidFill>
                  <a:schemeClr val="bg1"/>
                </a:solidFill>
              </a:rPr>
              <a:t>more forcefully than </a:t>
            </a:r>
            <a:r>
              <a:rPr lang="en-US" sz="2400" dirty="0" err="1">
                <a:solidFill>
                  <a:schemeClr val="bg1"/>
                </a:solidFill>
              </a:rPr>
              <a:t>nl</a:t>
            </a:r>
            <a:r>
              <a:rPr lang="en-US" sz="2400" dirty="0">
                <a:solidFill>
                  <a:schemeClr val="bg1"/>
                </a:solidFill>
              </a:rPr>
              <a:t>.</a:t>
            </a:r>
          </a:p>
        </p:txBody>
      </p:sp>
    </p:spTree>
    <p:extLst>
      <p:ext uri="{BB962C8B-B14F-4D97-AF65-F5344CB8AC3E}">
        <p14:creationId xmlns="" xmlns:p14="http://schemas.microsoft.com/office/powerpoint/2010/main" val="2432441617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IN" sz="3600" b="1" dirty="0"/>
              <a:t>Different contours of murmur of MR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/>
          <a:srcRect l="25938" t="26698" r="21042" b="8628"/>
          <a:stretch/>
        </p:blipFill>
        <p:spPr>
          <a:xfrm>
            <a:off x="2126205" y="1540631"/>
            <a:ext cx="7395099" cy="5074126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524957519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34236" y="-9428"/>
            <a:ext cx="8976565" cy="1139925"/>
          </a:xfrm>
        </p:spPr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328" y="1176828"/>
            <a:ext cx="4465389" cy="5330584"/>
          </a:xfrm>
        </p:spPr>
        <p:txBody>
          <a:bodyPr>
            <a:normAutofit/>
          </a:bodyPr>
          <a:lstStyle/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r>
              <a:rPr lang="en-US" sz="2400" dirty="0"/>
              <a:t>Systolic pr gradient between the LV &amp;LA begins with closure of the mitral valve (S1)and persists after closure of the aortic valve (S2) up to mitral </a:t>
            </a:r>
            <a:r>
              <a:rPr lang="en-US" sz="2400" dirty="0">
                <a:solidFill>
                  <a:schemeClr val="bg1"/>
                </a:solidFill>
              </a:rPr>
              <a:t>opening </a:t>
            </a:r>
            <a:r>
              <a:rPr lang="en-US" sz="2400" i="1" dirty="0">
                <a:solidFill>
                  <a:schemeClr val="bg1"/>
                </a:solidFill>
              </a:rPr>
              <a:t> </a:t>
            </a:r>
          </a:p>
          <a:p>
            <a:pPr>
              <a:buNone/>
            </a:pPr>
            <a:endParaRPr lang="en-US" sz="2400" dirty="0">
              <a:solidFill>
                <a:schemeClr val="bg1"/>
              </a:solidFill>
            </a:endParaRPr>
          </a:p>
          <a:p>
            <a:endParaRPr lang="en-US" sz="2400" dirty="0">
              <a:solidFill>
                <a:schemeClr val="bg1"/>
              </a:solidFill>
            </a:endParaRPr>
          </a:p>
          <a:p>
            <a:endParaRPr lang="en-US" sz="2400" dirty="0">
              <a:solidFill>
                <a:schemeClr val="bg1"/>
              </a:solidFill>
            </a:endParaRPr>
          </a:p>
          <a:p>
            <a:pPr>
              <a:buNone/>
            </a:pPr>
            <a:endParaRPr lang="en-US" sz="2400" dirty="0">
              <a:solidFill>
                <a:schemeClr val="bg1"/>
              </a:solidFill>
            </a:endParaRPr>
          </a:p>
          <a:p>
            <a:endParaRPr lang="en-US" sz="2400" dirty="0"/>
          </a:p>
        </p:txBody>
      </p:sp>
      <p:pic>
        <p:nvPicPr>
          <p:cNvPr id="4403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72358" y="1798163"/>
            <a:ext cx="5391151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4029039954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N" sz="3600" b="1" dirty="0"/>
              <a:t>Non </a:t>
            </a:r>
            <a:r>
              <a:rPr lang="en-IN" sz="3600" b="1" dirty="0" err="1"/>
              <a:t>pansystolic</a:t>
            </a:r>
            <a:r>
              <a:rPr lang="en-IN" sz="3600" b="1" dirty="0"/>
              <a:t> Murmurs in MR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endParaRPr lang="en-IN" dirty="0"/>
          </a:p>
          <a:p>
            <a:r>
              <a:rPr lang="en-IN" dirty="0"/>
              <a:t>MVP</a:t>
            </a:r>
          </a:p>
          <a:p>
            <a:endParaRPr lang="en-IN" dirty="0"/>
          </a:p>
          <a:p>
            <a:r>
              <a:rPr lang="en-IN" dirty="0"/>
              <a:t>Papillary muscle dysfunction</a:t>
            </a:r>
          </a:p>
          <a:p>
            <a:endParaRPr lang="en-IN" dirty="0"/>
          </a:p>
          <a:p>
            <a:r>
              <a:rPr lang="en-IN" dirty="0"/>
              <a:t>Acute MR</a:t>
            </a:r>
          </a:p>
          <a:p>
            <a:endParaRPr lang="en-IN" dirty="0"/>
          </a:p>
          <a:p>
            <a:r>
              <a:rPr lang="en-IN" dirty="0"/>
              <a:t>Mild MR</a:t>
            </a:r>
          </a:p>
          <a:p>
            <a:endParaRPr lang="en-IN" dirty="0"/>
          </a:p>
        </p:txBody>
      </p:sp>
    </p:spTree>
    <p:extLst>
      <p:ext uri="{BB962C8B-B14F-4D97-AF65-F5344CB8AC3E}">
        <p14:creationId xmlns="" xmlns:p14="http://schemas.microsoft.com/office/powerpoint/2010/main" val="4206442103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Silent MR</a:t>
            </a:r>
            <a:endParaRPr lang="en-IN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LV dysfunction</a:t>
            </a:r>
          </a:p>
          <a:p>
            <a:r>
              <a:rPr lang="en-US" dirty="0"/>
              <a:t>A/C MI</a:t>
            </a:r>
          </a:p>
          <a:p>
            <a:r>
              <a:rPr lang="en-US" dirty="0"/>
              <a:t>Mild MR</a:t>
            </a:r>
          </a:p>
          <a:p>
            <a:r>
              <a:rPr lang="en-US" dirty="0"/>
              <a:t>Obesity</a:t>
            </a:r>
            <a:r>
              <a:rPr lang="en-IN" dirty="0"/>
              <a:t>/Emphysema</a:t>
            </a:r>
            <a:endParaRPr lang="en-US" dirty="0"/>
          </a:p>
        </p:txBody>
      </p:sp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26451" y="273050"/>
            <a:ext cx="5461733" cy="793750"/>
          </a:xfrm>
        </p:spPr>
        <p:txBody>
          <a:bodyPr>
            <a:noAutofit/>
          </a:bodyPr>
          <a:lstStyle/>
          <a:p>
            <a:r>
              <a:rPr lang="en-US" sz="3600" b="1" dirty="0"/>
              <a:t> </a:t>
            </a:r>
            <a:r>
              <a:rPr lang="en-US" sz="3600" dirty="0"/>
              <a:t>M</a:t>
            </a:r>
            <a:r>
              <a:rPr lang="en-US" sz="3600" b="1" dirty="0"/>
              <a:t>itral flow MDM in MR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half" idx="2"/>
          </p:nvPr>
        </p:nvSpPr>
        <p:spPr>
          <a:xfrm>
            <a:off x="142043" y="1603274"/>
            <a:ext cx="6673536" cy="5026125"/>
          </a:xfrm>
        </p:spPr>
        <p:txBody>
          <a:bodyPr>
            <a:noAutofit/>
          </a:bodyPr>
          <a:lstStyle/>
          <a:p>
            <a:pPr>
              <a:buFont typeface="Arial" pitchFamily="34" charset="0"/>
              <a:buChar char="•"/>
            </a:pPr>
            <a:r>
              <a:rPr lang="en-US" sz="2400" dirty="0"/>
              <a:t>Reverberations  from  rapid  &amp;  excessive filling of a </a:t>
            </a:r>
            <a:r>
              <a:rPr lang="en-US" sz="2400" dirty="0" err="1"/>
              <a:t>distented</a:t>
            </a:r>
            <a:r>
              <a:rPr lang="en-US" sz="2400" dirty="0"/>
              <a:t>  LV -&gt; Severe MR</a:t>
            </a:r>
          </a:p>
          <a:p>
            <a:endParaRPr lang="en-US" sz="2400" dirty="0"/>
          </a:p>
          <a:p>
            <a:endParaRPr lang="en-US" sz="2400" dirty="0"/>
          </a:p>
          <a:p>
            <a:pPr>
              <a:buFont typeface="Arial" pitchFamily="34" charset="0"/>
              <a:buChar char="•"/>
            </a:pPr>
            <a:r>
              <a:rPr lang="en-US" sz="2400" dirty="0"/>
              <a:t>Diff from  MS</a:t>
            </a:r>
          </a:p>
          <a:p>
            <a:r>
              <a:rPr lang="en-US" sz="2400" dirty="0"/>
              <a:t>    </a:t>
            </a:r>
          </a:p>
          <a:p>
            <a:r>
              <a:rPr lang="en-US" sz="2400" dirty="0"/>
              <a:t>    MDM ends well before S1, no presystolic</a:t>
            </a:r>
          </a:p>
          <a:p>
            <a:r>
              <a:rPr lang="en-US" sz="2400" dirty="0"/>
              <a:t>    component 	 	                          </a:t>
            </a:r>
          </a:p>
          <a:p>
            <a:r>
              <a:rPr lang="en-US" sz="2400" dirty="0"/>
              <a:t>    Low pitched thud </a:t>
            </a:r>
            <a:r>
              <a:rPr lang="en-US" sz="2400" dirty="0" err="1"/>
              <a:t>assos</a:t>
            </a:r>
            <a:r>
              <a:rPr lang="en-US" sz="2400" dirty="0"/>
              <a:t>  S3 </a:t>
            </a:r>
            <a:r>
              <a:rPr lang="en-US" sz="2400" dirty="0">
                <a:solidFill>
                  <a:schemeClr val="bg1"/>
                </a:solidFill>
              </a:rPr>
              <a:t>than OS</a:t>
            </a:r>
          </a:p>
          <a:p>
            <a:endParaRPr lang="en-US" sz="2400" dirty="0">
              <a:solidFill>
                <a:schemeClr val="bg1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8743" y="624995"/>
            <a:ext cx="4148932" cy="57116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="" xmlns:p14="http://schemas.microsoft.com/office/powerpoint/2010/main" val="89106284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The </a:t>
            </a:r>
            <a:r>
              <a:rPr lang="en-US" b="1" dirty="0" err="1"/>
              <a:t>Braunwald’s</a:t>
            </a:r>
            <a:endParaRPr lang="en-IN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b="1" dirty="0"/>
              <a:t>                                Dr Nina Starr </a:t>
            </a:r>
            <a:r>
              <a:rPr lang="en-US" b="1" dirty="0" err="1"/>
              <a:t>Braunwald</a:t>
            </a:r>
            <a:endParaRPr lang="en-US" b="1" dirty="0"/>
          </a:p>
          <a:p>
            <a:pPr>
              <a:buNone/>
            </a:pPr>
            <a:endParaRPr lang="en-US" b="1" dirty="0"/>
          </a:p>
          <a:p>
            <a:pPr>
              <a:buNone/>
            </a:pPr>
            <a:r>
              <a:rPr lang="en-US" dirty="0"/>
              <a:t>First female cardiothoracic surgeon</a:t>
            </a:r>
          </a:p>
          <a:p>
            <a:pPr>
              <a:buNone/>
            </a:pPr>
            <a:r>
              <a:rPr lang="en-US" dirty="0"/>
              <a:t>First female to perform open heart surgery</a:t>
            </a:r>
          </a:p>
          <a:p>
            <a:pPr>
              <a:buNone/>
            </a:pPr>
            <a:r>
              <a:rPr lang="en-US" dirty="0"/>
              <a:t>Developed first mitral valve prosthesis</a:t>
            </a:r>
          </a:p>
          <a:p>
            <a:pPr>
              <a:buNone/>
            </a:pPr>
            <a:endParaRPr lang="en-US" b="1" dirty="0"/>
          </a:p>
        </p:txBody>
      </p:sp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Q16)All are features of MR murmur except?</a:t>
            </a:r>
            <a:endParaRPr lang="en-IN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buNone/>
            </a:pPr>
            <a:r>
              <a:rPr lang="en-US" dirty="0"/>
              <a:t>1)Increases with isometric handgrip</a:t>
            </a:r>
          </a:p>
          <a:p>
            <a:pPr>
              <a:buNone/>
            </a:pPr>
            <a:endParaRPr lang="en-US" dirty="0"/>
          </a:p>
          <a:p>
            <a:pPr>
              <a:buNone/>
            </a:pPr>
            <a:r>
              <a:rPr lang="en-US" dirty="0"/>
              <a:t>2)Fails to increase with inspiration</a:t>
            </a:r>
          </a:p>
          <a:p>
            <a:pPr>
              <a:buNone/>
            </a:pPr>
            <a:endParaRPr lang="en-US" dirty="0"/>
          </a:p>
          <a:p>
            <a:pPr>
              <a:buNone/>
            </a:pPr>
            <a:r>
              <a:rPr lang="en-US" dirty="0"/>
              <a:t>3)Increases post VPC/long cycle AF</a:t>
            </a:r>
          </a:p>
          <a:p>
            <a:pPr>
              <a:buNone/>
            </a:pPr>
            <a:endParaRPr lang="en-US" dirty="0"/>
          </a:p>
          <a:p>
            <a:pPr>
              <a:buNone/>
            </a:pPr>
            <a:r>
              <a:rPr lang="en-US" dirty="0"/>
              <a:t>4)Best heard in left lateral position with diaphragm of </a:t>
            </a:r>
            <a:r>
              <a:rPr lang="en-US" dirty="0" err="1"/>
              <a:t>stethescope</a:t>
            </a:r>
            <a:r>
              <a:rPr lang="en-US" dirty="0"/>
              <a:t> with breath held in expiration</a:t>
            </a:r>
          </a:p>
        </p:txBody>
      </p:sp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28700" y="184521"/>
            <a:ext cx="8069767" cy="1290774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LOOK FOR BEAT TO BEAT VARIATION OF MURMUR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7530" y="1927783"/>
            <a:ext cx="6855463" cy="4362307"/>
          </a:xfrm>
        </p:spPr>
        <p:txBody>
          <a:bodyPr>
            <a:normAutofit/>
          </a:bodyPr>
          <a:lstStyle/>
          <a:p>
            <a:r>
              <a:rPr lang="en-US" sz="2400" dirty="0"/>
              <a:t>A distinguishing feature is the lack of murmur intensity beat-to-beat variation with MR</a:t>
            </a:r>
          </a:p>
          <a:p>
            <a:r>
              <a:rPr lang="en-US" sz="2400" dirty="0"/>
              <a:t>MR actually does not increase during the </a:t>
            </a:r>
            <a:r>
              <a:rPr lang="en-US" sz="2400" dirty="0" err="1"/>
              <a:t>isovolumic</a:t>
            </a:r>
            <a:r>
              <a:rPr lang="en-US" sz="2400" dirty="0"/>
              <a:t> contraction phase in the beat after the long pause.</a:t>
            </a:r>
          </a:p>
          <a:p>
            <a:pPr marL="0" indent="0">
              <a:buNone/>
            </a:pPr>
            <a:endParaRPr lang="en-US" sz="2400" dirty="0"/>
          </a:p>
          <a:p>
            <a:endParaRPr lang="en-US" sz="2400" dirty="0"/>
          </a:p>
          <a:p>
            <a:r>
              <a:rPr lang="en-US" sz="2400" dirty="0"/>
              <a:t> LV has two outlets during systole, after ectopic aortic resistance falls - the amount of regurgitate is not increased</a:t>
            </a:r>
          </a:p>
        </p:txBody>
      </p:sp>
      <p:pic>
        <p:nvPicPr>
          <p:cNvPr id="4" name="Picture 7" descr="Picture 002"/>
          <p:cNvPicPr>
            <a:picLocks noChangeAspect="1" noChangeArrowheads="1"/>
          </p:cNvPicPr>
          <p:nvPr/>
        </p:nvPicPr>
        <p:blipFill>
          <a:blip r:embed="rId2" cstate="print"/>
          <a:srcRect l="24510" t="14348" r="27451" b="60701"/>
          <a:stretch>
            <a:fillRect/>
          </a:stretch>
        </p:blipFill>
        <p:spPr>
          <a:xfrm>
            <a:off x="7142981" y="3257870"/>
            <a:ext cx="2599088" cy="3441860"/>
          </a:xfrm>
          <a:prstGeom prst="rect">
            <a:avLst/>
          </a:prstGeom>
          <a:noFill/>
        </p:spPr>
      </p:pic>
      <p:pic>
        <p:nvPicPr>
          <p:cNvPr id="6" name="Picture 2" descr="Image result for mitral regurgitati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5154" y="377701"/>
            <a:ext cx="3133785" cy="276817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051283393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IN" b="1" dirty="0"/>
              <a:t>Differentiating Acute vs C/C MR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IN" dirty="0"/>
              <a:t>                                     ACUTE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>
          <a:xfrm>
            <a:off x="287524" y="2505075"/>
            <a:ext cx="6155703" cy="3684588"/>
          </a:xfrm>
        </p:spPr>
        <p:txBody>
          <a:bodyPr/>
          <a:lstStyle/>
          <a:p>
            <a:endParaRPr lang="en-IN" dirty="0"/>
          </a:p>
          <a:p>
            <a:r>
              <a:rPr lang="en-IN" dirty="0"/>
              <a:t>Symptom onset                  Acute</a:t>
            </a:r>
          </a:p>
          <a:p>
            <a:r>
              <a:rPr lang="en-IN" dirty="0"/>
              <a:t>Cardiomegaly                      No</a:t>
            </a:r>
          </a:p>
          <a:p>
            <a:r>
              <a:rPr lang="en-IN" dirty="0"/>
              <a:t>S1                                          Loud </a:t>
            </a:r>
            <a:r>
              <a:rPr lang="en-IN" u="sng" dirty="0"/>
              <a:t>+</a:t>
            </a:r>
          </a:p>
          <a:p>
            <a:r>
              <a:rPr lang="en-IN" dirty="0"/>
              <a:t>S4                                          Present</a:t>
            </a:r>
          </a:p>
          <a:p>
            <a:r>
              <a:rPr lang="en-IN" dirty="0"/>
              <a:t>Murmur                                Decrescendo</a:t>
            </a:r>
          </a:p>
          <a:p>
            <a:r>
              <a:rPr lang="en-IN" dirty="0">
                <a:solidFill>
                  <a:schemeClr val="bg1"/>
                </a:solidFill>
              </a:rPr>
              <a:t>Pulmonary Hypertension      ++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algn="ctr"/>
            <a:r>
              <a:rPr lang="en-IN" dirty="0"/>
              <a:t>CHRONIC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4"/>
          </p:nvPr>
        </p:nvSpPr>
        <p:spPr>
          <a:xfrm>
            <a:off x="6193382" y="2521527"/>
            <a:ext cx="5389033" cy="3604636"/>
          </a:xfrm>
        </p:spPr>
        <p:txBody>
          <a:bodyPr/>
          <a:lstStyle/>
          <a:p>
            <a:pPr marL="0" indent="0">
              <a:buNone/>
            </a:pPr>
            <a:r>
              <a:rPr lang="en-IN" dirty="0"/>
              <a:t>                       </a:t>
            </a:r>
          </a:p>
          <a:p>
            <a:pPr marL="0" indent="0">
              <a:buNone/>
            </a:pPr>
            <a:r>
              <a:rPr lang="en-IN" dirty="0"/>
              <a:t>                              Insidious </a:t>
            </a:r>
          </a:p>
          <a:p>
            <a:pPr marL="0" indent="0" algn="ctr">
              <a:buNone/>
            </a:pPr>
            <a:r>
              <a:rPr lang="en-IN" dirty="0"/>
              <a:t>Yes</a:t>
            </a:r>
          </a:p>
          <a:p>
            <a:pPr marL="0" indent="0" algn="ctr">
              <a:buNone/>
            </a:pPr>
            <a:r>
              <a:rPr lang="en-IN" dirty="0"/>
              <a:t>Soft</a:t>
            </a:r>
          </a:p>
          <a:p>
            <a:pPr marL="0" indent="0" algn="ctr">
              <a:buNone/>
            </a:pPr>
            <a:r>
              <a:rPr lang="en-IN" dirty="0"/>
              <a:t>Absent</a:t>
            </a:r>
          </a:p>
          <a:p>
            <a:pPr marL="0" indent="0" algn="ctr">
              <a:buNone/>
            </a:pPr>
            <a:r>
              <a:rPr lang="en-IN" dirty="0"/>
              <a:t>        </a:t>
            </a:r>
            <a:r>
              <a:rPr lang="en-IN" dirty="0" err="1"/>
              <a:t>Holosystolic</a:t>
            </a:r>
            <a:endParaRPr lang="en-IN" dirty="0"/>
          </a:p>
          <a:p>
            <a:pPr marL="0" indent="0" algn="ctr">
              <a:buNone/>
            </a:pPr>
            <a:r>
              <a:rPr lang="en-IN" dirty="0"/>
              <a:t>+/-</a:t>
            </a:r>
          </a:p>
        </p:txBody>
      </p:sp>
    </p:spTree>
    <p:extLst>
      <p:ext uri="{BB962C8B-B14F-4D97-AF65-F5344CB8AC3E}">
        <p14:creationId xmlns="" xmlns:p14="http://schemas.microsoft.com/office/powerpoint/2010/main" val="4133677367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/>
              <a:t>Q17)All are features of MR murmur </a:t>
            </a:r>
            <a:br>
              <a:rPr lang="en-US" b="1" dirty="0"/>
            </a:br>
            <a:r>
              <a:rPr lang="en-US" b="1" dirty="0"/>
              <a:t>associated with CAD except?</a:t>
            </a:r>
            <a:endParaRPr lang="en-IN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dirty="0"/>
              <a:t>1)Can present as ESM,LSM,PSM</a:t>
            </a:r>
          </a:p>
          <a:p>
            <a:pPr>
              <a:buNone/>
            </a:pPr>
            <a:endParaRPr lang="en-US" dirty="0"/>
          </a:p>
          <a:p>
            <a:pPr>
              <a:buNone/>
            </a:pPr>
            <a:r>
              <a:rPr lang="en-US" dirty="0"/>
              <a:t>2) </a:t>
            </a:r>
            <a:r>
              <a:rPr lang="en-US" dirty="0" err="1"/>
              <a:t>Preseved</a:t>
            </a:r>
            <a:r>
              <a:rPr lang="en-US" dirty="0"/>
              <a:t>  S1</a:t>
            </a:r>
          </a:p>
          <a:p>
            <a:pPr>
              <a:buNone/>
            </a:pPr>
            <a:endParaRPr lang="en-US" dirty="0"/>
          </a:p>
          <a:p>
            <a:pPr>
              <a:buNone/>
            </a:pPr>
            <a:r>
              <a:rPr lang="en-US" dirty="0"/>
              <a:t>3)May increase or decrease with time</a:t>
            </a:r>
          </a:p>
          <a:p>
            <a:pPr>
              <a:buNone/>
            </a:pPr>
            <a:endParaRPr lang="en-US" dirty="0"/>
          </a:p>
          <a:p>
            <a:pPr>
              <a:buNone/>
            </a:pPr>
            <a:r>
              <a:rPr lang="en-US" dirty="0"/>
              <a:t>4)LV S4</a:t>
            </a:r>
            <a:endParaRPr lang="en-IN" dirty="0"/>
          </a:p>
        </p:txBody>
      </p:sp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MR in CAD</a:t>
            </a:r>
            <a:endParaRPr lang="en-IN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ESM(A/C MR, </a:t>
            </a:r>
            <a:r>
              <a:rPr lang="en-US" dirty="0" err="1"/>
              <a:t>Chordae</a:t>
            </a:r>
            <a:r>
              <a:rPr lang="en-US" dirty="0"/>
              <a:t> rupture/PM rupture)</a:t>
            </a:r>
          </a:p>
          <a:p>
            <a:endParaRPr lang="en-US" dirty="0"/>
          </a:p>
          <a:p>
            <a:r>
              <a:rPr lang="en-US" dirty="0"/>
              <a:t>PSM(LA/LV </a:t>
            </a:r>
            <a:r>
              <a:rPr lang="en-US" dirty="0" err="1"/>
              <a:t>remodelling</a:t>
            </a:r>
            <a:r>
              <a:rPr lang="en-US" dirty="0"/>
              <a:t>-Annular dilation)</a:t>
            </a:r>
          </a:p>
          <a:p>
            <a:endParaRPr lang="en-US" dirty="0"/>
          </a:p>
          <a:p>
            <a:r>
              <a:rPr lang="en-US" dirty="0"/>
              <a:t>LSM(papillary muscle </a:t>
            </a:r>
            <a:r>
              <a:rPr lang="en-US" dirty="0" err="1"/>
              <a:t>ischaemia</a:t>
            </a:r>
            <a:r>
              <a:rPr lang="en-US" dirty="0"/>
              <a:t>-at higher </a:t>
            </a:r>
            <a:r>
              <a:rPr lang="en-US" dirty="0" err="1"/>
              <a:t>dp</a:t>
            </a:r>
            <a:r>
              <a:rPr lang="en-US" dirty="0"/>
              <a:t>/</a:t>
            </a:r>
            <a:r>
              <a:rPr lang="en-US" dirty="0" err="1"/>
              <a:t>dt</a:t>
            </a:r>
            <a:r>
              <a:rPr lang="en-US" dirty="0"/>
              <a:t> demand supply mismatch)</a:t>
            </a:r>
            <a:endParaRPr lang="en-IN" dirty="0"/>
          </a:p>
        </p:txBody>
      </p:sp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/>
              <a:t>Ischaemic</a:t>
            </a:r>
            <a:r>
              <a:rPr lang="en-US" b="1" dirty="0"/>
              <a:t> MR </a:t>
            </a:r>
            <a:r>
              <a:rPr lang="en-US" b="1" dirty="0" err="1"/>
              <a:t>vs</a:t>
            </a:r>
            <a:r>
              <a:rPr lang="en-US" b="1" dirty="0"/>
              <a:t> Rheumatic MR</a:t>
            </a:r>
            <a:endParaRPr lang="en-IN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dirty="0" err="1"/>
              <a:t>Ischaemic</a:t>
            </a:r>
            <a:r>
              <a:rPr lang="en-US" dirty="0"/>
              <a:t> MR- </a:t>
            </a:r>
          </a:p>
          <a:p>
            <a:pPr>
              <a:buNone/>
            </a:pPr>
            <a:r>
              <a:rPr lang="en-US" dirty="0"/>
              <a:t>  S1 less likely to be preserved, S4, More commonly increases/decrease with time , Lesser loud</a:t>
            </a:r>
          </a:p>
          <a:p>
            <a:pPr>
              <a:buNone/>
            </a:pPr>
            <a:endParaRPr lang="en-US" dirty="0"/>
          </a:p>
          <a:p>
            <a:pPr>
              <a:buNone/>
            </a:pPr>
            <a:r>
              <a:rPr lang="en-US" dirty="0"/>
              <a:t>Rheumatic MR –</a:t>
            </a:r>
          </a:p>
          <a:p>
            <a:pPr>
              <a:buNone/>
            </a:pPr>
            <a:r>
              <a:rPr lang="en-US" dirty="0"/>
              <a:t>S1 may be </a:t>
            </a:r>
            <a:r>
              <a:rPr lang="en-US" dirty="0" err="1"/>
              <a:t>presrved,No</a:t>
            </a:r>
            <a:r>
              <a:rPr lang="en-US" dirty="0"/>
              <a:t> S4,More loud</a:t>
            </a:r>
            <a:endParaRPr lang="en-IN" dirty="0"/>
          </a:p>
        </p:txBody>
      </p:sp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Q18)All </a:t>
            </a:r>
            <a:r>
              <a:rPr lang="en-US" b="1" dirty="0" err="1"/>
              <a:t>favour</a:t>
            </a:r>
            <a:r>
              <a:rPr lang="en-US" b="1" dirty="0"/>
              <a:t> MR over AS except</a:t>
            </a:r>
            <a:endParaRPr lang="en-IN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dirty="0"/>
              <a:t>1)Slow peaking pulse</a:t>
            </a:r>
          </a:p>
          <a:p>
            <a:pPr>
              <a:buNone/>
            </a:pPr>
            <a:endParaRPr lang="en-US" dirty="0"/>
          </a:p>
          <a:p>
            <a:pPr>
              <a:buNone/>
            </a:pPr>
            <a:r>
              <a:rPr lang="en-US" dirty="0"/>
              <a:t>2)S3 corresponds with severity</a:t>
            </a:r>
          </a:p>
          <a:p>
            <a:pPr>
              <a:buNone/>
            </a:pPr>
            <a:endParaRPr lang="en-US" dirty="0"/>
          </a:p>
          <a:p>
            <a:pPr>
              <a:buNone/>
            </a:pPr>
            <a:r>
              <a:rPr lang="en-US" dirty="0"/>
              <a:t>3)Apical thrill</a:t>
            </a:r>
          </a:p>
          <a:p>
            <a:pPr>
              <a:buNone/>
            </a:pPr>
            <a:endParaRPr lang="en-US" dirty="0"/>
          </a:p>
          <a:p>
            <a:pPr>
              <a:buNone/>
            </a:pPr>
            <a:r>
              <a:rPr lang="en-US" dirty="0"/>
              <a:t>4)Max </a:t>
            </a:r>
            <a:r>
              <a:rPr lang="en-US" dirty="0" err="1"/>
              <a:t>intenity</a:t>
            </a:r>
            <a:r>
              <a:rPr lang="en-US" dirty="0"/>
              <a:t> of murmur early</a:t>
            </a:r>
            <a:endParaRPr lang="en-IN" dirty="0"/>
          </a:p>
        </p:txBody>
      </p:sp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MR with out of proportion </a:t>
            </a:r>
            <a:r>
              <a:rPr lang="en-US" b="1" dirty="0" err="1"/>
              <a:t>cardiomegaly</a:t>
            </a:r>
            <a:endParaRPr lang="en-IN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dirty="0"/>
              <a:t>1)Myocardial disease with LV dysfunction</a:t>
            </a:r>
          </a:p>
          <a:p>
            <a:pPr>
              <a:buNone/>
            </a:pPr>
            <a:endParaRPr lang="en-US" dirty="0"/>
          </a:p>
          <a:p>
            <a:pPr>
              <a:buNone/>
            </a:pPr>
            <a:r>
              <a:rPr lang="en-US" dirty="0"/>
              <a:t>2)CAD</a:t>
            </a:r>
            <a:endParaRPr lang="en-IN" dirty="0"/>
          </a:p>
        </p:txBody>
      </p:sp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Chronic MR without  increased LA compliance</a:t>
            </a:r>
            <a:endParaRPr lang="en-IN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RHD</a:t>
            </a:r>
          </a:p>
          <a:p>
            <a:r>
              <a:rPr lang="en-US" dirty="0"/>
              <a:t>LVEMF</a:t>
            </a:r>
            <a:endParaRPr lang="en-IN" dirty="0"/>
          </a:p>
        </p:txBody>
      </p:sp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200" b="1" dirty="0"/>
              <a:t>SYSTOLIC MURMUR OF HOCM &amp; MVP</a:t>
            </a:r>
            <a:endParaRPr lang="en-IN" sz="3200" b="1" dirty="0"/>
          </a:p>
        </p:txBody>
      </p:sp>
      <p:pic>
        <p:nvPicPr>
          <p:cNvPr id="7170" name="Picture 2" descr="C:\Users\user\Desktop\Picture1.jpg"/>
          <p:cNvPicPr>
            <a:picLocks noGrp="1" noChangeAspect="1" noChangeArrowheads="1"/>
          </p:cNvPicPr>
          <p:nvPr>
            <p:ph type="tbl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18367" y="477676"/>
            <a:ext cx="10590663" cy="586853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139348836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6054</TotalTime>
  <Words>6970</Words>
  <Application>Microsoft Office PowerPoint</Application>
  <PresentationFormat>Custom</PresentationFormat>
  <Paragraphs>1690</Paragraphs>
  <Slides>228</Slides>
  <Notes>3</Notes>
  <HiddenSlides>1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228</vt:i4>
      </vt:variant>
    </vt:vector>
  </HeadingPairs>
  <TitlesOfParts>
    <vt:vector size="229" baseType="lpstr">
      <vt:lpstr>Office Theme</vt:lpstr>
      <vt:lpstr>Clinical Evaluation of  Valvular Heart Diseases</vt:lpstr>
      <vt:lpstr>HOW WE WILL GO ABOUT </vt:lpstr>
      <vt:lpstr>General Approach to patient’s symptom</vt:lpstr>
      <vt:lpstr>Converting symptom to altered physiology</vt:lpstr>
      <vt:lpstr>Slide 5</vt:lpstr>
      <vt:lpstr>General Examination Findings in VHD</vt:lpstr>
      <vt:lpstr>Q1)Can you identify this distinguished lady “star”? &amp;  her contribution to valvular heart disease? </vt:lpstr>
      <vt:lpstr>Slide 8</vt:lpstr>
      <vt:lpstr>The Braunwald’s</vt:lpstr>
      <vt:lpstr>MITRAL STENOSIS</vt:lpstr>
      <vt:lpstr>Slide 11</vt:lpstr>
      <vt:lpstr>Clinical assessment of Mitral Stenosis</vt:lpstr>
      <vt:lpstr>Symptoms</vt:lpstr>
      <vt:lpstr>Severe MS with no PND </vt:lpstr>
      <vt:lpstr>Q2)Which lesion will have an earlier onset of dyspnea?</vt:lpstr>
      <vt:lpstr>Slide 16</vt:lpstr>
      <vt:lpstr>Q3)Which lesion will have a long assymptomatic period?</vt:lpstr>
      <vt:lpstr>Natural history of MR vs MS</vt:lpstr>
      <vt:lpstr>Hemoptysis </vt:lpstr>
      <vt:lpstr>Bronchitis in MS</vt:lpstr>
      <vt:lpstr>Q4)MS patients deteriorate when AF develops due to all underlying mechanisms except?</vt:lpstr>
      <vt:lpstr>Atrial fibrillation</vt:lpstr>
      <vt:lpstr>Slide 23</vt:lpstr>
      <vt:lpstr>Slide 24</vt:lpstr>
      <vt:lpstr>Cardiac impulse in MS</vt:lpstr>
      <vt:lpstr>Slide 26</vt:lpstr>
      <vt:lpstr>Slide 27</vt:lpstr>
      <vt:lpstr>Auscultatory triad in MS</vt:lpstr>
      <vt:lpstr>Q5)Which is the first auscultatory feature  to be heard in MS?</vt:lpstr>
      <vt:lpstr>Loud S1 in MS </vt:lpstr>
      <vt:lpstr>Situations where S1 not loud in MS</vt:lpstr>
      <vt:lpstr>Opening Snap. Sudden tensing of the leaflet after the valve cusps completes the doming movement into LV  A2- OS interval is a reliable indicator of severity of MS.</vt:lpstr>
      <vt:lpstr>Q6)How is “A2-0S” duration clinically classified?</vt:lpstr>
      <vt:lpstr>Interval for sounds following Aortic Valve closure</vt:lpstr>
      <vt:lpstr>Q7)Single best clinical indicator of pliability of valve for BMV?</vt:lpstr>
      <vt:lpstr>Slide 36</vt:lpstr>
      <vt:lpstr>Q8)Opening Snap corresponds to which stage in cardiac cycle?</vt:lpstr>
      <vt:lpstr>OS- Early rapid filling(begining)</vt:lpstr>
      <vt:lpstr>Slide 39</vt:lpstr>
      <vt:lpstr>Absent OS in MS</vt:lpstr>
      <vt:lpstr>The Mitral MDM</vt:lpstr>
      <vt:lpstr>Q9)Minimum transmitral gradient for MDM in MS? </vt:lpstr>
      <vt:lpstr>Q10)MDM murmur of MS is decreased by all except?</vt:lpstr>
      <vt:lpstr>Factors that decrease intensity of diastolic murmur of MS</vt:lpstr>
      <vt:lpstr>Causes of MDM at apex</vt:lpstr>
      <vt:lpstr>Differential diagnosis of apical mid diastolic murmurs</vt:lpstr>
      <vt:lpstr>Pre-systolic accentuation</vt:lpstr>
      <vt:lpstr>Slide 48</vt:lpstr>
      <vt:lpstr>Q11)Following AF presystolic accenuation?</vt:lpstr>
      <vt:lpstr>Slide 50</vt:lpstr>
      <vt:lpstr> </vt:lpstr>
      <vt:lpstr>Q12)All indicate severe MS clinically except?</vt:lpstr>
      <vt:lpstr>When MS is severe clinically?</vt:lpstr>
      <vt:lpstr>Slide 54</vt:lpstr>
      <vt:lpstr>Pulmonary hypertension in MS</vt:lpstr>
      <vt:lpstr>Cause of reactive pulm HTN</vt:lpstr>
      <vt:lpstr>Slide 57</vt:lpstr>
      <vt:lpstr>Severity of PAH? – clinical findings of severe PAH</vt:lpstr>
      <vt:lpstr>Severity of PAH? – clinical findings of severe PAH</vt:lpstr>
      <vt:lpstr>Hypertensive vs Non hypertensive(Organic) TR</vt:lpstr>
      <vt:lpstr>Slide 61</vt:lpstr>
      <vt:lpstr>LV dysfunction in MS</vt:lpstr>
      <vt:lpstr>MITRAL FACIES</vt:lpstr>
      <vt:lpstr> Q13)Can you identify these legendary gentlemen  &amp;  their contribution to valvular heart disease?</vt:lpstr>
      <vt:lpstr>Slide 65</vt:lpstr>
      <vt:lpstr>Dr Charles Hufnagel Dr M.S Valiathan</vt:lpstr>
      <vt:lpstr>.  </vt:lpstr>
      <vt:lpstr>Slide 68</vt:lpstr>
      <vt:lpstr>Clinical features &amp;HD</vt:lpstr>
      <vt:lpstr>Slide 70</vt:lpstr>
      <vt:lpstr>With exercise</vt:lpstr>
      <vt:lpstr>Q14)Which regurgitant lesion is responsible for maximum volume overload?</vt:lpstr>
      <vt:lpstr>Degree of Volume overload in MR vs AR  LESS SEVERE IN MR THAN IN AR.WHY?  “Cor Bovinum in AR”</vt:lpstr>
      <vt:lpstr>Pulse Mild – Normal Moderate to Severe- Pseudocollapsing,brisk   Precordial findings</vt:lpstr>
      <vt:lpstr>Parasternal impulse in MR</vt:lpstr>
      <vt:lpstr>S1 in MR</vt:lpstr>
      <vt:lpstr>Q15)All are causes of loud S1 in MR except?</vt:lpstr>
      <vt:lpstr>Loud S1 in MR</vt:lpstr>
      <vt:lpstr>S2</vt:lpstr>
      <vt:lpstr>S2 in MR - clues to aetiology of MR</vt:lpstr>
      <vt:lpstr>Q15)Pick the correct statement</vt:lpstr>
      <vt:lpstr>S3</vt:lpstr>
      <vt:lpstr>OS vs LV S3 in Mitral regurg</vt:lpstr>
      <vt:lpstr>S4 in MR</vt:lpstr>
      <vt:lpstr>Different contours of murmur of MR</vt:lpstr>
      <vt:lpstr>Slide 86</vt:lpstr>
      <vt:lpstr>Non pansystolic Murmurs in MR</vt:lpstr>
      <vt:lpstr>Silent MR</vt:lpstr>
      <vt:lpstr> Mitral flow MDM in MR</vt:lpstr>
      <vt:lpstr>Q16)All are features of MR murmur except?</vt:lpstr>
      <vt:lpstr>LOOK FOR BEAT TO BEAT VARIATION OF MURMUR </vt:lpstr>
      <vt:lpstr>Differentiating Acute vs C/C MR</vt:lpstr>
      <vt:lpstr>Q17)All are features of MR murmur  associated with CAD except?</vt:lpstr>
      <vt:lpstr>MR in CAD</vt:lpstr>
      <vt:lpstr>Ischaemic MR vs Rheumatic MR</vt:lpstr>
      <vt:lpstr>Q18)All favour MR over AS except</vt:lpstr>
      <vt:lpstr>MR with out of proportion cardiomegaly</vt:lpstr>
      <vt:lpstr>Chronic MR without  increased LA compliance</vt:lpstr>
      <vt:lpstr>SYSTOLIC MURMUR OF HOCM &amp; MVP</vt:lpstr>
      <vt:lpstr>                                      Rheumatic         MVP            Ischemic            HCM</vt:lpstr>
      <vt:lpstr>Secondary MR</vt:lpstr>
      <vt:lpstr>Slide 102</vt:lpstr>
      <vt:lpstr>Q19)All are clinically suggestive of severe MR except?</vt:lpstr>
      <vt:lpstr>Clinical signs of Severe MR ?</vt:lpstr>
      <vt:lpstr>Q20)In context of MS+MR, all are features of predominant MR except</vt:lpstr>
      <vt:lpstr>MS+MR - WHO PREDOMINATES?</vt:lpstr>
      <vt:lpstr> Q21)Can you identify this gentleman  &amp;  his 2 contributions to valvular heart disease?</vt:lpstr>
      <vt:lpstr>Dr. Louis Gallavardin 1) Gallavardin dissociation/phenomenon 2) Reticissimente de Gallavardin</vt:lpstr>
      <vt:lpstr>Slide 109</vt:lpstr>
      <vt:lpstr>Clinical Evaluation of LVOT obstruction </vt:lpstr>
      <vt:lpstr>Q22) In rule of 5,3,2 rule in AS 5 years is for?</vt:lpstr>
      <vt:lpstr>Slide 112</vt:lpstr>
      <vt:lpstr>Slide 113</vt:lpstr>
      <vt:lpstr>Angina</vt:lpstr>
      <vt:lpstr>Syncope</vt:lpstr>
      <vt:lpstr>Heart Failure</vt:lpstr>
      <vt:lpstr>Q23)Contribution of LA in LV filling in AS</vt:lpstr>
      <vt:lpstr>Q24)Critical AS in an infant includes all features except</vt:lpstr>
      <vt:lpstr>Slide 119</vt:lpstr>
      <vt:lpstr>Slide 120</vt:lpstr>
      <vt:lpstr>APICO CAROTID DELAY </vt:lpstr>
      <vt:lpstr>Bernheim effect</vt:lpstr>
      <vt:lpstr>Soft S1 in AS</vt:lpstr>
      <vt:lpstr>Slide 124</vt:lpstr>
      <vt:lpstr>Q25)Clinical identification of loud P2 is by all except?</vt:lpstr>
      <vt:lpstr>Q26)Clinical identification of loud A2 is by ?</vt:lpstr>
      <vt:lpstr>S4</vt:lpstr>
      <vt:lpstr>MURMUR OF AS</vt:lpstr>
      <vt:lpstr> ? Supravalvular, Valvular, Subvalvular</vt:lpstr>
      <vt:lpstr>If valvular- ?Unicuspid, Bicuspid,Tricuspid,Quadricuspid</vt:lpstr>
      <vt:lpstr>                                  FIXED LVOTO   vs   DYNAMIC LVOTO</vt:lpstr>
      <vt:lpstr>Slide 132</vt:lpstr>
      <vt:lpstr>Slide 133</vt:lpstr>
      <vt:lpstr>AEC</vt:lpstr>
      <vt:lpstr>Slide 135</vt:lpstr>
      <vt:lpstr>Some clinical clues in a pt with ESM</vt:lpstr>
      <vt:lpstr>Slide 137</vt:lpstr>
      <vt:lpstr>Q27)Gallavardin dissociation –Pick the wrong statements</vt:lpstr>
      <vt:lpstr>Gallavardin dissociation</vt:lpstr>
      <vt:lpstr>Aortic Sclerosis vs Aortic Stenosis</vt:lpstr>
      <vt:lpstr>AS vs MR</vt:lpstr>
      <vt:lpstr>Q28)All are suggestive of AS of rheumatic origin except?</vt:lpstr>
      <vt:lpstr>Slide 143</vt:lpstr>
      <vt:lpstr>Q29)All are suggestive of severe AS clinically except?</vt:lpstr>
      <vt:lpstr>Why Severe AS clinically.</vt:lpstr>
      <vt:lpstr>Q30)Silent AS is associated with all conditions except</vt:lpstr>
      <vt:lpstr>Conditions where AS severity likely to be under assessed</vt:lpstr>
      <vt:lpstr>AS with LV dysfunction</vt:lpstr>
      <vt:lpstr>Dilated LV in AS</vt:lpstr>
      <vt:lpstr>Summary of AS evaluation</vt:lpstr>
      <vt:lpstr>Q31)Can you identify these two  gentleman  &amp;  their contribution to valvular heart disease?</vt:lpstr>
      <vt:lpstr>What is common to both of them?</vt:lpstr>
      <vt:lpstr>Slide 153</vt:lpstr>
      <vt:lpstr>AORTIC REGURGITATION</vt:lpstr>
      <vt:lpstr>Slide 155</vt:lpstr>
      <vt:lpstr>c/c  Vs  a/c  AR-hemodynamic response</vt:lpstr>
      <vt:lpstr>Clinical   features</vt:lpstr>
      <vt:lpstr>Q32)Collapsing pulse –Pick the wrong statements</vt:lpstr>
      <vt:lpstr>Physical examination</vt:lpstr>
      <vt:lpstr>Slide 160</vt:lpstr>
      <vt:lpstr>Physical findings</vt:lpstr>
      <vt:lpstr>Slide 162</vt:lpstr>
      <vt:lpstr>Slide 163</vt:lpstr>
      <vt:lpstr>HILLs sign</vt:lpstr>
      <vt:lpstr>AR with normal/low pulse pressure</vt:lpstr>
      <vt:lpstr>Q33)Of all the peripheral signs in AR which sign corresponds haemodynamically with diastolic flow reversal?</vt:lpstr>
      <vt:lpstr>Slide 167</vt:lpstr>
      <vt:lpstr>Slide 168</vt:lpstr>
      <vt:lpstr>Q34)AR with no peripheral signs is seen with assocaited all except</vt:lpstr>
      <vt:lpstr>Slide 170</vt:lpstr>
      <vt:lpstr>Early diastolic murmur of AR</vt:lpstr>
      <vt:lpstr>Slide 172</vt:lpstr>
      <vt:lpstr>Slide 173</vt:lpstr>
      <vt:lpstr>Causes of Ejection systolic murmur(Mid systolic murmur)</vt:lpstr>
      <vt:lpstr>Q 35)All are causes of Early diastolic murmur except?</vt:lpstr>
      <vt:lpstr>Systolic ejection murmur in AR vs AS + AR</vt:lpstr>
      <vt:lpstr>MR begets MR but AR doesn’t easily beget AR</vt:lpstr>
      <vt:lpstr>Q 36)All are suggestive of AR of rheumatic origin except?</vt:lpstr>
      <vt:lpstr>AR along Right Sternal border – usually missed !!</vt:lpstr>
      <vt:lpstr>Slide 180</vt:lpstr>
      <vt:lpstr>Differentiating MS from Austin Flint Murmur</vt:lpstr>
      <vt:lpstr>Q37)All are suggetive of clinically severe AR except</vt:lpstr>
      <vt:lpstr>Why severe AR</vt:lpstr>
      <vt:lpstr>Summary of AR evaluation.</vt:lpstr>
      <vt:lpstr>TRICUSPID REGURGITATION</vt:lpstr>
      <vt:lpstr>Q38)Identify the sign?</vt:lpstr>
      <vt:lpstr>Lancisi sign</vt:lpstr>
      <vt:lpstr>Q39) All are causes of tall v wave in JVP except?</vt:lpstr>
      <vt:lpstr>V wave in JVP –systolic filling to RA </vt:lpstr>
      <vt:lpstr>Slide 190</vt:lpstr>
      <vt:lpstr>Hypertensive vs Non hypertensive(Organic) TR</vt:lpstr>
      <vt:lpstr>TRICUSPID STENOIS</vt:lpstr>
      <vt:lpstr>Slide 193</vt:lpstr>
      <vt:lpstr>Q40)Name 2 right heart conditions where associated sounds/murmurs will reduce with inspiration?</vt:lpstr>
      <vt:lpstr>Slide 195</vt:lpstr>
      <vt:lpstr>PULMONARY REGURGITATION</vt:lpstr>
      <vt:lpstr>Slide 197</vt:lpstr>
      <vt:lpstr>LOUD P2 </vt:lpstr>
      <vt:lpstr>Slide 199</vt:lpstr>
      <vt:lpstr>PULMONARY STENOSIS</vt:lpstr>
      <vt:lpstr>Slide 201</vt:lpstr>
      <vt:lpstr>Slide 202</vt:lpstr>
      <vt:lpstr>Slide 203</vt:lpstr>
      <vt:lpstr>Severity –directly correlates with length of the ejection systolic murmur </vt:lpstr>
      <vt:lpstr>Q41)Pick the correct statements?</vt:lpstr>
      <vt:lpstr>Q42)Which heart sound is heard in TOF</vt:lpstr>
      <vt:lpstr>Multiple &amp; Mixed Valvular Heart Disease</vt:lpstr>
      <vt:lpstr>Slide 208</vt:lpstr>
      <vt:lpstr> Hemodynamic interactions that may impact on the diagnosis of multiple and mixed VHDs </vt:lpstr>
      <vt:lpstr>1. MS + MR</vt:lpstr>
      <vt:lpstr>Slide 211</vt:lpstr>
      <vt:lpstr>Q43)In context of MS+MR, all are features of predominant MR except</vt:lpstr>
      <vt:lpstr>WHO PREDOMINATES?</vt:lpstr>
      <vt:lpstr>2. MS + AR</vt:lpstr>
      <vt:lpstr>3. MS + AS</vt:lpstr>
      <vt:lpstr>MS + AS</vt:lpstr>
      <vt:lpstr>4. AS + AR</vt:lpstr>
      <vt:lpstr>Q44)In context of AS+AR, all are features of predominant AS except</vt:lpstr>
      <vt:lpstr>Q45)Of all multiple VHD’s the worst possible combination haemodynamically is</vt:lpstr>
      <vt:lpstr>5. AS + MR - Worst hemodynamic combination. </vt:lpstr>
      <vt:lpstr>Slide 221</vt:lpstr>
      <vt:lpstr>Slide 222</vt:lpstr>
      <vt:lpstr>Slide 223</vt:lpstr>
      <vt:lpstr> 6. AR + MR  </vt:lpstr>
      <vt:lpstr>Slide 225</vt:lpstr>
      <vt:lpstr>7.Tricuspid valve disease &amp; left sided lesions</vt:lpstr>
      <vt:lpstr>Questions in VHD</vt:lpstr>
      <vt:lpstr>THANK YOU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APPROACH TO VALVULAR HEART DISEASE</dc:title>
  <dc:creator>Arun Jude Alphonse</dc:creator>
  <cp:lastModifiedBy>user</cp:lastModifiedBy>
  <cp:revision>210</cp:revision>
  <dcterms:created xsi:type="dcterms:W3CDTF">2018-08-04T03:15:34Z</dcterms:created>
  <dcterms:modified xsi:type="dcterms:W3CDTF">2023-06-30T18:18:47Z</dcterms:modified>
</cp:coreProperties>
</file>