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92" r:id="rId34"/>
    <p:sldId id="288" r:id="rId35"/>
    <p:sldId id="289" r:id="rId36"/>
    <p:sldId id="287" r:id="rId37"/>
    <p:sldId id="270" r:id="rId38"/>
    <p:sldId id="303" r:id="rId39"/>
    <p:sldId id="290" r:id="rId40"/>
    <p:sldId id="296" r:id="rId41"/>
    <p:sldId id="297" r:id="rId42"/>
    <p:sldId id="298" r:id="rId43"/>
    <p:sldId id="299" r:id="rId44"/>
    <p:sldId id="302" r:id="rId45"/>
    <p:sldId id="300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       </a:t>
            </a:r>
            <a:r>
              <a:rPr lang="en-US" sz="5300" b="1" dirty="0"/>
              <a:t>Dilated </a:t>
            </a:r>
            <a:r>
              <a:rPr lang="en-US" sz="5300" b="1" dirty="0" err="1"/>
              <a:t>Cardiomyopathy</a:t>
            </a:r>
            <a:endParaRPr lang="en-IN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3886200"/>
            <a:ext cx="3124200" cy="1752600"/>
          </a:xfrm>
        </p:spPr>
        <p:txBody>
          <a:bodyPr>
            <a:normAutofit fontScale="92500"/>
          </a:bodyPr>
          <a:lstStyle/>
          <a:p>
            <a:endParaRPr lang="en-IN" sz="2000" dirty="0"/>
          </a:p>
          <a:p>
            <a:r>
              <a:rPr lang="en-IN" sz="2000" dirty="0"/>
              <a:t> </a:t>
            </a:r>
            <a:r>
              <a:rPr lang="en-IN" sz="2400" b="1" dirty="0">
                <a:solidFill>
                  <a:schemeClr val="tx1"/>
                </a:solidFill>
              </a:rPr>
              <a:t>Dr </a:t>
            </a:r>
            <a:r>
              <a:rPr lang="en-IN" sz="2400" b="1" dirty="0" err="1">
                <a:solidFill>
                  <a:schemeClr val="tx1"/>
                </a:solidFill>
              </a:rPr>
              <a:t>ArunJude</a:t>
            </a:r>
            <a:r>
              <a:rPr lang="en-IN" sz="2400" b="1" dirty="0">
                <a:solidFill>
                  <a:schemeClr val="tx1"/>
                </a:solidFill>
              </a:rPr>
              <a:t> Alphonse</a:t>
            </a:r>
          </a:p>
          <a:p>
            <a:r>
              <a:rPr lang="en-IN" sz="2400" b="1" dirty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IN" sz="2400" b="1" dirty="0">
                <a:solidFill>
                  <a:schemeClr val="tx1"/>
                </a:solidFill>
              </a:rPr>
              <a:t>Govt TDMC </a:t>
            </a:r>
            <a:r>
              <a:rPr lang="en-IN" sz="2400" b="1" dirty="0" err="1">
                <a:solidFill>
                  <a:schemeClr val="tx1"/>
                </a:solidFill>
              </a:rPr>
              <a:t>Alappuzha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dilated-cardiomyopath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572000" cy="5186363"/>
          </a:xfrm>
          <a:prstGeom prst="rect">
            <a:avLst/>
          </a:prstGeom>
          <a:noFill/>
        </p:spPr>
      </p:pic>
      <p:pic>
        <p:nvPicPr>
          <p:cNvPr id="1027" name="Picture 3" descr="C:\Users\user\Desktop\Four-chamber-apical-view-from-a-transthoracic-echocardiogram-The-right-heart-is-norm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2286000" cy="2743200"/>
          </a:xfrm>
          <a:prstGeom prst="rect">
            <a:avLst/>
          </a:prstGeom>
          <a:noFill/>
        </p:spPr>
      </p:pic>
      <p:pic>
        <p:nvPicPr>
          <p:cNvPr id="1028" name="Picture 4" descr="C:\Users\user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143000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DCM</a:t>
            </a:r>
            <a:r>
              <a:rPr lang="en-US" dirty="0"/>
              <a:t> – Dilated LV with systolic dysfunction </a:t>
            </a:r>
          </a:p>
          <a:p>
            <a:pPr>
              <a:buNone/>
            </a:pPr>
            <a:r>
              <a:rPr lang="en-US" dirty="0"/>
              <a:t>           not due to </a:t>
            </a:r>
            <a:r>
              <a:rPr lang="en-US" dirty="0" err="1"/>
              <a:t>valvular</a:t>
            </a:r>
            <a:r>
              <a:rPr lang="en-US" dirty="0"/>
              <a:t> causes/CAD</a:t>
            </a:r>
            <a:endParaRPr lang="en-IN" dirty="0"/>
          </a:p>
        </p:txBody>
      </p:sp>
      <p:pic>
        <p:nvPicPr>
          <p:cNvPr id="3074" name="Picture 2" descr="C:\Users\user\Desktop\A317040_1_En_5_Fig2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497522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dilated-cardiology-differential-causes-cardiomyopathy-1200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Genetic causes – familial/non familial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525963"/>
          </a:xfrm>
        </p:spPr>
        <p:txBody>
          <a:bodyPr/>
          <a:lstStyle/>
          <a:p>
            <a:r>
              <a:rPr lang="en-US" dirty="0"/>
              <a:t>30 % first degree relatives likely to have DCM(clinical/subclinical) –familial DCM</a:t>
            </a:r>
          </a:p>
          <a:p>
            <a:endParaRPr lang="en-US" dirty="0"/>
          </a:p>
          <a:p>
            <a:r>
              <a:rPr lang="en-US" dirty="0"/>
              <a:t>30% of familial DCM – gene mutation identified</a:t>
            </a:r>
          </a:p>
          <a:p>
            <a:endParaRPr lang="en-US" dirty="0"/>
          </a:p>
          <a:p>
            <a:r>
              <a:rPr lang="en-US" dirty="0"/>
              <a:t>M/C gene mutation -</a:t>
            </a:r>
            <a:r>
              <a:rPr lang="en-US" dirty="0" err="1"/>
              <a:t>TvTTN</a:t>
            </a:r>
            <a:r>
              <a:rPr lang="en-US" sz="2400" dirty="0"/>
              <a:t>(truncated variant of  </a:t>
            </a:r>
            <a:r>
              <a:rPr lang="en-US" sz="2400" dirty="0" err="1"/>
              <a:t>Titin</a:t>
            </a:r>
            <a:r>
              <a:rPr lang="en-US" sz="2400" dirty="0"/>
              <a:t>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ownloads\20230727_004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D35471B-18FB-8836-F51B-DE6FE3A5F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91600" cy="6629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Pancardiomyopathy</a:t>
            </a:r>
            <a:r>
              <a:rPr lang="en-US" dirty="0"/>
              <a:t> screening- 150 associated with all </a:t>
            </a:r>
            <a:r>
              <a:rPr lang="en-US" dirty="0" err="1"/>
              <a:t>cardiomyopathies</a:t>
            </a:r>
            <a:endParaRPr lang="en-US" dirty="0"/>
          </a:p>
          <a:p>
            <a:r>
              <a:rPr lang="en-US" dirty="0"/>
              <a:t>Inheritance-</a:t>
            </a:r>
            <a:r>
              <a:rPr lang="en-US" b="1" dirty="0"/>
              <a:t>AD</a:t>
            </a:r>
            <a:r>
              <a:rPr lang="en-US" dirty="0"/>
              <a:t>/AR/XL/Mitochondrial</a:t>
            </a:r>
          </a:p>
          <a:p>
            <a:r>
              <a:rPr lang="en-US" dirty="0"/>
              <a:t>Age related </a:t>
            </a:r>
            <a:r>
              <a:rPr lang="en-US" dirty="0" err="1"/>
              <a:t>penetrance</a:t>
            </a:r>
            <a:r>
              <a:rPr lang="en-US" dirty="0"/>
              <a:t>/variable </a:t>
            </a:r>
            <a:r>
              <a:rPr lang="en-US" dirty="0" err="1"/>
              <a:t>penetrance</a:t>
            </a:r>
            <a:endParaRPr lang="en-US" dirty="0"/>
          </a:p>
          <a:p>
            <a:r>
              <a:rPr lang="en-US" dirty="0"/>
              <a:t>Variable expression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 inheritance-MC</a:t>
            </a:r>
          </a:p>
          <a:p>
            <a:r>
              <a:rPr lang="en-US" dirty="0"/>
              <a:t>Pure DCM –</a:t>
            </a:r>
            <a:r>
              <a:rPr lang="en-US" b="1" dirty="0"/>
              <a:t>TTN</a:t>
            </a:r>
            <a:r>
              <a:rPr lang="en-US" dirty="0"/>
              <a:t>,MYH7,troponin</a:t>
            </a:r>
          </a:p>
          <a:p>
            <a:r>
              <a:rPr lang="en-US" dirty="0" err="1"/>
              <a:t>DCM+Conduction</a:t>
            </a:r>
            <a:r>
              <a:rPr lang="en-US" dirty="0"/>
              <a:t> block-LMNA,SCN5A,Desmin</a:t>
            </a:r>
          </a:p>
          <a:p>
            <a:r>
              <a:rPr lang="en-US" dirty="0" err="1"/>
              <a:t>Arrhythmogenic</a:t>
            </a:r>
            <a:r>
              <a:rPr lang="en-US" dirty="0"/>
              <a:t> –</a:t>
            </a:r>
            <a:r>
              <a:rPr lang="en-US" dirty="0" err="1"/>
              <a:t>Troponin,LMNA</a:t>
            </a:r>
            <a:endParaRPr lang="en-IN" dirty="0"/>
          </a:p>
        </p:txBody>
      </p:sp>
      <p:pic>
        <p:nvPicPr>
          <p:cNvPr id="4" name="Picture 2" descr="C:\Users\user\Desktop\Autosomal-Dominant-Pedigree-Chart-800x7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962400"/>
            <a:ext cx="3505200" cy="264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Truncation of TITIN – 15-20% of all DCM</a:t>
            </a:r>
            <a:endParaRPr lang="en-IN" dirty="0"/>
          </a:p>
        </p:txBody>
      </p:sp>
      <p:pic>
        <p:nvPicPr>
          <p:cNvPr id="5" name="Content Placeholder 3" descr="Screenshot_20230727-005501_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6324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601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 – </a:t>
            </a:r>
            <a:r>
              <a:rPr lang="en-US" dirty="0" err="1"/>
              <a:t>Trop</a:t>
            </a:r>
            <a:r>
              <a:rPr lang="en-US" dirty="0"/>
              <a:t> I</a:t>
            </a:r>
          </a:p>
          <a:p>
            <a:endParaRPr lang="en-US" dirty="0"/>
          </a:p>
          <a:p>
            <a:r>
              <a:rPr lang="en-US" dirty="0"/>
              <a:t>Mitochondrial –Mutations in mitochondrial </a:t>
            </a:r>
            <a:r>
              <a:rPr lang="en-US" dirty="0" err="1"/>
              <a:t>tRNA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DCM + SNHL , maternal inheritance</a:t>
            </a:r>
          </a:p>
          <a:p>
            <a:endParaRPr lang="en-US" dirty="0"/>
          </a:p>
          <a:p>
            <a:r>
              <a:rPr lang="en-US" dirty="0"/>
              <a:t>X linked – </a:t>
            </a:r>
            <a:r>
              <a:rPr lang="en-US" dirty="0" err="1"/>
              <a:t>Dystrophin</a:t>
            </a:r>
            <a:r>
              <a:rPr lang="en-US" dirty="0"/>
              <a:t> mutation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sz="2800" dirty="0"/>
              <a:t>(Duchene muscular </a:t>
            </a:r>
            <a:r>
              <a:rPr lang="en-US" sz="2800" dirty="0" err="1"/>
              <a:t>dytrophy</a:t>
            </a:r>
            <a:r>
              <a:rPr lang="en-US" sz="2800" dirty="0"/>
              <a:t> , </a:t>
            </a:r>
            <a:r>
              <a:rPr lang="en-US" sz="2800" dirty="0" err="1"/>
              <a:t>Beckers</a:t>
            </a:r>
            <a:r>
              <a:rPr lang="en-US" sz="2800" dirty="0"/>
              <a:t> muscular dystrophy)</a:t>
            </a:r>
          </a:p>
          <a:p>
            <a:pPr>
              <a:buNone/>
            </a:pPr>
            <a:r>
              <a:rPr lang="en-US" sz="2800" dirty="0"/>
              <a:t>                    Barth syndrome </a:t>
            </a:r>
            <a:r>
              <a:rPr lang="en-US" sz="2400" dirty="0"/>
              <a:t>–                                            </a:t>
            </a:r>
          </a:p>
          <a:p>
            <a:pPr>
              <a:buNone/>
            </a:pPr>
            <a:r>
              <a:rPr lang="en-US" sz="2400" dirty="0"/>
              <a:t>     Congenital </a:t>
            </a:r>
            <a:r>
              <a:rPr lang="en-US" sz="2400" dirty="0" err="1"/>
              <a:t>DCM,short</a:t>
            </a:r>
            <a:r>
              <a:rPr lang="en-US" sz="2400" dirty="0"/>
              <a:t> </a:t>
            </a:r>
            <a:r>
              <a:rPr lang="en-US" sz="2400" dirty="0" err="1"/>
              <a:t>stature,neutropenia</a:t>
            </a:r>
            <a:r>
              <a:rPr lang="en-US" sz="2400" dirty="0"/>
              <a:t>(</a:t>
            </a:r>
            <a:r>
              <a:rPr lang="en-US" sz="2400" dirty="0" err="1"/>
              <a:t>Tafazzin</a:t>
            </a:r>
            <a:r>
              <a:rPr lang="en-US" sz="2400" dirty="0"/>
              <a:t> mutation)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Spectrum of DCM</a:t>
            </a:r>
            <a:endParaRPr lang="en-IN" b="1" dirty="0"/>
          </a:p>
        </p:txBody>
      </p:sp>
      <p:pic>
        <p:nvPicPr>
          <p:cNvPr id="8195" name="Picture 3" descr="C:\Users\user\Desktop\Clinical-spectrum-of-dilated-cardiomyopathy-DCM-dilated-cardiomyopathy-HND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0"/>
            <a:ext cx="4800600" cy="5181600"/>
          </a:xfrm>
          <a:prstGeom prst="rect">
            <a:avLst/>
          </a:prstGeom>
          <a:noFill/>
        </p:spPr>
      </p:pic>
      <p:pic>
        <p:nvPicPr>
          <p:cNvPr id="8" name="Content Placeholder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33528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Cardio</a:t>
            </a:r>
            <a:r>
              <a:rPr lang="en-US" dirty="0"/>
              <a:t> –Heart   </a:t>
            </a:r>
            <a:r>
              <a:rPr lang="en-US" b="1" dirty="0"/>
              <a:t> </a:t>
            </a:r>
            <a:r>
              <a:rPr lang="en-US" b="1" dirty="0" err="1"/>
              <a:t>Myo</a:t>
            </a:r>
            <a:r>
              <a:rPr lang="en-US" b="1" dirty="0"/>
              <a:t> </a:t>
            </a:r>
            <a:r>
              <a:rPr lang="en-US" dirty="0"/>
              <a:t>– muscle  </a:t>
            </a:r>
            <a:r>
              <a:rPr lang="en-US" b="1" dirty="0" err="1"/>
              <a:t>Pathy</a:t>
            </a:r>
            <a:r>
              <a:rPr lang="en-US" dirty="0"/>
              <a:t> –Disease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Term first used by Dr Wallace Brigden-1957</a:t>
            </a:r>
          </a:p>
          <a:p>
            <a:pPr>
              <a:buNone/>
            </a:pPr>
            <a:r>
              <a:rPr lang="en-US" dirty="0"/>
              <a:t> “Disease of myocardium of non-coronary origin”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Intrinsic disease of the cardiac muscle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Maybe </a:t>
            </a:r>
            <a:r>
              <a:rPr lang="en-US" dirty="0" err="1"/>
              <a:t>assymptomatic</a:t>
            </a:r>
            <a:r>
              <a:rPr lang="en-US" dirty="0"/>
              <a:t> for decades</a:t>
            </a:r>
          </a:p>
          <a:p>
            <a:r>
              <a:rPr lang="en-US" dirty="0"/>
              <a:t>Usual age of presentation-4</a:t>
            </a:r>
            <a:r>
              <a:rPr lang="en-US" baseline="30000" dirty="0"/>
              <a:t>th</a:t>
            </a:r>
            <a:r>
              <a:rPr lang="en-US" dirty="0"/>
              <a:t> decade(4</a:t>
            </a:r>
            <a:r>
              <a:rPr lang="en-US" baseline="30000" dirty="0"/>
              <a:t>th</a:t>
            </a:r>
            <a:r>
              <a:rPr lang="en-US" dirty="0"/>
              <a:t>-7</a:t>
            </a:r>
            <a:r>
              <a:rPr lang="en-US" baseline="30000" dirty="0"/>
              <a:t>th</a:t>
            </a:r>
            <a:r>
              <a:rPr lang="en-US" dirty="0"/>
              <a:t> decade)</a:t>
            </a:r>
          </a:p>
          <a:p>
            <a:r>
              <a:rPr lang="en-US" dirty="0"/>
              <a:t>HF symptoms –</a:t>
            </a:r>
            <a:r>
              <a:rPr lang="en-US"/>
              <a:t>once symptomatic </a:t>
            </a:r>
            <a:r>
              <a:rPr lang="en-US" dirty="0"/>
              <a:t>may have rapid progression</a:t>
            </a:r>
          </a:p>
          <a:p>
            <a:r>
              <a:rPr lang="en-US" dirty="0" err="1"/>
              <a:t>Arrythmia</a:t>
            </a:r>
            <a:endParaRPr lang="en-US" dirty="0"/>
          </a:p>
          <a:p>
            <a:r>
              <a:rPr lang="en-US" dirty="0"/>
              <a:t>SCD</a:t>
            </a:r>
          </a:p>
          <a:p>
            <a:r>
              <a:rPr lang="en-US" dirty="0"/>
              <a:t>Angina (</a:t>
            </a:r>
            <a:r>
              <a:rPr lang="en-US" dirty="0" err="1"/>
              <a:t>microvascular</a:t>
            </a:r>
            <a:r>
              <a:rPr lang="en-US" dirty="0"/>
              <a:t> dysfunction)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Tachychardia</a:t>
            </a:r>
            <a:r>
              <a:rPr lang="en-US" dirty="0"/>
              <a:t> ,</a:t>
            </a:r>
            <a:r>
              <a:rPr lang="en-US" dirty="0" err="1"/>
              <a:t>tachypnea</a:t>
            </a:r>
            <a:endParaRPr lang="en-US" dirty="0"/>
          </a:p>
          <a:p>
            <a:r>
              <a:rPr lang="en-US" dirty="0"/>
              <a:t>Elevated JVP ,dependant edema</a:t>
            </a:r>
          </a:p>
          <a:p>
            <a:r>
              <a:rPr lang="en-US" dirty="0"/>
              <a:t>Displaced apex beat(down and out)</a:t>
            </a:r>
            <a:r>
              <a:rPr lang="en-IN" dirty="0"/>
              <a:t> ,normal-heaving in character</a:t>
            </a:r>
          </a:p>
          <a:p>
            <a:r>
              <a:rPr lang="en-US" dirty="0"/>
              <a:t>LV S3 </a:t>
            </a:r>
          </a:p>
          <a:p>
            <a:r>
              <a:rPr lang="en-US" dirty="0"/>
              <a:t>Basal </a:t>
            </a:r>
            <a:r>
              <a:rPr lang="en-US" dirty="0" err="1"/>
              <a:t>crepitations</a:t>
            </a:r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he-law-of-Laplace-relates-transmural-pressure-P-to-circumferential-wall-stress-s-In-a.p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3962399"/>
          </a:xfrm>
        </p:spPr>
      </p:pic>
      <p:pic>
        <p:nvPicPr>
          <p:cNvPr id="8" name="Picture 2" descr="C:\Users\user\Desktop\sd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44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ECG</a:t>
            </a:r>
          </a:p>
          <a:p>
            <a:r>
              <a:rPr lang="en-US" dirty="0"/>
              <a:t>Echo</a:t>
            </a:r>
          </a:p>
          <a:p>
            <a:r>
              <a:rPr lang="en-US" dirty="0"/>
              <a:t>CAG</a:t>
            </a:r>
          </a:p>
          <a:p>
            <a:r>
              <a:rPr lang="en-US" dirty="0"/>
              <a:t>CMR</a:t>
            </a:r>
          </a:p>
          <a:p>
            <a:r>
              <a:rPr lang="en-US" dirty="0"/>
              <a:t>Genetic testing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>
                <a:latin typeface="Cheltenham"/>
              </a:rPr>
              <a:t>    LV hypertrophy/volume overload</a:t>
            </a:r>
          </a:p>
          <a:p>
            <a:pPr marL="0" indent="0">
              <a:buNone/>
            </a:pPr>
            <a:r>
              <a:rPr lang="en-IN" dirty="0">
                <a:latin typeface="Cheltenham"/>
              </a:rPr>
              <a:t>      nonspecific ST-T wave changes,</a:t>
            </a:r>
          </a:p>
          <a:p>
            <a:pPr marL="0" indent="0">
              <a:buNone/>
            </a:pPr>
            <a:r>
              <a:rPr lang="en-IN" dirty="0">
                <a:latin typeface="Cheltenham"/>
              </a:rPr>
              <a:t>      bundle branch block ,</a:t>
            </a:r>
            <a:r>
              <a:rPr lang="en-IN" dirty="0" err="1">
                <a:latin typeface="Cheltenham"/>
              </a:rPr>
              <a:t>condunction</a:t>
            </a:r>
            <a:r>
              <a:rPr lang="en-IN" dirty="0">
                <a:latin typeface="Cheltenham"/>
              </a:rPr>
              <a:t>        abnormalities</a:t>
            </a:r>
          </a:p>
          <a:p>
            <a:pPr marL="0" indent="0">
              <a:buNone/>
            </a:pPr>
            <a:endParaRPr lang="en-IN" dirty="0">
              <a:latin typeface="Cheltenham"/>
            </a:endParaRPr>
          </a:p>
          <a:p>
            <a:pPr marL="0" indent="0">
              <a:buNone/>
            </a:pPr>
            <a:r>
              <a:rPr lang="en-IN" dirty="0">
                <a:latin typeface="Cheltenham"/>
              </a:rPr>
              <a:t>Pathologic Q waves may be present, although their presence should also raise the possibility of advanced atherosclerotic heart disease</a:t>
            </a:r>
          </a:p>
          <a:p>
            <a:pPr marL="0" indent="0">
              <a:buNone/>
            </a:pPr>
            <a:endParaRPr lang="en-IN" dirty="0">
              <a:latin typeface="Cheltenham"/>
            </a:endParaRPr>
          </a:p>
          <a:p>
            <a:pPr marL="0" indent="0">
              <a:buNone/>
            </a:pPr>
            <a:r>
              <a:rPr lang="en-IN" dirty="0">
                <a:latin typeface="Cheltenham"/>
              </a:rPr>
              <a:t> In advanced cases with extensive fibrosis, low-voltage limb leads may be seen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Diagnosis?</a:t>
            </a:r>
            <a:endParaRPr lang="en-IN" b="1" dirty="0"/>
          </a:p>
        </p:txBody>
      </p:sp>
      <p:pic>
        <p:nvPicPr>
          <p:cNvPr id="4" name="Content Placeholder 3" descr="1-s2.0-S0002914911033911-g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382000" cy="5181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Goldberger's electrocardiographic triad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IN" sz="2800" b="1" dirty="0"/>
              <a:t>SV1 or SV2 + RV5 or RV6 ≥ 3.5 mV </a:t>
            </a:r>
          </a:p>
          <a:p>
            <a:r>
              <a:rPr lang="en-IN" sz="2800" b="1" dirty="0"/>
              <a:t>Total QRS amplitude in each of the limb leads ≤ 0.8 mV</a:t>
            </a:r>
          </a:p>
          <a:p>
            <a:r>
              <a:rPr lang="en-IN" sz="2800" b="1" dirty="0"/>
              <a:t> R/S ratio &lt; 1 in lead V4</a:t>
            </a:r>
          </a:p>
          <a:p>
            <a:endParaRPr lang="en-US" sz="2800" b="1" dirty="0"/>
          </a:p>
          <a:p>
            <a:pPr>
              <a:buNone/>
            </a:pPr>
            <a:endParaRPr lang="en-IN" sz="2800" b="1" dirty="0"/>
          </a:p>
          <a:p>
            <a:r>
              <a:rPr lang="en-IN" dirty="0"/>
              <a:t>  70% sensitive and &gt; 90% specific for detecting DCM + severe left ventricular (LV) dysfunction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81FA-09C5-7CF9-DF48-85C1556F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377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300" b="1" dirty="0">
                <a:effectLst/>
                <a:latin typeface="Cheltenham"/>
              </a:rPr>
              <a:t>ECHO……..</a:t>
            </a:r>
          </a:p>
          <a:p>
            <a:pPr marL="0" indent="0">
              <a:buNone/>
            </a:pPr>
            <a:endParaRPr lang="en-IN" sz="1800" dirty="0">
              <a:latin typeface="Cheltenham"/>
            </a:endParaRP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LV systolic dysfunction that may also show biventricular dysfunction in at least one third of cases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007FAA"/>
                </a:solidFill>
                <a:latin typeface="Cheltenham"/>
              </a:rPr>
              <a:t> </a:t>
            </a:r>
            <a:r>
              <a:rPr lang="en-IN" sz="2800" b="0" dirty="0">
                <a:effectLst/>
                <a:latin typeface="Cheltenham"/>
              </a:rPr>
              <a:t>LV wall thickness is almost always within the normal range</a:t>
            </a: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 the LV mass is invariably increased</a:t>
            </a: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Most commonly, global LV hypokinesis </a:t>
            </a:r>
            <a:endParaRPr lang="en-IN" sz="2800" dirty="0">
              <a:latin typeface="Cheltenham"/>
            </a:endParaRP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 but regional wall motion abnormalities may also be seen</a:t>
            </a: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  septal dyskinesis in those with left bundle branch block (LBBB)</a:t>
            </a: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Disproportionate thinning of a dyskinetic wall should raise the possibility of CAD</a:t>
            </a:r>
          </a:p>
          <a:p>
            <a:pPr marL="0" indent="0">
              <a:buNone/>
            </a:pPr>
            <a:r>
              <a:rPr lang="en-IN" sz="2800" b="0" dirty="0">
                <a:effectLst/>
                <a:latin typeface="Cheltenham"/>
              </a:rPr>
              <a:t> Mitral and tricuspid regurgitation is frequently present and may be severe (impaired leaflet coaptation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012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16CEDE-D3E3-A295-1424-6598F0ED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83769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731fig0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533400"/>
            <a:ext cx="7467599" cy="5943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AHA scientific statement-2006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i="1" dirty="0" err="1"/>
              <a:t>Cardiomyopathies</a:t>
            </a:r>
            <a:r>
              <a:rPr lang="en-IN" i="1" dirty="0"/>
              <a:t> are a heterogeneous group of diseases of the myocardium associated with </a:t>
            </a:r>
            <a:r>
              <a:rPr lang="en-IN" b="1" i="1" dirty="0"/>
              <a:t>mechanical and/or electrical dysfunction that usually (but not invariably) exhibit inappropriate ventricular hypertrophy or dilatation </a:t>
            </a:r>
            <a:r>
              <a:rPr lang="en-IN" i="1" dirty="0"/>
              <a:t>and are due to a variety of causes that frequently are genetic. </a:t>
            </a:r>
            <a:r>
              <a:rPr lang="en-IN" i="1" dirty="0" err="1"/>
              <a:t>Cardiomyopathies</a:t>
            </a:r>
            <a:r>
              <a:rPr lang="en-IN" i="1" dirty="0"/>
              <a:t> either are confined to the heart or are part of generalized systemic disorders, often leading to cardiovascular death or progressive heart failure–related disability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528C-953F-A513-242F-04BE868A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3" y="0"/>
            <a:ext cx="9144000" cy="64122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3600" b="1" i="1" dirty="0">
                <a:effectLst/>
                <a:latin typeface="Cheltenham"/>
              </a:rPr>
              <a:t>Coronary angiography </a:t>
            </a:r>
            <a:r>
              <a:rPr lang="en-IN" sz="3600" b="1" i="1" dirty="0">
                <a:latin typeface="Cheltenham"/>
              </a:rPr>
              <a:t> 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  should be considered in all patients who have 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     </a:t>
            </a:r>
            <a:r>
              <a:rPr lang="en-IN" sz="3600" dirty="0">
                <a:latin typeface="Cheltenham"/>
              </a:rPr>
              <a:t>Ri</a:t>
            </a:r>
            <a:r>
              <a:rPr lang="en-IN" sz="3600" b="0" dirty="0">
                <a:effectLst/>
                <a:latin typeface="Cheltenham"/>
              </a:rPr>
              <a:t>sk factors for CAD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    Cigarette smoker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    prominent family history of early-onset CAD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    Familial hypercholesterolemia</a:t>
            </a:r>
          </a:p>
          <a:p>
            <a:pPr marL="0" indent="0">
              <a:buNone/>
            </a:pPr>
            <a:r>
              <a:rPr lang="en-IN" sz="3600" dirty="0">
                <a:latin typeface="Cheltenham"/>
              </a:rPr>
              <a:t>     A</a:t>
            </a:r>
            <a:r>
              <a:rPr lang="en-IN" sz="3600" b="0" dirty="0">
                <a:effectLst/>
                <a:latin typeface="Cheltenham"/>
              </a:rPr>
              <a:t>ge  above 40 years in males and above 45 years in females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functional significance of any obstructive coronary lesions found should be carefully evaluated insofar as their presence may be coincidental to DCM</a:t>
            </a:r>
            <a:endParaRPr lang="en-IN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54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ED4F-A45B-857A-2127-202256C0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3600" b="1" i="1" dirty="0">
                <a:effectLst/>
                <a:latin typeface="Cheltenham"/>
              </a:rPr>
              <a:t>Cardiac magnetic resonance imaging </a:t>
            </a:r>
            <a:r>
              <a:rPr lang="en-IN" sz="3600" b="1" dirty="0">
                <a:effectLst/>
                <a:latin typeface="Cheltenham"/>
              </a:rPr>
              <a:t>(CMR) :</a:t>
            </a:r>
            <a:br>
              <a:rPr lang="en-IN" sz="3600" b="0" dirty="0">
                <a:effectLst/>
                <a:latin typeface="Cheltenham"/>
              </a:rPr>
            </a:br>
            <a:endParaRPr lang="en-IN" sz="3600" b="0" dirty="0">
              <a:effectLst/>
              <a:latin typeface="Cheltenham"/>
            </a:endParaRP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Pattern of non transmural delayed gadolinium enhancement in a noncoronary distribution in a dilated left ventricle suggests a </a:t>
            </a:r>
            <a:r>
              <a:rPr lang="en-IN" sz="3600" b="0" dirty="0" err="1">
                <a:effectLst/>
                <a:latin typeface="Cheltenham"/>
              </a:rPr>
              <a:t>nonischemic</a:t>
            </a:r>
            <a:r>
              <a:rPr lang="en-IN" sz="3600" b="0" dirty="0">
                <a:effectLst/>
                <a:latin typeface="Cheltenham"/>
              </a:rPr>
              <a:t> cause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Certain conditions, such as sarcoidosis, may have a rather typical appearance</a:t>
            </a: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 CMR is able  to evaluate the extent of myocardial fibrosis in DCM</a:t>
            </a:r>
          </a:p>
          <a:p>
            <a:pPr marL="0" indent="0">
              <a:buNone/>
            </a:pPr>
            <a:endParaRPr lang="en-IN" sz="3600" dirty="0">
              <a:latin typeface="Cheltenham"/>
            </a:endParaRPr>
          </a:p>
          <a:p>
            <a:pPr marL="0" indent="0">
              <a:buNone/>
            </a:pPr>
            <a:r>
              <a:rPr lang="en-IN" sz="3600" dirty="0">
                <a:latin typeface="Cheltenham"/>
              </a:rPr>
              <a:t>Biopsy </a:t>
            </a:r>
          </a:p>
          <a:p>
            <a:pPr marL="0" indent="0">
              <a:buNone/>
            </a:pPr>
            <a:endParaRPr lang="en-IN" sz="3600" b="0" dirty="0">
              <a:effectLst/>
              <a:latin typeface="Cheltenham"/>
            </a:endParaRPr>
          </a:p>
          <a:p>
            <a:pPr marL="0" indent="0">
              <a:buNone/>
            </a:pPr>
            <a:r>
              <a:rPr lang="en-IN" sz="3600" b="0" dirty="0">
                <a:effectLst/>
                <a:latin typeface="Cheltenham"/>
              </a:rPr>
              <a:t>Genetic evaluation </a:t>
            </a:r>
          </a:p>
          <a:p>
            <a:pPr marL="0" indent="0">
              <a:buNone/>
            </a:pPr>
            <a:endParaRPr lang="en-IN" sz="3600" dirty="0">
              <a:latin typeface="Cheltenham"/>
            </a:endParaRPr>
          </a:p>
          <a:p>
            <a:pPr marL="0" indent="0">
              <a:buNone/>
            </a:pPr>
            <a:endParaRPr lang="en-IN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40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5.mediu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81000"/>
            <a:ext cx="7162800" cy="618728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istinguishing-features-of-ischemic-versus-nonisch-emic-cardiomyopathy-on-MR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7924800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CE665D8-59D1-7CBC-AF53-C34EB04D5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870"/>
            <a:ext cx="9144000" cy="6072188"/>
          </a:xfrm>
        </p:spPr>
      </p:pic>
    </p:spTree>
    <p:extLst>
      <p:ext uri="{BB962C8B-B14F-4D97-AF65-F5344CB8AC3E}">
        <p14:creationId xmlns:p14="http://schemas.microsoft.com/office/powerpoint/2010/main" val="305053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57A4AC-D3A4-7B7C-B0E7-192B5C5AF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2" y="0"/>
            <a:ext cx="8521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  GDMT for </a:t>
            </a:r>
            <a:r>
              <a:rPr lang="en-US" dirty="0" err="1"/>
              <a:t>HFrEF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Overview-on-management-of-heart-failure-with-reduced-ejection-fraction-HFr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38113"/>
            <a:ext cx="8096250" cy="658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70D6-1424-63B6-9283-C7A505A0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699EC-1CA2-CC81-AC53-FDACB1735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3" y="1600200"/>
            <a:ext cx="8160333" cy="4525963"/>
          </a:xfrm>
        </p:spPr>
      </p:pic>
    </p:spTree>
    <p:extLst>
      <p:ext uri="{BB962C8B-B14F-4D97-AF65-F5344CB8AC3E}">
        <p14:creationId xmlns:p14="http://schemas.microsoft.com/office/powerpoint/2010/main" val="1522058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gene –variable manifestations</a:t>
            </a:r>
          </a:p>
          <a:p>
            <a:r>
              <a:rPr lang="en-US" dirty="0"/>
              <a:t>AD –</a:t>
            </a:r>
            <a:r>
              <a:rPr lang="en-US" dirty="0" err="1"/>
              <a:t>TvTTN</a:t>
            </a:r>
            <a:r>
              <a:rPr lang="en-US" dirty="0"/>
              <a:t> –MC mutation</a:t>
            </a:r>
          </a:p>
          <a:p>
            <a:r>
              <a:rPr lang="en-US" dirty="0"/>
              <a:t>Only </a:t>
            </a:r>
            <a:r>
              <a:rPr lang="en-US" dirty="0" err="1"/>
              <a:t>arrythmia</a:t>
            </a:r>
            <a:r>
              <a:rPr lang="en-US" dirty="0"/>
              <a:t> can be a manifestation</a:t>
            </a:r>
          </a:p>
          <a:p>
            <a:r>
              <a:rPr lang="en-US" dirty="0"/>
              <a:t>Work up for a genetic cause</a:t>
            </a:r>
          </a:p>
          <a:p>
            <a:r>
              <a:rPr lang="en-US" dirty="0" err="1"/>
              <a:t>Pancardiomyopathy</a:t>
            </a:r>
            <a:r>
              <a:rPr lang="en-US" dirty="0"/>
              <a:t> gene screening</a:t>
            </a:r>
          </a:p>
          <a:p>
            <a:r>
              <a:rPr lang="en-US" dirty="0"/>
              <a:t>GDMT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/>
              <a:t>AHA scientific statement-2006</a:t>
            </a:r>
            <a:endParaRPr lang="en-IN" dirty="0"/>
          </a:p>
        </p:txBody>
      </p:sp>
      <p:pic>
        <p:nvPicPr>
          <p:cNvPr id="1026" name="Picture 2" descr="C:\Users\user\Desktop\TGA\dcm\12ff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682407" cy="5381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Q1)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dirty="0"/>
              <a:t>H </a:t>
            </a:r>
            <a:r>
              <a:rPr lang="en-US" b="1" dirty="0"/>
              <a:t>O</a:t>
            </a:r>
            <a:r>
              <a:rPr lang="en-US" dirty="0"/>
              <a:t>H </a:t>
            </a:r>
            <a:r>
              <a:rPr lang="en-US" b="1" dirty="0"/>
              <a:t>G</a:t>
            </a:r>
            <a:r>
              <a:rPr lang="en-US" dirty="0"/>
              <a:t>AD </a:t>
            </a:r>
            <a:r>
              <a:rPr lang="en-US" b="1" dirty="0"/>
              <a:t>E</a:t>
            </a:r>
            <a:r>
              <a:rPr lang="en-US" dirty="0"/>
              <a:t>MYH7  </a:t>
            </a:r>
            <a:r>
              <a:rPr lang="en-US" b="1" dirty="0"/>
              <a:t>S</a:t>
            </a:r>
            <a:r>
              <a:rPr lang="en-US" dirty="0"/>
              <a:t> C4 stands for?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Q2)Most common cause for DCM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1)Genetic</a:t>
            </a:r>
          </a:p>
          <a:p>
            <a:pPr>
              <a:buNone/>
            </a:pPr>
            <a:r>
              <a:rPr lang="en-US" dirty="0"/>
              <a:t>2)Idiopathic</a:t>
            </a:r>
          </a:p>
          <a:p>
            <a:pPr>
              <a:buNone/>
            </a:pPr>
            <a:r>
              <a:rPr lang="en-US" dirty="0"/>
              <a:t>3)Inflammatory</a:t>
            </a:r>
          </a:p>
          <a:p>
            <a:pPr>
              <a:buNone/>
            </a:pPr>
            <a:r>
              <a:rPr lang="en-US" dirty="0"/>
              <a:t>4)Drug induced</a:t>
            </a:r>
          </a:p>
          <a:p>
            <a:pPr>
              <a:buNone/>
            </a:pPr>
            <a:r>
              <a:rPr lang="en-US" dirty="0"/>
              <a:t>5)Secondary to systemic diseases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Q3)Most common genetic </a:t>
            </a:r>
            <a:r>
              <a:rPr lang="en-US" b="1" dirty="0" err="1"/>
              <a:t>abnormailty</a:t>
            </a:r>
            <a:r>
              <a:rPr lang="en-US" b="1" dirty="0"/>
              <a:t> associated with DCM?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1)</a:t>
            </a:r>
            <a:r>
              <a:rPr lang="en-US" dirty="0" err="1"/>
              <a:t>Troponin</a:t>
            </a:r>
            <a:r>
              <a:rPr lang="en-US" dirty="0"/>
              <a:t> mutation</a:t>
            </a:r>
          </a:p>
          <a:p>
            <a:pPr>
              <a:buNone/>
            </a:pPr>
            <a:r>
              <a:rPr lang="en-US" dirty="0"/>
              <a:t>2)</a:t>
            </a:r>
            <a:r>
              <a:rPr lang="en-US" dirty="0" err="1"/>
              <a:t>Desmin</a:t>
            </a:r>
            <a:r>
              <a:rPr lang="en-US" dirty="0"/>
              <a:t> </a:t>
            </a:r>
            <a:r>
              <a:rPr lang="en-US" dirty="0" err="1"/>
              <a:t>muatation</a:t>
            </a:r>
            <a:endParaRPr lang="en-US" dirty="0"/>
          </a:p>
          <a:p>
            <a:pPr>
              <a:buNone/>
            </a:pPr>
            <a:r>
              <a:rPr lang="en-US" dirty="0"/>
              <a:t>3)Truncated variant of </a:t>
            </a:r>
            <a:r>
              <a:rPr lang="en-US" dirty="0" err="1"/>
              <a:t>Titin</a:t>
            </a:r>
            <a:endParaRPr lang="en-US" dirty="0"/>
          </a:p>
          <a:p>
            <a:pPr>
              <a:buNone/>
            </a:pPr>
            <a:r>
              <a:rPr lang="en-US" dirty="0"/>
              <a:t>4)SCN5a mutation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Q4)Components of </a:t>
            </a:r>
            <a:r>
              <a:rPr lang="en-US" b="1" dirty="0" err="1"/>
              <a:t>Golberg’s</a:t>
            </a:r>
            <a:r>
              <a:rPr lang="en-US" b="1" dirty="0"/>
              <a:t> ECG triad are all except?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1)SV1 or SV2 + RV5 or RV6 ≥ 3.5 mV </a:t>
            </a:r>
          </a:p>
          <a:p>
            <a:pPr>
              <a:buNone/>
            </a:pPr>
            <a:r>
              <a:rPr lang="en-IN" dirty="0"/>
              <a:t>2)Total QRS amplitude in each of the limb leads ≤ 0.6 mV</a:t>
            </a:r>
          </a:p>
          <a:p>
            <a:pPr>
              <a:buNone/>
            </a:pPr>
            <a:r>
              <a:rPr lang="en-IN" dirty="0"/>
              <a:t>3)Total QRS amplitude in each of the limb leads ≤ 0.8 mV</a:t>
            </a:r>
          </a:p>
          <a:p>
            <a:pPr>
              <a:buNone/>
            </a:pPr>
            <a:r>
              <a:rPr lang="en-IN" dirty="0"/>
              <a:t>4) R/S ratio &lt; 1 in lead V4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Q5)Following patterns of LGE in CMR suggest </a:t>
            </a:r>
            <a:r>
              <a:rPr lang="en-US" b="1" dirty="0" err="1"/>
              <a:t>ischaemic</a:t>
            </a:r>
            <a:r>
              <a:rPr lang="en-US" b="1" dirty="0"/>
              <a:t> etiology except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1)Sub </a:t>
            </a:r>
            <a:r>
              <a:rPr lang="en-US" dirty="0" err="1"/>
              <a:t>endocardial</a:t>
            </a:r>
            <a:endParaRPr lang="en-US" dirty="0"/>
          </a:p>
          <a:p>
            <a:pPr>
              <a:buNone/>
            </a:pPr>
            <a:r>
              <a:rPr lang="en-US" dirty="0"/>
              <a:t>2)</a:t>
            </a:r>
            <a:r>
              <a:rPr lang="en-US" dirty="0" err="1"/>
              <a:t>Transmural</a:t>
            </a:r>
            <a:endParaRPr lang="en-US" dirty="0"/>
          </a:p>
          <a:p>
            <a:pPr>
              <a:buNone/>
            </a:pPr>
            <a:r>
              <a:rPr lang="en-US" dirty="0"/>
              <a:t>3)Mid myocardial</a:t>
            </a:r>
          </a:p>
          <a:p>
            <a:pPr>
              <a:buNone/>
            </a:pPr>
            <a:r>
              <a:rPr lang="en-US" dirty="0"/>
              <a:t>4)All of the above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Q6)All are pillars of management of </a:t>
            </a:r>
            <a:r>
              <a:rPr lang="en-US" b="1" dirty="0" err="1"/>
              <a:t>HFrEF</a:t>
            </a:r>
            <a:r>
              <a:rPr lang="en-US" b="1" dirty="0"/>
              <a:t> except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1)</a:t>
            </a:r>
            <a:r>
              <a:rPr lang="en-US" dirty="0" err="1"/>
              <a:t>Betablockers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2)ACEI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3)MRA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4)SGLT2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5)</a:t>
            </a:r>
            <a:r>
              <a:rPr lang="en-US" dirty="0" err="1"/>
              <a:t>Statins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IN" b="1" dirty="0"/>
          </a:p>
        </p:txBody>
      </p:sp>
      <p:pic>
        <p:nvPicPr>
          <p:cNvPr id="4" name="Content Placeholder 3" descr="alleppey-backwater-t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AHA scientific statement-2006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….no past, present, or future classification of </a:t>
            </a:r>
            <a:r>
              <a:rPr lang="en-US" dirty="0" err="1"/>
              <a:t>cardiomyopathies</a:t>
            </a:r>
            <a:r>
              <a:rPr lang="en-US" dirty="0"/>
              <a:t> is likely to satisfy the purpose of all users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ESC statement -2007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IN" dirty="0"/>
              <a:t> A myocardial disorder in which the</a:t>
            </a:r>
          </a:p>
          <a:p>
            <a:pPr>
              <a:buNone/>
            </a:pPr>
            <a:r>
              <a:rPr lang="en-IN" dirty="0"/>
              <a:t>    </a:t>
            </a:r>
            <a:r>
              <a:rPr lang="en-IN" b="1" dirty="0"/>
              <a:t>heart muscle is structurally and functionally abnormal</a:t>
            </a:r>
            <a:r>
              <a:rPr lang="en-IN" dirty="0"/>
              <a:t>, in the </a:t>
            </a:r>
            <a:r>
              <a:rPr lang="en-IN" b="1" dirty="0"/>
              <a:t>absence of coronary artery disease, hypertension, </a:t>
            </a:r>
            <a:r>
              <a:rPr lang="en-IN" b="1" dirty="0" err="1"/>
              <a:t>valvular</a:t>
            </a:r>
            <a:r>
              <a:rPr lang="en-IN" b="1" dirty="0"/>
              <a:t> disease and congenital heart disease </a:t>
            </a:r>
            <a:r>
              <a:rPr lang="en-IN" dirty="0"/>
              <a:t>sufficient to cause the observed myocardial abnormality.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ESC statement(cont)</a:t>
            </a:r>
            <a:endParaRPr lang="en-IN" b="1" dirty="0"/>
          </a:p>
        </p:txBody>
      </p:sp>
      <p:pic>
        <p:nvPicPr>
          <p:cNvPr id="4" name="Content Placeholder 3" descr="13ff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8991600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MOGES classification-2013(WHF)</a:t>
            </a:r>
            <a:endParaRPr lang="en-IN" b="1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620000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-s2.0-S073510971402796X-gr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974</Words>
  <Application>Microsoft Office PowerPoint</Application>
  <PresentationFormat>On-screen Show (4:3)</PresentationFormat>
  <Paragraphs>155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Cheltenham</vt:lpstr>
      <vt:lpstr>Office Theme</vt:lpstr>
      <vt:lpstr>       Dilated Cardiomyopathy</vt:lpstr>
      <vt:lpstr>PowerPoint Presentation</vt:lpstr>
      <vt:lpstr>AHA scientific statement-2006</vt:lpstr>
      <vt:lpstr>AHA scientific statement-2006</vt:lpstr>
      <vt:lpstr>AHA scientific statement-2006</vt:lpstr>
      <vt:lpstr>ESC statement -2007</vt:lpstr>
      <vt:lpstr>ESC statement(cont)</vt:lpstr>
      <vt:lpstr>MOGES classification-2013(WHF)</vt:lpstr>
      <vt:lpstr>PowerPoint Presentation</vt:lpstr>
      <vt:lpstr>PowerPoint Presentation</vt:lpstr>
      <vt:lpstr>PowerPoint Presentation</vt:lpstr>
      <vt:lpstr>Genetic causes – familial/non familial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Spectrum of DCM</vt:lpstr>
      <vt:lpstr>Symptoms</vt:lpstr>
      <vt:lpstr>Signs</vt:lpstr>
      <vt:lpstr>PowerPoint Presentation</vt:lpstr>
      <vt:lpstr>Diagnosis</vt:lpstr>
      <vt:lpstr>ECG</vt:lpstr>
      <vt:lpstr>Diagnosis?</vt:lpstr>
      <vt:lpstr>Goldberger's electrocardiographic triad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Summary</vt:lpstr>
      <vt:lpstr>Q1)</vt:lpstr>
      <vt:lpstr>Q2)Most common cause for DCM</vt:lpstr>
      <vt:lpstr>Q3)Most common genetic abnormailty associated with DCM?</vt:lpstr>
      <vt:lpstr>Q4)Components of Golberg’s ECG triad are all except?</vt:lpstr>
      <vt:lpstr>Q5)Following patterns of LGE in CMR suggest ischaemic etiology except</vt:lpstr>
      <vt:lpstr>Q6)All are pillars of management of HFrEF except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Dilated Cardiomyopathy</dc:title>
  <dc:creator>user</dc:creator>
  <cp:lastModifiedBy>ADMIN</cp:lastModifiedBy>
  <cp:revision>8</cp:revision>
  <dcterms:created xsi:type="dcterms:W3CDTF">2006-08-16T00:00:00Z</dcterms:created>
  <dcterms:modified xsi:type="dcterms:W3CDTF">2023-08-04T04:29:42Z</dcterms:modified>
</cp:coreProperties>
</file>