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6" r:id="rId2"/>
    <p:sldId id="261" r:id="rId3"/>
    <p:sldId id="270" r:id="rId4"/>
    <p:sldId id="271" r:id="rId5"/>
    <p:sldId id="308" r:id="rId6"/>
    <p:sldId id="338" r:id="rId7"/>
    <p:sldId id="257" r:id="rId8"/>
    <p:sldId id="258" r:id="rId9"/>
    <p:sldId id="279" r:id="rId10"/>
    <p:sldId id="259" r:id="rId11"/>
    <p:sldId id="281" r:id="rId12"/>
    <p:sldId id="301" r:id="rId13"/>
    <p:sldId id="272" r:id="rId14"/>
    <p:sldId id="280" r:id="rId15"/>
    <p:sldId id="306" r:id="rId16"/>
    <p:sldId id="262" r:id="rId17"/>
    <p:sldId id="309" r:id="rId18"/>
    <p:sldId id="337" r:id="rId19"/>
    <p:sldId id="273" r:id="rId20"/>
    <p:sldId id="264" r:id="rId21"/>
    <p:sldId id="263" r:id="rId22"/>
    <p:sldId id="265" r:id="rId23"/>
    <p:sldId id="295" r:id="rId24"/>
    <p:sldId id="266" r:id="rId25"/>
    <p:sldId id="267" r:id="rId26"/>
    <p:sldId id="339" r:id="rId27"/>
    <p:sldId id="302" r:id="rId28"/>
    <p:sldId id="260" r:id="rId29"/>
    <p:sldId id="336" r:id="rId30"/>
    <p:sldId id="329" r:id="rId31"/>
    <p:sldId id="328" r:id="rId32"/>
    <p:sldId id="312" r:id="rId33"/>
    <p:sldId id="305" r:id="rId34"/>
    <p:sldId id="314" r:id="rId35"/>
    <p:sldId id="303" r:id="rId36"/>
    <p:sldId id="304" r:id="rId37"/>
    <p:sldId id="316" r:id="rId38"/>
    <p:sldId id="315" r:id="rId39"/>
    <p:sldId id="334" r:id="rId40"/>
    <p:sldId id="326" r:id="rId41"/>
    <p:sldId id="275" r:id="rId42"/>
    <p:sldId id="330" r:id="rId43"/>
    <p:sldId id="333" r:id="rId44"/>
    <p:sldId id="332" r:id="rId45"/>
    <p:sldId id="331" r:id="rId46"/>
    <p:sldId id="297" r:id="rId47"/>
    <p:sldId id="296" r:id="rId48"/>
    <p:sldId id="285" r:id="rId49"/>
    <p:sldId id="289" r:id="rId50"/>
    <p:sldId id="284" r:id="rId51"/>
    <p:sldId id="278" r:id="rId52"/>
    <p:sldId id="288" r:id="rId53"/>
    <p:sldId id="282" r:id="rId54"/>
    <p:sldId id="317" r:id="rId55"/>
    <p:sldId id="318" r:id="rId56"/>
    <p:sldId id="299" r:id="rId57"/>
    <p:sldId id="311" r:id="rId58"/>
    <p:sldId id="298" r:id="rId59"/>
    <p:sldId id="323" r:id="rId60"/>
    <p:sldId id="320" r:id="rId61"/>
    <p:sldId id="319" r:id="rId62"/>
    <p:sldId id="325" r:id="rId63"/>
    <p:sldId id="321" r:id="rId64"/>
    <p:sldId id="327" r:id="rId65"/>
    <p:sldId id="335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86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35AAA-1C8C-4493-A778-11BC4B4EBA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792EED-B763-48C2-A9D5-A0AC346B88CB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N" sz="2000" b="1" u="sng" dirty="0">
              <a:solidFill>
                <a:schemeClr val="bg1"/>
              </a:solidFill>
            </a:rPr>
            <a:t>SIMPLE</a:t>
          </a:r>
        </a:p>
        <a:p>
          <a:pPr>
            <a:lnSpc>
              <a:spcPct val="150000"/>
            </a:lnSpc>
          </a:pPr>
          <a:r>
            <a:rPr lang="en-IN" sz="1800" i="1" dirty="0">
              <a:solidFill>
                <a:schemeClr val="bg1"/>
              </a:solidFill>
            </a:rPr>
            <a:t> Pre tricuspid  - ASD </a:t>
          </a:r>
        </a:p>
        <a:p>
          <a:pPr>
            <a:lnSpc>
              <a:spcPct val="150000"/>
            </a:lnSpc>
          </a:pPr>
          <a:r>
            <a:rPr lang="en-IN" sz="1800" i="1" dirty="0">
              <a:solidFill>
                <a:schemeClr val="bg1"/>
              </a:solidFill>
            </a:rPr>
            <a:t>Post tricuspid -  VSD / PDA / </a:t>
          </a:r>
        </a:p>
        <a:p>
          <a:pPr>
            <a:lnSpc>
              <a:spcPct val="150000"/>
            </a:lnSpc>
          </a:pPr>
          <a:r>
            <a:rPr lang="en-IN" sz="1800" i="1" dirty="0">
              <a:solidFill>
                <a:schemeClr val="bg1"/>
              </a:solidFill>
            </a:rPr>
            <a:t>AP Window /  AVSD</a:t>
          </a:r>
        </a:p>
      </dgm:t>
    </dgm:pt>
    <dgm:pt modelId="{92D7EF93-6467-4429-913F-556125AC775E}" type="parTrans" cxnId="{22D72B21-E194-4F87-A62E-FF0169DA1FCA}">
      <dgm:prSet/>
      <dgm:spPr/>
      <dgm:t>
        <a:bodyPr/>
        <a:lstStyle/>
        <a:p>
          <a:endParaRPr lang="en-IN" sz="2000"/>
        </a:p>
      </dgm:t>
    </dgm:pt>
    <dgm:pt modelId="{9C8D31F4-73BE-41DF-BBFE-C49044F2B9E7}" type="sibTrans" cxnId="{22D72B21-E194-4F87-A62E-FF0169DA1FCA}">
      <dgm:prSet/>
      <dgm:spPr/>
      <dgm:t>
        <a:bodyPr/>
        <a:lstStyle/>
        <a:p>
          <a:endParaRPr lang="en-IN" sz="2000"/>
        </a:p>
      </dgm:t>
    </dgm:pt>
    <dgm:pt modelId="{B542153C-AF47-4DCC-B2E3-588CDA7C5114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IN" sz="2000" b="1" u="sng" dirty="0">
              <a:solidFill>
                <a:schemeClr val="bg1"/>
              </a:solidFill>
            </a:rPr>
            <a:t>COMPLEX</a:t>
          </a:r>
          <a:r>
            <a:rPr lang="en-IN" sz="2000" u="sng" dirty="0"/>
            <a:t> </a:t>
          </a:r>
        </a:p>
        <a:p>
          <a:pPr>
            <a:lnSpc>
              <a:spcPct val="200000"/>
            </a:lnSpc>
          </a:pPr>
          <a:r>
            <a:rPr lang="en-IN" sz="2000" b="0" i="1" dirty="0">
              <a:solidFill>
                <a:schemeClr val="bg1"/>
              </a:solidFill>
            </a:rPr>
            <a:t>Ventricular –SV</a:t>
          </a:r>
        </a:p>
        <a:p>
          <a:pPr>
            <a:lnSpc>
              <a:spcPct val="200000"/>
            </a:lnSpc>
          </a:pPr>
          <a:r>
            <a:rPr lang="en-IN" sz="2000" b="0" i="1" dirty="0">
              <a:solidFill>
                <a:schemeClr val="bg1"/>
              </a:solidFill>
            </a:rPr>
            <a:t> Great vessel -Truncus / d-TGA</a:t>
          </a:r>
        </a:p>
      </dgm:t>
    </dgm:pt>
    <dgm:pt modelId="{184466A6-0A09-4D2D-898D-ACB366500937}" type="parTrans" cxnId="{1DAA0B2D-9AB3-465A-81CD-BD4A9FBD048A}">
      <dgm:prSet/>
      <dgm:spPr/>
      <dgm:t>
        <a:bodyPr/>
        <a:lstStyle/>
        <a:p>
          <a:endParaRPr lang="en-IN" sz="2000"/>
        </a:p>
      </dgm:t>
    </dgm:pt>
    <dgm:pt modelId="{C8AE2149-C59D-4B89-9550-ECFE9CFE539B}" type="sibTrans" cxnId="{1DAA0B2D-9AB3-465A-81CD-BD4A9FBD048A}">
      <dgm:prSet/>
      <dgm:spPr/>
      <dgm:t>
        <a:bodyPr/>
        <a:lstStyle/>
        <a:p>
          <a:endParaRPr lang="en-IN" sz="2000"/>
        </a:p>
      </dgm:t>
    </dgm:pt>
    <dgm:pt modelId="{313B6A63-D3FE-489E-AC18-12A6AA249BB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N" sz="2000" b="1" u="sng" dirty="0">
              <a:solidFill>
                <a:schemeClr val="bg1"/>
              </a:solidFill>
            </a:rPr>
            <a:t> SURGICAL PALLIATION </a:t>
          </a:r>
          <a:r>
            <a:rPr lang="en-IN" sz="2000" i="1" dirty="0">
              <a:solidFill>
                <a:schemeClr val="bg1"/>
              </a:solidFill>
            </a:rPr>
            <a:t>Waterston (AA-RPA)</a:t>
          </a:r>
        </a:p>
        <a:p>
          <a:pPr>
            <a:lnSpc>
              <a:spcPct val="150000"/>
            </a:lnSpc>
          </a:pPr>
          <a:r>
            <a:rPr lang="en-IN" sz="2000" i="1" dirty="0">
              <a:solidFill>
                <a:schemeClr val="bg1"/>
              </a:solidFill>
            </a:rPr>
            <a:t> Potts shunt ( DA-LPA)  Central shunt (AA – MPA)</a:t>
          </a:r>
        </a:p>
      </dgm:t>
    </dgm:pt>
    <dgm:pt modelId="{0D1D6BE8-154A-486B-B5EC-CFB128122C04}" type="parTrans" cxnId="{1AC17DAF-BF74-4B3A-8E51-971CFA6621F8}">
      <dgm:prSet/>
      <dgm:spPr/>
      <dgm:t>
        <a:bodyPr/>
        <a:lstStyle/>
        <a:p>
          <a:endParaRPr lang="en-IN" sz="2000"/>
        </a:p>
      </dgm:t>
    </dgm:pt>
    <dgm:pt modelId="{35AEA17D-1F49-46D5-8863-1CD88079A112}" type="sibTrans" cxnId="{1AC17DAF-BF74-4B3A-8E51-971CFA6621F8}">
      <dgm:prSet/>
      <dgm:spPr/>
      <dgm:t>
        <a:bodyPr/>
        <a:lstStyle/>
        <a:p>
          <a:endParaRPr lang="en-IN" sz="2000"/>
        </a:p>
      </dgm:t>
    </dgm:pt>
    <dgm:pt modelId="{2C11170E-744A-4F6A-BC3B-24FD93BBBC27}" type="pres">
      <dgm:prSet presAssocID="{5C435AAA-1C8C-4493-A778-11BC4B4EBABC}" presName="CompostProcess" presStyleCnt="0">
        <dgm:presLayoutVars>
          <dgm:dir/>
          <dgm:resizeHandles val="exact"/>
        </dgm:presLayoutVars>
      </dgm:prSet>
      <dgm:spPr/>
    </dgm:pt>
    <dgm:pt modelId="{A9112A27-2B44-4D0B-87C2-D2497AE1EC0F}" type="pres">
      <dgm:prSet presAssocID="{5C435AAA-1C8C-4493-A778-11BC4B4EBABC}" presName="arrow" presStyleLbl="bgShp" presStyleIdx="0" presStyleCnt="1"/>
      <dgm:spPr/>
    </dgm:pt>
    <dgm:pt modelId="{EE10A4CE-344A-4EA3-8103-581E55E4CB25}" type="pres">
      <dgm:prSet presAssocID="{5C435AAA-1C8C-4493-A778-11BC4B4EBABC}" presName="linearProcess" presStyleCnt="0"/>
      <dgm:spPr/>
    </dgm:pt>
    <dgm:pt modelId="{B8E08D4F-A0D4-4078-8B1D-9974531D9813}" type="pres">
      <dgm:prSet presAssocID="{6C792EED-B763-48C2-A9D5-A0AC346B88CB}" presName="textNode" presStyleLbl="node1" presStyleIdx="0" presStyleCnt="3">
        <dgm:presLayoutVars>
          <dgm:bulletEnabled val="1"/>
        </dgm:presLayoutVars>
      </dgm:prSet>
      <dgm:spPr/>
    </dgm:pt>
    <dgm:pt modelId="{169D8113-5284-44CE-A4D8-73D5889A0BB5}" type="pres">
      <dgm:prSet presAssocID="{9C8D31F4-73BE-41DF-BBFE-C49044F2B9E7}" presName="sibTrans" presStyleCnt="0"/>
      <dgm:spPr/>
    </dgm:pt>
    <dgm:pt modelId="{04B113FD-6EEB-4875-84EB-12FEB7305ABF}" type="pres">
      <dgm:prSet presAssocID="{B542153C-AF47-4DCC-B2E3-588CDA7C5114}" presName="textNode" presStyleLbl="node1" presStyleIdx="1" presStyleCnt="3">
        <dgm:presLayoutVars>
          <dgm:bulletEnabled val="1"/>
        </dgm:presLayoutVars>
      </dgm:prSet>
      <dgm:spPr/>
    </dgm:pt>
    <dgm:pt modelId="{DEF6A1FE-078F-4507-BFE3-B0BEF56EFD65}" type="pres">
      <dgm:prSet presAssocID="{C8AE2149-C59D-4B89-9550-ECFE9CFE539B}" presName="sibTrans" presStyleCnt="0"/>
      <dgm:spPr/>
    </dgm:pt>
    <dgm:pt modelId="{7A4437F4-E1CD-442F-884A-CB59F33B0009}" type="pres">
      <dgm:prSet presAssocID="{313B6A63-D3FE-489E-AC18-12A6AA249BB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2D72B21-E194-4F87-A62E-FF0169DA1FCA}" srcId="{5C435AAA-1C8C-4493-A778-11BC4B4EBABC}" destId="{6C792EED-B763-48C2-A9D5-A0AC346B88CB}" srcOrd="0" destOrd="0" parTransId="{92D7EF93-6467-4429-913F-556125AC775E}" sibTransId="{9C8D31F4-73BE-41DF-BBFE-C49044F2B9E7}"/>
    <dgm:cxn modelId="{1DAA0B2D-9AB3-465A-81CD-BD4A9FBD048A}" srcId="{5C435AAA-1C8C-4493-A778-11BC4B4EBABC}" destId="{B542153C-AF47-4DCC-B2E3-588CDA7C5114}" srcOrd="1" destOrd="0" parTransId="{184466A6-0A09-4D2D-898D-ACB366500937}" sibTransId="{C8AE2149-C59D-4B89-9550-ECFE9CFE539B}"/>
    <dgm:cxn modelId="{6DE1F293-E6F0-4FD2-AA53-BB274C822582}" type="presOf" srcId="{6C792EED-B763-48C2-A9D5-A0AC346B88CB}" destId="{B8E08D4F-A0D4-4078-8B1D-9974531D9813}" srcOrd="0" destOrd="0" presId="urn:microsoft.com/office/officeart/2005/8/layout/hProcess9"/>
    <dgm:cxn modelId="{515A6FA7-A277-4278-97DA-D7073A991006}" type="presOf" srcId="{B542153C-AF47-4DCC-B2E3-588CDA7C5114}" destId="{04B113FD-6EEB-4875-84EB-12FEB7305ABF}" srcOrd="0" destOrd="0" presId="urn:microsoft.com/office/officeart/2005/8/layout/hProcess9"/>
    <dgm:cxn modelId="{1AC17DAF-BF74-4B3A-8E51-971CFA6621F8}" srcId="{5C435AAA-1C8C-4493-A778-11BC4B4EBABC}" destId="{313B6A63-D3FE-489E-AC18-12A6AA249BB8}" srcOrd="2" destOrd="0" parTransId="{0D1D6BE8-154A-486B-B5EC-CFB128122C04}" sibTransId="{35AEA17D-1F49-46D5-8863-1CD88079A112}"/>
    <dgm:cxn modelId="{5E62CABE-EABE-4610-B223-432E8116C8A6}" type="presOf" srcId="{5C435AAA-1C8C-4493-A778-11BC4B4EBABC}" destId="{2C11170E-744A-4F6A-BC3B-24FD93BBBC27}" srcOrd="0" destOrd="0" presId="urn:microsoft.com/office/officeart/2005/8/layout/hProcess9"/>
    <dgm:cxn modelId="{9AF010C5-02D5-41DA-96D1-C3B2651E11FB}" type="presOf" srcId="{313B6A63-D3FE-489E-AC18-12A6AA249BB8}" destId="{7A4437F4-E1CD-442F-884A-CB59F33B0009}" srcOrd="0" destOrd="0" presId="urn:microsoft.com/office/officeart/2005/8/layout/hProcess9"/>
    <dgm:cxn modelId="{AA7A549C-6246-4DB1-B19A-8A1E8BD6435E}" type="presParOf" srcId="{2C11170E-744A-4F6A-BC3B-24FD93BBBC27}" destId="{A9112A27-2B44-4D0B-87C2-D2497AE1EC0F}" srcOrd="0" destOrd="0" presId="urn:microsoft.com/office/officeart/2005/8/layout/hProcess9"/>
    <dgm:cxn modelId="{B2C491EA-E0FF-4E3A-8D6B-441B699D82A8}" type="presParOf" srcId="{2C11170E-744A-4F6A-BC3B-24FD93BBBC27}" destId="{EE10A4CE-344A-4EA3-8103-581E55E4CB25}" srcOrd="1" destOrd="0" presId="urn:microsoft.com/office/officeart/2005/8/layout/hProcess9"/>
    <dgm:cxn modelId="{3807D38D-1BCC-44CB-A085-B84B466F7C48}" type="presParOf" srcId="{EE10A4CE-344A-4EA3-8103-581E55E4CB25}" destId="{B8E08D4F-A0D4-4078-8B1D-9974531D9813}" srcOrd="0" destOrd="0" presId="urn:microsoft.com/office/officeart/2005/8/layout/hProcess9"/>
    <dgm:cxn modelId="{0932BD7E-EC4E-4AD6-BA0C-02DAB61D1293}" type="presParOf" srcId="{EE10A4CE-344A-4EA3-8103-581E55E4CB25}" destId="{169D8113-5284-44CE-A4D8-73D5889A0BB5}" srcOrd="1" destOrd="0" presId="urn:microsoft.com/office/officeart/2005/8/layout/hProcess9"/>
    <dgm:cxn modelId="{B87BFDB3-97E8-4DDC-A394-5D6B786B928A}" type="presParOf" srcId="{EE10A4CE-344A-4EA3-8103-581E55E4CB25}" destId="{04B113FD-6EEB-4875-84EB-12FEB7305ABF}" srcOrd="2" destOrd="0" presId="urn:microsoft.com/office/officeart/2005/8/layout/hProcess9"/>
    <dgm:cxn modelId="{DC5B1F25-EB8B-405C-9310-5B509A038875}" type="presParOf" srcId="{EE10A4CE-344A-4EA3-8103-581E55E4CB25}" destId="{DEF6A1FE-078F-4507-BFE3-B0BEF56EFD65}" srcOrd="3" destOrd="0" presId="urn:microsoft.com/office/officeart/2005/8/layout/hProcess9"/>
    <dgm:cxn modelId="{DAB747DB-04FB-4757-9C0F-198FA70D2DD0}" type="presParOf" srcId="{EE10A4CE-344A-4EA3-8103-581E55E4CB25}" destId="{7A4437F4-E1CD-442F-884A-CB59F33B00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C4727-B314-4D3B-8C31-957643EAF4A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B5B2157-CAE7-4D57-9E60-0F3E6903FD78}">
      <dgm:prSet/>
      <dgm:spPr/>
      <dgm:t>
        <a:bodyPr/>
        <a:lstStyle/>
        <a:p>
          <a:r>
            <a:rPr lang="en-IN"/>
            <a:t>Passive transmission of PA pressure </a:t>
          </a:r>
        </a:p>
      </dgm:t>
    </dgm:pt>
    <dgm:pt modelId="{F91D81F3-47C0-4A19-81D3-C9042C8A258B}" type="parTrans" cxnId="{1C445D38-74B6-4AF8-A747-0AF70C26C6CA}">
      <dgm:prSet/>
      <dgm:spPr/>
      <dgm:t>
        <a:bodyPr/>
        <a:lstStyle/>
        <a:p>
          <a:endParaRPr lang="en-IN"/>
        </a:p>
      </dgm:t>
    </dgm:pt>
    <dgm:pt modelId="{EF62F65A-0885-4E6C-B2FE-459A51E90D02}" type="sibTrans" cxnId="{1C445D38-74B6-4AF8-A747-0AF70C26C6CA}">
      <dgm:prSet/>
      <dgm:spPr/>
      <dgm:t>
        <a:bodyPr/>
        <a:lstStyle/>
        <a:p>
          <a:endParaRPr lang="en-IN"/>
        </a:p>
      </dgm:t>
    </dgm:pt>
    <dgm:pt modelId="{842CD1E5-C3D8-448C-BA91-61FF659C8218}">
      <dgm:prSet/>
      <dgm:spPr/>
      <dgm:t>
        <a:bodyPr/>
        <a:lstStyle/>
        <a:p>
          <a:r>
            <a:rPr lang="en-IN"/>
            <a:t>Vasoreactive pulmonary hypertension ( young pts india – 6-8 % )</a:t>
          </a:r>
        </a:p>
      </dgm:t>
    </dgm:pt>
    <dgm:pt modelId="{6CC67336-0004-473C-A961-0AC0FB5A2FBC}" type="parTrans" cxnId="{DD1D1D96-1EDD-4B7B-8B53-226103B89EC0}">
      <dgm:prSet/>
      <dgm:spPr/>
      <dgm:t>
        <a:bodyPr/>
        <a:lstStyle/>
        <a:p>
          <a:endParaRPr lang="en-IN"/>
        </a:p>
      </dgm:t>
    </dgm:pt>
    <dgm:pt modelId="{48E4ABCB-C50D-46A9-A7B5-58D1793139AD}" type="sibTrans" cxnId="{DD1D1D96-1EDD-4B7B-8B53-226103B89EC0}">
      <dgm:prSet/>
      <dgm:spPr/>
      <dgm:t>
        <a:bodyPr/>
        <a:lstStyle/>
        <a:p>
          <a:endParaRPr lang="en-IN"/>
        </a:p>
      </dgm:t>
    </dgm:pt>
    <dgm:pt modelId="{5BCE4B7F-0396-455B-80BC-5F021BE7DB5D}">
      <dgm:prSet/>
      <dgm:spPr>
        <a:ln w="57150">
          <a:solidFill>
            <a:srgbClr val="FF0000"/>
          </a:solidFill>
        </a:ln>
      </dgm:spPr>
      <dgm:t>
        <a:bodyPr/>
        <a:lstStyle/>
        <a:p>
          <a:r>
            <a:rPr lang="en-IN"/>
            <a:t>Pulmonary vascular disease (structural changes )</a:t>
          </a:r>
        </a:p>
      </dgm:t>
    </dgm:pt>
    <dgm:pt modelId="{C427EFF7-F40C-4168-BBC1-849BA72A4078}" type="parTrans" cxnId="{9319F76B-2C0F-44BB-8C33-58C14D1C4138}">
      <dgm:prSet/>
      <dgm:spPr/>
      <dgm:t>
        <a:bodyPr/>
        <a:lstStyle/>
        <a:p>
          <a:endParaRPr lang="en-IN"/>
        </a:p>
      </dgm:t>
    </dgm:pt>
    <dgm:pt modelId="{9FE5D254-706B-4584-8A60-B7BA08ECD65D}" type="sibTrans" cxnId="{9319F76B-2C0F-44BB-8C33-58C14D1C4138}">
      <dgm:prSet/>
      <dgm:spPr/>
      <dgm:t>
        <a:bodyPr/>
        <a:lstStyle/>
        <a:p>
          <a:endParaRPr lang="en-IN"/>
        </a:p>
      </dgm:t>
    </dgm:pt>
    <dgm:pt modelId="{299EC027-0BBE-4055-8A30-6C4ABBB8A733}" type="pres">
      <dgm:prSet presAssocID="{216C4727-B314-4D3B-8C31-957643EAF4AD}" presName="compositeShape" presStyleCnt="0">
        <dgm:presLayoutVars>
          <dgm:chMax val="7"/>
          <dgm:dir/>
          <dgm:resizeHandles val="exact"/>
        </dgm:presLayoutVars>
      </dgm:prSet>
      <dgm:spPr/>
    </dgm:pt>
    <dgm:pt modelId="{28E63135-9384-4C9F-805D-CE6E75795A63}" type="pres">
      <dgm:prSet presAssocID="{8B5B2157-CAE7-4D57-9E60-0F3E6903FD78}" presName="circ1" presStyleLbl="vennNode1" presStyleIdx="0" presStyleCnt="3"/>
      <dgm:spPr/>
    </dgm:pt>
    <dgm:pt modelId="{A33B92A0-12F8-4AF5-86DD-CE4E17F2B3FD}" type="pres">
      <dgm:prSet presAssocID="{8B5B2157-CAE7-4D57-9E60-0F3E6903FD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C02DDB-C800-4AA8-891D-4D2B777DD508}" type="pres">
      <dgm:prSet presAssocID="{842CD1E5-C3D8-448C-BA91-61FF659C8218}" presName="circ2" presStyleLbl="vennNode1" presStyleIdx="1" presStyleCnt="3"/>
      <dgm:spPr/>
    </dgm:pt>
    <dgm:pt modelId="{7D628987-68A1-42EC-AF0F-3BCEA3584C4E}" type="pres">
      <dgm:prSet presAssocID="{842CD1E5-C3D8-448C-BA91-61FF659C82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244AC5-BC1B-443D-85D8-8D59678015A4}" type="pres">
      <dgm:prSet presAssocID="{5BCE4B7F-0396-455B-80BC-5F021BE7DB5D}" presName="circ3" presStyleLbl="vennNode1" presStyleIdx="2" presStyleCnt="3"/>
      <dgm:spPr/>
    </dgm:pt>
    <dgm:pt modelId="{E6D74539-9126-4693-B0E4-89F4271648C9}" type="pres">
      <dgm:prSet presAssocID="{5BCE4B7F-0396-455B-80BC-5F021BE7DB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1DA533-823A-4D95-9191-1A21ECF603CD}" type="presOf" srcId="{8B5B2157-CAE7-4D57-9E60-0F3E6903FD78}" destId="{A33B92A0-12F8-4AF5-86DD-CE4E17F2B3FD}" srcOrd="1" destOrd="0" presId="urn:microsoft.com/office/officeart/2005/8/layout/venn1"/>
    <dgm:cxn modelId="{1C445D38-74B6-4AF8-A747-0AF70C26C6CA}" srcId="{216C4727-B314-4D3B-8C31-957643EAF4AD}" destId="{8B5B2157-CAE7-4D57-9E60-0F3E6903FD78}" srcOrd="0" destOrd="0" parTransId="{F91D81F3-47C0-4A19-81D3-C9042C8A258B}" sibTransId="{EF62F65A-0885-4E6C-B2FE-459A51E90D02}"/>
    <dgm:cxn modelId="{54126D5D-8CD5-4932-A059-158232EB9320}" type="presOf" srcId="{842CD1E5-C3D8-448C-BA91-61FF659C8218}" destId="{ADC02DDB-C800-4AA8-891D-4D2B777DD508}" srcOrd="0" destOrd="0" presId="urn:microsoft.com/office/officeart/2005/8/layout/venn1"/>
    <dgm:cxn modelId="{8AA4C442-A66D-4A7D-AA70-FA959F5238F9}" type="presOf" srcId="{8B5B2157-CAE7-4D57-9E60-0F3E6903FD78}" destId="{28E63135-9384-4C9F-805D-CE6E75795A63}" srcOrd="0" destOrd="0" presId="urn:microsoft.com/office/officeart/2005/8/layout/venn1"/>
    <dgm:cxn modelId="{9319F76B-2C0F-44BB-8C33-58C14D1C4138}" srcId="{216C4727-B314-4D3B-8C31-957643EAF4AD}" destId="{5BCE4B7F-0396-455B-80BC-5F021BE7DB5D}" srcOrd="2" destOrd="0" parTransId="{C427EFF7-F40C-4168-BBC1-849BA72A4078}" sibTransId="{9FE5D254-706B-4584-8A60-B7BA08ECD65D}"/>
    <dgm:cxn modelId="{0692846C-50CF-4FC1-AD5F-C9B716C315DC}" type="presOf" srcId="{216C4727-B314-4D3B-8C31-957643EAF4AD}" destId="{299EC027-0BBE-4055-8A30-6C4ABBB8A733}" srcOrd="0" destOrd="0" presId="urn:microsoft.com/office/officeart/2005/8/layout/venn1"/>
    <dgm:cxn modelId="{DD1D1D96-1EDD-4B7B-8B53-226103B89EC0}" srcId="{216C4727-B314-4D3B-8C31-957643EAF4AD}" destId="{842CD1E5-C3D8-448C-BA91-61FF659C8218}" srcOrd="1" destOrd="0" parTransId="{6CC67336-0004-473C-A961-0AC0FB5A2FBC}" sibTransId="{48E4ABCB-C50D-46A9-A7B5-58D1793139AD}"/>
    <dgm:cxn modelId="{919E539B-0D2D-4357-A9DA-B247368B2041}" type="presOf" srcId="{5BCE4B7F-0396-455B-80BC-5F021BE7DB5D}" destId="{C2244AC5-BC1B-443D-85D8-8D59678015A4}" srcOrd="0" destOrd="0" presId="urn:microsoft.com/office/officeart/2005/8/layout/venn1"/>
    <dgm:cxn modelId="{CF52E9A3-D127-43DD-82DE-C476B889FBA2}" type="presOf" srcId="{5BCE4B7F-0396-455B-80BC-5F021BE7DB5D}" destId="{E6D74539-9126-4693-B0E4-89F4271648C9}" srcOrd="1" destOrd="0" presId="urn:microsoft.com/office/officeart/2005/8/layout/venn1"/>
    <dgm:cxn modelId="{9D44D8B3-5AF7-40D4-AD42-7B3C2B925833}" type="presOf" srcId="{842CD1E5-C3D8-448C-BA91-61FF659C8218}" destId="{7D628987-68A1-42EC-AF0F-3BCEA3584C4E}" srcOrd="1" destOrd="0" presId="urn:microsoft.com/office/officeart/2005/8/layout/venn1"/>
    <dgm:cxn modelId="{27BCA8D7-AB45-47B5-9599-A76EF1CE14E6}" type="presParOf" srcId="{299EC027-0BBE-4055-8A30-6C4ABBB8A733}" destId="{28E63135-9384-4C9F-805D-CE6E75795A63}" srcOrd="0" destOrd="0" presId="urn:microsoft.com/office/officeart/2005/8/layout/venn1"/>
    <dgm:cxn modelId="{47A0FBF7-A0F0-4618-BCDF-302B355A87BB}" type="presParOf" srcId="{299EC027-0BBE-4055-8A30-6C4ABBB8A733}" destId="{A33B92A0-12F8-4AF5-86DD-CE4E17F2B3FD}" srcOrd="1" destOrd="0" presId="urn:microsoft.com/office/officeart/2005/8/layout/venn1"/>
    <dgm:cxn modelId="{1862EA3E-6F29-4CD2-B943-F93196C3D79C}" type="presParOf" srcId="{299EC027-0BBE-4055-8A30-6C4ABBB8A733}" destId="{ADC02DDB-C800-4AA8-891D-4D2B777DD508}" srcOrd="2" destOrd="0" presId="urn:microsoft.com/office/officeart/2005/8/layout/venn1"/>
    <dgm:cxn modelId="{ADEBBA32-8F03-40B8-A7AF-C8EA82B7D22E}" type="presParOf" srcId="{299EC027-0BBE-4055-8A30-6C4ABBB8A733}" destId="{7D628987-68A1-42EC-AF0F-3BCEA3584C4E}" srcOrd="3" destOrd="0" presId="urn:microsoft.com/office/officeart/2005/8/layout/venn1"/>
    <dgm:cxn modelId="{7F5F7E66-596A-4F74-ABCB-5CB302A5EE34}" type="presParOf" srcId="{299EC027-0BBE-4055-8A30-6C4ABBB8A733}" destId="{C2244AC5-BC1B-443D-85D8-8D59678015A4}" srcOrd="4" destOrd="0" presId="urn:microsoft.com/office/officeart/2005/8/layout/venn1"/>
    <dgm:cxn modelId="{1B8E3E95-33A2-4DE6-A9E9-D730B26F002B}" type="presParOf" srcId="{299EC027-0BBE-4055-8A30-6C4ABBB8A733}" destId="{E6D74539-9126-4693-B0E4-89F4271648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D1178-A0F6-4A07-8405-29E3612C6636}" type="doc">
      <dgm:prSet loTypeId="urn:microsoft.com/office/officeart/2009/3/layout/Descending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8F35A43-50BF-4DCB-A9AD-70A6D7435637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L</a:t>
          </a:r>
          <a:r>
            <a:rPr lang="en-GB" sz="1800" dirty="0">
              <a:solidFill>
                <a:srgbClr val="FFFF00"/>
              </a:solidFill>
              <a:sym typeface="Wingdings" panose="05000000000000000000" pitchFamily="2" charset="2"/>
            </a:rPr>
            <a:t></a:t>
          </a:r>
          <a:r>
            <a:rPr lang="en-GB" sz="1800" dirty="0">
              <a:solidFill>
                <a:srgbClr val="FFFF00"/>
              </a:solidFill>
            </a:rPr>
            <a:t>R shunt</a:t>
          </a:r>
          <a:endParaRPr lang="en-IN" sz="1800" dirty="0">
            <a:solidFill>
              <a:srgbClr val="FFFF00"/>
            </a:solidFill>
          </a:endParaRPr>
        </a:p>
      </dgm:t>
    </dgm:pt>
    <dgm:pt modelId="{2354FBDD-235B-4086-AC31-9757750F0429}" type="parTrans" cxnId="{F614BD9A-7D6B-4877-A6B4-ECBFFEF4F00D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9B1F7BB9-E055-4C0D-BD33-49927BB14EC5}" type="sibTrans" cxnId="{F614BD9A-7D6B-4877-A6B4-ECBFFEF4F00D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232FD432-801B-4662-8360-24B811EB5C90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↑ PBF</a:t>
          </a:r>
          <a:endParaRPr lang="en-IN" sz="1800" dirty="0">
            <a:solidFill>
              <a:srgbClr val="FFFF00"/>
            </a:solidFill>
          </a:endParaRPr>
        </a:p>
      </dgm:t>
    </dgm:pt>
    <dgm:pt modelId="{78A1B011-5FB6-4266-AC0E-548001373699}" type="parTrans" cxnId="{7DFD231B-B303-42D8-9ED4-A657CA8325D6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F516997F-8819-4012-85FC-641336E6EFC8}" type="sibTrans" cxnId="{7DFD231B-B303-42D8-9ED4-A657CA8325D6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7BF88416-13FD-49BF-8440-48A1A9F59E05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Endothelial dysfunction &amp; Remodelling </a:t>
          </a:r>
          <a:endParaRPr lang="en-IN" sz="1800" dirty="0">
            <a:solidFill>
              <a:srgbClr val="FFFF00"/>
            </a:solidFill>
          </a:endParaRPr>
        </a:p>
      </dgm:t>
    </dgm:pt>
    <dgm:pt modelId="{74E8C46B-544E-4609-8C9D-84D95FD96825}" type="parTrans" cxnId="{8F40346F-557C-487E-AC78-0ED800035574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94F09031-9A2F-42D9-8235-2097F9298348}" type="sibTrans" cxnId="{8F40346F-557C-487E-AC78-0ED800035574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166928E2-58E6-48FE-A6ED-0DFC42E850ED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↑ PVR </a:t>
          </a:r>
          <a:endParaRPr lang="en-IN" sz="1800" dirty="0">
            <a:solidFill>
              <a:srgbClr val="FFFF00"/>
            </a:solidFill>
          </a:endParaRPr>
        </a:p>
      </dgm:t>
    </dgm:pt>
    <dgm:pt modelId="{C5192D37-C290-4575-A4DF-E358B1CDD19D}" type="parTrans" cxnId="{CD14620B-C89C-4CFE-AB21-B35772CAE8D6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A8C7FFF4-B5B8-42D4-A320-252B684A0CB3}" type="sibTrans" cxnId="{CD14620B-C89C-4CFE-AB21-B35772CAE8D6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69B226A0-669F-4B3C-AF8B-64641E93C21A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BD</a:t>
          </a:r>
          <a:r>
            <a:rPr lang="en-GB" sz="1800" dirty="0">
              <a:solidFill>
                <a:srgbClr val="FFFF00"/>
              </a:solidFill>
              <a:sym typeface="Wingdings" panose="05000000000000000000" pitchFamily="2" charset="2"/>
            </a:rPr>
            <a:t></a:t>
          </a:r>
          <a:r>
            <a:rPr lang="en-GB" sz="1800" dirty="0">
              <a:solidFill>
                <a:srgbClr val="FFFF00"/>
              </a:solidFill>
            </a:rPr>
            <a:t>R-L shunt </a:t>
          </a:r>
        </a:p>
        <a:p>
          <a:r>
            <a:rPr lang="en-GB" sz="1800" dirty="0">
              <a:solidFill>
                <a:srgbClr val="FFFF00"/>
              </a:solidFill>
            </a:rPr>
            <a:t>PA=</a:t>
          </a:r>
          <a:r>
            <a:rPr lang="en-GB" sz="1800" dirty="0" err="1">
              <a:solidFill>
                <a:srgbClr val="FFFF00"/>
              </a:solidFill>
            </a:rPr>
            <a:t>Ao</a:t>
          </a:r>
          <a:endParaRPr lang="en-IN" sz="1800" dirty="0">
            <a:solidFill>
              <a:srgbClr val="FFFF00"/>
            </a:solidFill>
          </a:endParaRPr>
        </a:p>
      </dgm:t>
    </dgm:pt>
    <dgm:pt modelId="{75F726F3-E4C1-4952-8C75-8D3B34346D12}" type="parTrans" cxnId="{7BF3BAB2-FC09-4A6E-A364-F8615418AC43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C1A5BD53-E584-41A2-9045-1283934A3A28}" type="sibTrans" cxnId="{7BF3BAB2-FC09-4A6E-A364-F8615418AC43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4C551902-9F8E-4C7C-8926-0662DB38ADB4}">
      <dgm:prSet custT="1"/>
      <dgm:spPr/>
      <dgm:t>
        <a:bodyPr/>
        <a:lstStyle/>
        <a:p>
          <a:r>
            <a:rPr lang="en-GB" sz="1800" dirty="0">
              <a:solidFill>
                <a:srgbClr val="FFFF00"/>
              </a:solidFill>
            </a:rPr>
            <a:t>EISENMENGER (cyanosis)</a:t>
          </a:r>
        </a:p>
        <a:p>
          <a:r>
            <a:rPr lang="en-GB" sz="1800" dirty="0">
              <a:solidFill>
                <a:srgbClr val="FFFF00"/>
              </a:solidFill>
            </a:rPr>
            <a:t>PA&gt;</a:t>
          </a:r>
          <a:r>
            <a:rPr lang="en-GB" sz="1800" dirty="0" err="1">
              <a:solidFill>
                <a:srgbClr val="FFFF00"/>
              </a:solidFill>
            </a:rPr>
            <a:t>Ao</a:t>
          </a:r>
          <a:endParaRPr lang="en-IN" sz="1800" dirty="0">
            <a:solidFill>
              <a:srgbClr val="FFFF00"/>
            </a:solidFill>
          </a:endParaRPr>
        </a:p>
      </dgm:t>
    </dgm:pt>
    <dgm:pt modelId="{09A30270-1232-4984-AC83-EF1E7F8A0CC0}" type="parTrans" cxnId="{37054812-300F-43E6-9E93-0D81A988D239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1F913A6A-BE08-4C1D-B512-189974BE85D6}" type="sibTrans" cxnId="{37054812-300F-43E6-9E93-0D81A988D239}">
      <dgm:prSet/>
      <dgm:spPr/>
      <dgm:t>
        <a:bodyPr/>
        <a:lstStyle/>
        <a:p>
          <a:endParaRPr lang="en-IN" sz="1800">
            <a:solidFill>
              <a:srgbClr val="FFFF00"/>
            </a:solidFill>
          </a:endParaRPr>
        </a:p>
      </dgm:t>
    </dgm:pt>
    <dgm:pt modelId="{B61988E3-0B3F-45CA-B803-3A8D15F094C8}" type="pres">
      <dgm:prSet presAssocID="{6BAD1178-A0F6-4A07-8405-29E3612C6636}" presName="Name0" presStyleCnt="0">
        <dgm:presLayoutVars>
          <dgm:chMax val="7"/>
          <dgm:chPref val="5"/>
        </dgm:presLayoutVars>
      </dgm:prSet>
      <dgm:spPr/>
    </dgm:pt>
    <dgm:pt modelId="{2251378C-A80C-4102-A055-04F00783FBA1}" type="pres">
      <dgm:prSet presAssocID="{6BAD1178-A0F6-4A07-8405-29E3612C6636}" presName="arrowNode" presStyleLbl="node1" presStyleIdx="0" presStyleCnt="1"/>
      <dgm:spPr/>
    </dgm:pt>
    <dgm:pt modelId="{45B79394-43BA-42B2-91E6-0402C6E78B63}" type="pres">
      <dgm:prSet presAssocID="{88F35A43-50BF-4DCB-A9AD-70A6D7435637}" presName="txNode1" presStyleLbl="revTx" presStyleIdx="0" presStyleCnt="6">
        <dgm:presLayoutVars>
          <dgm:bulletEnabled val="1"/>
        </dgm:presLayoutVars>
      </dgm:prSet>
      <dgm:spPr/>
    </dgm:pt>
    <dgm:pt modelId="{CF771C47-024C-407A-BCE8-58B530A57E3E}" type="pres">
      <dgm:prSet presAssocID="{232FD432-801B-4662-8360-24B811EB5C90}" presName="txNode2" presStyleLbl="revTx" presStyleIdx="1" presStyleCnt="6" custLinFactNeighborX="-16645" custLinFactNeighborY="-35129">
        <dgm:presLayoutVars>
          <dgm:bulletEnabled val="1"/>
        </dgm:presLayoutVars>
      </dgm:prSet>
      <dgm:spPr/>
    </dgm:pt>
    <dgm:pt modelId="{F4C29A30-C961-4DC2-AC35-550112240B42}" type="pres">
      <dgm:prSet presAssocID="{F516997F-8819-4012-85FC-641336E6EFC8}" presName="dotNode2" presStyleCnt="0"/>
      <dgm:spPr/>
    </dgm:pt>
    <dgm:pt modelId="{2764A675-E11A-4B1A-801B-358D368D98DE}" type="pres">
      <dgm:prSet presAssocID="{F516997F-8819-4012-85FC-641336E6EFC8}" presName="dotRepeatNode" presStyleLbl="fgShp" presStyleIdx="0" presStyleCnt="4"/>
      <dgm:spPr/>
    </dgm:pt>
    <dgm:pt modelId="{0B50452B-BEF9-425B-84CF-2BBDE270D227}" type="pres">
      <dgm:prSet presAssocID="{7BF88416-13FD-49BF-8440-48A1A9F59E05}" presName="txNode3" presStyleLbl="revTx" presStyleIdx="2" presStyleCnt="6" custLinFactNeighborX="1726" custLinFactNeighborY="32564">
        <dgm:presLayoutVars>
          <dgm:bulletEnabled val="1"/>
        </dgm:presLayoutVars>
      </dgm:prSet>
      <dgm:spPr/>
    </dgm:pt>
    <dgm:pt modelId="{855D5E76-9ED8-45D3-9238-3111838FCE26}" type="pres">
      <dgm:prSet presAssocID="{94F09031-9A2F-42D9-8235-2097F9298348}" presName="dotNode3" presStyleCnt="0"/>
      <dgm:spPr/>
    </dgm:pt>
    <dgm:pt modelId="{D266BF65-A4C1-4A7E-9E93-43EBD6503441}" type="pres">
      <dgm:prSet presAssocID="{94F09031-9A2F-42D9-8235-2097F9298348}" presName="dotRepeatNode" presStyleLbl="fgShp" presStyleIdx="1" presStyleCnt="4"/>
      <dgm:spPr/>
    </dgm:pt>
    <dgm:pt modelId="{B039EBD4-81EA-4A24-B4E4-B4217DA70788}" type="pres">
      <dgm:prSet presAssocID="{166928E2-58E6-48FE-A6ED-0DFC42E850ED}" presName="txNode4" presStyleLbl="revTx" presStyleIdx="3" presStyleCnt="6" custLinFactNeighborX="-9782" custLinFactNeighborY="-27810">
        <dgm:presLayoutVars>
          <dgm:bulletEnabled val="1"/>
        </dgm:presLayoutVars>
      </dgm:prSet>
      <dgm:spPr/>
    </dgm:pt>
    <dgm:pt modelId="{60DC7936-C8AB-4A4D-9923-2661986437F2}" type="pres">
      <dgm:prSet presAssocID="{A8C7FFF4-B5B8-42D4-A320-252B684A0CB3}" presName="dotNode4" presStyleCnt="0"/>
      <dgm:spPr/>
    </dgm:pt>
    <dgm:pt modelId="{27772EF4-F19F-4B7A-B608-76570D7FA1E2}" type="pres">
      <dgm:prSet presAssocID="{A8C7FFF4-B5B8-42D4-A320-252B684A0CB3}" presName="dotRepeatNode" presStyleLbl="fgShp" presStyleIdx="2" presStyleCnt="4"/>
      <dgm:spPr/>
    </dgm:pt>
    <dgm:pt modelId="{C4F495B2-7376-450C-AFFF-B928AE23C27D}" type="pres">
      <dgm:prSet presAssocID="{69B226A0-669F-4B3C-AF8B-64641E93C21A}" presName="txNode5" presStyleLbl="revTx" presStyleIdx="4" presStyleCnt="6">
        <dgm:presLayoutVars>
          <dgm:bulletEnabled val="1"/>
        </dgm:presLayoutVars>
      </dgm:prSet>
      <dgm:spPr/>
    </dgm:pt>
    <dgm:pt modelId="{4C64EFFC-05FD-4EC9-9954-E45B99899672}" type="pres">
      <dgm:prSet presAssocID="{C1A5BD53-E584-41A2-9045-1283934A3A28}" presName="dotNode5" presStyleCnt="0"/>
      <dgm:spPr/>
    </dgm:pt>
    <dgm:pt modelId="{A7CFCDFC-E991-4C87-9BD3-7E55A63EC532}" type="pres">
      <dgm:prSet presAssocID="{C1A5BD53-E584-41A2-9045-1283934A3A28}" presName="dotRepeatNode" presStyleLbl="fgShp" presStyleIdx="3" presStyleCnt="4"/>
      <dgm:spPr/>
    </dgm:pt>
    <dgm:pt modelId="{DF020BD7-6A08-46E3-9A6B-09E3E1F3F9E6}" type="pres">
      <dgm:prSet presAssocID="{4C551902-9F8E-4C7C-8926-0662DB38ADB4}" presName="txNode6" presStyleLbl="revTx" presStyleIdx="5" presStyleCnt="6" custLinFactNeighborX="1545" custLinFactNeighborY="-12125">
        <dgm:presLayoutVars>
          <dgm:bulletEnabled val="1"/>
        </dgm:presLayoutVars>
      </dgm:prSet>
      <dgm:spPr/>
    </dgm:pt>
  </dgm:ptLst>
  <dgm:cxnLst>
    <dgm:cxn modelId="{CD14620B-C89C-4CFE-AB21-B35772CAE8D6}" srcId="{6BAD1178-A0F6-4A07-8405-29E3612C6636}" destId="{166928E2-58E6-48FE-A6ED-0DFC42E850ED}" srcOrd="3" destOrd="0" parTransId="{C5192D37-C290-4575-A4DF-E358B1CDD19D}" sibTransId="{A8C7FFF4-B5B8-42D4-A320-252B684A0CB3}"/>
    <dgm:cxn modelId="{37054812-300F-43E6-9E93-0D81A988D239}" srcId="{6BAD1178-A0F6-4A07-8405-29E3612C6636}" destId="{4C551902-9F8E-4C7C-8926-0662DB38ADB4}" srcOrd="5" destOrd="0" parTransId="{09A30270-1232-4984-AC83-EF1E7F8A0CC0}" sibTransId="{1F913A6A-BE08-4C1D-B512-189974BE85D6}"/>
    <dgm:cxn modelId="{7DFD231B-B303-42D8-9ED4-A657CA8325D6}" srcId="{6BAD1178-A0F6-4A07-8405-29E3612C6636}" destId="{232FD432-801B-4662-8360-24B811EB5C90}" srcOrd="1" destOrd="0" parTransId="{78A1B011-5FB6-4266-AC0E-548001373699}" sibTransId="{F516997F-8819-4012-85FC-641336E6EFC8}"/>
    <dgm:cxn modelId="{07861B1D-C16A-4F65-B2B3-3193368B897B}" type="presOf" srcId="{94F09031-9A2F-42D9-8235-2097F9298348}" destId="{D266BF65-A4C1-4A7E-9E93-43EBD6503441}" srcOrd="0" destOrd="0" presId="urn:microsoft.com/office/officeart/2009/3/layout/DescendingProcess"/>
    <dgm:cxn modelId="{8F40346F-557C-487E-AC78-0ED800035574}" srcId="{6BAD1178-A0F6-4A07-8405-29E3612C6636}" destId="{7BF88416-13FD-49BF-8440-48A1A9F59E05}" srcOrd="2" destOrd="0" parTransId="{74E8C46B-544E-4609-8C9D-84D95FD96825}" sibTransId="{94F09031-9A2F-42D9-8235-2097F9298348}"/>
    <dgm:cxn modelId="{1F907370-D992-499E-B4A5-95B4F64572B1}" type="presOf" srcId="{6BAD1178-A0F6-4A07-8405-29E3612C6636}" destId="{B61988E3-0B3F-45CA-B803-3A8D15F094C8}" srcOrd="0" destOrd="0" presId="urn:microsoft.com/office/officeart/2009/3/layout/DescendingProcess"/>
    <dgm:cxn modelId="{404A7478-10FA-4B7A-A3CD-B735B4396311}" type="presOf" srcId="{7BF88416-13FD-49BF-8440-48A1A9F59E05}" destId="{0B50452B-BEF9-425B-84CF-2BBDE270D227}" srcOrd="0" destOrd="0" presId="urn:microsoft.com/office/officeart/2009/3/layout/DescendingProcess"/>
    <dgm:cxn modelId="{C4AFE258-15E2-4A92-B5E2-15A80E0B0408}" type="presOf" srcId="{88F35A43-50BF-4DCB-A9AD-70A6D7435637}" destId="{45B79394-43BA-42B2-91E6-0402C6E78B63}" srcOrd="0" destOrd="0" presId="urn:microsoft.com/office/officeart/2009/3/layout/DescendingProcess"/>
    <dgm:cxn modelId="{F614BD9A-7D6B-4877-A6B4-ECBFFEF4F00D}" srcId="{6BAD1178-A0F6-4A07-8405-29E3612C6636}" destId="{88F35A43-50BF-4DCB-A9AD-70A6D7435637}" srcOrd="0" destOrd="0" parTransId="{2354FBDD-235B-4086-AC31-9757750F0429}" sibTransId="{9B1F7BB9-E055-4C0D-BD33-49927BB14EC5}"/>
    <dgm:cxn modelId="{29113BB1-AAFF-4CC4-9748-66CAAA8F2E08}" type="presOf" srcId="{69B226A0-669F-4B3C-AF8B-64641E93C21A}" destId="{C4F495B2-7376-450C-AFFF-B928AE23C27D}" srcOrd="0" destOrd="0" presId="urn:microsoft.com/office/officeart/2009/3/layout/DescendingProcess"/>
    <dgm:cxn modelId="{7BF3BAB2-FC09-4A6E-A364-F8615418AC43}" srcId="{6BAD1178-A0F6-4A07-8405-29E3612C6636}" destId="{69B226A0-669F-4B3C-AF8B-64641E93C21A}" srcOrd="4" destOrd="0" parTransId="{75F726F3-E4C1-4952-8C75-8D3B34346D12}" sibTransId="{C1A5BD53-E584-41A2-9045-1283934A3A28}"/>
    <dgm:cxn modelId="{B34046BC-A88C-49C5-A4D1-67C60F1B3880}" type="presOf" srcId="{232FD432-801B-4662-8360-24B811EB5C90}" destId="{CF771C47-024C-407A-BCE8-58B530A57E3E}" srcOrd="0" destOrd="0" presId="urn:microsoft.com/office/officeart/2009/3/layout/DescendingProcess"/>
    <dgm:cxn modelId="{F81AB2C5-510A-467C-A4AA-D7E5E9F3F279}" type="presOf" srcId="{C1A5BD53-E584-41A2-9045-1283934A3A28}" destId="{A7CFCDFC-E991-4C87-9BD3-7E55A63EC532}" srcOrd="0" destOrd="0" presId="urn:microsoft.com/office/officeart/2009/3/layout/DescendingProcess"/>
    <dgm:cxn modelId="{E95623D3-3555-44FB-A7F7-4197FC7522F5}" type="presOf" srcId="{4C551902-9F8E-4C7C-8926-0662DB38ADB4}" destId="{DF020BD7-6A08-46E3-9A6B-09E3E1F3F9E6}" srcOrd="0" destOrd="0" presId="urn:microsoft.com/office/officeart/2009/3/layout/DescendingProcess"/>
    <dgm:cxn modelId="{DD9651DF-6FB0-4077-9C1A-615B1600D152}" type="presOf" srcId="{A8C7FFF4-B5B8-42D4-A320-252B684A0CB3}" destId="{27772EF4-F19F-4B7A-B608-76570D7FA1E2}" srcOrd="0" destOrd="0" presId="urn:microsoft.com/office/officeart/2009/3/layout/DescendingProcess"/>
    <dgm:cxn modelId="{4B16B6E7-A060-4C16-A73E-5B8234F85804}" type="presOf" srcId="{166928E2-58E6-48FE-A6ED-0DFC42E850ED}" destId="{B039EBD4-81EA-4A24-B4E4-B4217DA70788}" srcOrd="0" destOrd="0" presId="urn:microsoft.com/office/officeart/2009/3/layout/DescendingProcess"/>
    <dgm:cxn modelId="{DA501EF5-1D74-4BC5-BF39-FC1152C90644}" type="presOf" srcId="{F516997F-8819-4012-85FC-641336E6EFC8}" destId="{2764A675-E11A-4B1A-801B-358D368D98DE}" srcOrd="0" destOrd="0" presId="urn:microsoft.com/office/officeart/2009/3/layout/DescendingProcess"/>
    <dgm:cxn modelId="{19B47DBA-E228-47A8-BF78-4CF8F347DAD1}" type="presParOf" srcId="{B61988E3-0B3F-45CA-B803-3A8D15F094C8}" destId="{2251378C-A80C-4102-A055-04F00783FBA1}" srcOrd="0" destOrd="0" presId="urn:microsoft.com/office/officeart/2009/3/layout/DescendingProcess"/>
    <dgm:cxn modelId="{D4B2304D-B77D-4E44-AC62-575D52EA437F}" type="presParOf" srcId="{B61988E3-0B3F-45CA-B803-3A8D15F094C8}" destId="{45B79394-43BA-42B2-91E6-0402C6E78B63}" srcOrd="1" destOrd="0" presId="urn:microsoft.com/office/officeart/2009/3/layout/DescendingProcess"/>
    <dgm:cxn modelId="{38AE9A05-64E4-428A-A305-5F34AF0AA2A6}" type="presParOf" srcId="{B61988E3-0B3F-45CA-B803-3A8D15F094C8}" destId="{CF771C47-024C-407A-BCE8-58B530A57E3E}" srcOrd="2" destOrd="0" presId="urn:microsoft.com/office/officeart/2009/3/layout/DescendingProcess"/>
    <dgm:cxn modelId="{A13A9EB1-8C89-4B21-81C6-83F6C2FB4477}" type="presParOf" srcId="{B61988E3-0B3F-45CA-B803-3A8D15F094C8}" destId="{F4C29A30-C961-4DC2-AC35-550112240B42}" srcOrd="3" destOrd="0" presId="urn:microsoft.com/office/officeart/2009/3/layout/DescendingProcess"/>
    <dgm:cxn modelId="{638F5F44-3A0F-4C6D-8AFD-E7CB609E7F2F}" type="presParOf" srcId="{F4C29A30-C961-4DC2-AC35-550112240B42}" destId="{2764A675-E11A-4B1A-801B-358D368D98DE}" srcOrd="0" destOrd="0" presId="urn:microsoft.com/office/officeart/2009/3/layout/DescendingProcess"/>
    <dgm:cxn modelId="{A9FD0072-2E3B-4610-8BCC-4264BDCCBC33}" type="presParOf" srcId="{B61988E3-0B3F-45CA-B803-3A8D15F094C8}" destId="{0B50452B-BEF9-425B-84CF-2BBDE270D227}" srcOrd="4" destOrd="0" presId="urn:microsoft.com/office/officeart/2009/3/layout/DescendingProcess"/>
    <dgm:cxn modelId="{8C1E511F-86EA-4660-BC0F-DD352350C472}" type="presParOf" srcId="{B61988E3-0B3F-45CA-B803-3A8D15F094C8}" destId="{855D5E76-9ED8-45D3-9238-3111838FCE26}" srcOrd="5" destOrd="0" presId="urn:microsoft.com/office/officeart/2009/3/layout/DescendingProcess"/>
    <dgm:cxn modelId="{632FCB4D-B1A6-44A6-8CC7-49E3C61B7A7B}" type="presParOf" srcId="{855D5E76-9ED8-45D3-9238-3111838FCE26}" destId="{D266BF65-A4C1-4A7E-9E93-43EBD6503441}" srcOrd="0" destOrd="0" presId="urn:microsoft.com/office/officeart/2009/3/layout/DescendingProcess"/>
    <dgm:cxn modelId="{0E4D7243-4363-4074-97FF-338A7FD9D951}" type="presParOf" srcId="{B61988E3-0B3F-45CA-B803-3A8D15F094C8}" destId="{B039EBD4-81EA-4A24-B4E4-B4217DA70788}" srcOrd="6" destOrd="0" presId="urn:microsoft.com/office/officeart/2009/3/layout/DescendingProcess"/>
    <dgm:cxn modelId="{2DBE5BCC-D9DA-4B6E-98D4-83A89D78B264}" type="presParOf" srcId="{B61988E3-0B3F-45CA-B803-3A8D15F094C8}" destId="{60DC7936-C8AB-4A4D-9923-2661986437F2}" srcOrd="7" destOrd="0" presId="urn:microsoft.com/office/officeart/2009/3/layout/DescendingProcess"/>
    <dgm:cxn modelId="{0197C46B-80BD-4885-B09A-27D91DF42BC0}" type="presParOf" srcId="{60DC7936-C8AB-4A4D-9923-2661986437F2}" destId="{27772EF4-F19F-4B7A-B608-76570D7FA1E2}" srcOrd="0" destOrd="0" presId="urn:microsoft.com/office/officeart/2009/3/layout/DescendingProcess"/>
    <dgm:cxn modelId="{69090423-9DAC-4BEA-9993-C5169DBE560F}" type="presParOf" srcId="{B61988E3-0B3F-45CA-B803-3A8D15F094C8}" destId="{C4F495B2-7376-450C-AFFF-B928AE23C27D}" srcOrd="8" destOrd="0" presId="urn:microsoft.com/office/officeart/2009/3/layout/DescendingProcess"/>
    <dgm:cxn modelId="{1E82A6B2-648D-401C-9F97-3A84662B5436}" type="presParOf" srcId="{B61988E3-0B3F-45CA-B803-3A8D15F094C8}" destId="{4C64EFFC-05FD-4EC9-9954-E45B99899672}" srcOrd="9" destOrd="0" presId="urn:microsoft.com/office/officeart/2009/3/layout/DescendingProcess"/>
    <dgm:cxn modelId="{F25B32C9-6506-4704-B9BE-EC08147D10F1}" type="presParOf" srcId="{4C64EFFC-05FD-4EC9-9954-E45B99899672}" destId="{A7CFCDFC-E991-4C87-9BD3-7E55A63EC532}" srcOrd="0" destOrd="0" presId="urn:microsoft.com/office/officeart/2009/3/layout/DescendingProcess"/>
    <dgm:cxn modelId="{001D146E-A390-4762-8C0C-392DA697CC8E}" type="presParOf" srcId="{B61988E3-0B3F-45CA-B803-3A8D15F094C8}" destId="{DF020BD7-6A08-46E3-9A6B-09E3E1F3F9E6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22E15-6DEA-49F8-9365-D78B03A1CF5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0601A45-352E-47B6-8815-263336C947D5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CHF During infancy &amp; cyanosis later  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( POST TRICUSPID  SHUNT)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0C2C6-BAA0-41E3-93B6-F8E26052314F}" type="parTrans" cxnId="{B5EB0FF5-2D81-4C2D-BE06-B57B6F24A1F1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DAF62-1C39-4374-8C2E-ADC08843C298}" type="sibTrans" cxnId="{B5EB0FF5-2D81-4C2D-BE06-B57B6F24A1F1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11821-5F87-4B39-A3FE-56E74C32620C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Low Level Symptoms-Childhood 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PAH In Adulthood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(PRE-TRICUSPID )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707F3-EEF6-45B2-9669-FD7339ADE049}" type="parTrans" cxnId="{D4179416-CDFD-46B1-9D58-FDFC2F1F08A6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50890-9CB1-4B84-A290-5E98519F8784}" type="sibTrans" cxnId="{D4179416-CDFD-46B1-9D58-FDFC2F1F08A6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AC03A-0907-4116-9097-15AFD2B5CD1A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Cyanosis From Beginning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(COMPLEX CHD’s-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pul.atresa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B918A-35F7-48D3-9450-3096A0F6460B}" type="parTrans" cxnId="{7BEC35E0-F8A2-425A-87F2-EDDDD557E1EE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9141D-3AE7-4F4A-AE79-4A6182BD870A}" type="sibTrans" cxnId="{7BEC35E0-F8A2-425A-87F2-EDDDD557E1EE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213ED-1B95-4290-A4EC-150541749AE0}" type="pres">
      <dgm:prSet presAssocID="{EA222E15-6DEA-49F8-9365-D78B03A1CF55}" presName="compositeShape" presStyleCnt="0">
        <dgm:presLayoutVars>
          <dgm:dir/>
          <dgm:resizeHandles/>
        </dgm:presLayoutVars>
      </dgm:prSet>
      <dgm:spPr/>
    </dgm:pt>
    <dgm:pt modelId="{ACF51C8F-21FF-412B-BA94-1EC344C4CFF9}" type="pres">
      <dgm:prSet presAssocID="{EA222E15-6DEA-49F8-9365-D78B03A1CF55}" presName="pyramid" presStyleLbl="node1" presStyleIdx="0" presStyleCnt="1"/>
      <dgm:spPr/>
    </dgm:pt>
    <dgm:pt modelId="{184D3E73-F987-4568-B240-92F9A1EDDED3}" type="pres">
      <dgm:prSet presAssocID="{EA222E15-6DEA-49F8-9365-D78B03A1CF55}" presName="theList" presStyleCnt="0"/>
      <dgm:spPr/>
    </dgm:pt>
    <dgm:pt modelId="{CAED17B1-18D0-4F90-9D6A-B31240D175F3}" type="pres">
      <dgm:prSet presAssocID="{00601A45-352E-47B6-8815-263336C947D5}" presName="aNode" presStyleLbl="fgAcc1" presStyleIdx="0" presStyleCnt="3">
        <dgm:presLayoutVars>
          <dgm:bulletEnabled val="1"/>
        </dgm:presLayoutVars>
      </dgm:prSet>
      <dgm:spPr/>
    </dgm:pt>
    <dgm:pt modelId="{FD440243-F985-4275-9387-DADF34EA2F4C}" type="pres">
      <dgm:prSet presAssocID="{00601A45-352E-47B6-8815-263336C947D5}" presName="aSpace" presStyleCnt="0"/>
      <dgm:spPr/>
    </dgm:pt>
    <dgm:pt modelId="{E240F0B0-A6D0-4952-8163-0B6ADD5395A5}" type="pres">
      <dgm:prSet presAssocID="{5FE11821-5F87-4B39-A3FE-56E74C32620C}" presName="aNode" presStyleLbl="fgAcc1" presStyleIdx="1" presStyleCnt="3">
        <dgm:presLayoutVars>
          <dgm:bulletEnabled val="1"/>
        </dgm:presLayoutVars>
      </dgm:prSet>
      <dgm:spPr/>
    </dgm:pt>
    <dgm:pt modelId="{B885FB6D-D832-423F-AC8B-76F5077A15B6}" type="pres">
      <dgm:prSet presAssocID="{5FE11821-5F87-4B39-A3FE-56E74C32620C}" presName="aSpace" presStyleCnt="0"/>
      <dgm:spPr/>
    </dgm:pt>
    <dgm:pt modelId="{A0A8331D-2B0A-4CDE-BD1F-457871898D08}" type="pres">
      <dgm:prSet presAssocID="{531AC03A-0907-4116-9097-15AFD2B5CD1A}" presName="aNode" presStyleLbl="fgAcc1" presStyleIdx="2" presStyleCnt="3" custLinFactNeighborY="-11193">
        <dgm:presLayoutVars>
          <dgm:bulletEnabled val="1"/>
        </dgm:presLayoutVars>
      </dgm:prSet>
      <dgm:spPr/>
    </dgm:pt>
    <dgm:pt modelId="{7125FC2A-2B8D-4DBD-879E-C0C5FF97845D}" type="pres">
      <dgm:prSet presAssocID="{531AC03A-0907-4116-9097-15AFD2B5CD1A}" presName="aSpace" presStyleCnt="0"/>
      <dgm:spPr/>
    </dgm:pt>
  </dgm:ptLst>
  <dgm:cxnLst>
    <dgm:cxn modelId="{D4179416-CDFD-46B1-9D58-FDFC2F1F08A6}" srcId="{EA222E15-6DEA-49F8-9365-D78B03A1CF55}" destId="{5FE11821-5F87-4B39-A3FE-56E74C32620C}" srcOrd="1" destOrd="0" parTransId="{3F9707F3-EEF6-45B2-9669-FD7339ADE049}" sibTransId="{22C50890-9CB1-4B84-A290-5E98519F8784}"/>
    <dgm:cxn modelId="{0FA06693-F8E5-4D43-A45F-7134BB13A3BC}" type="presOf" srcId="{EA222E15-6DEA-49F8-9365-D78B03A1CF55}" destId="{F87213ED-1B95-4290-A4EC-150541749AE0}" srcOrd="0" destOrd="0" presId="urn:microsoft.com/office/officeart/2005/8/layout/pyramid2"/>
    <dgm:cxn modelId="{229877A6-4287-4B9A-A5C7-7BEFB6DAC43C}" type="presOf" srcId="{531AC03A-0907-4116-9097-15AFD2B5CD1A}" destId="{A0A8331D-2B0A-4CDE-BD1F-457871898D08}" srcOrd="0" destOrd="0" presId="urn:microsoft.com/office/officeart/2005/8/layout/pyramid2"/>
    <dgm:cxn modelId="{8C0CC2DE-1638-4DA2-AFC0-0F1DAC2DE924}" type="presOf" srcId="{00601A45-352E-47B6-8815-263336C947D5}" destId="{CAED17B1-18D0-4F90-9D6A-B31240D175F3}" srcOrd="0" destOrd="0" presId="urn:microsoft.com/office/officeart/2005/8/layout/pyramid2"/>
    <dgm:cxn modelId="{7BEC35E0-F8A2-425A-87F2-EDDDD557E1EE}" srcId="{EA222E15-6DEA-49F8-9365-D78B03A1CF55}" destId="{531AC03A-0907-4116-9097-15AFD2B5CD1A}" srcOrd="2" destOrd="0" parTransId="{E20B918A-35F7-48D3-9450-3096A0F6460B}" sibTransId="{B579141D-3AE7-4F4A-AE79-4A6182BD870A}"/>
    <dgm:cxn modelId="{E586B4E3-2BA7-461C-B77F-87641FEE19D0}" type="presOf" srcId="{5FE11821-5F87-4B39-A3FE-56E74C32620C}" destId="{E240F0B0-A6D0-4952-8163-0B6ADD5395A5}" srcOrd="0" destOrd="0" presId="urn:microsoft.com/office/officeart/2005/8/layout/pyramid2"/>
    <dgm:cxn modelId="{B5EB0FF5-2D81-4C2D-BE06-B57B6F24A1F1}" srcId="{EA222E15-6DEA-49F8-9365-D78B03A1CF55}" destId="{00601A45-352E-47B6-8815-263336C947D5}" srcOrd="0" destOrd="0" parTransId="{0480C2C6-BAA0-41E3-93B6-F8E26052314F}" sibTransId="{DF7DAF62-1C39-4374-8C2E-ADC08843C298}"/>
    <dgm:cxn modelId="{E9189CC4-E8B0-451A-9BBE-69CC58956877}" type="presParOf" srcId="{F87213ED-1B95-4290-A4EC-150541749AE0}" destId="{ACF51C8F-21FF-412B-BA94-1EC344C4CFF9}" srcOrd="0" destOrd="0" presId="urn:microsoft.com/office/officeart/2005/8/layout/pyramid2"/>
    <dgm:cxn modelId="{7C30C490-D3B6-49BD-9143-A7A04150A9DC}" type="presParOf" srcId="{F87213ED-1B95-4290-A4EC-150541749AE0}" destId="{184D3E73-F987-4568-B240-92F9A1EDDED3}" srcOrd="1" destOrd="0" presId="urn:microsoft.com/office/officeart/2005/8/layout/pyramid2"/>
    <dgm:cxn modelId="{3D0078D5-7E2D-40E9-A802-AF5B9FB31B70}" type="presParOf" srcId="{184D3E73-F987-4568-B240-92F9A1EDDED3}" destId="{CAED17B1-18D0-4F90-9D6A-B31240D175F3}" srcOrd="0" destOrd="0" presId="urn:microsoft.com/office/officeart/2005/8/layout/pyramid2"/>
    <dgm:cxn modelId="{7BF4881F-02E4-4F05-A1BC-4416FF25A515}" type="presParOf" srcId="{184D3E73-F987-4568-B240-92F9A1EDDED3}" destId="{FD440243-F985-4275-9387-DADF34EA2F4C}" srcOrd="1" destOrd="0" presId="urn:microsoft.com/office/officeart/2005/8/layout/pyramid2"/>
    <dgm:cxn modelId="{735780B2-281E-48E7-B962-A0D02596E11F}" type="presParOf" srcId="{184D3E73-F987-4568-B240-92F9A1EDDED3}" destId="{E240F0B0-A6D0-4952-8163-0B6ADD5395A5}" srcOrd="2" destOrd="0" presId="urn:microsoft.com/office/officeart/2005/8/layout/pyramid2"/>
    <dgm:cxn modelId="{6484376B-DEB5-4F87-9249-9690C7F1B853}" type="presParOf" srcId="{184D3E73-F987-4568-B240-92F9A1EDDED3}" destId="{B885FB6D-D832-423F-AC8B-76F5077A15B6}" srcOrd="3" destOrd="0" presId="urn:microsoft.com/office/officeart/2005/8/layout/pyramid2"/>
    <dgm:cxn modelId="{3CFE9D44-C080-4C3B-A6E9-3362414769DE}" type="presParOf" srcId="{184D3E73-F987-4568-B240-92F9A1EDDED3}" destId="{A0A8331D-2B0A-4CDE-BD1F-457871898D08}" srcOrd="4" destOrd="0" presId="urn:microsoft.com/office/officeart/2005/8/layout/pyramid2"/>
    <dgm:cxn modelId="{0B91BD54-CE33-4745-B235-AFDE9E0DCF18}" type="presParOf" srcId="{184D3E73-F987-4568-B240-92F9A1EDDED3}" destId="{7125FC2A-2B8D-4DBD-879E-C0C5FF9784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96E3E-CF2F-4437-B9BE-D818DAD5D0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4000436-17BC-4EC4-AD9A-D4180DF3CF42}">
      <dgm:prSet/>
      <dgm:spPr/>
      <dgm:t>
        <a:bodyPr/>
        <a:lstStyle/>
        <a:p>
          <a:r>
            <a:rPr lang="en-IN" b="1" dirty="0">
              <a:solidFill>
                <a:srgbClr val="FFFF00"/>
              </a:solidFill>
            </a:rPr>
            <a:t>SIZE </a:t>
          </a:r>
        </a:p>
        <a:p>
          <a:r>
            <a:rPr lang="en-IN" dirty="0"/>
            <a:t>( small / moderate / large )</a:t>
          </a:r>
        </a:p>
      </dgm:t>
    </dgm:pt>
    <dgm:pt modelId="{149D3994-4B14-427A-9391-B38839F58AF9}" type="parTrans" cxnId="{D88B8E68-9B78-4803-85A4-2507990FB62E}">
      <dgm:prSet/>
      <dgm:spPr/>
      <dgm:t>
        <a:bodyPr/>
        <a:lstStyle/>
        <a:p>
          <a:endParaRPr lang="en-IN"/>
        </a:p>
      </dgm:t>
    </dgm:pt>
    <dgm:pt modelId="{EBAA1726-9EDF-4763-8F0D-32307D250781}" type="sibTrans" cxnId="{D88B8E68-9B78-4803-85A4-2507990FB62E}">
      <dgm:prSet/>
      <dgm:spPr/>
      <dgm:t>
        <a:bodyPr/>
        <a:lstStyle/>
        <a:p>
          <a:endParaRPr lang="en-IN"/>
        </a:p>
      </dgm:t>
    </dgm:pt>
    <dgm:pt modelId="{C4B34CF5-5CB9-4B88-BF04-62A30B784298}">
      <dgm:prSet/>
      <dgm:spPr/>
      <dgm:t>
        <a:bodyPr/>
        <a:lstStyle/>
        <a:p>
          <a:r>
            <a:rPr lang="en-IN" b="1" dirty="0">
              <a:solidFill>
                <a:srgbClr val="FFFF00"/>
              </a:solidFill>
            </a:rPr>
            <a:t>LOCATION</a:t>
          </a:r>
        </a:p>
        <a:p>
          <a:r>
            <a:rPr lang="en-IN" dirty="0"/>
            <a:t> (Pre &amp; Post tricuspid )</a:t>
          </a:r>
        </a:p>
      </dgm:t>
    </dgm:pt>
    <dgm:pt modelId="{CEBCDAF1-426A-444D-BA5B-2E95C31D4106}" type="parTrans" cxnId="{24037056-B6B5-4ABE-AB13-F1D0D7866EB6}">
      <dgm:prSet/>
      <dgm:spPr/>
      <dgm:t>
        <a:bodyPr/>
        <a:lstStyle/>
        <a:p>
          <a:endParaRPr lang="en-IN"/>
        </a:p>
      </dgm:t>
    </dgm:pt>
    <dgm:pt modelId="{F99F61EB-2802-4197-97E7-98494FD9D960}" type="sibTrans" cxnId="{24037056-B6B5-4ABE-AB13-F1D0D7866EB6}">
      <dgm:prSet/>
      <dgm:spPr/>
      <dgm:t>
        <a:bodyPr/>
        <a:lstStyle/>
        <a:p>
          <a:endParaRPr lang="en-IN"/>
        </a:p>
      </dgm:t>
    </dgm:pt>
    <dgm:pt modelId="{00D5DD8F-6984-4105-B747-A0F9A8983855}">
      <dgm:prSet/>
      <dgm:spPr/>
      <dgm:t>
        <a:bodyPr/>
        <a:lstStyle/>
        <a:p>
          <a:r>
            <a:rPr lang="en-IN" b="1" dirty="0">
              <a:solidFill>
                <a:srgbClr val="FFFF00"/>
              </a:solidFill>
            </a:rPr>
            <a:t>RV COMPLIANCE </a:t>
          </a:r>
          <a:r>
            <a:rPr lang="en-IN" dirty="0"/>
            <a:t>( Low &amp; High )</a:t>
          </a:r>
        </a:p>
      </dgm:t>
    </dgm:pt>
    <dgm:pt modelId="{DCB5A74D-6238-4263-A2FD-052B72232D45}" type="parTrans" cxnId="{B1902A4F-01DB-4E9B-93EB-4648E953E47E}">
      <dgm:prSet/>
      <dgm:spPr/>
      <dgm:t>
        <a:bodyPr/>
        <a:lstStyle/>
        <a:p>
          <a:endParaRPr lang="en-IN"/>
        </a:p>
      </dgm:t>
    </dgm:pt>
    <dgm:pt modelId="{8EC7E425-7939-4CF9-B738-0517A4B4D332}" type="sibTrans" cxnId="{B1902A4F-01DB-4E9B-93EB-4648E953E47E}">
      <dgm:prSet/>
      <dgm:spPr/>
      <dgm:t>
        <a:bodyPr/>
        <a:lstStyle/>
        <a:p>
          <a:endParaRPr lang="en-IN"/>
        </a:p>
      </dgm:t>
    </dgm:pt>
    <dgm:pt modelId="{C5B503BA-3EF7-4E7A-B4FB-D8B064E98BE7}">
      <dgm:prSet/>
      <dgm:spPr/>
      <dgm:t>
        <a:bodyPr/>
        <a:lstStyle/>
        <a:p>
          <a:r>
            <a:rPr lang="en-IN" b="1" dirty="0">
              <a:solidFill>
                <a:srgbClr val="FFFF00"/>
              </a:solidFill>
            </a:rPr>
            <a:t>COMPLEXITY </a:t>
          </a:r>
        </a:p>
        <a:p>
          <a:r>
            <a:rPr lang="en-IN" dirty="0"/>
            <a:t>(d- TGA / TA / ECD )</a:t>
          </a:r>
        </a:p>
      </dgm:t>
    </dgm:pt>
    <dgm:pt modelId="{A34347AE-D9DA-4DB5-BD04-C3B4EBA7FD58}" type="parTrans" cxnId="{9E44C3C9-0B4B-46C5-8B4F-AA410B6E412E}">
      <dgm:prSet/>
      <dgm:spPr/>
      <dgm:t>
        <a:bodyPr/>
        <a:lstStyle/>
        <a:p>
          <a:endParaRPr lang="en-IN"/>
        </a:p>
      </dgm:t>
    </dgm:pt>
    <dgm:pt modelId="{E52A77F2-5D79-4CD9-9088-4D9CB1F4D9A7}" type="sibTrans" cxnId="{9E44C3C9-0B4B-46C5-8B4F-AA410B6E412E}">
      <dgm:prSet/>
      <dgm:spPr/>
      <dgm:t>
        <a:bodyPr/>
        <a:lstStyle/>
        <a:p>
          <a:endParaRPr lang="en-IN"/>
        </a:p>
      </dgm:t>
    </dgm:pt>
    <dgm:pt modelId="{F0704742-F166-4161-A6F7-E13D43483534}">
      <dgm:prSet/>
      <dgm:spPr/>
      <dgm:t>
        <a:bodyPr/>
        <a:lstStyle/>
        <a:p>
          <a:r>
            <a:rPr lang="en-IN" b="1" dirty="0">
              <a:solidFill>
                <a:srgbClr val="FFFF00"/>
              </a:solidFill>
            </a:rPr>
            <a:t>LEFT SIDE </a:t>
          </a:r>
        </a:p>
        <a:p>
          <a:r>
            <a:rPr lang="en-IN" dirty="0"/>
            <a:t>( Mitral atresia / Aortic stenosis )</a:t>
          </a:r>
        </a:p>
      </dgm:t>
    </dgm:pt>
    <dgm:pt modelId="{50612923-9C54-4F4F-BBF2-FD30E68B6478}" type="parTrans" cxnId="{4E374E35-0058-4406-BB72-9941E06020CE}">
      <dgm:prSet/>
      <dgm:spPr/>
      <dgm:t>
        <a:bodyPr/>
        <a:lstStyle/>
        <a:p>
          <a:endParaRPr lang="en-IN"/>
        </a:p>
      </dgm:t>
    </dgm:pt>
    <dgm:pt modelId="{A1A0DC72-D87A-4101-A65F-40F64BFC75EF}" type="sibTrans" cxnId="{4E374E35-0058-4406-BB72-9941E06020CE}">
      <dgm:prSet/>
      <dgm:spPr/>
      <dgm:t>
        <a:bodyPr/>
        <a:lstStyle/>
        <a:p>
          <a:endParaRPr lang="en-IN"/>
        </a:p>
      </dgm:t>
    </dgm:pt>
    <dgm:pt modelId="{AA1680FA-A9DF-4870-B76C-56A825FED0CA}" type="pres">
      <dgm:prSet presAssocID="{B4D96E3E-CF2F-4437-B9BE-D818DAD5D0A2}" presName="rootnode" presStyleCnt="0">
        <dgm:presLayoutVars>
          <dgm:chMax/>
          <dgm:chPref/>
          <dgm:dir/>
          <dgm:animLvl val="lvl"/>
        </dgm:presLayoutVars>
      </dgm:prSet>
      <dgm:spPr/>
    </dgm:pt>
    <dgm:pt modelId="{3C7F7F21-CB79-4083-9145-190E905180E0}" type="pres">
      <dgm:prSet presAssocID="{94000436-17BC-4EC4-AD9A-D4180DF3CF42}" presName="composite" presStyleCnt="0"/>
      <dgm:spPr/>
    </dgm:pt>
    <dgm:pt modelId="{CB2F654F-C084-4991-98D0-A51E5DF1686B}" type="pres">
      <dgm:prSet presAssocID="{94000436-17BC-4EC4-AD9A-D4180DF3CF42}" presName="LShape" presStyleLbl="alignNode1" presStyleIdx="0" presStyleCnt="9"/>
      <dgm:spPr/>
    </dgm:pt>
    <dgm:pt modelId="{FAD8B313-3DAE-4B75-A79D-8FED1EDEF814}" type="pres">
      <dgm:prSet presAssocID="{94000436-17BC-4EC4-AD9A-D4180DF3CF4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A309C6B-BCDC-4C9F-A58B-473A86822780}" type="pres">
      <dgm:prSet presAssocID="{94000436-17BC-4EC4-AD9A-D4180DF3CF42}" presName="Triangle" presStyleLbl="alignNode1" presStyleIdx="1" presStyleCnt="9"/>
      <dgm:spPr/>
    </dgm:pt>
    <dgm:pt modelId="{6737042F-B724-4FBE-BB89-11AD30064143}" type="pres">
      <dgm:prSet presAssocID="{EBAA1726-9EDF-4763-8F0D-32307D250781}" presName="sibTrans" presStyleCnt="0"/>
      <dgm:spPr/>
    </dgm:pt>
    <dgm:pt modelId="{0253473A-9E79-440D-9227-0B51351F71C8}" type="pres">
      <dgm:prSet presAssocID="{EBAA1726-9EDF-4763-8F0D-32307D250781}" presName="space" presStyleCnt="0"/>
      <dgm:spPr/>
    </dgm:pt>
    <dgm:pt modelId="{DB98031A-318F-4699-AA4C-FB8B2DDE7E5E}" type="pres">
      <dgm:prSet presAssocID="{C4B34CF5-5CB9-4B88-BF04-62A30B784298}" presName="composite" presStyleCnt="0"/>
      <dgm:spPr/>
    </dgm:pt>
    <dgm:pt modelId="{19F8B5FA-EF6F-4A7C-A92C-1BC57481F846}" type="pres">
      <dgm:prSet presAssocID="{C4B34CF5-5CB9-4B88-BF04-62A30B784298}" presName="LShape" presStyleLbl="alignNode1" presStyleIdx="2" presStyleCnt="9"/>
      <dgm:spPr/>
    </dgm:pt>
    <dgm:pt modelId="{52C921E6-8234-4B50-9800-7ECDCE77770A}" type="pres">
      <dgm:prSet presAssocID="{C4B34CF5-5CB9-4B88-BF04-62A30B78429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D82D6F7-A50B-410C-A939-D441CEE7370F}" type="pres">
      <dgm:prSet presAssocID="{C4B34CF5-5CB9-4B88-BF04-62A30B784298}" presName="Triangle" presStyleLbl="alignNode1" presStyleIdx="3" presStyleCnt="9"/>
      <dgm:spPr/>
    </dgm:pt>
    <dgm:pt modelId="{F54534E5-7927-4220-AC70-D7BC60AEDAC7}" type="pres">
      <dgm:prSet presAssocID="{F99F61EB-2802-4197-97E7-98494FD9D960}" presName="sibTrans" presStyleCnt="0"/>
      <dgm:spPr/>
    </dgm:pt>
    <dgm:pt modelId="{0192A2DA-C425-4CC3-BC9F-D21C7E3D9E85}" type="pres">
      <dgm:prSet presAssocID="{F99F61EB-2802-4197-97E7-98494FD9D960}" presName="space" presStyleCnt="0"/>
      <dgm:spPr/>
    </dgm:pt>
    <dgm:pt modelId="{CB7C88D6-849D-40F5-B0EC-E906822B92B1}" type="pres">
      <dgm:prSet presAssocID="{00D5DD8F-6984-4105-B747-A0F9A8983855}" presName="composite" presStyleCnt="0"/>
      <dgm:spPr/>
    </dgm:pt>
    <dgm:pt modelId="{B5950B81-246D-4AC4-BEA6-EF42F8C28A63}" type="pres">
      <dgm:prSet presAssocID="{00D5DD8F-6984-4105-B747-A0F9A8983855}" presName="LShape" presStyleLbl="alignNode1" presStyleIdx="4" presStyleCnt="9"/>
      <dgm:spPr/>
    </dgm:pt>
    <dgm:pt modelId="{25AAE5F3-34D5-41EA-A0AA-6FD4C626FEC7}" type="pres">
      <dgm:prSet presAssocID="{00D5DD8F-6984-4105-B747-A0F9A898385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A0168FF-9472-4496-9DF6-8A8B04E19B88}" type="pres">
      <dgm:prSet presAssocID="{00D5DD8F-6984-4105-B747-A0F9A8983855}" presName="Triangle" presStyleLbl="alignNode1" presStyleIdx="5" presStyleCnt="9"/>
      <dgm:spPr/>
    </dgm:pt>
    <dgm:pt modelId="{0CEA8BF5-A85E-4303-BE10-16ECCA32D6B6}" type="pres">
      <dgm:prSet presAssocID="{8EC7E425-7939-4CF9-B738-0517A4B4D332}" presName="sibTrans" presStyleCnt="0"/>
      <dgm:spPr/>
    </dgm:pt>
    <dgm:pt modelId="{E9AB6134-52E3-4BF3-AD86-5DC3C9C8DA23}" type="pres">
      <dgm:prSet presAssocID="{8EC7E425-7939-4CF9-B738-0517A4B4D332}" presName="space" presStyleCnt="0"/>
      <dgm:spPr/>
    </dgm:pt>
    <dgm:pt modelId="{4EB70813-075E-45E9-A292-28C07CADAA33}" type="pres">
      <dgm:prSet presAssocID="{C5B503BA-3EF7-4E7A-B4FB-D8B064E98BE7}" presName="composite" presStyleCnt="0"/>
      <dgm:spPr/>
    </dgm:pt>
    <dgm:pt modelId="{F1633B1C-0DD0-4966-AB3B-50351784E657}" type="pres">
      <dgm:prSet presAssocID="{C5B503BA-3EF7-4E7A-B4FB-D8B064E98BE7}" presName="LShape" presStyleLbl="alignNode1" presStyleIdx="6" presStyleCnt="9"/>
      <dgm:spPr/>
    </dgm:pt>
    <dgm:pt modelId="{44B06DBD-9A1F-4714-9996-1B7168F2BA7D}" type="pres">
      <dgm:prSet presAssocID="{C5B503BA-3EF7-4E7A-B4FB-D8B064E98BE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645DBFF-F7B0-43B2-BDAB-CD6B7CDB4766}" type="pres">
      <dgm:prSet presAssocID="{C5B503BA-3EF7-4E7A-B4FB-D8B064E98BE7}" presName="Triangle" presStyleLbl="alignNode1" presStyleIdx="7" presStyleCnt="9"/>
      <dgm:spPr/>
    </dgm:pt>
    <dgm:pt modelId="{6AAF2B93-6DC9-4316-9B61-7C66F5FD417C}" type="pres">
      <dgm:prSet presAssocID="{E52A77F2-5D79-4CD9-9088-4D9CB1F4D9A7}" presName="sibTrans" presStyleCnt="0"/>
      <dgm:spPr/>
    </dgm:pt>
    <dgm:pt modelId="{B4F42E9E-5781-4C8A-A8F2-69F5F5B9357C}" type="pres">
      <dgm:prSet presAssocID="{E52A77F2-5D79-4CD9-9088-4D9CB1F4D9A7}" presName="space" presStyleCnt="0"/>
      <dgm:spPr/>
    </dgm:pt>
    <dgm:pt modelId="{C4777197-1F69-45B1-AF36-3CC04153C59D}" type="pres">
      <dgm:prSet presAssocID="{F0704742-F166-4161-A6F7-E13D43483534}" presName="composite" presStyleCnt="0"/>
      <dgm:spPr/>
    </dgm:pt>
    <dgm:pt modelId="{96E874FE-9960-4E85-AB6A-6EA83B3DEB83}" type="pres">
      <dgm:prSet presAssocID="{F0704742-F166-4161-A6F7-E13D43483534}" presName="LShape" presStyleLbl="alignNode1" presStyleIdx="8" presStyleCnt="9"/>
      <dgm:spPr/>
    </dgm:pt>
    <dgm:pt modelId="{40C4EF12-42B8-4AC6-BEE0-D4D6908F9D1D}" type="pres">
      <dgm:prSet presAssocID="{F0704742-F166-4161-A6F7-E13D4348353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E374E35-0058-4406-BB72-9941E06020CE}" srcId="{B4D96E3E-CF2F-4437-B9BE-D818DAD5D0A2}" destId="{F0704742-F166-4161-A6F7-E13D43483534}" srcOrd="4" destOrd="0" parTransId="{50612923-9C54-4F4F-BBF2-FD30E68B6478}" sibTransId="{A1A0DC72-D87A-4101-A65F-40F64BFC75EF}"/>
    <dgm:cxn modelId="{16C1293B-9A13-47C3-9A55-A33776B51B97}" type="presOf" srcId="{B4D96E3E-CF2F-4437-B9BE-D818DAD5D0A2}" destId="{AA1680FA-A9DF-4870-B76C-56A825FED0CA}" srcOrd="0" destOrd="0" presId="urn:microsoft.com/office/officeart/2009/3/layout/StepUpProcess"/>
    <dgm:cxn modelId="{583FA03F-20FB-44CB-A1FB-B7F442E66B1C}" type="presOf" srcId="{C5B503BA-3EF7-4E7A-B4FB-D8B064E98BE7}" destId="{44B06DBD-9A1F-4714-9996-1B7168F2BA7D}" srcOrd="0" destOrd="0" presId="urn:microsoft.com/office/officeart/2009/3/layout/StepUpProcess"/>
    <dgm:cxn modelId="{D88B8E68-9B78-4803-85A4-2507990FB62E}" srcId="{B4D96E3E-CF2F-4437-B9BE-D818DAD5D0A2}" destId="{94000436-17BC-4EC4-AD9A-D4180DF3CF42}" srcOrd="0" destOrd="0" parTransId="{149D3994-4B14-427A-9391-B38839F58AF9}" sibTransId="{EBAA1726-9EDF-4763-8F0D-32307D250781}"/>
    <dgm:cxn modelId="{B1902A4F-01DB-4E9B-93EB-4648E953E47E}" srcId="{B4D96E3E-CF2F-4437-B9BE-D818DAD5D0A2}" destId="{00D5DD8F-6984-4105-B747-A0F9A8983855}" srcOrd="2" destOrd="0" parTransId="{DCB5A74D-6238-4263-A2FD-052B72232D45}" sibTransId="{8EC7E425-7939-4CF9-B738-0517A4B4D332}"/>
    <dgm:cxn modelId="{24037056-B6B5-4ABE-AB13-F1D0D7866EB6}" srcId="{B4D96E3E-CF2F-4437-B9BE-D818DAD5D0A2}" destId="{C4B34CF5-5CB9-4B88-BF04-62A30B784298}" srcOrd="1" destOrd="0" parTransId="{CEBCDAF1-426A-444D-BA5B-2E95C31D4106}" sibTransId="{F99F61EB-2802-4197-97E7-98494FD9D960}"/>
    <dgm:cxn modelId="{38E55BA5-7CB5-4DDE-ACDD-801EC6110DDF}" type="presOf" srcId="{00D5DD8F-6984-4105-B747-A0F9A8983855}" destId="{25AAE5F3-34D5-41EA-A0AA-6FD4C626FEC7}" srcOrd="0" destOrd="0" presId="urn:microsoft.com/office/officeart/2009/3/layout/StepUpProcess"/>
    <dgm:cxn modelId="{110C8DAB-22E0-4398-BE84-AD3D1B11C3F1}" type="presOf" srcId="{94000436-17BC-4EC4-AD9A-D4180DF3CF42}" destId="{FAD8B313-3DAE-4B75-A79D-8FED1EDEF814}" srcOrd="0" destOrd="0" presId="urn:microsoft.com/office/officeart/2009/3/layout/StepUpProcess"/>
    <dgm:cxn modelId="{3CEA7FB9-E17E-40E3-80FF-61F017FA8CA7}" type="presOf" srcId="{C4B34CF5-5CB9-4B88-BF04-62A30B784298}" destId="{52C921E6-8234-4B50-9800-7ECDCE77770A}" srcOrd="0" destOrd="0" presId="urn:microsoft.com/office/officeart/2009/3/layout/StepUpProcess"/>
    <dgm:cxn modelId="{9E44C3C9-0B4B-46C5-8B4F-AA410B6E412E}" srcId="{B4D96E3E-CF2F-4437-B9BE-D818DAD5D0A2}" destId="{C5B503BA-3EF7-4E7A-B4FB-D8B064E98BE7}" srcOrd="3" destOrd="0" parTransId="{A34347AE-D9DA-4DB5-BD04-C3B4EBA7FD58}" sibTransId="{E52A77F2-5D79-4CD9-9088-4D9CB1F4D9A7}"/>
    <dgm:cxn modelId="{4279FEE8-C0F1-4D62-911F-F875B3F02C32}" type="presOf" srcId="{F0704742-F166-4161-A6F7-E13D43483534}" destId="{40C4EF12-42B8-4AC6-BEE0-D4D6908F9D1D}" srcOrd="0" destOrd="0" presId="urn:microsoft.com/office/officeart/2009/3/layout/StepUpProcess"/>
    <dgm:cxn modelId="{596BB8F3-76AF-4973-B71D-BED9E0095D7E}" type="presParOf" srcId="{AA1680FA-A9DF-4870-B76C-56A825FED0CA}" destId="{3C7F7F21-CB79-4083-9145-190E905180E0}" srcOrd="0" destOrd="0" presId="urn:microsoft.com/office/officeart/2009/3/layout/StepUpProcess"/>
    <dgm:cxn modelId="{8F9BFCCC-4BFF-4BFF-972C-D61E7E9CE4CB}" type="presParOf" srcId="{3C7F7F21-CB79-4083-9145-190E905180E0}" destId="{CB2F654F-C084-4991-98D0-A51E5DF1686B}" srcOrd="0" destOrd="0" presId="urn:microsoft.com/office/officeart/2009/3/layout/StepUpProcess"/>
    <dgm:cxn modelId="{6C012C69-B460-4455-9F87-6B68485260ED}" type="presParOf" srcId="{3C7F7F21-CB79-4083-9145-190E905180E0}" destId="{FAD8B313-3DAE-4B75-A79D-8FED1EDEF814}" srcOrd="1" destOrd="0" presId="urn:microsoft.com/office/officeart/2009/3/layout/StepUpProcess"/>
    <dgm:cxn modelId="{48FF0F42-4F4F-4ECA-9C5D-458C31DE9B88}" type="presParOf" srcId="{3C7F7F21-CB79-4083-9145-190E905180E0}" destId="{BA309C6B-BCDC-4C9F-A58B-473A86822780}" srcOrd="2" destOrd="0" presId="urn:microsoft.com/office/officeart/2009/3/layout/StepUpProcess"/>
    <dgm:cxn modelId="{51EFE884-9775-4923-ACC0-A4AC5F9D6E99}" type="presParOf" srcId="{AA1680FA-A9DF-4870-B76C-56A825FED0CA}" destId="{6737042F-B724-4FBE-BB89-11AD30064143}" srcOrd="1" destOrd="0" presId="urn:microsoft.com/office/officeart/2009/3/layout/StepUpProcess"/>
    <dgm:cxn modelId="{FBA4C2E5-9E3A-4054-890A-A1613D3C1918}" type="presParOf" srcId="{6737042F-B724-4FBE-BB89-11AD30064143}" destId="{0253473A-9E79-440D-9227-0B51351F71C8}" srcOrd="0" destOrd="0" presId="urn:microsoft.com/office/officeart/2009/3/layout/StepUpProcess"/>
    <dgm:cxn modelId="{A9BBE0A4-8D50-4BCD-ACD0-62DAC5B1106A}" type="presParOf" srcId="{AA1680FA-A9DF-4870-B76C-56A825FED0CA}" destId="{DB98031A-318F-4699-AA4C-FB8B2DDE7E5E}" srcOrd="2" destOrd="0" presId="urn:microsoft.com/office/officeart/2009/3/layout/StepUpProcess"/>
    <dgm:cxn modelId="{11BE4AC0-8AED-4FE8-9336-D1F554774A7A}" type="presParOf" srcId="{DB98031A-318F-4699-AA4C-FB8B2DDE7E5E}" destId="{19F8B5FA-EF6F-4A7C-A92C-1BC57481F846}" srcOrd="0" destOrd="0" presId="urn:microsoft.com/office/officeart/2009/3/layout/StepUpProcess"/>
    <dgm:cxn modelId="{3394086C-8203-4CAF-B4F9-84FB6D201B92}" type="presParOf" srcId="{DB98031A-318F-4699-AA4C-FB8B2DDE7E5E}" destId="{52C921E6-8234-4B50-9800-7ECDCE77770A}" srcOrd="1" destOrd="0" presId="urn:microsoft.com/office/officeart/2009/3/layout/StepUpProcess"/>
    <dgm:cxn modelId="{382FED04-5178-4F5D-992F-C33B452300A4}" type="presParOf" srcId="{DB98031A-318F-4699-AA4C-FB8B2DDE7E5E}" destId="{8D82D6F7-A50B-410C-A939-D441CEE7370F}" srcOrd="2" destOrd="0" presId="urn:microsoft.com/office/officeart/2009/3/layout/StepUpProcess"/>
    <dgm:cxn modelId="{20E84605-0990-4BA0-90DD-92149F3E84E4}" type="presParOf" srcId="{AA1680FA-A9DF-4870-B76C-56A825FED0CA}" destId="{F54534E5-7927-4220-AC70-D7BC60AEDAC7}" srcOrd="3" destOrd="0" presId="urn:microsoft.com/office/officeart/2009/3/layout/StepUpProcess"/>
    <dgm:cxn modelId="{DC979A75-E9DB-4D58-8E79-5FBD9CCD82ED}" type="presParOf" srcId="{F54534E5-7927-4220-AC70-D7BC60AEDAC7}" destId="{0192A2DA-C425-4CC3-BC9F-D21C7E3D9E85}" srcOrd="0" destOrd="0" presId="urn:microsoft.com/office/officeart/2009/3/layout/StepUpProcess"/>
    <dgm:cxn modelId="{432E3F8F-3380-46BF-ACC0-60731D3F3269}" type="presParOf" srcId="{AA1680FA-A9DF-4870-B76C-56A825FED0CA}" destId="{CB7C88D6-849D-40F5-B0EC-E906822B92B1}" srcOrd="4" destOrd="0" presId="urn:microsoft.com/office/officeart/2009/3/layout/StepUpProcess"/>
    <dgm:cxn modelId="{D0C18CF9-E788-4423-9B7B-07219F7E4E59}" type="presParOf" srcId="{CB7C88D6-849D-40F5-B0EC-E906822B92B1}" destId="{B5950B81-246D-4AC4-BEA6-EF42F8C28A63}" srcOrd="0" destOrd="0" presId="urn:microsoft.com/office/officeart/2009/3/layout/StepUpProcess"/>
    <dgm:cxn modelId="{893F889C-25CE-46D7-8AAB-EF027B8382F4}" type="presParOf" srcId="{CB7C88D6-849D-40F5-B0EC-E906822B92B1}" destId="{25AAE5F3-34D5-41EA-A0AA-6FD4C626FEC7}" srcOrd="1" destOrd="0" presId="urn:microsoft.com/office/officeart/2009/3/layout/StepUpProcess"/>
    <dgm:cxn modelId="{3CBCAE02-8E71-418D-9F0A-9FEB18B70AB7}" type="presParOf" srcId="{CB7C88D6-849D-40F5-B0EC-E906822B92B1}" destId="{3A0168FF-9472-4496-9DF6-8A8B04E19B88}" srcOrd="2" destOrd="0" presId="urn:microsoft.com/office/officeart/2009/3/layout/StepUpProcess"/>
    <dgm:cxn modelId="{694215F1-647C-4C03-9824-7A533549BA26}" type="presParOf" srcId="{AA1680FA-A9DF-4870-B76C-56A825FED0CA}" destId="{0CEA8BF5-A85E-4303-BE10-16ECCA32D6B6}" srcOrd="5" destOrd="0" presId="urn:microsoft.com/office/officeart/2009/3/layout/StepUpProcess"/>
    <dgm:cxn modelId="{F86510B5-A5A3-43B7-839C-F69AD8D39B85}" type="presParOf" srcId="{0CEA8BF5-A85E-4303-BE10-16ECCA32D6B6}" destId="{E9AB6134-52E3-4BF3-AD86-5DC3C9C8DA23}" srcOrd="0" destOrd="0" presId="urn:microsoft.com/office/officeart/2009/3/layout/StepUpProcess"/>
    <dgm:cxn modelId="{0FE94654-AAAD-48A6-BFB2-2AFEC05F1DD9}" type="presParOf" srcId="{AA1680FA-A9DF-4870-B76C-56A825FED0CA}" destId="{4EB70813-075E-45E9-A292-28C07CADAA33}" srcOrd="6" destOrd="0" presId="urn:microsoft.com/office/officeart/2009/3/layout/StepUpProcess"/>
    <dgm:cxn modelId="{050099F2-49E8-4B55-A807-4342E26BB592}" type="presParOf" srcId="{4EB70813-075E-45E9-A292-28C07CADAA33}" destId="{F1633B1C-0DD0-4966-AB3B-50351784E657}" srcOrd="0" destOrd="0" presId="urn:microsoft.com/office/officeart/2009/3/layout/StepUpProcess"/>
    <dgm:cxn modelId="{5465C76E-9D8F-4CD6-9E3F-957F298F5594}" type="presParOf" srcId="{4EB70813-075E-45E9-A292-28C07CADAA33}" destId="{44B06DBD-9A1F-4714-9996-1B7168F2BA7D}" srcOrd="1" destOrd="0" presId="urn:microsoft.com/office/officeart/2009/3/layout/StepUpProcess"/>
    <dgm:cxn modelId="{CEB82CFF-B9C3-4D43-BF57-6A02629CF172}" type="presParOf" srcId="{4EB70813-075E-45E9-A292-28C07CADAA33}" destId="{3645DBFF-F7B0-43B2-BDAB-CD6B7CDB4766}" srcOrd="2" destOrd="0" presId="urn:microsoft.com/office/officeart/2009/3/layout/StepUpProcess"/>
    <dgm:cxn modelId="{10A545D5-0BA1-4EF5-9046-12AC8A3887ED}" type="presParOf" srcId="{AA1680FA-A9DF-4870-B76C-56A825FED0CA}" destId="{6AAF2B93-6DC9-4316-9B61-7C66F5FD417C}" srcOrd="7" destOrd="0" presId="urn:microsoft.com/office/officeart/2009/3/layout/StepUpProcess"/>
    <dgm:cxn modelId="{42E30157-79A5-41E7-BF19-7E74FD719260}" type="presParOf" srcId="{6AAF2B93-6DC9-4316-9B61-7C66F5FD417C}" destId="{B4F42E9E-5781-4C8A-A8F2-69F5F5B9357C}" srcOrd="0" destOrd="0" presId="urn:microsoft.com/office/officeart/2009/3/layout/StepUpProcess"/>
    <dgm:cxn modelId="{D20EE4CF-7C27-4FE0-B80E-357482557FAE}" type="presParOf" srcId="{AA1680FA-A9DF-4870-B76C-56A825FED0CA}" destId="{C4777197-1F69-45B1-AF36-3CC04153C59D}" srcOrd="8" destOrd="0" presId="urn:microsoft.com/office/officeart/2009/3/layout/StepUpProcess"/>
    <dgm:cxn modelId="{2E88E633-D172-44D0-B8BB-5B04543A6D48}" type="presParOf" srcId="{C4777197-1F69-45B1-AF36-3CC04153C59D}" destId="{96E874FE-9960-4E85-AB6A-6EA83B3DEB83}" srcOrd="0" destOrd="0" presId="urn:microsoft.com/office/officeart/2009/3/layout/StepUpProcess"/>
    <dgm:cxn modelId="{B153B305-E172-4745-BF1D-B23C216C97DA}" type="presParOf" srcId="{C4777197-1F69-45B1-AF36-3CC04153C59D}" destId="{40C4EF12-42B8-4AC6-BEE0-D4D6908F9D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33EC8-E0FA-4F6A-91EA-CD10C0B5FC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C6D7AF8-1AD7-4CF0-8022-7EEBFA23D687}">
      <dgm:prSet/>
      <dgm:spPr/>
      <dgm:t>
        <a:bodyPr/>
        <a:lstStyle/>
        <a:p>
          <a:r>
            <a:rPr lang="en-GB" dirty="0">
              <a:solidFill>
                <a:srgbClr val="FFFF00"/>
              </a:solidFill>
            </a:rPr>
            <a:t>Baseline assessment of the disease severity</a:t>
          </a:r>
          <a:endParaRPr lang="en-IN" dirty="0">
            <a:solidFill>
              <a:srgbClr val="FFFF00"/>
            </a:solidFill>
          </a:endParaRPr>
        </a:p>
      </dgm:t>
    </dgm:pt>
    <dgm:pt modelId="{0CEB9471-8E5C-4976-A2C3-078F38A2C1B1}" type="parTrans" cxnId="{BD7CF16D-AF1F-412B-B593-259E55485E91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11E2BF36-FD0E-49A6-B591-5A7426D030C2}" type="sibTrans" cxnId="{BD7CF16D-AF1F-412B-B593-259E55485E91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319BCAE5-73B9-4E5C-9A84-0F81B1A38C6C}">
      <dgm:prSet/>
      <dgm:spPr/>
      <dgm:t>
        <a:bodyPr/>
        <a:lstStyle/>
        <a:p>
          <a:r>
            <a:rPr lang="en-GB">
              <a:solidFill>
                <a:srgbClr val="FFFF00"/>
              </a:solidFill>
            </a:rPr>
            <a:t>General measures and supportive care</a:t>
          </a:r>
          <a:endParaRPr lang="en-IN">
            <a:solidFill>
              <a:srgbClr val="FFFF00"/>
            </a:solidFill>
          </a:endParaRPr>
        </a:p>
      </dgm:t>
    </dgm:pt>
    <dgm:pt modelId="{1CD4926E-F3E1-4729-AD83-88E86154F5B5}" type="parTrans" cxnId="{9F63D28E-855D-4D81-A816-91E8C9BF1966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E83E3081-C6DD-4F53-9B1C-BA310C4124F2}" type="sibTrans" cxnId="{9F63D28E-855D-4D81-A816-91E8C9BF1966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8A0F9150-089C-435C-A40F-B5A857A8D6D8}">
      <dgm:prSet/>
      <dgm:spPr/>
      <dgm:t>
        <a:bodyPr/>
        <a:lstStyle/>
        <a:p>
          <a:r>
            <a:rPr lang="en-GB">
              <a:solidFill>
                <a:srgbClr val="FFFF00"/>
              </a:solidFill>
            </a:rPr>
            <a:t>Primary therapy - directed at the pathophysiology of disease</a:t>
          </a:r>
          <a:endParaRPr lang="en-IN">
            <a:solidFill>
              <a:srgbClr val="FFFF00"/>
            </a:solidFill>
          </a:endParaRPr>
        </a:p>
      </dgm:t>
    </dgm:pt>
    <dgm:pt modelId="{ED91D346-EB59-4F6B-840B-29099E4DD79F}" type="parTrans" cxnId="{659146E8-50EC-485D-A03C-17A83AF12B08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D7B504BB-11DB-430F-B4B5-58FB7F293451}" type="sibTrans" cxnId="{659146E8-50EC-485D-A03C-17A83AF12B08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9DA2EAF8-ED53-4B89-B25E-FC7C64BB88DB}">
      <dgm:prSet/>
      <dgm:spPr/>
      <dgm:t>
        <a:bodyPr/>
        <a:lstStyle/>
        <a:p>
          <a:r>
            <a:rPr lang="en-GB">
              <a:solidFill>
                <a:srgbClr val="FFFF00"/>
              </a:solidFill>
            </a:rPr>
            <a:t>Advanced therapy - directed at PH “per se”</a:t>
          </a:r>
          <a:endParaRPr lang="en-IN">
            <a:solidFill>
              <a:srgbClr val="FFFF00"/>
            </a:solidFill>
          </a:endParaRPr>
        </a:p>
      </dgm:t>
    </dgm:pt>
    <dgm:pt modelId="{0AA48C0D-6BBA-4D8E-99B0-4AFF4E12EFC9}" type="parTrans" cxnId="{0055FC8A-A199-4007-A5EE-8DFB40C745EA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226BDC58-D42B-4964-B14F-FE9D1D6EACFC}" type="sibTrans" cxnId="{0055FC8A-A199-4007-A5EE-8DFB40C745EA}">
      <dgm:prSet/>
      <dgm:spPr/>
      <dgm:t>
        <a:bodyPr/>
        <a:lstStyle/>
        <a:p>
          <a:endParaRPr lang="en-IN">
            <a:solidFill>
              <a:srgbClr val="FFFF00"/>
            </a:solidFill>
          </a:endParaRPr>
        </a:p>
      </dgm:t>
    </dgm:pt>
    <dgm:pt modelId="{D66971D7-675F-4731-AE76-E5D0C38BDFD5}" type="pres">
      <dgm:prSet presAssocID="{77033EC8-E0FA-4F6A-91EA-CD10C0B5FCAD}" presName="Name0" presStyleCnt="0">
        <dgm:presLayoutVars>
          <dgm:dir/>
          <dgm:resizeHandles val="exact"/>
        </dgm:presLayoutVars>
      </dgm:prSet>
      <dgm:spPr/>
    </dgm:pt>
    <dgm:pt modelId="{BA4CCAFE-D489-4FF9-B5B0-48624DA0A5EC}" type="pres">
      <dgm:prSet presAssocID="{77033EC8-E0FA-4F6A-91EA-CD10C0B5FCAD}" presName="arrow" presStyleLbl="bgShp" presStyleIdx="0" presStyleCnt="1"/>
      <dgm:spPr/>
    </dgm:pt>
    <dgm:pt modelId="{41FDF43B-92AB-4832-9E68-A71BE61D7946}" type="pres">
      <dgm:prSet presAssocID="{77033EC8-E0FA-4F6A-91EA-CD10C0B5FCAD}" presName="points" presStyleCnt="0"/>
      <dgm:spPr/>
    </dgm:pt>
    <dgm:pt modelId="{F1C9CDAE-40E4-433E-A2BF-F974DA2EF0F7}" type="pres">
      <dgm:prSet presAssocID="{1C6D7AF8-1AD7-4CF0-8022-7EEBFA23D687}" presName="compositeA" presStyleCnt="0"/>
      <dgm:spPr/>
    </dgm:pt>
    <dgm:pt modelId="{31164C6C-33C7-492A-9094-D805E201CAD0}" type="pres">
      <dgm:prSet presAssocID="{1C6D7AF8-1AD7-4CF0-8022-7EEBFA23D687}" presName="textA" presStyleLbl="revTx" presStyleIdx="0" presStyleCnt="4">
        <dgm:presLayoutVars>
          <dgm:bulletEnabled val="1"/>
        </dgm:presLayoutVars>
      </dgm:prSet>
      <dgm:spPr/>
    </dgm:pt>
    <dgm:pt modelId="{24A3B88B-AADD-467B-8281-4F27768CAF3C}" type="pres">
      <dgm:prSet presAssocID="{1C6D7AF8-1AD7-4CF0-8022-7EEBFA23D687}" presName="circleA" presStyleLbl="node1" presStyleIdx="0" presStyleCnt="4"/>
      <dgm:spPr/>
    </dgm:pt>
    <dgm:pt modelId="{3BEC989B-5CF7-422D-B3EA-DC47C4B08DBA}" type="pres">
      <dgm:prSet presAssocID="{1C6D7AF8-1AD7-4CF0-8022-7EEBFA23D687}" presName="spaceA" presStyleCnt="0"/>
      <dgm:spPr/>
    </dgm:pt>
    <dgm:pt modelId="{8238BCE9-BDB2-4474-AA4F-09204F79F186}" type="pres">
      <dgm:prSet presAssocID="{11E2BF36-FD0E-49A6-B591-5A7426D030C2}" presName="space" presStyleCnt="0"/>
      <dgm:spPr/>
    </dgm:pt>
    <dgm:pt modelId="{E26A26DF-B58E-4CC7-BF6A-665A08465A79}" type="pres">
      <dgm:prSet presAssocID="{319BCAE5-73B9-4E5C-9A84-0F81B1A38C6C}" presName="compositeB" presStyleCnt="0"/>
      <dgm:spPr/>
    </dgm:pt>
    <dgm:pt modelId="{FCC2D40A-C9F2-48FB-AC03-86375F1910E4}" type="pres">
      <dgm:prSet presAssocID="{319BCAE5-73B9-4E5C-9A84-0F81B1A38C6C}" presName="textB" presStyleLbl="revTx" presStyleIdx="1" presStyleCnt="4">
        <dgm:presLayoutVars>
          <dgm:bulletEnabled val="1"/>
        </dgm:presLayoutVars>
      </dgm:prSet>
      <dgm:spPr/>
    </dgm:pt>
    <dgm:pt modelId="{8336E23E-38FD-43EB-8154-50AD866CD2CD}" type="pres">
      <dgm:prSet presAssocID="{319BCAE5-73B9-4E5C-9A84-0F81B1A38C6C}" presName="circleB" presStyleLbl="node1" presStyleIdx="1" presStyleCnt="4"/>
      <dgm:spPr/>
    </dgm:pt>
    <dgm:pt modelId="{238CCABC-7160-4817-BB76-7F7483A8F768}" type="pres">
      <dgm:prSet presAssocID="{319BCAE5-73B9-4E5C-9A84-0F81B1A38C6C}" presName="spaceB" presStyleCnt="0"/>
      <dgm:spPr/>
    </dgm:pt>
    <dgm:pt modelId="{8A51055F-FA24-4216-B74D-7221DF18DC3F}" type="pres">
      <dgm:prSet presAssocID="{E83E3081-C6DD-4F53-9B1C-BA310C4124F2}" presName="space" presStyleCnt="0"/>
      <dgm:spPr/>
    </dgm:pt>
    <dgm:pt modelId="{AFC41F5F-4C18-4AF6-8AAE-5603AA78F6C5}" type="pres">
      <dgm:prSet presAssocID="{8A0F9150-089C-435C-A40F-B5A857A8D6D8}" presName="compositeA" presStyleCnt="0"/>
      <dgm:spPr/>
    </dgm:pt>
    <dgm:pt modelId="{BC5BC553-B6F0-48AD-8DC3-1AAF0F3E753B}" type="pres">
      <dgm:prSet presAssocID="{8A0F9150-089C-435C-A40F-B5A857A8D6D8}" presName="textA" presStyleLbl="revTx" presStyleIdx="2" presStyleCnt="4">
        <dgm:presLayoutVars>
          <dgm:bulletEnabled val="1"/>
        </dgm:presLayoutVars>
      </dgm:prSet>
      <dgm:spPr/>
    </dgm:pt>
    <dgm:pt modelId="{2153B1FF-E019-4F36-BD4F-76C877217FBD}" type="pres">
      <dgm:prSet presAssocID="{8A0F9150-089C-435C-A40F-B5A857A8D6D8}" presName="circleA" presStyleLbl="node1" presStyleIdx="2" presStyleCnt="4"/>
      <dgm:spPr/>
    </dgm:pt>
    <dgm:pt modelId="{11E8B86A-ECD2-4D7D-A122-5FF8643D4D18}" type="pres">
      <dgm:prSet presAssocID="{8A0F9150-089C-435C-A40F-B5A857A8D6D8}" presName="spaceA" presStyleCnt="0"/>
      <dgm:spPr/>
    </dgm:pt>
    <dgm:pt modelId="{5EB9BB14-9B4B-4228-8634-B32EA948910D}" type="pres">
      <dgm:prSet presAssocID="{D7B504BB-11DB-430F-B4B5-58FB7F293451}" presName="space" presStyleCnt="0"/>
      <dgm:spPr/>
    </dgm:pt>
    <dgm:pt modelId="{44DEA4DC-3A1F-47E4-8628-8DF2A2DC5D67}" type="pres">
      <dgm:prSet presAssocID="{9DA2EAF8-ED53-4B89-B25E-FC7C64BB88DB}" presName="compositeB" presStyleCnt="0"/>
      <dgm:spPr/>
    </dgm:pt>
    <dgm:pt modelId="{E0DD875F-285D-4383-8B40-D667B92F07E4}" type="pres">
      <dgm:prSet presAssocID="{9DA2EAF8-ED53-4B89-B25E-FC7C64BB88DB}" presName="textB" presStyleLbl="revTx" presStyleIdx="3" presStyleCnt="4">
        <dgm:presLayoutVars>
          <dgm:bulletEnabled val="1"/>
        </dgm:presLayoutVars>
      </dgm:prSet>
      <dgm:spPr/>
    </dgm:pt>
    <dgm:pt modelId="{0852D9EB-BD2F-4366-98A2-08AC4EC4229A}" type="pres">
      <dgm:prSet presAssocID="{9DA2EAF8-ED53-4B89-B25E-FC7C64BB88DB}" presName="circleB" presStyleLbl="node1" presStyleIdx="3" presStyleCnt="4"/>
      <dgm:spPr/>
    </dgm:pt>
    <dgm:pt modelId="{2B1C4C45-77EB-4900-A197-6B30D6FAB1AB}" type="pres">
      <dgm:prSet presAssocID="{9DA2EAF8-ED53-4B89-B25E-FC7C64BB88DB}" presName="spaceB" presStyleCnt="0"/>
      <dgm:spPr/>
    </dgm:pt>
  </dgm:ptLst>
  <dgm:cxnLst>
    <dgm:cxn modelId="{BD7CF16D-AF1F-412B-B593-259E55485E91}" srcId="{77033EC8-E0FA-4F6A-91EA-CD10C0B5FCAD}" destId="{1C6D7AF8-1AD7-4CF0-8022-7EEBFA23D687}" srcOrd="0" destOrd="0" parTransId="{0CEB9471-8E5C-4976-A2C3-078F38A2C1B1}" sibTransId="{11E2BF36-FD0E-49A6-B591-5A7426D030C2}"/>
    <dgm:cxn modelId="{0055FC8A-A199-4007-A5EE-8DFB40C745EA}" srcId="{77033EC8-E0FA-4F6A-91EA-CD10C0B5FCAD}" destId="{9DA2EAF8-ED53-4B89-B25E-FC7C64BB88DB}" srcOrd="3" destOrd="0" parTransId="{0AA48C0D-6BBA-4D8E-99B0-4AFF4E12EFC9}" sibTransId="{226BDC58-D42B-4964-B14F-FE9D1D6EACFC}"/>
    <dgm:cxn modelId="{0C06988D-0DC2-4BE9-B3A8-995F5C33C748}" type="presOf" srcId="{1C6D7AF8-1AD7-4CF0-8022-7EEBFA23D687}" destId="{31164C6C-33C7-492A-9094-D805E201CAD0}" srcOrd="0" destOrd="0" presId="urn:microsoft.com/office/officeart/2005/8/layout/hProcess11"/>
    <dgm:cxn modelId="{9F63D28E-855D-4D81-A816-91E8C9BF1966}" srcId="{77033EC8-E0FA-4F6A-91EA-CD10C0B5FCAD}" destId="{319BCAE5-73B9-4E5C-9A84-0F81B1A38C6C}" srcOrd="1" destOrd="0" parTransId="{1CD4926E-F3E1-4729-AD83-88E86154F5B5}" sibTransId="{E83E3081-C6DD-4F53-9B1C-BA310C4124F2}"/>
    <dgm:cxn modelId="{CF5AAEA7-533B-4357-A113-7BD5AA7490C4}" type="presOf" srcId="{8A0F9150-089C-435C-A40F-B5A857A8D6D8}" destId="{BC5BC553-B6F0-48AD-8DC3-1AAF0F3E753B}" srcOrd="0" destOrd="0" presId="urn:microsoft.com/office/officeart/2005/8/layout/hProcess11"/>
    <dgm:cxn modelId="{B3561BC1-EA64-4220-8E25-F474E79BD6D9}" type="presOf" srcId="{77033EC8-E0FA-4F6A-91EA-CD10C0B5FCAD}" destId="{D66971D7-675F-4731-AE76-E5D0C38BDFD5}" srcOrd="0" destOrd="0" presId="urn:microsoft.com/office/officeart/2005/8/layout/hProcess11"/>
    <dgm:cxn modelId="{F44236C7-8B20-41F1-880E-EF70CCB03F8C}" type="presOf" srcId="{319BCAE5-73B9-4E5C-9A84-0F81B1A38C6C}" destId="{FCC2D40A-C9F2-48FB-AC03-86375F1910E4}" srcOrd="0" destOrd="0" presId="urn:microsoft.com/office/officeart/2005/8/layout/hProcess11"/>
    <dgm:cxn modelId="{659146E8-50EC-485D-A03C-17A83AF12B08}" srcId="{77033EC8-E0FA-4F6A-91EA-CD10C0B5FCAD}" destId="{8A0F9150-089C-435C-A40F-B5A857A8D6D8}" srcOrd="2" destOrd="0" parTransId="{ED91D346-EB59-4F6B-840B-29099E4DD79F}" sibTransId="{D7B504BB-11DB-430F-B4B5-58FB7F293451}"/>
    <dgm:cxn modelId="{F69689FD-D60F-433C-B33F-4B2E03EB660D}" type="presOf" srcId="{9DA2EAF8-ED53-4B89-B25E-FC7C64BB88DB}" destId="{E0DD875F-285D-4383-8B40-D667B92F07E4}" srcOrd="0" destOrd="0" presId="urn:microsoft.com/office/officeart/2005/8/layout/hProcess11"/>
    <dgm:cxn modelId="{5D993B65-5118-46D7-B8DF-C6C803F5F825}" type="presParOf" srcId="{D66971D7-675F-4731-AE76-E5D0C38BDFD5}" destId="{BA4CCAFE-D489-4FF9-B5B0-48624DA0A5EC}" srcOrd="0" destOrd="0" presId="urn:microsoft.com/office/officeart/2005/8/layout/hProcess11"/>
    <dgm:cxn modelId="{B1CF1A7D-76CA-4932-B304-FA7100965776}" type="presParOf" srcId="{D66971D7-675F-4731-AE76-E5D0C38BDFD5}" destId="{41FDF43B-92AB-4832-9E68-A71BE61D7946}" srcOrd="1" destOrd="0" presId="urn:microsoft.com/office/officeart/2005/8/layout/hProcess11"/>
    <dgm:cxn modelId="{09757D4A-A347-417A-894A-109106CC3478}" type="presParOf" srcId="{41FDF43B-92AB-4832-9E68-A71BE61D7946}" destId="{F1C9CDAE-40E4-433E-A2BF-F974DA2EF0F7}" srcOrd="0" destOrd="0" presId="urn:microsoft.com/office/officeart/2005/8/layout/hProcess11"/>
    <dgm:cxn modelId="{BD44DCAE-C62F-42E7-B079-1AE4832F8566}" type="presParOf" srcId="{F1C9CDAE-40E4-433E-A2BF-F974DA2EF0F7}" destId="{31164C6C-33C7-492A-9094-D805E201CAD0}" srcOrd="0" destOrd="0" presId="urn:microsoft.com/office/officeart/2005/8/layout/hProcess11"/>
    <dgm:cxn modelId="{CFF9A454-85E1-43D7-BA2F-47A033AB437A}" type="presParOf" srcId="{F1C9CDAE-40E4-433E-A2BF-F974DA2EF0F7}" destId="{24A3B88B-AADD-467B-8281-4F27768CAF3C}" srcOrd="1" destOrd="0" presId="urn:microsoft.com/office/officeart/2005/8/layout/hProcess11"/>
    <dgm:cxn modelId="{7185918C-67B8-43EB-B4FA-B9870E3133FC}" type="presParOf" srcId="{F1C9CDAE-40E4-433E-A2BF-F974DA2EF0F7}" destId="{3BEC989B-5CF7-422D-B3EA-DC47C4B08DBA}" srcOrd="2" destOrd="0" presId="urn:microsoft.com/office/officeart/2005/8/layout/hProcess11"/>
    <dgm:cxn modelId="{1F1BE4C9-464A-425C-9C7E-66B9B32FD5CF}" type="presParOf" srcId="{41FDF43B-92AB-4832-9E68-A71BE61D7946}" destId="{8238BCE9-BDB2-4474-AA4F-09204F79F186}" srcOrd="1" destOrd="0" presId="urn:microsoft.com/office/officeart/2005/8/layout/hProcess11"/>
    <dgm:cxn modelId="{C7240AEF-224D-46BD-8596-3D677177BD11}" type="presParOf" srcId="{41FDF43B-92AB-4832-9E68-A71BE61D7946}" destId="{E26A26DF-B58E-4CC7-BF6A-665A08465A79}" srcOrd="2" destOrd="0" presId="urn:microsoft.com/office/officeart/2005/8/layout/hProcess11"/>
    <dgm:cxn modelId="{28D7ADA6-253C-4980-9867-AC8EB9581DCE}" type="presParOf" srcId="{E26A26DF-B58E-4CC7-BF6A-665A08465A79}" destId="{FCC2D40A-C9F2-48FB-AC03-86375F1910E4}" srcOrd="0" destOrd="0" presId="urn:microsoft.com/office/officeart/2005/8/layout/hProcess11"/>
    <dgm:cxn modelId="{4BA53686-C57A-4143-983F-FDC5DB6CE1FB}" type="presParOf" srcId="{E26A26DF-B58E-4CC7-BF6A-665A08465A79}" destId="{8336E23E-38FD-43EB-8154-50AD866CD2CD}" srcOrd="1" destOrd="0" presId="urn:microsoft.com/office/officeart/2005/8/layout/hProcess11"/>
    <dgm:cxn modelId="{CC2FB4E3-B101-43B7-A11A-163C4965697D}" type="presParOf" srcId="{E26A26DF-B58E-4CC7-BF6A-665A08465A79}" destId="{238CCABC-7160-4817-BB76-7F7483A8F768}" srcOrd="2" destOrd="0" presId="urn:microsoft.com/office/officeart/2005/8/layout/hProcess11"/>
    <dgm:cxn modelId="{B813ED03-6FEB-438C-BC3E-8B3CC8709CD9}" type="presParOf" srcId="{41FDF43B-92AB-4832-9E68-A71BE61D7946}" destId="{8A51055F-FA24-4216-B74D-7221DF18DC3F}" srcOrd="3" destOrd="0" presId="urn:microsoft.com/office/officeart/2005/8/layout/hProcess11"/>
    <dgm:cxn modelId="{37254C0A-9435-443E-B87D-68AA0B2D7D75}" type="presParOf" srcId="{41FDF43B-92AB-4832-9E68-A71BE61D7946}" destId="{AFC41F5F-4C18-4AF6-8AAE-5603AA78F6C5}" srcOrd="4" destOrd="0" presId="urn:microsoft.com/office/officeart/2005/8/layout/hProcess11"/>
    <dgm:cxn modelId="{66D17675-44DC-4CA3-B659-C946ED995F8B}" type="presParOf" srcId="{AFC41F5F-4C18-4AF6-8AAE-5603AA78F6C5}" destId="{BC5BC553-B6F0-48AD-8DC3-1AAF0F3E753B}" srcOrd="0" destOrd="0" presId="urn:microsoft.com/office/officeart/2005/8/layout/hProcess11"/>
    <dgm:cxn modelId="{EE0D260E-7D37-41C9-BC53-F57D9392511D}" type="presParOf" srcId="{AFC41F5F-4C18-4AF6-8AAE-5603AA78F6C5}" destId="{2153B1FF-E019-4F36-BD4F-76C877217FBD}" srcOrd="1" destOrd="0" presId="urn:microsoft.com/office/officeart/2005/8/layout/hProcess11"/>
    <dgm:cxn modelId="{53FCC35E-78C3-4500-9909-80406461E44E}" type="presParOf" srcId="{AFC41F5F-4C18-4AF6-8AAE-5603AA78F6C5}" destId="{11E8B86A-ECD2-4D7D-A122-5FF8643D4D18}" srcOrd="2" destOrd="0" presId="urn:microsoft.com/office/officeart/2005/8/layout/hProcess11"/>
    <dgm:cxn modelId="{7AD90CE6-E65F-48A4-8596-9C8FFDD6FD27}" type="presParOf" srcId="{41FDF43B-92AB-4832-9E68-A71BE61D7946}" destId="{5EB9BB14-9B4B-4228-8634-B32EA948910D}" srcOrd="5" destOrd="0" presId="urn:microsoft.com/office/officeart/2005/8/layout/hProcess11"/>
    <dgm:cxn modelId="{40538AB7-0294-403F-9B83-CD62A872369E}" type="presParOf" srcId="{41FDF43B-92AB-4832-9E68-A71BE61D7946}" destId="{44DEA4DC-3A1F-47E4-8628-8DF2A2DC5D67}" srcOrd="6" destOrd="0" presId="urn:microsoft.com/office/officeart/2005/8/layout/hProcess11"/>
    <dgm:cxn modelId="{ECC3A620-68F5-40BA-BABC-24EBB5292F08}" type="presParOf" srcId="{44DEA4DC-3A1F-47E4-8628-8DF2A2DC5D67}" destId="{E0DD875F-285D-4383-8B40-D667B92F07E4}" srcOrd="0" destOrd="0" presId="urn:microsoft.com/office/officeart/2005/8/layout/hProcess11"/>
    <dgm:cxn modelId="{C9353D89-70C7-460F-B610-264A7523B84C}" type="presParOf" srcId="{44DEA4DC-3A1F-47E4-8628-8DF2A2DC5D67}" destId="{0852D9EB-BD2F-4366-98A2-08AC4EC4229A}" srcOrd="1" destOrd="0" presId="urn:microsoft.com/office/officeart/2005/8/layout/hProcess11"/>
    <dgm:cxn modelId="{C68D504A-6066-49FD-B5E4-CB8937FC928D}" type="presParOf" srcId="{44DEA4DC-3A1F-47E4-8628-8DF2A2DC5D67}" destId="{2B1C4C45-77EB-4900-A197-6B30D6FAB1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12A27-2B44-4D0B-87C2-D2497AE1EC0F}">
      <dsp:nvSpPr>
        <dsp:cNvPr id="0" name=""/>
        <dsp:cNvSpPr/>
      </dsp:nvSpPr>
      <dsp:spPr>
        <a:xfrm>
          <a:off x="833644" y="0"/>
          <a:ext cx="9447971" cy="57116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08D4F-A0D4-4078-8B1D-9974531D9813}">
      <dsp:nvSpPr>
        <dsp:cNvPr id="0" name=""/>
        <dsp:cNvSpPr/>
      </dsp:nvSpPr>
      <dsp:spPr>
        <a:xfrm>
          <a:off x="7021" y="1713505"/>
          <a:ext cx="3455450" cy="228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sng" kern="1200" dirty="0">
              <a:solidFill>
                <a:schemeClr val="bg1"/>
              </a:solidFill>
            </a:rPr>
            <a:t>SIMPLE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i="1" kern="1200" dirty="0">
              <a:solidFill>
                <a:schemeClr val="bg1"/>
              </a:solidFill>
            </a:rPr>
            <a:t> Pre tricuspid  - ASD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i="1" kern="1200" dirty="0">
              <a:solidFill>
                <a:schemeClr val="bg1"/>
              </a:solidFill>
            </a:rPr>
            <a:t>Post tricuspid -  VSD / PDA /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i="1" kern="1200" dirty="0">
              <a:solidFill>
                <a:schemeClr val="bg1"/>
              </a:solidFill>
            </a:rPr>
            <a:t>AP Window /  AVSD</a:t>
          </a:r>
        </a:p>
      </dsp:txBody>
      <dsp:txXfrm>
        <a:off x="118550" y="1825034"/>
        <a:ext cx="3232392" cy="2061616"/>
      </dsp:txXfrm>
    </dsp:sp>
    <dsp:sp modelId="{04B113FD-6EEB-4875-84EB-12FEB7305ABF}">
      <dsp:nvSpPr>
        <dsp:cNvPr id="0" name=""/>
        <dsp:cNvSpPr/>
      </dsp:nvSpPr>
      <dsp:spPr>
        <a:xfrm>
          <a:off x="3829905" y="1713505"/>
          <a:ext cx="3455450" cy="228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sng" kern="1200" dirty="0">
              <a:solidFill>
                <a:schemeClr val="bg1"/>
              </a:solidFill>
            </a:rPr>
            <a:t>COMPLEX</a:t>
          </a:r>
          <a:r>
            <a:rPr lang="en-IN" sz="2000" u="sng" kern="1200" dirty="0"/>
            <a:t> </a:t>
          </a:r>
        </a:p>
        <a:p>
          <a:pPr marL="0" lvl="0" indent="0" algn="ctr" defTabSz="8890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i="1" kern="1200" dirty="0">
              <a:solidFill>
                <a:schemeClr val="bg1"/>
              </a:solidFill>
            </a:rPr>
            <a:t>Ventricular –SV</a:t>
          </a:r>
        </a:p>
        <a:p>
          <a:pPr marL="0" lvl="0" indent="0" algn="ctr" defTabSz="8890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i="1" kern="1200" dirty="0">
              <a:solidFill>
                <a:schemeClr val="bg1"/>
              </a:solidFill>
            </a:rPr>
            <a:t> Great vessel -Truncus / d-TGA</a:t>
          </a:r>
        </a:p>
      </dsp:txBody>
      <dsp:txXfrm>
        <a:off x="3941434" y="1825034"/>
        <a:ext cx="3232392" cy="2061616"/>
      </dsp:txXfrm>
    </dsp:sp>
    <dsp:sp modelId="{7A4437F4-E1CD-442F-884A-CB59F33B0009}">
      <dsp:nvSpPr>
        <dsp:cNvPr id="0" name=""/>
        <dsp:cNvSpPr/>
      </dsp:nvSpPr>
      <dsp:spPr>
        <a:xfrm>
          <a:off x="7652789" y="1713505"/>
          <a:ext cx="3455450" cy="228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sng" kern="1200" dirty="0">
              <a:solidFill>
                <a:schemeClr val="bg1"/>
              </a:solidFill>
            </a:rPr>
            <a:t> SURGICAL PALLIATION </a:t>
          </a:r>
          <a:r>
            <a:rPr lang="en-IN" sz="2000" i="1" kern="1200" dirty="0">
              <a:solidFill>
                <a:schemeClr val="bg1"/>
              </a:solidFill>
            </a:rPr>
            <a:t>Waterston (AA-RPA)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i="1" kern="1200" dirty="0">
              <a:solidFill>
                <a:schemeClr val="bg1"/>
              </a:solidFill>
            </a:rPr>
            <a:t> Potts shunt ( DA-LPA)  Central shunt (AA – MPA)</a:t>
          </a:r>
        </a:p>
      </dsp:txBody>
      <dsp:txXfrm>
        <a:off x="7764318" y="1825034"/>
        <a:ext cx="3232392" cy="2061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3135-9384-4C9F-805D-CE6E75795A63}">
      <dsp:nvSpPr>
        <dsp:cNvPr id="0" name=""/>
        <dsp:cNvSpPr/>
      </dsp:nvSpPr>
      <dsp:spPr>
        <a:xfrm>
          <a:off x="2912496" y="65763"/>
          <a:ext cx="3156667" cy="3156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Passive transmission of PA pressure </a:t>
          </a:r>
        </a:p>
      </dsp:txBody>
      <dsp:txXfrm>
        <a:off x="3333385" y="618180"/>
        <a:ext cx="2314889" cy="1420500"/>
      </dsp:txXfrm>
    </dsp:sp>
    <dsp:sp modelId="{ADC02DDB-C800-4AA8-891D-4D2B777DD508}">
      <dsp:nvSpPr>
        <dsp:cNvPr id="0" name=""/>
        <dsp:cNvSpPr/>
      </dsp:nvSpPr>
      <dsp:spPr>
        <a:xfrm>
          <a:off x="4051527" y="2038681"/>
          <a:ext cx="3156667" cy="3156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Vasoreactive pulmonary hypertension ( young pts india – 6-8 % )</a:t>
          </a:r>
        </a:p>
      </dsp:txBody>
      <dsp:txXfrm>
        <a:off x="5016941" y="2854153"/>
        <a:ext cx="1894000" cy="1736167"/>
      </dsp:txXfrm>
    </dsp:sp>
    <dsp:sp modelId="{C2244AC5-BC1B-443D-85D8-8D59678015A4}">
      <dsp:nvSpPr>
        <dsp:cNvPr id="0" name=""/>
        <dsp:cNvSpPr/>
      </dsp:nvSpPr>
      <dsp:spPr>
        <a:xfrm>
          <a:off x="1773465" y="2038681"/>
          <a:ext cx="3156667" cy="3156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Pulmonary vascular disease (structural changes )</a:t>
          </a:r>
        </a:p>
      </dsp:txBody>
      <dsp:txXfrm>
        <a:off x="2070718" y="2854153"/>
        <a:ext cx="1894000" cy="1736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1378C-A80C-4102-A055-04F00783FBA1}">
      <dsp:nvSpPr>
        <dsp:cNvPr id="0" name=""/>
        <dsp:cNvSpPr/>
      </dsp:nvSpPr>
      <dsp:spPr>
        <a:xfrm rot="4396374">
          <a:off x="2210758" y="930888"/>
          <a:ext cx="4038341" cy="281623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4A675-E11A-4B1A-801B-358D368D98DE}">
      <dsp:nvSpPr>
        <dsp:cNvPr id="0" name=""/>
        <dsp:cNvSpPr/>
      </dsp:nvSpPr>
      <dsp:spPr>
        <a:xfrm>
          <a:off x="3587169" y="1208799"/>
          <a:ext cx="101980" cy="101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66BF65-A4C1-4A7E-9E93-43EBD6503441}">
      <dsp:nvSpPr>
        <dsp:cNvPr id="0" name=""/>
        <dsp:cNvSpPr/>
      </dsp:nvSpPr>
      <dsp:spPr>
        <a:xfrm>
          <a:off x="4162987" y="1650872"/>
          <a:ext cx="101980" cy="101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772EF4-F19F-4B7A-B608-76570D7FA1E2}">
      <dsp:nvSpPr>
        <dsp:cNvPr id="0" name=""/>
        <dsp:cNvSpPr/>
      </dsp:nvSpPr>
      <dsp:spPr>
        <a:xfrm>
          <a:off x="4680656" y="2168260"/>
          <a:ext cx="101980" cy="101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B79394-43BA-42B2-91E6-0402C6E78B63}">
      <dsp:nvSpPr>
        <dsp:cNvPr id="0" name=""/>
        <dsp:cNvSpPr/>
      </dsp:nvSpPr>
      <dsp:spPr>
        <a:xfrm>
          <a:off x="1940040" y="0"/>
          <a:ext cx="1903952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L</a:t>
          </a:r>
          <a:r>
            <a:rPr lang="en-GB" sz="1800" kern="1200" dirty="0">
              <a:solidFill>
                <a:srgbClr val="FFFF00"/>
              </a:solidFill>
              <a:sym typeface="Wingdings" panose="05000000000000000000" pitchFamily="2" charset="2"/>
            </a:rPr>
            <a:t></a:t>
          </a:r>
          <a:r>
            <a:rPr lang="en-GB" sz="1800" kern="1200" dirty="0">
              <a:solidFill>
                <a:srgbClr val="FFFF00"/>
              </a:solidFill>
            </a:rPr>
            <a:t>R shunt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1940040" y="0"/>
        <a:ext cx="1903952" cy="748482"/>
      </dsp:txXfrm>
    </dsp:sp>
    <dsp:sp modelId="{CF771C47-024C-407A-BCE8-58B530A57E3E}">
      <dsp:nvSpPr>
        <dsp:cNvPr id="0" name=""/>
        <dsp:cNvSpPr/>
      </dsp:nvSpPr>
      <dsp:spPr>
        <a:xfrm>
          <a:off x="3784571" y="622614"/>
          <a:ext cx="2830200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↑ PBF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3784571" y="622614"/>
        <a:ext cx="2830200" cy="748482"/>
      </dsp:txXfrm>
    </dsp:sp>
    <dsp:sp modelId="{0B50452B-BEF9-425B-84CF-2BBDE270D227}">
      <dsp:nvSpPr>
        <dsp:cNvPr id="0" name=""/>
        <dsp:cNvSpPr/>
      </dsp:nvSpPr>
      <dsp:spPr>
        <a:xfrm>
          <a:off x="1972902" y="1571357"/>
          <a:ext cx="1903952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Endothelial dysfunction &amp; Remodelling 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1972902" y="1571357"/>
        <a:ext cx="1903952" cy="748482"/>
      </dsp:txXfrm>
    </dsp:sp>
    <dsp:sp modelId="{A7CFCDFC-E991-4C87-9BD3-7E55A63EC532}">
      <dsp:nvSpPr>
        <dsp:cNvPr id="0" name=""/>
        <dsp:cNvSpPr/>
      </dsp:nvSpPr>
      <dsp:spPr>
        <a:xfrm>
          <a:off x="5055272" y="2737575"/>
          <a:ext cx="101980" cy="10198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39EBD4-81EA-4A24-B4E4-B4217DA70788}">
      <dsp:nvSpPr>
        <dsp:cNvPr id="0" name=""/>
        <dsp:cNvSpPr/>
      </dsp:nvSpPr>
      <dsp:spPr>
        <a:xfrm>
          <a:off x="4995661" y="1636856"/>
          <a:ext cx="1903952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↑ PVR 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4995661" y="1636856"/>
        <a:ext cx="1903952" cy="748482"/>
      </dsp:txXfrm>
    </dsp:sp>
    <dsp:sp modelId="{C4F495B2-7376-450C-AFFF-B928AE23C27D}">
      <dsp:nvSpPr>
        <dsp:cNvPr id="0" name=""/>
        <dsp:cNvSpPr/>
      </dsp:nvSpPr>
      <dsp:spPr>
        <a:xfrm>
          <a:off x="1940040" y="2414324"/>
          <a:ext cx="2830200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BD</a:t>
          </a:r>
          <a:r>
            <a:rPr lang="en-GB" sz="1800" kern="1200" dirty="0">
              <a:solidFill>
                <a:srgbClr val="FFFF00"/>
              </a:solidFill>
              <a:sym typeface="Wingdings" panose="05000000000000000000" pitchFamily="2" charset="2"/>
            </a:rPr>
            <a:t></a:t>
          </a:r>
          <a:r>
            <a:rPr lang="en-GB" sz="1800" kern="1200" dirty="0">
              <a:solidFill>
                <a:srgbClr val="FFFF00"/>
              </a:solidFill>
            </a:rPr>
            <a:t>R-L shunt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PA=</a:t>
          </a:r>
          <a:r>
            <a:rPr lang="en-GB" sz="1800" kern="1200" dirty="0" err="1">
              <a:solidFill>
                <a:srgbClr val="FFFF00"/>
              </a:solidFill>
            </a:rPr>
            <a:t>Ao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1940040" y="2414324"/>
        <a:ext cx="2830200" cy="748482"/>
      </dsp:txXfrm>
    </dsp:sp>
    <dsp:sp modelId="{DF020BD7-6A08-46E3-9A6B-09E3E1F3F9E6}">
      <dsp:nvSpPr>
        <dsp:cNvPr id="0" name=""/>
        <dsp:cNvSpPr/>
      </dsp:nvSpPr>
      <dsp:spPr>
        <a:xfrm>
          <a:off x="4552700" y="3838780"/>
          <a:ext cx="2572909" cy="74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EISENMENGER (cyanosis)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</a:rPr>
            <a:t>PA&gt;</a:t>
          </a:r>
          <a:r>
            <a:rPr lang="en-GB" sz="1800" kern="1200" dirty="0" err="1">
              <a:solidFill>
                <a:srgbClr val="FFFF00"/>
              </a:solidFill>
            </a:rPr>
            <a:t>Ao</a:t>
          </a:r>
          <a:endParaRPr lang="en-IN" sz="1800" kern="1200" dirty="0">
            <a:solidFill>
              <a:srgbClr val="FFFF00"/>
            </a:solidFill>
          </a:endParaRPr>
        </a:p>
      </dsp:txBody>
      <dsp:txXfrm>
        <a:off x="4552700" y="3838780"/>
        <a:ext cx="2572909" cy="748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51C8F-21FF-412B-BA94-1EC344C4CFF9}">
      <dsp:nvSpPr>
        <dsp:cNvPr id="0" name=""/>
        <dsp:cNvSpPr/>
      </dsp:nvSpPr>
      <dsp:spPr>
        <a:xfrm>
          <a:off x="2312836" y="0"/>
          <a:ext cx="6003233" cy="60032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D17B1-18D0-4F90-9D6A-B31240D175F3}">
      <dsp:nvSpPr>
        <dsp:cNvPr id="0" name=""/>
        <dsp:cNvSpPr/>
      </dsp:nvSpPr>
      <dsp:spPr>
        <a:xfrm>
          <a:off x="5314453" y="603547"/>
          <a:ext cx="3902102" cy="1421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CHF During infancy &amp; cyanosis later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( POST TRICUSPID  SHUNT)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824" y="672918"/>
        <a:ext cx="3763360" cy="1282336"/>
      </dsp:txXfrm>
    </dsp:sp>
    <dsp:sp modelId="{E240F0B0-A6D0-4952-8163-0B6ADD5395A5}">
      <dsp:nvSpPr>
        <dsp:cNvPr id="0" name=""/>
        <dsp:cNvSpPr/>
      </dsp:nvSpPr>
      <dsp:spPr>
        <a:xfrm>
          <a:off x="5314453" y="2202260"/>
          <a:ext cx="3902102" cy="1421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Low Level Symptoms-Childhood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PAH In Adulthood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(PRE-TRICUSPID )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824" y="2271631"/>
        <a:ext cx="3763360" cy="1282336"/>
      </dsp:txXfrm>
    </dsp:sp>
    <dsp:sp modelId="{A0A8331D-2B0A-4CDE-BD1F-457871898D08}">
      <dsp:nvSpPr>
        <dsp:cNvPr id="0" name=""/>
        <dsp:cNvSpPr/>
      </dsp:nvSpPr>
      <dsp:spPr>
        <a:xfrm>
          <a:off x="5314453" y="3781090"/>
          <a:ext cx="3902102" cy="1421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Cyanosis From Beginning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(COMPLEX CHD’s-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pul.atresa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824" y="3850461"/>
        <a:ext cx="3763360" cy="1282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F654F-C084-4991-98D0-A51E5DF1686B}">
      <dsp:nvSpPr>
        <dsp:cNvPr id="0" name=""/>
        <dsp:cNvSpPr/>
      </dsp:nvSpPr>
      <dsp:spPr>
        <a:xfrm rot="5400000">
          <a:off x="441698" y="2189329"/>
          <a:ext cx="1300467" cy="21639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8B313-3DAE-4B75-A79D-8FED1EDEF814}">
      <dsp:nvSpPr>
        <dsp:cNvPr id="0" name=""/>
        <dsp:cNvSpPr/>
      </dsp:nvSpPr>
      <dsp:spPr>
        <a:xfrm>
          <a:off x="224617" y="2835883"/>
          <a:ext cx="1953625" cy="17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FFFF00"/>
              </a:solidFill>
            </a:rPr>
            <a:t>SIZE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( small / moderate / large )</a:t>
          </a:r>
        </a:p>
      </dsp:txBody>
      <dsp:txXfrm>
        <a:off x="224617" y="2835883"/>
        <a:ext cx="1953625" cy="1712467"/>
      </dsp:txXfrm>
    </dsp:sp>
    <dsp:sp modelId="{BA309C6B-BCDC-4C9F-A58B-473A86822780}">
      <dsp:nvSpPr>
        <dsp:cNvPr id="0" name=""/>
        <dsp:cNvSpPr/>
      </dsp:nvSpPr>
      <dsp:spPr>
        <a:xfrm>
          <a:off x="1809634" y="2030016"/>
          <a:ext cx="368608" cy="3686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8B5FA-EF6F-4A7C-A92C-1BC57481F846}">
      <dsp:nvSpPr>
        <dsp:cNvPr id="0" name=""/>
        <dsp:cNvSpPr/>
      </dsp:nvSpPr>
      <dsp:spPr>
        <a:xfrm rot="5400000">
          <a:off x="2833317" y="1597520"/>
          <a:ext cx="1300467" cy="21639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21E6-8234-4B50-9800-7ECDCE77770A}">
      <dsp:nvSpPr>
        <dsp:cNvPr id="0" name=""/>
        <dsp:cNvSpPr/>
      </dsp:nvSpPr>
      <dsp:spPr>
        <a:xfrm>
          <a:off x="2616236" y="2244075"/>
          <a:ext cx="1953625" cy="17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FFFF00"/>
              </a:solidFill>
            </a:rPr>
            <a:t>LOCATION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 (Pre &amp; Post tricuspid )</a:t>
          </a:r>
        </a:p>
      </dsp:txBody>
      <dsp:txXfrm>
        <a:off x="2616236" y="2244075"/>
        <a:ext cx="1953625" cy="1712467"/>
      </dsp:txXfrm>
    </dsp:sp>
    <dsp:sp modelId="{8D82D6F7-A50B-410C-A939-D441CEE7370F}">
      <dsp:nvSpPr>
        <dsp:cNvPr id="0" name=""/>
        <dsp:cNvSpPr/>
      </dsp:nvSpPr>
      <dsp:spPr>
        <a:xfrm>
          <a:off x="4201253" y="1438208"/>
          <a:ext cx="368608" cy="3686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50B81-246D-4AC4-BEA6-EF42F8C28A63}">
      <dsp:nvSpPr>
        <dsp:cNvPr id="0" name=""/>
        <dsp:cNvSpPr/>
      </dsp:nvSpPr>
      <dsp:spPr>
        <a:xfrm rot="5400000">
          <a:off x="5224936" y="1005712"/>
          <a:ext cx="1300467" cy="21639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AE5F3-34D5-41EA-A0AA-6FD4C626FEC7}">
      <dsp:nvSpPr>
        <dsp:cNvPr id="0" name=""/>
        <dsp:cNvSpPr/>
      </dsp:nvSpPr>
      <dsp:spPr>
        <a:xfrm>
          <a:off x="5007856" y="1652266"/>
          <a:ext cx="1953625" cy="17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FFFF00"/>
              </a:solidFill>
            </a:rPr>
            <a:t>RV COMPLIANCE </a:t>
          </a:r>
          <a:r>
            <a:rPr lang="en-IN" sz="2200" kern="1200" dirty="0"/>
            <a:t>( Low &amp; High )</a:t>
          </a:r>
        </a:p>
      </dsp:txBody>
      <dsp:txXfrm>
        <a:off x="5007856" y="1652266"/>
        <a:ext cx="1953625" cy="1712467"/>
      </dsp:txXfrm>
    </dsp:sp>
    <dsp:sp modelId="{3A0168FF-9472-4496-9DF6-8A8B04E19B88}">
      <dsp:nvSpPr>
        <dsp:cNvPr id="0" name=""/>
        <dsp:cNvSpPr/>
      </dsp:nvSpPr>
      <dsp:spPr>
        <a:xfrm>
          <a:off x="6592873" y="846399"/>
          <a:ext cx="368608" cy="3686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33B1C-0DD0-4966-AB3B-50351784E657}">
      <dsp:nvSpPr>
        <dsp:cNvPr id="0" name=""/>
        <dsp:cNvSpPr/>
      </dsp:nvSpPr>
      <dsp:spPr>
        <a:xfrm rot="5400000">
          <a:off x="7616556" y="413903"/>
          <a:ext cx="1300467" cy="21639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06DBD-9A1F-4714-9996-1B7168F2BA7D}">
      <dsp:nvSpPr>
        <dsp:cNvPr id="0" name=""/>
        <dsp:cNvSpPr/>
      </dsp:nvSpPr>
      <dsp:spPr>
        <a:xfrm>
          <a:off x="7399475" y="1060458"/>
          <a:ext cx="1953625" cy="17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FFFF00"/>
              </a:solidFill>
            </a:rPr>
            <a:t>COMPLEXITY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(d- TGA / TA / ECD )</a:t>
          </a:r>
        </a:p>
      </dsp:txBody>
      <dsp:txXfrm>
        <a:off x="7399475" y="1060458"/>
        <a:ext cx="1953625" cy="1712467"/>
      </dsp:txXfrm>
    </dsp:sp>
    <dsp:sp modelId="{3645DBFF-F7B0-43B2-BDAB-CD6B7CDB4766}">
      <dsp:nvSpPr>
        <dsp:cNvPr id="0" name=""/>
        <dsp:cNvSpPr/>
      </dsp:nvSpPr>
      <dsp:spPr>
        <a:xfrm>
          <a:off x="8984492" y="254591"/>
          <a:ext cx="368608" cy="3686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874FE-9960-4E85-AB6A-6EA83B3DEB83}">
      <dsp:nvSpPr>
        <dsp:cNvPr id="0" name=""/>
        <dsp:cNvSpPr/>
      </dsp:nvSpPr>
      <dsp:spPr>
        <a:xfrm rot="5400000">
          <a:off x="10008175" y="-177905"/>
          <a:ext cx="1300467" cy="21639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EF12-42B8-4AC6-BEE0-D4D6908F9D1D}">
      <dsp:nvSpPr>
        <dsp:cNvPr id="0" name=""/>
        <dsp:cNvSpPr/>
      </dsp:nvSpPr>
      <dsp:spPr>
        <a:xfrm>
          <a:off x="9791095" y="468649"/>
          <a:ext cx="1953625" cy="17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FFFF00"/>
              </a:solidFill>
            </a:rPr>
            <a:t>LEFT SIDE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( Mitral atresia / Aortic stenosis )</a:t>
          </a:r>
        </a:p>
      </dsp:txBody>
      <dsp:txXfrm>
        <a:off x="9791095" y="468649"/>
        <a:ext cx="1953625" cy="1712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CCAFE-D489-4FF9-B5B0-48624DA0A5EC}">
      <dsp:nvSpPr>
        <dsp:cNvPr id="0" name=""/>
        <dsp:cNvSpPr/>
      </dsp:nvSpPr>
      <dsp:spPr>
        <a:xfrm>
          <a:off x="0" y="1305401"/>
          <a:ext cx="11406809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64C6C-33C7-492A-9094-D805E201CAD0}">
      <dsp:nvSpPr>
        <dsp:cNvPr id="0" name=""/>
        <dsp:cNvSpPr/>
      </dsp:nvSpPr>
      <dsp:spPr>
        <a:xfrm>
          <a:off x="5138" y="0"/>
          <a:ext cx="247128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FFF00"/>
              </a:solidFill>
            </a:rPr>
            <a:t>Baseline assessment of the disease severity</a:t>
          </a:r>
          <a:endParaRPr lang="en-IN" sz="2400" kern="1200" dirty="0">
            <a:solidFill>
              <a:srgbClr val="FFFF00"/>
            </a:solidFill>
          </a:endParaRPr>
        </a:p>
      </dsp:txBody>
      <dsp:txXfrm>
        <a:off x="5138" y="0"/>
        <a:ext cx="2471289" cy="1740535"/>
      </dsp:txXfrm>
    </dsp:sp>
    <dsp:sp modelId="{24A3B88B-AADD-467B-8281-4F27768CAF3C}">
      <dsp:nvSpPr>
        <dsp:cNvPr id="0" name=""/>
        <dsp:cNvSpPr/>
      </dsp:nvSpPr>
      <dsp:spPr>
        <a:xfrm>
          <a:off x="102321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2D40A-C9F2-48FB-AC03-86375F1910E4}">
      <dsp:nvSpPr>
        <dsp:cNvPr id="0" name=""/>
        <dsp:cNvSpPr/>
      </dsp:nvSpPr>
      <dsp:spPr>
        <a:xfrm>
          <a:off x="2599992" y="2610802"/>
          <a:ext cx="247128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General measures and supportive care</a:t>
          </a:r>
          <a:endParaRPr lang="en-IN" sz="2400" kern="1200">
            <a:solidFill>
              <a:srgbClr val="FFFF00"/>
            </a:solidFill>
          </a:endParaRPr>
        </a:p>
      </dsp:txBody>
      <dsp:txXfrm>
        <a:off x="2599992" y="2610802"/>
        <a:ext cx="2471289" cy="1740535"/>
      </dsp:txXfrm>
    </dsp:sp>
    <dsp:sp modelId="{8336E23E-38FD-43EB-8154-50AD866CD2CD}">
      <dsp:nvSpPr>
        <dsp:cNvPr id="0" name=""/>
        <dsp:cNvSpPr/>
      </dsp:nvSpPr>
      <dsp:spPr>
        <a:xfrm>
          <a:off x="361807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BC553-B6F0-48AD-8DC3-1AAF0F3E753B}">
      <dsp:nvSpPr>
        <dsp:cNvPr id="0" name=""/>
        <dsp:cNvSpPr/>
      </dsp:nvSpPr>
      <dsp:spPr>
        <a:xfrm>
          <a:off x="5194846" y="0"/>
          <a:ext cx="247128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Primary therapy - directed at the pathophysiology of disease</a:t>
          </a:r>
          <a:endParaRPr lang="en-IN" sz="2400" kern="1200">
            <a:solidFill>
              <a:srgbClr val="FFFF00"/>
            </a:solidFill>
          </a:endParaRPr>
        </a:p>
      </dsp:txBody>
      <dsp:txXfrm>
        <a:off x="5194846" y="0"/>
        <a:ext cx="2471289" cy="1740535"/>
      </dsp:txXfrm>
    </dsp:sp>
    <dsp:sp modelId="{2153B1FF-E019-4F36-BD4F-76C877217FBD}">
      <dsp:nvSpPr>
        <dsp:cNvPr id="0" name=""/>
        <dsp:cNvSpPr/>
      </dsp:nvSpPr>
      <dsp:spPr>
        <a:xfrm>
          <a:off x="621292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D875F-285D-4383-8B40-D667B92F07E4}">
      <dsp:nvSpPr>
        <dsp:cNvPr id="0" name=""/>
        <dsp:cNvSpPr/>
      </dsp:nvSpPr>
      <dsp:spPr>
        <a:xfrm>
          <a:off x="7789700" y="2610802"/>
          <a:ext cx="247128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Advanced therapy - directed at PH “per se”</a:t>
          </a:r>
          <a:endParaRPr lang="en-IN" sz="2400" kern="1200">
            <a:solidFill>
              <a:srgbClr val="FFFF00"/>
            </a:solidFill>
          </a:endParaRPr>
        </a:p>
      </dsp:txBody>
      <dsp:txXfrm>
        <a:off x="7789700" y="2610802"/>
        <a:ext cx="2471289" cy="1740535"/>
      </dsp:txXfrm>
    </dsp:sp>
    <dsp:sp modelId="{0852D9EB-BD2F-4366-98A2-08AC4EC4229A}">
      <dsp:nvSpPr>
        <dsp:cNvPr id="0" name=""/>
        <dsp:cNvSpPr/>
      </dsp:nvSpPr>
      <dsp:spPr>
        <a:xfrm>
          <a:off x="880777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0C21-52EC-42CB-965B-ADEC039F3334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2AF02-0B0F-46FA-921F-C987A01E90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19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127 CASES STUDIED BY WOODS FOR 11 YRS .NEARLY ALL WERE CATHETRIZED ,ANGIOCARDIOGRAPHY DONE WHEN AND LATTERLY DYE DILUTION</a:t>
            </a:r>
            <a:r>
              <a:rPr lang="en-US" baseline="0" dirty="0"/>
              <a:t>  CURVES HAVE BEEN RECORDED.</a:t>
            </a:r>
          </a:p>
          <a:p>
            <a:r>
              <a:rPr lang="en-US" baseline="0" dirty="0"/>
              <a:t>18 DIED AND NECROPSY OBTAINED IN 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FB11-76D1-460E-8E6D-D713B9C0135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2AF02-0B0F-46FA-921F-C987A01E902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92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8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10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27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14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0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33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27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913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6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74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52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6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51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5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9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3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00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BA9B31D-9EFA-461F-AAAC-653C631B6C66}" type="datetimeFigureOut">
              <a:rPr lang="en-IN" smtClean="0"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753B76C-3322-43ED-9583-A9FEEA9EFE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446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C004-12C3-439E-956E-A742A4DA2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636" y="2092310"/>
            <a:ext cx="7964556" cy="1008699"/>
          </a:xfrm>
        </p:spPr>
        <p:txBody>
          <a:bodyPr>
            <a:normAutofit/>
          </a:bodyPr>
          <a:lstStyle/>
          <a:p>
            <a:pPr algn="l"/>
            <a:r>
              <a:rPr lang="en-IN" sz="5400" dirty="0">
                <a:solidFill>
                  <a:srgbClr val="FFFF00"/>
                </a:solidFill>
              </a:rPr>
              <a:t>EISENMENGER   SYNDROME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6474A-4999-42FC-87F7-B95D99468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3756992"/>
            <a:ext cx="9144000" cy="136208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IN" sz="2800" dirty="0">
                <a:solidFill>
                  <a:srgbClr val="FFFF00"/>
                </a:solidFill>
              </a:rPr>
              <a:t>KAPIL R</a:t>
            </a:r>
          </a:p>
          <a:p>
            <a:pPr algn="ctr">
              <a:lnSpc>
                <a:spcPct val="200000"/>
              </a:lnSpc>
            </a:pPr>
            <a:r>
              <a:rPr lang="en-IN" sz="2800" dirty="0">
                <a:solidFill>
                  <a:srgbClr val="FFFF00"/>
                </a:solidFill>
              </a:rPr>
              <a:t>DEPT OF CARDIOLOGY</a:t>
            </a:r>
          </a:p>
        </p:txBody>
      </p:sp>
    </p:spTree>
    <p:extLst>
      <p:ext uri="{BB962C8B-B14F-4D97-AF65-F5344CB8AC3E}">
        <p14:creationId xmlns:p14="http://schemas.microsoft.com/office/powerpoint/2010/main" val="306419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86EC-FB46-4EAE-9643-EBE76604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33190"/>
            <a:ext cx="10515600" cy="76131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</a:rPr>
              <a:t>6</a:t>
            </a:r>
            <a:r>
              <a:rPr lang="en-IN" sz="2800" b="1" baseline="30000" dirty="0">
                <a:solidFill>
                  <a:schemeClr val="accent5"/>
                </a:solidFill>
              </a:rPr>
              <a:t>th</a:t>
            </a:r>
            <a:r>
              <a:rPr lang="en-IN" sz="2800" b="1" dirty="0">
                <a:solidFill>
                  <a:schemeClr val="accent5"/>
                </a:solidFill>
              </a:rPr>
              <a:t> WSPH CHANGES – RATIONALE OF CHANGES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23D95-8F36-4399-BC35-AF7ABE08EA14}"/>
              </a:ext>
            </a:extLst>
          </p:cNvPr>
          <p:cNvSpPr txBox="1"/>
          <p:nvPr/>
        </p:nvSpPr>
        <p:spPr>
          <a:xfrm>
            <a:off x="4194314" y="699527"/>
            <a:ext cx="321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Group 1  - PAH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0F3A6-9F88-42A8-91A0-778A1018FCE3}"/>
              </a:ext>
            </a:extLst>
          </p:cNvPr>
          <p:cNvSpPr txBox="1"/>
          <p:nvPr/>
        </p:nvSpPr>
        <p:spPr>
          <a:xfrm>
            <a:off x="1464366" y="1684452"/>
            <a:ext cx="472937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000" dirty="0"/>
              <a:t>Sub Group 1</a:t>
            </a:r>
          </a:p>
          <a:p>
            <a:pPr algn="ctr">
              <a:lnSpc>
                <a:spcPct val="200000"/>
              </a:lnSpc>
            </a:pPr>
            <a:r>
              <a:rPr lang="en-IN" sz="2000" dirty="0"/>
              <a:t>Long term responders to CCB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1AEAE-D2C2-4D96-A033-2972528A6002}"/>
              </a:ext>
            </a:extLst>
          </p:cNvPr>
          <p:cNvSpPr txBox="1"/>
          <p:nvPr/>
        </p:nvSpPr>
        <p:spPr>
          <a:xfrm>
            <a:off x="6051275" y="1814970"/>
            <a:ext cx="371723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/>
              <a:t>Sub Group 2</a:t>
            </a:r>
          </a:p>
          <a:p>
            <a:pPr algn="ctr">
              <a:lnSpc>
                <a:spcPct val="150000"/>
              </a:lnSpc>
            </a:pPr>
            <a:r>
              <a:rPr lang="en-IN" dirty="0"/>
              <a:t>Vein- </a:t>
            </a:r>
            <a:r>
              <a:rPr lang="en-IN" dirty="0" err="1"/>
              <a:t>Pul</a:t>
            </a:r>
            <a:r>
              <a:rPr lang="en-IN" dirty="0"/>
              <a:t>. </a:t>
            </a:r>
            <a:r>
              <a:rPr lang="en-IN" dirty="0" err="1"/>
              <a:t>Veno</a:t>
            </a:r>
            <a:r>
              <a:rPr lang="en-IN" dirty="0"/>
              <a:t> occlusive disease</a:t>
            </a:r>
          </a:p>
          <a:p>
            <a:pPr algn="ctr">
              <a:lnSpc>
                <a:spcPct val="150000"/>
              </a:lnSpc>
            </a:pPr>
            <a:r>
              <a:rPr lang="en-IN" dirty="0"/>
              <a:t> Capillary- </a:t>
            </a:r>
            <a:r>
              <a:rPr lang="en-IN" dirty="0" err="1"/>
              <a:t>hemangiomatosis</a:t>
            </a:r>
            <a:r>
              <a:rPr lang="en-IN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2C577D-996E-4239-96CA-6F372DD99E5E}"/>
              </a:ext>
            </a:extLst>
          </p:cNvPr>
          <p:cNvCxnSpPr>
            <a:cxnSpLocks/>
          </p:cNvCxnSpPr>
          <p:nvPr/>
        </p:nvCxnSpPr>
        <p:spPr>
          <a:xfrm flipH="1">
            <a:off x="3911048" y="1315886"/>
            <a:ext cx="1671432" cy="63475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D4FFAC-D7FF-4B0D-A69E-1047882E078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01140" y="1161192"/>
            <a:ext cx="1785729" cy="74714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9DC56E-8BDE-4EDE-AEF4-515BF9635D1D}"/>
              </a:ext>
            </a:extLst>
          </p:cNvPr>
          <p:cNvSpPr txBox="1"/>
          <p:nvPr/>
        </p:nvSpPr>
        <p:spPr>
          <a:xfrm>
            <a:off x="4673049" y="4396824"/>
            <a:ext cx="330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   POST CAPILLARY 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72EF7-F764-45CE-B0F6-8F716858DB3D}"/>
              </a:ext>
            </a:extLst>
          </p:cNvPr>
          <p:cNvCxnSpPr>
            <a:cxnSpLocks/>
          </p:cNvCxnSpPr>
          <p:nvPr/>
        </p:nvCxnSpPr>
        <p:spPr>
          <a:xfrm flipH="1">
            <a:off x="3358598" y="4843267"/>
            <a:ext cx="1671432" cy="63475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726E55-BA63-47B9-8721-02CA440D2EFD}"/>
              </a:ext>
            </a:extLst>
          </p:cNvPr>
          <p:cNvSpPr txBox="1"/>
          <p:nvPr/>
        </p:nvSpPr>
        <p:spPr>
          <a:xfrm>
            <a:off x="1722783" y="5542114"/>
            <a:ext cx="34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response to PAH targeted Rx 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89AF2-2001-4260-9CAB-2073D39E5DF6}"/>
              </a:ext>
            </a:extLst>
          </p:cNvPr>
          <p:cNvSpPr txBox="1"/>
          <p:nvPr/>
        </p:nvSpPr>
        <p:spPr>
          <a:xfrm>
            <a:off x="6096000" y="5478020"/>
            <a:ext cx="371723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Complex CHD – SV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 LVEDP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Segmental PAH 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Poor response to PAH targeted Rx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980ED6-FBD9-4FC8-B17E-036299B61E39}"/>
              </a:ext>
            </a:extLst>
          </p:cNvPr>
          <p:cNvCxnSpPr>
            <a:cxnSpLocks/>
          </p:cNvCxnSpPr>
          <p:nvPr/>
        </p:nvCxnSpPr>
        <p:spPr>
          <a:xfrm>
            <a:off x="6192080" y="4830250"/>
            <a:ext cx="1785729" cy="6240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F554828-4CB2-422B-BD93-327E2DAD0741}"/>
              </a:ext>
            </a:extLst>
          </p:cNvPr>
          <p:cNvSpPr txBox="1"/>
          <p:nvPr/>
        </p:nvSpPr>
        <p:spPr>
          <a:xfrm>
            <a:off x="450574" y="311083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SITBON criteria -Acute pulmonary vasoreactivity( </a:t>
            </a:r>
            <a:r>
              <a:rPr lang="en-GB" dirty="0">
                <a:solidFill>
                  <a:srgbClr val="FFFF00"/>
                </a:solidFill>
              </a:rPr>
              <a:t>idiopathic, hereditable or drug-induced PAH )</a:t>
            </a:r>
          </a:p>
          <a:p>
            <a:r>
              <a:rPr lang="en-GB" dirty="0"/>
              <a:t> </a:t>
            </a:r>
            <a:r>
              <a:rPr lang="en-GB" dirty="0" err="1"/>
              <a:t>mPAP</a:t>
            </a: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en-GB" dirty="0"/>
              <a:t> ⩾10 mmHg / absolute fall  ⩽40 mmHg /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dirty="0"/>
              <a:t>  or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Long-term response to CCBs – NYHA I/II  + sustained benefit – 1 </a:t>
            </a:r>
            <a:r>
              <a:rPr lang="en-GB" dirty="0" err="1"/>
              <a:t>yr</a:t>
            </a:r>
            <a:r>
              <a:rPr lang="en-GB" dirty="0"/>
              <a:t>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24E6F-409F-4665-8AAC-965A34FF3F83}"/>
              </a:ext>
            </a:extLst>
          </p:cNvPr>
          <p:cNvSpPr/>
          <p:nvPr/>
        </p:nvSpPr>
        <p:spPr>
          <a:xfrm>
            <a:off x="4598504" y="4412378"/>
            <a:ext cx="2570922" cy="35377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94DDE-2A55-4688-B064-0B1B3F160097}"/>
              </a:ext>
            </a:extLst>
          </p:cNvPr>
          <p:cNvCxnSpPr/>
          <p:nvPr/>
        </p:nvCxnSpPr>
        <p:spPr>
          <a:xfrm>
            <a:off x="5221357" y="4412378"/>
            <a:ext cx="0" cy="35377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2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FC08-D926-45F3-ABA4-22098BA4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25977"/>
            <a:ext cx="7394713" cy="54264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SEGMENTAL PAH 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663C-ED06-4417-8723-72AA4B37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768626"/>
            <a:ext cx="5711687" cy="5883965"/>
          </a:xfrm>
        </p:spPr>
        <p:txBody>
          <a:bodyPr>
            <a:normAutofit/>
          </a:bodyPr>
          <a:lstStyle/>
          <a:p>
            <a:r>
              <a:rPr lang="en-GB" sz="1800" dirty="0"/>
              <a:t>segments of the lung / part of ≥ 1 lobe  /single lung   (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GB" sz="1800" dirty="0"/>
              <a:t> entire lung )</a:t>
            </a:r>
            <a:r>
              <a:rPr lang="en-GB" sz="1800" dirty="0">
                <a:sym typeface="Wingdings" panose="05000000000000000000" pitchFamily="2" charset="2"/>
              </a:rPr>
              <a:t> </a:t>
            </a:r>
            <a:r>
              <a:rPr lang="en-GB" sz="1800" dirty="0"/>
              <a:t> PH </a:t>
            </a:r>
          </a:p>
          <a:p>
            <a:r>
              <a:rPr lang="en-GB" sz="1800" dirty="0"/>
              <a:t>  segment of  </a:t>
            </a:r>
            <a:r>
              <a:rPr lang="en-GB" sz="1800" dirty="0" err="1"/>
              <a:t>pul</a:t>
            </a:r>
            <a:r>
              <a:rPr lang="en-GB" sz="1800" dirty="0"/>
              <a:t>. Vasculature – non hypertensive</a:t>
            </a:r>
            <a:endParaRPr lang="en-IN" sz="1800" dirty="0"/>
          </a:p>
          <a:p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Pulmonary atresia+ large VSD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 </a:t>
            </a:r>
            <a:r>
              <a:rPr lang="en-GB" sz="1800" dirty="0" err="1"/>
              <a:t>Hemitruncus</a:t>
            </a:r>
            <a:r>
              <a:rPr lang="en-GB" sz="1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 Atresia of  single 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FF00"/>
                </a:solidFill>
              </a:rPr>
              <a:t> Large post TR shunt ( VSD / AVSD / PDA/ AP window / Truncus 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GB" sz="2400" dirty="0">
                <a:solidFill>
                  <a:srgbClr val="FFFF00"/>
                </a:solidFill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sym typeface="Wingdings" panose="05000000000000000000" pitchFamily="2" charset="2"/>
              </a:rPr>
              <a:t>	      Eisenmenger + branch PA stenosis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surgical shunts (</a:t>
            </a:r>
            <a:r>
              <a:rPr lang="en-GB" sz="1800" dirty="0" err="1"/>
              <a:t>eg</a:t>
            </a:r>
            <a:r>
              <a:rPr lang="en-GB" sz="1800" dirty="0"/>
              <a:t>, Potts or Waterston shunt)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Alagille syndrome</a:t>
            </a:r>
            <a:r>
              <a:rPr lang="en-GB" sz="1800" dirty="0">
                <a:sym typeface="Wingdings" panose="05000000000000000000" pitchFamily="2" charset="2"/>
              </a:rPr>
              <a:t> </a:t>
            </a:r>
            <a:r>
              <a:rPr lang="en-GB" sz="1800" dirty="0"/>
              <a:t> branch PA stenosis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↓</a:t>
            </a:r>
            <a:r>
              <a:rPr lang="en-GB" sz="2400" dirty="0"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r>
              <a:rPr lang="en-GB" sz="1800" dirty="0"/>
              <a:t>	 PH in unobstructed segments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4559F-2474-4695-949F-0A9413A5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954" y="225977"/>
            <a:ext cx="2000250" cy="188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6463A-B3C4-41F9-AB98-5B687C73A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54" y="2298424"/>
            <a:ext cx="2085975" cy="194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552AD-F1C4-4DB4-8DAB-B38F29A44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954" y="4507948"/>
            <a:ext cx="2124075" cy="2124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13754-61D2-4DBF-AB89-117C6301C321}"/>
              </a:ext>
            </a:extLst>
          </p:cNvPr>
          <p:cNvSpPr txBox="1"/>
          <p:nvPr/>
        </p:nvSpPr>
        <p:spPr>
          <a:xfrm>
            <a:off x="10227468" y="371061"/>
            <a:ext cx="18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 VSD + LEFT PA stenosis 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C61BC-A91F-480F-8EB8-11672833C71D}"/>
              </a:ext>
            </a:extLst>
          </p:cNvPr>
          <p:cNvSpPr txBox="1"/>
          <p:nvPr/>
        </p:nvSpPr>
        <p:spPr>
          <a:xfrm>
            <a:off x="10112029" y="2787278"/>
            <a:ext cx="18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HEMITRUNCUS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E4C3-CCED-41D6-8FDA-AE4229E0E08E}"/>
              </a:ext>
            </a:extLst>
          </p:cNvPr>
          <p:cNvSpPr txBox="1"/>
          <p:nvPr/>
        </p:nvSpPr>
        <p:spPr>
          <a:xfrm>
            <a:off x="10227467" y="5183367"/>
            <a:ext cx="18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RT PA atresia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25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B45C-B02B-45C6-B005-CE72F067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324"/>
            <a:ext cx="1207273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5"/>
                </a:solidFill>
              </a:rPr>
              <a:t>Current  AHA 2018 guidelines  adapted </a:t>
            </a:r>
            <a:r>
              <a:rPr lang="en-GB" sz="3200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GB" sz="3200" dirty="0">
                <a:solidFill>
                  <a:schemeClr val="accent5"/>
                </a:solidFill>
              </a:rPr>
              <a:t>ACHD –AP  classification ? </a:t>
            </a:r>
            <a:endParaRPr lang="en-IN" sz="3200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B1035-BCF2-481A-B77D-9C212D08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84" y="1553887"/>
            <a:ext cx="5025216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ANATOMY (complexity of lesions )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9C2E1-BA5E-4C20-A318-DDF35ED30D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Simple – small OS-ASD / VSD /PDA + repaired defects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Moderate -  primum ASD ,AVSD ,  ALCAPA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Great – cyanotic HD </a:t>
            </a:r>
            <a:endParaRPr lang="en-IN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87E071-0900-440C-ADF6-5CF7B3138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553887"/>
            <a:ext cx="5035548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PHYSIOLOGY 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3AD9E0-C7B5-4D7F-8869-9494BB3DE5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000" b="0" i="0" u="none" strike="noStrike" baseline="0" dirty="0" err="1"/>
              <a:t>Aortopathy</a:t>
            </a:r>
            <a:r>
              <a:rPr lang="en-IN" sz="2000" b="0" i="0" u="none" strike="noStrike" baseline="0" dirty="0"/>
              <a:t>  , arrhythmia , VHD ,end organ failure , exercise capacity , hypoxia , PHT ,  venous &amp; arterial stenosis , NYHA class 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A/B/C/D</a:t>
            </a:r>
          </a:p>
        </p:txBody>
      </p:sp>
    </p:spTree>
    <p:extLst>
      <p:ext uri="{BB962C8B-B14F-4D97-AF65-F5344CB8AC3E}">
        <p14:creationId xmlns:p14="http://schemas.microsoft.com/office/powerpoint/2010/main" val="32995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646D-1A8A-456F-A71F-114CBD6D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HEATH EDWARDS CLASSIFICATION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24E1-D634-46EA-8866-4B6A1D12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825625"/>
            <a:ext cx="11728174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I – </a:t>
            </a:r>
            <a:r>
              <a:rPr lang="en-IN" sz="2400" dirty="0">
                <a:solidFill>
                  <a:srgbClr val="FFFF00"/>
                </a:solidFill>
              </a:rPr>
              <a:t>Medial</a:t>
            </a:r>
            <a:r>
              <a:rPr lang="en-IN" sz="2400" dirty="0"/>
              <a:t> hypertrophy in small PA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II – Medial hypertrophy + </a:t>
            </a:r>
            <a:r>
              <a:rPr lang="en-IN" sz="2400" dirty="0">
                <a:solidFill>
                  <a:srgbClr val="FFFF00"/>
                </a:solidFill>
              </a:rPr>
              <a:t>intimal</a:t>
            </a:r>
            <a:r>
              <a:rPr lang="en-IN" sz="2400" dirty="0"/>
              <a:t> proliferation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III- Progressive intimal fibrosis + </a:t>
            </a:r>
            <a:r>
              <a:rPr lang="en-IN" sz="2400" dirty="0">
                <a:solidFill>
                  <a:srgbClr val="FFFF00"/>
                </a:solidFill>
              </a:rPr>
              <a:t>lumen occlusion </a:t>
            </a:r>
            <a:r>
              <a:rPr lang="en-IN" sz="2400" dirty="0"/>
              <a:t>of smaller PA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IV- </a:t>
            </a:r>
            <a:r>
              <a:rPr lang="en-IN" sz="2400" dirty="0">
                <a:solidFill>
                  <a:srgbClr val="FFFF00"/>
                </a:solidFill>
              </a:rPr>
              <a:t> Plexiform </a:t>
            </a:r>
            <a:r>
              <a:rPr lang="en-IN" sz="2400" dirty="0"/>
              <a:t>lesions in muscular arteries &amp; plexiform capillary channels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V – Complex plexiform l +</a:t>
            </a:r>
            <a:r>
              <a:rPr lang="en-IN" sz="2400" dirty="0">
                <a:solidFill>
                  <a:srgbClr val="FFFF00"/>
                </a:solidFill>
              </a:rPr>
              <a:t>angiomatosis </a:t>
            </a:r>
            <a:r>
              <a:rPr lang="en-IN" sz="2400" dirty="0"/>
              <a:t>+ cavernous lesions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GRADE VI- </a:t>
            </a:r>
            <a:r>
              <a:rPr lang="en-IN" sz="2400" dirty="0">
                <a:solidFill>
                  <a:srgbClr val="FFFF00"/>
                </a:solidFill>
              </a:rPr>
              <a:t>Necrotizing </a:t>
            </a:r>
            <a:r>
              <a:rPr lang="en-IN" sz="2400" dirty="0"/>
              <a:t>arteritis &amp; fibrinoid necrosis</a:t>
            </a:r>
          </a:p>
          <a:p>
            <a:pPr marL="0" indent="0">
              <a:lnSpc>
                <a:spcPct val="200000"/>
              </a:lnSpc>
              <a:buNone/>
            </a:pPr>
            <a:endParaRPr lang="en-I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569A2F-6549-4927-AB86-985A6FB7818D}"/>
              </a:ext>
            </a:extLst>
          </p:cNvPr>
          <p:cNvCxnSpPr/>
          <p:nvPr/>
        </p:nvCxnSpPr>
        <p:spPr>
          <a:xfrm>
            <a:off x="145774" y="4159250"/>
            <a:ext cx="1129085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642091-4287-4E16-B27A-6C3A41D815BF}"/>
              </a:ext>
            </a:extLst>
          </p:cNvPr>
          <p:cNvSpPr txBox="1"/>
          <p:nvPr/>
        </p:nvSpPr>
        <p:spPr>
          <a:xfrm>
            <a:off x="8945217" y="3604591"/>
            <a:ext cx="292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</a:rPr>
              <a:t>REVERSIBLE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097AB-CFEB-49E8-ABF8-8782D0DAA937}"/>
              </a:ext>
            </a:extLst>
          </p:cNvPr>
          <p:cNvSpPr txBox="1"/>
          <p:nvPr/>
        </p:nvSpPr>
        <p:spPr>
          <a:xfrm>
            <a:off x="5721626" y="1510890"/>
            <a:ext cx="647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Pulmonary venous hypertension never &gt; Gr III- reversible with Rx</a:t>
            </a:r>
          </a:p>
        </p:txBody>
      </p:sp>
    </p:spTree>
    <p:extLst>
      <p:ext uri="{BB962C8B-B14F-4D97-AF65-F5344CB8AC3E}">
        <p14:creationId xmlns:p14="http://schemas.microsoft.com/office/powerpoint/2010/main" val="2368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369B-2140-419A-B76C-4273A39C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126585"/>
            <a:ext cx="10515600" cy="72155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MECHANISM-PAH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ED77A7-303D-4CB9-BF43-AAE13D06D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8927"/>
              </p:ext>
            </p:extLst>
          </p:nvPr>
        </p:nvGraphicFramePr>
        <p:xfrm>
          <a:off x="1605170" y="1272208"/>
          <a:ext cx="8981660" cy="526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64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547C5-BDC9-475B-A60D-5B6458B2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28080"/>
            <a:ext cx="5035548" cy="43608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Failure of regression - thickened muscular arteries (</a:t>
            </a:r>
            <a:r>
              <a:rPr lang="en-GB" sz="2000" dirty="0" err="1"/>
              <a:t>fetus</a:t>
            </a:r>
            <a:r>
              <a:rPr lang="en-GB" sz="2000" dirty="0"/>
              <a:t>)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Persistence of  long densely packed elastic fibres in large  pulmonary arteries resembling aorta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↓Spo2 (</a:t>
            </a:r>
            <a:r>
              <a:rPr lang="en-GB" sz="2000" dirty="0"/>
              <a:t> any cause)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Abnormal contractile response of </a:t>
            </a:r>
            <a:r>
              <a:rPr lang="en-GB" sz="2000" dirty="0" err="1"/>
              <a:t>pul</a:t>
            </a:r>
            <a:r>
              <a:rPr lang="en-GB" sz="2000" dirty="0"/>
              <a:t>. </a:t>
            </a:r>
            <a:r>
              <a:rPr lang="en-GB" sz="2000" dirty="0" err="1"/>
              <a:t>Vasc</a:t>
            </a:r>
            <a:r>
              <a:rPr lang="en-GB" sz="2000" dirty="0"/>
              <a:t>. to increase flow</a:t>
            </a:r>
          </a:p>
          <a:p>
            <a:pPr>
              <a:lnSpc>
                <a:spcPct val="200000"/>
              </a:lnSpc>
            </a:pPr>
            <a:endParaRPr lang="en-IN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3B98A0-D8B2-4FB1-B294-4BAD351C5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67272" y="660517"/>
            <a:ext cx="5035548" cy="46610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ENDOTHELIAL DYSFUNCTION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39EADF-2C65-48B8-9CBA-293FD2547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67272" y="1318661"/>
            <a:ext cx="4314167" cy="20994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Imbalance b/w vasoconstrictor &amp; vasodilators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IN" sz="2000" dirty="0" err="1"/>
              <a:t>Endothelins,thromboxane</a:t>
            </a:r>
            <a:r>
              <a:rPr lang="en-IN" sz="2000" dirty="0"/>
              <a:t> A2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IN" sz="2000" dirty="0"/>
              <a:t>prostacyclin, NO 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9E9252-90BE-45AB-90B3-73ABBC0DD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56" y="651703"/>
            <a:ext cx="5025216" cy="46610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ARTERIAL REMODELLING 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D88F506-FCC3-4D1E-A785-F229BC314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472591"/>
              </p:ext>
            </p:extLst>
          </p:nvPr>
        </p:nvGraphicFramePr>
        <p:xfrm>
          <a:off x="2855540" y="2179983"/>
          <a:ext cx="9025899" cy="467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EF4EEC-BF23-44C7-956C-94FC075DDCB9}"/>
              </a:ext>
            </a:extLst>
          </p:cNvPr>
          <p:cNvSpPr txBox="1"/>
          <p:nvPr/>
        </p:nvSpPr>
        <p:spPr>
          <a:xfrm>
            <a:off x="4479515" y="119352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5"/>
                </a:solidFill>
              </a:rPr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402980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9CD6-ADDA-4221-AF3A-64240BA5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30" y="0"/>
            <a:ext cx="10515600" cy="801066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TYPES OF PRESENTATION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C01DEF-0E91-4507-A8D8-08C238D00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771073"/>
              </p:ext>
            </p:extLst>
          </p:nvPr>
        </p:nvGraphicFramePr>
        <p:xfrm>
          <a:off x="331304" y="662609"/>
          <a:ext cx="11529392" cy="600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0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689495"/>
              </p:ext>
            </p:extLst>
          </p:nvPr>
        </p:nvGraphicFramePr>
        <p:xfrm>
          <a:off x="3405808" y="3657600"/>
          <a:ext cx="4664766" cy="306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61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COMPLICATION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             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1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HAEMOPTYSIS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   20%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1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PULMONARY THROMBOEMBOLISM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   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      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1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CEREBRAL ABSCESS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      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I.E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        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2756968"/>
            <a:ext cx="2483893" cy="162566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</a:rPr>
              <a:t>CLINICAL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52226"/>
              </p:ext>
            </p:extLst>
          </p:nvPr>
        </p:nvGraphicFramePr>
        <p:xfrm>
          <a:off x="3405808" y="418133"/>
          <a:ext cx="4664766" cy="306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8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D.O.E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INCREASED CYANOSIS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HYPERVISCOSITY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 13%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SYNCOPE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C1D5-1420-4B42-B92A-E1063185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504"/>
            <a:ext cx="10515600" cy="801066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SYMPTOMS –INDIAN STUDY SCTIMS (n= 201 )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7C38-8C4D-47C3-B77C-01E9AAD6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704443" cy="48252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IN" sz="2400" b="0" i="0" u="none" strike="noStrike" baseline="0" dirty="0"/>
              <a:t>Effort intolerance  - 97.5 %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Palpitation  - 79.6 %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Oedema - 13.4 %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Haemoptysis - 16.9 %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Syncope - 1.5 %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Squatting - 7.0 %</a:t>
            </a:r>
          </a:p>
          <a:p>
            <a:pPr algn="l">
              <a:lnSpc>
                <a:spcPct val="200000"/>
              </a:lnSpc>
            </a:pPr>
            <a:r>
              <a:rPr lang="en-IN" sz="2400" b="0" i="0" u="none" strike="noStrike" baseline="0" dirty="0"/>
              <a:t> Angina -4.5 %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8495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1A9A-7F8E-4C5C-AB25-765A9C5F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119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FACTORS INFLUENCING PRESENTATION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58E4E-7829-451D-9C94-DDFE00259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29252"/>
              </p:ext>
            </p:extLst>
          </p:nvPr>
        </p:nvGraphicFramePr>
        <p:xfrm>
          <a:off x="159026" y="1690688"/>
          <a:ext cx="11754678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13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A588-A102-4C70-AC14-0CAD2F08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78296"/>
            <a:ext cx="10947857" cy="64140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DEFINITION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CAUSES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CLASSIFICATION ( CLINICAL /HEMODYNAMIC/PATHOLGICAL)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CURRENT CHANGES &amp; RATIONALE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MODES OF PRESENTATION &amp; CLINICAL FEATURES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</a:rPr>
              <a:t>NATURAL COURSE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COMPLICATIONS &amp; SURVIVAL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ASSESMENT (NON INVASIVE &amp; INVASIVE 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TREATMENT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PREGNANCY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PRIMARY PHT OF NEW BORN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EISENMENGER &amp; MAJOR SURGERY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IN" sz="2400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270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89BDCB-0F65-415C-9888-8BB4A163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008" y="422207"/>
            <a:ext cx="5025216" cy="823912"/>
          </a:xfrm>
        </p:spPr>
        <p:txBody>
          <a:bodyPr>
            <a:normAutofit lnSpcReduction="10000"/>
          </a:bodyPr>
          <a:lstStyle/>
          <a:p>
            <a:pPr algn="ctr"/>
            <a:endParaRPr lang="en-IN" b="1" dirty="0">
              <a:solidFill>
                <a:srgbClr val="FFFF00"/>
              </a:solidFill>
            </a:endParaRPr>
          </a:p>
          <a:p>
            <a:pPr algn="ctr"/>
            <a:r>
              <a:rPr lang="en-IN" b="1" dirty="0">
                <a:solidFill>
                  <a:srgbClr val="FFFF00"/>
                </a:solidFill>
              </a:rPr>
              <a:t>POST TRICUSPID</a:t>
            </a:r>
          </a:p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F005152-1AB9-4249-A1CA-D48D5878061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6017" y="1205948"/>
                <a:ext cx="6039199" cy="552139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IN" sz="2400" dirty="0"/>
                  <a:t>postnatal fall in PVR</a:t>
                </a:r>
              </a:p>
              <a:p>
                <a:pPr marL="0" indent="0" algn="ctr">
                  <a:buNone/>
                </a:pPr>
                <a:r>
                  <a:rPr lang="en-IN" sz="2400" dirty="0"/>
                  <a:t> </a:t>
                </a: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en-IN" sz="2400" dirty="0"/>
              </a:p>
              <a:p>
                <a:pPr marL="0" indent="0" algn="ctr">
                  <a:buNone/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↑ </a:t>
                </a:r>
                <a:r>
                  <a:rPr lang="en-IN" sz="2400" dirty="0"/>
                  <a:t>PBF( CHF symptoms / no cyanosis )</a:t>
                </a:r>
              </a:p>
              <a:p>
                <a:pPr marL="0" indent="0" algn="ctr">
                  <a:buNone/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lang="en-IN" sz="2400" dirty="0"/>
              </a:p>
              <a:p>
                <a:pPr marL="0" indent="0" algn="ctr">
                  <a:buNone/>
                </a:pPr>
                <a:endParaRPr lang="en-IN" sz="2400" dirty="0"/>
              </a:p>
              <a:p>
                <a:pPr marL="0" indent="0" algn="ctr">
                  <a:buNone/>
                </a:pPr>
                <a:r>
                  <a:rPr lang="en-IN" sz="2400" dirty="0"/>
                  <a:t>PVD (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IN" sz="2400" dirty="0"/>
                  <a:t> 2yrs )- CCF improve / murmur</a:t>
                </a: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↓ /n</a:t>
                </a:r>
                <a:r>
                  <a:rPr lang="en-IN" sz="2400" dirty="0"/>
                  <a:t>o cyanosis </a:t>
                </a:r>
              </a:p>
              <a:p>
                <a:pPr marL="0" indent="0" algn="ctr">
                  <a:buNone/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en-IN" sz="2400" dirty="0"/>
              </a:p>
              <a:p>
                <a:pPr marL="0" indent="0" algn="ctr">
                  <a:buNone/>
                </a:pPr>
                <a:endParaRPr lang="en-IN" sz="2400" dirty="0"/>
              </a:p>
              <a:p>
                <a:pPr marL="0" indent="0" algn="ctr">
                  <a:buNone/>
                </a:pPr>
                <a:r>
                  <a:rPr lang="en-IN" sz="2400" b="1" i="1" dirty="0" err="1">
                    <a:solidFill>
                      <a:srgbClr val="FFFF00"/>
                    </a:solidFill>
                  </a:rPr>
                  <a:t>suprasystemic</a:t>
                </a:r>
                <a:r>
                  <a:rPr lang="en-IN" sz="2400" b="1" i="1" dirty="0">
                    <a:solidFill>
                      <a:srgbClr val="FFFF00"/>
                    </a:solidFill>
                  </a:rPr>
                  <a:t> PA pressure</a:t>
                </a:r>
                <a:r>
                  <a:rPr lang="en-IN" sz="2400" dirty="0"/>
                  <a:t>- R</a:t>
                </a:r>
                <a:r>
                  <a:rPr lang="en-IN" sz="2400" dirty="0">
                    <a:sym typeface="Wingdings" panose="05000000000000000000" pitchFamily="2" charset="2"/>
                  </a:rPr>
                  <a:t></a:t>
                </a:r>
                <a:r>
                  <a:rPr lang="en-IN" sz="2400" dirty="0"/>
                  <a:t> L Shunt</a:t>
                </a:r>
              </a:p>
              <a:p>
                <a:pPr marL="0" indent="0" algn="ctr">
                  <a:buNone/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en-IN" sz="2400" dirty="0"/>
              </a:p>
              <a:p>
                <a:pPr marL="0" indent="0" algn="ctr">
                  <a:buNone/>
                </a:pPr>
                <a:r>
                  <a:rPr lang="en-IN" sz="2400" dirty="0"/>
                  <a:t> </a:t>
                </a:r>
              </a:p>
              <a:p>
                <a:pPr marL="0" indent="0" algn="ctr">
                  <a:buNone/>
                </a:pPr>
                <a:r>
                  <a:rPr lang="en-IN" sz="2400" dirty="0"/>
                  <a:t>Cyanosis, reappearance of murmur and Symptoms</a:t>
                </a:r>
              </a:p>
              <a:p>
                <a:pPr marL="0" indent="0" algn="ctr">
                  <a:buNone/>
                </a:pPr>
                <a:endParaRPr lang="en-IN" sz="24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F005152-1AB9-4249-A1CA-D48D58780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6017" y="1205948"/>
                <a:ext cx="6039199" cy="55213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336145-F496-45EB-AECA-2B2C5CB36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6188" y="382036"/>
            <a:ext cx="5035548" cy="823912"/>
          </a:xfrm>
        </p:spPr>
        <p:txBody>
          <a:bodyPr>
            <a:normAutofit lnSpcReduction="10000"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		PRE TRICUSPID </a:t>
            </a:r>
          </a:p>
          <a:p>
            <a:pPr algn="ctr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8764AC-75BF-4163-9A2E-D671C754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46783" y="1205948"/>
            <a:ext cx="6039199" cy="5521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000" dirty="0"/>
              <a:t>Child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Asymptomatic </a:t>
            </a:r>
            <a:r>
              <a:rPr lang="en-GB" sz="2000" dirty="0">
                <a:sym typeface="Wingdings" panose="05000000000000000000" pitchFamily="2" charset="2"/>
              </a:rPr>
              <a:t> RRTI  FTT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IN" sz="2000" dirty="0"/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IN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IN" sz="2000" dirty="0"/>
              <a:t>PBF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IN" sz="2000" dirty="0"/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IN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dirty="0">
                <a:sym typeface="Wingdings" panose="05000000000000000000" pitchFamily="2" charset="2"/>
              </a:rPr>
              <a:t>Adolescents -  exertional </a:t>
            </a:r>
            <a:r>
              <a:rPr lang="en-GB" sz="2000" dirty="0" err="1">
                <a:sym typeface="Wingdings" panose="05000000000000000000" pitchFamily="2" charset="2"/>
              </a:rPr>
              <a:t>dyspnea</a:t>
            </a:r>
            <a:r>
              <a:rPr lang="en-GB" sz="2000" dirty="0">
                <a:sym typeface="Wingdings" panose="05000000000000000000" pitchFamily="2" charset="2"/>
              </a:rPr>
              <a:t> &amp;  Fatigue (CCF rare)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IN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b="1" i="1" dirty="0" err="1">
                <a:solidFill>
                  <a:srgbClr val="FFFF00"/>
                </a:solidFill>
              </a:rPr>
              <a:t>Suprasystemic</a:t>
            </a:r>
            <a:r>
              <a:rPr lang="en-GB" sz="2000" b="1" i="1" dirty="0">
                <a:solidFill>
                  <a:srgbClr val="FFFF00"/>
                </a:solidFill>
              </a:rPr>
              <a:t>  PA &amp; RV pressure</a:t>
            </a:r>
            <a:r>
              <a:rPr lang="en-GB" sz="2000" dirty="0"/>
              <a:t> – R –L shunt  </a:t>
            </a:r>
            <a:r>
              <a:rPr lang="en-IN" sz="2000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IN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dirty="0"/>
              <a:t> Cyanosis In Adulthood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2000" dirty="0"/>
          </a:p>
          <a:p>
            <a:pPr marL="0" indent="0" algn="ctr">
              <a:lnSpc>
                <a:spcPct val="150000"/>
              </a:lnSpc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4446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D3BE0-4B27-4F3D-9672-217CD15C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16" y="312509"/>
            <a:ext cx="5025216" cy="567531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POST TRICUSPID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3AC77-919E-44F5-B879-47D34F4A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198" y="1486693"/>
            <a:ext cx="5294053" cy="28753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000" dirty="0"/>
              <a:t>High pressure flow from infancy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GB" sz="2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dirty="0"/>
              <a:t>Failure of medial hypertrophy regression RVH 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GB" sz="2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dirty="0"/>
              <a:t>PAH  &amp; shunt reversal at early age </a:t>
            </a:r>
          </a:p>
          <a:p>
            <a:pPr marL="0" indent="0" algn="ctr">
              <a:buNone/>
            </a:pPr>
            <a:endParaRPr lang="en-IN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2B9D3-832D-48E8-957C-63BD3036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478" y="254358"/>
            <a:ext cx="5035548" cy="567531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PRE TRICUSPID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D09128-1AF2-406C-8B97-05F844987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5168" y="1123536"/>
            <a:ext cx="6279634" cy="2305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000" dirty="0"/>
              <a:t>Direction of shunt –RV compliance - no shunt  till 3 m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GB" sz="2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PVR reaches normal  by 3 </a:t>
            </a:r>
            <a:r>
              <a:rPr lang="en-GB" sz="2000" dirty="0" err="1"/>
              <a:t>mths</a:t>
            </a:r>
            <a:endParaRPr lang="en-GB" sz="2000" dirty="0"/>
          </a:p>
          <a:p>
            <a:pPr marL="0" indent="0" algn="ctr">
              <a:buNone/>
            </a:pPr>
            <a:r>
              <a:rPr lang="en-GB" sz="2200" b="1" dirty="0">
                <a:solidFill>
                  <a:srgbClr val="FFFF00"/>
                </a:solidFill>
              </a:rPr>
              <a:t> </a:t>
            </a:r>
            <a:r>
              <a:rPr lang="en-GB" sz="2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GB" sz="2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PAH &amp; ES -  late in life(  large ASD )</a:t>
            </a:r>
          </a:p>
          <a:p>
            <a:pPr marL="0" indent="0" algn="ctr">
              <a:buNone/>
            </a:pPr>
            <a:endParaRPr lang="en-IN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953CD2-4B90-43EF-801C-AD02916C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39" y="3902511"/>
            <a:ext cx="430018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5A53906-1DDB-457D-BF82-2548C0F4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381" y="3906687"/>
            <a:ext cx="4966431" cy="21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596418-C849-46F7-A067-04A30BB92568}"/>
              </a:ext>
            </a:extLst>
          </p:cNvPr>
          <p:cNvSpPr txBox="1"/>
          <p:nvPr/>
        </p:nvSpPr>
        <p:spPr>
          <a:xfrm>
            <a:off x="5897217" y="3429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FFFF00"/>
                </a:solidFill>
              </a:rPr>
              <a:t>PAH –ASD </a:t>
            </a:r>
            <a:r>
              <a:rPr lang="en-IN" sz="2400" b="1" i="1" dirty="0">
                <a:solidFill>
                  <a:srgbClr val="FFFF00"/>
                </a:solidFill>
                <a:sym typeface="Wingdings" panose="05000000000000000000" pitchFamily="2" charset="2"/>
              </a:rPr>
              <a:t> acquired or unrelated to ASD</a:t>
            </a:r>
            <a:endParaRPr lang="en-IN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31D7D4-2001-426E-AABC-9C3E96982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839893"/>
              </p:ext>
            </p:extLst>
          </p:nvPr>
        </p:nvGraphicFramePr>
        <p:xfrm>
          <a:off x="2226365" y="39757"/>
          <a:ext cx="8362120" cy="525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522">
                  <a:extLst>
                    <a:ext uri="{9D8B030D-6E8A-4147-A177-3AD203B41FA5}">
                      <a16:colId xmlns:a16="http://schemas.microsoft.com/office/drawing/2014/main" val="71350442"/>
                    </a:ext>
                  </a:extLst>
                </a:gridCol>
                <a:gridCol w="2640755">
                  <a:extLst>
                    <a:ext uri="{9D8B030D-6E8A-4147-A177-3AD203B41FA5}">
                      <a16:colId xmlns:a16="http://schemas.microsoft.com/office/drawing/2014/main" val="2421814237"/>
                    </a:ext>
                  </a:extLst>
                </a:gridCol>
                <a:gridCol w="3218843">
                  <a:extLst>
                    <a:ext uri="{9D8B030D-6E8A-4147-A177-3AD203B41FA5}">
                      <a16:colId xmlns:a16="http://schemas.microsoft.com/office/drawing/2014/main" val="740280296"/>
                    </a:ext>
                  </a:extLst>
                </a:gridCol>
              </a:tblGrid>
              <a:tr h="526486">
                <a:tc>
                  <a:txBody>
                    <a:bodyPr/>
                    <a:lstStyle/>
                    <a:p>
                      <a:pPr algn="ctr"/>
                      <a:endParaRPr lang="en-IN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EISENMENGER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IPAH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4771"/>
                  </a:ext>
                </a:extLst>
              </a:tr>
              <a:tr h="577185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of onset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Childhood--&gt; adolescent  </a:t>
                      </a:r>
                    </a:p>
                    <a:p>
                      <a:pPr algn="ctr"/>
                      <a:r>
                        <a:rPr lang="en-IN" sz="1600" b="1" dirty="0"/>
                        <a:t>( F+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Any age ( F +++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43361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Stimulus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Large defect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None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62927"/>
                  </a:ext>
                </a:extLst>
              </a:tr>
              <a:tr h="709963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PVR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Predictable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Not predictable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77089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Progression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Steady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47856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Resting cyanosis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29742"/>
                  </a:ext>
                </a:extLst>
              </a:tr>
              <a:tr h="577185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RVH with strain 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lang="en-I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V1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Less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12931"/>
                  </a:ext>
                </a:extLst>
              </a:tr>
              <a:tr h="577185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Syncope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 / exercise ind. </a:t>
                      </a:r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IN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c.o</a:t>
                      </a:r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+++</a:t>
                      </a:r>
                    </a:p>
                    <a:p>
                      <a:pPr algn="ctr"/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 exercise ind. co</a:t>
                      </a:r>
                      <a:endParaRPr lang="en-IN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33137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SCD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18442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Complications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↑↑ cerebral </a:t>
                      </a:r>
                      <a:r>
                        <a:rPr lang="en-IN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abcess</a:t>
                      </a:r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arrhythmia 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↓↓</a:t>
                      </a:r>
                      <a:endParaRPr lang="en-IN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658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A623A6-C8A8-4185-94FD-9F9DD7201995}"/>
              </a:ext>
            </a:extLst>
          </p:cNvPr>
          <p:cNvSpPr txBox="1"/>
          <p:nvPr/>
        </p:nvSpPr>
        <p:spPr>
          <a:xfrm>
            <a:off x="0" y="5296894"/>
            <a:ext cx="12377529" cy="134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FFFF00"/>
                </a:solidFill>
              </a:rPr>
              <a:t>ES behaves better than IPAH ?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sub </a:t>
            </a:r>
            <a:r>
              <a:rPr lang="en-GB" dirty="0" err="1"/>
              <a:t>pulm</a:t>
            </a:r>
            <a:r>
              <a:rPr lang="en-GB" dirty="0"/>
              <a:t>. ventricle – exposed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dirty="0"/>
              <a:t> pressures since birth -better  RV adaptation  - long standing P+V overload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R</a:t>
            </a:r>
            <a:r>
              <a:rPr lang="en-GB" dirty="0">
                <a:sym typeface="Wingdings" panose="05000000000000000000" pitchFamily="2" charset="2"/>
              </a:rPr>
              <a:t> L shunt </a:t>
            </a:r>
            <a:r>
              <a:rPr lang="en-GB" dirty="0"/>
              <a:t>serves as an excess flow valve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499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14F50-23F0-4557-81BD-87919EB6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082"/>
            <a:ext cx="10515600" cy="303212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ASD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171A4-410E-49A6-9261-0046481CE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609600"/>
            <a:ext cx="6012694" cy="614831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Spontaneous closure </a:t>
            </a:r>
          </a:p>
          <a:p>
            <a:pPr marL="0" indent="0">
              <a:buNone/>
            </a:pPr>
            <a:r>
              <a:rPr lang="en-GB" sz="2400" dirty="0"/>
              <a:t>&lt; 3 mm (&lt;3 </a:t>
            </a:r>
            <a:r>
              <a:rPr lang="en-GB" sz="2400" dirty="0" err="1"/>
              <a:t>mnths</a:t>
            </a:r>
            <a:r>
              <a:rPr lang="en-GB" sz="2400" dirty="0"/>
              <a:t>)-  100% closure - 1½ years </a:t>
            </a:r>
          </a:p>
          <a:p>
            <a:pPr marL="0" indent="0">
              <a:buNone/>
            </a:pPr>
            <a:r>
              <a:rPr lang="en-GB" sz="2400" dirty="0"/>
              <a:t>&gt;80% 3- 8 mm - 1½ years  </a:t>
            </a:r>
          </a:p>
          <a:p>
            <a:pPr marL="0" indent="0">
              <a:buNone/>
            </a:pPr>
            <a:r>
              <a:rPr lang="en-GB" sz="2400" dirty="0"/>
              <a:t>8mm / &gt; 4yrs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spontaneous closure rare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r>
              <a:rPr lang="en-GB" sz="2400" dirty="0">
                <a:solidFill>
                  <a:srgbClr val="FFFF00"/>
                </a:solidFill>
              </a:rPr>
              <a:t>Progressive shortness of breath with exertion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FF00"/>
                </a:solidFill>
              </a:rPr>
              <a:t>Pulmonary vascular obstructive disease</a:t>
            </a:r>
          </a:p>
          <a:p>
            <a:pPr marL="0" indent="0">
              <a:buNone/>
            </a:pPr>
            <a:r>
              <a:rPr lang="en-GB" sz="2400" dirty="0"/>
              <a:t>Sinus venosus defect  - 26 %  </a:t>
            </a:r>
          </a:p>
          <a:p>
            <a:pPr marL="0" indent="0">
              <a:buNone/>
            </a:pPr>
            <a:r>
              <a:rPr lang="en-GB" sz="2400" dirty="0"/>
              <a:t>Isolated OS-  ASD - 9 % </a:t>
            </a:r>
          </a:p>
          <a:p>
            <a:pPr marL="0" indent="0">
              <a:buNone/>
            </a:pPr>
            <a:r>
              <a:rPr lang="en-GB" sz="2400" dirty="0"/>
              <a:t>Sinus venosus &amp; OP-ASD  earlier &gt; OS-ASD </a:t>
            </a:r>
          </a:p>
          <a:p>
            <a:endParaRPr lang="en-IN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6A54A0-44CD-4C55-B36F-0D24B5512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9840" y="609599"/>
            <a:ext cx="5739638" cy="614831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Atrial arrythmia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Calibri" pitchFamily="34" charset="0"/>
              </a:rPr>
              <a:t>May be 1</a:t>
            </a:r>
            <a:r>
              <a:rPr lang="en-US" sz="2400" baseline="30000" dirty="0">
                <a:latin typeface="Calibri" pitchFamily="34" charset="0"/>
              </a:rPr>
              <a:t>st</a:t>
            </a:r>
            <a:r>
              <a:rPr lang="en-US" sz="2400" dirty="0">
                <a:latin typeface="Calibri" pitchFamily="34" charset="0"/>
              </a:rPr>
              <a:t> presenting sign - 13% in &gt; 40 years and 52% in &gt;60 years  of age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err="1">
                <a:latin typeface="Calibri" pitchFamily="34" charset="0"/>
              </a:rPr>
              <a:t>RF:Age</a:t>
            </a:r>
            <a:r>
              <a:rPr lang="en-US" sz="2400" dirty="0">
                <a:latin typeface="Calibri" pitchFamily="34" charset="0"/>
              </a:rPr>
              <a:t> at closure( &gt;25  </a:t>
            </a:r>
            <a:r>
              <a:rPr lang="en-US" sz="2400" dirty="0" err="1">
                <a:latin typeface="Calibri" pitchFamily="34" charset="0"/>
              </a:rPr>
              <a:t>yrs</a:t>
            </a:r>
            <a:r>
              <a:rPr lang="en-US" sz="2400" dirty="0">
                <a:latin typeface="Calibri" pitchFamily="34" charset="0"/>
              </a:rPr>
              <a:t> )</a:t>
            </a:r>
            <a:r>
              <a:rPr lang="en-US" sz="2400" dirty="0">
                <a:latin typeface="Calibri" pitchFamily="34" charset="0"/>
                <a:sym typeface="Wingdings" panose="05000000000000000000" pitchFamily="2" charset="2"/>
              </a:rPr>
              <a:t> post op AF +   / LA &gt; 40mm , MR &amp; TR +</a:t>
            </a:r>
            <a:endParaRPr lang="en-US" sz="2400" dirty="0">
              <a:latin typeface="Calibri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solidFill>
                  <a:srgbClr val="FFFF00"/>
                </a:solidFill>
              </a:rPr>
              <a:t>Stroke or other systemic ischemic event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0818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AD48-2914-40CD-A585-1A62A5F7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212035"/>
            <a:ext cx="11622156" cy="64273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endParaRPr lang="en-US" sz="22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Cardiac failure 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200" dirty="0"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large defects  ͠   6m-1yr ) / RVF – Eisenmenger / LV- VSD + AR  )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1900" dirty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Spontaneous diminution in size or closure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200" dirty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perimembranous</a:t>
            </a:r>
            <a:r>
              <a:rPr lang="en-US" sz="1900" dirty="0">
                <a:latin typeface="Calibri" pitchFamily="34" charset="0"/>
              </a:rPr>
              <a:t> , muscular , &lt; 10 </a:t>
            </a:r>
            <a:r>
              <a:rPr lang="en-US" sz="1900" dirty="0" err="1">
                <a:latin typeface="Calibri" pitchFamily="34" charset="0"/>
              </a:rPr>
              <a:t>yrs</a:t>
            </a:r>
            <a:r>
              <a:rPr lang="en-US" sz="1900" dirty="0">
                <a:latin typeface="Calibri" pitchFamily="34" charset="0"/>
              </a:rPr>
              <a:t>  75% -small VSDs /  83% of muscular defects Malalignment VSD –no </a:t>
            </a:r>
            <a:r>
              <a:rPr lang="en-US" sz="1900" dirty="0" err="1">
                <a:latin typeface="Calibri" pitchFamily="34" charset="0"/>
              </a:rPr>
              <a:t>spont</a:t>
            </a:r>
            <a:r>
              <a:rPr lang="en-US" sz="1900" dirty="0">
                <a:latin typeface="Calibri" pitchFamily="34" charset="0"/>
              </a:rPr>
              <a:t>. Closure </a:t>
            </a: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Right  or Left ventricular outflow tract obstruction (3-7%)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1900" dirty="0">
                <a:latin typeface="Calibri" pitchFamily="34" charset="0"/>
              </a:rPr>
              <a:t>Hypertrophy of </a:t>
            </a:r>
            <a:r>
              <a:rPr lang="en-US" sz="1900" dirty="0" err="1">
                <a:latin typeface="Calibri" pitchFamily="34" charset="0"/>
              </a:rPr>
              <a:t>malaligned</a:t>
            </a:r>
            <a:r>
              <a:rPr lang="en-US" sz="1900" dirty="0">
                <a:latin typeface="Calibri" pitchFamily="34" charset="0"/>
              </a:rPr>
              <a:t> infundibular septum / RV muscle bundles /AV prolapse  (</a:t>
            </a:r>
            <a:r>
              <a:rPr lang="en-US" sz="1900" dirty="0">
                <a:latin typeface="Calibri" pitchFamily="34" charset="0"/>
                <a:cs typeface="Arial" panose="020B0604020202020204" pitchFamily="34" charset="0"/>
              </a:rPr>
              <a:t>↑ ↑ ↑ </a:t>
            </a:r>
            <a:r>
              <a:rPr lang="en-US" sz="1900" dirty="0">
                <a:latin typeface="Calibri" pitchFamily="34" charset="0"/>
              </a:rPr>
              <a:t>  RT aortic arch &amp; horizontal RVOT 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200" dirty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Aortic regurgitation (10%)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1900" dirty="0">
                <a:latin typeface="Calibri" pitchFamily="34" charset="0"/>
              </a:rPr>
              <a:t> RCC (outlet )  &gt; NCC(</a:t>
            </a:r>
            <a:r>
              <a:rPr lang="en-US" sz="1900" dirty="0" err="1">
                <a:latin typeface="Calibri" pitchFamily="34" charset="0"/>
              </a:rPr>
              <a:t>perimembranous</a:t>
            </a:r>
            <a:r>
              <a:rPr lang="en-US" sz="1900" dirty="0">
                <a:latin typeface="Calibri" pitchFamily="34" charset="0"/>
              </a:rPr>
              <a:t> ) &gt; LCC (rare) </a:t>
            </a:r>
            <a:r>
              <a:rPr lang="en-US" sz="1900" dirty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 PVD  earlier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Sx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900" dirty="0">
              <a:latin typeface="Calibri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200" dirty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Pulmonary vascular obstructive disease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200" dirty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Infective endocarditis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1900" dirty="0">
                <a:solidFill>
                  <a:schemeClr val="tx1"/>
                </a:solidFill>
                <a:latin typeface="Calibri" pitchFamily="34" charset="0"/>
              </a:rPr>
              <a:t>18.7 per 10000 person </a:t>
            </a:r>
            <a:r>
              <a:rPr lang="en-US" sz="1900" dirty="0" err="1">
                <a:solidFill>
                  <a:schemeClr val="tx1"/>
                </a:solidFill>
                <a:latin typeface="Calibri" pitchFamily="34" charset="0"/>
              </a:rPr>
              <a:t>yrs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</a:rPr>
              <a:t> , small defects , &gt;20yrs , male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9E410-76C0-4E2D-A51E-0B58A0BBCEC8}"/>
              </a:ext>
            </a:extLst>
          </p:cNvPr>
          <p:cNvSpPr txBox="1"/>
          <p:nvPr/>
        </p:nvSpPr>
        <p:spPr>
          <a:xfrm>
            <a:off x="6155635" y="73752"/>
            <a:ext cx="254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</a:rPr>
              <a:t>VSD</a:t>
            </a:r>
          </a:p>
        </p:txBody>
      </p:sp>
    </p:spTree>
    <p:extLst>
      <p:ext uri="{BB962C8B-B14F-4D97-AF65-F5344CB8AC3E}">
        <p14:creationId xmlns:p14="http://schemas.microsoft.com/office/powerpoint/2010/main" val="3141839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A548-540B-4877-8445-6029E757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97"/>
            <a:ext cx="10515600" cy="48819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PDA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3541-F4C8-4032-B90D-D8C8CFAA8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490329"/>
            <a:ext cx="10177669" cy="6207573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CCF </a:t>
            </a:r>
          </a:p>
          <a:p>
            <a:pPr marL="0" indent="0">
              <a:buNone/>
            </a:pPr>
            <a:r>
              <a:rPr lang="en-IN" sz="2300" dirty="0"/>
              <a:t>Infants &lt;  3mnths –failure / 1-2 </a:t>
            </a:r>
            <a:r>
              <a:rPr lang="en-IN" sz="2300" dirty="0" err="1"/>
              <a:t>yrs</a:t>
            </a:r>
            <a:r>
              <a:rPr lang="en-IN" sz="2300" dirty="0"/>
              <a:t> </a:t>
            </a:r>
            <a:r>
              <a:rPr lang="en-IN" sz="2300" dirty="0">
                <a:sym typeface="Wingdings" panose="05000000000000000000" pitchFamily="2" charset="2"/>
              </a:rPr>
              <a:t> 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PVR  failure ↓ </a:t>
            </a:r>
          </a:p>
          <a:p>
            <a:pPr marL="0" indent="0">
              <a:buNone/>
            </a:pPr>
            <a:r>
              <a:rPr lang="en-IN" sz="2300" dirty="0"/>
              <a:t>Beyond early infancy &amp; &gt; 20-30 </a:t>
            </a:r>
            <a:r>
              <a:rPr lang="en-IN" sz="2300" dirty="0" err="1"/>
              <a:t>yrs</a:t>
            </a:r>
            <a:r>
              <a:rPr lang="en-IN" sz="2300" dirty="0"/>
              <a:t> – FAILURE rare </a:t>
            </a:r>
          </a:p>
          <a:p>
            <a:pPr marL="0" indent="0">
              <a:buNone/>
            </a:pPr>
            <a:endParaRPr lang="en-IN" sz="2300" dirty="0"/>
          </a:p>
          <a:p>
            <a:r>
              <a:rPr lang="en-IN" b="1" dirty="0">
                <a:solidFill>
                  <a:srgbClr val="FFFF00"/>
                </a:solidFill>
              </a:rPr>
              <a:t>Infective endarteritis </a:t>
            </a:r>
          </a:p>
          <a:p>
            <a:pPr marL="0" indent="0">
              <a:buNone/>
            </a:pPr>
            <a:r>
              <a:rPr lang="en-IN" sz="2300" dirty="0"/>
              <a:t>2</a:t>
            </a:r>
            <a:r>
              <a:rPr lang="en-IN" sz="2300" baseline="30000" dirty="0"/>
              <a:t>nd</a:t>
            </a:r>
            <a:r>
              <a:rPr lang="en-IN" sz="2300" dirty="0"/>
              <a:t> decade 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↑  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   </a:t>
            </a:r>
            <a:r>
              <a:rPr lang="en-IN" sz="2300" dirty="0"/>
              <a:t>Silent PDA</a:t>
            </a:r>
            <a:r>
              <a:rPr lang="en-IN" sz="2300" dirty="0">
                <a:sym typeface="Wingdings" panose="05000000000000000000" pitchFamily="2" charset="2"/>
              </a:rPr>
              <a:t> recurrent embolism </a:t>
            </a:r>
            <a:endParaRPr lang="en-IN" sz="2300" dirty="0"/>
          </a:p>
          <a:p>
            <a:endParaRPr lang="en-IN" sz="2300" dirty="0"/>
          </a:p>
          <a:p>
            <a:r>
              <a:rPr lang="en-IN" b="1" dirty="0">
                <a:solidFill>
                  <a:srgbClr val="FFFF00"/>
                </a:solidFill>
              </a:rPr>
              <a:t>Pulmonary vascular disease</a:t>
            </a:r>
          </a:p>
          <a:p>
            <a:pPr marL="0" indent="0">
              <a:buNone/>
            </a:pPr>
            <a:r>
              <a:rPr lang="en-IN" sz="2300" dirty="0"/>
              <a:t>2</a:t>
            </a:r>
            <a:r>
              <a:rPr lang="en-IN" sz="2300" baseline="30000" dirty="0"/>
              <a:t>nd</a:t>
            </a:r>
            <a:r>
              <a:rPr lang="en-IN" sz="2300" dirty="0"/>
              <a:t> decade </a:t>
            </a:r>
            <a:r>
              <a:rPr lang="en-IN" sz="2300" dirty="0">
                <a:sym typeface="Wingdings" panose="05000000000000000000" pitchFamily="2" charset="2"/>
              </a:rPr>
              <a:t> </a:t>
            </a:r>
            <a:r>
              <a:rPr lang="en-IN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↓ CCF  </a:t>
            </a:r>
            <a:endParaRPr lang="en-IN" sz="2300" dirty="0"/>
          </a:p>
          <a:p>
            <a:pPr marL="0" indent="0">
              <a:buNone/>
            </a:pPr>
            <a:r>
              <a:rPr lang="en-IN" sz="2300" dirty="0"/>
              <a:t>Exercise induced leg fatigue +  cyanosis </a:t>
            </a:r>
          </a:p>
          <a:p>
            <a:endParaRPr lang="en-IN" sz="2300" dirty="0"/>
          </a:p>
          <a:p>
            <a:r>
              <a:rPr lang="en-IN" b="1" dirty="0">
                <a:solidFill>
                  <a:srgbClr val="FFFF00"/>
                </a:solidFill>
              </a:rPr>
              <a:t>Aneurysmal  formation </a:t>
            </a:r>
            <a:endParaRPr lang="en-IN" dirty="0"/>
          </a:p>
          <a:p>
            <a:pPr marL="0" indent="0">
              <a:buNone/>
            </a:pPr>
            <a:r>
              <a:rPr lang="en-GB" sz="2300" dirty="0"/>
              <a:t>Thromboembolism /Dissection /Rupture </a:t>
            </a:r>
          </a:p>
          <a:p>
            <a:pPr marL="0" indent="0">
              <a:buNone/>
            </a:pPr>
            <a:r>
              <a:rPr lang="en-GB" sz="2300" dirty="0"/>
              <a:t>Inspiratory stridor / LRLN palsy</a:t>
            </a:r>
          </a:p>
          <a:p>
            <a:pPr marL="0" indent="0">
              <a:buNone/>
            </a:pPr>
            <a:r>
              <a:rPr lang="en-GB" sz="2300" dirty="0"/>
              <a:t>Pulmonary artery obstruction </a:t>
            </a:r>
          </a:p>
          <a:p>
            <a:pPr marL="0" indent="0">
              <a:buNone/>
            </a:pPr>
            <a:r>
              <a:rPr lang="en-IN" sz="2300" dirty="0"/>
              <a:t>Calcification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C623D-5E2F-4EC9-86E9-4D689918EA17}"/>
              </a:ext>
            </a:extLst>
          </p:cNvPr>
          <p:cNvSpPr txBox="1"/>
          <p:nvPr/>
        </p:nvSpPr>
        <p:spPr>
          <a:xfrm>
            <a:off x="5807765" y="1977887"/>
            <a:ext cx="5811078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IN" sz="2400" dirty="0">
                <a:solidFill>
                  <a:srgbClr val="FFFF00"/>
                </a:solidFill>
              </a:rPr>
              <a:t>1</a:t>
            </a:r>
            <a:r>
              <a:rPr lang="en-IN" sz="2400" baseline="30000" dirty="0">
                <a:solidFill>
                  <a:srgbClr val="FFFF00"/>
                </a:solidFill>
              </a:rPr>
              <a:t>st</a:t>
            </a:r>
            <a:r>
              <a:rPr lang="en-IN" sz="2400" dirty="0">
                <a:solidFill>
                  <a:srgbClr val="FFFF00"/>
                </a:solidFill>
              </a:rPr>
              <a:t> decade – CCF</a:t>
            </a:r>
          </a:p>
          <a:p>
            <a:pPr algn="ctr">
              <a:lnSpc>
                <a:spcPct val="250000"/>
              </a:lnSpc>
            </a:pPr>
            <a:r>
              <a:rPr lang="en-IN" sz="2400" dirty="0">
                <a:solidFill>
                  <a:srgbClr val="FFFF00"/>
                </a:solidFill>
              </a:rPr>
              <a:t>2</a:t>
            </a:r>
            <a:r>
              <a:rPr lang="en-IN" sz="2400" baseline="30000" dirty="0">
                <a:solidFill>
                  <a:srgbClr val="FFFF00"/>
                </a:solidFill>
              </a:rPr>
              <a:t>nd</a:t>
            </a:r>
            <a:r>
              <a:rPr lang="en-IN" sz="2400" dirty="0">
                <a:solidFill>
                  <a:srgbClr val="FFFF00"/>
                </a:solidFill>
              </a:rPr>
              <a:t> decade – IE &gt; CCF</a:t>
            </a:r>
          </a:p>
          <a:p>
            <a:pPr algn="ctr">
              <a:lnSpc>
                <a:spcPct val="250000"/>
              </a:lnSpc>
            </a:pPr>
            <a:r>
              <a:rPr lang="en-IN" sz="2400" dirty="0">
                <a:solidFill>
                  <a:srgbClr val="FFFF00"/>
                </a:solidFill>
              </a:rPr>
              <a:t>3</a:t>
            </a:r>
            <a:r>
              <a:rPr lang="en-IN" sz="2400" baseline="30000" dirty="0">
                <a:solidFill>
                  <a:srgbClr val="FFFF00"/>
                </a:solidFill>
              </a:rPr>
              <a:t>rd</a:t>
            </a:r>
            <a:r>
              <a:rPr lang="en-IN" sz="2400" dirty="0">
                <a:solidFill>
                  <a:srgbClr val="FFFF00"/>
                </a:solidFill>
              </a:rPr>
              <a:t> decade – PVD &gt; CCF</a:t>
            </a:r>
          </a:p>
          <a:p>
            <a:pPr algn="ctr">
              <a:lnSpc>
                <a:spcPct val="250000"/>
              </a:lnSpc>
            </a:pPr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7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0F592-9F8D-4C0A-8664-1261A070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604748"/>
            <a:ext cx="6963277" cy="52252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F0B4A-48FE-4F2C-B9E4-65FA90FD960F}"/>
              </a:ext>
            </a:extLst>
          </p:cNvPr>
          <p:cNvSpPr txBox="1"/>
          <p:nvPr/>
        </p:nvSpPr>
        <p:spPr>
          <a:xfrm>
            <a:off x="8083828" y="2504660"/>
            <a:ext cx="3829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        GASUL’s PHENOMENON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Large VSD -RVOT obstruction as child grows -   CCF improves at expense of cyanosis like TOF</a:t>
            </a:r>
            <a:br>
              <a:rPr lang="en-IN" dirty="0"/>
            </a:br>
            <a:br>
              <a:rPr lang="en-IN" dirty="0"/>
            </a:br>
            <a:r>
              <a:rPr lang="en-IN" dirty="0"/>
              <a:t>Large  subaortic  VSD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br>
              <a:rPr lang="en-IN" dirty="0"/>
            </a:br>
            <a:r>
              <a:rPr lang="en-IN" dirty="0"/>
              <a:t>Oblique RVOT angle &gt;40 degrees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br>
              <a:rPr lang="en-IN" dirty="0"/>
            </a:br>
            <a:r>
              <a:rPr lang="en-IN" dirty="0"/>
              <a:t>Rt aortic arch</a:t>
            </a:r>
            <a:br>
              <a:rPr lang="en-IN" dirty="0"/>
            </a:b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189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2DB3A-1900-48C5-961C-A667BAA6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917" y="1329013"/>
            <a:ext cx="2946866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CARDIAC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4948-0967-4833-BC66-AFE6DD571F1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24025" y="2405062"/>
            <a:ext cx="2927350" cy="3589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Heart failure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Arrhythmias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Infective endocarditis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3D529-F1A1-4965-BD5B-536927EDE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6203" y="1434064"/>
            <a:ext cx="2936241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HEMATOLOGIC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BDB0F0-BCE5-4F24-AD61-72407D2A0EE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22603" y="2405062"/>
            <a:ext cx="2946794" cy="3589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Bleeding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Thrombosis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err="1"/>
              <a:t>Hyperviscosity</a:t>
            </a:r>
            <a:endParaRPr lang="en-I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Thrombocytopenia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468734-EDD6-47A9-AE93-2F177590F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9035" y="1434064"/>
            <a:ext cx="2932113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OTHERS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52224D-73CF-4284-A158-746FC14B63D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13348" y="2541104"/>
            <a:ext cx="2932113" cy="3589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Renal failure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Hepatic dysfunction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Cerebral abscess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Cholelithiasis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Gout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Paraganglioma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304E4-50DA-4748-A3EB-2DF2B6482826}"/>
              </a:ext>
            </a:extLst>
          </p:cNvPr>
          <p:cNvSpPr txBox="1"/>
          <p:nvPr/>
        </p:nvSpPr>
        <p:spPr>
          <a:xfrm>
            <a:off x="4572000" y="166214"/>
            <a:ext cx="411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COMPLICATIONS </a:t>
            </a:r>
          </a:p>
        </p:txBody>
      </p:sp>
    </p:spTree>
    <p:extLst>
      <p:ext uri="{BB962C8B-B14F-4D97-AF65-F5344CB8AC3E}">
        <p14:creationId xmlns:p14="http://schemas.microsoft.com/office/powerpoint/2010/main" val="244794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43E2-39E4-4237-B837-515E2D2C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123209"/>
            <a:ext cx="5267045" cy="60228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SURVIVAL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8524-2587-4CEE-A310-9F5612CC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725493"/>
            <a:ext cx="7071693" cy="42651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Survival Pattern(Life expectancy reduced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GB" sz="2400" dirty="0"/>
              <a:t> 20 years 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 In IPAH 3YR SURVIVAL &lt; 20 – 30%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Eisenmenger pregnancy – 30-50%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7A8B26-CA4D-4272-9517-FB1B46D55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20299"/>
              </p:ext>
            </p:extLst>
          </p:nvPr>
        </p:nvGraphicFramePr>
        <p:xfrm>
          <a:off x="7368518" y="123209"/>
          <a:ext cx="4333461" cy="330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249">
                  <a:extLst>
                    <a:ext uri="{9D8B030D-6E8A-4147-A177-3AD203B41FA5}">
                      <a16:colId xmlns:a16="http://schemas.microsoft.com/office/drawing/2014/main" val="296760505"/>
                    </a:ext>
                  </a:extLst>
                </a:gridCol>
                <a:gridCol w="2200212">
                  <a:extLst>
                    <a:ext uri="{9D8B030D-6E8A-4147-A177-3AD203B41FA5}">
                      <a16:colId xmlns:a16="http://schemas.microsoft.com/office/drawing/2014/main" val="1296995957"/>
                    </a:ext>
                  </a:extLst>
                </a:gridCol>
              </a:tblGrid>
              <a:tr h="714991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% surviving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95226"/>
                  </a:ext>
                </a:extLst>
              </a:tr>
              <a:tr h="48944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44978"/>
                  </a:ext>
                </a:extLst>
              </a:tr>
              <a:tr h="48944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73878"/>
                  </a:ext>
                </a:extLst>
              </a:tr>
              <a:tr h="48944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80372"/>
                  </a:ext>
                </a:extLst>
              </a:tr>
              <a:tr h="48944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76255"/>
                  </a:ext>
                </a:extLst>
              </a:tr>
              <a:tr h="48944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8489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8C14D7-5FF6-4968-ACC7-4DB5963AE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5373"/>
              </p:ext>
            </p:extLst>
          </p:nvPr>
        </p:nvGraphicFramePr>
        <p:xfrm>
          <a:off x="7368518" y="4313470"/>
          <a:ext cx="4333462" cy="210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31">
                  <a:extLst>
                    <a:ext uri="{9D8B030D-6E8A-4147-A177-3AD203B41FA5}">
                      <a16:colId xmlns:a16="http://schemas.microsoft.com/office/drawing/2014/main" val="2521132077"/>
                    </a:ext>
                  </a:extLst>
                </a:gridCol>
                <a:gridCol w="2166731">
                  <a:extLst>
                    <a:ext uri="{9D8B030D-6E8A-4147-A177-3AD203B41FA5}">
                      <a16:colId xmlns:a16="http://schemas.microsoft.com/office/drawing/2014/main" val="2192757838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Actuarial survival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825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4495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879340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0128DB-06F3-4C0D-AD1D-4EEAFC642EFA}"/>
              </a:ext>
            </a:extLst>
          </p:cNvPr>
          <p:cNvSpPr txBox="1"/>
          <p:nvPr/>
        </p:nvSpPr>
        <p:spPr>
          <a:xfrm>
            <a:off x="8229600" y="3829878"/>
            <a:ext cx="32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FF00"/>
                </a:solidFill>
              </a:rPr>
              <a:t>INDIAN DATA - SCTIMST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73E97-2130-4688-88D7-74E0FF564AC7}"/>
              </a:ext>
            </a:extLst>
          </p:cNvPr>
          <p:cNvSpPr txBox="1"/>
          <p:nvPr/>
        </p:nvSpPr>
        <p:spPr>
          <a:xfrm>
            <a:off x="657898" y="4355639"/>
            <a:ext cx="6126955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Level of shunt (atrial, ventricular or aortopulmonary) did not influence  survival (P &gt; 0.5)</a:t>
            </a:r>
            <a:endParaRPr lang="en-IN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AC1F93-FA80-4DE2-A61E-D6E7CB5D873F}"/>
              </a:ext>
            </a:extLst>
          </p:cNvPr>
          <p:cNvCxnSpPr>
            <a:cxnSpLocks/>
          </p:cNvCxnSpPr>
          <p:nvPr/>
        </p:nvCxnSpPr>
        <p:spPr>
          <a:xfrm flipH="1">
            <a:off x="6336762" y="5141844"/>
            <a:ext cx="89618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7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1DFB-A542-4E44-9AFE-5275737B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9" y="0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INDIAN DATA - MORTALITY N=20  ( 9%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98B33F-9187-4519-86C2-32B0735EE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18526"/>
              </p:ext>
            </p:extLst>
          </p:nvPr>
        </p:nvGraphicFramePr>
        <p:xfrm>
          <a:off x="1855305" y="893832"/>
          <a:ext cx="9197007" cy="388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669">
                  <a:extLst>
                    <a:ext uri="{9D8B030D-6E8A-4147-A177-3AD203B41FA5}">
                      <a16:colId xmlns:a16="http://schemas.microsoft.com/office/drawing/2014/main" val="325798042"/>
                    </a:ext>
                  </a:extLst>
                </a:gridCol>
                <a:gridCol w="3065669">
                  <a:extLst>
                    <a:ext uri="{9D8B030D-6E8A-4147-A177-3AD203B41FA5}">
                      <a16:colId xmlns:a16="http://schemas.microsoft.com/office/drawing/2014/main" val="654254899"/>
                    </a:ext>
                  </a:extLst>
                </a:gridCol>
                <a:gridCol w="3065669">
                  <a:extLst>
                    <a:ext uri="{9D8B030D-6E8A-4147-A177-3AD203B41FA5}">
                      <a16:colId xmlns:a16="http://schemas.microsoft.com/office/drawing/2014/main" val="3481589080"/>
                    </a:ext>
                  </a:extLst>
                </a:gridCol>
              </a:tblGrid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10405"/>
                  </a:ext>
                </a:extLst>
              </a:tr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66134"/>
                  </a:ext>
                </a:extLst>
              </a:tr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12085"/>
                  </a:ext>
                </a:extLst>
              </a:tr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34465"/>
                  </a:ext>
                </a:extLst>
              </a:tr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ABSCESS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72355"/>
                  </a:ext>
                </a:extLst>
              </a:tr>
              <a:tr h="39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62254"/>
                  </a:ext>
                </a:extLst>
              </a:tr>
              <a:tr h="483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7540"/>
                  </a:ext>
                </a:extLst>
              </a:tr>
              <a:tr h="1025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CATHETERISATION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015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E16008-69A6-4A04-B6A9-3F8A48DC57E7}"/>
              </a:ext>
            </a:extLst>
          </p:cNvPr>
          <p:cNvSpPr txBox="1"/>
          <p:nvPr/>
        </p:nvSpPr>
        <p:spPr>
          <a:xfrm>
            <a:off x="1722784" y="4926710"/>
            <a:ext cx="9197007" cy="175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0" i="0" u="none" strike="noStrike" baseline="0" dirty="0">
                <a:solidFill>
                  <a:srgbClr val="FFFF00"/>
                </a:solidFill>
                <a:latin typeface="+mj-lt"/>
              </a:rPr>
              <a:t>PREDICTORS OF POOR PROGNOSIS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+mj-lt"/>
              </a:rPr>
              <a:t>H</a:t>
            </a:r>
            <a:r>
              <a:rPr lang="en-GB" sz="1800" b="0" i="0" u="none" strike="noStrike" baseline="0" dirty="0">
                <a:latin typeface="+mj-lt"/>
              </a:rPr>
              <a:t>istory of syncope at presentation</a:t>
            </a:r>
          </a:p>
          <a:p>
            <a:pPr algn="ctr">
              <a:lnSpc>
                <a:spcPct val="150000"/>
              </a:lnSpc>
            </a:pPr>
            <a:r>
              <a:rPr lang="en-GB" sz="1800" b="0" i="0" u="none" strike="noStrike" baseline="0" dirty="0">
                <a:latin typeface="+mj-lt"/>
              </a:rPr>
              <a:t> </a:t>
            </a:r>
            <a:r>
              <a:rPr lang="en-GB" dirty="0">
                <a:latin typeface="+mj-lt"/>
                <a:cs typeface="Arial" panose="020B0604020202020204" pitchFamily="34" charset="0"/>
              </a:rPr>
              <a:t>↑ M</a:t>
            </a:r>
            <a:r>
              <a:rPr lang="en-GB" sz="1800" b="0" i="0" u="none" strike="noStrike" baseline="0" dirty="0">
                <a:latin typeface="+mj-lt"/>
              </a:rPr>
              <a:t>ean RAP &gt; 8 mmHg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+mj-lt"/>
              </a:rPr>
              <a:t>S</a:t>
            </a:r>
            <a:r>
              <a:rPr lang="en-GB" sz="1800" b="0" i="0" u="none" strike="noStrike" baseline="0" dirty="0">
                <a:latin typeface="+mj-lt"/>
              </a:rPr>
              <a:t>ystemic Spo</a:t>
            </a:r>
            <a:r>
              <a:rPr lang="en-GB" dirty="0">
                <a:latin typeface="+mj-lt"/>
              </a:rPr>
              <a:t>2 &lt;85 %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2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2AAD-4917-43B7-A754-51A30FDB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8"/>
            <a:ext cx="10515600" cy="310736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81FE-1C03-41F2-BF8A-8C82A37E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569844"/>
            <a:ext cx="11847444" cy="583095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>
                <a:solidFill>
                  <a:schemeClr val="accent5"/>
                </a:solidFill>
              </a:rPr>
              <a:t>VICTOR EISENMEGER (1897)- </a:t>
            </a: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PM description of 32 y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r>
              <a:rPr lang="en-IN" dirty="0"/>
              <a:t> – VSD + Cyanosis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>
                <a:solidFill>
                  <a:schemeClr val="accent5"/>
                </a:solidFill>
              </a:rPr>
              <a:t>EISENMENGER SYNDROME </a:t>
            </a:r>
            <a:r>
              <a:rPr lang="en-IN" dirty="0"/>
              <a:t>: </a:t>
            </a:r>
            <a:r>
              <a:rPr lang="en-GB" dirty="0"/>
              <a:t>PHT due to a high (PVR) with reversal or BD shunt 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aorto-pulmonary /  ventricular / atrial level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accent5"/>
                </a:solidFill>
              </a:rPr>
              <a:t>EISENMENGER COMPLEX</a:t>
            </a:r>
            <a:r>
              <a:rPr lang="en-GB" dirty="0"/>
              <a:t> (term- Maude </a:t>
            </a:r>
            <a:r>
              <a:rPr lang="en-GB" dirty="0" err="1"/>
              <a:t>Abott</a:t>
            </a:r>
            <a:r>
              <a:rPr lang="en-GB" dirty="0"/>
              <a:t>) 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VSD with reversed shunt +PHT in absence of pulmonary stenosis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Reversed shunt was initially attributed to overriding of aorta </a:t>
            </a:r>
            <a:r>
              <a:rPr lang="en-GB" dirty="0">
                <a:sym typeface="Wingdings" panose="05000000000000000000" pitchFamily="2" charset="2"/>
              </a:rPr>
              <a:t> PAUL WOOD 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 PVR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61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BD4997-88E1-43D7-B473-AC182D2C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93" y="119062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accent5"/>
                </a:solidFill>
              </a:rPr>
              <a:t>CLINICAL EXAMINATION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7BB0AF-9B0A-4D62-9CAE-7F0B26BCA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408" y="573709"/>
            <a:ext cx="5025216" cy="823912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5"/>
                </a:solidFill>
              </a:rPr>
              <a:t>GENERAL +VITALS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DF124B-7EA6-4B46-91FF-EE263D90F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586706"/>
            <a:ext cx="5861828" cy="368458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Skin signs(per. Telangiectasia , </a:t>
            </a:r>
            <a:r>
              <a:rPr lang="en-IN" sz="2000" dirty="0" err="1"/>
              <a:t>raynauds</a:t>
            </a:r>
            <a:r>
              <a:rPr lang="en-IN" sz="2000" dirty="0"/>
              <a:t> , digital ulceration 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Clubbing (differential –PDA)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Cyanosis (differential -PDA / peripheral –IPAH 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Pulse N / BP N - ↓  warm peripheries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IN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3E4F51-AFCB-4F78-810E-729D93200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581300"/>
            <a:ext cx="5035548" cy="823912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5"/>
                </a:solidFill>
              </a:rPr>
              <a:t>INSPECTION +PALPATION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2066C79-1F32-4058-A770-11AD84901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8192" y="1586706"/>
            <a:ext cx="6242968" cy="4747419"/>
          </a:xfrm>
        </p:spPr>
        <p:txBody>
          <a:bodyPr>
            <a:noAutofit/>
          </a:bodyPr>
          <a:lstStyle/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JVP –Large  a ( except VSD / PDA – never </a:t>
            </a:r>
            <a:r>
              <a:rPr lang="en-IN" sz="1800" dirty="0" err="1"/>
              <a:t>suprasystemic</a:t>
            </a:r>
            <a:r>
              <a:rPr lang="en-IN" sz="1800" dirty="0"/>
              <a:t> ) 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accent5"/>
                </a:solidFill>
              </a:rPr>
              <a:t>JVP – N</a:t>
            </a:r>
            <a:r>
              <a:rPr lang="en-IN" sz="1800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IN" sz="1800" dirty="0">
                <a:solidFill>
                  <a:schemeClr val="accent5"/>
                </a:solidFill>
              </a:rPr>
              <a:t> INTACT IVS LPH ( ≠ VSD , PDA ) </a:t>
            </a:r>
            <a:r>
              <a:rPr lang="en-IN" sz="1800" dirty="0"/>
              <a:t>, epigastric  </a:t>
            </a:r>
            <a:r>
              <a:rPr lang="en-IN" sz="1800" dirty="0" err="1"/>
              <a:t>puls</a:t>
            </a:r>
            <a:r>
              <a:rPr lang="en-IN" sz="1800" dirty="0"/>
              <a:t>+ 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Palpable P2 ( PASP = 75 mm / MS –PASP&gt; 50 )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Loud P2 /   click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Absent flow murmur /TR+PR  murmur +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P2 Grading 1+  ( A2=P2) 2+ (P2&gt;a2 ) 3+ (P2+ apex)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r>
              <a:rPr lang="en-IN" sz="1800" dirty="0"/>
              <a:t>RV S3 ,hepatomegaly , peripheral </a:t>
            </a:r>
            <a:r>
              <a:rPr lang="en-IN" sz="1800" dirty="0" err="1"/>
              <a:t>edema</a:t>
            </a:r>
            <a:r>
              <a:rPr lang="en-IN" sz="1800" dirty="0"/>
              <a:t> – RVF ±TR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endParaRPr lang="en-IN" sz="1800" dirty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ü"/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97745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E786B9-CFC8-4605-B4DB-CA85DEDF4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41" y="1430510"/>
            <a:ext cx="6546574" cy="823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HIGH VOLUME-  LOW PRESSURE SHUNTS </a:t>
            </a:r>
          </a:p>
          <a:p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E84164-03F5-4D9B-9F4F-66B11B66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397" y="2134428"/>
            <a:ext cx="5025216" cy="3684588"/>
          </a:xfrm>
        </p:spPr>
        <p:txBody>
          <a:bodyPr>
            <a:normAutofit/>
          </a:bodyPr>
          <a:lstStyle/>
          <a:p>
            <a:pPr>
              <a:lnSpc>
                <a:spcPct val="260000"/>
              </a:lnSpc>
            </a:pPr>
            <a:r>
              <a:rPr lang="en-IN" sz="2000" dirty="0"/>
              <a:t>ASD</a:t>
            </a:r>
          </a:p>
          <a:p>
            <a:pPr>
              <a:lnSpc>
                <a:spcPct val="260000"/>
              </a:lnSpc>
            </a:pPr>
            <a:r>
              <a:rPr lang="en-IN" sz="2000" dirty="0"/>
              <a:t>P/TAPVC</a:t>
            </a:r>
          </a:p>
          <a:p>
            <a:pPr>
              <a:lnSpc>
                <a:spcPct val="260000"/>
              </a:lnSpc>
            </a:pPr>
            <a:r>
              <a:rPr lang="en-IN" sz="2000" dirty="0"/>
              <a:t> Partial  AVCD</a:t>
            </a:r>
          </a:p>
          <a:p>
            <a:pPr>
              <a:lnSpc>
                <a:spcPct val="260000"/>
              </a:lnSpc>
            </a:pPr>
            <a:endParaRPr lang="en-IN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4337EB-2C70-4F46-A95C-0E4CEB3A3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30510"/>
            <a:ext cx="6096000" cy="823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HIGH PRESSURE – HIGH VOLUME SHUNTS </a:t>
            </a:r>
          </a:p>
          <a:p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D39737-FFE0-49DB-870E-214431892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198" y="2134014"/>
            <a:ext cx="5035548" cy="3684588"/>
          </a:xfrm>
        </p:spPr>
        <p:txBody>
          <a:bodyPr numCol="2">
            <a:noAutofit/>
          </a:bodyPr>
          <a:lstStyle/>
          <a:p>
            <a:pPr>
              <a:lnSpc>
                <a:spcPct val="160000"/>
              </a:lnSpc>
            </a:pPr>
            <a:r>
              <a:rPr lang="en-IN" sz="2000" dirty="0"/>
              <a:t>Large VSD 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PDA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AVCD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TGA </a:t>
            </a:r>
          </a:p>
          <a:p>
            <a:pPr>
              <a:lnSpc>
                <a:spcPct val="160000"/>
              </a:lnSpc>
            </a:pPr>
            <a:endParaRPr lang="en-IN" sz="2000" dirty="0"/>
          </a:p>
          <a:p>
            <a:pPr>
              <a:lnSpc>
                <a:spcPct val="160000"/>
              </a:lnSpc>
            </a:pPr>
            <a:endParaRPr lang="en-IN" sz="2000" dirty="0"/>
          </a:p>
          <a:p>
            <a:pPr>
              <a:lnSpc>
                <a:spcPct val="160000"/>
              </a:lnSpc>
            </a:pPr>
            <a:r>
              <a:rPr lang="en-IN" sz="2000" dirty="0"/>
              <a:t>AP window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TRUNCUS 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SV 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DORV</a:t>
            </a:r>
          </a:p>
          <a:p>
            <a:pPr>
              <a:lnSpc>
                <a:spcPct val="16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5645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62E4C-865D-4420-A3B2-B632F7958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69837" y="140677"/>
            <a:ext cx="4158440" cy="576262"/>
          </a:xfrm>
        </p:spPr>
        <p:txBody>
          <a:bodyPr/>
          <a:lstStyle/>
          <a:p>
            <a:r>
              <a:rPr lang="en-IN" sz="2000" dirty="0">
                <a:solidFill>
                  <a:srgbClr val="FFFF00"/>
                </a:solidFill>
              </a:rPr>
              <a:t>PALPATION +AUSCULTATION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CB41A9-A584-454B-BAAE-7EDAC633364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07962" y="873119"/>
            <a:ext cx="5234994" cy="4050571"/>
          </a:xfrm>
        </p:spPr>
        <p:txBody>
          <a:bodyPr>
            <a:no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LPH ( </a:t>
            </a:r>
            <a:r>
              <a:rPr lang="en-I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≠ VSD , PDA ) , epigastric  </a:t>
            </a:r>
            <a:r>
              <a:rPr lang="en-IN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puls</a:t>
            </a:r>
            <a:r>
              <a:rPr lang="en-I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+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Palpable P2 ( PASP = 75 mm / MS –PASP&gt; 50 )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Loud P2 /   click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Absent flow murmur /TR+PR  murmur +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1+  ( A2=P2) 2+ (P2&gt;A2 ) 3+ (P2+ apex)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FFFF00"/>
                </a:solidFill>
              </a:rPr>
              <a:t>RV S3 ,hepatomegaly  peripheral </a:t>
            </a:r>
            <a:r>
              <a:rPr lang="en-IN" sz="2000" dirty="0" err="1">
                <a:solidFill>
                  <a:srgbClr val="FFFF00"/>
                </a:solidFill>
              </a:rPr>
              <a:t>edema</a:t>
            </a:r>
            <a:r>
              <a:rPr lang="en-IN" sz="2000" dirty="0">
                <a:solidFill>
                  <a:srgbClr val="FFFF00"/>
                </a:solidFill>
              </a:rPr>
              <a:t> – RVF ±TR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CF2863-44F9-456F-A9E4-22FD4A2B6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0823" y="140677"/>
            <a:ext cx="4622922" cy="576262"/>
          </a:xfrm>
        </p:spPr>
        <p:txBody>
          <a:bodyPr/>
          <a:lstStyle/>
          <a:p>
            <a:r>
              <a:rPr lang="en-IN" sz="2000" dirty="0">
                <a:solidFill>
                  <a:srgbClr val="FFFF00"/>
                </a:solidFill>
              </a:rPr>
              <a:t>CLINICAL SIGNS OF MODERATE PAH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AA8924-E6A2-4039-A5FD-27FDDAFEC19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549045" y="873119"/>
            <a:ext cx="4622922" cy="3589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N" sz="2000" dirty="0"/>
              <a:t>• Prominent  “a + v ” wave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Hepatojugular reflux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Grade 3 LPH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Loud P2 (audible at apex in over 90%)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Ejection systolic click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RV S4 (in 38%)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TR+PR 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• Pulsatile liver</a:t>
            </a:r>
          </a:p>
        </p:txBody>
      </p:sp>
    </p:spTree>
    <p:extLst>
      <p:ext uri="{BB962C8B-B14F-4D97-AF65-F5344CB8AC3E}">
        <p14:creationId xmlns:p14="http://schemas.microsoft.com/office/powerpoint/2010/main" val="935255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31B2-9E54-4934-8EA2-3AFB3EA0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Differentiation based on S2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10D870-AC3D-45A1-93B1-DA14C81C6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7440"/>
              </p:ext>
            </p:extLst>
          </p:nvPr>
        </p:nvGraphicFramePr>
        <p:xfrm>
          <a:off x="1696277" y="1825624"/>
          <a:ext cx="9657522" cy="456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761">
                  <a:extLst>
                    <a:ext uri="{9D8B030D-6E8A-4147-A177-3AD203B41FA5}">
                      <a16:colId xmlns:a16="http://schemas.microsoft.com/office/drawing/2014/main" val="4219839835"/>
                    </a:ext>
                  </a:extLst>
                </a:gridCol>
                <a:gridCol w="4828761">
                  <a:extLst>
                    <a:ext uri="{9D8B030D-6E8A-4147-A177-3AD203B41FA5}">
                      <a16:colId xmlns:a16="http://schemas.microsoft.com/office/drawing/2014/main" val="697817626"/>
                    </a:ext>
                  </a:extLst>
                </a:gridCol>
              </a:tblGrid>
              <a:tr h="93082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VSD – hyperkinetic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sz="2000" dirty="0"/>
                        <a:t>ES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Wide variable split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sz="2000" dirty="0"/>
                        <a:t> single loud P2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30742"/>
                  </a:ext>
                </a:extLst>
              </a:tr>
              <a:tr h="100636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ASD –hyperkinetic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sz="20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Wide fixed split S2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sz="2000" dirty="0"/>
                        <a:t>Narrow fixed split S2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5843"/>
                  </a:ext>
                </a:extLst>
              </a:tr>
              <a:tr h="83011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PDA- Hyperkinetic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ES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Normal / reverse split </a:t>
                      </a:r>
                      <a:r>
                        <a:rPr lang="en-IN" sz="2000" dirty="0">
                          <a:sym typeface="Wingdings" panose="05000000000000000000" pitchFamily="2" charset="2"/>
                        </a:rPr>
                        <a:t> Normal split 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71552"/>
                  </a:ext>
                </a:extLst>
              </a:tr>
              <a:tr h="89802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IPAH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Narrow split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66562"/>
                  </a:ext>
                </a:extLst>
              </a:tr>
              <a:tr h="89802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RV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Wide fixed split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3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7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22D8A6-EFC8-4729-ABA1-FE78269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20649"/>
            <a:ext cx="10515600" cy="576263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ECG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DC284-E5B0-403A-AEDF-9AF9B0C3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01" y="642546"/>
            <a:ext cx="2946866" cy="576262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GENERAL</a:t>
            </a:r>
            <a:r>
              <a:rPr lang="en-IN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EF0E1D-727D-4DF8-926B-2284261AA7C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88" y="1346201"/>
            <a:ext cx="4123195" cy="505304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RAE,RVH (type A – tall R wave in V1  + S wave V5/V6 ) –OS-  ASD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LVH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/>
              <a:t>RVH – PDA/VSD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KATZ-WACHTEL – equiphasic    QRS  (&gt;40 mm)mid precordial leads –VSD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RV strain + NT- pro BNP&lt; 80</a:t>
            </a:r>
            <a:r>
              <a:rPr lang="en-IN" sz="2000" dirty="0">
                <a:sym typeface="Wingdings" panose="05000000000000000000" pitchFamily="2" charset="2"/>
              </a:rPr>
              <a:t> r/o precapillary HT ( </a:t>
            </a:r>
            <a:r>
              <a:rPr lang="en-IN" sz="2000" dirty="0" err="1">
                <a:sym typeface="Wingdings" panose="05000000000000000000" pitchFamily="2" charset="2"/>
              </a:rPr>
              <a:t>sens</a:t>
            </a:r>
            <a:r>
              <a:rPr lang="en-IN" sz="2000" dirty="0">
                <a:sym typeface="Wingdings" panose="05000000000000000000" pitchFamily="2" charset="2"/>
              </a:rPr>
              <a:t> 100 % /spec 20 %)</a:t>
            </a:r>
            <a:endParaRPr lang="en-I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F3892-CFFF-44DE-81C9-4C4CE80BE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0475" y="696912"/>
            <a:ext cx="3940405" cy="576262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ECG &amp; </a:t>
            </a:r>
            <a:r>
              <a:rPr lang="en-IN" dirty="0" err="1">
                <a:solidFill>
                  <a:srgbClr val="FFFF00"/>
                </a:solidFill>
              </a:rPr>
              <a:t>hemodynamics</a:t>
            </a:r>
            <a:r>
              <a:rPr lang="en-IN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544E7F-D2D7-4EC8-966C-85035EE2684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14474" y="1507088"/>
            <a:ext cx="3363052" cy="489215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Axis &gt; 110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/>
              <a:t> PASP&gt; 60mm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err="1"/>
              <a:t>qR</a:t>
            </a:r>
            <a:r>
              <a:rPr lang="en-IN" sz="2000" dirty="0"/>
              <a:t> 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/>
              <a:t>RVSD(≈ CMR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 ↓ (v1,2,3 +</a:t>
            </a:r>
            <a:r>
              <a:rPr lang="en-IN" sz="2000" dirty="0" err="1"/>
              <a:t>aVL</a:t>
            </a:r>
            <a:r>
              <a:rPr lang="en-IN" sz="2000" dirty="0"/>
              <a:t> ) + S v1 &lt; 2 mm </a:t>
            </a:r>
            <a:r>
              <a:rPr lang="en-IN" sz="2000" dirty="0">
                <a:sym typeface="Wingdings" panose="05000000000000000000" pitchFamily="2" charset="2"/>
              </a:rPr>
              <a:t></a:t>
            </a:r>
            <a:r>
              <a:rPr lang="en-IN" sz="2000" dirty="0"/>
              <a:t> RAP = 8± 4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RV I &gt; 1.2 mV and R/SVI &gt;7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>
              <a:lnSpc>
                <a:spcPct val="100000"/>
              </a:lnSpc>
            </a:pPr>
            <a:r>
              <a:rPr lang="en-IN" sz="2000" dirty="0"/>
              <a:t> ↑ PA pressure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CI ↓ -  AQRS &gt; 100°, R V6&lt; 1 mV,  S -  V6 &gt; 0.7 mV, R/S in V6 &lt;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1A42-D558-4B2A-90F4-4B6C70D74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4234" y="585995"/>
            <a:ext cx="3527766" cy="1386439"/>
          </a:xfrm>
        </p:spPr>
        <p:txBody>
          <a:bodyPr/>
          <a:lstStyle/>
          <a:p>
            <a:pPr marL="0" indent="0"/>
            <a:r>
              <a:rPr lang="en-GB" dirty="0">
                <a:solidFill>
                  <a:srgbClr val="FFFF00"/>
                </a:solidFill>
              </a:rPr>
              <a:t>ES/IPAH /CTEPH </a:t>
            </a:r>
          </a:p>
          <a:p>
            <a:pPr marL="0" indent="0"/>
            <a:r>
              <a:rPr lang="en-GB" dirty="0">
                <a:solidFill>
                  <a:srgbClr val="FFFF00"/>
                </a:solidFill>
              </a:rPr>
              <a:t>poor predictors 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A0D345-49A9-44AE-B79A-8336783DD66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701303" y="1745248"/>
            <a:ext cx="2932113" cy="45267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err="1"/>
              <a:t>qR</a:t>
            </a:r>
            <a:r>
              <a:rPr lang="en-IN" sz="2000" dirty="0"/>
              <a:t> - V1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 P </a:t>
            </a:r>
            <a:r>
              <a:rPr lang="en-IN" sz="2000" dirty="0" err="1"/>
              <a:t>amp+durn</a:t>
            </a:r>
            <a:r>
              <a:rPr lang="en-IN" sz="2000" dirty="0"/>
              <a:t> - L II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Resting HR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 V1 + S V5/6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QRS &amp;QT  duration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171486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839-7F45-47C2-99E6-3EC17E03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3" y="181769"/>
            <a:ext cx="10515600" cy="366712"/>
          </a:xfrm>
        </p:spPr>
        <p:txBody>
          <a:bodyPr>
            <a:noAutofit/>
          </a:bodyPr>
          <a:lstStyle/>
          <a:p>
            <a:pPr algn="ctr"/>
            <a:r>
              <a:rPr lang="en-IN" sz="3600" dirty="0">
                <a:solidFill>
                  <a:srgbClr val="FFFF00"/>
                </a:solidFill>
              </a:rPr>
              <a:t>CXR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110C-1ECA-441F-B468-5D18748E3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48" y="181769"/>
            <a:ext cx="6287965" cy="4351338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r>
              <a:rPr lang="en-IN" sz="2000" dirty="0"/>
              <a:t>peripheral pulmonary vessels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Disproportionately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↑↑</a:t>
            </a:r>
            <a:r>
              <a:rPr lang="en-IN" sz="2000" dirty="0"/>
              <a:t> MPA 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Tortuous hilar arteries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small cardiac size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LA enlargement disappears.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RV enlargement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RA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IN" sz="2000" dirty="0"/>
              <a:t>may be enlarged (TR + RVF )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Aortic knob normal to unapparent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2CDCB-C258-4B7E-8039-1C73E8EFF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38" y="1858617"/>
            <a:ext cx="6848475" cy="31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2DBE0-89FD-41E7-9632-5B69F4126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795" y="854557"/>
            <a:ext cx="2946866" cy="576262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ASD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E30C4-63AC-4481-99A3-5DDD7FFC8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54557"/>
            <a:ext cx="1203206" cy="576262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VSD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341BBA-13AB-42AB-958F-9E23894875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6130" y="879025"/>
            <a:ext cx="1203207" cy="576262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PDA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9F843-9B2A-433B-BB95-A9E0090D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17" y="1795462"/>
            <a:ext cx="3686175" cy="3267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A326F-F67F-4827-98EA-B787B874C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42" y="1795462"/>
            <a:ext cx="3837863" cy="326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0A754-1B6D-420D-9EE3-E569B4399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192" y="1795463"/>
            <a:ext cx="3512145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35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7F0ED7-B7BA-4AB4-A520-9AFB73D0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79" y="108881"/>
            <a:ext cx="7880142" cy="102704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PULMONARY NEOVASCULARISATION </a:t>
            </a:r>
            <a:br>
              <a:rPr lang="en-IN" dirty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5A422E-750D-49FE-8C15-210CDB51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722788-B47C-462B-869F-83871B841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38" y="1135924"/>
            <a:ext cx="4797287" cy="434671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GB" sz="2400" dirty="0">
                <a:solidFill>
                  <a:schemeClr val="tx1"/>
                </a:solidFill>
              </a:rPr>
              <a:t>Distinctive vascular lesions on CXR  &amp;CT correlated histologically with collateral vessels   seen in  </a:t>
            </a:r>
            <a:r>
              <a:rPr lang="en-GB" sz="2400" dirty="0" err="1">
                <a:solidFill>
                  <a:schemeClr val="tx1"/>
                </a:solidFill>
              </a:rPr>
              <a:t>posttricuspid</a:t>
            </a:r>
            <a:r>
              <a:rPr lang="en-GB" sz="2400" dirty="0">
                <a:solidFill>
                  <a:schemeClr val="tx1"/>
                </a:solidFill>
              </a:rPr>
              <a:t> communications.</a:t>
            </a:r>
          </a:p>
          <a:p>
            <a:pPr>
              <a:lnSpc>
                <a:spcPct val="250000"/>
              </a:lnSpc>
            </a:pP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08261-ACD9-409C-9615-B987A7FB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0" y="996950"/>
            <a:ext cx="5328924" cy="48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074F112-01A5-4702-86EF-109A81FA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9" y="153090"/>
            <a:ext cx="10515600" cy="82757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TR jet not indicative of RVSP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636922-4045-4871-B51B-908ADCDB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980661"/>
            <a:ext cx="11141765" cy="51963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IN" sz="2400" dirty="0"/>
              <a:t>Univentricular circulation</a:t>
            </a:r>
          </a:p>
          <a:p>
            <a:pPr>
              <a:lnSpc>
                <a:spcPct val="170000"/>
              </a:lnSpc>
            </a:pPr>
            <a:r>
              <a:rPr lang="en-IN" sz="2400" dirty="0" err="1"/>
              <a:t>Nonrestrictive</a:t>
            </a:r>
            <a:r>
              <a:rPr lang="en-IN" sz="2400" dirty="0"/>
              <a:t> VSD</a:t>
            </a:r>
          </a:p>
          <a:p>
            <a:pPr>
              <a:lnSpc>
                <a:spcPct val="170000"/>
              </a:lnSpc>
            </a:pPr>
            <a:r>
              <a:rPr lang="en-IN" sz="2400" dirty="0" err="1"/>
              <a:t>ccTGA</a:t>
            </a:r>
            <a:r>
              <a:rPr lang="en-IN" sz="2400" dirty="0"/>
              <a:t> and post-atrial switch for TGA</a:t>
            </a:r>
          </a:p>
          <a:p>
            <a:pPr>
              <a:lnSpc>
                <a:spcPct val="170000"/>
              </a:lnSpc>
            </a:pPr>
            <a:r>
              <a:rPr lang="en-IN" sz="2400" dirty="0"/>
              <a:t>Double-chambered RV</a:t>
            </a:r>
          </a:p>
          <a:p>
            <a:pPr>
              <a:lnSpc>
                <a:spcPct val="170000"/>
              </a:lnSpc>
            </a:pPr>
            <a:r>
              <a:rPr lang="en-IN" sz="2400" dirty="0"/>
              <a:t>RV outflow tract obstruction </a:t>
            </a:r>
            <a:r>
              <a:rPr lang="en-IN" sz="2400" dirty="0">
                <a:sym typeface="Wingdings" panose="05000000000000000000" pitchFamily="2" charset="2"/>
              </a:rPr>
              <a:t> </a:t>
            </a:r>
            <a:r>
              <a:rPr lang="en-IN" sz="2400" dirty="0"/>
              <a:t>sub-valve-supra valvular PS / </a:t>
            </a:r>
            <a:r>
              <a:rPr lang="en-IN" sz="2400" dirty="0" err="1"/>
              <a:t>Pul</a:t>
            </a:r>
            <a:r>
              <a:rPr lang="en-IN" sz="2400" dirty="0"/>
              <a:t>. Atresia </a:t>
            </a:r>
          </a:p>
          <a:p>
            <a:pPr>
              <a:lnSpc>
                <a:spcPct val="170000"/>
              </a:lnSpc>
            </a:pPr>
            <a:r>
              <a:rPr lang="en-IN" sz="2400" dirty="0"/>
              <a:t>Branch PA stenosis</a:t>
            </a:r>
          </a:p>
          <a:p>
            <a:pPr>
              <a:lnSpc>
                <a:spcPct val="170000"/>
              </a:lnSpc>
            </a:pPr>
            <a:r>
              <a:rPr lang="en-IN" sz="2400" dirty="0">
                <a:solidFill>
                  <a:srgbClr val="FFFF00"/>
                </a:solidFill>
              </a:rPr>
              <a:t>Torrential TR ?</a:t>
            </a:r>
          </a:p>
          <a:p>
            <a:pPr>
              <a:lnSpc>
                <a:spcPct val="170000"/>
              </a:lnSpc>
            </a:pPr>
            <a:r>
              <a:rPr lang="en-IN" sz="2400" dirty="0"/>
              <a:t>IVC not directly communicating with RA -(</a:t>
            </a:r>
            <a:r>
              <a:rPr lang="en-IN" sz="2400" dirty="0" err="1"/>
              <a:t>eg</a:t>
            </a:r>
            <a:r>
              <a:rPr lang="en-IN" sz="2400" dirty="0"/>
              <a:t>, TCPC)</a:t>
            </a:r>
          </a:p>
          <a:p>
            <a:pPr>
              <a:lnSpc>
                <a:spcPct val="170000"/>
              </a:lnSpc>
            </a:pPr>
            <a:r>
              <a:rPr lang="en-IN" sz="2400" dirty="0"/>
              <a:t>Mechanical ventilation</a:t>
            </a:r>
          </a:p>
        </p:txBody>
      </p:sp>
    </p:spTree>
    <p:extLst>
      <p:ext uri="{BB962C8B-B14F-4D97-AF65-F5344CB8AC3E}">
        <p14:creationId xmlns:p14="http://schemas.microsoft.com/office/powerpoint/2010/main" val="820572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D89126-A92F-4305-A2E6-8C51EEE4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46" y="339102"/>
            <a:ext cx="10515600" cy="5762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FFFF00"/>
                </a:solidFill>
              </a:rPr>
              <a:t>RISK ASSESSMENT  </a:t>
            </a:r>
            <a:br>
              <a:rPr lang="en-IN" sz="3600" b="1" dirty="0">
                <a:solidFill>
                  <a:srgbClr val="FFFF00"/>
                </a:solidFill>
              </a:rPr>
            </a:br>
            <a:endParaRPr lang="en-IN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C00C26-2CA6-48A2-AEF4-C1D7DDE8974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33946" y="1634331"/>
            <a:ext cx="2946794" cy="3589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800" dirty="0"/>
              <a:t>CLINICAL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800" dirty="0"/>
              <a:t> FUNCTIONAL ASSESMENT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endParaRPr lang="en-IN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50299E-F596-4882-AC49-A646082DC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33447" y="1101999"/>
            <a:ext cx="4859039" cy="576262"/>
          </a:xfrm>
        </p:spPr>
        <p:txBody>
          <a:bodyPr/>
          <a:lstStyle/>
          <a:p>
            <a:r>
              <a:rPr lang="en-IN" sz="3600" b="1" dirty="0">
                <a:solidFill>
                  <a:srgbClr val="FFFF00"/>
                </a:solidFill>
              </a:rPr>
              <a:t>NON INVASIVE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F76901-51BF-4A2F-86D5-1064AA281AE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81490" y="1634331"/>
            <a:ext cx="2946794" cy="5114443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ECG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CXR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ECHO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6MWT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BIOMARKERS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CPET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65CE3-721C-4D61-B760-922B018BC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9034" y="1167295"/>
            <a:ext cx="2932113" cy="576262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INVASIVE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5A9ADE-6092-417E-B617-4A80D2CD51F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29034" y="1889470"/>
            <a:ext cx="3629020" cy="3589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CATHETERISATION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HEMODYNAMICS </a:t>
            </a:r>
          </a:p>
        </p:txBody>
      </p:sp>
    </p:spTree>
    <p:extLst>
      <p:ext uri="{BB962C8B-B14F-4D97-AF65-F5344CB8AC3E}">
        <p14:creationId xmlns:p14="http://schemas.microsoft.com/office/powerpoint/2010/main" val="61060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A8C6-0510-4672-A5BF-D6F9C35A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681797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EISENMENGER SYNDROME- CAUSES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9F581C-B08B-4352-A3A1-9D2290474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45497"/>
              </p:ext>
            </p:extLst>
          </p:nvPr>
        </p:nvGraphicFramePr>
        <p:xfrm>
          <a:off x="238539" y="834888"/>
          <a:ext cx="11115261" cy="571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91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2F1A-D01F-4255-B731-0B440CE5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6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CLINICAL &amp; FUNCTIONAL  ( 1yr </a:t>
            </a:r>
            <a:r>
              <a:rPr lang="en-IN" sz="3200" dirty="0" err="1">
                <a:solidFill>
                  <a:srgbClr val="FFFF00"/>
                </a:solidFill>
              </a:rPr>
              <a:t>motality</a:t>
            </a:r>
            <a:r>
              <a:rPr lang="en-IN" sz="3200" dirty="0">
                <a:solidFill>
                  <a:srgbClr val="FFFF00"/>
                </a:solidFill>
              </a:rPr>
              <a:t> &gt;10%)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FDF1-3C47-4829-8A2C-1A9425C8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179443"/>
            <a:ext cx="11102009" cy="49975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IN" dirty="0"/>
              <a:t>Right heart failure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IN" dirty="0"/>
              <a:t>Rapid progression of symptoms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IN" dirty="0"/>
              <a:t>Syncope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IN" dirty="0"/>
              <a:t>(occasional – brisk physical activity / repeated – daily activities )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IN" dirty="0"/>
              <a:t>WHO III/IV</a:t>
            </a:r>
          </a:p>
        </p:txBody>
      </p:sp>
    </p:spTree>
    <p:extLst>
      <p:ext uri="{BB962C8B-B14F-4D97-AF65-F5344CB8AC3E}">
        <p14:creationId xmlns:p14="http://schemas.microsoft.com/office/powerpoint/2010/main" val="2321464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9DF6-F0C1-47CE-ACD9-A8DC42CE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4" y="146185"/>
            <a:ext cx="5257801" cy="73480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</a:rPr>
              <a:t>6MWT</a:t>
            </a:r>
            <a:br>
              <a:rPr lang="en-GB" sz="3200" b="1" dirty="0">
                <a:solidFill>
                  <a:schemeClr val="accent5"/>
                </a:solidFill>
              </a:rPr>
            </a:br>
            <a:endParaRPr lang="en-IN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221C-0889-475A-BCAF-2503625C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7" y="609600"/>
            <a:ext cx="5791200" cy="46976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000" dirty="0"/>
              <a:t>Risk Assessment &amp; Rx Follow Up 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Pulmonary + Cardiovascular  System 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Systemic Circulation 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Peripheral  Circulation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Neuromuscular  Units</a:t>
            </a:r>
          </a:p>
          <a:p>
            <a:pPr>
              <a:lnSpc>
                <a:spcPct val="200000"/>
              </a:lnSpc>
            </a:pPr>
            <a:r>
              <a:rPr lang="en-IN" sz="2000" dirty="0"/>
              <a:t>Metabolism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47E555-944F-4A6C-B5C7-62C98F79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17993"/>
              </p:ext>
            </p:extLst>
          </p:nvPr>
        </p:nvGraphicFramePr>
        <p:xfrm>
          <a:off x="6629400" y="1258957"/>
          <a:ext cx="5257800" cy="24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1112325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8696757"/>
                    </a:ext>
                  </a:extLst>
                </a:gridCol>
              </a:tblGrid>
              <a:tr h="5469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6MWD (in metres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 1 </a:t>
                      </a:r>
                      <a:r>
                        <a:rPr lang="en-IN" sz="2000" dirty="0" err="1"/>
                        <a:t>yr</a:t>
                      </a:r>
                      <a:r>
                        <a:rPr lang="en-IN" sz="2000" dirty="0"/>
                        <a:t> 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07783"/>
                  </a:ext>
                </a:extLst>
              </a:tr>
              <a:tr h="475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&gt;440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Low ( &lt;5 %)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248"/>
                  </a:ext>
                </a:extLst>
              </a:tr>
              <a:tr h="475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165-440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Intermediate (5-10%)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23019"/>
                  </a:ext>
                </a:extLst>
              </a:tr>
              <a:tr h="475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&lt;165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000" dirty="0"/>
                        <a:t>High (&gt;10%)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354725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FA4023E-D095-49BF-8AC1-0062A16B0CF8}"/>
              </a:ext>
            </a:extLst>
          </p:cNvPr>
          <p:cNvSpPr/>
          <p:nvPr/>
        </p:nvSpPr>
        <p:spPr>
          <a:xfrm>
            <a:off x="3049657" y="5400260"/>
            <a:ext cx="894522" cy="113747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634C236-AB2A-4811-A3E6-8C747E12AAE0}"/>
              </a:ext>
            </a:extLst>
          </p:cNvPr>
          <p:cNvSpPr/>
          <p:nvPr/>
        </p:nvSpPr>
        <p:spPr>
          <a:xfrm>
            <a:off x="8327886" y="5376723"/>
            <a:ext cx="894522" cy="113747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A8AA3C-3421-4454-B948-A5F2B1B25BC9}"/>
              </a:ext>
            </a:extLst>
          </p:cNvPr>
          <p:cNvCxnSpPr>
            <a:cxnSpLocks/>
          </p:cNvCxnSpPr>
          <p:nvPr/>
        </p:nvCxnSpPr>
        <p:spPr>
          <a:xfrm flipV="1">
            <a:off x="3496918" y="5190779"/>
            <a:ext cx="5278229" cy="23537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0A122D-19F3-4D66-A656-5F1946569047}"/>
              </a:ext>
            </a:extLst>
          </p:cNvPr>
          <p:cNvSpPr txBox="1"/>
          <p:nvPr/>
        </p:nvSpPr>
        <p:spPr>
          <a:xfrm>
            <a:off x="5422899" y="4703627"/>
            <a:ext cx="17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30 metres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51E60-1CFB-40CC-BD5C-A21366F44389}"/>
              </a:ext>
            </a:extLst>
          </p:cNvPr>
          <p:cNvCxnSpPr/>
          <p:nvPr/>
        </p:nvCxnSpPr>
        <p:spPr>
          <a:xfrm>
            <a:off x="4108173" y="4955138"/>
            <a:ext cx="0" cy="4948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B8BA1-BB24-40AF-91B8-0A95A1F611A7}"/>
              </a:ext>
            </a:extLst>
          </p:cNvPr>
          <p:cNvCxnSpPr/>
          <p:nvPr/>
        </p:nvCxnSpPr>
        <p:spPr>
          <a:xfrm>
            <a:off x="4764156" y="4955138"/>
            <a:ext cx="0" cy="4948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7F8D6F-4040-486E-95B4-9896C81CF935}"/>
              </a:ext>
            </a:extLst>
          </p:cNvPr>
          <p:cNvSpPr txBox="1"/>
          <p:nvPr/>
        </p:nvSpPr>
        <p:spPr>
          <a:xfrm>
            <a:off x="4108173" y="4801775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3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AA500-557C-4C24-AB1E-0C402D76855E}"/>
              </a:ext>
            </a:extLst>
          </p:cNvPr>
          <p:cNvSpPr txBox="1"/>
          <p:nvPr/>
        </p:nvSpPr>
        <p:spPr>
          <a:xfrm>
            <a:off x="1771650" y="5370096"/>
            <a:ext cx="119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5"/>
                </a:solidFill>
              </a:rPr>
              <a:t>Pre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Spo2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52DA7-6193-4CA3-8094-DF107C809721}"/>
              </a:ext>
            </a:extLst>
          </p:cNvPr>
          <p:cNvSpPr txBox="1"/>
          <p:nvPr/>
        </p:nvSpPr>
        <p:spPr>
          <a:xfrm>
            <a:off x="9597058" y="5171107"/>
            <a:ext cx="1463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5"/>
                </a:solidFill>
              </a:rPr>
              <a:t>Post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Spo2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Distance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E5EF-03BF-448D-95EB-3DF878F4B990}"/>
              </a:ext>
            </a:extLst>
          </p:cNvPr>
          <p:cNvSpPr txBox="1"/>
          <p:nvPr/>
        </p:nvSpPr>
        <p:spPr>
          <a:xfrm>
            <a:off x="5052667" y="5449955"/>
            <a:ext cx="2619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Never stop timer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Encourage +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Pt can take rest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O2- supplement 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2355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7CD1-2660-4E7B-9FD0-2ADAEBF9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accent5"/>
                </a:solidFill>
              </a:rPr>
              <a:t>BIOMARKERS – BNP &amp; NT- pro BNP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E059EF-15EF-4FD6-9982-B7B8FF5C6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44729"/>
              </p:ext>
            </p:extLst>
          </p:nvPr>
        </p:nvGraphicFramePr>
        <p:xfrm>
          <a:off x="2690192" y="1622170"/>
          <a:ext cx="7673010" cy="3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670">
                  <a:extLst>
                    <a:ext uri="{9D8B030D-6E8A-4147-A177-3AD203B41FA5}">
                      <a16:colId xmlns:a16="http://schemas.microsoft.com/office/drawing/2014/main" val="1682502111"/>
                    </a:ext>
                  </a:extLst>
                </a:gridCol>
                <a:gridCol w="2557670">
                  <a:extLst>
                    <a:ext uri="{9D8B030D-6E8A-4147-A177-3AD203B41FA5}">
                      <a16:colId xmlns:a16="http://schemas.microsoft.com/office/drawing/2014/main" val="1197450261"/>
                    </a:ext>
                  </a:extLst>
                </a:gridCol>
                <a:gridCol w="2557670">
                  <a:extLst>
                    <a:ext uri="{9D8B030D-6E8A-4147-A177-3AD203B41FA5}">
                      <a16:colId xmlns:a16="http://schemas.microsoft.com/office/drawing/2014/main" val="2129436880"/>
                    </a:ext>
                  </a:extLst>
                </a:gridCol>
              </a:tblGrid>
              <a:tr h="6196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BNP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 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NT- pro BNP 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I </a:t>
                      </a:r>
                      <a:r>
                        <a:rPr lang="en-IN" sz="2400" dirty="0" err="1"/>
                        <a:t>yr</a:t>
                      </a:r>
                      <a:r>
                        <a:rPr lang="en-IN" sz="2400" dirty="0"/>
                        <a:t> mortality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4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&lt;300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&lt;5%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56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50-300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300-1400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5-10%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8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&gt;300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&gt;1400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2400" dirty="0"/>
                        <a:t>&gt;105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9965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E7DD0B-0DC3-45E7-8B10-4AAE7EF0D719}"/>
              </a:ext>
            </a:extLst>
          </p:cNvPr>
          <p:cNvSpPr txBox="1"/>
          <p:nvPr/>
        </p:nvSpPr>
        <p:spPr>
          <a:xfrm>
            <a:off x="1080051" y="5784573"/>
            <a:ext cx="1003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5"/>
                </a:solidFill>
              </a:rPr>
              <a:t>NT-pro BNP &gt;128 </a:t>
            </a:r>
            <a:r>
              <a:rPr lang="en-IN" sz="2400" b="1" dirty="0" err="1">
                <a:solidFill>
                  <a:schemeClr val="accent5"/>
                </a:solidFill>
              </a:rPr>
              <a:t>pg</a:t>
            </a:r>
            <a:r>
              <a:rPr lang="en-IN" sz="2400" b="1" dirty="0">
                <a:solidFill>
                  <a:schemeClr val="accent5"/>
                </a:solidFill>
              </a:rPr>
              <a:t>/ml at 20 </a:t>
            </a:r>
            <a:r>
              <a:rPr lang="en-IN" sz="2400" b="1" dirty="0" err="1">
                <a:solidFill>
                  <a:schemeClr val="accent5"/>
                </a:solidFill>
              </a:rPr>
              <a:t>wks</a:t>
            </a:r>
            <a:r>
              <a:rPr lang="en-IN" sz="2400" b="1" dirty="0">
                <a:solidFill>
                  <a:schemeClr val="accent5"/>
                </a:solidFill>
              </a:rPr>
              <a:t> – predictive of later events in pregnancy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3E167-4A3D-42B3-B213-DE4717E22F45}"/>
              </a:ext>
            </a:extLst>
          </p:cNvPr>
          <p:cNvSpPr txBox="1"/>
          <p:nvPr/>
        </p:nvSpPr>
        <p:spPr>
          <a:xfrm>
            <a:off x="258411" y="2512836"/>
            <a:ext cx="1649898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dirty="0"/>
              <a:t>CBC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dirty="0" err="1"/>
              <a:t>Hcr</a:t>
            </a:r>
            <a:endParaRPr lang="en-IN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dirty="0"/>
              <a:t>RFT/LFT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dirty="0" err="1"/>
              <a:t>S.ferritin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73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8DA0C-4EAE-44C5-8CC5-E2E3C4C95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449" y="2488563"/>
            <a:ext cx="4111907" cy="41765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CD078-11C3-415D-9368-24500B02A4E9}"/>
              </a:ext>
            </a:extLst>
          </p:cNvPr>
          <p:cNvSpPr txBox="1"/>
          <p:nvPr/>
        </p:nvSpPr>
        <p:spPr>
          <a:xfrm>
            <a:off x="151979" y="-123598"/>
            <a:ext cx="11688417" cy="263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rgbClr val="FFFF00"/>
                </a:solidFill>
              </a:rPr>
              <a:t>PEAK V02 consumption</a:t>
            </a:r>
          </a:p>
          <a:p>
            <a:pPr algn="ctr">
              <a:lnSpc>
                <a:spcPct val="150000"/>
              </a:lnSpc>
            </a:pPr>
            <a:r>
              <a:rPr lang="en-GB" sz="1600" dirty="0"/>
              <a:t>Highest oxygen uptake reached in a 30-s interval during exercise</a:t>
            </a:r>
          </a:p>
          <a:p>
            <a:pPr algn="ctr">
              <a:lnSpc>
                <a:spcPct val="150000"/>
              </a:lnSpc>
            </a:pPr>
            <a:r>
              <a:rPr lang="en-GB" sz="1600" dirty="0"/>
              <a:t>Maximal functional endurance capacity( pulmonary, cardiovascular, and muscular function )</a:t>
            </a:r>
          </a:p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rgbClr val="FFFF00"/>
                </a:solidFill>
                <a:latin typeface="AdvOT1ef757c0"/>
              </a:rPr>
              <a:t>A</a:t>
            </a:r>
            <a:r>
              <a:rPr lang="en-IN" sz="1600" b="1" i="0" u="none" strike="noStrike" baseline="0" dirty="0">
                <a:solidFill>
                  <a:srgbClr val="FFFF00"/>
                </a:solidFill>
                <a:latin typeface="AdvOT1ef757c0"/>
              </a:rPr>
              <a:t>naerobic threshold (AT) </a:t>
            </a:r>
            <a:endParaRPr lang="en-GB" sz="1600" b="1" i="0" u="none" strike="noStrike" baseline="0" dirty="0">
              <a:solidFill>
                <a:srgbClr val="FFFF00"/>
              </a:solidFill>
              <a:latin typeface="AdvOT1ef757c0"/>
            </a:endParaRPr>
          </a:p>
          <a:p>
            <a:pPr algn="ctr">
              <a:lnSpc>
                <a:spcPct val="150000"/>
              </a:lnSpc>
            </a:pPr>
            <a:r>
              <a:rPr lang="en-GB" sz="1600" b="0" i="0" u="none" strike="noStrike" baseline="0" dirty="0">
                <a:latin typeface="AdvOT1ef757c0"/>
              </a:rPr>
              <a:t> aerobic</a:t>
            </a:r>
            <a:r>
              <a:rPr lang="en-GB" sz="1600" b="0" i="0" u="none" strike="noStrike" baseline="0" dirty="0">
                <a:latin typeface="AdvOT1ef757c0"/>
                <a:sym typeface="Wingdings" panose="05000000000000000000" pitchFamily="2" charset="2"/>
              </a:rPr>
              <a:t> </a:t>
            </a:r>
            <a:r>
              <a:rPr lang="en-GB" sz="1600" b="0" i="0" u="none" strike="noStrike" baseline="0" dirty="0">
                <a:latin typeface="AdvOT1ef757c0"/>
              </a:rPr>
              <a:t> </a:t>
            </a:r>
            <a:r>
              <a:rPr lang="en-IN" sz="1600" b="0" i="0" u="none" strike="noStrike" baseline="0" dirty="0">
                <a:latin typeface="AdvOT1ef757c0"/>
              </a:rPr>
              <a:t>aerobic +  anaerobic metabolism to meet heart demand during exercise  (secondary </a:t>
            </a:r>
            <a:r>
              <a:rPr lang="en-IN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↑ lactate conc.)</a:t>
            </a:r>
          </a:p>
          <a:p>
            <a:pPr algn="ctr">
              <a:lnSpc>
                <a:spcPct val="150000"/>
              </a:lnSpc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VE/VCO2 slope ( N ≤ 30 degrees ) 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		CO2 production proportionate to ventilation </a:t>
            </a:r>
            <a:endParaRPr lang="en-IN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44C51-1BD5-47D1-B317-6B179D6C6BDA}"/>
              </a:ext>
            </a:extLst>
          </p:cNvPr>
          <p:cNvCxnSpPr>
            <a:cxnSpLocks/>
          </p:cNvCxnSpPr>
          <p:nvPr/>
        </p:nvCxnSpPr>
        <p:spPr>
          <a:xfrm flipV="1">
            <a:off x="6202018" y="3429000"/>
            <a:ext cx="1550504" cy="1871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76D975-B9B9-4E3D-AE6C-6F0B577905B8}"/>
              </a:ext>
            </a:extLst>
          </p:cNvPr>
          <p:cNvCxnSpPr>
            <a:cxnSpLocks/>
          </p:cNvCxnSpPr>
          <p:nvPr/>
        </p:nvCxnSpPr>
        <p:spPr>
          <a:xfrm flipV="1">
            <a:off x="5877340" y="3311715"/>
            <a:ext cx="1504121" cy="220107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9D198F-069A-4312-9030-E631A2F2C78E}"/>
              </a:ext>
            </a:extLst>
          </p:cNvPr>
          <p:cNvCxnSpPr>
            <a:cxnSpLocks/>
          </p:cNvCxnSpPr>
          <p:nvPr/>
        </p:nvCxnSpPr>
        <p:spPr>
          <a:xfrm flipV="1">
            <a:off x="5595732" y="3099793"/>
            <a:ext cx="1477616" cy="261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B89C85D-80F8-4BBD-AC58-4869E2699DBB}"/>
              </a:ext>
            </a:extLst>
          </p:cNvPr>
          <p:cNvSpPr/>
          <p:nvPr/>
        </p:nvSpPr>
        <p:spPr>
          <a:xfrm>
            <a:off x="5241236" y="5208105"/>
            <a:ext cx="1550504" cy="516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69D08E-C034-4933-861B-60CB0ED3DFB7}"/>
              </a:ext>
            </a:extLst>
          </p:cNvPr>
          <p:cNvCxnSpPr>
            <a:cxnSpLocks/>
          </p:cNvCxnSpPr>
          <p:nvPr/>
        </p:nvCxnSpPr>
        <p:spPr>
          <a:xfrm>
            <a:off x="6791740" y="5512792"/>
            <a:ext cx="1848677" cy="184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373303-663D-412C-A454-21A9C5B3D196}"/>
              </a:ext>
            </a:extLst>
          </p:cNvPr>
          <p:cNvSpPr txBox="1"/>
          <p:nvPr/>
        </p:nvSpPr>
        <p:spPr>
          <a:xfrm>
            <a:off x="8770046" y="5314123"/>
            <a:ext cx="307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5"/>
                </a:solidFill>
              </a:rPr>
              <a:t>AT - </a:t>
            </a:r>
            <a:r>
              <a:rPr lang="en-IN" b="1" dirty="0" err="1">
                <a:solidFill>
                  <a:schemeClr val="accent5"/>
                </a:solidFill>
              </a:rPr>
              <a:t>aerob</a:t>
            </a:r>
            <a:r>
              <a:rPr lang="en-IN" b="1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IN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aer</a:t>
            </a:r>
            <a:r>
              <a:rPr lang="en-IN" b="1" dirty="0">
                <a:solidFill>
                  <a:schemeClr val="accent5"/>
                </a:solidFill>
                <a:sym typeface="Wingdings" panose="05000000000000000000" pitchFamily="2" charset="2"/>
              </a:rPr>
              <a:t> + </a:t>
            </a:r>
            <a:r>
              <a:rPr lang="en-IN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anaerob</a:t>
            </a:r>
            <a:r>
              <a:rPr lang="en-IN" b="1" dirty="0">
                <a:solidFill>
                  <a:schemeClr val="accent5"/>
                </a:solidFill>
                <a:sym typeface="Wingdings" panose="05000000000000000000" pitchFamily="2" charset="2"/>
              </a:rPr>
              <a:t>.</a:t>
            </a:r>
            <a:endParaRPr lang="en-IN" b="1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282CE7-122A-4D0C-9951-D3BCBAEC3AB4}"/>
              </a:ext>
            </a:extLst>
          </p:cNvPr>
          <p:cNvSpPr txBox="1"/>
          <p:nvPr/>
        </p:nvSpPr>
        <p:spPr>
          <a:xfrm>
            <a:off x="7354956" y="3747348"/>
            <a:ext cx="16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FONTAN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457E6A-B095-4F9B-96F5-51417F9A919A}"/>
              </a:ext>
            </a:extLst>
          </p:cNvPr>
          <p:cNvSpPr txBox="1"/>
          <p:nvPr/>
        </p:nvSpPr>
        <p:spPr>
          <a:xfrm>
            <a:off x="5595732" y="3003938"/>
            <a:ext cx="223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</a:rPr>
              <a:t>EISENMENGER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A17A1-A240-4B48-B4FD-832BEB72FE17}"/>
              </a:ext>
            </a:extLst>
          </p:cNvPr>
          <p:cNvSpPr txBox="1"/>
          <p:nvPr/>
        </p:nvSpPr>
        <p:spPr>
          <a:xfrm>
            <a:off x="7177920" y="3088641"/>
            <a:ext cx="16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PAH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0548B1-860C-4C04-A86F-413F04DB5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6" y="2419444"/>
            <a:ext cx="3714750" cy="4314825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0F514428-F68F-47D0-B141-2249830E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883" y="2870694"/>
            <a:ext cx="1502676" cy="132556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CPET</a:t>
            </a:r>
          </a:p>
        </p:txBody>
      </p:sp>
    </p:spTree>
    <p:extLst>
      <p:ext uri="{BB962C8B-B14F-4D97-AF65-F5344CB8AC3E}">
        <p14:creationId xmlns:p14="http://schemas.microsoft.com/office/powerpoint/2010/main" val="2696101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4ED3-8F2F-431B-9AED-6F9384C4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21"/>
            <a:ext cx="10515600" cy="681797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CPET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8C0486-65D5-43B1-8C85-9B0010013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11746"/>
              </p:ext>
            </p:extLst>
          </p:nvPr>
        </p:nvGraphicFramePr>
        <p:xfrm>
          <a:off x="1120776" y="1046922"/>
          <a:ext cx="102330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008">
                  <a:extLst>
                    <a:ext uri="{9D8B030D-6E8A-4147-A177-3AD203B41FA5}">
                      <a16:colId xmlns:a16="http://schemas.microsoft.com/office/drawing/2014/main" val="3813890707"/>
                    </a:ext>
                  </a:extLst>
                </a:gridCol>
                <a:gridCol w="3411008">
                  <a:extLst>
                    <a:ext uri="{9D8B030D-6E8A-4147-A177-3AD203B41FA5}">
                      <a16:colId xmlns:a16="http://schemas.microsoft.com/office/drawing/2014/main" val="1150437501"/>
                    </a:ext>
                  </a:extLst>
                </a:gridCol>
                <a:gridCol w="3411008">
                  <a:extLst>
                    <a:ext uri="{9D8B030D-6E8A-4147-A177-3AD203B41FA5}">
                      <a16:colId xmlns:a16="http://schemas.microsoft.com/office/drawing/2014/main" val="1479011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IN" sz="18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VO2 (ml/min/kg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predicted of normal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VE/VCO2 slope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(ventilatory equivalents for CO2)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2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&gt;15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(&gt;65% pred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5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(35-65% pred)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(&lt;35% pred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3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61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8EB2-28E0-4A83-937B-50EF77E4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79595"/>
            <a:ext cx="10515600" cy="774562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accent5"/>
                </a:solidFill>
              </a:rPr>
              <a:t>IMAGING + HEMODYNAMICS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9C4F46-8A5A-42D5-9660-A281F35E9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475722"/>
              </p:ext>
            </p:extLst>
          </p:nvPr>
        </p:nvGraphicFramePr>
        <p:xfrm>
          <a:off x="530087" y="1126435"/>
          <a:ext cx="11131825" cy="525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65">
                  <a:extLst>
                    <a:ext uri="{9D8B030D-6E8A-4147-A177-3AD203B41FA5}">
                      <a16:colId xmlns:a16="http://schemas.microsoft.com/office/drawing/2014/main" val="1797729135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477248137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858581682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777616078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818055306"/>
                    </a:ext>
                  </a:extLst>
                </a:gridCol>
              </a:tblGrid>
              <a:tr h="1386527">
                <a:tc>
                  <a:txBody>
                    <a:bodyPr/>
                    <a:lstStyle/>
                    <a:p>
                      <a:pPr algn="ctr"/>
                      <a:endParaRPr lang="en-I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 area </a:t>
                      </a:r>
                    </a:p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ECHO /MRI)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 pressure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INDEX </a:t>
                      </a:r>
                    </a:p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(ml/min/ 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venous saturation </a:t>
                      </a:r>
                    </a:p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algn="ctr"/>
                      <a:endParaRPr lang="en-I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61099"/>
                  </a:ext>
                </a:extLst>
              </a:tr>
              <a:tr h="829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62277"/>
                  </a:ext>
                </a:extLst>
              </a:tr>
              <a:tr h="1301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5-10 %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2-2.4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60-65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8897"/>
                  </a:ext>
                </a:extLst>
              </a:tr>
              <a:tr h="1057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7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037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9EB7-F70F-495A-9D8C-D558E067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793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>
                <a:solidFill>
                  <a:srgbClr val="FFFF00"/>
                </a:solidFill>
              </a:rPr>
              <a:t>CATHETERISATION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6BDB-BDF0-4710-93CC-B76CB661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D6C5B-AABC-4BD3-8B2A-CB663CEC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000" y="1620078"/>
            <a:ext cx="9756016" cy="45568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1FD538-7DF1-430D-871F-CCE08278A655}"/>
              </a:ext>
            </a:extLst>
          </p:cNvPr>
          <p:cNvCxnSpPr>
            <a:cxnSpLocks/>
          </p:cNvCxnSpPr>
          <p:nvPr/>
        </p:nvCxnSpPr>
        <p:spPr>
          <a:xfrm flipV="1">
            <a:off x="3392557" y="3167270"/>
            <a:ext cx="0" cy="384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D44CE2-375C-4777-8622-0BD7275ACC1D}"/>
              </a:ext>
            </a:extLst>
          </p:cNvPr>
          <p:cNvCxnSpPr>
            <a:cxnSpLocks/>
          </p:cNvCxnSpPr>
          <p:nvPr/>
        </p:nvCxnSpPr>
        <p:spPr>
          <a:xfrm flipV="1">
            <a:off x="6235148" y="3703983"/>
            <a:ext cx="0" cy="384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472AE7-C7D0-49EF-8747-DE9803B4616F}"/>
              </a:ext>
            </a:extLst>
          </p:cNvPr>
          <p:cNvCxnSpPr>
            <a:cxnSpLocks/>
          </p:cNvCxnSpPr>
          <p:nvPr/>
        </p:nvCxnSpPr>
        <p:spPr>
          <a:xfrm flipV="1">
            <a:off x="9203635" y="4220818"/>
            <a:ext cx="0" cy="384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50F6D7-E0E4-439E-AD56-ECE4E358AE88}"/>
              </a:ext>
            </a:extLst>
          </p:cNvPr>
          <p:cNvSpPr/>
          <p:nvPr/>
        </p:nvSpPr>
        <p:spPr>
          <a:xfrm>
            <a:off x="6877878" y="4220818"/>
            <a:ext cx="516832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B25282-9326-475E-86CF-182230C97EBC}"/>
              </a:ext>
            </a:extLst>
          </p:cNvPr>
          <p:cNvSpPr/>
          <p:nvPr/>
        </p:nvSpPr>
        <p:spPr>
          <a:xfrm>
            <a:off x="6877878" y="5792650"/>
            <a:ext cx="516832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51C722-E161-4E8D-A07C-374A5FF581E7}"/>
              </a:ext>
            </a:extLst>
          </p:cNvPr>
          <p:cNvSpPr/>
          <p:nvPr/>
        </p:nvSpPr>
        <p:spPr>
          <a:xfrm>
            <a:off x="9978887" y="4220818"/>
            <a:ext cx="397564" cy="38431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5905B5-FE11-47B6-9FE1-B77DA8F5B2AB}"/>
              </a:ext>
            </a:extLst>
          </p:cNvPr>
          <p:cNvSpPr/>
          <p:nvPr/>
        </p:nvSpPr>
        <p:spPr>
          <a:xfrm>
            <a:off x="9846365" y="5716451"/>
            <a:ext cx="530085" cy="4605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6110E3-7C39-4CEA-9AE0-FEB7B451D224}"/>
              </a:ext>
            </a:extLst>
          </p:cNvPr>
          <p:cNvSpPr txBox="1"/>
          <p:nvPr/>
        </p:nvSpPr>
        <p:spPr>
          <a:xfrm>
            <a:off x="2470824" y="689833"/>
            <a:ext cx="262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ASD </a:t>
            </a:r>
            <a:r>
              <a:rPr lang="en-IN" sz="2000" dirty="0">
                <a:sym typeface="Wingdings" panose="05000000000000000000" pitchFamily="2" charset="2"/>
              </a:rPr>
              <a:t> PA &lt;&lt; </a:t>
            </a:r>
            <a:r>
              <a:rPr lang="en-IN" sz="2000" dirty="0" err="1">
                <a:sym typeface="Wingdings" panose="05000000000000000000" pitchFamily="2" charset="2"/>
              </a:rPr>
              <a:t>Ao</a:t>
            </a:r>
            <a:r>
              <a:rPr lang="en-IN" sz="2000" dirty="0">
                <a:sym typeface="Wingdings" panose="05000000000000000000" pitchFamily="2" charset="2"/>
              </a:rPr>
              <a:t>				 				</a:t>
            </a:r>
            <a:endParaRPr lang="en-IN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3C6664-04E2-4E58-B561-AAB974ECDB42}"/>
              </a:ext>
            </a:extLst>
          </p:cNvPr>
          <p:cNvSpPr txBox="1"/>
          <p:nvPr/>
        </p:nvSpPr>
        <p:spPr>
          <a:xfrm>
            <a:off x="8640417" y="760476"/>
            <a:ext cx="241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PDA PASP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Ao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 DP normal 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6D457-CFB4-4B84-A573-EE718F2D2A5F}"/>
              </a:ext>
            </a:extLst>
          </p:cNvPr>
          <p:cNvSpPr txBox="1"/>
          <p:nvPr/>
        </p:nvSpPr>
        <p:spPr>
          <a:xfrm>
            <a:off x="5570882" y="652732"/>
            <a:ext cx="261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VSD PASP,RV =</a:t>
            </a:r>
            <a:r>
              <a:rPr lang="en-IN" dirty="0" err="1">
                <a:sym typeface="Wingdings" panose="05000000000000000000" pitchFamily="2" charset="2"/>
              </a:rPr>
              <a:t>Ao</a:t>
            </a:r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PA DP – normal </a:t>
            </a:r>
          </a:p>
          <a:p>
            <a:r>
              <a:rPr lang="en-IN" dirty="0">
                <a:sym typeface="Wingdings" panose="05000000000000000000" pitchFamily="2" charset="2"/>
              </a:rPr>
              <a:t>				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15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BD92-9BB2-4AAD-BE40-7892431A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5"/>
            <a:ext cx="10515600" cy="575779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rgbClr val="FFFF00"/>
                </a:solidFill>
              </a:rPr>
              <a:t>EISENMENGER – SHUNT LESIONS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2047B-98F9-433C-90D6-C17AB050E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063" y="1789139"/>
            <a:ext cx="10392341" cy="474408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221D5-A115-4C6A-9C5E-4D3F59B50D97}"/>
              </a:ext>
            </a:extLst>
          </p:cNvPr>
          <p:cNvSpPr/>
          <p:nvPr/>
        </p:nvSpPr>
        <p:spPr>
          <a:xfrm>
            <a:off x="8203093" y="4220912"/>
            <a:ext cx="397565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BB81EE-14AD-4922-9257-5E864D76581D}"/>
              </a:ext>
            </a:extLst>
          </p:cNvPr>
          <p:cNvSpPr/>
          <p:nvPr/>
        </p:nvSpPr>
        <p:spPr>
          <a:xfrm>
            <a:off x="8203093" y="5692000"/>
            <a:ext cx="397565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A738F0-5E87-4C16-92F0-19F444B0F9EA}"/>
              </a:ext>
            </a:extLst>
          </p:cNvPr>
          <p:cNvSpPr/>
          <p:nvPr/>
        </p:nvSpPr>
        <p:spPr>
          <a:xfrm>
            <a:off x="11265022" y="5698721"/>
            <a:ext cx="397565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BBB9EF-F36E-49EA-981E-118739ED579A}"/>
              </a:ext>
            </a:extLst>
          </p:cNvPr>
          <p:cNvSpPr/>
          <p:nvPr/>
        </p:nvSpPr>
        <p:spPr>
          <a:xfrm>
            <a:off x="11265021" y="4227633"/>
            <a:ext cx="397565" cy="3843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CFFB4-CA35-4ACC-9CDF-A3BEF0B0A065}"/>
              </a:ext>
            </a:extLst>
          </p:cNvPr>
          <p:cNvSpPr txBox="1"/>
          <p:nvPr/>
        </p:nvSpPr>
        <p:spPr>
          <a:xfrm>
            <a:off x="2756452" y="1086678"/>
            <a:ext cx="318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PASP – </a:t>
            </a:r>
            <a:r>
              <a:rPr lang="en-IN" sz="2000" dirty="0" err="1"/>
              <a:t>suprasystemic</a:t>
            </a:r>
            <a:r>
              <a:rPr lang="en-IN" sz="2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7C990-B0B3-4093-91D2-DA8497E3BF48}"/>
              </a:ext>
            </a:extLst>
          </p:cNvPr>
          <p:cNvSpPr txBox="1"/>
          <p:nvPr/>
        </p:nvSpPr>
        <p:spPr>
          <a:xfrm>
            <a:off x="6705600" y="1152939"/>
            <a:ext cx="475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VSD , PDA </a:t>
            </a:r>
            <a:r>
              <a:rPr lang="en-IN" sz="2000" dirty="0">
                <a:sym typeface="Wingdings" panose="05000000000000000000" pitchFamily="2" charset="2"/>
              </a:rPr>
              <a:t> PA diastolic </a:t>
            </a:r>
            <a:r>
              <a:rPr lang="en-IN" sz="2000" dirty="0" err="1">
                <a:sym typeface="Wingdings" panose="05000000000000000000" pitchFamily="2" charset="2"/>
              </a:rPr>
              <a:t>prsessure</a:t>
            </a:r>
            <a:r>
              <a:rPr lang="en-IN" sz="2000" dirty="0">
                <a:sym typeface="Wingdings" panose="05000000000000000000" pitchFamily="2" charset="2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↑↑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440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AB32-2811-4922-82AD-A30B91C3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47195"/>
            <a:ext cx="11753861" cy="575779"/>
          </a:xfrm>
        </p:spPr>
        <p:txBody>
          <a:bodyPr>
            <a:noAutofit/>
          </a:bodyPr>
          <a:lstStyle/>
          <a:p>
            <a:pPr algn="ctr"/>
            <a:r>
              <a:rPr lang="en-IN" sz="2400" dirty="0">
                <a:solidFill>
                  <a:srgbClr val="FFFF00"/>
                </a:solidFill>
              </a:rPr>
              <a:t>ELDERLY ASD L</a:t>
            </a: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R shunt suspected LV disease (comorbidities ) </a:t>
            </a:r>
            <a:r>
              <a:rPr lang="en-IN" sz="2400" dirty="0">
                <a:solidFill>
                  <a:srgbClr val="FFFF00"/>
                </a:solidFill>
              </a:rPr>
              <a:t>BALLOON OCCLUSION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F30BD-A63F-4B09-9099-FACEF18B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53" y="735426"/>
            <a:ext cx="2652503" cy="34001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8B6F94C-DDDD-419A-BEF2-31B2D410E4A4}"/>
              </a:ext>
            </a:extLst>
          </p:cNvPr>
          <p:cNvSpPr/>
          <p:nvPr/>
        </p:nvSpPr>
        <p:spPr>
          <a:xfrm>
            <a:off x="5201478" y="1979230"/>
            <a:ext cx="278294" cy="5300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A14A0-6CA9-4C6D-8801-C4D47D165F58}"/>
              </a:ext>
            </a:extLst>
          </p:cNvPr>
          <p:cNvSpPr txBox="1"/>
          <p:nvPr/>
        </p:nvSpPr>
        <p:spPr>
          <a:xfrm>
            <a:off x="1139686" y="4768357"/>
            <a:ext cx="4200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IN" dirty="0"/>
              <a:t>PAP , RAP 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↓ C.O </a:t>
            </a:r>
          </a:p>
          <a:p>
            <a:pPr lvl="0"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0"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risk of RV failure post closure</a:t>
            </a:r>
          </a:p>
          <a:p>
            <a:pPr lvl="0" algn="ctr"/>
            <a:endParaRPr lang="en-IN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ctr"/>
            <a:r>
              <a:rPr lang="en-I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AVOID CLOSURE 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E2C18-2102-4F04-BFF0-21C62CA34B42}"/>
              </a:ext>
            </a:extLst>
          </p:cNvPr>
          <p:cNvSpPr txBox="1"/>
          <p:nvPr/>
        </p:nvSpPr>
        <p:spPr>
          <a:xfrm>
            <a:off x="6184735" y="4642685"/>
            <a:ext cx="4200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IN" dirty="0"/>
              <a:t>PCWP, LAP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risk of acute LVF-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pul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edema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/>
            <a:r>
              <a:rPr lang="en-I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Rx- anti - SHT / failure  </a:t>
            </a:r>
          </a:p>
          <a:p>
            <a:pPr lvl="0"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IN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D95DD66-7194-447E-8BEB-92C3788179EF}"/>
              </a:ext>
            </a:extLst>
          </p:cNvPr>
          <p:cNvCxnSpPr>
            <a:cxnSpLocks/>
          </p:cNvCxnSpPr>
          <p:nvPr/>
        </p:nvCxnSpPr>
        <p:spPr>
          <a:xfrm rot="5400000">
            <a:off x="4177017" y="3209601"/>
            <a:ext cx="632812" cy="2571549"/>
          </a:xfrm>
          <a:prstGeom prst="bentConnector3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AA188C4-BCB0-46CE-80D9-8242BC629AC9}"/>
              </a:ext>
            </a:extLst>
          </p:cNvPr>
          <p:cNvCxnSpPr>
            <a:cxnSpLocks/>
          </p:cNvCxnSpPr>
          <p:nvPr/>
        </p:nvCxnSpPr>
        <p:spPr>
          <a:xfrm>
            <a:off x="5795045" y="4495375"/>
            <a:ext cx="2506007" cy="147310"/>
          </a:xfrm>
          <a:prstGeom prst="bentConnector2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2CB905E-A13D-42D5-ADB8-22B93049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769" y="818652"/>
            <a:ext cx="2963834" cy="3233666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1A03F4-D688-4389-AE14-BD199E41F3B9}"/>
              </a:ext>
            </a:extLst>
          </p:cNvPr>
          <p:cNvSpPr/>
          <p:nvPr/>
        </p:nvSpPr>
        <p:spPr>
          <a:xfrm>
            <a:off x="8998006" y="1881809"/>
            <a:ext cx="821855" cy="1179443"/>
          </a:xfrm>
          <a:custGeom>
            <a:avLst/>
            <a:gdLst>
              <a:gd name="connsiteX0" fmla="*/ 411037 w 821855"/>
              <a:gd name="connsiteY0" fmla="*/ 304800 h 1179443"/>
              <a:gd name="connsiteX1" fmla="*/ 212255 w 821855"/>
              <a:gd name="connsiteY1" fmla="*/ 304800 h 1179443"/>
              <a:gd name="connsiteX2" fmla="*/ 132742 w 821855"/>
              <a:gd name="connsiteY2" fmla="*/ 384313 h 1179443"/>
              <a:gd name="connsiteX3" fmla="*/ 92985 w 821855"/>
              <a:gd name="connsiteY3" fmla="*/ 477078 h 1179443"/>
              <a:gd name="connsiteX4" fmla="*/ 79733 w 821855"/>
              <a:gd name="connsiteY4" fmla="*/ 516834 h 1179443"/>
              <a:gd name="connsiteX5" fmla="*/ 39977 w 821855"/>
              <a:gd name="connsiteY5" fmla="*/ 556591 h 1179443"/>
              <a:gd name="connsiteX6" fmla="*/ 26724 w 821855"/>
              <a:gd name="connsiteY6" fmla="*/ 622852 h 1179443"/>
              <a:gd name="connsiteX7" fmla="*/ 220 w 821855"/>
              <a:gd name="connsiteY7" fmla="*/ 715617 h 1179443"/>
              <a:gd name="connsiteX8" fmla="*/ 53229 w 821855"/>
              <a:gd name="connsiteY8" fmla="*/ 967408 h 1179443"/>
              <a:gd name="connsiteX9" fmla="*/ 132742 w 821855"/>
              <a:gd name="connsiteY9" fmla="*/ 1046921 h 1179443"/>
              <a:gd name="connsiteX10" fmla="*/ 185751 w 821855"/>
              <a:gd name="connsiteY10" fmla="*/ 1099930 h 1179443"/>
              <a:gd name="connsiteX11" fmla="*/ 225507 w 821855"/>
              <a:gd name="connsiteY11" fmla="*/ 1139687 h 1179443"/>
              <a:gd name="connsiteX12" fmla="*/ 265264 w 821855"/>
              <a:gd name="connsiteY12" fmla="*/ 1179443 h 1179443"/>
              <a:gd name="connsiteX13" fmla="*/ 397785 w 821855"/>
              <a:gd name="connsiteY13" fmla="*/ 1152939 h 1179443"/>
              <a:gd name="connsiteX14" fmla="*/ 437542 w 821855"/>
              <a:gd name="connsiteY14" fmla="*/ 1126434 h 1179443"/>
              <a:gd name="connsiteX15" fmla="*/ 464046 w 821855"/>
              <a:gd name="connsiteY15" fmla="*/ 1020417 h 1179443"/>
              <a:gd name="connsiteX16" fmla="*/ 477298 w 821855"/>
              <a:gd name="connsiteY16" fmla="*/ 980661 h 1179443"/>
              <a:gd name="connsiteX17" fmla="*/ 503803 w 821855"/>
              <a:gd name="connsiteY17" fmla="*/ 954156 h 1179443"/>
              <a:gd name="connsiteX18" fmla="*/ 517055 w 821855"/>
              <a:gd name="connsiteY18" fmla="*/ 887895 h 1179443"/>
              <a:gd name="connsiteX19" fmla="*/ 543559 w 821855"/>
              <a:gd name="connsiteY19" fmla="*/ 848139 h 1179443"/>
              <a:gd name="connsiteX20" fmla="*/ 556811 w 821855"/>
              <a:gd name="connsiteY20" fmla="*/ 781878 h 1179443"/>
              <a:gd name="connsiteX21" fmla="*/ 596568 w 821855"/>
              <a:gd name="connsiteY21" fmla="*/ 702365 h 1179443"/>
              <a:gd name="connsiteX22" fmla="*/ 623072 w 821855"/>
              <a:gd name="connsiteY22" fmla="*/ 622852 h 1179443"/>
              <a:gd name="connsiteX23" fmla="*/ 649577 w 821855"/>
              <a:gd name="connsiteY23" fmla="*/ 503582 h 1179443"/>
              <a:gd name="connsiteX24" fmla="*/ 689333 w 821855"/>
              <a:gd name="connsiteY24" fmla="*/ 384313 h 1179443"/>
              <a:gd name="connsiteX25" fmla="*/ 742342 w 821855"/>
              <a:gd name="connsiteY25" fmla="*/ 291548 h 1179443"/>
              <a:gd name="connsiteX26" fmla="*/ 755594 w 821855"/>
              <a:gd name="connsiteY26" fmla="*/ 251791 h 1179443"/>
              <a:gd name="connsiteX27" fmla="*/ 808603 w 821855"/>
              <a:gd name="connsiteY27" fmla="*/ 159026 h 1179443"/>
              <a:gd name="connsiteX28" fmla="*/ 821855 w 821855"/>
              <a:gd name="connsiteY28" fmla="*/ 0 h 11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1855" h="1179443">
                <a:moveTo>
                  <a:pt x="411037" y="304800"/>
                </a:moveTo>
                <a:cubicBezTo>
                  <a:pt x="342861" y="291165"/>
                  <a:pt x="285165" y="272902"/>
                  <a:pt x="212255" y="304800"/>
                </a:cubicBezTo>
                <a:cubicBezTo>
                  <a:pt x="177915" y="319824"/>
                  <a:pt x="132742" y="384313"/>
                  <a:pt x="132742" y="384313"/>
                </a:cubicBezTo>
                <a:cubicBezTo>
                  <a:pt x="101664" y="477547"/>
                  <a:pt x="142113" y="362449"/>
                  <a:pt x="92985" y="477078"/>
                </a:cubicBezTo>
                <a:cubicBezTo>
                  <a:pt x="87482" y="489917"/>
                  <a:pt x="87481" y="505211"/>
                  <a:pt x="79733" y="516834"/>
                </a:cubicBezTo>
                <a:cubicBezTo>
                  <a:pt x="69337" y="532428"/>
                  <a:pt x="53229" y="543339"/>
                  <a:pt x="39977" y="556591"/>
                </a:cubicBezTo>
                <a:cubicBezTo>
                  <a:pt x="35559" y="578678"/>
                  <a:pt x="32187" y="601000"/>
                  <a:pt x="26724" y="622852"/>
                </a:cubicBezTo>
                <a:cubicBezTo>
                  <a:pt x="18924" y="654051"/>
                  <a:pt x="220" y="683458"/>
                  <a:pt x="220" y="715617"/>
                </a:cubicBezTo>
                <a:cubicBezTo>
                  <a:pt x="220" y="800717"/>
                  <a:pt x="-6419" y="900304"/>
                  <a:pt x="53229" y="967408"/>
                </a:cubicBezTo>
                <a:cubicBezTo>
                  <a:pt x="78131" y="995423"/>
                  <a:pt x="106238" y="1020417"/>
                  <a:pt x="132742" y="1046921"/>
                </a:cubicBezTo>
                <a:lnTo>
                  <a:pt x="185751" y="1099930"/>
                </a:lnTo>
                <a:lnTo>
                  <a:pt x="225507" y="1139687"/>
                </a:lnTo>
                <a:lnTo>
                  <a:pt x="265264" y="1179443"/>
                </a:lnTo>
                <a:cubicBezTo>
                  <a:pt x="309438" y="1170608"/>
                  <a:pt x="354729" y="1166187"/>
                  <a:pt x="397785" y="1152939"/>
                </a:cubicBezTo>
                <a:cubicBezTo>
                  <a:pt x="413008" y="1148255"/>
                  <a:pt x="430419" y="1140680"/>
                  <a:pt x="437542" y="1126434"/>
                </a:cubicBezTo>
                <a:cubicBezTo>
                  <a:pt x="453832" y="1093853"/>
                  <a:pt x="452527" y="1054974"/>
                  <a:pt x="464046" y="1020417"/>
                </a:cubicBezTo>
                <a:cubicBezTo>
                  <a:pt x="468463" y="1007165"/>
                  <a:pt x="470111" y="992639"/>
                  <a:pt x="477298" y="980661"/>
                </a:cubicBezTo>
                <a:cubicBezTo>
                  <a:pt x="483726" y="969947"/>
                  <a:pt x="494968" y="962991"/>
                  <a:pt x="503803" y="954156"/>
                </a:cubicBezTo>
                <a:cubicBezTo>
                  <a:pt x="508220" y="932069"/>
                  <a:pt x="509146" y="908985"/>
                  <a:pt x="517055" y="887895"/>
                </a:cubicBezTo>
                <a:cubicBezTo>
                  <a:pt x="522647" y="872982"/>
                  <a:pt x="537967" y="863052"/>
                  <a:pt x="543559" y="848139"/>
                </a:cubicBezTo>
                <a:cubicBezTo>
                  <a:pt x="551468" y="827049"/>
                  <a:pt x="551348" y="803730"/>
                  <a:pt x="556811" y="781878"/>
                </a:cubicBezTo>
                <a:cubicBezTo>
                  <a:pt x="567784" y="737986"/>
                  <a:pt x="570657" y="741231"/>
                  <a:pt x="596568" y="702365"/>
                </a:cubicBezTo>
                <a:cubicBezTo>
                  <a:pt x="605403" y="675861"/>
                  <a:pt x="616296" y="649956"/>
                  <a:pt x="623072" y="622852"/>
                </a:cubicBezTo>
                <a:cubicBezTo>
                  <a:pt x="669712" y="436291"/>
                  <a:pt x="611663" y="617319"/>
                  <a:pt x="649577" y="503582"/>
                </a:cubicBezTo>
                <a:cubicBezTo>
                  <a:pt x="674180" y="355962"/>
                  <a:pt x="642748" y="477484"/>
                  <a:pt x="689333" y="384313"/>
                </a:cubicBezTo>
                <a:cubicBezTo>
                  <a:pt x="736049" y="290880"/>
                  <a:pt x="690837" y="343051"/>
                  <a:pt x="742342" y="291548"/>
                </a:cubicBezTo>
                <a:cubicBezTo>
                  <a:pt x="746759" y="278296"/>
                  <a:pt x="749347" y="264285"/>
                  <a:pt x="755594" y="251791"/>
                </a:cubicBezTo>
                <a:cubicBezTo>
                  <a:pt x="771562" y="219853"/>
                  <a:pt x="801634" y="196193"/>
                  <a:pt x="808603" y="159026"/>
                </a:cubicBezTo>
                <a:cubicBezTo>
                  <a:pt x="818406" y="106745"/>
                  <a:pt x="817438" y="53009"/>
                  <a:pt x="82185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A618923-BF4C-4CA7-8BAB-C850A03FC2DA}"/>
              </a:ext>
            </a:extLst>
          </p:cNvPr>
          <p:cNvSpPr/>
          <p:nvPr/>
        </p:nvSpPr>
        <p:spPr>
          <a:xfrm>
            <a:off x="9700591" y="1895061"/>
            <a:ext cx="172279" cy="225287"/>
          </a:xfrm>
          <a:custGeom>
            <a:avLst/>
            <a:gdLst>
              <a:gd name="connsiteX0" fmla="*/ 0 w 172279"/>
              <a:gd name="connsiteY0" fmla="*/ 145774 h 225287"/>
              <a:gd name="connsiteX1" fmla="*/ 106018 w 172279"/>
              <a:gd name="connsiteY1" fmla="*/ 0 h 225287"/>
              <a:gd name="connsiteX2" fmla="*/ 159026 w 172279"/>
              <a:gd name="connsiteY2" fmla="*/ 66261 h 225287"/>
              <a:gd name="connsiteX3" fmla="*/ 172279 w 172279"/>
              <a:gd name="connsiteY3" fmla="*/ 225287 h 22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279" h="225287">
                <a:moveTo>
                  <a:pt x="0" y="145774"/>
                </a:moveTo>
                <a:cubicBezTo>
                  <a:pt x="105645" y="40130"/>
                  <a:pt x="82160" y="95433"/>
                  <a:pt x="106018" y="0"/>
                </a:cubicBezTo>
                <a:cubicBezTo>
                  <a:pt x="143666" y="25099"/>
                  <a:pt x="152781" y="19423"/>
                  <a:pt x="159026" y="66261"/>
                </a:cubicBezTo>
                <a:cubicBezTo>
                  <a:pt x="166056" y="118987"/>
                  <a:pt x="172279" y="225287"/>
                  <a:pt x="172279" y="22528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F7C2073-8636-42C1-9773-788053ED0591}"/>
              </a:ext>
            </a:extLst>
          </p:cNvPr>
          <p:cNvSpPr/>
          <p:nvPr/>
        </p:nvSpPr>
        <p:spPr>
          <a:xfrm>
            <a:off x="9646576" y="2319130"/>
            <a:ext cx="570882" cy="808383"/>
          </a:xfrm>
          <a:custGeom>
            <a:avLst/>
            <a:gdLst>
              <a:gd name="connsiteX0" fmla="*/ 120276 w 570882"/>
              <a:gd name="connsiteY0" fmla="*/ 0 h 808383"/>
              <a:gd name="connsiteX1" fmla="*/ 67267 w 570882"/>
              <a:gd name="connsiteY1" fmla="*/ 106018 h 808383"/>
              <a:gd name="connsiteX2" fmla="*/ 27511 w 570882"/>
              <a:gd name="connsiteY2" fmla="*/ 132522 h 808383"/>
              <a:gd name="connsiteX3" fmla="*/ 27511 w 570882"/>
              <a:gd name="connsiteY3" fmla="*/ 583096 h 808383"/>
              <a:gd name="connsiteX4" fmla="*/ 80520 w 570882"/>
              <a:gd name="connsiteY4" fmla="*/ 715618 h 808383"/>
              <a:gd name="connsiteX5" fmla="*/ 173285 w 570882"/>
              <a:gd name="connsiteY5" fmla="*/ 781879 h 808383"/>
              <a:gd name="connsiteX6" fmla="*/ 279302 w 570882"/>
              <a:gd name="connsiteY6" fmla="*/ 808383 h 808383"/>
              <a:gd name="connsiteX7" fmla="*/ 398572 w 570882"/>
              <a:gd name="connsiteY7" fmla="*/ 795131 h 808383"/>
              <a:gd name="connsiteX8" fmla="*/ 438328 w 570882"/>
              <a:gd name="connsiteY8" fmla="*/ 781879 h 808383"/>
              <a:gd name="connsiteX9" fmla="*/ 531094 w 570882"/>
              <a:gd name="connsiteY9" fmla="*/ 728870 h 808383"/>
              <a:gd name="connsiteX10" fmla="*/ 570850 w 570882"/>
              <a:gd name="connsiteY10" fmla="*/ 662609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882" h="808383">
                <a:moveTo>
                  <a:pt x="120276" y="0"/>
                </a:moveTo>
                <a:cubicBezTo>
                  <a:pt x="107620" y="31639"/>
                  <a:pt x="93735" y="79550"/>
                  <a:pt x="67267" y="106018"/>
                </a:cubicBezTo>
                <a:cubicBezTo>
                  <a:pt x="56005" y="117280"/>
                  <a:pt x="40763" y="123687"/>
                  <a:pt x="27511" y="132522"/>
                </a:cubicBezTo>
                <a:cubicBezTo>
                  <a:pt x="-15758" y="305601"/>
                  <a:pt x="-1939" y="229693"/>
                  <a:pt x="27511" y="583096"/>
                </a:cubicBezTo>
                <a:cubicBezTo>
                  <a:pt x="28811" y="598699"/>
                  <a:pt x="63760" y="696065"/>
                  <a:pt x="80520" y="715618"/>
                </a:cubicBezTo>
                <a:cubicBezTo>
                  <a:pt x="81733" y="717033"/>
                  <a:pt x="161691" y="777663"/>
                  <a:pt x="173285" y="781879"/>
                </a:cubicBezTo>
                <a:cubicBezTo>
                  <a:pt x="207518" y="794328"/>
                  <a:pt x="279302" y="808383"/>
                  <a:pt x="279302" y="808383"/>
                </a:cubicBezTo>
                <a:cubicBezTo>
                  <a:pt x="319059" y="803966"/>
                  <a:pt x="359115" y="801707"/>
                  <a:pt x="398572" y="795131"/>
                </a:cubicBezTo>
                <a:cubicBezTo>
                  <a:pt x="412351" y="792835"/>
                  <a:pt x="425489" y="787382"/>
                  <a:pt x="438328" y="781879"/>
                </a:cubicBezTo>
                <a:cubicBezTo>
                  <a:pt x="485403" y="761704"/>
                  <a:pt x="491168" y="755486"/>
                  <a:pt x="531094" y="728870"/>
                </a:cubicBezTo>
                <a:cubicBezTo>
                  <a:pt x="573500" y="672327"/>
                  <a:pt x="570850" y="697948"/>
                  <a:pt x="570850" y="66260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8AE6F44-F93D-4C4D-813A-A6F8FE8071BC}"/>
              </a:ext>
            </a:extLst>
          </p:cNvPr>
          <p:cNvSpPr/>
          <p:nvPr/>
        </p:nvSpPr>
        <p:spPr>
          <a:xfrm>
            <a:off x="9660835" y="2343455"/>
            <a:ext cx="132522" cy="147954"/>
          </a:xfrm>
          <a:custGeom>
            <a:avLst/>
            <a:gdLst>
              <a:gd name="connsiteX0" fmla="*/ 0 w 132522"/>
              <a:gd name="connsiteY0" fmla="*/ 28684 h 147954"/>
              <a:gd name="connsiteX1" fmla="*/ 66261 w 132522"/>
              <a:gd name="connsiteY1" fmla="*/ 15432 h 147954"/>
              <a:gd name="connsiteX2" fmla="*/ 106017 w 132522"/>
              <a:gd name="connsiteY2" fmla="*/ 2180 h 147954"/>
              <a:gd name="connsiteX3" fmla="*/ 119269 w 132522"/>
              <a:gd name="connsiteY3" fmla="*/ 55188 h 147954"/>
              <a:gd name="connsiteX4" fmla="*/ 132522 w 132522"/>
              <a:gd name="connsiteY4" fmla="*/ 147954 h 1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22" h="147954">
                <a:moveTo>
                  <a:pt x="0" y="28684"/>
                </a:moveTo>
                <a:cubicBezTo>
                  <a:pt x="22087" y="24267"/>
                  <a:pt x="44409" y="20895"/>
                  <a:pt x="66261" y="15432"/>
                </a:cubicBezTo>
                <a:cubicBezTo>
                  <a:pt x="79813" y="12044"/>
                  <a:pt x="94842" y="-6201"/>
                  <a:pt x="106017" y="2180"/>
                </a:cubicBezTo>
                <a:cubicBezTo>
                  <a:pt x="120588" y="13108"/>
                  <a:pt x="116011" y="37269"/>
                  <a:pt x="119269" y="55188"/>
                </a:cubicBezTo>
                <a:cubicBezTo>
                  <a:pt x="124857" y="85920"/>
                  <a:pt x="128104" y="117032"/>
                  <a:pt x="132522" y="14795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4BD7E7-E60E-48F6-A010-91802F25C594}"/>
              </a:ext>
            </a:extLst>
          </p:cNvPr>
          <p:cNvSpPr/>
          <p:nvPr/>
        </p:nvSpPr>
        <p:spPr>
          <a:xfrm>
            <a:off x="9780104" y="1311965"/>
            <a:ext cx="119270" cy="371061"/>
          </a:xfrm>
          <a:custGeom>
            <a:avLst/>
            <a:gdLst>
              <a:gd name="connsiteX0" fmla="*/ 0 w 119270"/>
              <a:gd name="connsiteY0" fmla="*/ 371061 h 371061"/>
              <a:gd name="connsiteX1" fmla="*/ 13253 w 119270"/>
              <a:gd name="connsiteY1" fmla="*/ 198783 h 371061"/>
              <a:gd name="connsiteX2" fmla="*/ 26505 w 119270"/>
              <a:gd name="connsiteY2" fmla="*/ 145774 h 371061"/>
              <a:gd name="connsiteX3" fmla="*/ 66261 w 119270"/>
              <a:gd name="connsiteY3" fmla="*/ 92765 h 371061"/>
              <a:gd name="connsiteX4" fmla="*/ 92766 w 119270"/>
              <a:gd name="connsiteY4" fmla="*/ 39757 h 371061"/>
              <a:gd name="connsiteX5" fmla="*/ 119270 w 119270"/>
              <a:gd name="connsiteY5" fmla="*/ 0 h 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70" h="371061">
                <a:moveTo>
                  <a:pt x="0" y="371061"/>
                </a:moveTo>
                <a:cubicBezTo>
                  <a:pt x="4418" y="313635"/>
                  <a:pt x="6523" y="255984"/>
                  <a:pt x="13253" y="198783"/>
                </a:cubicBezTo>
                <a:cubicBezTo>
                  <a:pt x="15381" y="180694"/>
                  <a:pt x="18360" y="162065"/>
                  <a:pt x="26505" y="145774"/>
                </a:cubicBezTo>
                <a:cubicBezTo>
                  <a:pt x="36382" y="126019"/>
                  <a:pt x="54555" y="111495"/>
                  <a:pt x="66261" y="92765"/>
                </a:cubicBezTo>
                <a:cubicBezTo>
                  <a:pt x="76731" y="76013"/>
                  <a:pt x="82965" y="56909"/>
                  <a:pt x="92766" y="39757"/>
                </a:cubicBezTo>
                <a:cubicBezTo>
                  <a:pt x="100668" y="25928"/>
                  <a:pt x="110435" y="13252"/>
                  <a:pt x="119270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59FA6C1-871D-49D0-9506-7D0EBF3057E0}"/>
              </a:ext>
            </a:extLst>
          </p:cNvPr>
          <p:cNvSpPr/>
          <p:nvPr/>
        </p:nvSpPr>
        <p:spPr>
          <a:xfrm>
            <a:off x="9727096" y="1351722"/>
            <a:ext cx="199035" cy="132521"/>
          </a:xfrm>
          <a:custGeom>
            <a:avLst/>
            <a:gdLst>
              <a:gd name="connsiteX0" fmla="*/ 0 w 199035"/>
              <a:gd name="connsiteY0" fmla="*/ 53008 h 132521"/>
              <a:gd name="connsiteX1" fmla="*/ 66261 w 199035"/>
              <a:gd name="connsiteY1" fmla="*/ 39756 h 132521"/>
              <a:gd name="connsiteX2" fmla="*/ 119269 w 199035"/>
              <a:gd name="connsiteY2" fmla="*/ 13252 h 132521"/>
              <a:gd name="connsiteX3" fmla="*/ 159026 w 199035"/>
              <a:gd name="connsiteY3" fmla="*/ 0 h 132521"/>
              <a:gd name="connsiteX4" fmla="*/ 185530 w 199035"/>
              <a:gd name="connsiteY4" fmla="*/ 39756 h 132521"/>
              <a:gd name="connsiteX5" fmla="*/ 198782 w 199035"/>
              <a:gd name="connsiteY5" fmla="*/ 132521 h 13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35" h="132521">
                <a:moveTo>
                  <a:pt x="0" y="53008"/>
                </a:moveTo>
                <a:cubicBezTo>
                  <a:pt x="22087" y="48591"/>
                  <a:pt x="44892" y="46879"/>
                  <a:pt x="66261" y="39756"/>
                </a:cubicBezTo>
                <a:cubicBezTo>
                  <a:pt x="85002" y="33509"/>
                  <a:pt x="101111" y="21034"/>
                  <a:pt x="119269" y="13252"/>
                </a:cubicBezTo>
                <a:cubicBezTo>
                  <a:pt x="132109" y="7749"/>
                  <a:pt x="145774" y="4417"/>
                  <a:pt x="159026" y="0"/>
                </a:cubicBezTo>
                <a:cubicBezTo>
                  <a:pt x="167861" y="13252"/>
                  <a:pt x="179256" y="25117"/>
                  <a:pt x="185530" y="39756"/>
                </a:cubicBezTo>
                <a:cubicBezTo>
                  <a:pt x="201996" y="78177"/>
                  <a:pt x="198782" y="94520"/>
                  <a:pt x="198782" y="13252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BB7040-90CB-42F9-933D-2D8DCD70AA86}"/>
              </a:ext>
            </a:extLst>
          </p:cNvPr>
          <p:cNvSpPr txBox="1"/>
          <p:nvPr/>
        </p:nvSpPr>
        <p:spPr>
          <a:xfrm>
            <a:off x="119270" y="1881809"/>
            <a:ext cx="3968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VSD / PDA </a:t>
            </a:r>
            <a:r>
              <a:rPr lang="en-IN" dirty="0">
                <a:sym typeface="Wingdings" panose="05000000000000000000" pitchFamily="2" charset="2"/>
              </a:rPr>
              <a:t> direct - systemic  PAP</a:t>
            </a:r>
          </a:p>
          <a:p>
            <a:pPr algn="ctr"/>
            <a:endParaRPr lang="en-IN" dirty="0">
              <a:sym typeface="Wingdings" panose="05000000000000000000" pitchFamily="2" charset="2"/>
            </a:endParaRPr>
          </a:p>
          <a:p>
            <a:pPr algn="ctr"/>
            <a:r>
              <a:rPr lang="en-IN" dirty="0">
                <a:sym typeface="Wingdings" panose="05000000000000000000" pitchFamily="2" charset="2"/>
              </a:rPr>
              <a:t>ASD ( LA-RA-TV-RV-PA )</a:t>
            </a:r>
          </a:p>
          <a:p>
            <a:pPr algn="ctr"/>
            <a:r>
              <a:rPr lang="en-IN" dirty="0">
                <a:sym typeface="Wingdings" panose="05000000000000000000" pitchFamily="2" charset="2"/>
              </a:rPr>
              <a:t> no direct transmission</a:t>
            </a:r>
          </a:p>
          <a:p>
            <a:pPr algn="ctr"/>
            <a:r>
              <a:rPr lang="en-IN" sz="2000" dirty="0">
                <a:sym typeface="Wingdings" panose="05000000000000000000" pitchFamily="2" charset="2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IN" sz="2000" dirty="0"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IN" sz="2000" i="1" dirty="0">
                <a:solidFill>
                  <a:srgbClr val="FFFF00"/>
                </a:solidFill>
                <a:sym typeface="Wingdings" panose="05000000000000000000" pitchFamily="2" charset="2"/>
              </a:rPr>
              <a:t>No advantage in balloon occlusion </a:t>
            </a:r>
          </a:p>
        </p:txBody>
      </p:sp>
    </p:spTree>
    <p:extLst>
      <p:ext uri="{BB962C8B-B14F-4D97-AF65-F5344CB8AC3E}">
        <p14:creationId xmlns:p14="http://schemas.microsoft.com/office/powerpoint/2010/main" val="2032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4" grpId="0" animBg="1"/>
      <p:bldP spid="37" grpId="0" animBg="1"/>
      <p:bldP spid="38" grpId="0" animBg="1"/>
      <p:bldP spid="39" grpId="0" animBg="1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DF0F-6764-488F-9444-6E69FB7E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192848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PDA BALLOON OCCLUSION -NICOLADANI-BRANHAM 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A394D-70D3-4CD5-911A-4630FF59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70337"/>
            <a:ext cx="5877474" cy="2741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43F01-DE64-43DB-88C0-AA5E33F2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" y="3470337"/>
            <a:ext cx="5794457" cy="2674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EE42A-DA86-4A36-AE4C-2D457D12E65B}"/>
              </a:ext>
            </a:extLst>
          </p:cNvPr>
          <p:cNvSpPr txBox="1"/>
          <p:nvPr/>
        </p:nvSpPr>
        <p:spPr>
          <a:xfrm>
            <a:off x="424070" y="1868557"/>
            <a:ext cx="5459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No change in </a:t>
            </a:r>
            <a:r>
              <a:rPr lang="en-IN" dirty="0" err="1"/>
              <a:t>Ao</a:t>
            </a:r>
            <a:r>
              <a:rPr lang="en-IN" dirty="0"/>
              <a:t> &amp; PA pressure</a:t>
            </a:r>
          </a:p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IN" sz="2400" dirty="0"/>
              <a:t> </a:t>
            </a:r>
          </a:p>
          <a:p>
            <a:pPr algn="ctr"/>
            <a:r>
              <a:rPr lang="en-IN" dirty="0"/>
              <a:t>INOPERABILITY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9D3B9-DFF5-44DC-AFB3-70968F3271D5}"/>
              </a:ext>
            </a:extLst>
          </p:cNvPr>
          <p:cNvSpPr txBox="1"/>
          <p:nvPr/>
        </p:nvSpPr>
        <p:spPr>
          <a:xfrm>
            <a:off x="5799320" y="1939966"/>
            <a:ext cx="639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↓ PA pressure / ↑ AO pressure sys +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/ reflex bradycardia </a:t>
            </a:r>
          </a:p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IN" sz="2400" dirty="0"/>
              <a:t>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/>
              <a:t>NICOLADANI-BRANHAM SIGN  -OPERABILITY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056F7-2690-4B8E-8DA7-E8C3E9A1725E}"/>
              </a:ext>
            </a:extLst>
          </p:cNvPr>
          <p:cNvSpPr txBox="1"/>
          <p:nvPr/>
        </p:nvSpPr>
        <p:spPr>
          <a:xfrm>
            <a:off x="4403035" y="913107"/>
            <a:ext cx="338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BALLOON OCCLUSION 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AFE8B81-63F8-45F3-B315-353A20A148CF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rot="5400000">
            <a:off x="4331950" y="104507"/>
            <a:ext cx="586118" cy="2941982"/>
          </a:xfrm>
          <a:prstGeom prst="bentConnector3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6F95380-E7FD-4E19-9E40-77B61E61354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96000" y="1575498"/>
            <a:ext cx="2899660" cy="364468"/>
          </a:xfrm>
          <a:prstGeom prst="bentConnector2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6AC51B-74CF-4F08-96C7-B9ABDA1F6364}"/>
              </a:ext>
            </a:extLst>
          </p:cNvPr>
          <p:cNvSpPr txBox="1"/>
          <p:nvPr/>
        </p:nvSpPr>
        <p:spPr>
          <a:xfrm>
            <a:off x="2721692" y="4890255"/>
            <a:ext cx="5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Ao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8D79FB-F7A2-497A-AB6B-08A1D9552E19}"/>
              </a:ext>
            </a:extLst>
          </p:cNvPr>
          <p:cNvSpPr txBox="1"/>
          <p:nvPr/>
        </p:nvSpPr>
        <p:spPr>
          <a:xfrm>
            <a:off x="2986736" y="5476372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B12B8-71A8-400B-A335-1FB9493CA3C8}"/>
              </a:ext>
            </a:extLst>
          </p:cNvPr>
          <p:cNvSpPr txBox="1"/>
          <p:nvPr/>
        </p:nvSpPr>
        <p:spPr>
          <a:xfrm>
            <a:off x="9311281" y="3731131"/>
            <a:ext cx="5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Ao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E5C38-11E9-46A9-8AD1-D366FF49460A}"/>
              </a:ext>
            </a:extLst>
          </p:cNvPr>
          <p:cNvSpPr txBox="1"/>
          <p:nvPr/>
        </p:nvSpPr>
        <p:spPr>
          <a:xfrm>
            <a:off x="9947387" y="566103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52585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108150"/>
            <a:ext cx="10760765" cy="7211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CAUSES &amp; FREQUENCY OF EISENMENGERS SYNDROME (  PAULWOOD’S STUDY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57401" y="770759"/>
          <a:ext cx="8001002" cy="600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842">
                <a:tc>
                  <a:txBody>
                    <a:bodyPr/>
                    <a:lstStyle/>
                    <a:p>
                      <a:r>
                        <a:rPr lang="en-US" sz="1600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NO.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NO. WITH</a:t>
                      </a:r>
                    </a:p>
                    <a:p>
                      <a:r>
                        <a:rPr lang="en-US" sz="1600" dirty="0"/>
                        <a:t>EISENMENGER RN.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  OF CASES</a:t>
                      </a:r>
                      <a:r>
                        <a:rPr lang="en-US" sz="1600" baseline="0" dirty="0"/>
                        <a:t>  WITH</a:t>
                      </a:r>
                    </a:p>
                    <a:p>
                      <a:r>
                        <a:rPr lang="en-US" sz="1600" baseline="0" dirty="0"/>
                        <a:t>EISENMENGER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1) PDA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47">
                <a:tc>
                  <a:txBody>
                    <a:bodyPr/>
                    <a:lstStyle/>
                    <a:p>
                      <a:r>
                        <a:rPr lang="en-US" sz="1600" dirty="0"/>
                        <a:t>2) AP</a:t>
                      </a:r>
                      <a:r>
                        <a:rPr lang="en-US" sz="1600" baseline="0" dirty="0"/>
                        <a:t> WINDOW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67">
                <a:tc>
                  <a:txBody>
                    <a:bodyPr/>
                    <a:lstStyle/>
                    <a:p>
                      <a:r>
                        <a:rPr lang="en-US" sz="1600" dirty="0"/>
                        <a:t>3)</a:t>
                      </a:r>
                      <a:r>
                        <a:rPr lang="en-US" sz="1600" baseline="0" dirty="0"/>
                        <a:t> TRUNCUS 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87">
                <a:tc>
                  <a:txBody>
                    <a:bodyPr/>
                    <a:lstStyle/>
                    <a:p>
                      <a:r>
                        <a:rPr lang="en-US" sz="1600" dirty="0"/>
                        <a:t>4) TGA WITH</a:t>
                      </a:r>
                      <a:r>
                        <a:rPr lang="en-US" sz="1600" baseline="0" dirty="0"/>
                        <a:t> VSD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5)CCTGA</a:t>
                      </a:r>
                      <a:r>
                        <a:rPr lang="en-US" sz="1600" baseline="0" dirty="0"/>
                        <a:t> WITH VSD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r>
                        <a:rPr lang="en-US" sz="1600" dirty="0"/>
                        <a:t>6) SINGLE VENTRICLE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/>
                        <a:t>7) COMMON AV  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8) ASD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9) PAPVC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10) TAPVC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11) VSD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r>
                        <a:rPr lang="en-US" sz="1600" dirty="0"/>
                        <a:t>UNCERTAIN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826D-B505-4802-AFFE-987202F7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153091"/>
            <a:ext cx="10515600" cy="40350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dirty="0">
                <a:solidFill>
                  <a:srgbClr val="FFFF00"/>
                </a:solidFill>
              </a:rPr>
              <a:t>VASODILATOR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4E8F-576E-4D70-A851-63DD2010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556592"/>
            <a:ext cx="11211339" cy="60164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response to </a:t>
            </a:r>
            <a:r>
              <a:rPr lang="en-GB" sz="2400" dirty="0" err="1"/>
              <a:t>pul</a:t>
            </a:r>
            <a:r>
              <a:rPr lang="en-GB" sz="2400" dirty="0"/>
              <a:t>. </a:t>
            </a:r>
            <a:r>
              <a:rPr lang="en-GB" sz="2400" dirty="0" err="1"/>
              <a:t>V.d</a:t>
            </a:r>
            <a:r>
              <a:rPr lang="en-GB" sz="2400" dirty="0"/>
              <a:t> -  idiopathic PAH or drug / toxin induced PAH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pre- and post-tricuspid S</a:t>
            </a:r>
            <a:r>
              <a:rPr lang="en-GB" sz="2400" dirty="0">
                <a:sym typeface="Wingdings" panose="05000000000000000000" pitchFamily="2" charset="2"/>
              </a:rPr>
              <a:t> PA shunts – operability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ym typeface="Wingdings" panose="05000000000000000000" pitchFamily="2" charset="2"/>
              </a:rPr>
              <a:t>				</a:t>
            </a:r>
            <a:r>
              <a:rPr lang="en-GB" sz="2400" i="1" dirty="0">
                <a:solidFill>
                  <a:srgbClr val="FFFF00"/>
                </a:solidFill>
                <a:sym typeface="Wingdings" panose="05000000000000000000" pitchFamily="2" charset="2"/>
              </a:rPr>
              <a:t>                     SITBON criteria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solidFill>
                  <a:srgbClr val="FFFF00"/>
                </a:solidFill>
              </a:rPr>
              <a:t> </a:t>
            </a:r>
            <a:r>
              <a:rPr lang="en-GB" sz="2400" i="1" dirty="0" err="1">
                <a:solidFill>
                  <a:srgbClr val="FFFF00"/>
                </a:solidFill>
              </a:rPr>
              <a:t>mPAP</a:t>
            </a:r>
            <a:r>
              <a:rPr lang="en-GB" sz="2400" i="1" dirty="0">
                <a:solidFill>
                  <a:srgbClr val="FFFF00"/>
                </a:solidFill>
              </a:rPr>
              <a:t> </a:t>
            </a:r>
            <a:r>
              <a:rPr lang="en-GB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en-GB" sz="2400" i="1" dirty="0">
                <a:solidFill>
                  <a:srgbClr val="FFFF00"/>
                </a:solidFill>
              </a:rPr>
              <a:t> ⩾10 mmHg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solidFill>
                  <a:srgbClr val="FFFF00"/>
                </a:solidFill>
              </a:rPr>
              <a:t>absolute fall  ⩽40 mmHg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solidFill>
                  <a:srgbClr val="FFFF00"/>
                </a:solidFill>
              </a:rPr>
              <a:t>  </a:t>
            </a:r>
            <a:r>
              <a:rPr lang="en-GB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sz="2400" i="1" dirty="0">
                <a:solidFill>
                  <a:srgbClr val="FFFF00"/>
                </a:solidFill>
              </a:rPr>
              <a:t>  or  </a:t>
            </a:r>
            <a:r>
              <a:rPr lang="en-GB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GB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c.o</a:t>
            </a:r>
            <a:endParaRPr lang="en-GB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oxygen (10 L /min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/>
              <a:t>Inhaled nitric oxide (</a:t>
            </a:r>
            <a:r>
              <a:rPr lang="en-GB" sz="2200" dirty="0" err="1"/>
              <a:t>iNO</a:t>
            </a:r>
            <a:r>
              <a:rPr lang="en-GB" sz="2200" dirty="0"/>
              <a:t>) at 10 to 40 ppm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 err="1"/>
              <a:t>i.v</a:t>
            </a:r>
            <a:r>
              <a:rPr lang="en-IN" sz="2200" dirty="0"/>
              <a:t> adenosine = 50–250 </a:t>
            </a:r>
            <a:r>
              <a:rPr lang="el-GR" sz="2200" dirty="0"/>
              <a:t>μ</a:t>
            </a:r>
            <a:r>
              <a:rPr lang="en-IN" sz="2200" dirty="0"/>
              <a:t>g/kg/min dose  titration: 50 </a:t>
            </a:r>
            <a:r>
              <a:rPr lang="el-GR" sz="2200" dirty="0"/>
              <a:t>μ</a:t>
            </a:r>
            <a:r>
              <a:rPr lang="en-IN" sz="2200" dirty="0"/>
              <a:t>g/kg/min every 2 min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/>
              <a:t>Oral Sildenafil - Single dose 25 mg  (</a:t>
            </a:r>
            <a:r>
              <a:rPr lang="en-GB" sz="2200" dirty="0" err="1"/>
              <a:t>Hemodynamics</a:t>
            </a:r>
            <a:r>
              <a:rPr lang="en-GB" sz="2200" dirty="0"/>
              <a:t> - every 15  minutes for 60 minutes after admin.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/>
              <a:t> </a:t>
            </a:r>
            <a:r>
              <a:rPr lang="en-IN" sz="2200" dirty="0" err="1"/>
              <a:t>i.v</a:t>
            </a:r>
            <a:r>
              <a:rPr lang="en-IN" sz="2200" dirty="0"/>
              <a:t> Sildenafil - 10 mg</a:t>
            </a:r>
          </a:p>
        </p:txBody>
      </p:sp>
    </p:spTree>
    <p:extLst>
      <p:ext uri="{BB962C8B-B14F-4D97-AF65-F5344CB8AC3E}">
        <p14:creationId xmlns:p14="http://schemas.microsoft.com/office/powerpoint/2010/main" val="3432981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F1EC-BE09-4FB8-8E54-70167CDF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681037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PRETRICUSPID LESIONS – ASSESSING OPERABILITY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44AC-3208-4380-9EA8-B330DBD4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50951"/>
            <a:ext cx="11767931" cy="503033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20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/>
              <a:t> </a:t>
            </a:r>
            <a:r>
              <a:rPr lang="en-IN" sz="2000" dirty="0">
                <a:solidFill>
                  <a:srgbClr val="FFFF00"/>
                </a:solidFill>
              </a:rPr>
              <a:t>OXYGEN SATURATION  </a:t>
            </a:r>
            <a:r>
              <a:rPr lang="en-IN" sz="2000" dirty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Spo2 </a:t>
            </a:r>
            <a:r>
              <a:rPr lang="en-IN" sz="2000" dirty="0">
                <a:sym typeface="Wingdings" panose="05000000000000000000" pitchFamily="2" charset="2"/>
              </a:rPr>
              <a:t>&lt; 90- 95 %  ( r/o : unroofing coronary sinus , severe TR , IVC streaming )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Basal desaturation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↓↓ with exercise (1.Pre &amp; Post exercise pulse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oximetery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2. radial cannula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 &amp; post ABG 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CXR-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Peripheral oligemia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ECHO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 R  L shunt ( Lim : obligatory shunt PAPVC , severe TR , IVC streaming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CATHERISATION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PVRI – 6-8 woods / PA pressure &gt; 2/3</a:t>
            </a:r>
            <a:r>
              <a:rPr lang="en-IN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systemic pressure </a:t>
            </a:r>
          </a:p>
          <a:p>
            <a:pPr marL="0" indent="0">
              <a:lnSpc>
                <a:spcPct val="200000"/>
              </a:lnSpc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8615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6301-222F-4735-BDDB-F84EB49A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70" y="113335"/>
            <a:ext cx="10515600" cy="567702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rgbClr val="FFFF00"/>
                </a:solidFill>
              </a:rPr>
              <a:t>POST TRICUSPID LESIONS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7415-FC03-4945-A996-2D82E7B7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83" y="853314"/>
            <a:ext cx="11201591" cy="57065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</a:rPr>
              <a:t>Clinical</a:t>
            </a:r>
            <a:r>
              <a:rPr lang="en-IN" sz="2000" dirty="0"/>
              <a:t> </a:t>
            </a:r>
            <a:r>
              <a:rPr lang="en-IN" sz="2000" dirty="0">
                <a:sym typeface="Wingdings" panose="05000000000000000000" pitchFamily="2" charset="2"/>
              </a:rPr>
              <a:t> N  spo2 (pulse oximetry ) &amp; Pa O2 ( ABG ) – good operability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sym typeface="Wingdings" panose="05000000000000000000" pitchFamily="2" charset="2"/>
              </a:rPr>
              <a:t>	       PVD ( young age 2</a:t>
            </a:r>
            <a:r>
              <a:rPr lang="en-IN" sz="2000" baseline="30000" dirty="0">
                <a:sym typeface="Wingdings" panose="05000000000000000000" pitchFamily="2" charset="2"/>
              </a:rPr>
              <a:t>nd</a:t>
            </a:r>
            <a:r>
              <a:rPr lang="en-IN" sz="2000" dirty="0">
                <a:sym typeface="Wingdings" panose="05000000000000000000" pitchFamily="2" charset="2"/>
              </a:rPr>
              <a:t> – 3</a:t>
            </a:r>
            <a:r>
              <a:rPr lang="en-IN" sz="2000" baseline="30000" dirty="0">
                <a:sym typeface="Wingdings" panose="05000000000000000000" pitchFamily="2" charset="2"/>
              </a:rPr>
              <a:t>rd</a:t>
            </a:r>
            <a:r>
              <a:rPr lang="en-IN" sz="2000" dirty="0">
                <a:sym typeface="Wingdings" panose="05000000000000000000" pitchFamily="2" charset="2"/>
              </a:rPr>
              <a:t>  decade ) R/O lung disorders ( hypoxia)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sym typeface="Wingdings" panose="05000000000000000000" pitchFamily="2" charset="2"/>
              </a:rPr>
              <a:t>                         Down syndrome  central hypoventilation ( hypoxia ) </a:t>
            </a:r>
            <a:r>
              <a:rPr lang="en-IN" sz="2000" dirty="0" err="1">
                <a:sym typeface="Wingdings" panose="05000000000000000000" pitchFamily="2" charset="2"/>
              </a:rPr>
              <a:t>Pvein</a:t>
            </a:r>
            <a:r>
              <a:rPr lang="en-IN" sz="2000" dirty="0">
                <a:sym typeface="Wingdings" panose="05000000000000000000" pitchFamily="2" charset="2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 spo2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CXR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 heart , ↓ precordial activity – inoperable ( N Large heart – regurgitation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Spo2 leg &lt; arm – R L shunt ( inoperable ) [ r/o anomalous SCA ,severe AR , interrupted aortic arch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ECG -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Soft indicator of operability  q V6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ECHO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PA =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Ao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pressure  colour doppler unreliable [ small RL shunt in operable candidates also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CATHERISATION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PVRI – 6-8 woods / PA pressure &gt; 2/3rd of systemic pressure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792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58F2-E789-4F67-A8BD-340D985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30"/>
            <a:ext cx="10515600" cy="522771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INTERVENTION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FB06E-2D93-4280-A053-2034D458AF1D}"/>
              </a:ext>
            </a:extLst>
          </p:cNvPr>
          <p:cNvSpPr txBox="1"/>
          <p:nvPr/>
        </p:nvSpPr>
        <p:spPr>
          <a:xfrm>
            <a:off x="4717774" y="1427685"/>
            <a:ext cx="177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Shunt lesions ASD/VSD/PDA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68D9B-3E6A-4980-91A2-096707A5D076}"/>
              </a:ext>
            </a:extLst>
          </p:cNvPr>
          <p:cNvSpPr txBox="1"/>
          <p:nvPr/>
        </p:nvSpPr>
        <p:spPr>
          <a:xfrm>
            <a:off x="6036365" y="2957374"/>
            <a:ext cx="2292626" cy="7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1FD15-53C1-47FF-A007-E2A83FE2A9E9}"/>
              </a:ext>
            </a:extLst>
          </p:cNvPr>
          <p:cNvSpPr txBox="1"/>
          <p:nvPr/>
        </p:nvSpPr>
        <p:spPr>
          <a:xfrm>
            <a:off x="6188765" y="3109774"/>
            <a:ext cx="2292626" cy="7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0999F-0A46-4986-8A44-4BCFB9391E7D}"/>
              </a:ext>
            </a:extLst>
          </p:cNvPr>
          <p:cNvSpPr txBox="1"/>
          <p:nvPr/>
        </p:nvSpPr>
        <p:spPr>
          <a:xfrm>
            <a:off x="6341165" y="3262174"/>
            <a:ext cx="2292626" cy="7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74A50-06D3-452D-AC42-C914366AC1D9}"/>
              </a:ext>
            </a:extLst>
          </p:cNvPr>
          <p:cNvSpPr txBox="1"/>
          <p:nvPr/>
        </p:nvSpPr>
        <p:spPr>
          <a:xfrm>
            <a:off x="6493565" y="3414574"/>
            <a:ext cx="2292626" cy="7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EC0EA-3D99-4FF8-A2AE-8DDEA90A99D4}"/>
              </a:ext>
            </a:extLst>
          </p:cNvPr>
          <p:cNvSpPr txBox="1"/>
          <p:nvPr/>
        </p:nvSpPr>
        <p:spPr>
          <a:xfrm>
            <a:off x="1706313" y="2923991"/>
            <a:ext cx="341574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PVRI &lt; 3 WU </a:t>
            </a:r>
          </a:p>
          <a:p>
            <a:pPr>
              <a:lnSpc>
                <a:spcPct val="150000"/>
              </a:lnSpc>
            </a:pPr>
            <a:r>
              <a:rPr lang="en-IN" sz="2000" dirty="0" err="1"/>
              <a:t>Qp</a:t>
            </a:r>
            <a:r>
              <a:rPr lang="en-IN" sz="2000" dirty="0"/>
              <a:t>/Qs &gt;1.5:1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PASP &lt; 50% systemic pressure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PVR &lt;2/3 </a:t>
            </a:r>
            <a:r>
              <a:rPr lang="en-IN" sz="2000" dirty="0" err="1"/>
              <a:t>rd</a:t>
            </a:r>
            <a:r>
              <a:rPr lang="en-IN" sz="2000" dirty="0"/>
              <a:t> SVR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E5892-3811-439C-9756-BF8831FAC4EC}"/>
              </a:ext>
            </a:extLst>
          </p:cNvPr>
          <p:cNvSpPr txBox="1"/>
          <p:nvPr/>
        </p:nvSpPr>
        <p:spPr>
          <a:xfrm>
            <a:off x="106209" y="483514"/>
            <a:ext cx="330797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FF00"/>
                </a:solidFill>
              </a:rPr>
              <a:t>ESC 2020 </a:t>
            </a:r>
            <a:r>
              <a:rPr lang="en-IN" dirty="0"/>
              <a:t>-PVRI , </a:t>
            </a:r>
            <a:r>
              <a:rPr lang="en-IN" dirty="0" err="1"/>
              <a:t>Qp</a:t>
            </a:r>
            <a:r>
              <a:rPr lang="en-IN" dirty="0"/>
              <a:t>/Qs  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FF00"/>
                </a:solidFill>
              </a:rPr>
              <a:t>AHA 2018 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Qp</a:t>
            </a:r>
            <a:r>
              <a:rPr lang="en-IN" dirty="0"/>
              <a:t>/Qs ratio </a:t>
            </a:r>
          </a:p>
          <a:p>
            <a:pPr>
              <a:lnSpc>
                <a:spcPct val="150000"/>
              </a:lnSpc>
            </a:pPr>
            <a:r>
              <a:rPr lang="en-IN" dirty="0"/>
              <a:t>PVR &lt;1/3 </a:t>
            </a:r>
            <a:r>
              <a:rPr lang="en-IN" dirty="0" err="1"/>
              <a:t>rd</a:t>
            </a:r>
            <a:r>
              <a:rPr lang="en-IN" dirty="0"/>
              <a:t> SVR</a:t>
            </a:r>
          </a:p>
          <a:p>
            <a:pPr>
              <a:lnSpc>
                <a:spcPct val="150000"/>
              </a:lnSpc>
            </a:pPr>
            <a:r>
              <a:rPr lang="en-IN" dirty="0"/>
              <a:t>PASP &lt;50% systemic pres.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8562F-E5C5-440C-8C61-23AE8C60D8BE}"/>
              </a:ext>
            </a:extLst>
          </p:cNvPr>
          <p:cNvSpPr txBox="1"/>
          <p:nvPr/>
        </p:nvSpPr>
        <p:spPr>
          <a:xfrm>
            <a:off x="5184913" y="2953653"/>
            <a:ext cx="21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3-5 WU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0941F-DEF4-4DF2-A8CF-6D3BE6F1811E}"/>
              </a:ext>
            </a:extLst>
          </p:cNvPr>
          <p:cNvSpPr txBox="1"/>
          <p:nvPr/>
        </p:nvSpPr>
        <p:spPr>
          <a:xfrm>
            <a:off x="9395695" y="3214519"/>
            <a:ext cx="21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&gt; 5 WU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CAB03-B50C-48FD-B1E9-6CFF25520E45}"/>
              </a:ext>
            </a:extLst>
          </p:cNvPr>
          <p:cNvSpPr txBox="1"/>
          <p:nvPr/>
        </p:nvSpPr>
        <p:spPr>
          <a:xfrm>
            <a:off x="9097617" y="3941834"/>
            <a:ext cx="216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PAH  Rx – PVR &lt; 5 WU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F693C-9949-48F7-BABE-A16DF76F8653}"/>
              </a:ext>
            </a:extLst>
          </p:cNvPr>
          <p:cNvSpPr txBox="1"/>
          <p:nvPr/>
        </p:nvSpPr>
        <p:spPr>
          <a:xfrm>
            <a:off x="6188765" y="3680504"/>
            <a:ext cx="2160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LV disease – balloon occlusion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A6E25-5ED8-4000-8171-B643A357F4E2}"/>
              </a:ext>
            </a:extLst>
          </p:cNvPr>
          <p:cNvSpPr txBox="1"/>
          <p:nvPr/>
        </p:nvSpPr>
        <p:spPr>
          <a:xfrm>
            <a:off x="2173358" y="5403643"/>
            <a:ext cx="21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Class 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32C70D-140E-4D2B-8D2D-9866443C032E}"/>
              </a:ext>
            </a:extLst>
          </p:cNvPr>
          <p:cNvSpPr txBox="1"/>
          <p:nvPr/>
        </p:nvSpPr>
        <p:spPr>
          <a:xfrm>
            <a:off x="5015948" y="5366438"/>
            <a:ext cx="21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Class II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92DD0-CEAC-4CBA-81A3-1C00577A0CAD}"/>
              </a:ext>
            </a:extLst>
          </p:cNvPr>
          <p:cNvSpPr txBox="1"/>
          <p:nvPr/>
        </p:nvSpPr>
        <p:spPr>
          <a:xfrm>
            <a:off x="9240077" y="5069538"/>
            <a:ext cx="240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Class IIb</a:t>
            </a:r>
          </a:p>
          <a:p>
            <a:r>
              <a:rPr lang="en-IN" sz="2000" dirty="0"/>
              <a:t>Fenestrated closure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8E160-5A93-43F3-B589-95A75F35D750}"/>
              </a:ext>
            </a:extLst>
          </p:cNvPr>
          <p:cNvSpPr txBox="1"/>
          <p:nvPr/>
        </p:nvSpPr>
        <p:spPr>
          <a:xfrm>
            <a:off x="7858538" y="5377315"/>
            <a:ext cx="21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Class III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498C0F-9489-414C-81E6-1E3085FED3C1}"/>
              </a:ext>
            </a:extLst>
          </p:cNvPr>
          <p:cNvCxnSpPr>
            <a:stCxn id="4" idx="2"/>
            <a:endCxn id="10" idx="0"/>
          </p:cNvCxnSpPr>
          <p:nvPr/>
        </p:nvCxnSpPr>
        <p:spPr>
          <a:xfrm flipH="1">
            <a:off x="3414187" y="2135571"/>
            <a:ext cx="2191483" cy="7884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10D06-0AA4-4044-A0F6-ED24E29035F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605670" y="2135571"/>
            <a:ext cx="0" cy="7884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3D97C2-DA6D-4E3E-A34F-7241D7B29A6E}"/>
              </a:ext>
            </a:extLst>
          </p:cNvPr>
          <p:cNvCxnSpPr>
            <a:cxnSpLocks/>
          </p:cNvCxnSpPr>
          <p:nvPr/>
        </p:nvCxnSpPr>
        <p:spPr>
          <a:xfrm>
            <a:off x="5797826" y="2149081"/>
            <a:ext cx="3889513" cy="113434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D7D702-157B-400E-95CA-BBBFE49EB8B6}"/>
              </a:ext>
            </a:extLst>
          </p:cNvPr>
          <p:cNvCxnSpPr>
            <a:cxnSpLocks/>
          </p:cNvCxnSpPr>
          <p:nvPr/>
        </p:nvCxnSpPr>
        <p:spPr>
          <a:xfrm>
            <a:off x="5559287" y="3386015"/>
            <a:ext cx="19974" cy="19804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110E09-B57E-404B-A99F-912F4C566BFD}"/>
              </a:ext>
            </a:extLst>
          </p:cNvPr>
          <p:cNvCxnSpPr>
            <a:cxnSpLocks/>
          </p:cNvCxnSpPr>
          <p:nvPr/>
        </p:nvCxnSpPr>
        <p:spPr>
          <a:xfrm>
            <a:off x="6049618" y="3153414"/>
            <a:ext cx="589721" cy="52709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290E02-EEA7-4B9F-B81C-6413ADCDED99}"/>
              </a:ext>
            </a:extLst>
          </p:cNvPr>
          <p:cNvCxnSpPr>
            <a:cxnSpLocks/>
          </p:cNvCxnSpPr>
          <p:nvPr/>
        </p:nvCxnSpPr>
        <p:spPr>
          <a:xfrm>
            <a:off x="9959008" y="3489704"/>
            <a:ext cx="0" cy="4521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7538DF-1329-4DE6-A3AE-0E92B15DD51A}"/>
              </a:ext>
            </a:extLst>
          </p:cNvPr>
          <p:cNvCxnSpPr>
            <a:cxnSpLocks/>
          </p:cNvCxnSpPr>
          <p:nvPr/>
        </p:nvCxnSpPr>
        <p:spPr>
          <a:xfrm>
            <a:off x="9945755" y="4363148"/>
            <a:ext cx="0" cy="70639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29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3035-DE3D-4314-8003-3A2F2C92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TREATMENT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77A416-8B7D-47E2-9F84-58487E567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266301"/>
              </p:ext>
            </p:extLst>
          </p:nvPr>
        </p:nvGraphicFramePr>
        <p:xfrm>
          <a:off x="304800" y="1812373"/>
          <a:ext cx="114068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267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DBFA-D558-4A59-991C-69973807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38540"/>
            <a:ext cx="11155017" cy="64538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</a:rPr>
              <a:t>BASELINE ASSESMENT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(Estimated 1 </a:t>
            </a:r>
            <a:r>
              <a:rPr lang="en-IN" sz="2000" dirty="0" err="1"/>
              <a:t>yr</a:t>
            </a:r>
            <a:r>
              <a:rPr lang="en-IN" sz="2000" dirty="0"/>
              <a:t> mortality ( low &lt; 5% / intermediate – 5-10 % /  high &gt; 10%)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</a:rPr>
              <a:t>PHYSICAL ACTIVITY &amp; EXERCISE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Exercise - </a:t>
            </a:r>
            <a:r>
              <a:rPr lang="en-IN" sz="2000" dirty="0">
                <a:cs typeface="Times New Roman" panose="02020603050405020304" pitchFamily="18" charset="0"/>
              </a:rPr>
              <a:t>↑ RV contraction - ↑ PVR ( no new capillaries )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identify </a:t>
            </a:r>
            <a:r>
              <a:rPr lang="en-IN" sz="2000" i="1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RV reserve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(RV function, RV </a:t>
            </a:r>
            <a:r>
              <a:rPr lang="en-IN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Tei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, RV afterload response to exercise (P/Q relationship), </a:t>
            </a:r>
            <a:r>
              <a:rPr lang="en-IN" sz="2000" dirty="0">
                <a:cs typeface="Times New Roman" panose="02020603050405020304" pitchFamily="18" charset="0"/>
              </a:rPr>
              <a:t>↑ 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PAP -  exercise ( &gt;30 mm Hg)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SUPPLEMENTAL O2 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if spo2 persistently &lt; 60 %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OAC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( not  indicated in PAH Gr 1 )  - Atrial tachycardia – VKA +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Sinus -Large PA aneurysm with thrombus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VACCINES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:Influenza &amp; pneumococcal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HYDRATION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PHLEBOTOMY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( </a:t>
            </a:r>
            <a:r>
              <a:rPr lang="en-IN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Hcr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&gt; 65 %)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IRON DEFICIENCY ANEMIA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FF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GOUT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I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prevention : allopurinol / Rx – febuxostat )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67078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23E99B-3A0E-403E-9A4A-F4F0C8A0E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13725"/>
              </p:ext>
            </p:extLst>
          </p:nvPr>
        </p:nvGraphicFramePr>
        <p:xfrm>
          <a:off x="150372" y="112250"/>
          <a:ext cx="5548064" cy="664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24">
                  <a:extLst>
                    <a:ext uri="{9D8B030D-6E8A-4147-A177-3AD203B41FA5}">
                      <a16:colId xmlns:a16="http://schemas.microsoft.com/office/drawing/2014/main" val="4147882856"/>
                    </a:ext>
                  </a:extLst>
                </a:gridCol>
                <a:gridCol w="2411895">
                  <a:extLst>
                    <a:ext uri="{9D8B030D-6E8A-4147-A177-3AD203B41FA5}">
                      <a16:colId xmlns:a16="http://schemas.microsoft.com/office/drawing/2014/main" val="4110600257"/>
                    </a:ext>
                  </a:extLst>
                </a:gridCol>
                <a:gridCol w="1484245">
                  <a:extLst>
                    <a:ext uri="{9D8B030D-6E8A-4147-A177-3AD203B41FA5}">
                      <a16:colId xmlns:a16="http://schemas.microsoft.com/office/drawing/2014/main" val="594843967"/>
                    </a:ext>
                  </a:extLst>
                </a:gridCol>
              </a:tblGrid>
              <a:tr h="72972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WHO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97490"/>
                  </a:ext>
                </a:extLst>
              </a:tr>
              <a:tr h="78313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CCB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High dose amlodipine/nifedipine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IPAH</a:t>
                      </a:r>
                    </a:p>
                    <a:p>
                      <a:pPr algn="ctr"/>
                      <a:r>
                        <a:rPr lang="en-IN" sz="1600" dirty="0"/>
                        <a:t>Drug PAH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86686"/>
                  </a:ext>
                </a:extLst>
              </a:tr>
              <a:tr h="115491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Ambrisentan</a:t>
                      </a:r>
                      <a:endParaRPr lang="en-IN" sz="1600" dirty="0"/>
                    </a:p>
                    <a:p>
                      <a:pPr algn="ctr"/>
                      <a:r>
                        <a:rPr lang="en-IN" sz="1600" b="1" i="1" dirty="0" err="1">
                          <a:solidFill>
                            <a:srgbClr val="FF0000"/>
                          </a:solidFill>
                        </a:rPr>
                        <a:t>Bosentan</a:t>
                      </a:r>
                      <a:r>
                        <a:rPr lang="en-IN" sz="1600" b="1" i="1" dirty="0">
                          <a:solidFill>
                            <a:srgbClr val="FF0000"/>
                          </a:solidFill>
                        </a:rPr>
                        <a:t> (1</a:t>
                      </a:r>
                      <a:r>
                        <a:rPr lang="en-IN" sz="1600" b="1" i="1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IN" sz="1600" b="1" i="1" dirty="0">
                          <a:solidFill>
                            <a:srgbClr val="FF0000"/>
                          </a:solidFill>
                        </a:rPr>
                        <a:t> choice WHO CLIII –ESC )</a:t>
                      </a:r>
                    </a:p>
                    <a:p>
                      <a:pPr algn="ctr"/>
                      <a:r>
                        <a:rPr lang="en-IN" sz="1600" dirty="0" err="1"/>
                        <a:t>Macitentan</a:t>
                      </a:r>
                      <a:endParaRPr lang="en-IN" sz="1600" dirty="0"/>
                    </a:p>
                    <a:p>
                      <a:pPr algn="ctr"/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II +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58554"/>
                  </a:ext>
                </a:extLst>
              </a:tr>
              <a:tr h="88839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PDE-5 </a:t>
                      </a:r>
                      <a:r>
                        <a:rPr lang="en-IN" sz="1600" dirty="0" err="1"/>
                        <a:t>inh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Sidenafil</a:t>
                      </a:r>
                      <a:endParaRPr lang="en-IN" sz="1600" dirty="0"/>
                    </a:p>
                    <a:p>
                      <a:pPr algn="ctr"/>
                      <a:r>
                        <a:rPr lang="en-IN" sz="1600" dirty="0"/>
                        <a:t>Tadalafil</a:t>
                      </a:r>
                    </a:p>
                    <a:p>
                      <a:pPr algn="ctr"/>
                      <a:r>
                        <a:rPr lang="en-IN" sz="1600" dirty="0"/>
                        <a:t>Vardenafil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II +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14196"/>
                  </a:ext>
                </a:extLst>
              </a:tr>
              <a:tr h="62187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Guanylate cyclase 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Riociguat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II +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27999"/>
                  </a:ext>
                </a:extLst>
              </a:tr>
              <a:tr h="142143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Prostacyclin analogues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Epoprostenol</a:t>
                      </a:r>
                      <a:r>
                        <a:rPr lang="en-IN" sz="1600" dirty="0"/>
                        <a:t> (</a:t>
                      </a:r>
                      <a:r>
                        <a:rPr lang="en-IN" sz="1600" dirty="0" err="1"/>
                        <a:t>i.v</a:t>
                      </a:r>
                      <a:r>
                        <a:rPr lang="en-IN" sz="1600" dirty="0"/>
                        <a:t>)</a:t>
                      </a:r>
                    </a:p>
                    <a:p>
                      <a:pPr algn="ctr"/>
                      <a:r>
                        <a:rPr lang="en-IN" sz="1600" dirty="0" err="1"/>
                        <a:t>Iloprost</a:t>
                      </a:r>
                      <a:r>
                        <a:rPr lang="en-IN" sz="1600" dirty="0"/>
                        <a:t> (</a:t>
                      </a:r>
                      <a:r>
                        <a:rPr lang="en-IN" sz="1600" dirty="0" err="1"/>
                        <a:t>i.v+inh</a:t>
                      </a:r>
                      <a:r>
                        <a:rPr lang="en-IN" sz="1600" dirty="0"/>
                        <a:t> )</a:t>
                      </a:r>
                    </a:p>
                    <a:p>
                      <a:pPr algn="ctr"/>
                      <a:r>
                        <a:rPr lang="en-IN" sz="1600" dirty="0" err="1"/>
                        <a:t>Treopostinil</a:t>
                      </a:r>
                      <a:r>
                        <a:rPr lang="en-IN" sz="1600" dirty="0"/>
                        <a:t>(</a:t>
                      </a:r>
                      <a:r>
                        <a:rPr lang="en-IN" sz="1600" dirty="0" err="1"/>
                        <a:t>i.v+inh+s.c+o</a:t>
                      </a:r>
                      <a:r>
                        <a:rPr lang="en-IN" sz="1600" dirty="0"/>
                        <a:t> )</a:t>
                      </a:r>
                    </a:p>
                    <a:p>
                      <a:pPr algn="ctr"/>
                      <a:r>
                        <a:rPr lang="en-IN" sz="1600" dirty="0" err="1"/>
                        <a:t>Beraprost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III + 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IV</a:t>
                      </a:r>
                      <a:r>
                        <a:rPr lang="en-IN" sz="1600" dirty="0"/>
                        <a:t> (</a:t>
                      </a:r>
                      <a:r>
                        <a:rPr lang="en-IN" sz="1600" dirty="0" err="1"/>
                        <a:t>epoprostenol</a:t>
                      </a:r>
                      <a:r>
                        <a:rPr lang="en-IN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33094"/>
                  </a:ext>
                </a:extLst>
              </a:tr>
              <a:tr h="88839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Selective Prostacyclin agonist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Selexipag</a:t>
                      </a:r>
                      <a:r>
                        <a:rPr lang="en-IN" sz="1600" dirty="0"/>
                        <a:t>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II+III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472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B8E14-6083-4CC9-BC06-7FA7DB4CFED3}"/>
              </a:ext>
            </a:extLst>
          </p:cNvPr>
          <p:cNvSpPr txBox="1"/>
          <p:nvPr/>
        </p:nvSpPr>
        <p:spPr>
          <a:xfrm>
            <a:off x="5850836" y="731446"/>
            <a:ext cx="244502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5"/>
                </a:solidFill>
              </a:rPr>
              <a:t>UPFRONT DUAL RX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PDEi+ERA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5"/>
                </a:solidFill>
              </a:rPr>
              <a:t>Best</a:t>
            </a:r>
            <a:r>
              <a:rPr lang="en-GB" dirty="0"/>
              <a:t>–</a:t>
            </a:r>
            <a:r>
              <a:rPr lang="en-GB" dirty="0" err="1"/>
              <a:t>Ambris</a:t>
            </a:r>
            <a:r>
              <a:rPr lang="en-GB" dirty="0"/>
              <a:t> + </a:t>
            </a:r>
            <a:r>
              <a:rPr lang="en-GB" dirty="0" err="1"/>
              <a:t>Tadal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5"/>
                </a:solidFill>
              </a:rPr>
              <a:t>Avoid </a:t>
            </a:r>
            <a:r>
              <a:rPr lang="en-GB" dirty="0"/>
              <a:t>: </a:t>
            </a:r>
            <a:r>
              <a:rPr lang="en-GB" dirty="0" err="1"/>
              <a:t>Bosen</a:t>
            </a:r>
            <a:r>
              <a:rPr lang="en-GB" dirty="0"/>
              <a:t>+ </a:t>
            </a:r>
            <a:r>
              <a:rPr lang="en-GB" dirty="0" err="1"/>
              <a:t>Silden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CC1E3-1500-4EC3-8767-E048AB155309}"/>
              </a:ext>
            </a:extLst>
          </p:cNvPr>
          <p:cNvSpPr txBox="1"/>
          <p:nvPr/>
        </p:nvSpPr>
        <p:spPr>
          <a:xfrm>
            <a:off x="9303021" y="811533"/>
            <a:ext cx="2557671" cy="15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SEQUENTIAL DUAL Rx</a:t>
            </a:r>
          </a:p>
          <a:p>
            <a:pPr algn="ctr">
              <a:lnSpc>
                <a:spcPct val="150000"/>
              </a:lnSpc>
            </a:pPr>
            <a:r>
              <a:rPr lang="en-GB" dirty="0" err="1"/>
              <a:t>PDEi</a:t>
            </a:r>
            <a:r>
              <a:rPr lang="en-GB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↓ 4wks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A213-4682-4C5E-817B-8E646B0EAAA9}"/>
              </a:ext>
            </a:extLst>
          </p:cNvPr>
          <p:cNvSpPr txBox="1"/>
          <p:nvPr/>
        </p:nvSpPr>
        <p:spPr>
          <a:xfrm>
            <a:off x="6874566" y="2567404"/>
            <a:ext cx="3995528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TRIPLE Rx</a:t>
            </a:r>
          </a:p>
          <a:p>
            <a:pPr algn="ctr">
              <a:lnSpc>
                <a:spcPct val="150000"/>
              </a:lnSpc>
            </a:pPr>
            <a:r>
              <a:rPr lang="en-GB" dirty="0" err="1"/>
              <a:t>PDEi+ERA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>
              <a:lnSpc>
                <a:spcPct val="150000"/>
              </a:lnSpc>
            </a:pPr>
            <a:r>
              <a:rPr lang="en-IN" dirty="0"/>
              <a:t>PROSTACYCLIN ANALOGUES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AA31D-58F2-401C-95C9-601B2DE20621}"/>
              </a:ext>
            </a:extLst>
          </p:cNvPr>
          <p:cNvSpPr txBox="1"/>
          <p:nvPr/>
        </p:nvSpPr>
        <p:spPr>
          <a:xfrm>
            <a:off x="7427839" y="4475075"/>
            <a:ext cx="3730489" cy="212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5"/>
                </a:solidFill>
              </a:rPr>
              <a:t>BEST COMBINATION – WHO III/IV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Sildenafil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 </a:t>
            </a:r>
            <a:r>
              <a:rPr lang="en-GB" dirty="0" err="1"/>
              <a:t>Macitentan</a:t>
            </a:r>
            <a:r>
              <a:rPr lang="en-GB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dirty="0" err="1"/>
              <a:t>Bosentan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Riociguat</a:t>
            </a:r>
            <a:r>
              <a:rPr lang="en-GB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dirty="0" err="1"/>
              <a:t>Selexipag</a:t>
            </a:r>
            <a:r>
              <a:rPr lang="en-GB" dirty="0"/>
              <a:t> -  ERA and/or PDE5i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 Sildenafil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Epoprostenol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D5604-71FF-4551-879F-407D8F45D327}"/>
              </a:ext>
            </a:extLst>
          </p:cNvPr>
          <p:cNvSpPr txBox="1"/>
          <p:nvPr/>
        </p:nvSpPr>
        <p:spPr>
          <a:xfrm>
            <a:off x="7427839" y="112250"/>
            <a:ext cx="367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PAH directed Rx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D1FF48-78FA-4C24-B2E4-7A8BDEB2CDA3}"/>
              </a:ext>
            </a:extLst>
          </p:cNvPr>
          <p:cNvCxnSpPr>
            <a:cxnSpLocks/>
          </p:cNvCxnSpPr>
          <p:nvPr/>
        </p:nvCxnSpPr>
        <p:spPr>
          <a:xfrm>
            <a:off x="7566991" y="573915"/>
            <a:ext cx="0" cy="2742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9E0900-590B-4CAF-B362-67C6C33E3ECD}"/>
              </a:ext>
            </a:extLst>
          </p:cNvPr>
          <p:cNvCxnSpPr>
            <a:cxnSpLocks/>
          </p:cNvCxnSpPr>
          <p:nvPr/>
        </p:nvCxnSpPr>
        <p:spPr>
          <a:xfrm>
            <a:off x="9534939" y="570007"/>
            <a:ext cx="0" cy="2781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B06991-F78A-475B-8EA8-BB7DA761370A}"/>
              </a:ext>
            </a:extLst>
          </p:cNvPr>
          <p:cNvCxnSpPr>
            <a:cxnSpLocks/>
          </p:cNvCxnSpPr>
          <p:nvPr/>
        </p:nvCxnSpPr>
        <p:spPr>
          <a:xfrm>
            <a:off x="8700051" y="570007"/>
            <a:ext cx="0" cy="18728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500F-D66B-48FC-973E-09C4893B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D2AC5-A58F-47BC-9D79-11591102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0" y="56321"/>
            <a:ext cx="6301060" cy="67453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E95C18-1E88-4F51-BF9F-6FE49B79561F}"/>
              </a:ext>
            </a:extLst>
          </p:cNvPr>
          <p:cNvCxnSpPr/>
          <p:nvPr/>
        </p:nvCxnSpPr>
        <p:spPr>
          <a:xfrm>
            <a:off x="3803374" y="5751443"/>
            <a:ext cx="37901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A24B8-29A5-441A-B1BB-47FAF542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450" y="5296630"/>
            <a:ext cx="2811531" cy="7951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DD0EB3-BF77-4334-B19B-F059BF0C3019}"/>
              </a:ext>
            </a:extLst>
          </p:cNvPr>
          <p:cNvSpPr txBox="1"/>
          <p:nvPr/>
        </p:nvSpPr>
        <p:spPr>
          <a:xfrm>
            <a:off x="4679426" y="5722425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PEDIATRIC AGE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CD85F6D-E3E3-4B76-AF76-FCC7D06D9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50450" y="1403143"/>
            <a:ext cx="3144854" cy="3274873"/>
          </a:xfrm>
        </p:spPr>
      </p:pic>
    </p:spTree>
    <p:extLst>
      <p:ext uri="{BB962C8B-B14F-4D97-AF65-F5344CB8AC3E}">
        <p14:creationId xmlns:p14="http://schemas.microsoft.com/office/powerpoint/2010/main" val="1466439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4F85-D987-46F4-9614-6F1E6DED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232603"/>
            <a:ext cx="10515600" cy="562527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SURGICAL ASSESMENT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C482-47A4-48F0-BAA3-02B2136E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940904"/>
            <a:ext cx="11396870" cy="568449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STS – EACTS </a:t>
            </a:r>
            <a:r>
              <a:rPr lang="en-IN" sz="2400" dirty="0">
                <a:sym typeface="Wingdings" panose="05000000000000000000" pitchFamily="2" charset="2"/>
              </a:rPr>
              <a:t> procedure type risk assessment ( </a:t>
            </a:r>
            <a:r>
              <a:rPr lang="en-IN" sz="2400" dirty="0" err="1">
                <a:sym typeface="Wingdings" panose="05000000000000000000" pitchFamily="2" charset="2"/>
              </a:rPr>
              <a:t>eg</a:t>
            </a:r>
            <a:r>
              <a:rPr lang="en-IN" sz="2400" dirty="0">
                <a:sym typeface="Wingdings" panose="05000000000000000000" pitchFamily="2" charset="2"/>
              </a:rPr>
              <a:t> : ASO- high risk ) – difference in children &amp; adult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ACC (Aristotle comprehensive complexity ) – ABC (Aristotle basic score ) – procedure dependent + proc. Independent ( </a:t>
            </a:r>
            <a:r>
              <a:rPr lang="en-IN" sz="2400" dirty="0" err="1">
                <a:sym typeface="Wingdings" panose="05000000000000000000" pitchFamily="2" charset="2"/>
              </a:rPr>
              <a:t>eg</a:t>
            </a:r>
            <a:r>
              <a:rPr lang="en-IN" sz="2400" dirty="0">
                <a:sym typeface="Wingdings" panose="05000000000000000000" pitchFamily="2" charset="2"/>
              </a:rPr>
              <a:t> . Endocarditis ) + patient characteristic ( </a:t>
            </a:r>
            <a:r>
              <a:rPr lang="en-IN" sz="2400" dirty="0" err="1">
                <a:sym typeface="Wingdings" panose="05000000000000000000" pitchFamily="2" charset="2"/>
              </a:rPr>
              <a:t>eg</a:t>
            </a:r>
            <a:r>
              <a:rPr lang="en-IN" sz="2400" dirty="0">
                <a:sym typeface="Wingdings" panose="05000000000000000000" pitchFamily="2" charset="2"/>
              </a:rPr>
              <a:t> . Comorbidity 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sym typeface="Wingdings" panose="05000000000000000000" pitchFamily="2" charset="2"/>
              </a:rPr>
              <a:t>			 </a:t>
            </a: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GUCH ( Grown up children with heart disease ) score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    patient characteristic(comorbidity 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    procedure character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sym typeface="Wingdings" panose="05000000000000000000" pitchFamily="2" charset="2"/>
              </a:rPr>
              <a:t>    Age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dirty="0">
                <a:latin typeface="AdvP7B6C"/>
              </a:rPr>
              <a:t>		</a:t>
            </a:r>
            <a:r>
              <a:rPr lang="en-GB" sz="2400" b="0" i="0" u="none" strike="noStrike" baseline="0" dirty="0">
                <a:latin typeface="AdvP7B6C"/>
              </a:rPr>
              <a:t>GUCH mortality </a:t>
            </a:r>
            <a:r>
              <a:rPr lang="en-GB" sz="2400" dirty="0">
                <a:latin typeface="AdvP4C4E74"/>
              </a:rPr>
              <a:t>= </a:t>
            </a:r>
            <a:r>
              <a:rPr lang="en-GB" sz="2400" b="0" i="0" u="none" strike="noStrike" baseline="0" dirty="0">
                <a:latin typeface="AdvP7B6C"/>
              </a:rPr>
              <a:t>STS-EACTS </a:t>
            </a:r>
            <a:r>
              <a:rPr lang="en-GB" sz="2400" dirty="0">
                <a:latin typeface="AdvP4C4E74"/>
              </a:rPr>
              <a:t> + (</a:t>
            </a:r>
            <a:r>
              <a:rPr lang="en-GB" sz="2400" b="0" i="0" u="none" strike="noStrike" baseline="0" dirty="0">
                <a:latin typeface="AdvP7B6C"/>
              </a:rPr>
              <a:t>ACC –</a:t>
            </a:r>
            <a:r>
              <a:rPr lang="en-GB" sz="2400" b="0" i="0" u="none" strike="noStrike" baseline="0" dirty="0">
                <a:latin typeface="AdvP4C4E74"/>
              </a:rPr>
              <a:t> </a:t>
            </a:r>
            <a:r>
              <a:rPr lang="en-GB" sz="2400" b="0" i="0" u="none" strike="noStrike" baseline="0" dirty="0">
                <a:latin typeface="AdvP7B6C"/>
              </a:rPr>
              <a:t>ABC) x </a:t>
            </a:r>
            <a:r>
              <a:rPr lang="en-GB" sz="2400" b="0" i="0" u="none" strike="noStrike" baseline="0" dirty="0">
                <a:latin typeface="AdvP4C4E74"/>
              </a:rPr>
              <a:t>  </a:t>
            </a:r>
            <a:r>
              <a:rPr lang="en-GB" sz="2400" b="0" i="0" u="none" strike="noStrike" baseline="0" dirty="0">
                <a:latin typeface="AdvP7B6C"/>
              </a:rPr>
              <a:t>0. 1 + Age x 0.01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F5949-34C0-4631-9B2A-1E71882DDA3F}"/>
              </a:ext>
            </a:extLst>
          </p:cNvPr>
          <p:cNvSpPr/>
          <p:nvPr/>
        </p:nvSpPr>
        <p:spPr>
          <a:xfrm>
            <a:off x="1961322" y="5903844"/>
            <a:ext cx="8481391" cy="56252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9294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C693-D4B2-4565-9B4D-256E66D1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dirty="0">
                <a:solidFill>
                  <a:srgbClr val="FFFF00"/>
                </a:solidFill>
              </a:rPr>
              <a:t>SURGERY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00AC-F7B9-44E7-A897-3F142DD8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r>
              <a:rPr lang="en-IN" dirty="0"/>
              <a:t>Heart lung transplantation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IN" dirty="0">
                <a:sym typeface="Wingdings" panose="05000000000000000000" pitchFamily="2" charset="2"/>
              </a:rPr>
              <a:t>Pulmonary thromboendarterectomy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IN" dirty="0">
                <a:sym typeface="Wingdings" panose="05000000000000000000" pitchFamily="2" charset="2"/>
              </a:rPr>
              <a:t>(</a:t>
            </a:r>
            <a:r>
              <a:rPr lang="en-IN" dirty="0"/>
              <a:t>CTEPH - only group with benefit - V/Q scan </a:t>
            </a:r>
            <a:r>
              <a:rPr lang="en-IN" dirty="0">
                <a:sym typeface="Wingdings" panose="05000000000000000000" pitchFamily="2" charset="2"/>
              </a:rPr>
              <a:t> CTPA (collaterals 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9D305F-8C59-4340-871C-62525D7EF505}"/>
              </a:ext>
            </a:extLst>
          </p:cNvPr>
          <p:cNvCxnSpPr/>
          <p:nvPr/>
        </p:nvCxnSpPr>
        <p:spPr>
          <a:xfrm>
            <a:off x="6096000" y="4015409"/>
            <a:ext cx="0" cy="5565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9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E5B8-069A-4F5C-8EA5-DDD970EB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625" y="1497495"/>
            <a:ext cx="7756179" cy="821635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IN" sz="3200" dirty="0">
                <a:solidFill>
                  <a:srgbClr val="FFFF00"/>
                </a:solidFill>
              </a:rPr>
              <a:t>INDIAN DATA </a:t>
            </a:r>
            <a:br>
              <a:rPr lang="en-IN" sz="3200" dirty="0">
                <a:solidFill>
                  <a:srgbClr val="FFFF00"/>
                </a:solidFill>
              </a:rPr>
            </a:br>
            <a:r>
              <a:rPr lang="en-IN" sz="3200" dirty="0">
                <a:solidFill>
                  <a:srgbClr val="FFFF00"/>
                </a:solidFill>
              </a:rPr>
              <a:t>SCTIMST (1976-1992 ) N=201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22A83D-D3D8-4D89-AD3A-6FCD3A2BA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012301"/>
              </p:ext>
            </p:extLst>
          </p:nvPr>
        </p:nvGraphicFramePr>
        <p:xfrm>
          <a:off x="848751" y="366579"/>
          <a:ext cx="5247249" cy="612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97">
                  <a:extLst>
                    <a:ext uri="{9D8B030D-6E8A-4147-A177-3AD203B41FA5}">
                      <a16:colId xmlns:a16="http://schemas.microsoft.com/office/drawing/2014/main" val="2212543975"/>
                    </a:ext>
                  </a:extLst>
                </a:gridCol>
                <a:gridCol w="1445630">
                  <a:extLst>
                    <a:ext uri="{9D8B030D-6E8A-4147-A177-3AD203B41FA5}">
                      <a16:colId xmlns:a16="http://schemas.microsoft.com/office/drawing/2014/main" val="3134575914"/>
                    </a:ext>
                  </a:extLst>
                </a:gridCol>
                <a:gridCol w="2053722">
                  <a:extLst>
                    <a:ext uri="{9D8B030D-6E8A-4147-A177-3AD203B41FA5}">
                      <a16:colId xmlns:a16="http://schemas.microsoft.com/office/drawing/2014/main" val="2591337662"/>
                    </a:ext>
                  </a:extLst>
                </a:gridCol>
              </a:tblGrid>
              <a:tr h="367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 FREQUENCY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PERCENTAGE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13217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VSD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2101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ASD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82998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PDA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14.4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48206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VSD +PDA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64760"/>
                  </a:ext>
                </a:extLst>
              </a:tr>
              <a:tr h="7120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VASD+ASD / Primum ASD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47462"/>
                  </a:ext>
                </a:extLst>
              </a:tr>
              <a:tr h="1047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ASD +PDA, shunt lesion +MS,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 L-TGA +VSD , TAPVC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1,1,1,1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0.5,0.5,0.5,0.5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40791"/>
                  </a:ext>
                </a:extLst>
              </a:tr>
              <a:tr h="1382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Shunt lesion +</a:t>
                      </a:r>
                      <a:r>
                        <a:rPr lang="en-IN" sz="1600" dirty="0" err="1">
                          <a:latin typeface="Arial Narrow" panose="020B0606020202030204" pitchFamily="34" charset="0"/>
                        </a:rPr>
                        <a:t>AS,shunt</a:t>
                      </a:r>
                      <a:r>
                        <a:rPr lang="en-IN" sz="1600" dirty="0">
                          <a:latin typeface="Arial Narrow" panose="020B0606020202030204" pitchFamily="34" charset="0"/>
                        </a:rPr>
                        <a:t> +CoA ,complete AVCD ,d-TGA ,AP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3,3,3,3,3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1.5,1.5,1.5,1.5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2776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DORV+VSD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81128"/>
                  </a:ext>
                </a:extLst>
              </a:tr>
              <a:tr h="7120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Single atrium , Sinus venosus ASD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dirty="0"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6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05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0602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PREGNANCY &amp; EISENMENGER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4619" y="1317366"/>
            <a:ext cx="6493564" cy="50916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accent5"/>
                </a:solidFill>
              </a:rPr>
              <a:t>	</a:t>
            </a:r>
            <a:r>
              <a:rPr lang="en-US" sz="2000" u="sng" dirty="0">
                <a:solidFill>
                  <a:schemeClr val="accent5"/>
                </a:solidFill>
              </a:rPr>
              <a:t>EFFECTS OF PREGNANCY ON EISENMENGERS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blood volume- compromised RV  may not compensate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2000" dirty="0">
                <a:solidFill>
                  <a:schemeClr val="tx1"/>
                </a:solidFill>
              </a:rPr>
              <a:t>SVR  -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L </a:t>
            </a:r>
            <a:r>
              <a:rPr lang="en-US" sz="2000" dirty="0">
                <a:solidFill>
                  <a:schemeClr val="tx1"/>
                </a:solidFill>
              </a:rPr>
              <a:t> shunt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Fixed PVR -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 </a:t>
            </a:r>
            <a:r>
              <a:rPr lang="en-US" sz="2000" dirty="0">
                <a:solidFill>
                  <a:schemeClr val="tx1"/>
                </a:solidFill>
              </a:rPr>
              <a:t>cardiac output</a:t>
            </a:r>
          </a:p>
          <a:p>
            <a:pPr lvl="1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Hypercoagability</a:t>
            </a:r>
            <a:r>
              <a:rPr lang="en-US" sz="2000" dirty="0">
                <a:solidFill>
                  <a:schemeClr val="tx1"/>
                </a:solidFill>
              </a:rPr>
              <a:t> during pregnancy  --    risk of DVT, pulmonary infarction, stroke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ES – thrombocytopenia &amp; acquired clotting factor abnormalities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LMWH bleeding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7530546" y="1600199"/>
            <a:ext cx="432683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accent5"/>
                </a:solidFill>
              </a:rPr>
              <a:t>FETAL COMPLICATIONS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IUGR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Premature delivery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u="sng" dirty="0">
                <a:solidFill>
                  <a:schemeClr val="accent5"/>
                </a:solidFill>
              </a:rPr>
              <a:t>MATERNAL COMPLICATIONS   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Sudden Cardiac Death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Heart Failure( RV)</a:t>
            </a:r>
          </a:p>
          <a:p>
            <a:pPr lvl="1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Thromboembolism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Arrhythmia</a:t>
            </a: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196-4227-438E-B515-D35C48D76AE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7AFC-A6A0-4FED-8E28-22E6A171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30" y="0"/>
            <a:ext cx="10982739" cy="761309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Modified WHO class IV (40-100% mortality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826E-B51D-4E77-87F2-F967759B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857353"/>
            <a:ext cx="10585174" cy="51432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PAH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EF &lt;30% NYHA  III/IV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PPCM with  residual LV dysfunction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Severe MS + severe  symptomatic AS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Systemic RV + mod- sever e TR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Severe aortic dilatation (&gt;45 mm -Marfan syndrome / &gt;50 mm –BAV ,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Turner syndrome ASI(aortic size index  &gt;25 mm/m2)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TOF &gt;50 mm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Severe (re)coarctation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Fontan with any complication</a:t>
            </a:r>
          </a:p>
        </p:txBody>
      </p:sp>
    </p:spTree>
    <p:extLst>
      <p:ext uri="{BB962C8B-B14F-4D97-AF65-F5344CB8AC3E}">
        <p14:creationId xmlns:p14="http://schemas.microsoft.com/office/powerpoint/2010/main" val="3923847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E8DD-1510-4D15-8C05-88E5A9F6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5" y="44607"/>
            <a:ext cx="11872480" cy="731745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2015-</a:t>
            </a:r>
            <a:r>
              <a:rPr lang="en-IN" sz="3200" dirty="0">
                <a:solidFill>
                  <a:srgbClr val="FFFF00"/>
                </a:solidFill>
                <a:sym typeface="Wingdings" panose="05000000000000000000" pitchFamily="2" charset="2"/>
              </a:rPr>
              <a:t> FDA changes – PLLR (Pregnancy &amp; Lactation Labelling Rule )</a:t>
            </a:r>
            <a:endParaRPr lang="en-IN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D22078-0F82-4D9C-9C21-7A757A79B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43900"/>
              </p:ext>
            </p:extLst>
          </p:nvPr>
        </p:nvGraphicFramePr>
        <p:xfrm>
          <a:off x="255105" y="1109427"/>
          <a:ext cx="2686878" cy="507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878">
                  <a:extLst>
                    <a:ext uri="{9D8B030D-6E8A-4147-A177-3AD203B41FA5}">
                      <a16:colId xmlns:a16="http://schemas.microsoft.com/office/drawing/2014/main" val="1522970368"/>
                    </a:ext>
                  </a:extLst>
                </a:gridCol>
              </a:tblGrid>
              <a:tr h="1291918">
                <a:tc>
                  <a:txBody>
                    <a:bodyPr/>
                    <a:lstStyle/>
                    <a:p>
                      <a:r>
                        <a:rPr lang="en-IN" dirty="0"/>
                        <a:t>A – well controlled studies no risk in 1</a:t>
                      </a:r>
                      <a:r>
                        <a:rPr lang="en-IN" baseline="30000" dirty="0"/>
                        <a:t>st</a:t>
                      </a:r>
                      <a:r>
                        <a:rPr lang="en-IN" dirty="0"/>
                        <a:t> trim – no evidence in 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3031"/>
                  </a:ext>
                </a:extLst>
              </a:tr>
              <a:tr h="993783">
                <a:tc>
                  <a:txBody>
                    <a:bodyPr/>
                    <a:lstStyle/>
                    <a:p>
                      <a:r>
                        <a:rPr lang="en-IN" dirty="0"/>
                        <a:t>B – animal studies no risk, no human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64045"/>
                  </a:ext>
                </a:extLst>
              </a:tr>
              <a:tr h="993783">
                <a:tc>
                  <a:txBody>
                    <a:bodyPr/>
                    <a:lstStyle/>
                    <a:p>
                      <a:r>
                        <a:rPr lang="en-IN" dirty="0"/>
                        <a:t>C-  benefit &gt; risk</a:t>
                      </a:r>
                    </a:p>
                    <a:p>
                      <a:r>
                        <a:rPr lang="en-IN" dirty="0"/>
                        <a:t>Animal studies –adverse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15546"/>
                  </a:ext>
                </a:extLst>
              </a:tr>
              <a:tr h="993783">
                <a:tc>
                  <a:txBody>
                    <a:bodyPr/>
                    <a:lstStyle/>
                    <a:p>
                      <a:r>
                        <a:rPr lang="en-IN" dirty="0"/>
                        <a:t>D- </a:t>
                      </a:r>
                      <a:r>
                        <a:rPr lang="en-IN" dirty="0" err="1"/>
                        <a:t>fetal</a:t>
                      </a:r>
                      <a:r>
                        <a:rPr lang="en-IN" dirty="0"/>
                        <a:t> risk +</a:t>
                      </a:r>
                    </a:p>
                    <a:p>
                      <a:r>
                        <a:rPr lang="en-IN" dirty="0"/>
                        <a:t>Life threatening benefit &gt;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23066"/>
                  </a:ext>
                </a:extLst>
              </a:tr>
              <a:tr h="403034">
                <a:tc>
                  <a:txBody>
                    <a:bodyPr/>
                    <a:lstStyle/>
                    <a:p>
                      <a:r>
                        <a:rPr lang="en-IN" dirty="0"/>
                        <a:t>X – contraindicated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57208"/>
                  </a:ext>
                </a:extLst>
              </a:tr>
              <a:tr h="4030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4930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418DA9-9B3C-433B-AC79-C4DEE3DF8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72564"/>
              </p:ext>
            </p:extLst>
          </p:nvPr>
        </p:nvGraphicFramePr>
        <p:xfrm>
          <a:off x="4499404" y="963653"/>
          <a:ext cx="5899068" cy="168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068">
                  <a:extLst>
                    <a:ext uri="{9D8B030D-6E8A-4147-A177-3AD203B41FA5}">
                      <a16:colId xmlns:a16="http://schemas.microsoft.com/office/drawing/2014/main" val="4051381923"/>
                    </a:ext>
                  </a:extLst>
                </a:gridCol>
              </a:tblGrid>
              <a:tr h="3615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</a:rPr>
                        <a:t>PREGNANCY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5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</a:rPr>
                        <a:t>LACTATION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4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</a:rPr>
                        <a:t>FEMALES &amp; MALES OF REPRODUCTIVE POTENTIAL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3896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22F6723-B460-46D1-83BC-2E0CE040B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0" y="3454728"/>
            <a:ext cx="6911009" cy="731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89177-A262-45CD-842F-FD145EF2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0" y="4186472"/>
            <a:ext cx="9046455" cy="838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D234FE-5F08-4A73-8168-BFEB6A1B7F05}"/>
              </a:ext>
            </a:extLst>
          </p:cNvPr>
          <p:cNvCxnSpPr/>
          <p:nvPr/>
        </p:nvCxnSpPr>
        <p:spPr>
          <a:xfrm>
            <a:off x="1510748" y="776352"/>
            <a:ext cx="0" cy="58099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6209-F549-4C1B-8038-2B6490AB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2"/>
            <a:ext cx="10515600" cy="668545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7150-6BAE-4B36-809B-95CA6823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489605"/>
            <a:ext cx="10995991" cy="587878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Adequate hydration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Thromboembolic risk – LMWH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SILDENAFIL,VARDANAFIL (B)( CI : </a:t>
            </a:r>
            <a:r>
              <a:rPr lang="en-IN" sz="2400" dirty="0" err="1"/>
              <a:t>bosentan</a:t>
            </a:r>
            <a:r>
              <a:rPr lang="en-IN" sz="2400" dirty="0"/>
              <a:t> ) EPOPROSTENOL (B)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 ILOPROST (C) , TREPROSTINIL (C) ,MACITENTAN,BOSENTAN (X)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Epidural &gt; GA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dirty="0"/>
              <a:t>Avoid oxytocin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27309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5192-8EC5-4BEC-AEA0-15628018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PPHT NEW BORN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CD37-EF16-4B07-841A-1F516EFF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755374"/>
            <a:ext cx="11075504" cy="59097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Male /CS/ &lt; 37 </a:t>
            </a:r>
            <a:r>
              <a:rPr lang="en-IN" sz="2400" dirty="0" err="1"/>
              <a:t>wks</a:t>
            </a:r>
            <a:r>
              <a:rPr lang="en-IN" sz="2400" dirty="0"/>
              <a:t> &gt;41 </a:t>
            </a:r>
            <a:r>
              <a:rPr lang="en-IN" sz="2400" dirty="0" err="1"/>
              <a:t>wks</a:t>
            </a:r>
            <a:r>
              <a:rPr lang="en-IN" sz="2400" dirty="0"/>
              <a:t> / small-large for GA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Antenatal – NSAID /SSRI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Remodelled PUL. Vasculature + N parenchyma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CDH</a:t>
            </a:r>
            <a:r>
              <a:rPr lang="en-IN" sz="2400" dirty="0">
                <a:sym typeface="Wingdings" panose="05000000000000000000" pitchFamily="2" charset="2"/>
              </a:rPr>
              <a:t> , Trisomy 21 , Surfactant def. , ACD (alveolar capillary dysplasia)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PPHN mimickers  TAPVC , GALEN V. malform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R-L shunt PDA /PFO</a:t>
            </a:r>
            <a:r>
              <a:rPr lang="en-IN" sz="2400" dirty="0">
                <a:sym typeface="Wingdings" panose="05000000000000000000" pitchFamily="2" charset="2"/>
              </a:rPr>
              <a:t> differential cyanosis / systemic cyanosis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gross apical impulse shift -CDH)/ Loud P2 /TR murmur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Rx- inhaled NO – 20 ppm (  R-L shunt / r/o LV dysfunction before </a:t>
            </a:r>
            <a:r>
              <a:rPr lang="en-IN" sz="2400" dirty="0" err="1">
                <a:sym typeface="Wingdings" panose="05000000000000000000" pitchFamily="2" charset="2"/>
              </a:rPr>
              <a:t>iNO</a:t>
            </a:r>
            <a:r>
              <a:rPr lang="en-IN" sz="2400" dirty="0">
                <a:sym typeface="Wingdings" panose="05000000000000000000" pitchFamily="2" charset="2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Sildenafil (</a:t>
            </a:r>
            <a:r>
              <a:rPr lang="en-IN" sz="2400" dirty="0" err="1">
                <a:sym typeface="Wingdings" panose="05000000000000000000" pitchFamily="2" charset="2"/>
              </a:rPr>
              <a:t>i.v</a:t>
            </a:r>
            <a:r>
              <a:rPr lang="en-IN" sz="2400" dirty="0">
                <a:sym typeface="Wingdings" panose="05000000000000000000" pitchFamily="2" charset="2"/>
              </a:rPr>
              <a:t>/ oral ) –resource 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↓ / rebound HT due to </a:t>
            </a:r>
            <a:r>
              <a:rPr lang="en-IN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iNO</a:t>
            </a:r>
            <a:endParaRPr lang="en-IN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RV/LV dysfunction -  MILRINONE(</a:t>
            </a:r>
            <a:r>
              <a:rPr lang="en-IN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syst+pul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. VD ) (50 </a:t>
            </a:r>
            <a:r>
              <a:rPr lang="el-G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g/kg bolus   0.3-0.7 </a:t>
            </a:r>
            <a:r>
              <a:rPr lang="el-G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I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g/kg inf.)</a:t>
            </a:r>
            <a:endParaRPr lang="en-IN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IN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213220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A9EA-988B-4A68-8C1D-08D7F9BC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0"/>
            <a:ext cx="11834191" cy="774562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FF00"/>
                </a:solidFill>
              </a:rPr>
              <a:t>EISENMENGER &amp; MAJOR NON CARDIAC SURGERY – PRINCIPLES &amp; 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0D7E-74BA-44A1-926C-DA72F934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774562"/>
            <a:ext cx="11141765" cy="59442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Type of procedure  , Cyanosis severity , RV dysfunction /, TR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EISENMENGER (PDA,AP window )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↑ ↑ risk -  </a:t>
            </a:r>
            <a:r>
              <a:rPr lang="en-IN" sz="2400" dirty="0"/>
              <a:t> direct PA- systemic pressure   </a:t>
            </a:r>
          </a:p>
          <a:p>
            <a:pPr>
              <a:lnSpc>
                <a:spcPct val="150000"/>
              </a:lnSpc>
            </a:pPr>
            <a:r>
              <a:rPr lang="en-IN" sz="2400" dirty="0" err="1"/>
              <a:t>Hcr</a:t>
            </a:r>
            <a:r>
              <a:rPr lang="en-IN" sz="2400" dirty="0"/>
              <a:t>   – stroke / clotting factor deficiency - bleeding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Endocarditis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Fixed PVR – minor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IN" sz="2400" dirty="0"/>
              <a:t> BP </a:t>
            </a:r>
            <a:r>
              <a:rPr lang="en-IN" sz="2400" dirty="0">
                <a:sym typeface="Wingdings" panose="05000000000000000000" pitchFamily="2" charset="2"/>
              </a:rPr>
              <a:t>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↑  </a:t>
            </a:r>
            <a:r>
              <a:rPr lang="en-IN" sz="2400" dirty="0">
                <a:sym typeface="Wingdings" panose="05000000000000000000" pitchFamily="2" charset="2"/>
              </a:rPr>
              <a:t>R-L shunt – systemic embolism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Epidural( CI – </a:t>
            </a:r>
            <a:r>
              <a:rPr lang="en-IN" sz="2400" dirty="0" err="1">
                <a:sym typeface="Wingdings" panose="05000000000000000000" pitchFamily="2" charset="2"/>
              </a:rPr>
              <a:t>symp</a:t>
            </a:r>
            <a:r>
              <a:rPr lang="en-IN" sz="2400" dirty="0">
                <a:sym typeface="Wingdings" panose="05000000000000000000" pitchFamily="2" charset="2"/>
              </a:rPr>
              <a:t> .block –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IN" sz="2400" dirty="0" err="1">
                <a:sym typeface="Wingdings" panose="05000000000000000000" pitchFamily="2" charset="2"/>
              </a:rPr>
              <a:t>Pre+after</a:t>
            </a:r>
            <a:r>
              <a:rPr lang="en-IN" sz="2400" dirty="0">
                <a:sym typeface="Wingdings" panose="05000000000000000000" pitchFamily="2" charset="2"/>
              </a:rPr>
              <a:t> load 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IN" sz="2400" dirty="0">
                <a:sym typeface="Wingdings" panose="05000000000000000000" pitchFamily="2" charset="2"/>
              </a:rPr>
              <a:t>R-L shunt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GA –( I.V fentanyl + ketamine /thiopental  / isoflurane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ym typeface="Wingdings" panose="05000000000000000000" pitchFamily="2" charset="2"/>
              </a:rPr>
              <a:t>Muscle relaxants ( atracurium / vecuronium safe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AA3CF-2AF9-49FB-A70C-902A2E8445C7}"/>
              </a:ext>
            </a:extLst>
          </p:cNvPr>
          <p:cNvSpPr txBox="1"/>
          <p:nvPr/>
        </p:nvSpPr>
        <p:spPr>
          <a:xfrm>
            <a:off x="8653671" y="4837043"/>
            <a:ext cx="270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FF00"/>
                </a:solidFill>
                <a:latin typeface="Freestyle Script" panose="030804020302050B0404" pitchFamily="66" charset="0"/>
                <a:cs typeface="Arabic Typesetting" panose="03020402040406030203" pitchFamily="66" charset="-78"/>
              </a:rPr>
              <a:t>THANK U…</a:t>
            </a:r>
          </a:p>
        </p:txBody>
      </p:sp>
    </p:spTree>
    <p:extLst>
      <p:ext uri="{BB962C8B-B14F-4D97-AF65-F5344CB8AC3E}">
        <p14:creationId xmlns:p14="http://schemas.microsoft.com/office/powerpoint/2010/main" val="41052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D04D-6570-4931-9DA4-72C0E773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68" y="125896"/>
            <a:ext cx="10515600" cy="562527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solidFill>
                  <a:schemeClr val="accent5"/>
                </a:solidFill>
              </a:rPr>
              <a:t>CLINICAL CLASSIFICATION ( GROUP -1 )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A4A9-2F6C-48EF-AB9E-7DC4407E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688423"/>
            <a:ext cx="11834191" cy="6043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IN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EISENMENGER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GB" sz="2000" dirty="0"/>
              <a:t>Intra&amp; extra cardiac defects  / S</a:t>
            </a:r>
            <a:r>
              <a:rPr lang="en-GB" sz="2000" dirty="0">
                <a:sym typeface="Wingdings" panose="05000000000000000000" pitchFamily="2" charset="2"/>
              </a:rPr>
              <a:t> PA shunt   progress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PVR  bidirectional  shunt reversal (RL)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Cyanosis  /  </a:t>
            </a:r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polycythemia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/ multiorgan involvement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L R SHUNTS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Correctable / non correctable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Moderate defects , PVR mild ↑ / L R shunt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cyanosis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PAH with coincidental CHD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PVR ↑ ↑ ↑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Presentation = idiopathic PAH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 defects (ASD &lt; 2 cm , VSD &lt; 1 cm ≠ PVR)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		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Cyanosis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.Post operative PAH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Repaired CHD  PAH persist immediately after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mnths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-years after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no significant postop hemodynamic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condtions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21F35-1D59-4F02-B0CD-0D4409D04DAD}"/>
              </a:ext>
            </a:extLst>
          </p:cNvPr>
          <p:cNvSpPr txBox="1"/>
          <p:nvPr/>
        </p:nvSpPr>
        <p:spPr>
          <a:xfrm>
            <a:off x="8481391" y="2955235"/>
            <a:ext cx="231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278616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4B85-6CC3-4888-933D-A9B968B9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04" y="49781"/>
            <a:ext cx="10515600" cy="483014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chemeClr val="accent5"/>
                </a:solidFill>
              </a:rPr>
              <a:t>PRE CAPILLARY &amp;POST CAPILLARY HYPERTENSION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19682-729D-4FAD-A285-49E28550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548755"/>
            <a:ext cx="11820939" cy="5987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latin typeface="HelveticaNeue-Condensed-Identity-H"/>
              </a:rPr>
              <a:t>DPG </a:t>
            </a:r>
            <a:r>
              <a:rPr lang="en-IN" sz="1800" b="0" i="0" u="none" strike="noStrike" baseline="0" dirty="0">
                <a:latin typeface="STIXGeneral-Regular-Identity-H"/>
              </a:rPr>
              <a:t>= </a:t>
            </a:r>
            <a:r>
              <a:rPr lang="en-IN" sz="1800" b="0" i="0" u="none" strike="noStrike" baseline="0" dirty="0">
                <a:latin typeface="HelveticaNeue-Condensed-Identity-H"/>
              </a:rPr>
              <a:t>PADP</a:t>
            </a:r>
            <a:r>
              <a:rPr lang="en-IN" sz="1800" b="0" i="0" u="none" strike="noStrike" baseline="0" dirty="0">
                <a:latin typeface="CMR8"/>
              </a:rPr>
              <a:t> </a:t>
            </a:r>
            <a:r>
              <a:rPr lang="en-IN" sz="1800" b="0" i="0" u="none" strike="noStrike" baseline="0" dirty="0">
                <a:latin typeface="STIXGeneral-Regular-Identity-H"/>
              </a:rPr>
              <a:t>− </a:t>
            </a:r>
            <a:r>
              <a:rPr lang="en-IN" sz="1800" b="0" i="0" u="none" strike="noStrike" baseline="0" dirty="0">
                <a:latin typeface="HelveticaNeue-Condensed-Identity-H"/>
              </a:rPr>
              <a:t>PCWP </a:t>
            </a:r>
            <a:r>
              <a:rPr lang="en-IN" sz="1800" b="0" i="0" u="none" strike="noStrike" baseline="0" dirty="0">
                <a:latin typeface="CMR8"/>
              </a:rPr>
              <a:t>  /  </a:t>
            </a:r>
            <a:r>
              <a:rPr lang="en-IN" sz="1800" b="0" i="0" u="none" strike="noStrike" baseline="0" dirty="0">
                <a:latin typeface="HelveticaNeue-Condensed-Identity-H"/>
              </a:rPr>
              <a:t>TPG </a:t>
            </a:r>
            <a:r>
              <a:rPr lang="en-IN" sz="1800" b="0" i="0" u="none" strike="noStrike" baseline="0" dirty="0">
                <a:latin typeface="STIXGeneral-Regular-Identity-H"/>
              </a:rPr>
              <a:t>= </a:t>
            </a:r>
            <a:r>
              <a:rPr lang="en-IN" sz="1800" b="0" i="0" u="none" strike="noStrike" baseline="0" dirty="0" err="1">
                <a:latin typeface="HelveticaNeue-Condensed-Identity-H"/>
              </a:rPr>
              <a:t>mPAP</a:t>
            </a:r>
            <a:r>
              <a:rPr lang="en-IN" sz="1800" b="0" i="0" u="none" strike="noStrike" baseline="0" dirty="0">
                <a:latin typeface="HelveticaNeue-Condensed-Identity-H"/>
              </a:rPr>
              <a:t> </a:t>
            </a:r>
            <a:r>
              <a:rPr lang="en-IN" sz="1800" b="0" i="0" u="none" strike="noStrike" baseline="0" dirty="0">
                <a:latin typeface="CMR8"/>
              </a:rPr>
              <a:t> </a:t>
            </a:r>
            <a:r>
              <a:rPr lang="en-IN" sz="1800" b="0" i="0" u="none" strike="noStrike" baseline="0" dirty="0">
                <a:latin typeface="STIXGeneral-Regular-Identity-H"/>
              </a:rPr>
              <a:t>− </a:t>
            </a:r>
            <a:r>
              <a:rPr lang="en-IN" sz="1800" b="0" i="0" u="none" strike="noStrike" baseline="0" dirty="0">
                <a:latin typeface="HelveticaNeue-Condensed-Identity-H"/>
              </a:rPr>
              <a:t>PCWP 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CMR8"/>
              </a:rPr>
              <a:t>TPG </a:t>
            </a:r>
            <a:r>
              <a:rPr lang="en-IN" sz="1800" dirty="0">
                <a:latin typeface="CMR8"/>
                <a:sym typeface="Wingdings" panose="05000000000000000000" pitchFamily="2" charset="2"/>
              </a:rPr>
              <a:t> mean PA pressure ( 1. flow – </a:t>
            </a:r>
            <a:r>
              <a:rPr lang="en-IN" sz="1800" dirty="0" err="1">
                <a:latin typeface="CMR8"/>
                <a:sym typeface="Wingdings" panose="05000000000000000000" pitchFamily="2" charset="2"/>
              </a:rPr>
              <a:t>c.o</a:t>
            </a:r>
            <a:r>
              <a:rPr lang="en-IN" sz="1800" dirty="0">
                <a:latin typeface="CMR8"/>
                <a:sym typeface="Wingdings" panose="05000000000000000000" pitchFamily="2" charset="2"/>
              </a:rPr>
              <a:t> /exercise 2. filling pressure  3. pulsatile flow in PA – PASP &amp; </a:t>
            </a:r>
            <a:r>
              <a:rPr lang="en-IN" sz="1800" dirty="0" err="1">
                <a:latin typeface="CMR8"/>
                <a:sym typeface="Wingdings" panose="05000000000000000000" pitchFamily="2" charset="2"/>
              </a:rPr>
              <a:t>mPAP</a:t>
            </a:r>
            <a:r>
              <a:rPr lang="en-IN" sz="1800" dirty="0">
                <a:latin typeface="CMR8"/>
                <a:sym typeface="Wingdings" panose="05000000000000000000" pitchFamily="2" charset="2"/>
              </a:rPr>
              <a:t> – altered )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30422-A29D-426E-9B14-806FAD17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16" y="1732780"/>
            <a:ext cx="5345711" cy="2282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267AE9-637E-427E-9C88-57201CC6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1" y="4464859"/>
            <a:ext cx="5262326" cy="2184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04F9A7-B9A5-4FF7-80DA-0C5CE280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258" y="2143252"/>
            <a:ext cx="4391953" cy="27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73E6-7160-4D05-AAA6-63A16473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116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 CURRENT CLASSIFICATION( 6</a:t>
            </a:r>
            <a:r>
              <a:rPr lang="en-GB" sz="3200" baseline="30000" dirty="0">
                <a:solidFill>
                  <a:srgbClr val="FFFF00"/>
                </a:solidFill>
              </a:rPr>
              <a:t>th</a:t>
            </a:r>
            <a:r>
              <a:rPr lang="en-GB" sz="3200" dirty="0">
                <a:solidFill>
                  <a:srgbClr val="FFFF00"/>
                </a:solidFill>
              </a:rPr>
              <a:t> WPSH </a:t>
            </a:r>
            <a:r>
              <a:rPr lang="en-GB" sz="3200" dirty="0">
                <a:solidFill>
                  <a:srgbClr val="FFFF00"/>
                </a:solidFill>
                <a:sym typeface="Wingdings" panose="05000000000000000000" pitchFamily="2" charset="2"/>
              </a:rPr>
              <a:t>ESC 2020 )</a:t>
            </a:r>
            <a:r>
              <a:rPr lang="en-GB" sz="3200" baseline="30000" dirty="0">
                <a:solidFill>
                  <a:srgbClr val="FFFF00"/>
                </a:solidFill>
              </a:rPr>
              <a:t> </a:t>
            </a:r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C7D58-5927-4290-BC1A-DEE80BE2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030" y="1557130"/>
            <a:ext cx="6730567" cy="434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D3BE8-E2A0-423B-B57E-0A9B171B1CDE}"/>
              </a:ext>
            </a:extLst>
          </p:cNvPr>
          <p:cNvSpPr txBox="1"/>
          <p:nvPr/>
        </p:nvSpPr>
        <p:spPr>
          <a:xfrm>
            <a:off x="0" y="3114797"/>
            <a:ext cx="195492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Gr 1- PAH</a:t>
            </a:r>
          </a:p>
          <a:p>
            <a:pPr>
              <a:lnSpc>
                <a:spcPct val="150000"/>
              </a:lnSpc>
            </a:pPr>
            <a:r>
              <a:rPr lang="en-IN" dirty="0"/>
              <a:t>Gr 2- left heart </a:t>
            </a:r>
          </a:p>
          <a:p>
            <a:pPr>
              <a:lnSpc>
                <a:spcPct val="150000"/>
              </a:lnSpc>
            </a:pPr>
            <a:r>
              <a:rPr lang="en-IN" dirty="0"/>
              <a:t>Gr 3- lung </a:t>
            </a:r>
          </a:p>
          <a:p>
            <a:pPr>
              <a:lnSpc>
                <a:spcPct val="150000"/>
              </a:lnSpc>
            </a:pPr>
            <a:r>
              <a:rPr lang="en-IN" dirty="0"/>
              <a:t>Gr 4 – CTEPH</a:t>
            </a:r>
          </a:p>
          <a:p>
            <a:pPr>
              <a:lnSpc>
                <a:spcPct val="150000"/>
              </a:lnSpc>
            </a:pPr>
            <a:r>
              <a:rPr lang="en-IN" dirty="0"/>
              <a:t>Gr 5 –</a:t>
            </a:r>
            <a:r>
              <a:rPr lang="en-IN" dirty="0" err="1"/>
              <a:t>MultiF</a:t>
            </a:r>
            <a:r>
              <a:rPr lang="en-IN" dirty="0"/>
              <a:t>.+complex CHD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EF0D5-DA4D-48E5-92AD-8BCFB0A297D9}"/>
              </a:ext>
            </a:extLst>
          </p:cNvPr>
          <p:cNvSpPr/>
          <p:nvPr/>
        </p:nvSpPr>
        <p:spPr>
          <a:xfrm>
            <a:off x="4263349" y="2305569"/>
            <a:ext cx="874643" cy="3428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88D2D-FB51-481B-9A0B-80E8602E55FF}"/>
              </a:ext>
            </a:extLst>
          </p:cNvPr>
          <p:cNvSpPr/>
          <p:nvPr/>
        </p:nvSpPr>
        <p:spPr>
          <a:xfrm>
            <a:off x="9046615" y="2300946"/>
            <a:ext cx="2840277" cy="25622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Shunt lesions  prior to &amp; after repair (Eisenmenger )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Complex CHD ( SV)</a:t>
            </a:r>
          </a:p>
          <a:p>
            <a:pPr algn="ctr"/>
            <a:endParaRPr lang="en-GB" i="1" dirty="0">
              <a:solidFill>
                <a:srgbClr val="FFFF00"/>
              </a:solidFill>
            </a:endParaRPr>
          </a:p>
          <a:p>
            <a:pPr algn="ctr"/>
            <a:endParaRPr lang="en-GB" i="1" dirty="0">
              <a:solidFill>
                <a:srgbClr val="FFFF00"/>
              </a:solidFill>
            </a:endParaRP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LV dysfunction 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CORTRIATRIATUM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Pulmonary vein obstruction </a:t>
            </a:r>
            <a:endParaRPr lang="en-IN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48682-41B5-4CC7-B1E2-D1B799C4215D}"/>
              </a:ext>
            </a:extLst>
          </p:cNvPr>
          <p:cNvSpPr txBox="1"/>
          <p:nvPr/>
        </p:nvSpPr>
        <p:spPr>
          <a:xfrm>
            <a:off x="5485942" y="6341076"/>
            <a:ext cx="32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Adjunct criterion - children 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6C008D9-02E7-4C91-BB4A-E6DB2A8A5278}"/>
              </a:ext>
            </a:extLst>
          </p:cNvPr>
          <p:cNvSpPr/>
          <p:nvPr/>
        </p:nvSpPr>
        <p:spPr>
          <a:xfrm>
            <a:off x="6877878" y="5928690"/>
            <a:ext cx="217585" cy="476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778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4282</TotalTime>
  <Words>4669</Words>
  <Application>Microsoft Office PowerPoint</Application>
  <PresentationFormat>Widescreen</PresentationFormat>
  <Paragraphs>968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AdvOT1ef757c0</vt:lpstr>
      <vt:lpstr>AdvP4C4E74</vt:lpstr>
      <vt:lpstr>AdvP7B6C</vt:lpstr>
      <vt:lpstr>Arial</vt:lpstr>
      <vt:lpstr>Arial Narrow</vt:lpstr>
      <vt:lpstr>Calibri</vt:lpstr>
      <vt:lpstr>Cambria Math</vt:lpstr>
      <vt:lpstr>CMR8</vt:lpstr>
      <vt:lpstr>Corbel</vt:lpstr>
      <vt:lpstr>Cordia New</vt:lpstr>
      <vt:lpstr>Freestyle Script</vt:lpstr>
      <vt:lpstr>HelveticaNeue-Condensed-Identity-H</vt:lpstr>
      <vt:lpstr>STIXGeneral-Regular-Identity-H</vt:lpstr>
      <vt:lpstr>Times New Roman</vt:lpstr>
      <vt:lpstr>Wingdings</vt:lpstr>
      <vt:lpstr>Depth</vt:lpstr>
      <vt:lpstr>EISENMENGER   SYNDROME </vt:lpstr>
      <vt:lpstr>PowerPoint Presentation</vt:lpstr>
      <vt:lpstr>DEFINITION</vt:lpstr>
      <vt:lpstr>EISENMENGER SYNDROME- CAUSES </vt:lpstr>
      <vt:lpstr>CAUSES &amp; FREQUENCY OF EISENMENGERS SYNDROME (  PAULWOOD’S STUDY)</vt:lpstr>
      <vt:lpstr>INDIAN DATA  SCTIMST (1976-1992 ) N=201</vt:lpstr>
      <vt:lpstr>CLINICAL CLASSIFICATION ( GROUP -1 ) </vt:lpstr>
      <vt:lpstr>PRE CAPILLARY &amp;POST CAPILLARY HYPERTENSION </vt:lpstr>
      <vt:lpstr> CURRENT CLASSIFICATION( 6th WPSH ESC 2020 ) </vt:lpstr>
      <vt:lpstr>6th WSPH CHANGES – RATIONALE OF CHANGES </vt:lpstr>
      <vt:lpstr>SEGMENTAL PAH </vt:lpstr>
      <vt:lpstr>Current  AHA 2018 guidelines  adapted  ACHD –AP  classification ? </vt:lpstr>
      <vt:lpstr>HEATH EDWARDS CLASSIFICATION</vt:lpstr>
      <vt:lpstr>MECHANISM-PAH  </vt:lpstr>
      <vt:lpstr>PowerPoint Presentation</vt:lpstr>
      <vt:lpstr>TYPES OF PRESENTATION </vt:lpstr>
      <vt:lpstr>CLINICAL  FEATURES</vt:lpstr>
      <vt:lpstr>SYMPTOMS –INDIAN STUDY SCTIMS (n= 201 )</vt:lpstr>
      <vt:lpstr>FACTORS INFLUENCING PRESENTATION </vt:lpstr>
      <vt:lpstr>PowerPoint Presentation</vt:lpstr>
      <vt:lpstr>PowerPoint Presentation</vt:lpstr>
      <vt:lpstr>PowerPoint Presentation</vt:lpstr>
      <vt:lpstr>ASD</vt:lpstr>
      <vt:lpstr>PowerPoint Presentation</vt:lpstr>
      <vt:lpstr>PDA</vt:lpstr>
      <vt:lpstr>PowerPoint Presentation</vt:lpstr>
      <vt:lpstr>PowerPoint Presentation</vt:lpstr>
      <vt:lpstr>SURVIVAL </vt:lpstr>
      <vt:lpstr>INDIAN DATA - MORTALITY N=20  ( 9% )</vt:lpstr>
      <vt:lpstr>CLINICAL EXAMINATION</vt:lpstr>
      <vt:lpstr>PowerPoint Presentation</vt:lpstr>
      <vt:lpstr>PowerPoint Presentation</vt:lpstr>
      <vt:lpstr>Differentiation based on S2</vt:lpstr>
      <vt:lpstr>ECG </vt:lpstr>
      <vt:lpstr>CXR </vt:lpstr>
      <vt:lpstr>PowerPoint Presentation</vt:lpstr>
      <vt:lpstr>PULMONARY NEOVASCULARISATION  </vt:lpstr>
      <vt:lpstr>TR jet not indicative of RVSP </vt:lpstr>
      <vt:lpstr>RISK ASSESSMENT   </vt:lpstr>
      <vt:lpstr>CLINICAL &amp; FUNCTIONAL  ( 1yr motality &gt;10%)</vt:lpstr>
      <vt:lpstr>6MWT </vt:lpstr>
      <vt:lpstr>BIOMARKERS – BNP &amp; NT- pro BNP</vt:lpstr>
      <vt:lpstr>CPET</vt:lpstr>
      <vt:lpstr>CPET </vt:lpstr>
      <vt:lpstr>IMAGING + HEMODYNAMICS</vt:lpstr>
      <vt:lpstr>CATHETERISATION </vt:lpstr>
      <vt:lpstr>EISENMENGER – SHUNT LESIONS </vt:lpstr>
      <vt:lpstr>ELDERLY ASD LR shunt suspected LV disease (comorbidities ) BALLOON OCCLUSION </vt:lpstr>
      <vt:lpstr>PDA BALLOON OCCLUSION -NICOLADANI-BRANHAM SIGN</vt:lpstr>
      <vt:lpstr>VASODILATOR TESTING </vt:lpstr>
      <vt:lpstr>PRETRICUSPID LESIONS – ASSESSING OPERABILITY </vt:lpstr>
      <vt:lpstr>POST TRICUSPID LESIONS </vt:lpstr>
      <vt:lpstr>INTERVENTION </vt:lpstr>
      <vt:lpstr>TREATMENT </vt:lpstr>
      <vt:lpstr>PowerPoint Presentation</vt:lpstr>
      <vt:lpstr>PowerPoint Presentation</vt:lpstr>
      <vt:lpstr>PowerPoint Presentation</vt:lpstr>
      <vt:lpstr>SURGICAL ASSESMENT </vt:lpstr>
      <vt:lpstr>SURGERY </vt:lpstr>
      <vt:lpstr>PREGNANCY &amp; EISENMENGER</vt:lpstr>
      <vt:lpstr>Modified WHO class IV (40-100% mortality )</vt:lpstr>
      <vt:lpstr>2015- FDA changes – PLLR (Pregnancy &amp; Lactation Labelling Rule )</vt:lpstr>
      <vt:lpstr>TREATMENT </vt:lpstr>
      <vt:lpstr>PPHT NEW BORN </vt:lpstr>
      <vt:lpstr>EISENMENGER &amp; MAJOR NON CARDIAC SURGERY – PRINCIPLES &amp; Rx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918098349191</dc:creator>
  <cp:lastModifiedBy>918098349191</cp:lastModifiedBy>
  <cp:revision>293</cp:revision>
  <dcterms:created xsi:type="dcterms:W3CDTF">2021-06-10T05:33:45Z</dcterms:created>
  <dcterms:modified xsi:type="dcterms:W3CDTF">2021-06-13T17:58:38Z</dcterms:modified>
</cp:coreProperties>
</file>