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350" r:id="rId3"/>
    <p:sldId id="263" r:id="rId4"/>
    <p:sldId id="348" r:id="rId5"/>
    <p:sldId id="257" r:id="rId6"/>
    <p:sldId id="262" r:id="rId7"/>
    <p:sldId id="349" r:id="rId8"/>
    <p:sldId id="374" r:id="rId9"/>
    <p:sldId id="375" r:id="rId10"/>
    <p:sldId id="376" r:id="rId11"/>
    <p:sldId id="377" r:id="rId12"/>
    <p:sldId id="345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347" r:id="rId22"/>
    <p:sldId id="273" r:id="rId23"/>
    <p:sldId id="274" r:id="rId24"/>
    <p:sldId id="276" r:id="rId25"/>
    <p:sldId id="277" r:id="rId26"/>
    <p:sldId id="278" r:id="rId27"/>
    <p:sldId id="279" r:id="rId28"/>
    <p:sldId id="281" r:id="rId29"/>
    <p:sldId id="280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3" r:id="rId39"/>
    <p:sldId id="295" r:id="rId40"/>
    <p:sldId id="294" r:id="rId41"/>
    <p:sldId id="296" r:id="rId42"/>
    <p:sldId id="297" r:id="rId43"/>
    <p:sldId id="298" r:id="rId44"/>
    <p:sldId id="300" r:id="rId45"/>
    <p:sldId id="356" r:id="rId46"/>
    <p:sldId id="301" r:id="rId47"/>
    <p:sldId id="357" r:id="rId48"/>
    <p:sldId id="302" r:id="rId49"/>
    <p:sldId id="304" r:id="rId50"/>
    <p:sldId id="305" r:id="rId51"/>
    <p:sldId id="306" r:id="rId52"/>
    <p:sldId id="307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62" r:id="rId75"/>
    <p:sldId id="334" r:id="rId76"/>
    <p:sldId id="361" r:id="rId77"/>
    <p:sldId id="358" r:id="rId78"/>
    <p:sldId id="359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51" r:id="rId89"/>
    <p:sldId id="372" r:id="rId90"/>
    <p:sldId id="352" r:id="rId91"/>
    <p:sldId id="353" r:id="rId92"/>
    <p:sldId id="354" r:id="rId93"/>
    <p:sldId id="333" r:id="rId94"/>
    <p:sldId id="373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viewProps" Target="view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9233-4447-40F0-920F-B929BE158E7F}" type="datetimeFigureOut">
              <a:rPr lang="en-US" smtClean="0"/>
              <a:pPr/>
              <a:t>7/29/2023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803B-DEB8-4CA6-885C-0D8A8BDB0EE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0D560C-6087-42E2-9569-BAF1F3F38A49}" type="slidenum">
              <a:rPr lang="en-US"/>
              <a:pPr/>
              <a:t>3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</a:pPr>
            <a:fld id="{4F100E2D-FE05-453C-9839-970BA924BA70}" type="slidenum">
              <a:rPr lang="en-IN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914400" algn="l"/>
                  <a:tab pos="1828800" algn="l"/>
                  <a:tab pos="2743200" algn="l"/>
                </a:tabLst>
              </a:pPr>
              <a:t>3</a:t>
            </a:fld>
            <a:endParaRPr lang="en-IN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</a:pPr>
            <a:r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7/30/2014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</a:pPr>
            <a:r>
              <a:rPr lang="en-IN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DORV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3648F-927C-4249-B380-E99A099AEB0D}" type="slidenum">
              <a:rPr lang="en-US"/>
              <a:pPr/>
              <a:t>12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Conoventriccular: between the two limbs of TSM. </a:t>
            </a:r>
          </a:p>
          <a:p>
            <a:endParaRPr lang="en-US"/>
          </a:p>
          <a:p>
            <a:r>
              <a:rPr lang="en-US"/>
              <a:t>Sub aortic: TOF end: no sub aortic conus: superior margin of VSD is the Ao valve itself. </a:t>
            </a:r>
          </a:p>
          <a:p>
            <a:r>
              <a:rPr lang="en-US"/>
              <a:t>Sub pulmonary: TGA end: Progressive Subaortic conus; Ao Valve moves cephalad; and PV more intimately associated: Subpulmonary. </a:t>
            </a:r>
          </a:p>
          <a:p>
            <a:r>
              <a:rPr lang="en-US"/>
              <a:t>Non committed: VSD not in conal septum or Jn of conal and interventricular septum(subaortic) : remote from aorta: difficult to direct LV flow to aorta:: inlet type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Sub aortic VSD: VIF: posterior margin of VSD. Bundle away</a:t>
            </a:r>
          </a:p>
          <a:p>
            <a:r>
              <a:rPr lang="en-US"/>
              <a:t>Subaortic Perimembranous VSD near TV : Posterio division of TSM is deficient: Bundle lies in poesterior inferior margin of VSD. 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0D6C19-C60B-4316-9B24-4B6738348110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97038E-2FD2-46DA-86E5-45A51AB0B4AB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610540-90DA-402C-B2C9-698E751B9BD2}" type="slidenum">
              <a:rPr lang="en-IN" smtClean="0">
                <a:cs typeface="Arial" pitchFamily="34" charset="0"/>
              </a:rPr>
              <a:pPr/>
              <a:t>71</a:t>
            </a:fld>
            <a:endParaRPr lang="en-IN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0D42E6-6763-4CA4-89DA-B3D45ADEE771}" type="slidenum">
              <a:rPr lang="en-IN" smtClean="0">
                <a:cs typeface="Arial" pitchFamily="34" charset="0"/>
              </a:rPr>
              <a:pPr/>
              <a:t>72</a:t>
            </a:fld>
            <a:endParaRPr lang="en-IN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50CED8-F6F7-4DAB-BB4A-6002F61527AF}" type="slidenum">
              <a:rPr lang="en-US"/>
              <a:pPr/>
              <a:t>88</a:t>
            </a:fld>
            <a:endParaRPr lang="en-US"/>
          </a:p>
        </p:txBody>
      </p:sp>
      <p:sp>
        <p:nvSpPr>
          <p:cNvPr id="174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EDA2A-3222-4D63-872D-7B41C03384D8}" type="slidenum">
              <a:rPr lang="en-IN" smtClean="0">
                <a:cs typeface="Arial" pitchFamily="34" charset="0"/>
              </a:rPr>
              <a:pPr/>
              <a:t>93</a:t>
            </a:fld>
            <a:endParaRPr lang="en-IN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0.wmf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4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2.vml" /><Relationship Id="rId5" Type="http://schemas.openxmlformats.org/officeDocument/2006/relationships/image" Target="../media/image28.jpeg" /><Relationship Id="rId4" Type="http://schemas.openxmlformats.org/officeDocument/2006/relationships/image" Target="../media/image27.png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D:/Documents%20and%20Settings/dr/Desktop/DORV%20suvarna/DORV_PH_20140322_125709_20140322_131110_0002.AVI" TargetMode="Externa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6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video" Target="file:///D:/Documents%20and%20Settings/dr/Desktop/DORV%20suvarna/2.AVI" TargetMode="External" /><Relationship Id="rId1" Type="http://schemas.openxmlformats.org/officeDocument/2006/relationships/video" Target="file:///D:/Documents%20and%20Settings/dr/Desktop/DORV%20suvarna/1.AVI" TargetMode="External" /><Relationship Id="rId5" Type="http://schemas.openxmlformats.org/officeDocument/2006/relationships/image" Target="../media/image36.png" /><Relationship Id="rId4" Type="http://schemas.openxmlformats.org/officeDocument/2006/relationships/image" Target="../media/image35.png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009650"/>
          </a:xfrm>
        </p:spPr>
        <p:txBody>
          <a:bodyPr>
            <a:normAutofit/>
          </a:bodyPr>
          <a:lstStyle/>
          <a:p>
            <a:r>
              <a:rPr lang="en-US" sz="4800" b="1" dirty="0"/>
              <a:t>Double Outlet Right Ventricle</a:t>
            </a:r>
            <a:endParaRPr lang="en-IN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267200"/>
            <a:ext cx="4191000" cy="1676400"/>
          </a:xfrm>
        </p:spPr>
        <p:txBody>
          <a:bodyPr>
            <a:normAutofit fontScale="92500"/>
          </a:bodyPr>
          <a:lstStyle/>
          <a:p>
            <a:r>
              <a:rPr lang="en-IN" sz="2800" dirty="0"/>
              <a:t> </a:t>
            </a:r>
            <a:r>
              <a:rPr lang="en-IN" b="1" dirty="0">
                <a:solidFill>
                  <a:schemeClr val="tx1"/>
                </a:solidFill>
              </a:rPr>
              <a:t>Dr </a:t>
            </a:r>
            <a:r>
              <a:rPr lang="en-IN" b="1" dirty="0" err="1">
                <a:solidFill>
                  <a:schemeClr val="tx1"/>
                </a:solidFill>
              </a:rPr>
              <a:t>Arun</a:t>
            </a:r>
            <a:r>
              <a:rPr lang="en-IN" b="1" dirty="0">
                <a:solidFill>
                  <a:schemeClr val="tx1"/>
                </a:solidFill>
              </a:rPr>
              <a:t> Jude Alphonse</a:t>
            </a:r>
          </a:p>
          <a:p>
            <a:r>
              <a:rPr lang="en-IN" b="1" dirty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IN" b="1" dirty="0">
                <a:solidFill>
                  <a:schemeClr val="tx1"/>
                </a:solidFill>
              </a:rPr>
              <a:t>Govt TDMC </a:t>
            </a:r>
            <a:r>
              <a:rPr lang="en-IN" b="1" dirty="0" err="1">
                <a:solidFill>
                  <a:schemeClr val="tx1"/>
                </a:solidFill>
              </a:rPr>
              <a:t>Alappuzha</a:t>
            </a:r>
            <a:endParaRPr lang="en-IN" b="1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pic>
        <p:nvPicPr>
          <p:cNvPr id="19457" name="Picture 1" descr="C:\Users\user\Desktop\DORV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2819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Tricuspid-pulmonary discontinuity</a:t>
            </a:r>
            <a:endParaRPr lang="en-IN" dirty="0"/>
          </a:p>
        </p:txBody>
      </p:sp>
      <p:pic>
        <p:nvPicPr>
          <p:cNvPr id="4" name="Content Placeholder 3" descr="Tricuspid pulmonary diiscontinu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/>
          <a:lstStyle/>
          <a:p>
            <a:r>
              <a:rPr lang="en-US" dirty="0"/>
              <a:t>In DORV –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Aorto</a:t>
            </a:r>
            <a:r>
              <a:rPr lang="en-US" dirty="0"/>
              <a:t>-</a:t>
            </a:r>
            <a:r>
              <a:rPr lang="en-US" dirty="0" err="1"/>
              <a:t>pulmonary+Tricuspid</a:t>
            </a:r>
            <a:r>
              <a:rPr lang="en-US" dirty="0"/>
              <a:t>-pulmonary         </a:t>
            </a:r>
            <a:r>
              <a:rPr lang="en-US" dirty="0" err="1"/>
              <a:t>discontuinity</a:t>
            </a:r>
            <a:r>
              <a:rPr lang="en-US" dirty="0"/>
              <a:t> (Persistence of  sub aortic and sub pulmonary </a:t>
            </a:r>
            <a:r>
              <a:rPr lang="en-US" dirty="0" err="1"/>
              <a:t>conus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DORV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240091A-F246-4480-A3A5-EA161E7D8402}" type="slidenum">
              <a:rPr lang="en-IN"/>
              <a:pPr/>
              <a:t>12</a:t>
            </a:fld>
            <a:endParaRPr lang="en-IN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572500" cy="796925"/>
          </a:xfrm>
          <a:ln>
            <a:solidFill>
              <a:srgbClr val="FFFFFF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4100" b="1">
                <a:latin typeface="Arial Narrow" pitchFamily="34" charset="0"/>
              </a:rPr>
              <a:t>Van Praagh classification of DORV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750" y="1357313"/>
            <a:ext cx="8401050" cy="4708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Type I DORV 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		- isolated </a:t>
            </a:r>
            <a:r>
              <a:rPr lang="en-IN" sz="2400" dirty="0" err="1">
                <a:latin typeface="Arial Narrow" pitchFamily="34" charset="0"/>
                <a:ea typeface="AR PL SungtiL GB" charset="0"/>
                <a:cs typeface="AR PL SungtiL GB" charset="0"/>
              </a:rPr>
              <a:t>conotruncal</a:t>
            </a: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 anomaly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Type II DORV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		- </a:t>
            </a:r>
            <a:r>
              <a:rPr lang="en-IN" sz="2400" dirty="0" err="1">
                <a:latin typeface="Arial Narrow" pitchFamily="34" charset="0"/>
                <a:ea typeface="AR PL SungtiL GB" charset="0"/>
                <a:cs typeface="AR PL SungtiL GB" charset="0"/>
              </a:rPr>
              <a:t>conotruncal</a:t>
            </a: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 anomalies + associated malformations of the AV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             valves and ventricles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Type III DORV </a:t>
            </a:r>
          </a:p>
          <a:p>
            <a:pPr marL="549275" indent="-411163" hangingPunct="1">
              <a:lnSpc>
                <a:spcPct val="100000"/>
              </a:lnSpc>
              <a:spcBef>
                <a:spcPts val="4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	   –  </a:t>
            </a:r>
            <a:r>
              <a:rPr lang="pt-BR" sz="2400" dirty="0">
                <a:latin typeface="Arial Narrow" pitchFamily="34" charset="0"/>
                <a:ea typeface="AR PL SungtiL GB" charset="0"/>
                <a:cs typeface="AR PL SungtiL GB" charset="0"/>
              </a:rPr>
              <a:t>heterotaxy (polysplenia, asplenia,,atrial isomerism)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PATHOLOGIC CLASSIFICATION</a:t>
            </a:r>
            <a:endParaRPr lang="en-GB" sz="3600" b="1" dirty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990600" y="30480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/>
              <a:t>Location of VSD to great arteries</a:t>
            </a:r>
          </a:p>
          <a:p>
            <a:pPr>
              <a:buFont typeface="Arial" pitchFamily="34" charset="0"/>
              <a:buChar char="•"/>
            </a:pPr>
            <a:endParaRPr lang="en-US" sz="3600"/>
          </a:p>
          <a:p>
            <a:pPr>
              <a:buFont typeface="Arial" pitchFamily="34" charset="0"/>
              <a:buChar char="•"/>
            </a:pPr>
            <a:endParaRPr lang="en-GB" sz="36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895600" y="1981200"/>
            <a:ext cx="168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/>
              <a:t>Based on</a:t>
            </a:r>
            <a:endParaRPr lang="en-GB" sz="3200" u="sng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57200" y="2743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990600" y="3657600"/>
            <a:ext cx="6477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/>
              <a:t>Great artery relationship</a:t>
            </a:r>
            <a:endParaRPr lang="en-GB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/>
              <a:t>Ventricular </a:t>
            </a:r>
            <a:r>
              <a:rPr lang="en-US" b="1" dirty="0" err="1"/>
              <a:t>septal</a:t>
            </a:r>
            <a:r>
              <a:rPr lang="en-US" b="1" dirty="0"/>
              <a:t> defect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only outflow tract of the left ventricle. </a:t>
            </a:r>
          </a:p>
          <a:p>
            <a:pPr eaLnBrk="1" hangingPunct="1"/>
            <a:r>
              <a:rPr lang="en-US"/>
              <a:t>Mostly conoventricular. </a:t>
            </a:r>
          </a:p>
          <a:p>
            <a:pPr eaLnBrk="1" hangingPunct="1"/>
            <a:r>
              <a:rPr lang="en-US"/>
              <a:t>Accordingly however DORV can be classified with respect to VSD location. </a:t>
            </a:r>
          </a:p>
          <a:p>
            <a:pPr lvl="1" eaLnBrk="1" hangingPunct="1"/>
            <a:r>
              <a:rPr lang="en-US"/>
              <a:t>Subaortic</a:t>
            </a:r>
          </a:p>
          <a:p>
            <a:pPr lvl="1" eaLnBrk="1" hangingPunct="1"/>
            <a:r>
              <a:rPr lang="en-US"/>
              <a:t>Subpulmonary</a:t>
            </a:r>
          </a:p>
          <a:p>
            <a:pPr lvl="1" eaLnBrk="1" hangingPunct="1"/>
            <a:r>
              <a:rPr lang="en-US"/>
              <a:t>Doubly committed</a:t>
            </a:r>
          </a:p>
          <a:p>
            <a:pPr lvl="1" eaLnBrk="1" hangingPunct="1"/>
            <a:r>
              <a:rPr lang="en-US"/>
              <a:t>Non committed.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dirty="0"/>
              <a:t>POSITION OF VSD</a:t>
            </a:r>
            <a:endParaRPr lang="en-GB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Sub-aortic type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Sub-pulmonary type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/>
              <a:t>(Taussig Bing complex)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Doubly committed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Remote type</a:t>
            </a:r>
            <a:endParaRPr lang="en-GB"/>
          </a:p>
        </p:txBody>
      </p:sp>
      <p:pic>
        <p:nvPicPr>
          <p:cNvPr id="25604" name="Picture 3" descr="C:\Users\vinay\Pictures\2164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762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GREAT ARTERY RELATIONSHIPS AT THE LEVEL OF SEMILUNAR VALVES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6482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b="1" dirty="0"/>
              <a:t>Right posterior aorta</a:t>
            </a:r>
            <a:r>
              <a:rPr lang="en-IN" dirty="0"/>
              <a:t> :The aortic valve and trunk originate from the right ventricle at a location posterior and to the right of the pulmonary valve and its arterial trunk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b="1" dirty="0"/>
              <a:t>Right lateral aorta (side-by-side relationship)</a:t>
            </a:r>
            <a:r>
              <a:rPr lang="en-IN" dirty="0"/>
              <a:t> : The aorta is to the right of the pulmonary artery, and the </a:t>
            </a:r>
            <a:r>
              <a:rPr lang="en-IN" dirty="0" err="1"/>
              <a:t>semilunar</a:t>
            </a:r>
            <a:r>
              <a:rPr lang="en-IN" dirty="0"/>
              <a:t> valves lie approximately in the same transverse and coronal plane. This is the classically described great artery relationship in DORV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b="1" dirty="0"/>
              <a:t>Right anterior aorta </a:t>
            </a:r>
            <a:r>
              <a:rPr lang="en-IN" dirty="0"/>
              <a:t>(D-</a:t>
            </a:r>
            <a:r>
              <a:rPr lang="en-IN" dirty="0" err="1"/>
              <a:t>malposition</a:t>
            </a:r>
            <a:r>
              <a:rPr lang="en-IN" dirty="0"/>
              <a:t>)The aorta is to the right and anterior to the pulmonary artery.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b="1" dirty="0"/>
              <a:t>Left anterior aorta  (L-</a:t>
            </a:r>
            <a:r>
              <a:rPr lang="en-IN" b="1" dirty="0" err="1"/>
              <a:t>malposition</a:t>
            </a:r>
            <a:r>
              <a:rPr lang="en-IN" b="1" dirty="0"/>
              <a:t>)</a:t>
            </a:r>
            <a:r>
              <a:rPr lang="en-IN" dirty="0"/>
              <a:t>The aorta is to the left and anterior to the pulmonary artery.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IN" dirty="0"/>
              <a:t>   This is least common great artery position.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RELATIONSHIP OF GREAT ARTERIES</a:t>
            </a:r>
            <a:br>
              <a:rPr lang="en-US" sz="3600" b="1" dirty="0"/>
            </a:br>
            <a:r>
              <a:rPr lang="en-US" sz="3600" b="1" dirty="0"/>
              <a:t> AT SEMILUNAR VALVE LEVEL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7772400" cy="3886200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Right posterior aorta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Right lateral aorta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 (side by side relationship)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Right anterior aorta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Left anterior aorta.</a:t>
            </a:r>
            <a:endParaRPr lang="en-GB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050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2400" y="0"/>
          <a:ext cx="9372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resentation" r:id="rId3" imgW="2825411" imgH="2118393" progId="PowerPoint.Show.8">
                  <p:embed/>
                </p:oleObj>
              </mc:Choice>
              <mc:Fallback>
                <p:oleObj name="Presentation" r:id="rId3" imgW="2825411" imgH="2118393" progId="PowerPoint.Show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372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828800" y="64008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-22860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Embryology</a:t>
            </a:r>
          </a:p>
          <a:p>
            <a:r>
              <a:rPr lang="en-US" dirty="0"/>
              <a:t>Classification</a:t>
            </a:r>
          </a:p>
          <a:p>
            <a:r>
              <a:rPr lang="en-US" dirty="0" err="1"/>
              <a:t>Haemodynamics</a:t>
            </a:r>
            <a:endParaRPr lang="en-US" dirty="0"/>
          </a:p>
          <a:p>
            <a:r>
              <a:rPr lang="en-US" dirty="0"/>
              <a:t>Clinical presentation</a:t>
            </a:r>
          </a:p>
          <a:p>
            <a:r>
              <a:rPr lang="en-US" dirty="0"/>
              <a:t>Natural history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Management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PHYSIOLOGIC CLASSIFICATION</a:t>
            </a:r>
            <a:endParaRPr lang="en-GB" sz="36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</a:rPr>
              <a:t>   Depends on: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</a:rPr>
              <a:t>Presence or absence of associated pulmonary </a:t>
            </a:r>
            <a:r>
              <a:rPr lang="en-US" dirty="0" err="1">
                <a:latin typeface="Times New Roman" pitchFamily="18" charset="0"/>
              </a:rPr>
              <a:t>stenosis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</a:rPr>
              <a:t>Relationship of VSD to great arteries.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</a:rPr>
              <a:t>DORV may simulate that of large VSD, TOF, TGA.</a:t>
            </a: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ASSOCIATED ANOMALIES</a:t>
            </a:r>
            <a:endParaRPr lang="en-GB" sz="36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3856038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Subaortic stenosis – 3%;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   Frequently co-exist with sub-pulmonary VSD type (50%).</a:t>
            </a:r>
            <a:endParaRPr lang="en-GB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Coarctation – 12%;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  frequent in subpulmonary VSD type 50%.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Mitral valve anomalies – 10%;  -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/>
              <a:t>    frequent in remote VSD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ASD – 10%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TAPVC – 2%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AV canal – 5%, Common in remote VSD.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it behaves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Function of</a:t>
            </a:r>
          </a:p>
          <a:p>
            <a:r>
              <a:rPr lang="en-US" dirty="0"/>
              <a:t>VSD</a:t>
            </a:r>
          </a:p>
          <a:p>
            <a:r>
              <a:rPr lang="en-US" dirty="0"/>
              <a:t>PS</a:t>
            </a:r>
            <a:endParaRPr lang="en-IN" dirty="0"/>
          </a:p>
        </p:txBody>
      </p:sp>
      <p:pic>
        <p:nvPicPr>
          <p:cNvPr id="2050" name="Picture 2" descr="C:\Users\user\Downloads\20230728_184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MAJOR CLINICAL PATERNS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latin typeface="Times New Roman" pitchFamily="18" charset="0"/>
              </a:rPr>
              <a:t>Group 1  </a:t>
            </a:r>
            <a:r>
              <a:rPr lang="en-US" dirty="0">
                <a:latin typeface="Times New Roman" pitchFamily="18" charset="0"/>
              </a:rPr>
              <a:t>- Sub aortic VSD with PS (resembles TOF)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latin typeface="Times New Roman" pitchFamily="18" charset="0"/>
              </a:rPr>
              <a:t>Group 2</a:t>
            </a:r>
            <a:r>
              <a:rPr lang="en-US" dirty="0">
                <a:latin typeface="Times New Roman" pitchFamily="18" charset="0"/>
              </a:rPr>
              <a:t>-Sub pulmonary VSD, with or without PS 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Times New Roman" pitchFamily="18" charset="0"/>
              </a:rPr>
              <a:t>(resembles TGA).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latin typeface="Times New Roman" pitchFamily="18" charset="0"/>
              </a:rPr>
              <a:t>Group 3- </a:t>
            </a:r>
            <a:r>
              <a:rPr lang="en-US" dirty="0">
                <a:latin typeface="Times New Roman" pitchFamily="18" charset="0"/>
              </a:rPr>
              <a:t>Sub aortic VSD, no PS, (resembles VSD)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latin typeface="Times New Roman" pitchFamily="18" charset="0"/>
              </a:rPr>
              <a:t>Group4</a:t>
            </a:r>
            <a:r>
              <a:rPr lang="en-US" dirty="0">
                <a:latin typeface="Times New Roman" pitchFamily="18" charset="0"/>
              </a:rPr>
              <a:t>- Sub aortic VSD with PVOD (Resembles </a:t>
            </a:r>
            <a:r>
              <a:rPr lang="en-US" dirty="0" err="1">
                <a:latin typeface="Times New Roman" pitchFamily="18" charset="0"/>
              </a:rPr>
              <a:t>Eisenmenger</a:t>
            </a:r>
            <a:r>
              <a:rPr lang="en-US" dirty="0">
                <a:latin typeface="Times New Roman" pitchFamily="18" charset="0"/>
              </a:rPr>
              <a:t>– complex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b="1" u="sng">
                <a:latin typeface="Times New Roman" pitchFamily="18" charset="0"/>
              </a:rPr>
            </a:br>
            <a:r>
              <a:rPr lang="en-US" b="1" u="sng">
                <a:latin typeface="Times New Roman" pitchFamily="18" charset="0"/>
              </a:rPr>
              <a:t> </a:t>
            </a:r>
            <a:br>
              <a:rPr lang="en-US" b="1" u="sng">
                <a:latin typeface="Times New Roman" pitchFamily="18" charset="0"/>
              </a:rPr>
            </a:br>
            <a:r>
              <a:rPr lang="en-US" b="1" u="sng">
                <a:latin typeface="Times New Roman" pitchFamily="18" charset="0"/>
              </a:rPr>
              <a:t> </a:t>
            </a: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br>
              <a:rPr lang="en-US" b="1" u="sng">
                <a:latin typeface="Times New Roman" pitchFamily="18" charset="0"/>
              </a:rPr>
            </a:br>
            <a:r>
              <a:rPr lang="en-US" b="1" u="sng"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SUBAORTIC VSD WITH DECREASE PVR WITH NO PS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          -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Resembles VSD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          LV—VSD---</a:t>
            </a:r>
            <a:r>
              <a:rPr lang="en-US" sz="2400" dirty="0" err="1">
                <a:latin typeface="Times New Roman" pitchFamily="18" charset="0"/>
              </a:rPr>
              <a:t>Ao</a:t>
            </a:r>
            <a:r>
              <a:rPr lang="en-US" sz="2400" dirty="0">
                <a:latin typeface="Times New Roman" pitchFamily="18" charset="0"/>
              </a:rPr>
              <a:t>/PA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Times New Roman" pitchFamily="18" charset="0"/>
              </a:rPr>
              <a:t>            RV—VSD---PA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        - PBF increased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Resembles VSD with L-R shunt</a:t>
            </a: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        -Aortic saturation is normal. </a:t>
            </a:r>
            <a:endParaRPr lang="en-US" sz="2400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/>
              <a:t>SUBAORTIC VSD – INCREASE PVR</a:t>
            </a:r>
            <a:br>
              <a:rPr lang="en-US" sz="2400" b="1" u="sng"/>
            </a:br>
            <a:endParaRPr lang="en-US" sz="240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981200"/>
            <a:ext cx="2590800" cy="3313113"/>
          </a:xfr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2133600"/>
            <a:ext cx="5943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/>
              <a:t>       -Increased blood to aorta 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       -Decreased flow to pulmonary trunk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       -Aortic saturation falls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       </a:t>
            </a:r>
            <a:endParaRPr lang="en-GB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SUB AORTIC VSD WITH PS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2209800"/>
            <a:ext cx="2286000" cy="4038600"/>
          </a:xfr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2590800"/>
            <a:ext cx="693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RV       aorta</a:t>
            </a:r>
          </a:p>
          <a:p>
            <a:endParaRPr lang="en-US" sz="2400" dirty="0"/>
          </a:p>
          <a:p>
            <a:r>
              <a:rPr lang="en-US" sz="2400" dirty="0"/>
              <a:t>LV        aorta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Aortic saturation decreased</a:t>
            </a:r>
          </a:p>
          <a:p>
            <a:endParaRPr lang="en-US" sz="2400" dirty="0"/>
          </a:p>
          <a:p>
            <a:r>
              <a:rPr lang="en-US" sz="2400" dirty="0"/>
              <a:t>PBF decreased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7030A0"/>
                </a:solidFill>
              </a:rPr>
              <a:t>Resemble TOF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50 % of DORV with subaortic VSD have PS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14400" y="2743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38200" y="3505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SUBPULMONARY VSD(</a:t>
            </a:r>
            <a:r>
              <a:rPr lang="en-US" sz="3200" b="1" dirty="0" err="1"/>
              <a:t>Taussig</a:t>
            </a:r>
            <a:r>
              <a:rPr lang="en-US" sz="3200" b="1" dirty="0"/>
              <a:t> Bing abnormality)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7200" y="1676400"/>
            <a:ext cx="7315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LV      pulmonary trunk</a:t>
            </a:r>
          </a:p>
          <a:p>
            <a:endParaRPr lang="en-US" sz="2400" dirty="0"/>
          </a:p>
          <a:p>
            <a:r>
              <a:rPr lang="en-US" sz="2400" dirty="0"/>
              <a:t>RV      aorta</a:t>
            </a:r>
          </a:p>
          <a:p>
            <a:endParaRPr lang="en-US" sz="2400" dirty="0"/>
          </a:p>
          <a:p>
            <a:r>
              <a:rPr lang="en-US" sz="2400" dirty="0" err="1"/>
              <a:t>Mimicks</a:t>
            </a:r>
            <a:r>
              <a:rPr lang="en-US" sz="2400" dirty="0"/>
              <a:t> TGA</a:t>
            </a:r>
          </a:p>
          <a:p>
            <a:endParaRPr lang="en-US" sz="2400" dirty="0"/>
          </a:p>
          <a:p>
            <a:r>
              <a:rPr lang="en-US" sz="2400" dirty="0"/>
              <a:t>Pulmonary saturation</a:t>
            </a:r>
            <a:r>
              <a:rPr lang="en-US" sz="2400" b="1" dirty="0"/>
              <a:t> &gt; </a:t>
            </a:r>
            <a:r>
              <a:rPr lang="en-US" sz="2400" dirty="0"/>
              <a:t>Aortic</a:t>
            </a:r>
          </a:p>
          <a:p>
            <a:endParaRPr lang="en-US" sz="2400" dirty="0"/>
          </a:p>
          <a:p>
            <a:r>
              <a:rPr lang="en-US" sz="2400" dirty="0"/>
              <a:t>If PVR decreased     good aortic saturation;</a:t>
            </a:r>
          </a:p>
          <a:p>
            <a:r>
              <a:rPr lang="en-US" sz="2400" dirty="0"/>
              <a:t> LV volume overload</a:t>
            </a:r>
          </a:p>
          <a:p>
            <a:endParaRPr lang="en-US" sz="2400" dirty="0"/>
          </a:p>
          <a:p>
            <a:r>
              <a:rPr lang="en-US" sz="2400" dirty="0"/>
              <a:t>If PVR increases      Blood from  LV and RV     Aorta         Aortic saturation decreases.    </a:t>
            </a:r>
            <a:endParaRPr lang="en-GB" sz="2400" dirty="0"/>
          </a:p>
        </p:txBody>
      </p:sp>
      <p:sp>
        <p:nvSpPr>
          <p:cNvPr id="5" name="Right Arrow 4"/>
          <p:cNvSpPr/>
          <p:nvPr/>
        </p:nvSpPr>
        <p:spPr>
          <a:xfrm>
            <a:off x="914400" y="1828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914400" y="2514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2590800" y="5791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5715000" y="5791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9634" name="Picture 2" descr="C:\Users\user\Desktop\20230728_19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743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A67703-C0CF-4238-88DE-EA94B0FF17C3}" type="slidenum">
              <a:rPr lang="en-IN"/>
              <a:pPr/>
              <a:t>28</a:t>
            </a:fld>
            <a:endParaRPr lang="en-IN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313" y="285750"/>
            <a:ext cx="8643937" cy="521766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800" b="1" dirty="0">
                <a:latin typeface="Arial Narrow" pitchFamily="34" charset="0"/>
                <a:ea typeface="AR PL SungtiL GB" charset="0"/>
                <a:cs typeface="AR PL SungtiL GB" charset="0"/>
              </a:rPr>
              <a:t>DORV-Physiology &amp;</a:t>
            </a:r>
            <a:r>
              <a:rPr lang="en-IN" sz="2800" b="1" dirty="0">
                <a:latin typeface="Arial Narrow" pitchFamily="34" charset="0"/>
                <a:ea typeface="AR PL SungtiL GB" charset="0"/>
                <a:cs typeface="AR PL SungtiL GB" charset="0"/>
              </a:rPr>
              <a:t> Clinical Manifestations</a:t>
            </a:r>
            <a:r>
              <a:rPr lang="en-US" sz="2800" b="1" dirty="0">
                <a:latin typeface="Arial Narrow" pitchFamily="34" charset="0"/>
                <a:ea typeface="AR PL SungtiL GB" charset="0"/>
                <a:cs typeface="AR PL SungtiL GB" charset="0"/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4313" y="1285875"/>
            <a:ext cx="8643937" cy="4845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7200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4 groups :</a:t>
            </a:r>
          </a:p>
          <a:p>
            <a:pPr marL="457200" indent="-457200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>
                <a:srgbClr val="FFFFFF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(a)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Subaortic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VSD + PS   → TOF </a:t>
            </a: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(b)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Subpulmonary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VSD ±  PS →TGA</a:t>
            </a: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(c)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Subaortic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VSD without PS → simple VSD with  PAH </a:t>
            </a: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                                                        ( non restrictive PM VSD)</a:t>
            </a: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indent="-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(d)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Subaortic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VSD without PS + high PVR→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Eisenmenger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</a:t>
            </a:r>
            <a:r>
              <a:rPr lang="en-IN" sz="2400" dirty="0">
                <a:solidFill>
                  <a:srgbClr val="FFFFFF"/>
                </a:solidFill>
                <a:latin typeface="Arial Narrow" pitchFamily="34" charset="0"/>
                <a:ea typeface="AR PL SungtiL GB" charset="0"/>
                <a:cs typeface="AR PL SungtiL GB" charset="0"/>
              </a:rPr>
              <a:t>syn.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1) DORV with </a:t>
            </a:r>
            <a:r>
              <a:rPr lang="en-IN" b="1" dirty="0" err="1"/>
              <a:t>subaortic</a:t>
            </a:r>
            <a:r>
              <a:rPr lang="en-IN" b="1" dirty="0"/>
              <a:t> VSD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Male : female 1.7 : 1</a:t>
            </a:r>
          </a:p>
          <a:p>
            <a:r>
              <a:rPr lang="en-IN" dirty="0"/>
              <a:t>Murmur – from birth</a:t>
            </a:r>
          </a:p>
          <a:p>
            <a:r>
              <a:rPr lang="en-IN" dirty="0"/>
              <a:t>Intensity of murmur increases </a:t>
            </a:r>
          </a:p>
          <a:p>
            <a:r>
              <a:rPr lang="en-IN" dirty="0"/>
              <a:t>Increased pulmonary blood flow– LV volume overload– CHF</a:t>
            </a:r>
          </a:p>
          <a:p>
            <a:r>
              <a:rPr lang="en-IN" dirty="0"/>
              <a:t>Poor growth and development</a:t>
            </a:r>
          </a:p>
          <a:p>
            <a:r>
              <a:rPr lang="en-IN" dirty="0"/>
              <a:t>Cyanosis- mild or absent</a:t>
            </a:r>
          </a:p>
          <a:p>
            <a:r>
              <a:rPr lang="en-IN" dirty="0"/>
              <a:t>Rise in PVR- curtails PBF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7C4624-05FD-4450-ACBE-9E26081E0B74}" type="datetime1">
              <a:rPr lang="en-US"/>
              <a:pPr/>
              <a:t>7/29/2023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DORV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5E8180F-2605-4C7F-98AC-45B9DAECBBA3}" type="slidenum">
              <a:rPr lang="en-IN"/>
              <a:pPr/>
              <a:t>3</a:t>
            </a:fld>
            <a:endParaRPr lang="en-IN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85751" y="274640"/>
            <a:ext cx="842962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4100" b="1" dirty="0">
                <a:latin typeface="Arial Narrow" pitchFamily="34" charset="0"/>
                <a:ea typeface="AR PL SungtiL GB" charset="0"/>
                <a:cs typeface="AR PL SungtiL GB" charset="0"/>
              </a:rPr>
              <a:t>Definition</a:t>
            </a:r>
            <a:r>
              <a:rPr lang="en-US" sz="4100" b="1" dirty="0">
                <a:solidFill>
                  <a:srgbClr val="FFFFFF"/>
                </a:solidFill>
                <a:latin typeface="Arial Narrow" pitchFamily="34" charset="0"/>
                <a:ea typeface="AR PL SungtiL GB" charset="0"/>
                <a:cs typeface="AR PL SungtiL GB" charset="0"/>
              </a:rPr>
              <a:t>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89" y="857250"/>
            <a:ext cx="8501062" cy="1937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b="1" dirty="0">
                <a:latin typeface="Arial Narrow" pitchFamily="34" charset="0"/>
                <a:ea typeface="AR PL SungtiL GB" charset="0"/>
                <a:cs typeface="AR PL SungtiL GB" charset="0"/>
              </a:rPr>
              <a:t>DOV- Double outlet ventricle: </a:t>
            </a:r>
          </a:p>
          <a:p>
            <a:pPr marL="457200" lvl="1" indent="-215900" hangingPunct="1">
              <a:lnSpc>
                <a:spcPct val="100000"/>
              </a:lnSpc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latin typeface="Arial Narrow" pitchFamily="34" charset="0"/>
                <a:ea typeface="AR PL SungtiL GB" charset="0"/>
                <a:cs typeface="AR PL SungtiL GB" charset="0"/>
              </a:rPr>
              <a:t>origin of both great arteries from single ventricle</a:t>
            </a:r>
          </a:p>
          <a:p>
            <a:pPr marL="1828800" lvl="4" indent="-215900" hangingPunct="1">
              <a:lnSpc>
                <a:spcPct val="100000"/>
              </a:lnSpc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latin typeface="Arial Narrow" pitchFamily="34" charset="0"/>
                <a:ea typeface="AR PL SungtiL GB" charset="0"/>
                <a:cs typeface="AR PL SungtiL GB" charset="0"/>
              </a:rPr>
              <a:t>Double outlet right ventricle (DORV)</a:t>
            </a:r>
          </a:p>
          <a:p>
            <a:pPr marL="1828800" lvl="4" indent="-215900" hangingPunct="1">
              <a:lnSpc>
                <a:spcPct val="100000"/>
              </a:lnSpc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latin typeface="Arial Narrow" pitchFamily="34" charset="0"/>
                <a:ea typeface="AR PL SungtiL GB" charset="0"/>
                <a:cs typeface="AR PL SungtiL GB" charset="0"/>
              </a:rPr>
              <a:t>Double outlet left ventricle  (DOLV)</a:t>
            </a:r>
            <a:r>
              <a:rPr lang="en-US" sz="2400" dirty="0">
                <a:solidFill>
                  <a:srgbClr val="FFFFFF"/>
                </a:solidFill>
                <a:latin typeface="Arial Narrow" pitchFamily="34" charset="0"/>
                <a:ea typeface="AR PL SungtiL GB" charset="0"/>
                <a:cs typeface="AR PL SungtiL GB" charset="0"/>
              </a:rPr>
              <a:t>V)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solidFill>
                <a:srgbClr val="FFFFFF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" y="2590800"/>
            <a:ext cx="8643938" cy="37226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DORV</a:t>
            </a:r>
            <a:r>
              <a:rPr lang="en-IN" sz="2400" dirty="0">
                <a:latin typeface="Arial Narrow" pitchFamily="34" charset="0"/>
                <a:ea typeface="AR PL SungtiL GB" charset="0"/>
                <a:cs typeface="AR PL SungtiL GB" charset="0"/>
              </a:rPr>
              <a:t> :“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Type of </a:t>
            </a:r>
            <a:r>
              <a:rPr lang="en-IN" sz="2400" b="1" dirty="0" err="1">
                <a:latin typeface="Arial Narrow" pitchFamily="34" charset="0"/>
                <a:ea typeface="AR PL SungtiL GB" charset="0"/>
                <a:cs typeface="AR PL SungtiL GB" charset="0"/>
              </a:rPr>
              <a:t>ventriculoarterial</a:t>
            </a:r>
            <a:r>
              <a:rPr lang="en-IN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connection in which both great vessels arise either entirely or predominantly from the right ventricle”</a:t>
            </a:r>
            <a:r>
              <a:rPr lang="en-US" sz="2400" b="1" dirty="0">
                <a:latin typeface="Arial Narrow" pitchFamily="34" charset="0"/>
                <a:ea typeface="AR PL SungtiL GB" charset="0"/>
                <a:cs typeface="AR PL SungtiL GB" charset="0"/>
              </a:rPr>
              <a:t> </a:t>
            </a:r>
          </a:p>
          <a:p>
            <a:pPr lvl="1" indent="-215900"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dirty="0">
              <a:solidFill>
                <a:srgbClr val="FFFFFF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lvl="1" indent="-215900"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dirty="0">
              <a:solidFill>
                <a:srgbClr val="FFFFFF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lvl="1" indent="-215900"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200" dirty="0">
                <a:solidFill>
                  <a:srgbClr val="FFFFFF"/>
                </a:solidFill>
                <a:latin typeface="Arial Narrow" pitchFamily="34" charset="0"/>
                <a:ea typeface="AR PL SungtiL GB" charset="0"/>
                <a:cs typeface="AR PL SungtiL GB" charset="0"/>
              </a:rPr>
              <a:t>RV</a:t>
            </a:r>
            <a:endParaRPr lang="en-US" sz="2200" b="1" dirty="0"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lvl="1" indent="-215900">
              <a:buClr>
                <a:srgbClr val="FFFFFF"/>
              </a:buClr>
              <a:buFont typeface="Wingdings" pitchFamily="2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200" b="1" dirty="0">
                <a:latin typeface="Arial Narrow" pitchFamily="34" charset="0"/>
                <a:ea typeface="AR PL SungtiL GB" charset="0"/>
                <a:cs typeface="AR PL SungtiL GB" charset="0"/>
              </a:rPr>
              <a:t>VSD- only outlet from LV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solidFill>
                <a:srgbClr val="FFFF00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solidFill>
                <a:srgbClr val="FFFF00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marL="457200"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solidFill>
                <a:srgbClr val="FFFFFF"/>
              </a:solidFill>
              <a:latin typeface="Arial Narrow" pitchFamily="34" charset="0"/>
              <a:ea typeface="AR PL SungtiL GB" charset="0"/>
              <a:cs typeface="AR PL SungtiL GB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 Narrow" pitchFamily="34" charset="0"/>
                <a:ea typeface="AR PL SungtiL GB" charset="0"/>
                <a:cs typeface="AR PL SungtiL GB" charset="0"/>
              </a:rPr>
              <a:t>	</a:t>
            </a:r>
          </a:p>
        </p:txBody>
      </p:sp>
      <p:pic>
        <p:nvPicPr>
          <p:cNvPr id="1026" name="Picture 2" descr="C:\Users\user\Desktop\DORV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4410222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Physical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IN" dirty="0"/>
              <a:t>Transient neonatal cyanosis- transient elevation in PVR</a:t>
            </a:r>
          </a:p>
          <a:p>
            <a:r>
              <a:rPr lang="en-IN" dirty="0"/>
              <a:t>Catabolic appearance of congestive heart failure</a:t>
            </a:r>
          </a:p>
          <a:p>
            <a:r>
              <a:rPr lang="en-IN" dirty="0" err="1"/>
              <a:t>Eisenmenger’s</a:t>
            </a:r>
            <a:r>
              <a:rPr lang="en-IN" dirty="0"/>
              <a:t> syndrome- cyanosis and clubbing</a:t>
            </a:r>
          </a:p>
          <a:p>
            <a:r>
              <a:rPr lang="en-IN" dirty="0" err="1"/>
              <a:t>Trisomy</a:t>
            </a:r>
            <a:r>
              <a:rPr lang="en-IN" dirty="0"/>
              <a:t> 18- </a:t>
            </a:r>
            <a:r>
              <a:rPr lang="en-IN" dirty="0" err="1"/>
              <a:t>clinodactyly</a:t>
            </a:r>
            <a:r>
              <a:rPr lang="en-IN" dirty="0"/>
              <a:t>, rocker bottom feet and lax skin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0"/>
            <a:ext cx="3026686" cy="21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Arterial pulse- brisk</a:t>
            </a:r>
          </a:p>
          <a:p>
            <a:r>
              <a:rPr lang="en-IN" dirty="0"/>
              <a:t>Later rise in PVR- normalises pulse</a:t>
            </a:r>
          </a:p>
          <a:p>
            <a:r>
              <a:rPr lang="en-IN" dirty="0"/>
              <a:t>CHF--JVP -A wave, V wave and mean pressure are elevated</a:t>
            </a:r>
          </a:p>
          <a:p>
            <a:r>
              <a:rPr lang="en-IN" dirty="0"/>
              <a:t>Hyperactive </a:t>
            </a:r>
            <a:r>
              <a:rPr lang="en-IN" dirty="0" err="1"/>
              <a:t>precordium</a:t>
            </a:r>
            <a:r>
              <a:rPr lang="en-IN" dirty="0"/>
              <a:t> with Harrison’s grooves(chronic </a:t>
            </a:r>
            <a:r>
              <a:rPr lang="en-IN" dirty="0" err="1"/>
              <a:t>dyspnea</a:t>
            </a:r>
            <a:r>
              <a:rPr lang="en-IN" dirty="0"/>
              <a:t>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IN" dirty="0"/>
              <a:t>Palpable P2(dilated hypertensive PA)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Thrill generated by VSD is maximal in the third and fourth </a:t>
            </a:r>
            <a:r>
              <a:rPr lang="en-IN" dirty="0" err="1"/>
              <a:t>intercostal</a:t>
            </a:r>
            <a:r>
              <a:rPr lang="en-IN" dirty="0"/>
              <a:t> spaces at the left </a:t>
            </a:r>
            <a:r>
              <a:rPr lang="en-IN" dirty="0" err="1"/>
              <a:t>sternal</a:t>
            </a:r>
            <a:r>
              <a:rPr lang="en-IN" dirty="0"/>
              <a:t> border</a:t>
            </a:r>
          </a:p>
          <a:p>
            <a:r>
              <a:rPr lang="en-IN" dirty="0"/>
              <a:t>PVR rises- left ventricular impulse </a:t>
            </a:r>
            <a:r>
              <a:rPr lang="en-IN" dirty="0" err="1"/>
              <a:t>inconspicious</a:t>
            </a:r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Right ventricular impulse, the palpable pulmonary trunk, and the palpable pulmonary closure sound persist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Auscultation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S1 soft ( PR interval prolonged)</a:t>
            </a:r>
          </a:p>
          <a:p>
            <a:r>
              <a:rPr lang="en-IN" dirty="0"/>
              <a:t>S2- P2 loud, A2 loud</a:t>
            </a:r>
          </a:p>
          <a:p>
            <a:r>
              <a:rPr lang="en-IN" dirty="0" err="1"/>
              <a:t>Inspiratory</a:t>
            </a:r>
            <a:r>
              <a:rPr lang="en-IN" dirty="0"/>
              <a:t> splitting preserved(until PVR&lt;SVR)</a:t>
            </a:r>
          </a:p>
          <a:p>
            <a:r>
              <a:rPr lang="en-IN" dirty="0" err="1"/>
              <a:t>Holosystolic</a:t>
            </a:r>
            <a:r>
              <a:rPr lang="en-IN" dirty="0"/>
              <a:t> murmur- 3</a:t>
            </a:r>
            <a:r>
              <a:rPr lang="en-IN" baseline="30000" dirty="0"/>
              <a:t>rd</a:t>
            </a:r>
            <a:r>
              <a:rPr lang="en-IN" dirty="0"/>
              <a:t>, 4</a:t>
            </a:r>
            <a:r>
              <a:rPr lang="en-IN" baseline="30000" dirty="0"/>
              <a:t>th</a:t>
            </a:r>
            <a:r>
              <a:rPr lang="en-IN" dirty="0"/>
              <a:t> ICS</a:t>
            </a:r>
          </a:p>
          <a:p>
            <a:r>
              <a:rPr lang="en-IN" dirty="0"/>
              <a:t>Apical MDM</a:t>
            </a:r>
          </a:p>
          <a:p>
            <a:pPr>
              <a:buNone/>
            </a:pP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With elevated PVR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VSD murmur- softer and decrescendo but does not disappear</a:t>
            </a:r>
          </a:p>
          <a:p>
            <a:r>
              <a:rPr lang="en-IN" dirty="0" err="1"/>
              <a:t>Eisenmenger</a:t>
            </a:r>
            <a:r>
              <a:rPr lang="en-IN" dirty="0"/>
              <a:t> syndrome- Pulmonary EC, loud single S2, Graham Steel murmur</a:t>
            </a:r>
          </a:p>
          <a:p>
            <a:r>
              <a:rPr lang="en-IN" dirty="0"/>
              <a:t>DORV suspected- PBF remains increased in the presence of cyanosis and when a soft decrescendo systolic murmur persists at the left </a:t>
            </a:r>
            <a:r>
              <a:rPr lang="en-IN" dirty="0" err="1"/>
              <a:t>sternal</a:t>
            </a:r>
            <a:r>
              <a:rPr lang="en-IN" dirty="0"/>
              <a:t> edge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3) DORV with </a:t>
            </a:r>
            <a:r>
              <a:rPr lang="en-IN" b="1" dirty="0" err="1"/>
              <a:t>subaortic</a:t>
            </a:r>
            <a:r>
              <a:rPr lang="en-IN" b="1" dirty="0"/>
              <a:t> VSD and Pulmonary </a:t>
            </a:r>
            <a:r>
              <a:rPr lang="en-IN" b="1" dirty="0" err="1"/>
              <a:t>Stenosis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Pulmonary </a:t>
            </a:r>
            <a:r>
              <a:rPr lang="en-IN" dirty="0" err="1"/>
              <a:t>stenosis</a:t>
            </a:r>
            <a:r>
              <a:rPr lang="en-IN" dirty="0"/>
              <a:t>- mild to severe to </a:t>
            </a:r>
            <a:r>
              <a:rPr lang="en-IN" dirty="0" err="1"/>
              <a:t>atresia</a:t>
            </a:r>
            <a:endParaRPr lang="en-IN" dirty="0"/>
          </a:p>
          <a:p>
            <a:r>
              <a:rPr lang="en-IN" dirty="0"/>
              <a:t>May be present at birth or progressive increase in severity</a:t>
            </a:r>
          </a:p>
          <a:p>
            <a:r>
              <a:rPr lang="en-IN" dirty="0"/>
              <a:t>Squatting episodes seen</a:t>
            </a:r>
          </a:p>
          <a:p>
            <a:r>
              <a:rPr lang="en-US" dirty="0"/>
              <a:t>Clinical features closely resemble TOF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JVP- A is normal</a:t>
            </a:r>
          </a:p>
          <a:p>
            <a:r>
              <a:rPr lang="en-IN" dirty="0"/>
              <a:t>Arterial pulse is normal</a:t>
            </a:r>
          </a:p>
          <a:p>
            <a:r>
              <a:rPr lang="en-IN" dirty="0"/>
              <a:t>Right ventricular impulse – 4</a:t>
            </a:r>
            <a:r>
              <a:rPr lang="en-IN" baseline="30000" dirty="0"/>
              <a:t>th</a:t>
            </a:r>
            <a:r>
              <a:rPr lang="en-IN" dirty="0"/>
              <a:t> or 5</a:t>
            </a:r>
            <a:r>
              <a:rPr lang="en-IN" baseline="30000" dirty="0"/>
              <a:t>th</a:t>
            </a:r>
            <a:r>
              <a:rPr lang="en-IN" dirty="0"/>
              <a:t> ICS and </a:t>
            </a:r>
            <a:r>
              <a:rPr lang="en-IN" dirty="0" err="1"/>
              <a:t>subxyphoid</a:t>
            </a:r>
            <a:endParaRPr lang="en-IN" dirty="0"/>
          </a:p>
          <a:p>
            <a:r>
              <a:rPr lang="en-IN" dirty="0"/>
              <a:t>Systolic thrill- 3</a:t>
            </a:r>
            <a:r>
              <a:rPr lang="en-IN" baseline="30000" dirty="0"/>
              <a:t>rd</a:t>
            </a:r>
            <a:r>
              <a:rPr lang="en-IN" dirty="0"/>
              <a:t> left ICS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Auscultation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/>
              <a:t>Acyanotic</a:t>
            </a:r>
            <a:r>
              <a:rPr lang="en-IN" dirty="0"/>
              <a:t> patients- mild PS – </a:t>
            </a:r>
            <a:r>
              <a:rPr lang="en-IN" dirty="0" err="1"/>
              <a:t>holosystolic</a:t>
            </a:r>
            <a:r>
              <a:rPr lang="en-IN" dirty="0"/>
              <a:t> murmur (VSD)- LLSB</a:t>
            </a:r>
          </a:p>
          <a:p>
            <a:r>
              <a:rPr lang="en-IN" dirty="0" err="1"/>
              <a:t>Midsystolic</a:t>
            </a:r>
            <a:r>
              <a:rPr lang="en-IN" dirty="0"/>
              <a:t> murmur- (PS)- 2</a:t>
            </a:r>
            <a:r>
              <a:rPr lang="en-IN" baseline="30000" dirty="0"/>
              <a:t>nd</a:t>
            </a:r>
            <a:r>
              <a:rPr lang="en-IN" dirty="0"/>
              <a:t> and 3</a:t>
            </a:r>
            <a:r>
              <a:rPr lang="en-IN" baseline="30000" dirty="0"/>
              <a:t>rd</a:t>
            </a:r>
            <a:r>
              <a:rPr lang="en-IN" dirty="0"/>
              <a:t> left ICS</a:t>
            </a:r>
          </a:p>
          <a:p>
            <a:r>
              <a:rPr lang="en-IN" dirty="0"/>
              <a:t>P2 delayed</a:t>
            </a:r>
          </a:p>
          <a:p>
            <a:pPr>
              <a:buNone/>
            </a:pPr>
            <a:r>
              <a:rPr lang="en-IN" dirty="0"/>
              <a:t>             Severe PS or </a:t>
            </a:r>
            <a:r>
              <a:rPr lang="en-IN" dirty="0" err="1"/>
              <a:t>atresia</a:t>
            </a:r>
            <a:r>
              <a:rPr lang="en-IN" dirty="0"/>
              <a:t>- TOF</a:t>
            </a:r>
          </a:p>
          <a:p>
            <a:r>
              <a:rPr lang="en-IN" dirty="0"/>
              <a:t>Duration of PS murmur- varies inversely with the severity of </a:t>
            </a:r>
            <a:r>
              <a:rPr lang="en-IN" dirty="0" err="1"/>
              <a:t>stenosis</a:t>
            </a:r>
            <a:endParaRPr lang="en-IN" dirty="0"/>
          </a:p>
          <a:p>
            <a:r>
              <a:rPr lang="en-IN" dirty="0"/>
              <a:t>Pulmonary </a:t>
            </a:r>
            <a:r>
              <a:rPr lang="en-IN" dirty="0" err="1"/>
              <a:t>atresia</a:t>
            </a:r>
            <a:r>
              <a:rPr lang="en-IN" dirty="0"/>
              <a:t>- Aortic ejection sound, a soft </a:t>
            </a:r>
            <a:r>
              <a:rPr lang="en-IN" dirty="0" err="1"/>
              <a:t>midsystolic</a:t>
            </a:r>
            <a:r>
              <a:rPr lang="en-IN" dirty="0"/>
              <a:t> murmur into the dilated aorta, and a loud single S2 (aortic valve closure)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Long decrescendo systolic murmur at the left </a:t>
            </a:r>
            <a:r>
              <a:rPr lang="en-IN" dirty="0" err="1"/>
              <a:t>sternal</a:t>
            </a:r>
            <a:r>
              <a:rPr lang="en-IN" dirty="0"/>
              <a:t> border --obligatory flow from LV into aorta through a restrictive VSD--constitutes a zone of </a:t>
            </a:r>
            <a:r>
              <a:rPr lang="en-IN" dirty="0" err="1"/>
              <a:t>subaortic</a:t>
            </a:r>
            <a:r>
              <a:rPr lang="en-IN" dirty="0"/>
              <a:t> </a:t>
            </a:r>
            <a:r>
              <a:rPr lang="en-IN" dirty="0" err="1"/>
              <a:t>stenosis</a:t>
            </a:r>
            <a:endParaRPr lang="en-IN" dirty="0"/>
          </a:p>
          <a:p>
            <a:r>
              <a:rPr lang="en-IN" dirty="0"/>
              <a:t>LVS</a:t>
            </a:r>
            <a:r>
              <a:rPr lang="en-IN" sz="2000" dirty="0"/>
              <a:t>4</a:t>
            </a:r>
            <a:r>
              <a:rPr lang="en-IN" dirty="0"/>
              <a:t> – LVH- </a:t>
            </a:r>
            <a:r>
              <a:rPr lang="en-IN" dirty="0" err="1"/>
              <a:t>subaortic</a:t>
            </a:r>
            <a:r>
              <a:rPr lang="en-IN" dirty="0"/>
              <a:t> </a:t>
            </a:r>
            <a:r>
              <a:rPr lang="en-IN" dirty="0" err="1"/>
              <a:t>stenosis</a:t>
            </a:r>
            <a:endParaRPr lang="en-IN" dirty="0"/>
          </a:p>
          <a:p>
            <a:r>
              <a:rPr lang="en-IN" dirty="0"/>
              <a:t>EDM of AR sometimes heard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When </a:t>
            </a:r>
            <a:r>
              <a:rPr lang="en-IN" dirty="0" err="1"/>
              <a:t>CoA</a:t>
            </a:r>
            <a:r>
              <a:rPr lang="en-IN" dirty="0"/>
              <a:t> elevates systemic systolic pressure -- diverts still more right ventricular blood into the pulmonary trunk- clinical course poor</a:t>
            </a:r>
          </a:p>
          <a:p>
            <a:r>
              <a:rPr lang="en-IN" dirty="0"/>
              <a:t>A rise in PVR --regulates pulmonary blood flow and ameliorates CHF</a:t>
            </a:r>
          </a:p>
          <a:p>
            <a:r>
              <a:rPr lang="en-IN" dirty="0"/>
              <a:t>Cyanosis increases but longevity improves- may reach 2</a:t>
            </a:r>
            <a:r>
              <a:rPr lang="en-IN" baseline="30000" dirty="0"/>
              <a:t>nd</a:t>
            </a:r>
            <a:r>
              <a:rPr lang="en-IN" dirty="0"/>
              <a:t> 3</a:t>
            </a:r>
            <a:r>
              <a:rPr lang="en-IN" baseline="30000" dirty="0"/>
              <a:t>rd</a:t>
            </a:r>
            <a:r>
              <a:rPr lang="en-IN" dirty="0"/>
              <a:t> or 4</a:t>
            </a:r>
            <a:r>
              <a:rPr lang="en-IN" baseline="30000" dirty="0"/>
              <a:t>th</a:t>
            </a:r>
            <a:r>
              <a:rPr lang="en-IN" dirty="0"/>
              <a:t> decade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Incidence</a:t>
            </a:r>
            <a:endParaRPr lang="en-IN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&lt;1% of CHD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0.06 case per 1000 live birth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No sexual or racial predilection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No associated Genetic defect identified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Mostly sporadic, 22q11 deletion associated with some cases DORV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IN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4)DORV with </a:t>
            </a:r>
            <a:r>
              <a:rPr lang="en-IN" b="1" dirty="0" err="1"/>
              <a:t>subpulmonary</a:t>
            </a:r>
            <a:r>
              <a:rPr lang="en-IN" b="1" dirty="0"/>
              <a:t> VSD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Cyanosis- birth or early infancy</a:t>
            </a:r>
          </a:p>
          <a:p>
            <a:r>
              <a:rPr lang="en-IN" dirty="0"/>
              <a:t>RV blood- Aorta</a:t>
            </a:r>
          </a:p>
          <a:p>
            <a:r>
              <a:rPr lang="en-IN" dirty="0"/>
              <a:t>LV blood preferentially enters the PT across the </a:t>
            </a:r>
            <a:r>
              <a:rPr lang="en-IN" dirty="0" err="1"/>
              <a:t>subpulmonary</a:t>
            </a:r>
            <a:r>
              <a:rPr lang="en-IN" dirty="0"/>
              <a:t> VSD</a:t>
            </a:r>
          </a:p>
          <a:p>
            <a:r>
              <a:rPr lang="en-IN" dirty="0"/>
              <a:t>SpO2 is relatively high but at the price of increased PBF, left ventricular volume overload, and CHF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Increased PBF- poor growth and development</a:t>
            </a:r>
          </a:p>
          <a:p>
            <a:r>
              <a:rPr lang="en-IN" dirty="0" err="1"/>
              <a:t>Suprasystemic</a:t>
            </a:r>
            <a:r>
              <a:rPr lang="en-IN" dirty="0"/>
              <a:t> PVR- reversed differential cyanosis- </a:t>
            </a:r>
            <a:r>
              <a:rPr lang="en-IN" dirty="0" err="1"/>
              <a:t>ductal</a:t>
            </a:r>
            <a:r>
              <a:rPr lang="en-IN" dirty="0"/>
              <a:t> flow is right to left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0" y="3352800"/>
            <a:ext cx="355524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Reversed differential cyanosis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Toes are less cyanotic and less clubbed than the fingers </a:t>
            </a:r>
          </a:p>
          <a:p>
            <a:r>
              <a:rPr lang="en-IN" dirty="0"/>
              <a:t>Oxygenated blood from the left ventricle flows through the </a:t>
            </a:r>
            <a:r>
              <a:rPr lang="en-IN" dirty="0" err="1"/>
              <a:t>subpulmonary</a:t>
            </a:r>
            <a:r>
              <a:rPr lang="en-IN" dirty="0"/>
              <a:t> ventricular </a:t>
            </a:r>
            <a:r>
              <a:rPr lang="en-IN" dirty="0" err="1"/>
              <a:t>septal</a:t>
            </a:r>
            <a:r>
              <a:rPr lang="en-IN" dirty="0"/>
              <a:t> defect into the PT and through the patent </a:t>
            </a:r>
            <a:r>
              <a:rPr lang="en-IN" dirty="0" err="1"/>
              <a:t>ductus</a:t>
            </a:r>
            <a:r>
              <a:rPr lang="en-IN" dirty="0"/>
              <a:t> into the descending aorta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Arterial 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UL and LL Pulses-- </a:t>
            </a:r>
            <a:r>
              <a:rPr lang="en-IN" dirty="0" err="1"/>
              <a:t>coarctation</a:t>
            </a:r>
            <a:r>
              <a:rPr lang="en-IN" dirty="0"/>
              <a:t> of the aorta</a:t>
            </a:r>
          </a:p>
          <a:p>
            <a:r>
              <a:rPr lang="en-IN" dirty="0"/>
              <a:t>Femoral pulses may be preserved-- </a:t>
            </a:r>
            <a:r>
              <a:rPr lang="en-IN" dirty="0" err="1"/>
              <a:t>nonrestrictive</a:t>
            </a:r>
            <a:r>
              <a:rPr lang="en-IN" dirty="0"/>
              <a:t> PDA distal to the </a:t>
            </a:r>
            <a:r>
              <a:rPr lang="en-IN" dirty="0" err="1"/>
              <a:t>coarctation</a:t>
            </a:r>
            <a:endParaRPr lang="en-IN" dirty="0"/>
          </a:p>
          <a:p>
            <a:endParaRPr lang="en-IN" dirty="0"/>
          </a:p>
          <a:p>
            <a:r>
              <a:rPr lang="en-IN" dirty="0"/>
              <a:t>JVP- In biventricular failure- A, V and mean pressure elevated</a:t>
            </a:r>
          </a:p>
          <a:p>
            <a:r>
              <a:rPr lang="en-IN" dirty="0"/>
              <a:t>Elevated PVR- JVP normalises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971800" cy="4111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763000" cy="61722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Obligatory RV impulse</a:t>
            </a:r>
          </a:p>
          <a:p>
            <a:r>
              <a:rPr lang="en-IN" dirty="0"/>
              <a:t>Palpable Dilated hypertensive PT</a:t>
            </a:r>
          </a:p>
          <a:p>
            <a:r>
              <a:rPr lang="en-IN" dirty="0"/>
              <a:t>Palpable P2</a:t>
            </a:r>
          </a:p>
          <a:p>
            <a:r>
              <a:rPr lang="en-IN" dirty="0"/>
              <a:t>Thrill in 2</a:t>
            </a:r>
            <a:r>
              <a:rPr lang="en-IN" baseline="30000" dirty="0"/>
              <a:t>nd</a:t>
            </a:r>
            <a:r>
              <a:rPr lang="en-IN" dirty="0"/>
              <a:t> Lt ICS- </a:t>
            </a:r>
            <a:r>
              <a:rPr lang="en-IN" dirty="0" err="1"/>
              <a:t>Subpulmonary</a:t>
            </a:r>
            <a:r>
              <a:rPr lang="en-IN" dirty="0"/>
              <a:t> VSD</a:t>
            </a:r>
          </a:p>
          <a:p>
            <a:endParaRPr lang="en-IN" dirty="0"/>
          </a:p>
          <a:p>
            <a:r>
              <a:rPr lang="en-IN" dirty="0"/>
              <a:t>VSD murmur- 2</a:t>
            </a:r>
            <a:r>
              <a:rPr lang="en-IN" baseline="30000" dirty="0"/>
              <a:t>nd</a:t>
            </a:r>
            <a:r>
              <a:rPr lang="en-IN" dirty="0"/>
              <a:t> </a:t>
            </a:r>
            <a:r>
              <a:rPr lang="en-IN" dirty="0" err="1"/>
              <a:t>lt</a:t>
            </a:r>
            <a:r>
              <a:rPr lang="en-IN" dirty="0"/>
              <a:t> ICS</a:t>
            </a:r>
          </a:p>
          <a:p>
            <a:r>
              <a:rPr lang="en-IN" dirty="0"/>
              <a:t>Loud P2, S2 splitting preserved</a:t>
            </a:r>
          </a:p>
          <a:p>
            <a:r>
              <a:rPr lang="en-IN" dirty="0"/>
              <a:t>Apical MDM</a:t>
            </a:r>
          </a:p>
          <a:p>
            <a:endParaRPr lang="en-IN" dirty="0"/>
          </a:p>
          <a:p>
            <a:pPr>
              <a:buNone/>
            </a:pPr>
            <a:r>
              <a:rPr lang="en-IN" dirty="0"/>
              <a:t>                 PVR elevates-</a:t>
            </a:r>
          </a:p>
          <a:p>
            <a:r>
              <a:rPr lang="en-IN" dirty="0"/>
              <a:t>Murmur attenuated, MDM </a:t>
            </a:r>
            <a:r>
              <a:rPr lang="en-IN" dirty="0" err="1"/>
              <a:t>disapppears</a:t>
            </a:r>
            <a:endParaRPr lang="en-IN" dirty="0"/>
          </a:p>
          <a:p>
            <a:r>
              <a:rPr lang="en-IN" dirty="0"/>
              <a:t>Pulmonary EC, soft short systolic murmur, Graham Steel murmur</a:t>
            </a:r>
          </a:p>
          <a:p>
            <a:r>
              <a:rPr lang="en-IN" dirty="0"/>
              <a:t>S2 loud and single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/>
              <a:t>Natural History</a:t>
            </a:r>
            <a:endParaRPr lang="en-IN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1 )Infant without PS may develop severe CHF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-Later PVOD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-Spontaneous closure of VSD –</a:t>
            </a:r>
            <a:r>
              <a:rPr lang="en-US" dirty="0" err="1"/>
              <a:t>fatal,rare</a:t>
            </a:r>
            <a:endParaRPr lang="en-US" dirty="0"/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2 When PS present ,complications of CCHD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 (</a:t>
            </a:r>
            <a:r>
              <a:rPr lang="en-US" dirty="0" err="1"/>
              <a:t>Polycythemia,CVA</a:t>
            </a:r>
            <a:r>
              <a:rPr lang="en-US" dirty="0"/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>
              <a:buNone/>
            </a:pPr>
            <a:r>
              <a:rPr lang="en-US" dirty="0"/>
              <a:t>3 -</a:t>
            </a:r>
            <a:r>
              <a:rPr lang="en-US" dirty="0" err="1"/>
              <a:t>Taussig</a:t>
            </a:r>
            <a:r>
              <a:rPr lang="en-US" dirty="0"/>
              <a:t> Bing –severe PVOD develop early</a:t>
            </a:r>
          </a:p>
          <a:p>
            <a:pPr>
              <a:buNone/>
            </a:pPr>
            <a:r>
              <a:rPr lang="en-US" dirty="0"/>
              <a:t>   as in TGA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4 -Associated anomalies –COA</a:t>
            </a:r>
          </a:p>
          <a:p>
            <a:pPr>
              <a:buNone/>
            </a:pPr>
            <a:r>
              <a:rPr lang="en-US" dirty="0"/>
              <a:t>                                 - LV </a:t>
            </a:r>
            <a:r>
              <a:rPr lang="en-US" dirty="0" err="1"/>
              <a:t>hypoplasia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- poor prognosis</a:t>
            </a:r>
            <a:endParaRPr lang="en-IN" dirty="0"/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IN" dirty="0"/>
              <a:t>Basic ECG findings - RAD and RVH as right ventricle is systemic </a:t>
            </a:r>
          </a:p>
          <a:p>
            <a:r>
              <a:rPr lang="en-IN" dirty="0"/>
              <a:t>Rest of findings will depend on pulmonary blood flow</a:t>
            </a:r>
          </a:p>
          <a:p>
            <a:r>
              <a:rPr lang="en-IN" dirty="0"/>
              <a:t>PR interval prolonged (long course of common AV bundle)</a:t>
            </a:r>
          </a:p>
          <a:p>
            <a:r>
              <a:rPr lang="en-US" dirty="0"/>
              <a:t>DORV with Sub Aortic VSD without PS-LAD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DORV, right ventricle is connected to the aorta and faces systemic pressure. Hence features of right ventricular hypertrophy is almost uniformly present in all types of DORV</a:t>
            </a:r>
          </a:p>
          <a:p>
            <a:endParaRPr lang="en-US" dirty="0"/>
          </a:p>
          <a:p>
            <a:r>
              <a:rPr lang="en-US" dirty="0"/>
              <a:t>Large VSD-LV </a:t>
            </a:r>
            <a:r>
              <a:rPr lang="en-US" dirty="0" err="1"/>
              <a:t>Vol</a:t>
            </a:r>
            <a:r>
              <a:rPr lang="en-US" dirty="0"/>
              <a:t> overload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5400" dirty="0"/>
            </a:b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sz="2400"/>
              <a:t>Right atrial enlargement -patients with PS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left atrial enlargement may be observed in instances of increased pulmonary flow with intact atrial septum.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/>
              <a:t> </a:t>
            </a:r>
          </a:p>
          <a:p>
            <a:pPr eaLnBrk="1" hangingPunct="1"/>
            <a:r>
              <a:rPr lang="en-US" sz="2400"/>
              <a:t>Patients with complete AV septal defect associated with DORV also typically have left axis deviation, combined ventricular hypertrophy, atrial enlargement, and first-degree AV conduction delay 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/>
              <a:t>1. DORV. VSD. PAH</a:t>
            </a:r>
          </a:p>
          <a:p>
            <a:pPr>
              <a:buNone/>
            </a:pPr>
            <a:r>
              <a:rPr lang="en-IN" dirty="0"/>
              <a:t>    1</a:t>
            </a:r>
            <a:r>
              <a:rPr lang="en-IN" baseline="30000" dirty="0"/>
              <a:t>st</a:t>
            </a:r>
            <a:r>
              <a:rPr lang="en-IN" dirty="0"/>
              <a:t> degree  AV block. LAD. CC loop and RVH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  <a:p>
            <a:r>
              <a:rPr lang="en-IN" b="1" dirty="0"/>
              <a:t>2. DORV. VSD (</a:t>
            </a:r>
            <a:r>
              <a:rPr lang="en-IN" b="1" dirty="0" err="1"/>
              <a:t>Subpulmonic</a:t>
            </a:r>
            <a:r>
              <a:rPr lang="en-IN" b="1" dirty="0"/>
              <a:t>). PAH</a:t>
            </a:r>
          </a:p>
          <a:p>
            <a:pPr>
              <a:buNone/>
            </a:pPr>
            <a:r>
              <a:rPr lang="en-IN" dirty="0"/>
              <a:t>    BVH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  <a:p>
            <a:r>
              <a:rPr lang="en-IN" b="1" dirty="0"/>
              <a:t>3. DORV. VSD PS</a:t>
            </a:r>
          </a:p>
          <a:p>
            <a:pPr>
              <a:buNone/>
            </a:pPr>
            <a:r>
              <a:rPr lang="en-IN" dirty="0"/>
              <a:t>         RAE. RAD. RVH.</a:t>
            </a:r>
          </a:p>
          <a:p>
            <a:pPr>
              <a:buNone/>
            </a:pPr>
            <a:r>
              <a:rPr lang="en-IN" dirty="0"/>
              <a:t>         QRS axis may be more left ward.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Embryology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Persistence of both </a:t>
            </a:r>
            <a:r>
              <a:rPr lang="en-US" dirty="0" err="1"/>
              <a:t>subaortic</a:t>
            </a:r>
            <a:r>
              <a:rPr lang="en-US" dirty="0"/>
              <a:t> and </a:t>
            </a:r>
          </a:p>
          <a:p>
            <a:pPr>
              <a:buNone/>
            </a:pPr>
            <a:r>
              <a:rPr lang="en-US" dirty="0"/>
              <a:t>    sub pulmonary </a:t>
            </a:r>
            <a:r>
              <a:rPr lang="en-US" dirty="0" err="1"/>
              <a:t>conus</a:t>
            </a:r>
            <a:endParaRPr lang="en-US" dirty="0"/>
          </a:p>
          <a:p>
            <a:pPr>
              <a:buNone/>
            </a:pPr>
            <a:r>
              <a:rPr lang="en-US" dirty="0"/>
              <a:t>    AV valves not in continuity with </a:t>
            </a:r>
            <a:r>
              <a:rPr lang="en-US" dirty="0" err="1"/>
              <a:t>semilunar</a:t>
            </a:r>
            <a:r>
              <a:rPr lang="en-US" dirty="0"/>
              <a:t> valves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CONUS</a:t>
            </a:r>
            <a:r>
              <a:rPr lang="en-US" dirty="0"/>
              <a:t>: A circular tube of muscle, upon which </a:t>
            </a:r>
            <a:r>
              <a:rPr lang="en-US" dirty="0" err="1"/>
              <a:t>semilunar</a:t>
            </a:r>
            <a:r>
              <a:rPr lang="en-US" dirty="0"/>
              <a:t> valve sits up.</a:t>
            </a:r>
          </a:p>
          <a:p>
            <a:r>
              <a:rPr lang="en-US" dirty="0"/>
              <a:t>The more </a:t>
            </a:r>
            <a:r>
              <a:rPr lang="en-US" dirty="0" err="1"/>
              <a:t>conal</a:t>
            </a:r>
            <a:r>
              <a:rPr lang="en-US" dirty="0"/>
              <a:t> muscle present beneath a </a:t>
            </a:r>
            <a:r>
              <a:rPr lang="en-US" dirty="0" err="1"/>
              <a:t>semilunar</a:t>
            </a:r>
            <a:r>
              <a:rPr lang="en-US" dirty="0"/>
              <a:t> valve, the more that valve is pushed superiorly and </a:t>
            </a:r>
            <a:r>
              <a:rPr lang="en-US" dirty="0" err="1"/>
              <a:t>anteriorly</a:t>
            </a:r>
            <a:r>
              <a:rPr lang="en-US" dirty="0"/>
              <a:t>.</a:t>
            </a:r>
            <a:endParaRPr lang="en-IN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458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609600" y="57912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ECG showing deep S wave in V5-6 indicating right ventricular hypertrophy. Biventricular hypertrophy is manifested by large RS complexes in leads V3-6, in a case of DORV, subaortic VSD.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304800" y="52578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ECG showing peaked right atrial  P waves in leads2 and V1. q waves appear in lead 1 and aVL despite right axis deviation. Right ventricular hypertrophy  manifested by tall R waves in leads V1 and aVR. The qR pattern in leads V5-6 indicates that left ventricle is well developed, in a case of DORV with subaortic VSD and severe PS.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96400" y="1752600"/>
            <a:ext cx="1295400" cy="895350"/>
          </a:xfrm>
          <a:noFill/>
        </p:spPr>
      </p:pic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609600" y="54102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ECG showing peaked right atrial P waves in leads 2,3, aVF. The QRS axis is rightward. Right ventricular hypertrophy is reflected by tall R waves in leads V1-2 and in leads aVR and by prominent S waves in left precordial leads, in a case of DORV and subpulmonary VSD.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CHEST X RAY</a:t>
            </a:r>
            <a:endParaRPr lang="en-IN" b="1" dirty="0"/>
          </a:p>
        </p:txBody>
      </p:sp>
      <p:sp>
        <p:nvSpPr>
          <p:cNvPr id="60419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7010400" cy="4433888"/>
          </a:xfrm>
        </p:spPr>
        <p:txBody>
          <a:bodyPr/>
          <a:lstStyle/>
          <a:p>
            <a:pPr eaLnBrk="1" hangingPunct="1"/>
            <a:r>
              <a:rPr lang="en-US" sz="2400" b="1" dirty="0"/>
              <a:t>In patients with PS,</a:t>
            </a:r>
          </a:p>
          <a:p>
            <a:pPr eaLnBrk="1" hangingPunct="1">
              <a:buNone/>
            </a:pPr>
            <a:r>
              <a:rPr lang="en-US" sz="2400" b="1" dirty="0"/>
              <a:t>       </a:t>
            </a:r>
            <a:r>
              <a:rPr lang="en-US" sz="2400" dirty="0"/>
              <a:t>Features may resemble TOF</a:t>
            </a:r>
          </a:p>
          <a:p>
            <a:pPr eaLnBrk="1" hangingPunct="1">
              <a:buNone/>
            </a:pPr>
            <a:r>
              <a:rPr lang="en-US" sz="2400" dirty="0"/>
              <a:t>        Mild degree of </a:t>
            </a:r>
            <a:r>
              <a:rPr lang="en-US" sz="2400" dirty="0" err="1"/>
              <a:t>cardiomegaly</a:t>
            </a:r>
            <a:endParaRPr lang="en-US" sz="2400" dirty="0"/>
          </a:p>
          <a:p>
            <a:pPr eaLnBrk="1" hangingPunct="1">
              <a:buNone/>
            </a:pPr>
            <a:r>
              <a:rPr lang="en-US" sz="2400" dirty="0"/>
              <a:t>        Pulmonary </a:t>
            </a:r>
            <a:r>
              <a:rPr lang="en-US" sz="2400" dirty="0" err="1"/>
              <a:t>vascularity</a:t>
            </a:r>
            <a:r>
              <a:rPr lang="en-US" sz="2400" dirty="0"/>
              <a:t> is diminished</a:t>
            </a:r>
          </a:p>
          <a:p>
            <a:pPr eaLnBrk="1" hangingPunct="1">
              <a:buNone/>
            </a:pPr>
            <a:r>
              <a:rPr lang="en-US" sz="2400" dirty="0"/>
              <a:t>         MPA segment is absent, which results in a concave upper left border of the heart</a:t>
            </a:r>
          </a:p>
          <a:p>
            <a:pPr eaLnBrk="1" hangingPunct="1"/>
            <a:endParaRPr lang="en-IN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6934200" y="2895600"/>
            <a:ext cx="2209800" cy="243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 DORV subaortic VSD pulmonary atresia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625633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/>
              <a:t>In cases of </a:t>
            </a:r>
            <a:r>
              <a:rPr lang="en-US" b="1" u="sng"/>
              <a:t>subaortic VSD without PS</a:t>
            </a:r>
            <a:r>
              <a:rPr lang="en-US" b="1"/>
              <a:t> -</a:t>
            </a:r>
            <a:endParaRPr lang="en-US"/>
          </a:p>
          <a:p>
            <a:pPr lvl="1" eaLnBrk="1" hangingPunct="1"/>
            <a:r>
              <a:rPr lang="en-US" sz="3200"/>
              <a:t>Generalized cardiomegaly</a:t>
            </a:r>
          </a:p>
          <a:p>
            <a:pPr lvl="1" eaLnBrk="1" hangingPunct="1"/>
            <a:endParaRPr lang="en-US" sz="3200"/>
          </a:p>
          <a:p>
            <a:pPr lvl="1" eaLnBrk="1" hangingPunct="1"/>
            <a:r>
              <a:rPr lang="en-US" sz="3200"/>
              <a:t>Prominent main pulmonary artery segment</a:t>
            </a:r>
          </a:p>
          <a:p>
            <a:pPr lvl="1" eaLnBrk="1" hangingPunct="1"/>
            <a:endParaRPr lang="en-US" sz="3200"/>
          </a:p>
          <a:p>
            <a:pPr lvl="1" eaLnBrk="1" hangingPunct="1"/>
            <a:r>
              <a:rPr lang="en-US" sz="3200"/>
              <a:t>Increased pulmonary vascularity</a:t>
            </a:r>
            <a:endParaRPr lang="en-I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629400" y="2590800"/>
            <a:ext cx="2819400" cy="2590800"/>
          </a:xfrm>
        </p:spPr>
        <p:txBody>
          <a:bodyPr/>
          <a:lstStyle/>
          <a:p>
            <a:pPr eaLnBrk="1" hangingPunct="1"/>
            <a:r>
              <a:rPr lang="en-US"/>
              <a:t>DORV with subaortic VSD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57912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62785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10200" y="1905000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When PVR is high -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Prominent MPA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peripheral pruning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66563" name="Content Placeholder 3" descr="pph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5087938" cy="4572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3"/>
          <p:cNvSpPr>
            <a:spLocks noGrp="1"/>
          </p:cNvSpPr>
          <p:nvPr>
            <p:ph sz="half" idx="1"/>
          </p:nvPr>
        </p:nvSpPr>
        <p:spPr>
          <a:xfrm>
            <a:off x="5715000" y="2590800"/>
            <a:ext cx="2971800" cy="3763963"/>
          </a:xfrm>
        </p:spPr>
        <p:txBody>
          <a:bodyPr/>
          <a:lstStyle/>
          <a:p>
            <a:pPr eaLnBrk="1" hangingPunct="1"/>
            <a:r>
              <a:rPr lang="en-US"/>
              <a:t>Taussig  Bing anomaly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ECHO</a:t>
            </a:r>
            <a:endParaRPr lang="en-GB" sz="36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</a:t>
            </a:r>
            <a:r>
              <a:rPr lang="en-US" b="1" u="sng">
                <a:latin typeface="Times New Roman" pitchFamily="18" charset="0"/>
              </a:rPr>
              <a:t>4 OBSERVATIONS NOTED FOR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Origin of one great vessel from the RV and overlie of at least 50% or more of the other great artery over the RV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Mitral- semilunar discontinuity with conus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Absence of LVOT other than VSD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Spatial relationship of great arteries determined by bifurcation of pulmonary artery and branching of aorta</a:t>
            </a:r>
            <a:r>
              <a:rPr lang="en-US">
                <a:latin typeface="Times New Roman" pitchFamily="18" charset="0"/>
              </a:rPr>
              <a:t>.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of </a:t>
            </a:r>
            <a:r>
              <a:rPr lang="en-US" dirty="0" err="1"/>
              <a:t>conal</a:t>
            </a:r>
            <a:r>
              <a:rPr lang="en-US" dirty="0"/>
              <a:t> inversion</a:t>
            </a:r>
            <a:endParaRPr lang="en-IN" dirty="0"/>
          </a:p>
        </p:txBody>
      </p:sp>
      <p:pic>
        <p:nvPicPr>
          <p:cNvPr id="13313" name="Picture 1" descr="C:\Users\user\Downloads\20230728_231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6400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990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34" charset="0"/>
              </a:rPr>
              <a:t>DORV: Aortic-mitral Discontinuity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0574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QuickTime Picture" r:id="rId3" imgW="3285752" imgH="4066826" progId="">
                  <p:embed/>
                </p:oleObj>
              </mc:Choice>
              <mc:Fallback>
                <p:oleObj name="QuickTime Picture" r:id="rId3" imgW="3285752" imgH="4066826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746"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4343400" cy="434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044"/>
          <p:cNvSpPr txBox="1">
            <a:spLocks noChangeArrowheads="1"/>
          </p:cNvSpPr>
          <p:nvPr/>
        </p:nvSpPr>
        <p:spPr bwMode="auto">
          <a:xfrm>
            <a:off x="6477000" y="2743200"/>
            <a:ext cx="2362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Aortic - mitral discontinuity in DORV is best shown in the parasternal long-axial view.</a:t>
            </a:r>
          </a:p>
        </p:txBody>
      </p:sp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822325" y="2932113"/>
            <a:ext cx="2698750" cy="2043112"/>
            <a:chOff x="1910" y="1847"/>
            <a:chExt cx="1700" cy="1287"/>
          </a:xfrm>
        </p:grpSpPr>
        <p:sp>
          <p:nvSpPr>
            <p:cNvPr id="2055" name="Line 1046"/>
            <p:cNvSpPr>
              <a:spLocks noChangeShapeType="1"/>
            </p:cNvSpPr>
            <p:nvPr/>
          </p:nvSpPr>
          <p:spPr bwMode="auto">
            <a:xfrm>
              <a:off x="2592" y="2352"/>
              <a:ext cx="48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6" name="Line 1047"/>
            <p:cNvSpPr>
              <a:spLocks noChangeShapeType="1"/>
            </p:cNvSpPr>
            <p:nvPr/>
          </p:nvSpPr>
          <p:spPr bwMode="auto">
            <a:xfrm>
              <a:off x="2928" y="2256"/>
              <a:ext cx="96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7" name="Text Box 1048"/>
            <p:cNvSpPr txBox="1">
              <a:spLocks noChangeArrowheads="1"/>
            </p:cNvSpPr>
            <p:nvPr/>
          </p:nvSpPr>
          <p:spPr bwMode="auto">
            <a:xfrm>
              <a:off x="2582" y="2903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LA</a:t>
              </a:r>
            </a:p>
          </p:txBody>
        </p:sp>
        <p:sp>
          <p:nvSpPr>
            <p:cNvPr id="2058" name="Text Box 1049"/>
            <p:cNvSpPr txBox="1">
              <a:spLocks noChangeArrowheads="1"/>
            </p:cNvSpPr>
            <p:nvPr/>
          </p:nvSpPr>
          <p:spPr bwMode="auto">
            <a:xfrm>
              <a:off x="1910" y="2375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LV</a:t>
              </a:r>
            </a:p>
          </p:txBody>
        </p:sp>
        <p:sp>
          <p:nvSpPr>
            <p:cNvPr id="2059" name="Text Box 1050"/>
            <p:cNvSpPr txBox="1">
              <a:spLocks noChangeArrowheads="1"/>
            </p:cNvSpPr>
            <p:nvPr/>
          </p:nvSpPr>
          <p:spPr bwMode="auto">
            <a:xfrm>
              <a:off x="2390" y="184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RV</a:t>
              </a:r>
            </a:p>
          </p:txBody>
        </p:sp>
        <p:sp>
          <p:nvSpPr>
            <p:cNvPr id="2060" name="Text Box 1051"/>
            <p:cNvSpPr txBox="1">
              <a:spLocks noChangeArrowheads="1"/>
            </p:cNvSpPr>
            <p:nvPr/>
          </p:nvSpPr>
          <p:spPr bwMode="auto">
            <a:xfrm>
              <a:off x="3302" y="2087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pitchFamily="34" charset="0"/>
                </a:rPr>
                <a:t>Ao</a:t>
              </a:r>
            </a:p>
          </p:txBody>
        </p:sp>
      </p:grp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05000"/>
            <a:ext cx="61325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1728788"/>
            <a:ext cx="636587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/>
              <a:t>DORV with subaortic VSD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RV_PH_20140322_125709_20140322_131110_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eaLnBrk="1" hangingPunct="1"/>
            <a:r>
              <a:rPr lang="en-US"/>
              <a:t>DORV with sub pulmonic VSD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895600"/>
            <a:ext cx="4868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3529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828800"/>
            <a:ext cx="43688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28479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DORV with doubly committed VSD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6019800" y="1143000"/>
            <a:ext cx="2895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DORV with remote VSD</a:t>
            </a:r>
          </a:p>
        </p:txBody>
      </p:sp>
      <p:pic>
        <p:nvPicPr>
          <p:cNvPr id="10" name="1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69900" y="0"/>
            <a:ext cx="4775200" cy="3581400"/>
          </a:xfrm>
        </p:spPr>
      </p:pic>
      <p:pic>
        <p:nvPicPr>
          <p:cNvPr id="11" name="2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3898900" y="3276600"/>
            <a:ext cx="4775200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13716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pitchFamily="34" charset="0"/>
              </a:rPr>
              <a:t>Echo Evaluation of DORV</a:t>
            </a:r>
            <a:r>
              <a:rPr lang="en-US" sz="2800">
                <a:latin typeface="Arial" pitchFamily="34" charset="0"/>
              </a:rPr>
              <a:t>: </a:t>
            </a:r>
            <a:r>
              <a:rPr lang="en-US" sz="2800" b="1">
                <a:latin typeface="Arial" pitchFamily="34" charset="0"/>
              </a:rPr>
              <a:t>Role of Echocardiography in Planning Surgical Strategy: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696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/>
              <a:t>The crucial question:</a:t>
            </a:r>
          </a:p>
          <a:p>
            <a:pPr eaLnBrk="1" hangingPunct="1">
              <a:buFontTx/>
              <a:buNone/>
            </a:pPr>
            <a:r>
              <a:rPr lang="en-US" sz="2800" b="1"/>
              <a:t>IS TWO VENTRICLE REPAIR FEASIBLE?</a:t>
            </a:r>
          </a:p>
          <a:p>
            <a:pPr eaLnBrk="1" hangingPunct="1">
              <a:buFontTx/>
              <a:buNone/>
            </a:pPr>
            <a:r>
              <a:rPr lang="en-US" sz="2800" b="1"/>
              <a:t>Two ventricle repair is preferred over the single ventricle (Fontan) option whenever feasible:</a:t>
            </a:r>
          </a:p>
          <a:p>
            <a:pPr eaLnBrk="1" hangingPunct="1"/>
            <a:r>
              <a:rPr lang="en-US" sz="2800" b="1"/>
              <a:t>Better long term survival</a:t>
            </a:r>
          </a:p>
          <a:p>
            <a:pPr eaLnBrk="1" hangingPunct="1"/>
            <a:r>
              <a:rPr lang="en-US" sz="2800" b="1"/>
              <a:t>Less arrhythmias</a:t>
            </a:r>
          </a:p>
          <a:p>
            <a:pPr eaLnBrk="1" hangingPunct="1"/>
            <a:r>
              <a:rPr lang="en-US" sz="2800" b="1"/>
              <a:t>Better functional capacity</a:t>
            </a:r>
          </a:p>
          <a:p>
            <a:pPr eaLnBrk="1" hangingPunct="1">
              <a:buFontTx/>
              <a:buNone/>
            </a:pPr>
            <a:endParaRPr lang="en-US" sz="2800"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6962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</a:rPr>
              <a:t>Role of Echocardiography in Planning Surgical Strategy: </a:t>
            </a:r>
            <a:br>
              <a:rPr lang="en-US" sz="3600" b="1" dirty="0">
                <a:latin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Criteria for Two Ventricle Repair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7696200" cy="3352800"/>
          </a:xfrm>
        </p:spPr>
        <p:txBody>
          <a:bodyPr/>
          <a:lstStyle/>
          <a:p>
            <a:pPr lvl="2" eaLnBrk="1" hangingPunct="1"/>
            <a:r>
              <a:rPr lang="en-US" sz="2800" b="1"/>
              <a:t>Two good-sized ventricles</a:t>
            </a:r>
            <a:endParaRPr lang="en-US" sz="2800"/>
          </a:p>
          <a:p>
            <a:pPr lvl="2" eaLnBrk="1" hangingPunct="1"/>
            <a:r>
              <a:rPr lang="en-US" sz="2800" b="1"/>
              <a:t>No straddling of either of the AV valves</a:t>
            </a:r>
            <a:endParaRPr lang="en-US" sz="2800"/>
          </a:p>
          <a:p>
            <a:pPr lvl="2" eaLnBrk="1" hangingPunct="1"/>
            <a:r>
              <a:rPr lang="en-US" sz="2800" b="1"/>
              <a:t>The VSD should be suitably located for intra-ventricular re-routing</a:t>
            </a:r>
            <a:endParaRPr lang="en-US" sz="2800"/>
          </a:p>
          <a:p>
            <a:pPr lvl="2" eaLnBrk="1" hangingPunct="1"/>
            <a:r>
              <a:rPr lang="en-US" sz="2800" b="1"/>
              <a:t>No significant AV valve tissue in the way between VSD and the aorta</a:t>
            </a:r>
            <a:endParaRPr lang="en-US" sz="2800"/>
          </a:p>
          <a:p>
            <a:pPr lvl="2"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 sz="2800" b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1066800"/>
            <a:ext cx="7799388" cy="3648075"/>
            <a:chOff x="1011" y="432"/>
            <a:chExt cx="5006" cy="2807"/>
          </a:xfrm>
        </p:grpSpPr>
        <p:sp>
          <p:nvSpPr>
            <p:cNvPr id="78852" name="Text Box 2"/>
            <p:cNvSpPr txBox="1">
              <a:spLocks noChangeArrowheads="1"/>
            </p:cNvSpPr>
            <p:nvPr/>
          </p:nvSpPr>
          <p:spPr bwMode="auto">
            <a:xfrm>
              <a:off x="1296" y="432"/>
              <a:ext cx="431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</a:rPr>
                <a:t>Echo Evaluation of DORV: Suitability for  two-ventricle repair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11" y="1487"/>
              <a:ext cx="5006" cy="1752"/>
              <a:chOff x="435" y="1535"/>
              <a:chExt cx="5006" cy="175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23" y="3095"/>
                <a:ext cx="720" cy="192"/>
                <a:chOff x="768" y="2640"/>
                <a:chExt cx="720" cy="192"/>
              </a:xfrm>
            </p:grpSpPr>
            <p:sp>
              <p:nvSpPr>
                <p:cNvPr id="78858" name="Rectangle 7"/>
                <p:cNvSpPr>
                  <a:spLocks noChangeArrowheads="1"/>
                </p:cNvSpPr>
                <p:nvPr/>
              </p:nvSpPr>
              <p:spPr bwMode="auto">
                <a:xfrm>
                  <a:off x="768" y="2640"/>
                  <a:ext cx="528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9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268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55" name="Text Box 9"/>
              <p:cNvSpPr txBox="1">
                <a:spLocks noChangeArrowheads="1"/>
              </p:cNvSpPr>
              <p:nvPr/>
            </p:nvSpPr>
            <p:spPr bwMode="auto">
              <a:xfrm>
                <a:off x="435" y="1535"/>
                <a:ext cx="1584" cy="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Good separation between Pulm. and Tricusp. Valves:</a:t>
                </a:r>
                <a:r>
                  <a:rPr lang="en-US"/>
                  <a:t> </a:t>
                </a:r>
              </a:p>
            </p:txBody>
          </p:sp>
          <p:sp>
            <p:nvSpPr>
              <p:cNvPr id="78856" name="Rectangle 10"/>
              <p:cNvSpPr>
                <a:spLocks noChangeArrowheads="1"/>
              </p:cNvSpPr>
              <p:nvPr/>
            </p:nvSpPr>
            <p:spPr bwMode="auto">
              <a:xfrm>
                <a:off x="2000" y="1594"/>
                <a:ext cx="1728" cy="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Separation between Pulm. and Tricusp. Valves &lt; Ao annulus</a:t>
                </a:r>
                <a:endParaRPr lang="en-US"/>
              </a:p>
            </p:txBody>
          </p:sp>
          <p:sp>
            <p:nvSpPr>
              <p:cNvPr id="78857" name="Rectangle 11"/>
              <p:cNvSpPr>
                <a:spLocks noChangeArrowheads="1"/>
              </p:cNvSpPr>
              <p:nvPr/>
            </p:nvSpPr>
            <p:spPr bwMode="auto">
              <a:xfrm>
                <a:off x="3761" y="1594"/>
                <a:ext cx="1680" cy="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Minimum separation between Pulm. and Tricusp. Valves</a:t>
                </a:r>
                <a:endParaRPr lang="en-US"/>
              </a:p>
            </p:txBody>
          </p:sp>
        </p:grpSp>
      </p:grp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862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CARDIAC CATHETERISATION</a:t>
            </a:r>
            <a:endParaRPr lang="en-GB" sz="3600" b="1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0813" cy="414655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OBJECTIVES: to evaluate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Routability of VSD to aorta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Branch PA anatomy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sz="2400"/>
              <a:t>Pulmonary vascular resistance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2400"/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sz="2400"/>
              <a:t>Coronary artery and aortic arch anatomy</a:t>
            </a:r>
            <a:r>
              <a:rPr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err="1"/>
              <a:t>conus</a:t>
            </a:r>
            <a:r>
              <a:rPr lang="en-US" dirty="0"/>
              <a:t> expands and takes the artery </a:t>
            </a:r>
            <a:r>
              <a:rPr lang="en-US" dirty="0" err="1"/>
              <a:t>anterioly</a:t>
            </a:r>
            <a:r>
              <a:rPr lang="en-US" dirty="0"/>
              <a:t>..One </a:t>
            </a:r>
            <a:r>
              <a:rPr lang="en-US" dirty="0" err="1"/>
              <a:t>conus</a:t>
            </a:r>
            <a:r>
              <a:rPr lang="en-US" dirty="0"/>
              <a:t> resolves and takes the artery </a:t>
            </a:r>
            <a:r>
              <a:rPr lang="en-US" dirty="0" err="1"/>
              <a:t>posteriorly</a:t>
            </a:r>
            <a:endParaRPr lang="en-US" dirty="0"/>
          </a:p>
          <a:p>
            <a:r>
              <a:rPr lang="en-US" dirty="0"/>
              <a:t>Normal –sub pulmonary </a:t>
            </a:r>
            <a:r>
              <a:rPr lang="en-US" dirty="0" err="1"/>
              <a:t>conus</a:t>
            </a:r>
            <a:r>
              <a:rPr lang="en-US" dirty="0"/>
              <a:t> expands ,sub pulmonary resolves</a:t>
            </a:r>
          </a:p>
          <a:p>
            <a:r>
              <a:rPr lang="en-US" dirty="0"/>
              <a:t>Reversal of this –TGA</a:t>
            </a:r>
          </a:p>
          <a:p>
            <a:r>
              <a:rPr lang="en-US" dirty="0"/>
              <a:t>Both </a:t>
            </a:r>
            <a:r>
              <a:rPr lang="en-US" dirty="0" err="1"/>
              <a:t>conus</a:t>
            </a:r>
            <a:r>
              <a:rPr lang="en-US" dirty="0"/>
              <a:t> expands </a:t>
            </a:r>
            <a:r>
              <a:rPr lang="en-US" dirty="0" err="1"/>
              <a:t>anteriorly</a:t>
            </a:r>
            <a:r>
              <a:rPr lang="en-US" dirty="0"/>
              <a:t> –DORV</a:t>
            </a:r>
          </a:p>
          <a:p>
            <a:r>
              <a:rPr lang="en-US" dirty="0"/>
              <a:t>Both </a:t>
            </a:r>
            <a:r>
              <a:rPr lang="en-US" dirty="0" err="1"/>
              <a:t>conus</a:t>
            </a:r>
            <a:r>
              <a:rPr lang="en-US" dirty="0"/>
              <a:t> resolves  - DOLV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924800" cy="1085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CORONARY ANOMALIES</a:t>
            </a:r>
            <a:br>
              <a:rPr lang="en-US" sz="3600" b="1" dirty="0"/>
            </a:br>
            <a:endParaRPr lang="en-IN" sz="3600" b="1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/>
              <a:t> Normal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/>
              <a:t>Similar to TOF- </a:t>
            </a:r>
            <a:r>
              <a:rPr lang="en-US"/>
              <a:t>LAD from RCA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/>
              <a:t>Similar to TGA- </a:t>
            </a:r>
            <a:r>
              <a:rPr lang="en-IN"/>
              <a:t>RCA from the right posterior aortic cusp &amp; LCA from the left posterior cusp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IN"/>
              <a:t>Anomalous origin of the left Cx from RCA,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IN"/>
              <a:t> single coronary ostium, origin of right Cx from LCA.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I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3894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Includes Medical care and  surgical management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Optimize medical treatment before surgical intervention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Surgical – palliative or definitive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Thorough evaluation important before any plan is made</a:t>
            </a:r>
            <a:endParaRPr lang="en-IN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IN" sz="2800" dirty="0"/>
              <a:t>Inadequate pulmonary blood flow – maintain </a:t>
            </a:r>
            <a:r>
              <a:rPr lang="en-IN" sz="2800" dirty="0" err="1"/>
              <a:t>ductal</a:t>
            </a:r>
            <a:r>
              <a:rPr lang="en-IN" sz="2800" dirty="0"/>
              <a:t> patency.</a:t>
            </a:r>
          </a:p>
          <a:p>
            <a:pPr eaLnBrk="1" hangingPunct="1"/>
            <a:endParaRPr lang="en-IN" sz="2800" dirty="0"/>
          </a:p>
          <a:p>
            <a:pPr eaLnBrk="1" hangingPunct="1"/>
            <a:r>
              <a:rPr lang="en-IN" sz="2800" dirty="0"/>
              <a:t>Prostaglandin E1(</a:t>
            </a:r>
            <a:r>
              <a:rPr lang="en-IN" sz="2800" dirty="0" err="1"/>
              <a:t>ie</a:t>
            </a:r>
            <a:r>
              <a:rPr lang="en-IN" sz="2800" dirty="0"/>
              <a:t>, </a:t>
            </a:r>
            <a:r>
              <a:rPr lang="en-IN" sz="2800" dirty="0" err="1"/>
              <a:t>alprostadil</a:t>
            </a:r>
            <a:r>
              <a:rPr lang="en-IN" sz="2800" dirty="0"/>
              <a:t>) is the standard of care until repair can take place. </a:t>
            </a:r>
          </a:p>
          <a:p>
            <a:pPr eaLnBrk="1" hangingPunct="1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624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MEDICAL MANAGEMENT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3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838450"/>
          </a:xfrm>
        </p:spPr>
        <p:txBody>
          <a:bodyPr>
            <a:spAutoFit/>
          </a:bodyPr>
          <a:lstStyle/>
          <a:p>
            <a:pPr eaLnBrk="1" hangingPunct="1"/>
            <a:r>
              <a:rPr lang="en-IN" sz="3200"/>
              <a:t>Clinical picture of congestive heart failure –</a:t>
            </a:r>
          </a:p>
          <a:p>
            <a:pPr eaLnBrk="1" hangingPunct="1"/>
            <a:endParaRPr lang="en-IN" sz="3200"/>
          </a:p>
          <a:p>
            <a:pPr eaLnBrk="1" hangingPunct="1"/>
            <a:r>
              <a:rPr lang="en-IN" sz="3200"/>
              <a:t> diuresis, </a:t>
            </a:r>
          </a:p>
          <a:p>
            <a:pPr eaLnBrk="1" hangingPunct="1"/>
            <a:r>
              <a:rPr lang="en-IN" sz="3200"/>
              <a:t>inotropic support</a:t>
            </a:r>
          </a:p>
          <a:p>
            <a:pPr eaLnBrk="1" hangingPunct="1">
              <a:buFont typeface="Wingdings 2" pitchFamily="18" charset="2"/>
              <a:buNone/>
            </a:pPr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624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MEDICAL MANAGEMENT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Surgical decision-making for DORV --most complicated in congenital heart surgery</a:t>
            </a:r>
          </a:p>
          <a:p>
            <a:endParaRPr lang="en-US" dirty="0"/>
          </a:p>
          <a:p>
            <a:pPr>
              <a:buNone/>
            </a:pPr>
            <a:r>
              <a:rPr lang="en-IN" dirty="0"/>
              <a:t>Consider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Anatomic features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Age 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Weight of the child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Clinical  status</a:t>
            </a:r>
          </a:p>
          <a:p>
            <a:endParaRPr lang="en-US" dirty="0"/>
          </a:p>
          <a:p>
            <a:r>
              <a:rPr lang="en-IN" dirty="0"/>
              <a:t>Repeated imaging with echo (TTE, TEE), angiography, CT, or MRI required --precise anatomy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Essential anatomic considerations for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position, size, and number of VSD and its relationship to the conduction system</a:t>
            </a:r>
          </a:p>
          <a:p>
            <a:r>
              <a:rPr lang="en-IN" dirty="0"/>
              <a:t>The distance between the tricuspid valve and the pulmonary valve</a:t>
            </a:r>
          </a:p>
          <a:p>
            <a:r>
              <a:rPr lang="en-IN" dirty="0"/>
              <a:t>Straddling or overriding of the AV valve</a:t>
            </a:r>
          </a:p>
          <a:p>
            <a:r>
              <a:rPr lang="en-IN" dirty="0"/>
              <a:t>Relationship of the great arteries</a:t>
            </a:r>
          </a:p>
          <a:p>
            <a:r>
              <a:rPr lang="en-IN" dirty="0"/>
              <a:t>Presence of pulmonary (RVOT) </a:t>
            </a:r>
            <a:r>
              <a:rPr lang="en-IN" dirty="0" err="1"/>
              <a:t>stenosis</a:t>
            </a:r>
            <a:endParaRPr lang="en-IN" dirty="0"/>
          </a:p>
          <a:p>
            <a:r>
              <a:rPr lang="en-IN" dirty="0"/>
              <a:t>Presence of aortic (LVOT) </a:t>
            </a:r>
            <a:r>
              <a:rPr lang="en-IN" dirty="0" err="1"/>
              <a:t>stenosis</a:t>
            </a:r>
            <a:endParaRPr lang="en-IN" dirty="0"/>
          </a:p>
          <a:p>
            <a:r>
              <a:rPr lang="en-IN" dirty="0"/>
              <a:t>Coronary artery anatomy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Palliative surgeries</a:t>
            </a:r>
          </a:p>
          <a:p>
            <a:r>
              <a:rPr lang="en-IN" dirty="0"/>
              <a:t>1. PA banding- symptomatic infants -   PBF- CHF</a:t>
            </a:r>
          </a:p>
          <a:p>
            <a:pPr>
              <a:buNone/>
            </a:pPr>
            <a:r>
              <a:rPr lang="en-IN" dirty="0"/>
              <a:t>    </a:t>
            </a:r>
            <a:r>
              <a:rPr lang="en-IN" dirty="0" err="1"/>
              <a:t>Occ</a:t>
            </a:r>
            <a:r>
              <a:rPr lang="en-IN" dirty="0"/>
              <a:t> multiple muscular VSD and remote VSD</a:t>
            </a:r>
          </a:p>
          <a:p>
            <a:r>
              <a:rPr lang="en-IN" dirty="0"/>
              <a:t>2. Balloon </a:t>
            </a:r>
            <a:r>
              <a:rPr lang="en-IN" dirty="0" err="1"/>
              <a:t>atrial</a:t>
            </a:r>
            <a:r>
              <a:rPr lang="en-IN" dirty="0"/>
              <a:t> </a:t>
            </a:r>
            <a:r>
              <a:rPr lang="en-IN" dirty="0" err="1"/>
              <a:t>septostomy</a:t>
            </a:r>
            <a:r>
              <a:rPr lang="en-IN" dirty="0"/>
              <a:t>- </a:t>
            </a:r>
            <a:r>
              <a:rPr lang="en-IN" dirty="0" err="1"/>
              <a:t>Taussig</a:t>
            </a:r>
            <a:r>
              <a:rPr lang="en-IN" dirty="0"/>
              <a:t> Bing Anomaly- better mixing and decompressing LA</a:t>
            </a:r>
          </a:p>
          <a:p>
            <a:r>
              <a:rPr lang="en-IN" dirty="0"/>
              <a:t>3. Infants- PS with   PBF and cyanosis- systemic to PA shunt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104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6600" y="3581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     DORV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 surgery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VSD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Close the VSD– physiologically eliminate L-R shunt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Transposition</a:t>
                      </a:r>
                      <a:r>
                        <a:rPr lang="en-IN" baseline="0" dirty="0"/>
                        <a:t> type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Ventricular outflow switched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Tetrology</a:t>
                      </a:r>
                      <a:r>
                        <a:rPr lang="en-IN" baseline="0" dirty="0"/>
                        <a:t> type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Routing blood form LV to Aorta- with enlargement of RV outflow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DORV surgery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DORV 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Initial</a:t>
                      </a:r>
                      <a:r>
                        <a:rPr lang="en-IN" baseline="0" dirty="0"/>
                        <a:t> procedure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Definitive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Subaortic</a:t>
                      </a:r>
                      <a:r>
                        <a:rPr lang="en-IN" dirty="0"/>
                        <a:t> or Doubly </a:t>
                      </a:r>
                      <a:r>
                        <a:rPr lang="en-IN" dirty="0" err="1"/>
                        <a:t>commited</a:t>
                      </a:r>
                      <a:r>
                        <a:rPr lang="en-IN" dirty="0"/>
                        <a:t> VSD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VSD AO tunnel (1-6 </a:t>
                      </a:r>
                      <a:r>
                        <a:rPr lang="en-IN" dirty="0" err="1"/>
                        <a:t>mon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Fallot</a:t>
                      </a:r>
                      <a:r>
                        <a:rPr lang="en-IN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± BT shunt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1.VSD- AO</a:t>
                      </a:r>
                      <a:r>
                        <a:rPr lang="en-IN" baseline="0" dirty="0"/>
                        <a:t> tunnel + </a:t>
                      </a:r>
                      <a:r>
                        <a:rPr lang="en-IN" baseline="0" dirty="0" err="1"/>
                        <a:t>Rastelli</a:t>
                      </a:r>
                      <a:endParaRPr lang="en-IN" baseline="0" dirty="0"/>
                    </a:p>
                    <a:p>
                      <a:r>
                        <a:rPr lang="en-IN" baseline="0" dirty="0"/>
                        <a:t>2.REV procedure</a:t>
                      </a:r>
                    </a:p>
                    <a:p>
                      <a:r>
                        <a:rPr lang="en-IN" baseline="0" dirty="0"/>
                        <a:t>3.Nikaidoh procedure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Taussig</a:t>
                      </a:r>
                      <a:r>
                        <a:rPr lang="en-IN" dirty="0"/>
                        <a:t> 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Ballon</a:t>
                      </a:r>
                      <a:r>
                        <a:rPr lang="en-IN" baseline="0" dirty="0"/>
                        <a:t> </a:t>
                      </a:r>
                      <a:r>
                        <a:rPr lang="en-IN" baseline="0" dirty="0" err="1"/>
                        <a:t>Atrial</a:t>
                      </a:r>
                      <a:r>
                        <a:rPr lang="en-IN" baseline="0" dirty="0"/>
                        <a:t> </a:t>
                      </a:r>
                      <a:r>
                        <a:rPr lang="en-IN" baseline="0" dirty="0" err="1"/>
                        <a:t>Septostomy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VSD -PA tunnel + ASO (3-4 </a:t>
                      </a:r>
                      <a:r>
                        <a:rPr lang="en-IN" dirty="0" err="1"/>
                        <a:t>mon</a:t>
                      </a:r>
                      <a:r>
                        <a:rPr lang="en-IN" dirty="0"/>
                        <a:t>)</a:t>
                      </a:r>
                    </a:p>
                    <a:p>
                      <a:r>
                        <a:rPr lang="en-IN" dirty="0"/>
                        <a:t>Less desirable-</a:t>
                      </a:r>
                    </a:p>
                    <a:p>
                      <a:r>
                        <a:rPr lang="en-IN" dirty="0"/>
                        <a:t>1.VSD-</a:t>
                      </a:r>
                      <a:r>
                        <a:rPr lang="en-IN" baseline="0" dirty="0"/>
                        <a:t> PA tunnel + </a:t>
                      </a:r>
                      <a:r>
                        <a:rPr lang="en-IN" baseline="0" dirty="0" err="1"/>
                        <a:t>Senning</a:t>
                      </a:r>
                      <a:endParaRPr lang="en-IN" baseline="0" dirty="0"/>
                    </a:p>
                    <a:p>
                      <a:r>
                        <a:rPr lang="en-IN" baseline="0" dirty="0"/>
                        <a:t>2.VSD- AO tunnel (± RVOT augmentation)</a:t>
                      </a:r>
                    </a:p>
                    <a:p>
                      <a:r>
                        <a:rPr lang="en-IN" baseline="0" dirty="0"/>
                        <a:t>3.VSD- PA tunnel + DKS + RV -PA conduit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Multiple VSD  or</a:t>
                      </a:r>
                      <a:r>
                        <a:rPr lang="en-IN" baseline="0" dirty="0"/>
                        <a:t> remote VSD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±PA</a:t>
                      </a:r>
                      <a:r>
                        <a:rPr lang="en-IN" baseline="0" dirty="0"/>
                        <a:t> banding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VSD- AO tunnel (2-3 yr)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Hypoplastic</a:t>
                      </a:r>
                      <a:r>
                        <a:rPr lang="en-IN" baseline="0" dirty="0"/>
                        <a:t> RV or LV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BT shunt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Hemi </a:t>
                      </a:r>
                      <a:r>
                        <a:rPr lang="en-IN" dirty="0" err="1"/>
                        <a:t>Fontan</a:t>
                      </a:r>
                      <a:r>
                        <a:rPr lang="en-IN" baseline="0" dirty="0"/>
                        <a:t> - </a:t>
                      </a:r>
                      <a:r>
                        <a:rPr lang="en-IN" baseline="0" dirty="0" err="1"/>
                        <a:t>Fontan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err="1"/>
              <a:t>Rastelli</a:t>
            </a:r>
            <a:r>
              <a:rPr lang="en-IN" sz="3600" b="1" dirty="0"/>
              <a:t> procedure</a:t>
            </a:r>
            <a:br>
              <a:rPr lang="en-IN" sz="3600" dirty="0"/>
            </a:br>
            <a:r>
              <a:rPr lang="en-IN" sz="3600" dirty="0"/>
              <a:t>TGA+VSD+PS</a:t>
            </a:r>
            <a:br>
              <a:rPr lang="en-IN" sz="3600" dirty="0"/>
            </a:br>
            <a:r>
              <a:rPr lang="en-IN" sz="3600" dirty="0" err="1"/>
              <a:t>DORV+SubPulmonary</a:t>
            </a:r>
            <a:r>
              <a:rPr lang="en-IN" sz="3600" dirty="0"/>
              <a:t> VSD+PS</a:t>
            </a:r>
          </a:p>
        </p:txBody>
      </p:sp>
      <p:pic>
        <p:nvPicPr>
          <p:cNvPr id="4" name="Content Placeholder 3" descr="Rastel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3207"/>
          <a:stretch>
            <a:fillRect/>
          </a:stretch>
        </p:blipFill>
        <p:spPr>
          <a:xfrm>
            <a:off x="1295400" y="1718738"/>
            <a:ext cx="6480182" cy="39200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Fibrous skeleton of heart</a:t>
            </a:r>
            <a:endParaRPr lang="en-IN" dirty="0"/>
          </a:p>
        </p:txBody>
      </p:sp>
      <p:pic>
        <p:nvPicPr>
          <p:cNvPr id="4" name="Content Placeholder 3" descr="f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9163"/>
            <a:ext cx="8229600" cy="3548036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Atrial</a:t>
            </a:r>
            <a:r>
              <a:rPr lang="en-IN" dirty="0"/>
              <a:t> switch</a:t>
            </a:r>
          </a:p>
        </p:txBody>
      </p:sp>
      <p:pic>
        <p:nvPicPr>
          <p:cNvPr id="4" name="Content Placeholder 3" descr="Atrial switch-mustar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13938" y="1979102"/>
            <a:ext cx="4896462" cy="3431098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Arterial switch operation </a:t>
            </a:r>
          </a:p>
        </p:txBody>
      </p:sp>
      <p:pic>
        <p:nvPicPr>
          <p:cNvPr id="7" name="Content Placeholder 6" descr="aso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263775"/>
            <a:ext cx="6400800" cy="2847975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/>
              <a:t>REV procedure (Reparation a </a:t>
            </a:r>
            <a:r>
              <a:rPr lang="en-IN" b="1" dirty="0" err="1"/>
              <a:t>l’etage</a:t>
            </a:r>
            <a:r>
              <a:rPr lang="en-IN" b="1" dirty="0"/>
              <a:t> </a:t>
            </a:r>
            <a:r>
              <a:rPr lang="en-IN" b="1" dirty="0" err="1"/>
              <a:t>ventriculare</a:t>
            </a:r>
            <a:r>
              <a:rPr lang="en-IN" b="1" dirty="0"/>
              <a:t>)</a:t>
            </a:r>
          </a:p>
          <a:p>
            <a:r>
              <a:rPr lang="en-IN" dirty="0"/>
              <a:t>Similar to ASO</a:t>
            </a:r>
          </a:p>
          <a:p>
            <a:r>
              <a:rPr lang="en-IN" dirty="0"/>
              <a:t>Proximal ascending aorta and main PA- </a:t>
            </a:r>
            <a:r>
              <a:rPr lang="en-IN" dirty="0" err="1"/>
              <a:t>transected</a:t>
            </a:r>
            <a:endParaRPr lang="en-IN" dirty="0"/>
          </a:p>
          <a:p>
            <a:r>
              <a:rPr lang="en-IN" dirty="0" err="1"/>
              <a:t>Prox</a:t>
            </a:r>
            <a:r>
              <a:rPr lang="en-IN" dirty="0"/>
              <a:t> stump of PA </a:t>
            </a:r>
            <a:r>
              <a:rPr lang="en-IN" dirty="0" err="1"/>
              <a:t>oversewn</a:t>
            </a:r>
            <a:endParaRPr lang="en-IN" dirty="0"/>
          </a:p>
          <a:p>
            <a:r>
              <a:rPr lang="en-IN" dirty="0"/>
              <a:t>PA </a:t>
            </a:r>
            <a:r>
              <a:rPr lang="en-IN" dirty="0" err="1"/>
              <a:t>translocated</a:t>
            </a:r>
            <a:r>
              <a:rPr lang="en-IN" dirty="0"/>
              <a:t> anterior to Aorta (</a:t>
            </a:r>
            <a:r>
              <a:rPr lang="en-IN" dirty="0" err="1"/>
              <a:t>Lecompete</a:t>
            </a:r>
            <a:r>
              <a:rPr lang="en-IN" dirty="0"/>
              <a:t> </a:t>
            </a:r>
            <a:r>
              <a:rPr lang="en-IN" dirty="0" err="1"/>
              <a:t>maneuver</a:t>
            </a:r>
            <a:r>
              <a:rPr lang="en-IN" dirty="0"/>
              <a:t>) and AA reconnected</a:t>
            </a:r>
          </a:p>
          <a:p>
            <a:r>
              <a:rPr lang="en-IN" dirty="0"/>
              <a:t>Distal PA- </a:t>
            </a:r>
            <a:r>
              <a:rPr lang="en-IN" dirty="0" err="1"/>
              <a:t>anastomed</a:t>
            </a:r>
            <a:r>
              <a:rPr lang="en-IN" dirty="0"/>
              <a:t> directly to </a:t>
            </a:r>
            <a:r>
              <a:rPr lang="en-IN" dirty="0" err="1"/>
              <a:t>infundibular</a:t>
            </a:r>
            <a:r>
              <a:rPr lang="en-IN" dirty="0"/>
              <a:t> incision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/>
              <a:t>Infundibular</a:t>
            </a:r>
            <a:r>
              <a:rPr lang="en-IN" dirty="0"/>
              <a:t> resection to enlarge VSD</a:t>
            </a:r>
          </a:p>
          <a:p>
            <a:r>
              <a:rPr lang="en-IN" dirty="0" err="1"/>
              <a:t>Intraventricular</a:t>
            </a:r>
            <a:r>
              <a:rPr lang="en-IN" dirty="0"/>
              <a:t> baffle ( LV to aorta)</a:t>
            </a:r>
          </a:p>
          <a:p>
            <a:r>
              <a:rPr lang="en-IN" dirty="0"/>
              <a:t>Aortic </a:t>
            </a:r>
            <a:r>
              <a:rPr lang="en-IN" dirty="0" err="1"/>
              <a:t>transection</a:t>
            </a:r>
            <a:r>
              <a:rPr lang="en-IN" dirty="0"/>
              <a:t>- perform </a:t>
            </a:r>
            <a:r>
              <a:rPr lang="en-IN" dirty="0" err="1"/>
              <a:t>Lecompte</a:t>
            </a:r>
            <a:r>
              <a:rPr lang="en-IN" dirty="0"/>
              <a:t> </a:t>
            </a:r>
            <a:r>
              <a:rPr lang="en-IN" dirty="0" err="1"/>
              <a:t>manuever</a:t>
            </a:r>
            <a:r>
              <a:rPr lang="en-IN" dirty="0"/>
              <a:t> (RPA brought anterior to AA)</a:t>
            </a:r>
          </a:p>
          <a:p>
            <a:r>
              <a:rPr lang="en-IN" dirty="0"/>
              <a:t>Direct RV to PA reconstruction by anterior patch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Infundibular</a:t>
            </a:r>
            <a:r>
              <a:rPr lang="en-IN" dirty="0"/>
              <a:t> resection to enlarge VSD</a:t>
            </a:r>
          </a:p>
          <a:p>
            <a:r>
              <a:rPr lang="en-IN" dirty="0" err="1"/>
              <a:t>Intraventricular</a:t>
            </a:r>
            <a:r>
              <a:rPr lang="en-IN" dirty="0"/>
              <a:t> baffle ( LV to aorta)</a:t>
            </a:r>
          </a:p>
          <a:p>
            <a:r>
              <a:rPr lang="en-IN" dirty="0"/>
              <a:t>Aortic </a:t>
            </a:r>
            <a:r>
              <a:rPr lang="en-IN" dirty="0" err="1"/>
              <a:t>transection</a:t>
            </a:r>
            <a:r>
              <a:rPr lang="en-IN" dirty="0"/>
              <a:t>- perform </a:t>
            </a:r>
            <a:r>
              <a:rPr lang="en-IN" dirty="0" err="1"/>
              <a:t>Lecompte</a:t>
            </a:r>
            <a:r>
              <a:rPr lang="en-IN" dirty="0"/>
              <a:t> </a:t>
            </a:r>
            <a:r>
              <a:rPr lang="en-IN" dirty="0" err="1"/>
              <a:t>manuever</a:t>
            </a:r>
            <a:r>
              <a:rPr lang="en-IN" dirty="0"/>
              <a:t> (RPA brought anterior to AA)</a:t>
            </a:r>
          </a:p>
          <a:p>
            <a:r>
              <a:rPr lang="en-IN" dirty="0"/>
              <a:t>Direct RV to PA reconstruction by anterior patch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 procedure</a:t>
            </a:r>
          </a:p>
        </p:txBody>
      </p:sp>
      <p:pic>
        <p:nvPicPr>
          <p:cNvPr id="4" name="Content Placeholder 3" descr="RE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759" t="20204" r="4495" b="37706"/>
          <a:stretch>
            <a:fillRect/>
          </a:stretch>
        </p:blipFill>
        <p:spPr>
          <a:xfrm>
            <a:off x="1905000" y="2514600"/>
            <a:ext cx="5410200" cy="190500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Complication with DORV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Left ventricle outflow tract obstruction</a:t>
            </a:r>
          </a:p>
          <a:p>
            <a:r>
              <a:rPr lang="en-IN" dirty="0"/>
              <a:t>Right ventricle outflow tract obstruction and pulmonary regurgitation</a:t>
            </a:r>
          </a:p>
          <a:p>
            <a:r>
              <a:rPr lang="en-IN" dirty="0"/>
              <a:t>Failure of the right ventricle-to-pulmonary artery conduit (</a:t>
            </a:r>
            <a:r>
              <a:rPr lang="en-IN" dirty="0" err="1"/>
              <a:t>stenosis</a:t>
            </a:r>
            <a:r>
              <a:rPr lang="en-IN" dirty="0"/>
              <a:t> or regurgitation)</a:t>
            </a:r>
          </a:p>
          <a:p>
            <a:r>
              <a:rPr lang="en-IN" dirty="0"/>
              <a:t>Aortic valve regurgitation (following arterial switch operation)</a:t>
            </a:r>
          </a:p>
          <a:p>
            <a:r>
              <a:rPr lang="en-IN" dirty="0"/>
              <a:t>Coronary artery </a:t>
            </a:r>
            <a:r>
              <a:rPr lang="en-IN" dirty="0" err="1"/>
              <a:t>stenosis</a:t>
            </a:r>
            <a:r>
              <a:rPr lang="en-IN" dirty="0"/>
              <a:t> (following coronary transfer)</a:t>
            </a:r>
          </a:p>
          <a:p>
            <a:r>
              <a:rPr lang="en-IN" dirty="0"/>
              <a:t>Right ventricle failure</a:t>
            </a:r>
          </a:p>
          <a:p>
            <a:r>
              <a:rPr lang="en-IN" dirty="0"/>
              <a:t>Arrhythmia (</a:t>
            </a:r>
            <a:r>
              <a:rPr lang="en-IN" dirty="0" err="1"/>
              <a:t>atrial</a:t>
            </a:r>
            <a:r>
              <a:rPr lang="en-IN" dirty="0"/>
              <a:t> or ventricular) and sudden death</a:t>
            </a:r>
          </a:p>
          <a:p>
            <a:r>
              <a:rPr lang="en-IN" dirty="0" err="1"/>
              <a:t>Endocarditis</a:t>
            </a:r>
            <a:endParaRPr lang="en-IN" dirty="0"/>
          </a:p>
          <a:p>
            <a:r>
              <a:rPr lang="en-IN" dirty="0" err="1"/>
              <a:t>Thromboembolic</a:t>
            </a:r>
            <a:r>
              <a:rPr lang="en-IN" dirty="0"/>
              <a:t> event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Patients with biventricular repair without any residual defects or </a:t>
            </a:r>
            <a:r>
              <a:rPr lang="en-IN" dirty="0" err="1"/>
              <a:t>stenosis</a:t>
            </a:r>
            <a:r>
              <a:rPr lang="en-IN" dirty="0"/>
              <a:t>- low pregnancy risk</a:t>
            </a:r>
          </a:p>
          <a:p>
            <a:r>
              <a:rPr lang="en-IN" dirty="0"/>
              <a:t>Close monitoring required</a:t>
            </a:r>
          </a:p>
          <a:p>
            <a:r>
              <a:rPr lang="en-IN" dirty="0"/>
              <a:t>After </a:t>
            </a:r>
            <a:r>
              <a:rPr lang="en-IN" dirty="0" err="1"/>
              <a:t>Fontan</a:t>
            </a:r>
            <a:r>
              <a:rPr lang="en-IN" dirty="0"/>
              <a:t> surgery- successful pregnancies reported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91FB9F-89BB-4B7E-9F0C-2ABAF8F40876}" type="datetime1">
              <a:rPr lang="en-US"/>
              <a:pPr>
                <a:defRPr/>
              </a:pPr>
              <a:t>7/29/2023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DORV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33025-26B6-43CE-895D-9C8A110024B4}" type="slidenum">
              <a:rPr lang="en-IN"/>
              <a:pPr>
                <a:defRPr/>
              </a:pPr>
              <a:t>88</a:t>
            </a:fld>
            <a:endParaRPr lang="en-IN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57188" y="1285875"/>
            <a:ext cx="8358187" cy="4153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b="1" dirty="0">
                <a:latin typeface="Arial Narrow" pitchFamily="34" charset="0"/>
              </a:rPr>
              <a:t>. Q1) Classical </a:t>
            </a:r>
            <a:r>
              <a:rPr lang="en-US" sz="2400" b="1" dirty="0" err="1">
                <a:latin typeface="Arial Narrow" pitchFamily="34" charset="0"/>
              </a:rPr>
              <a:t>echocardiographic</a:t>
            </a:r>
            <a:r>
              <a:rPr lang="en-US" sz="2400" b="1" dirty="0">
                <a:latin typeface="Arial Narrow" pitchFamily="34" charset="0"/>
              </a:rPr>
              <a:t>  features of DORV except?</a:t>
            </a: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dirty="0">
              <a:latin typeface="Arial Narrow" pitchFamily="34" charset="0"/>
            </a:endParaRP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latin typeface="Arial Narrow" pitchFamily="34" charset="0"/>
              </a:rPr>
              <a:t>	a) </a:t>
            </a:r>
            <a:r>
              <a:rPr lang="en-IN" sz="2400" dirty="0">
                <a:latin typeface="Arial Narrow" pitchFamily="34" charset="0"/>
              </a:rPr>
              <a:t>Origin of both great arteries from the anterior RV</a:t>
            </a: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</a:endParaRP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</a:rPr>
              <a:t>	b) Mitral- </a:t>
            </a:r>
            <a:r>
              <a:rPr lang="en-IN" sz="2400" dirty="0" err="1">
                <a:latin typeface="Arial Narrow" pitchFamily="34" charset="0"/>
              </a:rPr>
              <a:t>semilunar</a:t>
            </a:r>
            <a:r>
              <a:rPr lang="en-IN" sz="2400" dirty="0">
                <a:latin typeface="Arial Narrow" pitchFamily="34" charset="0"/>
              </a:rPr>
              <a:t> valve discontinuity</a:t>
            </a: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</a:endParaRP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IN" sz="2400" dirty="0">
                <a:latin typeface="Arial Narrow" pitchFamily="34" charset="0"/>
              </a:rPr>
              <a:t>	c) Absence of left ventricular outflow other than the VSD</a:t>
            </a: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dirty="0">
              <a:latin typeface="Arial Narrow" pitchFamily="34" charset="0"/>
            </a:endParaRP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sz="2400" dirty="0">
                <a:latin typeface="Arial Narrow" pitchFamily="34" charset="0"/>
              </a:rPr>
              <a:t>	d) </a:t>
            </a:r>
            <a:r>
              <a:rPr lang="en-US" sz="2400" dirty="0" err="1">
                <a:latin typeface="Arial Narrow" pitchFamily="34" charset="0"/>
              </a:rPr>
              <a:t>Ostium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primum</a:t>
            </a:r>
            <a:r>
              <a:rPr lang="en-US" sz="2400" dirty="0">
                <a:latin typeface="Arial Narrow" pitchFamily="34" charset="0"/>
              </a:rPr>
              <a:t> ASD- 90% cases</a:t>
            </a: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US" sz="2400" dirty="0">
              <a:latin typeface="Arial Narrow" pitchFamily="34" charset="0"/>
            </a:endParaRPr>
          </a:p>
          <a:p>
            <a:pPr marL="457200" indent="-457200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IE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Prosthetic cardiac valve or device</a:t>
            </a:r>
          </a:p>
          <a:p>
            <a:r>
              <a:rPr lang="en-IN" dirty="0"/>
              <a:t>Previous </a:t>
            </a:r>
            <a:r>
              <a:rPr lang="en-IN" dirty="0" err="1"/>
              <a:t>endocarditis</a:t>
            </a:r>
            <a:r>
              <a:rPr lang="en-IN" dirty="0"/>
              <a:t> </a:t>
            </a:r>
          </a:p>
          <a:p>
            <a:r>
              <a:rPr lang="en-IN" dirty="0"/>
              <a:t>First 6 months after intervention</a:t>
            </a:r>
          </a:p>
          <a:p>
            <a:r>
              <a:rPr lang="en-IN" dirty="0"/>
              <a:t>Residual defect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Aorto</a:t>
            </a:r>
            <a:r>
              <a:rPr lang="en-US" dirty="0"/>
              <a:t>-mitral continuity</a:t>
            </a:r>
            <a:endParaRPr lang="en-IN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600200"/>
            <a:ext cx="4267200" cy="4525963"/>
          </a:xfrm>
        </p:spPr>
      </p:pic>
      <p:pic>
        <p:nvPicPr>
          <p:cNvPr id="78850" name="Picture 2" descr="C:\Users\user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1"/>
            <a:ext cx="434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49275" indent="-411163">
              <a:spcBef>
                <a:spcPts val="5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/>
            </a:pPr>
            <a:r>
              <a:rPr lang="en-US" sz="3600" dirty="0">
                <a:latin typeface="Arial Narrow" pitchFamily="34" charset="0"/>
              </a:rPr>
              <a:t>    </a:t>
            </a:r>
            <a:r>
              <a:rPr lang="en-US" sz="3600" b="1" dirty="0">
                <a:latin typeface="Arial Narrow" pitchFamily="34" charset="0"/>
              </a:rPr>
              <a:t>Q2). False statement about DORV</a:t>
            </a:r>
          </a:p>
          <a:p>
            <a:pPr marL="652462" indent="-514350">
              <a:spcBef>
                <a:spcPts val="575"/>
              </a:spcBef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/>
            </a:pPr>
            <a:r>
              <a:rPr lang="en-US" dirty="0">
                <a:latin typeface="Arial Narrow" pitchFamily="34" charset="0"/>
              </a:rPr>
              <a:t>Both great arteries &amp; arterial trunks arise from RV</a:t>
            </a:r>
          </a:p>
          <a:p>
            <a:pPr marL="652462" indent="-514350">
              <a:spcBef>
                <a:spcPts val="575"/>
              </a:spcBef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/>
            </a:pPr>
            <a:r>
              <a:rPr lang="en-US" dirty="0">
                <a:latin typeface="Arial Narrow" pitchFamily="34" charset="0"/>
              </a:rPr>
              <a:t> Neither  </a:t>
            </a:r>
            <a:r>
              <a:rPr lang="en-US" dirty="0" err="1">
                <a:latin typeface="Arial Narrow" pitchFamily="34" charset="0"/>
              </a:rPr>
              <a:t>semilunar</a:t>
            </a:r>
            <a:r>
              <a:rPr lang="en-US" dirty="0">
                <a:latin typeface="Arial Narrow" pitchFamily="34" charset="0"/>
              </a:rPr>
              <a:t> valves is in fibrous continuity with either  </a:t>
            </a:r>
            <a:r>
              <a:rPr lang="en-US" dirty="0" err="1">
                <a:latin typeface="Arial Narrow" pitchFamily="34" charset="0"/>
              </a:rPr>
              <a:t>atrioventricular</a:t>
            </a:r>
            <a:r>
              <a:rPr lang="en-US" dirty="0">
                <a:latin typeface="Arial Narrow" pitchFamily="34" charset="0"/>
              </a:rPr>
              <a:t> valves</a:t>
            </a:r>
          </a:p>
          <a:p>
            <a:pPr marL="652462" indent="-514350">
              <a:spcBef>
                <a:spcPts val="575"/>
              </a:spcBef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/>
            </a:pPr>
            <a:r>
              <a:rPr lang="en-US" dirty="0">
                <a:latin typeface="Arial Narrow" pitchFamily="34" charset="0"/>
              </a:rPr>
              <a:t> VSD- only outlet from LV</a:t>
            </a:r>
          </a:p>
          <a:p>
            <a:pPr marL="652462" indent="-514350">
              <a:spcBef>
                <a:spcPts val="575"/>
              </a:spcBef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/>
            </a:pPr>
            <a:r>
              <a:rPr lang="en-US" dirty="0">
                <a:latin typeface="Arial Narrow" pitchFamily="34" charset="0"/>
              </a:rPr>
              <a:t> Most common VSD – sub </a:t>
            </a:r>
            <a:r>
              <a:rPr lang="en-US" dirty="0" err="1">
                <a:latin typeface="Arial Narrow" pitchFamily="34" charset="0"/>
              </a:rPr>
              <a:t>pulmonic</a:t>
            </a:r>
            <a:endParaRPr lang="en-US" dirty="0">
              <a:latin typeface="Arial Narrow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Q 3) Reversed Differential cyanosis seen in</a:t>
            </a:r>
          </a:p>
          <a:p>
            <a:pPr>
              <a:buNone/>
            </a:pPr>
            <a:r>
              <a:rPr lang="en-IN" dirty="0"/>
              <a:t>1. </a:t>
            </a:r>
            <a:r>
              <a:rPr lang="en-IN" dirty="0" err="1"/>
              <a:t>Subaortic</a:t>
            </a:r>
            <a:r>
              <a:rPr lang="en-IN" dirty="0"/>
              <a:t> VSD with PS</a:t>
            </a:r>
          </a:p>
          <a:p>
            <a:pPr>
              <a:buNone/>
            </a:pPr>
            <a:r>
              <a:rPr lang="en-IN" dirty="0"/>
              <a:t>2. </a:t>
            </a:r>
            <a:r>
              <a:rPr lang="en-IN" dirty="0" err="1"/>
              <a:t>Subaortic</a:t>
            </a:r>
            <a:r>
              <a:rPr lang="en-IN" dirty="0"/>
              <a:t> VSD without PS</a:t>
            </a:r>
          </a:p>
          <a:p>
            <a:pPr>
              <a:buNone/>
            </a:pPr>
            <a:r>
              <a:rPr lang="en-IN" dirty="0"/>
              <a:t>3. </a:t>
            </a:r>
            <a:r>
              <a:rPr lang="en-IN" dirty="0" err="1"/>
              <a:t>Subpulmonary</a:t>
            </a:r>
            <a:r>
              <a:rPr lang="en-IN" dirty="0"/>
              <a:t> VSD</a:t>
            </a:r>
          </a:p>
          <a:p>
            <a:pPr>
              <a:buNone/>
            </a:pPr>
            <a:r>
              <a:rPr lang="en-IN" dirty="0"/>
              <a:t>4. Non committed VSD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Q4)  </a:t>
            </a:r>
            <a:r>
              <a:rPr lang="en-IN" b="1" dirty="0" err="1"/>
              <a:t>Taussig</a:t>
            </a:r>
            <a:r>
              <a:rPr lang="en-IN" b="1" dirty="0"/>
              <a:t> Bing anomaly is</a:t>
            </a:r>
          </a:p>
          <a:p>
            <a:pPr>
              <a:buNone/>
            </a:pPr>
            <a:r>
              <a:rPr lang="en-IN" dirty="0"/>
              <a:t>1. DORV-</a:t>
            </a:r>
            <a:r>
              <a:rPr lang="en-IN" dirty="0" err="1"/>
              <a:t>subaortic</a:t>
            </a:r>
            <a:r>
              <a:rPr lang="en-IN" dirty="0"/>
              <a:t> VSD</a:t>
            </a:r>
          </a:p>
          <a:p>
            <a:pPr>
              <a:buNone/>
            </a:pPr>
            <a:r>
              <a:rPr lang="en-IN" dirty="0"/>
              <a:t>2. DORV- </a:t>
            </a:r>
            <a:r>
              <a:rPr lang="en-IN" dirty="0" err="1"/>
              <a:t>subaortic</a:t>
            </a:r>
            <a:r>
              <a:rPr lang="en-IN" dirty="0"/>
              <a:t> VSD with PS</a:t>
            </a:r>
          </a:p>
          <a:p>
            <a:pPr>
              <a:buNone/>
            </a:pPr>
            <a:r>
              <a:rPr lang="en-IN" dirty="0"/>
              <a:t>3. </a:t>
            </a:r>
            <a:r>
              <a:rPr lang="en-IN" dirty="0" err="1"/>
              <a:t>Subpulmonary</a:t>
            </a:r>
            <a:r>
              <a:rPr lang="en-IN" dirty="0"/>
              <a:t> VSD</a:t>
            </a:r>
          </a:p>
          <a:p>
            <a:pPr>
              <a:buNone/>
            </a:pPr>
            <a:r>
              <a:rPr lang="en-IN" dirty="0"/>
              <a:t>4. Doubly committed VSD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67713" cy="5070475"/>
          </a:xfrm>
        </p:spPr>
        <p:txBody>
          <a:bodyPr/>
          <a:lstStyle/>
          <a:p>
            <a:pPr>
              <a:buNone/>
            </a:pPr>
            <a:r>
              <a:rPr lang="en-IN" sz="2800" b="1" dirty="0"/>
              <a:t>Q5) Aortic arch Anomalies common in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1. </a:t>
            </a:r>
            <a:r>
              <a:rPr lang="en-IN" sz="2800" dirty="0" err="1"/>
              <a:t>Subaortic</a:t>
            </a:r>
            <a:r>
              <a:rPr lang="en-IN" sz="2800" dirty="0"/>
              <a:t> VSD with PS</a:t>
            </a:r>
          </a:p>
          <a:p>
            <a:pPr>
              <a:buNone/>
            </a:pPr>
            <a:r>
              <a:rPr lang="en-IN" sz="2800" dirty="0"/>
              <a:t>2. </a:t>
            </a:r>
            <a:r>
              <a:rPr lang="en-IN" sz="2800" dirty="0" err="1"/>
              <a:t>Subaortic</a:t>
            </a:r>
            <a:r>
              <a:rPr lang="en-IN" sz="2800" dirty="0"/>
              <a:t> VSD without PS</a:t>
            </a:r>
          </a:p>
          <a:p>
            <a:pPr>
              <a:buNone/>
            </a:pPr>
            <a:r>
              <a:rPr lang="en-IN" sz="2800" dirty="0"/>
              <a:t>3. </a:t>
            </a:r>
            <a:r>
              <a:rPr lang="en-IN" sz="2800" dirty="0" err="1"/>
              <a:t>Taussig</a:t>
            </a:r>
            <a:r>
              <a:rPr lang="en-IN" sz="2800" dirty="0"/>
              <a:t> Bing </a:t>
            </a:r>
            <a:r>
              <a:rPr lang="en-IN" sz="2800" dirty="0" err="1"/>
              <a:t>anomlies</a:t>
            </a:r>
            <a:endParaRPr lang="en-IN" sz="2800" dirty="0"/>
          </a:p>
          <a:p>
            <a:pPr>
              <a:buNone/>
            </a:pPr>
            <a:r>
              <a:rPr lang="en-IN" sz="2800" dirty="0"/>
              <a:t>4. Non committed VSD </a:t>
            </a:r>
          </a:p>
          <a:p>
            <a:pPr eaLnBrk="1" hangingPunct="1"/>
            <a:endParaRPr lang="en-IN" sz="28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alleppey-backwater-t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3023</Words>
  <Application>Microsoft Office PowerPoint</Application>
  <PresentationFormat>On-screen Show (4:3)</PresentationFormat>
  <Paragraphs>559</Paragraphs>
  <Slides>94</Slides>
  <Notes>8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Double Outlet Right Ventricle</vt:lpstr>
      <vt:lpstr>PowerPoint Presentation</vt:lpstr>
      <vt:lpstr>PowerPoint Presentation</vt:lpstr>
      <vt:lpstr>Incidence</vt:lpstr>
      <vt:lpstr>Embryology</vt:lpstr>
      <vt:lpstr>Theory of conal inversion</vt:lpstr>
      <vt:lpstr>PowerPoint Presentation</vt:lpstr>
      <vt:lpstr>Fibrous skeleton of heart</vt:lpstr>
      <vt:lpstr>Aorto-mitral continuity</vt:lpstr>
      <vt:lpstr>Tricuspid-pulmonary discontinuity</vt:lpstr>
      <vt:lpstr>PowerPoint Presentation</vt:lpstr>
      <vt:lpstr>Van Praagh classification of DORV</vt:lpstr>
      <vt:lpstr>PATHOLOGIC CLASSIFICATION</vt:lpstr>
      <vt:lpstr>Ventricular septal defect</vt:lpstr>
      <vt:lpstr>POSITION OF VSD</vt:lpstr>
      <vt:lpstr>GREAT ARTERY RELATIONSHIPS AT THE LEVEL OF SEMILUNAR VALVES</vt:lpstr>
      <vt:lpstr>PowerPoint Presentation</vt:lpstr>
      <vt:lpstr>RELATIONSHIP OF GREAT ARTERIES  AT SEMILUNAR VALVE LEVEL </vt:lpstr>
      <vt:lpstr>PowerPoint Presentation</vt:lpstr>
      <vt:lpstr>PHYSIOLOGIC CLASSIFICATION</vt:lpstr>
      <vt:lpstr>ASSOCIATED ANOMALIES</vt:lpstr>
      <vt:lpstr>How it behaves</vt:lpstr>
      <vt:lpstr>MAJOR CLINICAL PATERNS</vt:lpstr>
      <vt:lpstr>            </vt:lpstr>
      <vt:lpstr>SUBAORTIC VSD – INCREASE PVR </vt:lpstr>
      <vt:lpstr>SUB AORTIC VSD WITH PS</vt:lpstr>
      <vt:lpstr>SUBPULMONARY VSD(Taussig Bing abnormality)</vt:lpstr>
      <vt:lpstr>PowerPoint Presentation</vt:lpstr>
      <vt:lpstr>1) DORV with subaortic VSD</vt:lpstr>
      <vt:lpstr>Physical appearance</vt:lpstr>
      <vt:lpstr>Physical examination</vt:lpstr>
      <vt:lpstr>PowerPoint Presentation</vt:lpstr>
      <vt:lpstr>Auscultation </vt:lpstr>
      <vt:lpstr>With elevated PVR</vt:lpstr>
      <vt:lpstr>3) DORV with subaortic VSD and Pulmonary Stenosis</vt:lpstr>
      <vt:lpstr>Physical examination</vt:lpstr>
      <vt:lpstr>Auscultation </vt:lpstr>
      <vt:lpstr>PowerPoint Presentation</vt:lpstr>
      <vt:lpstr>PowerPoint Presentation</vt:lpstr>
      <vt:lpstr>4)DORV with subpulmonary VSD</vt:lpstr>
      <vt:lpstr>PowerPoint Presentation</vt:lpstr>
      <vt:lpstr>Reversed differential cyanosis</vt:lpstr>
      <vt:lpstr>Arterial pulse</vt:lpstr>
      <vt:lpstr>PowerPoint Presentation</vt:lpstr>
      <vt:lpstr>Natural History</vt:lpstr>
      <vt:lpstr>ECG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CHEST X 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</vt:lpstr>
      <vt:lpstr>DORV: Aortic-mitral Discontinuity</vt:lpstr>
      <vt:lpstr>DORV with subaortic VSD</vt:lpstr>
      <vt:lpstr>PowerPoint Presentation</vt:lpstr>
      <vt:lpstr>DORV with sub pulmonic VSD</vt:lpstr>
      <vt:lpstr>DORV with doubly committed VSD</vt:lpstr>
      <vt:lpstr>DORV with remote VSD</vt:lpstr>
      <vt:lpstr>Echo Evaluation of DORV: Role of Echocardiography in Planning Surgical Strategy:</vt:lpstr>
      <vt:lpstr>Role of Echocardiography in Planning Surgical Strategy:  Criteria for Two Ventricle Repair</vt:lpstr>
      <vt:lpstr>PowerPoint Presentation</vt:lpstr>
      <vt:lpstr>CARDIAC CATHETERISATION</vt:lpstr>
      <vt:lpstr>CORONARY ANOMALIES </vt:lpstr>
      <vt:lpstr>Management</vt:lpstr>
      <vt:lpstr>PowerPoint Presentation</vt:lpstr>
      <vt:lpstr>PowerPoint Presentation</vt:lpstr>
      <vt:lpstr>PowerPoint Presentation</vt:lpstr>
      <vt:lpstr>Essential anatomic considerations for surgery</vt:lpstr>
      <vt:lpstr>SURGERY</vt:lpstr>
      <vt:lpstr>PowerPoint Presentation</vt:lpstr>
      <vt:lpstr>DORV surgery</vt:lpstr>
      <vt:lpstr>Rastelli procedure TGA+VSD+PS DORV+SubPulmonary VSD+PS</vt:lpstr>
      <vt:lpstr>Atrial switch</vt:lpstr>
      <vt:lpstr>Arterial switch operation </vt:lpstr>
      <vt:lpstr>PowerPoint Presentation</vt:lpstr>
      <vt:lpstr>PowerPoint Presentation</vt:lpstr>
      <vt:lpstr>PowerPoint Presentation</vt:lpstr>
      <vt:lpstr>REV procedure</vt:lpstr>
      <vt:lpstr>Complication with DORV in adults</vt:lpstr>
      <vt:lpstr>Pregnancy </vt:lpstr>
      <vt:lpstr>PowerPoint Presentation</vt:lpstr>
      <vt:lpstr>IE prophylaxis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drarunjudealphonse@gmail.com</cp:lastModifiedBy>
  <cp:revision>4</cp:revision>
  <dcterms:created xsi:type="dcterms:W3CDTF">2006-08-16T00:00:00Z</dcterms:created>
  <dcterms:modified xsi:type="dcterms:W3CDTF">2023-07-28T21:16:28Z</dcterms:modified>
</cp:coreProperties>
</file>