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2"/>
  </p:notesMasterIdLst>
  <p:sldIdLst>
    <p:sldId id="257" r:id="rId2"/>
    <p:sldId id="429" r:id="rId3"/>
    <p:sldId id="353" r:id="rId4"/>
    <p:sldId id="372" r:id="rId5"/>
    <p:sldId id="261" r:id="rId6"/>
    <p:sldId id="260" r:id="rId7"/>
    <p:sldId id="437" r:id="rId8"/>
    <p:sldId id="410" r:id="rId9"/>
    <p:sldId id="360" r:id="rId10"/>
    <p:sldId id="270" r:id="rId11"/>
    <p:sldId id="271" r:id="rId12"/>
    <p:sldId id="430" r:id="rId13"/>
    <p:sldId id="275" r:id="rId14"/>
    <p:sldId id="375" r:id="rId15"/>
    <p:sldId id="411" r:id="rId16"/>
    <p:sldId id="278" r:id="rId17"/>
    <p:sldId id="403" r:id="rId18"/>
    <p:sldId id="404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90" r:id="rId28"/>
    <p:sldId id="291" r:id="rId29"/>
    <p:sldId id="365" r:id="rId30"/>
    <p:sldId id="366" r:id="rId31"/>
    <p:sldId id="292" r:id="rId32"/>
    <p:sldId id="412" r:id="rId33"/>
    <p:sldId id="297" r:id="rId34"/>
    <p:sldId id="298" r:id="rId35"/>
    <p:sldId id="299" r:id="rId36"/>
    <p:sldId id="301" r:id="rId37"/>
    <p:sldId id="302" r:id="rId38"/>
    <p:sldId id="303" r:id="rId39"/>
    <p:sldId id="304" r:id="rId40"/>
    <p:sldId id="401" r:id="rId41"/>
    <p:sldId id="307" r:id="rId42"/>
    <p:sldId id="308" r:id="rId43"/>
    <p:sldId id="309" r:id="rId44"/>
    <p:sldId id="310" r:id="rId45"/>
    <p:sldId id="433" r:id="rId46"/>
    <p:sldId id="363" r:id="rId47"/>
    <p:sldId id="413" r:id="rId48"/>
    <p:sldId id="414" r:id="rId49"/>
    <p:sldId id="415" r:id="rId50"/>
    <p:sldId id="416" r:id="rId51"/>
    <p:sldId id="417" r:id="rId52"/>
    <p:sldId id="418" r:id="rId53"/>
    <p:sldId id="419" r:id="rId54"/>
    <p:sldId id="420" r:id="rId55"/>
    <p:sldId id="421" r:id="rId56"/>
    <p:sldId id="422" r:id="rId57"/>
    <p:sldId id="423" r:id="rId58"/>
    <p:sldId id="424" r:id="rId59"/>
    <p:sldId id="425" r:id="rId60"/>
    <p:sldId id="426" r:id="rId61"/>
    <p:sldId id="427" r:id="rId62"/>
    <p:sldId id="428" r:id="rId63"/>
    <p:sldId id="397" r:id="rId64"/>
    <p:sldId id="398" r:id="rId65"/>
    <p:sldId id="399" r:id="rId66"/>
    <p:sldId id="376" r:id="rId67"/>
    <p:sldId id="377" r:id="rId68"/>
    <p:sldId id="378" r:id="rId69"/>
    <p:sldId id="380" r:id="rId70"/>
    <p:sldId id="381" r:id="rId71"/>
    <p:sldId id="382" r:id="rId72"/>
    <p:sldId id="383" r:id="rId73"/>
    <p:sldId id="384" r:id="rId74"/>
    <p:sldId id="385" r:id="rId75"/>
    <p:sldId id="386" r:id="rId76"/>
    <p:sldId id="387" r:id="rId77"/>
    <p:sldId id="388" r:id="rId78"/>
    <p:sldId id="389" r:id="rId79"/>
    <p:sldId id="390" r:id="rId80"/>
    <p:sldId id="391" r:id="rId81"/>
    <p:sldId id="392" r:id="rId82"/>
    <p:sldId id="393" r:id="rId83"/>
    <p:sldId id="394" r:id="rId84"/>
    <p:sldId id="395" r:id="rId85"/>
    <p:sldId id="362" r:id="rId86"/>
    <p:sldId id="312" r:id="rId87"/>
    <p:sldId id="352" r:id="rId88"/>
    <p:sldId id="317" r:id="rId89"/>
    <p:sldId id="438" r:id="rId90"/>
    <p:sldId id="436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slide" Target="slides/slide75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87" Type="http://schemas.openxmlformats.org/officeDocument/2006/relationships/slide" Target="slides/slide86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90" Type="http://schemas.openxmlformats.org/officeDocument/2006/relationships/slide" Target="slides/slide89.xml" /><Relationship Id="rId95" Type="http://schemas.openxmlformats.org/officeDocument/2006/relationships/theme" Target="theme/theme1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93" Type="http://schemas.openxmlformats.org/officeDocument/2006/relationships/presProps" Target="presProps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91" Type="http://schemas.openxmlformats.org/officeDocument/2006/relationships/slide" Target="slides/slide90.xml" /><Relationship Id="rId9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5344B-3C0A-4F37-B2EF-D9AF30B7667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C8EBA-1E43-44D9-B3B8-54958A92A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6A50-F9D9-4765-9A4A-8D894F7C6B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4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vitro studies suggest that the presence of the </a:t>
            </a:r>
            <a:r>
              <a:rPr lang="en-US" dirty="0" err="1"/>
              <a:t>sulfhydryl</a:t>
            </a:r>
            <a:r>
              <a:rPr lang="en-US" dirty="0"/>
              <a:t> group may confer properties other than ACE inhibition to these drugs, such as free-radical scavenging but In vivo no much benefit has been found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6A50-F9D9-4765-9A4A-8D894F7C6B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5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176-FAFD-44AD-8D29-77929C6D365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436-6ECC-4DA8-8275-D9516DE57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176-FAFD-44AD-8D29-77929C6D365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436-6ECC-4DA8-8275-D9516DE57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176-FAFD-44AD-8D29-77929C6D365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436-6ECC-4DA8-8275-D9516DE57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176-FAFD-44AD-8D29-77929C6D365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436-6ECC-4DA8-8275-D9516DE57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176-FAFD-44AD-8D29-77929C6D365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436-6ECC-4DA8-8275-D9516DE57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176-FAFD-44AD-8D29-77929C6D365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436-6ECC-4DA8-8275-D9516DE57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176-FAFD-44AD-8D29-77929C6D365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436-6ECC-4DA8-8275-D9516DE57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176-FAFD-44AD-8D29-77929C6D365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436-6ECC-4DA8-8275-D9516DE57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176-FAFD-44AD-8D29-77929C6D365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436-6ECC-4DA8-8275-D9516DE57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176-FAFD-44AD-8D29-77929C6D365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8436-6ECC-4DA8-8275-D9516DE57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176-FAFD-44AD-8D29-77929C6D365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338436-6ECC-4DA8-8275-D9516DE578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9B6176-FAFD-44AD-8D29-77929C6D365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338436-6ECC-4DA8-8275-D9516DE5785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4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5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114800"/>
            <a:ext cx="8156448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DRUGS ACTING ON RAAS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876800"/>
            <a:ext cx="5257800" cy="1981200"/>
          </a:xfrm>
        </p:spPr>
        <p:txBody>
          <a:bodyPr/>
          <a:lstStyle/>
          <a:p>
            <a:r>
              <a:rPr lang="en-US" b="1" dirty="0"/>
              <a:t>Dr </a:t>
            </a:r>
            <a:r>
              <a:rPr lang="en-US" b="1" dirty="0" err="1"/>
              <a:t>Arun</a:t>
            </a:r>
            <a:r>
              <a:rPr lang="en-US" b="1" dirty="0"/>
              <a:t> Jude Alphonse</a:t>
            </a:r>
          </a:p>
          <a:p>
            <a:r>
              <a:rPr lang="en-US" b="1" dirty="0"/>
              <a:t>Dept of Cardiology</a:t>
            </a:r>
          </a:p>
          <a:p>
            <a:r>
              <a:rPr lang="en-US" b="1" dirty="0" err="1"/>
              <a:t>Govt</a:t>
            </a:r>
            <a:r>
              <a:rPr lang="en-US" b="1" dirty="0"/>
              <a:t> Medical College, </a:t>
            </a:r>
            <a:r>
              <a:rPr lang="en-US" b="1" dirty="0" err="1"/>
              <a:t>Alappuzha</a:t>
            </a:r>
            <a:endParaRPr lang="en-US" b="1" dirty="0"/>
          </a:p>
          <a:p>
            <a:endParaRPr lang="en-US" dirty="0"/>
          </a:p>
        </p:txBody>
      </p:sp>
      <p:pic>
        <p:nvPicPr>
          <p:cNvPr id="1026" name="Picture 2" descr="C:\Users\alphonse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ACE was initially discovered from the venom of pit viper and named </a:t>
            </a:r>
            <a:r>
              <a:rPr lang="en-US" dirty="0" err="1"/>
              <a:t>bradykinin</a:t>
            </a:r>
            <a:r>
              <a:rPr lang="en-US" dirty="0"/>
              <a:t> potentiating factor  and later  it was found that this </a:t>
            </a:r>
            <a:r>
              <a:rPr lang="en-US" dirty="0" err="1"/>
              <a:t>kininase</a:t>
            </a:r>
            <a:r>
              <a:rPr lang="en-US" dirty="0"/>
              <a:t> and ACE were the same.</a:t>
            </a:r>
          </a:p>
          <a:p>
            <a:endParaRPr lang="en-US" dirty="0"/>
          </a:p>
          <a:p>
            <a:r>
              <a:rPr lang="en-US" dirty="0" err="1"/>
              <a:t>Teprotide</a:t>
            </a:r>
            <a:r>
              <a:rPr lang="en-US" dirty="0"/>
              <a:t> was the first ACEI to be </a:t>
            </a:r>
            <a:r>
              <a:rPr lang="en-US" dirty="0" err="1"/>
              <a:t>synthezised</a:t>
            </a:r>
            <a:endParaRPr lang="en-US" dirty="0"/>
          </a:p>
          <a:p>
            <a:endParaRPr lang="en-US" dirty="0"/>
          </a:p>
          <a:p>
            <a:r>
              <a:rPr lang="en-US" dirty="0"/>
              <a:t>Later , </a:t>
            </a:r>
            <a:r>
              <a:rPr lang="en-US" dirty="0" err="1"/>
              <a:t>captopril</a:t>
            </a:r>
            <a:r>
              <a:rPr lang="en-US" dirty="0"/>
              <a:t> was developed as the first ACEI in 1977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ACE inhibitors differ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chemical structure of their active metabolites,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potency,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bioavailability,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plasma half-life,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route of elimination,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their distribution and affinity for tissue-bound ACE,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in whether they are administered as </a:t>
            </a:r>
            <a:r>
              <a:rPr lang="en-US" dirty="0" err="1"/>
              <a:t>prodrugs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Class I   : Containing a </a:t>
            </a:r>
            <a:r>
              <a:rPr lang="en-US" sz="2400" dirty="0" err="1"/>
              <a:t>sulfhydryl</a:t>
            </a:r>
            <a:r>
              <a:rPr lang="en-US" sz="2400" dirty="0"/>
              <a:t> group</a:t>
            </a:r>
          </a:p>
          <a:p>
            <a:pPr lvl="8"/>
            <a:r>
              <a:rPr lang="en-US" sz="2000" dirty="0"/>
              <a:t>-Captopril (</a:t>
            </a:r>
            <a:r>
              <a:rPr lang="en-US" sz="2000" dirty="0" err="1"/>
              <a:t>proline</a:t>
            </a:r>
            <a:r>
              <a:rPr lang="en-US" sz="2000" dirty="0"/>
              <a:t> derivative</a:t>
            </a:r>
            <a:r>
              <a:rPr lang="en-US" dirty="0"/>
              <a:t>) </a:t>
            </a:r>
          </a:p>
          <a:p>
            <a:r>
              <a:rPr lang="en-US" sz="2400" dirty="0"/>
              <a:t>Class II  : Containing a </a:t>
            </a:r>
            <a:r>
              <a:rPr lang="en-US" sz="2400" dirty="0" err="1"/>
              <a:t>Dicarboxylate</a:t>
            </a:r>
            <a:r>
              <a:rPr lang="en-US" sz="2400" dirty="0"/>
              <a:t> group</a:t>
            </a:r>
            <a:endParaRPr lang="en-US" dirty="0"/>
          </a:p>
          <a:p>
            <a:pPr lvl="8"/>
            <a:r>
              <a:rPr lang="en-US" dirty="0"/>
              <a:t>-</a:t>
            </a:r>
            <a:r>
              <a:rPr lang="en-US" sz="2000" dirty="0" err="1"/>
              <a:t>Enalapril</a:t>
            </a:r>
            <a:r>
              <a:rPr lang="en-US" sz="2000" dirty="0"/>
              <a:t>, </a:t>
            </a:r>
            <a:r>
              <a:rPr lang="en-US" sz="2000" dirty="0" err="1"/>
              <a:t>Ramipril,Quinapril</a:t>
            </a:r>
            <a:r>
              <a:rPr lang="en-US" sz="2000" dirty="0"/>
              <a:t>, </a:t>
            </a:r>
            <a:r>
              <a:rPr lang="en-US" sz="2000" dirty="0" err="1"/>
              <a:t>Perindopril,Benezapril</a:t>
            </a:r>
            <a:r>
              <a:rPr lang="en-US" sz="2000" dirty="0"/>
              <a:t>, </a:t>
            </a:r>
            <a:r>
              <a:rPr lang="en-US" sz="2000" dirty="0" err="1"/>
              <a:t>Imidapril</a:t>
            </a:r>
            <a:r>
              <a:rPr lang="en-US" sz="2000" dirty="0"/>
              <a:t>, </a:t>
            </a:r>
            <a:r>
              <a:rPr lang="en-US" sz="2000" dirty="0" err="1"/>
              <a:t>Trandalopril</a:t>
            </a:r>
            <a:endParaRPr lang="en-US" sz="2000" dirty="0"/>
          </a:p>
          <a:p>
            <a:r>
              <a:rPr lang="en-US" sz="2400" dirty="0"/>
              <a:t>Class III : Water soluble </a:t>
            </a:r>
          </a:p>
          <a:p>
            <a:pPr lvl="8"/>
            <a:r>
              <a:rPr lang="en-US" sz="2000" dirty="0"/>
              <a:t>-</a:t>
            </a:r>
            <a:r>
              <a:rPr lang="en-US" sz="2000" dirty="0" err="1"/>
              <a:t>Lisinopril</a:t>
            </a:r>
            <a:r>
              <a:rPr lang="en-US" sz="2000" dirty="0"/>
              <a:t> ( Lysine derivative)</a:t>
            </a:r>
            <a:endParaRPr lang="en-US" sz="1300" dirty="0"/>
          </a:p>
          <a:p>
            <a:r>
              <a:rPr lang="en-US" sz="2400" dirty="0"/>
              <a:t>Class IV : Containing a </a:t>
            </a:r>
            <a:r>
              <a:rPr lang="en-US" sz="2400" dirty="0" err="1"/>
              <a:t>Phosphonate</a:t>
            </a:r>
            <a:r>
              <a:rPr lang="en-US" sz="2400" dirty="0"/>
              <a:t> group</a:t>
            </a:r>
          </a:p>
          <a:p>
            <a:pPr lvl="8"/>
            <a:r>
              <a:rPr lang="en-US" sz="2000" dirty="0"/>
              <a:t>-</a:t>
            </a:r>
            <a:r>
              <a:rPr lang="en-US" sz="2000" dirty="0" err="1"/>
              <a:t>Fosinopril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CLASSIFICATION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ACEI – salient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Captopril</a:t>
            </a:r>
            <a:r>
              <a:rPr lang="en-US" dirty="0"/>
              <a:t> by itself is active and its metabolites are also active</a:t>
            </a:r>
          </a:p>
          <a:p>
            <a:r>
              <a:rPr lang="en-US" dirty="0" err="1"/>
              <a:t>Prodrugs</a:t>
            </a:r>
            <a:r>
              <a:rPr lang="en-US" dirty="0"/>
              <a:t> by itself are not active and need to be converted to the active </a:t>
            </a:r>
            <a:r>
              <a:rPr lang="en-US" dirty="0" err="1"/>
              <a:t>diacids</a:t>
            </a:r>
            <a:r>
              <a:rPr lang="en-US" dirty="0"/>
              <a:t> in the liver and </a:t>
            </a:r>
            <a:r>
              <a:rPr lang="en-US" dirty="0" err="1"/>
              <a:t>prodrugs</a:t>
            </a:r>
            <a:r>
              <a:rPr lang="en-US" dirty="0"/>
              <a:t> have better bioavailability</a:t>
            </a:r>
          </a:p>
          <a:p>
            <a:r>
              <a:rPr lang="en-US" dirty="0" err="1"/>
              <a:t>Lisinopril</a:t>
            </a:r>
            <a:r>
              <a:rPr lang="en-US" dirty="0"/>
              <a:t> is active and is not </a:t>
            </a:r>
            <a:r>
              <a:rPr lang="en-US" dirty="0" err="1"/>
              <a:t>metabolised</a:t>
            </a:r>
            <a:r>
              <a:rPr lang="en-US" dirty="0"/>
              <a:t> and excreted unchanged</a:t>
            </a:r>
          </a:p>
          <a:p>
            <a:r>
              <a:rPr lang="en-US" dirty="0"/>
              <a:t>All ACEI are excreted exclusively via renal system except </a:t>
            </a:r>
            <a:r>
              <a:rPr lang="en-US" dirty="0" err="1"/>
              <a:t>fosinopril,spirapril</a:t>
            </a:r>
            <a:r>
              <a:rPr lang="en-US" dirty="0"/>
              <a:t> and </a:t>
            </a:r>
            <a:r>
              <a:rPr lang="en-US" dirty="0" err="1"/>
              <a:t>trandolapril</a:t>
            </a:r>
            <a:r>
              <a:rPr lang="en-US" dirty="0"/>
              <a:t> which are excreted via the </a:t>
            </a:r>
            <a:r>
              <a:rPr lang="en-US" dirty="0" err="1"/>
              <a:t>biliary</a:t>
            </a:r>
            <a:r>
              <a:rPr lang="en-US" dirty="0"/>
              <a:t> system and feces.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360" t="23617" r="28528" b="13888"/>
          <a:stretch>
            <a:fillRect/>
          </a:stretch>
        </p:blipFill>
        <p:spPr bwMode="auto">
          <a:xfrm>
            <a:off x="1676400" y="762000"/>
            <a:ext cx="571711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ACEI - Pharmacokinetics</a:t>
            </a:r>
          </a:p>
        </p:txBody>
      </p:sp>
      <p:pic>
        <p:nvPicPr>
          <p:cNvPr id="1576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4581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9525000" y="2438400"/>
            <a:ext cx="533400" cy="4572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9372600" y="4572000"/>
            <a:ext cx="152400" cy="762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0" y="4800600"/>
            <a:ext cx="1828800" cy="2301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flipH="1">
            <a:off x="10210800" y="2971800"/>
            <a:ext cx="152400" cy="1219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753600" y="5105400"/>
            <a:ext cx="152400" cy="228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408" t="14937" r="12133" b="44147"/>
          <a:stretch>
            <a:fillRect/>
          </a:stretch>
        </p:blipFill>
        <p:spPr bwMode="auto">
          <a:xfrm>
            <a:off x="76200" y="152400"/>
            <a:ext cx="899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3408" t="70597" r="12133" b="19096"/>
          <a:stretch>
            <a:fillRect/>
          </a:stretch>
        </p:blipFill>
        <p:spPr bwMode="auto">
          <a:xfrm>
            <a:off x="0" y="53340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ACEI- hemodynamic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ACEI are beneficial in many ways </a:t>
            </a:r>
          </a:p>
          <a:p>
            <a:r>
              <a:rPr lang="en-US" dirty="0"/>
              <a:t>Prevents generation of </a:t>
            </a:r>
            <a:r>
              <a:rPr lang="en-US" dirty="0" err="1"/>
              <a:t>angiotensin</a:t>
            </a:r>
            <a:r>
              <a:rPr lang="en-US" dirty="0"/>
              <a:t> II</a:t>
            </a:r>
          </a:p>
          <a:p>
            <a:r>
              <a:rPr lang="en-US" dirty="0"/>
              <a:t>Useful in conditions in which  the </a:t>
            </a:r>
            <a:r>
              <a:rPr lang="en-US" dirty="0" err="1"/>
              <a:t>renin</a:t>
            </a:r>
            <a:r>
              <a:rPr lang="en-US" dirty="0"/>
              <a:t> </a:t>
            </a:r>
            <a:r>
              <a:rPr lang="en-US" dirty="0" err="1"/>
              <a:t>angiotensin</a:t>
            </a:r>
            <a:r>
              <a:rPr lang="en-US" dirty="0"/>
              <a:t> system is </a:t>
            </a:r>
            <a:r>
              <a:rPr lang="en-US" dirty="0" err="1"/>
              <a:t>dysregulated</a:t>
            </a:r>
            <a:r>
              <a:rPr lang="en-US" dirty="0"/>
              <a:t> like essential hypertension and </a:t>
            </a:r>
            <a:r>
              <a:rPr lang="en-US" dirty="0" err="1"/>
              <a:t>renovascular</a:t>
            </a:r>
            <a:r>
              <a:rPr lang="en-US" dirty="0"/>
              <a:t> hypertension</a:t>
            </a:r>
          </a:p>
          <a:p>
            <a:r>
              <a:rPr lang="en-US" dirty="0"/>
              <a:t>Decreases the peripheral vascular resistance</a:t>
            </a:r>
          </a:p>
          <a:p>
            <a:r>
              <a:rPr lang="en-US" dirty="0"/>
              <a:t>Fall in systolic and diastolic BP</a:t>
            </a:r>
          </a:p>
          <a:p>
            <a:r>
              <a:rPr lang="en-US" dirty="0"/>
              <a:t>No effect on cardiac output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INDICATIONS OF ACEI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/>
              <a:t>1.    Heart failure </a:t>
            </a:r>
          </a:p>
          <a:p>
            <a:pPr marL="514350" indent="-514350"/>
            <a:r>
              <a:rPr lang="en-US" dirty="0"/>
              <a:t>Chronic heart failure due to any cause HYHA FC 2-4</a:t>
            </a:r>
          </a:p>
          <a:p>
            <a:pPr marL="514350" indent="-514350">
              <a:buNone/>
            </a:pPr>
            <a:r>
              <a:rPr lang="en-US" dirty="0"/>
              <a:t>2.   AMI</a:t>
            </a:r>
          </a:p>
          <a:p>
            <a:pPr marL="514350" indent="-514350"/>
            <a:r>
              <a:rPr lang="en-US" dirty="0"/>
              <a:t>  AMI with HFREF/TYPE2 DM with </a:t>
            </a:r>
            <a:r>
              <a:rPr lang="en-US" dirty="0" err="1"/>
              <a:t>protienuria</a:t>
            </a:r>
            <a:r>
              <a:rPr lang="en-US" dirty="0"/>
              <a:t>/HTN</a:t>
            </a:r>
          </a:p>
          <a:p>
            <a:pPr marL="514350" indent="-514350">
              <a:buNone/>
            </a:pPr>
            <a:r>
              <a:rPr lang="en-US" dirty="0"/>
              <a:t>3.   Hypertension </a:t>
            </a:r>
          </a:p>
          <a:p>
            <a:pPr marL="514350" indent="-514350">
              <a:buNone/>
            </a:pPr>
            <a:r>
              <a:rPr lang="en-US" dirty="0"/>
              <a:t>4.   Chronic  Renal Disease </a:t>
            </a:r>
          </a:p>
          <a:p>
            <a:pPr marL="514350" indent="-514350">
              <a:buNone/>
            </a:pPr>
            <a:r>
              <a:rPr lang="en-US" dirty="0"/>
              <a:t>5.   Diabetic nephropathy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 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Adverse effects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024" t="30561" r="9007" b="19096"/>
          <a:stretch>
            <a:fillRect/>
          </a:stretch>
        </p:blipFill>
        <p:spPr bwMode="auto">
          <a:xfrm>
            <a:off x="457199" y="2209800"/>
            <a:ext cx="813500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/>
          </a:bodyPr>
          <a:lstStyle/>
          <a:p>
            <a:r>
              <a:rPr lang="en-US" sz="3200" dirty="0"/>
              <a:t>RAAS PATHOLOGY IN SHORT</a:t>
            </a:r>
          </a:p>
          <a:p>
            <a:r>
              <a:rPr lang="en-US" sz="3200" dirty="0"/>
              <a:t>DRUGS ACTING ON RAAS</a:t>
            </a:r>
          </a:p>
          <a:p>
            <a:pPr lvl="1"/>
            <a:r>
              <a:rPr lang="en-US" sz="2800" dirty="0"/>
              <a:t>ACEI</a:t>
            </a:r>
          </a:p>
          <a:p>
            <a:pPr lvl="1"/>
            <a:r>
              <a:rPr lang="en-US" sz="2800" dirty="0"/>
              <a:t>ARB</a:t>
            </a:r>
          </a:p>
          <a:p>
            <a:pPr lvl="1"/>
            <a:r>
              <a:rPr lang="en-US" sz="2800" dirty="0"/>
              <a:t>ARNI</a:t>
            </a:r>
          </a:p>
          <a:p>
            <a:pPr lvl="1"/>
            <a:r>
              <a:rPr lang="en-US" sz="2800" dirty="0"/>
              <a:t>AA</a:t>
            </a:r>
          </a:p>
          <a:p>
            <a:pPr lvl="1"/>
            <a:r>
              <a:rPr lang="en-US" sz="2800" dirty="0"/>
              <a:t>DRI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SYNOPSIS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First dose hypotension more in diuretic treated patients</a:t>
            </a:r>
          </a:p>
          <a:p>
            <a:endParaRPr lang="en-US" dirty="0"/>
          </a:p>
          <a:p>
            <a:r>
              <a:rPr lang="en-US" dirty="0" err="1"/>
              <a:t>Hyperkalemia</a:t>
            </a:r>
            <a:r>
              <a:rPr lang="en-US" dirty="0"/>
              <a:t> more in patients with baseline impaired renal function and those taking potassium sparing diuretics / NSAIDs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Cough : Occurs in patients within 1-8 weeks </a:t>
            </a:r>
          </a:p>
          <a:p>
            <a:pPr>
              <a:buNone/>
            </a:pPr>
            <a:r>
              <a:rPr lang="en-US" dirty="0"/>
              <a:t>                   Subsides in 7-21 days after discontinuation </a:t>
            </a:r>
          </a:p>
          <a:p>
            <a:pPr>
              <a:buNone/>
            </a:pPr>
            <a:r>
              <a:rPr lang="en-US" dirty="0"/>
              <a:t>                   Not dose related</a:t>
            </a:r>
          </a:p>
          <a:p>
            <a:pPr>
              <a:buNone/>
            </a:pPr>
            <a:r>
              <a:rPr lang="en-US" dirty="0"/>
              <a:t>                   </a:t>
            </a:r>
            <a:r>
              <a:rPr lang="en-US" dirty="0" err="1"/>
              <a:t>Bradykinin</a:t>
            </a:r>
            <a:r>
              <a:rPr lang="en-US" dirty="0"/>
              <a:t>/Substance P mediated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Angioedema</a:t>
            </a:r>
            <a:r>
              <a:rPr lang="en-US" dirty="0"/>
              <a:t>: the pathogenesis is found to be similar to the cough</a:t>
            </a:r>
          </a:p>
          <a:p>
            <a:pPr>
              <a:buNone/>
            </a:pPr>
            <a:r>
              <a:rPr lang="en-US" dirty="0"/>
              <a:t>     cough and </a:t>
            </a:r>
            <a:r>
              <a:rPr lang="en-US" dirty="0" err="1"/>
              <a:t>angioedema</a:t>
            </a:r>
            <a:r>
              <a:rPr lang="en-US" dirty="0"/>
              <a:t> found in higher incidence in those concomitantly using DPP IV inhibitors as DPP is also responsible for substance P breakdown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Rashes,urticaria</a:t>
            </a:r>
            <a:r>
              <a:rPr lang="en-US" dirty="0"/>
              <a:t>:  do not need drug stoppage</a:t>
            </a:r>
          </a:p>
          <a:p>
            <a:endParaRPr lang="en-US" dirty="0"/>
          </a:p>
          <a:p>
            <a:r>
              <a:rPr lang="en-US" dirty="0" err="1"/>
              <a:t>Dysguesia</a:t>
            </a:r>
            <a:r>
              <a:rPr lang="en-US" dirty="0"/>
              <a:t>  is a reversible alteration in the taste sensation – found in </a:t>
            </a:r>
            <a:r>
              <a:rPr lang="en-US" dirty="0" err="1"/>
              <a:t>captopril</a:t>
            </a:r>
            <a:r>
              <a:rPr lang="en-US" dirty="0"/>
              <a:t> treated patients and believed to be due to the </a:t>
            </a:r>
            <a:r>
              <a:rPr lang="en-US" dirty="0" err="1"/>
              <a:t>sulfhydryl</a:t>
            </a:r>
            <a:r>
              <a:rPr lang="en-US" dirty="0"/>
              <a:t> moiety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599" t="25353" r="23648" b="6944"/>
          <a:stretch>
            <a:fillRect/>
          </a:stretch>
        </p:blipFill>
        <p:spPr bwMode="auto">
          <a:xfrm>
            <a:off x="457200" y="304800"/>
            <a:ext cx="772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16002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Headache,dizziness</a:t>
            </a:r>
            <a:r>
              <a:rPr lang="en-US" dirty="0"/>
              <a:t> ,nausea and bowel upset- in 1-4 %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ARF in bilateral RAS  due to dilatation of efferent arterioles  and fall in GFR and hence contraindicated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Fetopathic</a:t>
            </a:r>
            <a:r>
              <a:rPr lang="en-US" dirty="0"/>
              <a:t> effects- 1</a:t>
            </a:r>
            <a:r>
              <a:rPr lang="en-US" baseline="30000" dirty="0"/>
              <a:t>st</a:t>
            </a:r>
            <a:r>
              <a:rPr lang="en-US" dirty="0"/>
              <a:t> trimester produces cardiovascular  malformations  ( PDA ) and 2</a:t>
            </a:r>
            <a:r>
              <a:rPr lang="en-US" baseline="30000" dirty="0"/>
              <a:t>nd</a:t>
            </a:r>
            <a:r>
              <a:rPr lang="en-US" dirty="0"/>
              <a:t>  and 3</a:t>
            </a:r>
            <a:r>
              <a:rPr lang="en-US" baseline="30000" dirty="0"/>
              <a:t>rd</a:t>
            </a:r>
            <a:r>
              <a:rPr lang="en-US" dirty="0"/>
              <a:t> trimester responsible for  </a:t>
            </a:r>
            <a:r>
              <a:rPr lang="pt-BR" dirty="0"/>
              <a:t>oligohydramnios, fetal calvarial hypoplasia, fetal </a:t>
            </a:r>
            <a:r>
              <a:rPr lang="en-US" dirty="0"/>
              <a:t>pulmonary </a:t>
            </a:r>
            <a:r>
              <a:rPr lang="en-US" dirty="0" err="1"/>
              <a:t>hypoplasia</a:t>
            </a:r>
            <a:r>
              <a:rPr lang="en-US" dirty="0"/>
              <a:t>, fetal growth retardation, fetal death, neonatal </a:t>
            </a:r>
            <a:r>
              <a:rPr lang="en-US" dirty="0" err="1"/>
              <a:t>anuria</a:t>
            </a:r>
            <a:r>
              <a:rPr lang="en-US" dirty="0"/>
              <a:t>, and neonatal death and hence contraindicated in pregnancy.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NSAIDs especially in elderly, taking diuretics and ACEI</a:t>
            </a:r>
          </a:p>
          <a:p>
            <a:r>
              <a:rPr lang="en-US" dirty="0"/>
              <a:t>Potassium sparing diuretics/ on K+ supplements</a:t>
            </a:r>
          </a:p>
          <a:p>
            <a:r>
              <a:rPr lang="en-US" dirty="0"/>
              <a:t>Antacids decrease absorption</a:t>
            </a:r>
          </a:p>
          <a:p>
            <a:r>
              <a:rPr lang="en-US" dirty="0"/>
              <a:t>Reduce Lithium clearance and predispose to toxicity in those  taking lithium</a:t>
            </a:r>
          </a:p>
          <a:p>
            <a:endParaRPr lang="en-US" b="1" dirty="0"/>
          </a:p>
          <a:p>
            <a:r>
              <a:rPr lang="en-US" b="1" dirty="0"/>
              <a:t>Caution in</a:t>
            </a:r>
          </a:p>
          <a:p>
            <a:pPr>
              <a:buNone/>
            </a:pPr>
            <a:r>
              <a:rPr lang="en-US" dirty="0"/>
              <a:t>   Impaired renal function, </a:t>
            </a:r>
            <a:r>
              <a:rPr lang="en-US" dirty="0" err="1"/>
              <a:t>hypovolemia</a:t>
            </a:r>
            <a:r>
              <a:rPr lang="en-US" dirty="0"/>
              <a:t> or dehydration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Contraindications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Bilateral RAS</a:t>
            </a:r>
          </a:p>
          <a:p>
            <a:r>
              <a:rPr lang="en-US" dirty="0"/>
              <a:t>Pregnancy</a:t>
            </a:r>
          </a:p>
          <a:p>
            <a:r>
              <a:rPr lang="en-US" dirty="0" err="1"/>
              <a:t>Hyperkalemia</a:t>
            </a:r>
            <a:r>
              <a:rPr lang="en-US" dirty="0"/>
              <a:t> </a:t>
            </a:r>
          </a:p>
          <a:p>
            <a:r>
              <a:rPr lang="en-US" dirty="0"/>
              <a:t>Known allergy or hypersensitivity</a:t>
            </a:r>
          </a:p>
          <a:p>
            <a:r>
              <a:rPr lang="en-US" dirty="0"/>
              <a:t>Serum </a:t>
            </a:r>
            <a:r>
              <a:rPr lang="en-US" dirty="0" err="1"/>
              <a:t>creatinine</a:t>
            </a:r>
            <a:r>
              <a:rPr lang="en-US" dirty="0"/>
              <a:t> (&gt;2 mg/dl ) arbitrary cut off in patients with heart failure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Pharmacogenomics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Found to be less effective in young and elderly blacks</a:t>
            </a:r>
          </a:p>
          <a:p>
            <a:pPr>
              <a:buNone/>
            </a:pPr>
            <a:r>
              <a:rPr lang="en-US" dirty="0"/>
              <a:t>    because are found to have less PRA.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Adding drugs which increase PRA like diuretics have found to increase response to therapy</a:t>
            </a:r>
          </a:p>
          <a:p>
            <a:endParaRPr lang="en-US" dirty="0"/>
          </a:p>
          <a:p>
            <a:r>
              <a:rPr lang="en-US" dirty="0" err="1"/>
              <a:t>Angioedema</a:t>
            </a:r>
            <a:r>
              <a:rPr lang="en-US" dirty="0"/>
              <a:t> more in whites.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935" t="9729" r="20720" b="5208"/>
          <a:stretch>
            <a:fillRect/>
          </a:stretch>
        </p:blipFill>
        <p:spPr bwMode="auto">
          <a:xfrm>
            <a:off x="1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ACEI in heart failure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2075" t="5359" r="35849" b="14098"/>
          <a:stretch>
            <a:fillRect/>
          </a:stretch>
        </p:blipFill>
        <p:spPr bwMode="auto">
          <a:xfrm>
            <a:off x="152400" y="1219200"/>
            <a:ext cx="441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43400" cy="5334000"/>
          </a:xfrm>
        </p:spPr>
        <p:txBody>
          <a:bodyPr>
            <a:normAutofit fontScale="92500"/>
          </a:bodyPr>
          <a:lstStyle/>
          <a:p>
            <a:r>
              <a:rPr lang="en-US" dirty="0"/>
              <a:t>Panel A- ACEI in HF with  depressed EF  in a post AMI </a:t>
            </a:r>
            <a:r>
              <a:rPr lang="en-US" dirty="0" err="1"/>
              <a:t>metaanalysis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Panel B – ACEI in HF with depressed EF including </a:t>
            </a:r>
            <a:r>
              <a:rPr lang="en-US" dirty="0" err="1"/>
              <a:t>postinfarction</a:t>
            </a:r>
            <a:r>
              <a:rPr lang="en-US" dirty="0"/>
              <a:t> trials (</a:t>
            </a:r>
            <a:r>
              <a:rPr lang="en-US" dirty="0" err="1"/>
              <a:t>metaanalysis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Benefit from therapy is seen very early and persisted long term-more benefit for the more sick patient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Omapatrilat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Omapatrilat</a:t>
            </a:r>
            <a:r>
              <a:rPr lang="en-US" dirty="0"/>
              <a:t>  was  a novel antihypertensive agent that inhibits both neutral </a:t>
            </a:r>
            <a:r>
              <a:rPr lang="en-US" dirty="0" err="1"/>
              <a:t>endopeptidase</a:t>
            </a:r>
            <a:r>
              <a:rPr lang="en-US" dirty="0"/>
              <a:t> (NEP) and </a:t>
            </a:r>
            <a:r>
              <a:rPr lang="en-US" dirty="0" err="1"/>
              <a:t>angiotensin</a:t>
            </a:r>
            <a:r>
              <a:rPr lang="en-US" dirty="0"/>
              <a:t> converting enzyme (ACE).</a:t>
            </a:r>
          </a:p>
          <a:p>
            <a:endParaRPr lang="en-US" dirty="0"/>
          </a:p>
          <a:p>
            <a:r>
              <a:rPr lang="en-US" dirty="0"/>
              <a:t> NEP inhibition results in elevated </a:t>
            </a:r>
            <a:r>
              <a:rPr lang="en-US" dirty="0" err="1"/>
              <a:t>natriureticpeptide</a:t>
            </a:r>
            <a:r>
              <a:rPr lang="en-US" dirty="0"/>
              <a:t> levels, promoting </a:t>
            </a:r>
            <a:r>
              <a:rPr lang="en-US" dirty="0" err="1"/>
              <a:t>natriuresis</a:t>
            </a:r>
            <a:r>
              <a:rPr lang="en-US" dirty="0"/>
              <a:t>, </a:t>
            </a:r>
            <a:r>
              <a:rPr lang="en-US" dirty="0" err="1"/>
              <a:t>diuresis</a:t>
            </a:r>
            <a:r>
              <a:rPr lang="en-US" dirty="0"/>
              <a:t>, </a:t>
            </a:r>
            <a:r>
              <a:rPr lang="en-US" dirty="0" err="1"/>
              <a:t>vasodilation</a:t>
            </a:r>
            <a:r>
              <a:rPr lang="en-US" dirty="0"/>
              <a:t>, and reductions in preload and ventricular remodeling.</a:t>
            </a:r>
          </a:p>
          <a:p>
            <a:endParaRPr lang="en-US" dirty="0"/>
          </a:p>
          <a:p>
            <a:r>
              <a:rPr lang="en-US" dirty="0"/>
              <a:t>This was being promoted for CHF but was not approved by the FDA due to </a:t>
            </a:r>
            <a:r>
              <a:rPr lang="en-US" dirty="0" err="1"/>
              <a:t>angioedema</a:t>
            </a:r>
            <a:r>
              <a:rPr lang="en-US" dirty="0"/>
              <a:t> safety concerns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The </a:t>
            </a:r>
            <a:r>
              <a:rPr lang="en-US" dirty="0" err="1"/>
              <a:t>Renin</a:t>
            </a:r>
            <a:r>
              <a:rPr lang="en-US" dirty="0"/>
              <a:t> </a:t>
            </a:r>
            <a:r>
              <a:rPr lang="en-US" dirty="0" err="1"/>
              <a:t>Angiotensin</a:t>
            </a:r>
            <a:r>
              <a:rPr lang="en-US" dirty="0"/>
              <a:t> </a:t>
            </a:r>
            <a:r>
              <a:rPr lang="en-US" dirty="0" err="1"/>
              <a:t>Aldosterone</a:t>
            </a:r>
            <a:r>
              <a:rPr lang="en-US" dirty="0"/>
              <a:t> System (RAAS)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Most important </a:t>
            </a:r>
            <a:r>
              <a:rPr lang="en-US" dirty="0" err="1"/>
              <a:t>neurohormonal</a:t>
            </a:r>
            <a:r>
              <a:rPr lang="en-US" dirty="0"/>
              <a:t> system that maintains vascular  tone and fluid-electrolyte balance in our body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Is involved in the </a:t>
            </a:r>
            <a:r>
              <a:rPr lang="en-US" dirty="0" err="1"/>
              <a:t>pathophysiology</a:t>
            </a:r>
            <a:r>
              <a:rPr lang="en-US" dirty="0"/>
              <a:t> of most cardiovascular  diseases and hence its importance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Works through a negative feedback loop in our body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Omapatrilat</a:t>
            </a:r>
            <a:r>
              <a:rPr lang="en-US" dirty="0"/>
              <a:t>  -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OVERTURE</a:t>
            </a:r>
            <a:r>
              <a:rPr lang="en-US" dirty="0"/>
              <a:t> (</a:t>
            </a:r>
            <a:r>
              <a:rPr lang="en-US" dirty="0" err="1"/>
              <a:t>Omapatrilat</a:t>
            </a:r>
            <a:r>
              <a:rPr lang="en-US" dirty="0"/>
              <a:t> Versus </a:t>
            </a:r>
            <a:r>
              <a:rPr lang="en-US" dirty="0" err="1"/>
              <a:t>Enalapril</a:t>
            </a:r>
            <a:r>
              <a:rPr lang="en-US" dirty="0"/>
              <a:t> Randomized Trial of Utility in Reducing Events) study: 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dirty="0" err="1"/>
              <a:t>Omapatrilat</a:t>
            </a:r>
            <a:r>
              <a:rPr lang="en-US" dirty="0"/>
              <a:t> was as good as </a:t>
            </a:r>
            <a:r>
              <a:rPr lang="en-US" dirty="0" err="1"/>
              <a:t>enalapril</a:t>
            </a:r>
            <a:r>
              <a:rPr lang="en-US" dirty="0"/>
              <a:t> but not better </a:t>
            </a:r>
          </a:p>
          <a:p>
            <a:r>
              <a:rPr lang="en-US" dirty="0"/>
              <a:t>In the </a:t>
            </a:r>
            <a:r>
              <a:rPr lang="en-US" b="1" dirty="0"/>
              <a:t>OCTAVE</a:t>
            </a:r>
            <a:r>
              <a:rPr lang="en-US" dirty="0"/>
              <a:t> (</a:t>
            </a:r>
            <a:r>
              <a:rPr lang="en-US" dirty="0" err="1"/>
              <a:t>Omapatrilat</a:t>
            </a:r>
            <a:r>
              <a:rPr lang="en-US" dirty="0"/>
              <a:t> Cardiovascular Treatment Assessment Versus </a:t>
            </a:r>
            <a:r>
              <a:rPr lang="en-US" dirty="0" err="1"/>
              <a:t>Enalapril</a:t>
            </a:r>
            <a:r>
              <a:rPr lang="en-US" dirty="0"/>
              <a:t>) study  25,267 </a:t>
            </a:r>
            <a:r>
              <a:rPr lang="en-US" dirty="0" err="1"/>
              <a:t>hypertensives</a:t>
            </a:r>
            <a:r>
              <a:rPr lang="en-US" dirty="0"/>
              <a:t> were </a:t>
            </a:r>
            <a:r>
              <a:rPr lang="en-US" dirty="0" err="1"/>
              <a:t>randomised</a:t>
            </a:r>
            <a:r>
              <a:rPr lang="en-US" dirty="0"/>
              <a:t> to </a:t>
            </a:r>
            <a:r>
              <a:rPr lang="en-US" dirty="0" err="1"/>
              <a:t>Omapatrilat</a:t>
            </a:r>
            <a:r>
              <a:rPr lang="en-US" dirty="0"/>
              <a:t> or </a:t>
            </a:r>
            <a:r>
              <a:rPr lang="en-US" dirty="0" err="1"/>
              <a:t>enalapril</a:t>
            </a:r>
            <a:r>
              <a:rPr lang="en-US" dirty="0"/>
              <a:t> and a difference of approximately 3 mmHg in </a:t>
            </a:r>
            <a:r>
              <a:rPr lang="en-US" dirty="0" err="1"/>
              <a:t>favour</a:t>
            </a:r>
            <a:r>
              <a:rPr lang="en-US" dirty="0"/>
              <a:t> of </a:t>
            </a:r>
            <a:r>
              <a:rPr lang="en-US" dirty="0" err="1"/>
              <a:t>Omapatrilat</a:t>
            </a:r>
            <a:r>
              <a:rPr lang="en-US" dirty="0"/>
              <a:t> was seen.</a:t>
            </a:r>
          </a:p>
          <a:p>
            <a:r>
              <a:rPr lang="en-US" dirty="0"/>
              <a:t>Significantly more cases of </a:t>
            </a:r>
            <a:r>
              <a:rPr lang="en-US" dirty="0" err="1"/>
              <a:t>angioedema</a:t>
            </a:r>
            <a:r>
              <a:rPr lang="en-US" dirty="0"/>
              <a:t> were seen with </a:t>
            </a:r>
            <a:r>
              <a:rPr lang="en-US" dirty="0" err="1"/>
              <a:t>Omapatrilat</a:t>
            </a:r>
            <a:r>
              <a:rPr lang="en-US" dirty="0"/>
              <a:t> in both trials.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Angiotensin</a:t>
            </a:r>
            <a:r>
              <a:rPr lang="en-US" dirty="0"/>
              <a:t> receptor blockers (ARBs)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they different from ACEI 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not interfere with degradation of </a:t>
            </a:r>
            <a:r>
              <a:rPr lang="en-US" dirty="0" err="1"/>
              <a:t>bradykinin</a:t>
            </a:r>
            <a:r>
              <a:rPr lang="en-US" dirty="0"/>
              <a:t> and other ACE substrates</a:t>
            </a:r>
          </a:p>
          <a:p>
            <a:pPr lvl="1"/>
            <a:r>
              <a:rPr lang="en-US" dirty="0"/>
              <a:t>No rise in level or </a:t>
            </a:r>
            <a:r>
              <a:rPr lang="en-US" dirty="0" err="1"/>
              <a:t>potentiation</a:t>
            </a:r>
            <a:r>
              <a:rPr lang="en-US" dirty="0"/>
              <a:t> of </a:t>
            </a:r>
            <a:r>
              <a:rPr lang="en-US" dirty="0" err="1"/>
              <a:t>bradykinin</a:t>
            </a:r>
            <a:r>
              <a:rPr lang="en-US" dirty="0"/>
              <a:t>, substance P occurs. ACEI related cough is rare</a:t>
            </a:r>
          </a:p>
          <a:p>
            <a:pPr lvl="1"/>
            <a:endParaRPr lang="en-US" dirty="0"/>
          </a:p>
          <a:p>
            <a:r>
              <a:rPr lang="en-US" dirty="0"/>
              <a:t>More complete inhibition of AT1receptor</a:t>
            </a:r>
          </a:p>
          <a:p>
            <a:pPr lvl="1"/>
            <a:r>
              <a:rPr lang="en-US" dirty="0"/>
              <a:t>Responses to </a:t>
            </a:r>
            <a:r>
              <a:rPr lang="en-US" dirty="0" err="1"/>
              <a:t>Ang</a:t>
            </a:r>
            <a:r>
              <a:rPr lang="en-US" dirty="0"/>
              <a:t> II generated </a:t>
            </a:r>
            <a:r>
              <a:rPr lang="en-US" i="1" dirty="0"/>
              <a:t>via alternative pathways and </a:t>
            </a:r>
            <a:r>
              <a:rPr lang="en-US" dirty="0"/>
              <a:t>consequent AT1 receptor activation (which remain intact with ACEI) are also blocked.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What is the advantage of  AT1 receptor specificity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AT2 receptor may be exposed to a higher concentration of </a:t>
            </a:r>
            <a:r>
              <a:rPr lang="en-US" dirty="0" err="1"/>
              <a:t>Ang</a:t>
            </a:r>
            <a:r>
              <a:rPr lang="en-US" dirty="0"/>
              <a:t> II </a:t>
            </a:r>
          </a:p>
          <a:p>
            <a:r>
              <a:rPr lang="en-US" dirty="0"/>
              <a:t>It increases the </a:t>
            </a:r>
            <a:r>
              <a:rPr lang="en-US" dirty="0" err="1"/>
              <a:t>Ang</a:t>
            </a:r>
            <a:r>
              <a:rPr lang="en-US" dirty="0"/>
              <a:t> II-induced AT2 receptor stimulation which may  cause anti-cell proliferation and </a:t>
            </a:r>
            <a:r>
              <a:rPr lang="en-US" dirty="0" err="1"/>
              <a:t>vasodilation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effects of ARBs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Inverse </a:t>
            </a:r>
            <a:r>
              <a:rPr lang="en-US" dirty="0" err="1"/>
              <a:t>agonism</a:t>
            </a:r>
            <a:r>
              <a:rPr lang="en-US" dirty="0"/>
              <a:t> of AT1 receptor</a:t>
            </a:r>
          </a:p>
          <a:p>
            <a:r>
              <a:rPr lang="en-US" dirty="0"/>
              <a:t>Anti platelet effects </a:t>
            </a:r>
          </a:p>
          <a:p>
            <a:r>
              <a:rPr lang="en-US" dirty="0"/>
              <a:t>Anti – inflammatory effects</a:t>
            </a:r>
          </a:p>
          <a:p>
            <a:r>
              <a:rPr lang="en-US" dirty="0"/>
              <a:t>Reduction in serum uric acid levels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Inverse </a:t>
            </a:r>
            <a:r>
              <a:rPr lang="en-US" dirty="0" err="1"/>
              <a:t>agonism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Sometimes AT1 receptors are mutated and have constitutive activity which means the receptors can get activated in the absence of its </a:t>
            </a:r>
            <a:r>
              <a:rPr lang="en-US" dirty="0" err="1"/>
              <a:t>ligand</a:t>
            </a:r>
            <a:r>
              <a:rPr lang="en-US" dirty="0"/>
              <a:t> </a:t>
            </a:r>
          </a:p>
          <a:p>
            <a:r>
              <a:rPr lang="en-US" dirty="0"/>
              <a:t>Constitutive has also been found in wild type receptors</a:t>
            </a:r>
          </a:p>
          <a:p>
            <a:r>
              <a:rPr lang="en-US" dirty="0" err="1"/>
              <a:t>Losartan,valsartan,olmesartan</a:t>
            </a:r>
            <a:r>
              <a:rPr lang="en-US" dirty="0"/>
              <a:t> and </a:t>
            </a:r>
            <a:r>
              <a:rPr lang="en-US" dirty="0" err="1"/>
              <a:t>candesartan</a:t>
            </a:r>
            <a:r>
              <a:rPr lang="en-US" dirty="0"/>
              <a:t> have significant inverse </a:t>
            </a:r>
            <a:r>
              <a:rPr lang="en-US" dirty="0" err="1"/>
              <a:t>agonism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 platelet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Losartan</a:t>
            </a:r>
            <a:r>
              <a:rPr lang="en-US" dirty="0"/>
              <a:t> has some degree of antagonistic action on the </a:t>
            </a:r>
            <a:r>
              <a:rPr lang="en-US" dirty="0" err="1"/>
              <a:t>thromboxane</a:t>
            </a:r>
            <a:r>
              <a:rPr lang="en-US" dirty="0"/>
              <a:t> A2 receptor which is responsible for the platelet </a:t>
            </a:r>
            <a:r>
              <a:rPr lang="en-US" dirty="0" err="1"/>
              <a:t>antiaggregatory</a:t>
            </a:r>
            <a:r>
              <a:rPr lang="en-US" dirty="0"/>
              <a:t> effects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 inflammatory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Ang</a:t>
            </a:r>
            <a:r>
              <a:rPr lang="en-US" dirty="0"/>
              <a:t> II induces inflammation in vasculature and vascular remodeling, and subsequently promotes atherosclerosis. </a:t>
            </a:r>
            <a:r>
              <a:rPr lang="en-US" dirty="0" err="1"/>
              <a:t>Ang</a:t>
            </a:r>
            <a:r>
              <a:rPr lang="en-US" dirty="0"/>
              <a:t> II stimulates </a:t>
            </a:r>
            <a:r>
              <a:rPr lang="en-US" dirty="0" err="1"/>
              <a:t>monocyte</a:t>
            </a:r>
            <a:r>
              <a:rPr lang="en-US" dirty="0"/>
              <a:t> </a:t>
            </a:r>
            <a:r>
              <a:rPr lang="en-US" dirty="0" err="1"/>
              <a:t>chemoattractant</a:t>
            </a:r>
            <a:r>
              <a:rPr lang="en-US" dirty="0"/>
              <a:t> protein-1 (MCP-1), interleukin (IL)-8, tumor necrosis factor-a and IL-6 production</a:t>
            </a:r>
          </a:p>
          <a:p>
            <a:r>
              <a:rPr lang="en-US" dirty="0"/>
              <a:t>Decrease in  MCP-1 levels seen with </a:t>
            </a:r>
            <a:r>
              <a:rPr lang="en-US" dirty="0" err="1"/>
              <a:t>irbesartan</a:t>
            </a:r>
            <a:r>
              <a:rPr lang="en-US" dirty="0"/>
              <a:t> and </a:t>
            </a:r>
            <a:r>
              <a:rPr lang="en-US" dirty="0" err="1"/>
              <a:t>losartan</a:t>
            </a:r>
            <a:endParaRPr lang="en-US" dirty="0"/>
          </a:p>
          <a:p>
            <a:r>
              <a:rPr lang="en-US" dirty="0"/>
              <a:t>Increase in </a:t>
            </a:r>
            <a:r>
              <a:rPr lang="en-US" dirty="0" err="1"/>
              <a:t>adiponectin</a:t>
            </a:r>
            <a:r>
              <a:rPr lang="en-US" dirty="0"/>
              <a:t> expression seen with </a:t>
            </a:r>
            <a:r>
              <a:rPr lang="en-US" dirty="0" err="1"/>
              <a:t>irbesartan,losartan,candesartan</a:t>
            </a:r>
            <a:r>
              <a:rPr lang="en-US" dirty="0"/>
              <a:t>  and </a:t>
            </a:r>
            <a:r>
              <a:rPr lang="en-US" dirty="0" err="1"/>
              <a:t>telmisartan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 inflammatory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PPAR gamma activation with </a:t>
            </a:r>
            <a:r>
              <a:rPr lang="en-US" dirty="0" err="1"/>
              <a:t>telmisartan</a:t>
            </a:r>
            <a:r>
              <a:rPr lang="en-US" dirty="0"/>
              <a:t> – may be one reason of preventing New Onset Diabetes(NOD), the other being increased </a:t>
            </a:r>
            <a:r>
              <a:rPr lang="en-US" dirty="0" err="1"/>
              <a:t>adiponectin</a:t>
            </a:r>
            <a:r>
              <a:rPr lang="en-US" dirty="0"/>
              <a:t> levels</a:t>
            </a:r>
          </a:p>
          <a:p>
            <a:r>
              <a:rPr lang="en-US" dirty="0" err="1"/>
              <a:t>Irbesartan</a:t>
            </a:r>
            <a:r>
              <a:rPr lang="en-US" dirty="0"/>
              <a:t> and </a:t>
            </a:r>
            <a:r>
              <a:rPr lang="en-US" dirty="0" err="1"/>
              <a:t>olmesartan</a:t>
            </a:r>
            <a:r>
              <a:rPr lang="en-US" dirty="0"/>
              <a:t>  act as antagonists  of </a:t>
            </a:r>
            <a:r>
              <a:rPr lang="en-US" dirty="0" err="1"/>
              <a:t>chemokine</a:t>
            </a:r>
            <a:r>
              <a:rPr lang="en-US" dirty="0"/>
              <a:t> receptors 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      Actions are independent of actions on the AT1 and AT2 receptors and suggest a molecular level of action for the ARBs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Decrease in uric acid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Compared with other ARBs, </a:t>
            </a:r>
            <a:r>
              <a:rPr lang="en-US" dirty="0" err="1"/>
              <a:t>losartan</a:t>
            </a:r>
            <a:r>
              <a:rPr lang="en-US" dirty="0"/>
              <a:t>, </a:t>
            </a:r>
            <a:r>
              <a:rPr lang="en-US" dirty="0" err="1"/>
              <a:t>telmisartan</a:t>
            </a:r>
            <a:r>
              <a:rPr lang="en-US" dirty="0"/>
              <a:t>  and </a:t>
            </a:r>
            <a:r>
              <a:rPr lang="en-US" dirty="0" err="1"/>
              <a:t>irbesartan</a:t>
            </a:r>
            <a:r>
              <a:rPr lang="en-US" dirty="0"/>
              <a:t> have been shown to reduce serum uric acid.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These effects are believed to be mediated at the molecular levels independent of action on the AT1 receptor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</a:t>
            </a:r>
            <a:r>
              <a:rPr lang="en-US" dirty="0" err="1"/>
              <a:t>Pathophysiology</a:t>
            </a:r>
            <a:r>
              <a:rPr lang="en-US" dirty="0"/>
              <a:t> of RAS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031" t="13201" r="11935" b="8680"/>
          <a:stretch>
            <a:fillRect/>
          </a:stretch>
        </p:blipFill>
        <p:spPr bwMode="auto">
          <a:xfrm>
            <a:off x="228599" y="1905000"/>
            <a:ext cx="86089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382" t="27083" r="20351" b="19792"/>
          <a:stretch>
            <a:fillRect/>
          </a:stretch>
        </p:blipFill>
        <p:spPr bwMode="auto">
          <a:xfrm>
            <a:off x="0" y="152400"/>
            <a:ext cx="914399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The concept of dual RAAS blockade with ACEI and ARB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686800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Arose because of the phenomenon of escape phenomenon with ACEI</a:t>
            </a:r>
          </a:p>
          <a:p>
            <a:r>
              <a:rPr lang="en-US" dirty="0"/>
              <a:t>To achieve complete and more effective blockade of </a:t>
            </a:r>
            <a:r>
              <a:rPr lang="en-US" dirty="0" err="1"/>
              <a:t>Angotensin</a:t>
            </a:r>
            <a:r>
              <a:rPr lang="en-US" dirty="0"/>
              <a:t> action</a:t>
            </a:r>
          </a:p>
          <a:p>
            <a:r>
              <a:rPr lang="en-US" dirty="0"/>
              <a:t>It was combining ACEI and ARB would be of benefit but studies did not give promising results</a:t>
            </a:r>
          </a:p>
          <a:p>
            <a:r>
              <a:rPr lang="en-US" dirty="0"/>
              <a:t>Now dual ACEI and ARB therapy not recommended except in non- diabetic renal disease -(COOPERATE,2003 trial showed progression of non diabetic renal disease retarded to a greater extent than with </a:t>
            </a:r>
            <a:r>
              <a:rPr lang="en-US" dirty="0" err="1"/>
              <a:t>monotherapy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 nut shell(Agents of choice)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Post MI- ACE&gt;ARB..ACE-Class effect..ARB-V&gt;L</a:t>
            </a:r>
          </a:p>
          <a:p>
            <a:r>
              <a:rPr lang="en-US" dirty="0" err="1"/>
              <a:t>HFrEF</a:t>
            </a:r>
            <a:r>
              <a:rPr lang="en-US" dirty="0"/>
              <a:t> –ARNI&gt;ACE&gt;ARB..</a:t>
            </a:r>
          </a:p>
          <a:p>
            <a:pPr>
              <a:buNone/>
            </a:pPr>
            <a:r>
              <a:rPr lang="en-US" dirty="0"/>
              <a:t>    (ACE-Class effect..ARB..C&gt;V&gt;L)</a:t>
            </a:r>
          </a:p>
          <a:p>
            <a:r>
              <a:rPr lang="en-US" dirty="0"/>
              <a:t>Hypertension –ARB (</a:t>
            </a:r>
            <a:r>
              <a:rPr lang="en-US" dirty="0" err="1"/>
              <a:t>azil</a:t>
            </a:r>
            <a:r>
              <a:rPr lang="en-US" dirty="0"/>
              <a:t>&gt;</a:t>
            </a:r>
            <a:r>
              <a:rPr lang="en-US" dirty="0" err="1"/>
              <a:t>olme</a:t>
            </a:r>
            <a:r>
              <a:rPr lang="en-US" dirty="0"/>
              <a:t>&gt;</a:t>
            </a:r>
            <a:r>
              <a:rPr lang="en-US" dirty="0" err="1"/>
              <a:t>telmi</a:t>
            </a:r>
            <a:r>
              <a:rPr lang="en-US" dirty="0"/>
              <a:t>) &gt; ACE</a:t>
            </a:r>
          </a:p>
          <a:p>
            <a:r>
              <a:rPr lang="en-US" dirty="0" err="1"/>
              <a:t>Protienuria</a:t>
            </a:r>
            <a:r>
              <a:rPr lang="en-US" dirty="0"/>
              <a:t> regression – ARB&gt; ACE</a:t>
            </a:r>
          </a:p>
          <a:p>
            <a:r>
              <a:rPr lang="en-US" dirty="0"/>
              <a:t>LVH regression(sec to </a:t>
            </a:r>
            <a:r>
              <a:rPr lang="en-US" dirty="0" err="1"/>
              <a:t>syst</a:t>
            </a:r>
            <a:r>
              <a:rPr lang="en-US" dirty="0"/>
              <a:t> </a:t>
            </a:r>
            <a:r>
              <a:rPr lang="en-US" dirty="0" err="1"/>
              <a:t>htn</a:t>
            </a:r>
            <a:r>
              <a:rPr lang="en-US" dirty="0"/>
              <a:t>)- ARB&gt; ACE</a:t>
            </a:r>
          </a:p>
          <a:p>
            <a:r>
              <a:rPr lang="en-US" dirty="0"/>
              <a:t>Longest duration of action - </a:t>
            </a:r>
            <a:r>
              <a:rPr lang="en-US" dirty="0" err="1"/>
              <a:t>telmisartan</a:t>
            </a:r>
            <a:endParaRPr lang="en-US" dirty="0"/>
          </a:p>
          <a:p>
            <a:r>
              <a:rPr lang="en-US" dirty="0"/>
              <a:t>All ARBs need dose reduction in liver diseases</a:t>
            </a:r>
          </a:p>
          <a:p>
            <a:pPr>
              <a:buNone/>
            </a:pPr>
            <a:r>
              <a:rPr lang="en-US" dirty="0"/>
              <a:t>  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Similar to ACEI except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Less incidence of first dose hypotension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Cough , </a:t>
            </a:r>
            <a:r>
              <a:rPr lang="en-US" dirty="0" err="1"/>
              <a:t>angioedema</a:t>
            </a:r>
            <a:r>
              <a:rPr lang="en-US" dirty="0"/>
              <a:t> , </a:t>
            </a:r>
            <a:r>
              <a:rPr lang="en-US" dirty="0" err="1"/>
              <a:t>dysguesia</a:t>
            </a:r>
            <a:r>
              <a:rPr lang="en-US" dirty="0"/>
              <a:t> incidence less 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that with ACEI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371600"/>
            <a:ext cx="8839200" cy="2286000"/>
          </a:xfrm>
        </p:spPr>
        <p:txBody>
          <a:bodyPr>
            <a:normAutofit/>
          </a:bodyPr>
          <a:lstStyle/>
          <a:p>
            <a:r>
              <a:rPr lang="en-US" dirty="0" err="1"/>
              <a:t>Angiotensin</a:t>
            </a:r>
            <a:r>
              <a:rPr lang="en-US" dirty="0"/>
              <a:t> receptor/</a:t>
            </a:r>
            <a:br>
              <a:rPr lang="en-US" dirty="0"/>
            </a:br>
            <a:r>
              <a:rPr lang="en-US" dirty="0" err="1"/>
              <a:t>neprilysin</a:t>
            </a:r>
            <a:r>
              <a:rPr lang="en-US" dirty="0"/>
              <a:t> inhibitor(ARNI)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ARB- MI  paradox – a controversy unresolved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major ARB trials in high-risk patients have thus far demonstrated almost a complete lack of reduction in MI and mortality despite significant reductions in blood pressure.</a:t>
            </a:r>
          </a:p>
          <a:p>
            <a:r>
              <a:rPr lang="en-US" dirty="0"/>
              <a:t> Paradoxically, rates of MI in some trials have actually increased with ARBs, which suggests that ARBs and ACEIs may exert distinctive effects on both the coronary circulation and atherosclerotic plaque stability</a:t>
            </a:r>
          </a:p>
          <a:p>
            <a:r>
              <a:rPr lang="en-US" dirty="0"/>
              <a:t>This unexpected relationship of ARBs with MI may be aptly described as the “ARB-MI paradox.”</a:t>
            </a:r>
          </a:p>
        </p:txBody>
      </p:sp>
      <p:pic>
        <p:nvPicPr>
          <p:cNvPr id="1026" name="Picture 2" descr="C:\Users\alphonse\Desktop\New folder (2)\Screenshot_20220828-164722_Chrome B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0"/>
            <a:ext cx="8305801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lphonse\Desktop\New folder (2)\Screenshot_20220828-164752_Chrome B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7675" y="-514350"/>
            <a:ext cx="9820275" cy="760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lphonse\Desktop\New folder (2)\Screenshot_20220828-164810_Chrome B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-61913"/>
            <a:ext cx="8858250" cy="698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lphonse\Desktop\New folder (2)\Screenshot_20220828-164926_Chrome Be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000999" cy="579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stimulating </a:t>
            </a:r>
            <a:r>
              <a:rPr lang="en-US" dirty="0" err="1"/>
              <a:t>renin</a:t>
            </a:r>
            <a:r>
              <a:rPr lang="en-US" dirty="0"/>
              <a:t> release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95800" cy="438912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Low arterial blood pressure</a:t>
            </a:r>
          </a:p>
          <a:p>
            <a:endParaRPr lang="en-US" dirty="0"/>
          </a:p>
          <a:p>
            <a:r>
              <a:rPr lang="en-US" dirty="0"/>
              <a:t>Decreased sodium concentration in the distal tubule</a:t>
            </a:r>
          </a:p>
          <a:p>
            <a:endParaRPr lang="en-US" b="1" dirty="0"/>
          </a:p>
          <a:p>
            <a:r>
              <a:rPr lang="en-US" b="1" dirty="0"/>
              <a:t>Decreased  blood volume</a:t>
            </a:r>
          </a:p>
          <a:p>
            <a:endParaRPr lang="en-US" dirty="0"/>
          </a:p>
          <a:p>
            <a:r>
              <a:rPr lang="en-US" dirty="0"/>
              <a:t>Increased beta -1 sympathetic activity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055" t="7993" r="52928" b="30016"/>
          <a:stretch>
            <a:fillRect/>
          </a:stretch>
        </p:blipFill>
        <p:spPr bwMode="auto">
          <a:xfrm>
            <a:off x="4724400" y="2057400"/>
            <a:ext cx="403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lphonse\Desktop\New folder (2)\Screenshot_20220828-165013_Chrome Be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lphonse\Desktop\New folder (2)\Screenshot_20220828-165017_Chrome Be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5119" y="1935163"/>
            <a:ext cx="7453761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lphonse\Desktop\New folder (2)\Screenshot_20220828-165020_Chrome B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194" name="Picture 2" descr="C:\Users\alphonse\Desktop\New folder (2)\Screenshot_20220828-165025_Chrome Be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85677" y="1935163"/>
            <a:ext cx="6172646" cy="43894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71600" y="5691157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ACE to ARNI –stop ACE for 72hrs and then start ARNI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lphonse\Desktop\New folder (2)\Screenshot_20220828-165033_Chrome B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3999"/>
            <a:ext cx="7848600" cy="5395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lphonse\Desktop\New folder (2)\Screenshot_20220828-165039_Chrome B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086600" cy="5129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lphonse\Desktop\New folder (2)\Screenshot_20220828-165044_Chrome B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1"/>
            <a:ext cx="8686800" cy="5476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lphonse\Desktop\New folder (2)\Screenshot_20220828-165049_Chrome Be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6934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lphonse\Desktop\New folder (2)\Screenshot_20220828-165057_Chrome Be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81653" y="1935163"/>
            <a:ext cx="618069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lphonse\Desktop\New folder (2)\Screenshot_20220828-165103_Chrome Be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Drugs influencing PRA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Increasing  PRA</a:t>
            </a:r>
          </a:p>
          <a:p>
            <a:endParaRPr lang="en-US" dirty="0"/>
          </a:p>
          <a:p>
            <a:r>
              <a:rPr lang="en-US" dirty="0"/>
              <a:t>ACEI</a:t>
            </a:r>
          </a:p>
          <a:p>
            <a:r>
              <a:rPr lang="en-US" dirty="0"/>
              <a:t>ARBs</a:t>
            </a:r>
          </a:p>
          <a:p>
            <a:r>
              <a:rPr lang="en-US" dirty="0"/>
              <a:t>Vasodilators </a:t>
            </a:r>
          </a:p>
          <a:p>
            <a:r>
              <a:rPr lang="en-US" dirty="0"/>
              <a:t>Diuretics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Decreasing PRA</a:t>
            </a:r>
          </a:p>
          <a:p>
            <a:endParaRPr lang="en-US" b="1" dirty="0"/>
          </a:p>
          <a:p>
            <a:r>
              <a:rPr lang="en-US" dirty="0"/>
              <a:t>Adrenergic blockers</a:t>
            </a:r>
          </a:p>
          <a:p>
            <a:r>
              <a:rPr lang="en-US" dirty="0" err="1"/>
              <a:t>Renin</a:t>
            </a:r>
            <a:r>
              <a:rPr lang="en-US" dirty="0"/>
              <a:t> inhibitors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lphonse\Desktop\New folder (2)\Screenshot_20220828-165119_Chrome B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alphonse\Desktop\New folder (2)\Screenshot_20220828-165153_Chrome Be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381999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lphonse\Desktop\New folder (2)\Screenshot_20220828-165202_Chrome Be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39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Aldosterone</a:t>
            </a:r>
            <a:r>
              <a:rPr lang="en-US" dirty="0"/>
              <a:t> antagonists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</a:t>
            </a:r>
            <a:r>
              <a:rPr lang="en-US" dirty="0" err="1"/>
              <a:t>aldosterone</a:t>
            </a:r>
            <a:r>
              <a:rPr lang="en-US" dirty="0"/>
              <a:t> in CV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991600" cy="4770120"/>
          </a:xfrm>
        </p:spPr>
        <p:txBody>
          <a:bodyPr>
            <a:normAutofit/>
          </a:bodyPr>
          <a:lstStyle/>
          <a:p>
            <a:r>
              <a:rPr lang="en-US" dirty="0"/>
              <a:t>Direct correlation of </a:t>
            </a:r>
            <a:r>
              <a:rPr lang="en-US" dirty="0" err="1"/>
              <a:t>aldosterone</a:t>
            </a:r>
            <a:r>
              <a:rPr lang="en-US" dirty="0"/>
              <a:t> levels and mortality in heart failure</a:t>
            </a:r>
          </a:p>
          <a:p>
            <a:r>
              <a:rPr lang="en-US" dirty="0"/>
              <a:t>Increase in myocardial fibrosis</a:t>
            </a:r>
          </a:p>
          <a:p>
            <a:r>
              <a:rPr lang="en-US" dirty="0"/>
              <a:t>Inhibition of the release of NO</a:t>
            </a:r>
          </a:p>
          <a:p>
            <a:r>
              <a:rPr lang="en-US" dirty="0"/>
              <a:t>Increased incidence of arrhythmias</a:t>
            </a:r>
          </a:p>
          <a:p>
            <a:r>
              <a:rPr lang="en-US" dirty="0"/>
              <a:t>Increased response to vasoconstrictor doses of </a:t>
            </a:r>
            <a:r>
              <a:rPr lang="en-US" dirty="0" err="1"/>
              <a:t>angiotensin</a:t>
            </a:r>
            <a:r>
              <a:rPr lang="en-US" dirty="0"/>
              <a:t> I</a:t>
            </a:r>
          </a:p>
          <a:p>
            <a:r>
              <a:rPr lang="en-US" dirty="0"/>
              <a:t>Critical mediator of early </a:t>
            </a:r>
            <a:r>
              <a:rPr lang="en-US" dirty="0" err="1"/>
              <a:t>angiotensin</a:t>
            </a:r>
            <a:r>
              <a:rPr lang="en-US" dirty="0"/>
              <a:t> II induced experimental myocardial injury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Deleterious effects of </a:t>
            </a:r>
            <a:r>
              <a:rPr lang="en-US" dirty="0" err="1"/>
              <a:t>aldosterone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192" t="40976" r="23648" b="13888"/>
          <a:stretch>
            <a:fillRect/>
          </a:stretch>
        </p:blipFill>
        <p:spPr bwMode="auto">
          <a:xfrm>
            <a:off x="914400" y="1524000"/>
            <a:ext cx="687265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Aldosterone</a:t>
            </a:r>
            <a:r>
              <a:rPr lang="en-US" dirty="0"/>
              <a:t> antagonists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Spironolactone</a:t>
            </a:r>
            <a:endParaRPr lang="en-US" dirty="0"/>
          </a:p>
          <a:p>
            <a:r>
              <a:rPr lang="en-US" dirty="0" err="1"/>
              <a:t>Eplerenone</a:t>
            </a:r>
            <a:endParaRPr lang="en-US" dirty="0"/>
          </a:p>
          <a:p>
            <a:r>
              <a:rPr lang="en-US" dirty="0" err="1"/>
              <a:t>Canrenone</a:t>
            </a:r>
            <a:r>
              <a:rPr lang="en-US" dirty="0"/>
              <a:t> ( available only in </a:t>
            </a:r>
            <a:r>
              <a:rPr lang="en-US" dirty="0" err="1"/>
              <a:t>europe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Decrease extracellular markers of fibrosis</a:t>
            </a:r>
          </a:p>
          <a:p>
            <a:r>
              <a:rPr lang="en-US" dirty="0"/>
              <a:t>Decreases the release of cardiac </a:t>
            </a:r>
            <a:r>
              <a:rPr lang="en-US" dirty="0" err="1"/>
              <a:t>norepinephrine</a:t>
            </a:r>
            <a:endParaRPr lang="en-US" dirty="0"/>
          </a:p>
          <a:p>
            <a:r>
              <a:rPr lang="en-US" dirty="0"/>
              <a:t>Vasodilator effects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1368"/>
            <a:ext cx="8229600" cy="78943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Spironolactone</a:t>
            </a:r>
            <a:r>
              <a:rPr lang="en-US" dirty="0"/>
              <a:t>- mechanism of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68880"/>
            <a:ext cx="8229600" cy="438912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It is a steroid chemically related to </a:t>
            </a:r>
            <a:r>
              <a:rPr lang="en-US" dirty="0" err="1"/>
              <a:t>aldosterone</a:t>
            </a:r>
            <a:endParaRPr lang="en-US" dirty="0"/>
          </a:p>
          <a:p>
            <a:r>
              <a:rPr lang="en-US" dirty="0"/>
              <a:t>Competitive inhibition of the </a:t>
            </a:r>
            <a:r>
              <a:rPr lang="en-US" dirty="0" err="1"/>
              <a:t>mineralocorticoid</a:t>
            </a:r>
            <a:r>
              <a:rPr lang="en-US" dirty="0"/>
              <a:t> receptor from the interstitial side of the tubular cell</a:t>
            </a:r>
          </a:p>
          <a:p>
            <a:r>
              <a:rPr lang="en-US" dirty="0"/>
              <a:t>Inhibits formation  of  (</a:t>
            </a:r>
            <a:r>
              <a:rPr lang="en-US" dirty="0" err="1"/>
              <a:t>Aldosterone</a:t>
            </a:r>
            <a:r>
              <a:rPr lang="en-US" dirty="0"/>
              <a:t> induced proteins) AIPs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Spironolactone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763000" cy="4389120"/>
          </a:xfrm>
        </p:spPr>
        <p:txBody>
          <a:bodyPr/>
          <a:lstStyle/>
          <a:p>
            <a:r>
              <a:rPr lang="en-US" dirty="0" err="1"/>
              <a:t>Spironolactone</a:t>
            </a:r>
            <a:r>
              <a:rPr lang="en-US" dirty="0"/>
              <a:t> acts as an antagonist and/or agonist at the following sites:</a:t>
            </a:r>
          </a:p>
          <a:p>
            <a:r>
              <a:rPr lang="en-US" dirty="0"/>
              <a:t>Antagonism 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Mineralocorticoid</a:t>
            </a:r>
            <a:r>
              <a:rPr lang="en-US" dirty="0"/>
              <a:t> receptor</a:t>
            </a:r>
          </a:p>
          <a:p>
            <a:pPr>
              <a:buNone/>
            </a:pPr>
            <a:r>
              <a:rPr lang="en-US" dirty="0"/>
              <a:t>    Androgen receptor</a:t>
            </a:r>
          </a:p>
          <a:p>
            <a:r>
              <a:rPr lang="en-US" dirty="0" err="1"/>
              <a:t>Agonism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Progesterone receptor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Glucocorticoid</a:t>
            </a:r>
            <a:r>
              <a:rPr lang="en-US" dirty="0"/>
              <a:t> receptor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Spironolactone</a:t>
            </a:r>
            <a:r>
              <a:rPr lang="en-US" dirty="0"/>
              <a:t> bodies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Long-term administration of </a:t>
            </a:r>
            <a:r>
              <a:rPr lang="en-US" dirty="0" err="1"/>
              <a:t>spironolactone</a:t>
            </a:r>
            <a:r>
              <a:rPr lang="en-US" dirty="0"/>
              <a:t> gives the </a:t>
            </a:r>
            <a:r>
              <a:rPr lang="en-US" dirty="0" err="1"/>
              <a:t>histologic</a:t>
            </a:r>
            <a:r>
              <a:rPr lang="en-US" dirty="0"/>
              <a:t> characteristic of </a:t>
            </a:r>
            <a:r>
              <a:rPr lang="en-US" dirty="0" err="1"/>
              <a:t>spironolactone</a:t>
            </a:r>
            <a:r>
              <a:rPr lang="en-US" dirty="0"/>
              <a:t> bodies in the adrenal cortex. </a:t>
            </a:r>
            <a:r>
              <a:rPr lang="en-US" dirty="0" err="1"/>
              <a:t>Spironolactone</a:t>
            </a:r>
            <a:r>
              <a:rPr lang="en-US" dirty="0"/>
              <a:t> bodies are </a:t>
            </a:r>
            <a:r>
              <a:rPr lang="en-US" dirty="0" err="1"/>
              <a:t>eosinophilic</a:t>
            </a:r>
            <a:r>
              <a:rPr lang="en-US" dirty="0"/>
              <a:t>, round, concentrically laminated </a:t>
            </a:r>
            <a:r>
              <a:rPr lang="en-US" dirty="0" err="1"/>
              <a:t>cytoplasmic</a:t>
            </a:r>
            <a:r>
              <a:rPr lang="en-US" dirty="0"/>
              <a:t> inclusions surrounded by clear halos in preparations stained with </a:t>
            </a:r>
            <a:r>
              <a:rPr lang="en-US" dirty="0" err="1"/>
              <a:t>hematoxylin</a:t>
            </a:r>
            <a:r>
              <a:rPr lang="en-US" dirty="0"/>
              <a:t> and eosin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l="79984" t="52408" r="3049" b="20624"/>
          <a:stretch>
            <a:fillRect/>
          </a:stretch>
        </p:blipFill>
        <p:spPr bwMode="auto">
          <a:xfrm>
            <a:off x="4724400" y="2743200"/>
            <a:ext cx="358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Contraindications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Hyperkalemic</a:t>
            </a:r>
            <a:r>
              <a:rPr lang="en-US" dirty="0"/>
              <a:t> states</a:t>
            </a:r>
          </a:p>
          <a:p>
            <a:endParaRPr lang="en-US" dirty="0"/>
          </a:p>
          <a:p>
            <a:r>
              <a:rPr lang="en-US" dirty="0"/>
              <a:t>Pregnancy  - high risk of </a:t>
            </a:r>
            <a:r>
              <a:rPr lang="en-US" dirty="0" err="1"/>
              <a:t>feminisation</a:t>
            </a:r>
            <a:r>
              <a:rPr lang="en-US" dirty="0"/>
              <a:t> of female fetuses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Pharmacokinetics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75% oral bioavailability</a:t>
            </a:r>
          </a:p>
          <a:p>
            <a:r>
              <a:rPr lang="en-US" dirty="0"/>
              <a:t>Highly bound to plasma proteins</a:t>
            </a:r>
          </a:p>
          <a:p>
            <a:r>
              <a:rPr lang="en-US" dirty="0"/>
              <a:t>Completely </a:t>
            </a:r>
            <a:r>
              <a:rPr lang="en-US" dirty="0" err="1"/>
              <a:t>metabolised</a:t>
            </a:r>
            <a:r>
              <a:rPr lang="en-US" dirty="0"/>
              <a:t> in the liver</a:t>
            </a:r>
          </a:p>
          <a:p>
            <a:r>
              <a:rPr lang="en-US" dirty="0"/>
              <a:t>Half life of </a:t>
            </a:r>
            <a:r>
              <a:rPr lang="en-US" dirty="0" err="1"/>
              <a:t>spironolactone</a:t>
            </a:r>
            <a:r>
              <a:rPr lang="en-US" dirty="0"/>
              <a:t> is 1-2 hours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8006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/>
              <a:t>To improve survival of stable patients with LV systolic dysfunction ( EF &lt;35/40%(post MI)) </a:t>
            </a:r>
          </a:p>
          <a:p>
            <a:endParaRPr lang="en-US" b="1" dirty="0"/>
          </a:p>
          <a:p>
            <a:r>
              <a:rPr lang="en-US" b="1" dirty="0"/>
              <a:t>Hypertension</a:t>
            </a:r>
          </a:p>
          <a:p>
            <a:pPr>
              <a:buNone/>
            </a:pPr>
            <a:endParaRPr lang="en-US" b="1" dirty="0"/>
          </a:p>
          <a:p>
            <a:r>
              <a:rPr lang="en-US" dirty="0"/>
              <a:t>Refractory edema in cirrhosis and renal disease – helps to breakdown resistance to </a:t>
            </a:r>
            <a:r>
              <a:rPr lang="en-US" dirty="0" err="1"/>
              <a:t>thiazide</a:t>
            </a:r>
            <a:r>
              <a:rPr lang="en-US" dirty="0"/>
              <a:t> diuretics due to secondary </a:t>
            </a:r>
            <a:r>
              <a:rPr lang="en-US" dirty="0" err="1"/>
              <a:t>hyperaldosteronism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To counteract K+ loss due to </a:t>
            </a:r>
            <a:r>
              <a:rPr lang="en-US" dirty="0" err="1"/>
              <a:t>thiazide</a:t>
            </a:r>
            <a:r>
              <a:rPr lang="en-US" dirty="0"/>
              <a:t> and loop diuretics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Dangerous </a:t>
            </a:r>
            <a:r>
              <a:rPr lang="en-US" dirty="0" err="1"/>
              <a:t>hyperkalemia</a:t>
            </a:r>
            <a:r>
              <a:rPr lang="en-US" dirty="0"/>
              <a:t> can occur if given with K+ supplements or drugs causing </a:t>
            </a:r>
            <a:r>
              <a:rPr lang="en-US" dirty="0" err="1"/>
              <a:t>hyperkalemia</a:t>
            </a:r>
            <a:r>
              <a:rPr lang="en-US" dirty="0"/>
              <a:t> ( ACEI or ARBs)</a:t>
            </a:r>
          </a:p>
          <a:p>
            <a:r>
              <a:rPr lang="en-US" dirty="0"/>
              <a:t>Aspirin blocks action of </a:t>
            </a:r>
            <a:r>
              <a:rPr lang="en-US" dirty="0" err="1"/>
              <a:t>spironolactone</a:t>
            </a:r>
            <a:r>
              <a:rPr lang="en-US" dirty="0"/>
              <a:t> by inhibiting tubular secretion of </a:t>
            </a:r>
            <a:r>
              <a:rPr lang="en-US" dirty="0" err="1"/>
              <a:t>canrenone</a:t>
            </a:r>
            <a:endParaRPr lang="en-US" dirty="0"/>
          </a:p>
          <a:p>
            <a:r>
              <a:rPr lang="en-US" dirty="0" err="1"/>
              <a:t>Spironolactone</a:t>
            </a:r>
            <a:r>
              <a:rPr lang="en-US" dirty="0"/>
              <a:t> increases plasma </a:t>
            </a:r>
            <a:r>
              <a:rPr lang="en-US" dirty="0" err="1"/>
              <a:t>digoxin</a:t>
            </a:r>
            <a:r>
              <a:rPr lang="en-US" dirty="0"/>
              <a:t> concentration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38912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Drowsiness , confusion and abdominal discomfort</a:t>
            </a:r>
          </a:p>
          <a:p>
            <a:r>
              <a:rPr lang="en-US" dirty="0" err="1"/>
              <a:t>Hirsutism,gynecomastia,impotence</a:t>
            </a:r>
            <a:r>
              <a:rPr lang="en-US" dirty="0"/>
              <a:t> and menstrual irregularities</a:t>
            </a:r>
          </a:p>
          <a:p>
            <a:r>
              <a:rPr lang="en-US" dirty="0" err="1"/>
              <a:t>Hyperkalemia</a:t>
            </a:r>
            <a:r>
              <a:rPr lang="en-US" dirty="0"/>
              <a:t> especially in renal disease</a:t>
            </a:r>
          </a:p>
          <a:p>
            <a:r>
              <a:rPr lang="en-US" dirty="0"/>
              <a:t>Risk of acidosis in </a:t>
            </a:r>
            <a:r>
              <a:rPr lang="en-US" dirty="0" err="1"/>
              <a:t>cirrhotics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Eplerenone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More selective </a:t>
            </a:r>
            <a:r>
              <a:rPr lang="en-US" dirty="0" err="1"/>
              <a:t>aldosterone</a:t>
            </a:r>
            <a:r>
              <a:rPr lang="en-US" dirty="0"/>
              <a:t> antagonist</a:t>
            </a:r>
          </a:p>
          <a:p>
            <a:r>
              <a:rPr lang="en-US" dirty="0"/>
              <a:t>Less likely to cause hormonal disturbances like </a:t>
            </a:r>
            <a:r>
              <a:rPr lang="en-US" dirty="0" err="1"/>
              <a:t>gynecomastia,impotence</a:t>
            </a:r>
            <a:r>
              <a:rPr lang="en-US" dirty="0"/>
              <a:t> and menstrual irregularities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EPLERENONE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dose 25 mg daily increased to 50 mg daily if serum potassium &lt; 5.0 </a:t>
            </a:r>
            <a:r>
              <a:rPr lang="en-US" dirty="0" err="1"/>
              <a:t>mEq</a:t>
            </a:r>
            <a:r>
              <a:rPr lang="en-US" dirty="0"/>
              <a:t>/L </a:t>
            </a:r>
          </a:p>
          <a:p>
            <a:r>
              <a:rPr lang="en-US" dirty="0"/>
              <a:t>If serum K+  is  &gt; 5.5 </a:t>
            </a:r>
            <a:r>
              <a:rPr lang="en-US" dirty="0" err="1"/>
              <a:t>mEq</a:t>
            </a:r>
            <a:r>
              <a:rPr lang="en-US" dirty="0"/>
              <a:t>/L  then the dose must be decreased or discontinued </a:t>
            </a:r>
          </a:p>
          <a:p>
            <a:r>
              <a:rPr lang="en-US" dirty="0"/>
              <a:t>Specific warning in T2DM with hypertension and </a:t>
            </a:r>
            <a:r>
              <a:rPr lang="en-US" dirty="0" err="1"/>
              <a:t>microalbuminuria</a:t>
            </a:r>
            <a:r>
              <a:rPr lang="en-US" dirty="0"/>
              <a:t> because of the risk of </a:t>
            </a:r>
            <a:r>
              <a:rPr lang="en-US" dirty="0" err="1"/>
              <a:t>hyperkalemia</a:t>
            </a:r>
            <a:endParaRPr lang="en-US" dirty="0"/>
          </a:p>
          <a:p>
            <a:r>
              <a:rPr lang="en-US" dirty="0"/>
              <a:t>Dose for hypertension ; 50-100 mg once daily </a:t>
            </a:r>
          </a:p>
          <a:p>
            <a:r>
              <a:rPr lang="en-US" dirty="0"/>
              <a:t>Equally effective in white and black patients.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911" t="11861" r="14863" b="5208"/>
          <a:stretch>
            <a:fillRect/>
          </a:stretch>
        </p:blipFill>
        <p:spPr bwMode="auto">
          <a:xfrm>
            <a:off x="228600" y="838200"/>
            <a:ext cx="873461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Trial data – </a:t>
            </a:r>
            <a:r>
              <a:rPr lang="en-US" dirty="0" err="1"/>
              <a:t>aldosterone</a:t>
            </a:r>
            <a:r>
              <a:rPr lang="en-US" dirty="0"/>
              <a:t> antagonists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/>
          <a:lstStyle/>
          <a:p>
            <a:r>
              <a:rPr lang="en-US" dirty="0" err="1"/>
              <a:t>Aldosterone</a:t>
            </a:r>
            <a:r>
              <a:rPr lang="en-US" dirty="0"/>
              <a:t> antagonists (or </a:t>
            </a:r>
            <a:r>
              <a:rPr lang="en-US" dirty="0" err="1"/>
              <a:t>mineralocorticoid</a:t>
            </a:r>
            <a:r>
              <a:rPr lang="en-US" dirty="0"/>
              <a:t> receptor antagonists [MRAs]) are guideline-recommended therapy for patients with moderate to severe heart failure (HF) symptoms and reduced left ventricular ejection fraction (LVEF), and in </a:t>
            </a:r>
            <a:r>
              <a:rPr lang="en-US" dirty="0" err="1"/>
              <a:t>postmyocardial</a:t>
            </a:r>
            <a:r>
              <a:rPr lang="en-US" dirty="0"/>
              <a:t> infarction patients with HF.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RAAS INHIBITORS… WHICH ACTS WHERE..??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1" y="2057400"/>
            <a:ext cx="670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RALES,TOPCAT ( </a:t>
            </a:r>
            <a:r>
              <a:rPr lang="en-US" dirty="0" err="1"/>
              <a:t>spironolactone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EPHESUS  ;  EMPHASIS-HF  ;  4E  ( </a:t>
            </a:r>
            <a:r>
              <a:rPr lang="en-US" dirty="0" err="1"/>
              <a:t>eplerenone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AREA IN CHF  ( </a:t>
            </a:r>
            <a:r>
              <a:rPr lang="en-US" dirty="0" err="1"/>
              <a:t>canrenone</a:t>
            </a:r>
            <a:r>
              <a:rPr lang="en-US" dirty="0"/>
              <a:t> 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600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The </a:t>
            </a:r>
            <a:r>
              <a:rPr lang="en-US" sz="2800" b="1" dirty="0" err="1"/>
              <a:t>Eplerenone</a:t>
            </a:r>
            <a:r>
              <a:rPr lang="en-US" sz="2800" b="1" dirty="0"/>
              <a:t> in Mild Patients Hospitalization and Survival Study in Heart Failure (EMPHASIS-HF)</a:t>
            </a:r>
            <a:r>
              <a:rPr lang="en-US" sz="2800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68880"/>
            <a:ext cx="8229600" cy="438912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 err="1"/>
              <a:t>Eplerenone</a:t>
            </a:r>
            <a:r>
              <a:rPr lang="en-US" sz="2400" dirty="0"/>
              <a:t> reduced the risk of the primary endpoint of cardiovascular death or HF hospitalization (hazard ratio [HR] 0.63, 95% confidence interval [CI] 0.54-0.74, P &lt; .001) and all-cause mortality (adjusted HR 0.76, 95% CI 0.62-0.93, P &lt; .008) after a median of 21 months</a:t>
            </a:r>
            <a:r>
              <a:rPr lang="en-US" dirty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The Randomized </a:t>
            </a:r>
            <a:r>
              <a:rPr lang="en-US" dirty="0" err="1"/>
              <a:t>Aldactone</a:t>
            </a:r>
            <a:r>
              <a:rPr lang="en-US" dirty="0"/>
              <a:t> </a:t>
            </a:r>
            <a:r>
              <a:rPr lang="en-US"/>
              <a:t>Evaluation Study(RALES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Eplerenone</a:t>
            </a:r>
            <a:r>
              <a:rPr lang="en-US" dirty="0"/>
              <a:t> Post-Acute Myocardial Infarction Heart Failure Efficacy and Survival Study (EPHESUS) established that </a:t>
            </a:r>
            <a:r>
              <a:rPr lang="en-US" dirty="0" err="1"/>
              <a:t>spironolactone</a:t>
            </a:r>
            <a:r>
              <a:rPr lang="en-US" dirty="0"/>
              <a:t> and </a:t>
            </a:r>
            <a:r>
              <a:rPr lang="en-US" dirty="0" err="1"/>
              <a:t>eplerenone</a:t>
            </a:r>
            <a:r>
              <a:rPr lang="en-US" dirty="0"/>
              <a:t>, respectively, increased survival in patients with severe CHF symptoms from LV systolic dysfunction occurring with minimal exertion or at rest (New York Heart Association [NYHA] class III or IV) or CHF after an acute myocardial infarction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4E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4E Study (</a:t>
            </a:r>
            <a:r>
              <a:rPr lang="en-US" dirty="0" err="1"/>
              <a:t>Eplerenone,Enalapril</a:t>
            </a:r>
            <a:r>
              <a:rPr lang="en-US" dirty="0"/>
              <a:t>, and </a:t>
            </a:r>
            <a:r>
              <a:rPr lang="en-US" dirty="0" err="1"/>
              <a:t>Eplerenone</a:t>
            </a:r>
            <a:r>
              <a:rPr lang="en-US" dirty="0"/>
              <a:t>/</a:t>
            </a:r>
            <a:r>
              <a:rPr lang="en-US" dirty="0" err="1"/>
              <a:t>Enalapril</a:t>
            </a:r>
            <a:r>
              <a:rPr lang="en-US" dirty="0"/>
              <a:t> Combination Therapy in Patients with Left Ventricular Hypertrophy) compared the effects of 9-month treatment with </a:t>
            </a:r>
            <a:r>
              <a:rPr lang="en-US" dirty="0" err="1"/>
              <a:t>eplerenone</a:t>
            </a:r>
            <a:r>
              <a:rPr lang="en-US" dirty="0"/>
              <a:t> 200 mg/d (n=64), </a:t>
            </a:r>
            <a:r>
              <a:rPr lang="en-US" dirty="0" err="1"/>
              <a:t>enalapril</a:t>
            </a:r>
            <a:r>
              <a:rPr lang="en-US" dirty="0"/>
              <a:t> 40 mg/d (n=71), or </a:t>
            </a:r>
            <a:r>
              <a:rPr lang="en-US" dirty="0" err="1"/>
              <a:t>eplerenone</a:t>
            </a:r>
            <a:r>
              <a:rPr lang="en-US" dirty="0"/>
              <a:t> 200 mg/d plus </a:t>
            </a:r>
            <a:r>
              <a:rPr lang="en-US" dirty="0" err="1"/>
              <a:t>enalapril</a:t>
            </a:r>
            <a:r>
              <a:rPr lang="en-US" dirty="0"/>
              <a:t> 10 mg/d (n= 67) on LV mass, systolic and diastolic blood pressures, and urinary albumin-</a:t>
            </a:r>
            <a:r>
              <a:rPr lang="en-US" dirty="0" err="1"/>
              <a:t>creatinine</a:t>
            </a:r>
            <a:r>
              <a:rPr lang="en-US" dirty="0"/>
              <a:t> ratio (UACR) in patients with mild-to-moderate hypertension and </a:t>
            </a:r>
            <a:r>
              <a:rPr lang="en-US" dirty="0" err="1"/>
              <a:t>echocardiographic</a:t>
            </a:r>
            <a:r>
              <a:rPr lang="en-US" dirty="0"/>
              <a:t> evidence of LVH.</a:t>
            </a:r>
          </a:p>
          <a:p>
            <a:r>
              <a:rPr lang="en-US" dirty="0"/>
              <a:t>Combination therapy with </a:t>
            </a:r>
            <a:r>
              <a:rPr lang="en-US" dirty="0" err="1"/>
              <a:t>eplerenone</a:t>
            </a:r>
            <a:r>
              <a:rPr lang="en-US" dirty="0"/>
              <a:t> and </a:t>
            </a:r>
            <a:r>
              <a:rPr lang="en-US" dirty="0" err="1"/>
              <a:t>enalapril</a:t>
            </a:r>
            <a:r>
              <a:rPr lang="en-US" dirty="0"/>
              <a:t> significantly reduced LV mass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TOPCAT</a:t>
            </a:r>
            <a:r>
              <a:rPr lang="en-US" dirty="0"/>
              <a:t> study (Treatment of Preserved Cardiac</a:t>
            </a:r>
          </a:p>
          <a:p>
            <a:pPr>
              <a:buNone/>
            </a:pPr>
            <a:r>
              <a:rPr lang="en-US" dirty="0"/>
              <a:t>    Function Heart Failure With an </a:t>
            </a:r>
            <a:r>
              <a:rPr lang="en-US" dirty="0" err="1"/>
              <a:t>Aldosterone</a:t>
            </a:r>
            <a:endParaRPr lang="en-US" dirty="0"/>
          </a:p>
          <a:p>
            <a:pPr>
              <a:buNone/>
            </a:pPr>
            <a:r>
              <a:rPr lang="en-US" dirty="0"/>
              <a:t>    Antagonist)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renin</a:t>
            </a:r>
            <a:r>
              <a:rPr lang="en-US" dirty="0"/>
              <a:t> inhibitors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Aliskiren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Aliskiren</a:t>
            </a:r>
            <a:r>
              <a:rPr lang="en-US" dirty="0"/>
              <a:t> is the first synthetic non peptide direct </a:t>
            </a:r>
            <a:r>
              <a:rPr lang="en-US" dirty="0" err="1"/>
              <a:t>renin</a:t>
            </a:r>
            <a:r>
              <a:rPr lang="en-US" dirty="0"/>
              <a:t> inhibitor (DRI) to be approved</a:t>
            </a:r>
          </a:p>
          <a:p>
            <a:endParaRPr lang="en-US" dirty="0"/>
          </a:p>
          <a:p>
            <a:r>
              <a:rPr lang="en-US" dirty="0" err="1"/>
              <a:t>Aliskiren</a:t>
            </a:r>
            <a:r>
              <a:rPr lang="en-US" dirty="0"/>
              <a:t>  binds to the active site (S1/S3 hydrophobic binding pocket) of </a:t>
            </a:r>
            <a:r>
              <a:rPr lang="en-US" dirty="0" err="1"/>
              <a:t>renin</a:t>
            </a:r>
            <a:r>
              <a:rPr lang="en-US" dirty="0"/>
              <a:t>, preventing the conversion of </a:t>
            </a:r>
            <a:r>
              <a:rPr lang="en-US" dirty="0" err="1"/>
              <a:t>angiotensinogen</a:t>
            </a:r>
            <a:r>
              <a:rPr lang="en-US" dirty="0"/>
              <a:t> to </a:t>
            </a:r>
            <a:r>
              <a:rPr lang="en-US" dirty="0" err="1"/>
              <a:t>angiotensin</a:t>
            </a:r>
            <a:r>
              <a:rPr lang="en-US" dirty="0"/>
              <a:t> I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Aliskiren</a:t>
            </a:r>
            <a:r>
              <a:rPr lang="en-US" dirty="0"/>
              <a:t> - pharmacokinetics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Direct </a:t>
            </a:r>
            <a:r>
              <a:rPr lang="en-US" sz="2800" dirty="0" err="1"/>
              <a:t>renin</a:t>
            </a:r>
            <a:r>
              <a:rPr lang="en-US" sz="2800" dirty="0"/>
              <a:t> inhibitor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50 – 80 % decrease plasma </a:t>
            </a:r>
            <a:r>
              <a:rPr lang="en-US" sz="2800" dirty="0" err="1"/>
              <a:t>renin</a:t>
            </a:r>
            <a:r>
              <a:rPr lang="en-US" sz="2800" dirty="0"/>
              <a:t> activity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Pharmacokinetics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Accumulation Half-life of ~ 24 hours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Oral bioavailability of 2.6%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7 – 8 days to achieve steady state levels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Elimination Half-life of ~ 48 hours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25 % excreted by kidneys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Metabolized by CYP 450-3A4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Does not induce or suppress CYP 450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No effect on QT interval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Aliskiren</a:t>
            </a:r>
            <a:r>
              <a:rPr lang="en-US" dirty="0"/>
              <a:t> – pharmacokinetics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Pathway of elimination for </a:t>
            </a:r>
            <a:r>
              <a:rPr lang="en-US" dirty="0" err="1"/>
              <a:t>aliskiren</a:t>
            </a:r>
            <a:r>
              <a:rPr lang="en-US" dirty="0"/>
              <a:t> is via </a:t>
            </a:r>
            <a:r>
              <a:rPr lang="en-US" dirty="0" err="1"/>
              <a:t>biliary</a:t>
            </a:r>
            <a:r>
              <a:rPr lang="en-US" dirty="0"/>
              <a:t> excretion as </a:t>
            </a:r>
            <a:r>
              <a:rPr lang="en-US" dirty="0" err="1"/>
              <a:t>unmetabolized</a:t>
            </a:r>
            <a:r>
              <a:rPr lang="en-US" dirty="0"/>
              <a:t> drug. </a:t>
            </a:r>
          </a:p>
          <a:p>
            <a:r>
              <a:rPr lang="en-US" dirty="0"/>
              <a:t>Less than 1% of an orally administered dose is excreted in urine. </a:t>
            </a:r>
          </a:p>
          <a:p>
            <a:r>
              <a:rPr lang="en-US" dirty="0"/>
              <a:t>Not metabolized by, and does not induce or inhibit, </a:t>
            </a:r>
            <a:r>
              <a:rPr lang="en-US" dirty="0" err="1"/>
              <a:t>cytochrome</a:t>
            </a:r>
            <a:r>
              <a:rPr lang="en-US" dirty="0"/>
              <a:t> P450 enzymes and shows no clinically relevant pharmacokinetic interactions with </a:t>
            </a:r>
            <a:r>
              <a:rPr lang="en-US" dirty="0" err="1"/>
              <a:t>warfarin</a:t>
            </a:r>
            <a:r>
              <a:rPr lang="en-US" dirty="0"/>
              <a:t>, </a:t>
            </a:r>
            <a:r>
              <a:rPr lang="en-US" dirty="0" err="1"/>
              <a:t>lovastatin</a:t>
            </a:r>
            <a:r>
              <a:rPr lang="en-US" dirty="0"/>
              <a:t>, atenolol,celecoxib,cimetidine,amlodipine,valsartan,hydrochlorothiazide (HCTZ), or </a:t>
            </a:r>
            <a:r>
              <a:rPr lang="en-US" dirty="0" err="1"/>
              <a:t>ramipril</a:t>
            </a:r>
            <a:r>
              <a:rPr lang="en-US" dirty="0"/>
              <a:t>. </a:t>
            </a:r>
          </a:p>
          <a:p>
            <a:r>
              <a:rPr lang="en-US" dirty="0"/>
              <a:t>The pharmacokinetics of </a:t>
            </a:r>
            <a:r>
              <a:rPr lang="en-US" dirty="0" err="1"/>
              <a:t>aliskiren</a:t>
            </a:r>
            <a:r>
              <a:rPr lang="en-US" dirty="0"/>
              <a:t> remain unaffected by ethnicity, age, gender, hepatic impairment, renal impairment, and diabetes.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ACE Inhibitors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81200" y="304800"/>
            <a:ext cx="4343400" cy="685800"/>
          </a:xfrm>
        </p:spPr>
        <p:txBody>
          <a:bodyPr>
            <a:noAutofit/>
          </a:bodyPr>
          <a:lstStyle/>
          <a:p>
            <a:r>
              <a:rPr lang="en-US" sz="7200" dirty="0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lphonse\Desktop\dwbfor7u6cp3xj5702nfkymfng0c_shutterstock_11549186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2489</Words>
  <Application>Microsoft Office PowerPoint</Application>
  <PresentationFormat>On-screen Show (4:3)</PresentationFormat>
  <Paragraphs>349</Paragraphs>
  <Slides>90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Flow</vt:lpstr>
      <vt:lpstr>DRUGS ACTING ON RAAS</vt:lpstr>
      <vt:lpstr>SYNOPSIS</vt:lpstr>
      <vt:lpstr>The Renin Angiotensin Aldosterone System (RAAS) </vt:lpstr>
      <vt:lpstr>       Pathophysiology of RAS </vt:lpstr>
      <vt:lpstr>Factors stimulating renin release</vt:lpstr>
      <vt:lpstr>Drugs influencing PRA</vt:lpstr>
      <vt:lpstr>PowerPoint Presentation</vt:lpstr>
      <vt:lpstr>RAAS INHIBITORS… WHICH ACTS WHERE..??</vt:lpstr>
      <vt:lpstr>ACE Inhibitors</vt:lpstr>
      <vt:lpstr>Historical aspects</vt:lpstr>
      <vt:lpstr>ACEI</vt:lpstr>
      <vt:lpstr>CLASSIFICATION </vt:lpstr>
      <vt:lpstr>ACEI – salient features</vt:lpstr>
      <vt:lpstr>PowerPoint Presentation</vt:lpstr>
      <vt:lpstr>ACEI - Pharmacokinetics</vt:lpstr>
      <vt:lpstr>PowerPoint Presentation</vt:lpstr>
      <vt:lpstr>ACEI- hemodynamic effects</vt:lpstr>
      <vt:lpstr>INDICATIONS OF ACEI</vt:lpstr>
      <vt:lpstr>Adverse effects</vt:lpstr>
      <vt:lpstr>Adverse effects</vt:lpstr>
      <vt:lpstr>Adverse effects</vt:lpstr>
      <vt:lpstr>PowerPoint Presentation</vt:lpstr>
      <vt:lpstr>Adverse effects</vt:lpstr>
      <vt:lpstr> Interactions</vt:lpstr>
      <vt:lpstr>Contraindications </vt:lpstr>
      <vt:lpstr>Pharmacogenomics </vt:lpstr>
      <vt:lpstr>PowerPoint Presentation</vt:lpstr>
      <vt:lpstr>ACEI in heart failure </vt:lpstr>
      <vt:lpstr>Omapatrilat </vt:lpstr>
      <vt:lpstr>Omapatrilat  - trials</vt:lpstr>
      <vt:lpstr>Angiotensin receptor blockers (ARBs)</vt:lpstr>
      <vt:lpstr>How are they different from ACEI ?</vt:lpstr>
      <vt:lpstr>  What is the advantage of  AT1 receptor specificity ?</vt:lpstr>
      <vt:lpstr>Other effects of ARBs </vt:lpstr>
      <vt:lpstr>Benefits of Inverse agonism</vt:lpstr>
      <vt:lpstr>Anti platelet effects</vt:lpstr>
      <vt:lpstr>Anti inflammatory effects</vt:lpstr>
      <vt:lpstr>Anti inflammatory effects</vt:lpstr>
      <vt:lpstr>Decrease in uric acid levels</vt:lpstr>
      <vt:lpstr>PowerPoint Presentation</vt:lpstr>
      <vt:lpstr>The concept of dual RAAS blockade with ACEI and ARB</vt:lpstr>
      <vt:lpstr>In a nut shell(Agents of choice)</vt:lpstr>
      <vt:lpstr>Adverse effects </vt:lpstr>
      <vt:lpstr>Interactions </vt:lpstr>
      <vt:lpstr>Angiotensin receptor/ neprilysin inhibitor(ARNI)</vt:lpstr>
      <vt:lpstr>The ARB- MI  paradox – a controversy unresolved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Aldosterone antagonists</vt:lpstr>
      <vt:lpstr>Role of aldosterone in CV disease</vt:lpstr>
      <vt:lpstr>Deleterious effects of aldosterone</vt:lpstr>
      <vt:lpstr>Aldosterone antagonists</vt:lpstr>
      <vt:lpstr>What do they do?</vt:lpstr>
      <vt:lpstr>Spironolactone- mechanism of action </vt:lpstr>
      <vt:lpstr>Spironolactone </vt:lpstr>
      <vt:lpstr>Spironolactone bodies</vt:lpstr>
      <vt:lpstr>Contraindications </vt:lpstr>
      <vt:lpstr>Pharmacokinetics </vt:lpstr>
      <vt:lpstr>Indications  </vt:lpstr>
      <vt:lpstr>Interactions </vt:lpstr>
      <vt:lpstr>Adverse effects</vt:lpstr>
      <vt:lpstr>Eplerenone </vt:lpstr>
      <vt:lpstr>EPLERENONE</vt:lpstr>
      <vt:lpstr>PowerPoint Presentation</vt:lpstr>
      <vt:lpstr>Trial data – aldosterone antagonists</vt:lpstr>
      <vt:lpstr>Trial data</vt:lpstr>
      <vt:lpstr>The Eplerenone in Mild Patients Hospitalization and Survival Study in Heart Failure (EMPHASIS-HF) </vt:lpstr>
      <vt:lpstr>PowerPoint Presentation</vt:lpstr>
      <vt:lpstr>THE 4E STUDY</vt:lpstr>
      <vt:lpstr>PowerPoint Presentation</vt:lpstr>
      <vt:lpstr>Direct renin inhibitors</vt:lpstr>
      <vt:lpstr>Aliskiren </vt:lpstr>
      <vt:lpstr>Aliskiren - pharmacokinetics</vt:lpstr>
      <vt:lpstr>Aliskiren – pharmacokinetics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ACTING ON RAAS</dc:title>
  <dc:creator>alphonse</dc:creator>
  <cp:lastModifiedBy>drarunjudealphonse@gmail.com</cp:lastModifiedBy>
  <cp:revision>4</cp:revision>
  <dcterms:created xsi:type="dcterms:W3CDTF">2022-08-28T09:55:22Z</dcterms:created>
  <dcterms:modified xsi:type="dcterms:W3CDTF">2022-08-28T16:47:09Z</dcterms:modified>
</cp:coreProperties>
</file>