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3" r:id="rId5"/>
    <p:sldId id="354" r:id="rId6"/>
    <p:sldId id="355" r:id="rId7"/>
    <p:sldId id="259" r:id="rId8"/>
    <p:sldId id="356" r:id="rId9"/>
    <p:sldId id="262" r:id="rId10"/>
    <p:sldId id="270" r:id="rId11"/>
    <p:sldId id="277" r:id="rId12"/>
    <p:sldId id="284" r:id="rId13"/>
    <p:sldId id="338" r:id="rId14"/>
    <p:sldId id="357" r:id="rId15"/>
    <p:sldId id="358" r:id="rId16"/>
    <p:sldId id="360" r:id="rId17"/>
    <p:sldId id="359" r:id="rId18"/>
    <p:sldId id="361" r:id="rId19"/>
    <p:sldId id="291" r:id="rId20"/>
    <p:sldId id="362" r:id="rId21"/>
    <p:sldId id="363" r:id="rId22"/>
    <p:sldId id="364" r:id="rId23"/>
    <p:sldId id="365" r:id="rId24"/>
    <p:sldId id="366" r:id="rId25"/>
    <p:sldId id="367" r:id="rId26"/>
    <p:sldId id="368" r:id="rId27"/>
    <p:sldId id="370" r:id="rId28"/>
    <p:sldId id="294" r:id="rId29"/>
    <p:sldId id="295" r:id="rId30"/>
    <p:sldId id="372" r:id="rId31"/>
    <p:sldId id="369" r:id="rId32"/>
    <p:sldId id="340" r:id="rId33"/>
    <p:sldId id="373" r:id="rId34"/>
    <p:sldId id="298" r:id="rId35"/>
    <p:sldId id="374" r:id="rId36"/>
    <p:sldId id="276" r:id="rId37"/>
    <p:sldId id="278" r:id="rId38"/>
    <p:sldId id="280" r:id="rId39"/>
    <p:sldId id="279" r:id="rId40"/>
    <p:sldId id="282" r:id="rId41"/>
    <p:sldId id="283" r:id="rId42"/>
    <p:sldId id="375" r:id="rId43"/>
    <p:sldId id="312" r:id="rId44"/>
    <p:sldId id="376" r:id="rId45"/>
    <p:sldId id="299" r:id="rId46"/>
    <p:sldId id="313" r:id="rId47"/>
    <p:sldId id="341" r:id="rId48"/>
    <p:sldId id="377" r:id="rId49"/>
    <p:sldId id="271" r:id="rId50"/>
    <p:sldId id="309" r:id="rId51"/>
    <p:sldId id="311" r:id="rId52"/>
    <p:sldId id="353" r:id="rId53"/>
    <p:sldId id="345" r:id="rId54"/>
    <p:sldId id="337" r:id="rId55"/>
    <p:sldId id="343" r:id="rId56"/>
    <p:sldId id="315" r:id="rId57"/>
    <p:sldId id="317" r:id="rId58"/>
    <p:sldId id="319" r:id="rId59"/>
    <p:sldId id="329" r:id="rId60"/>
    <p:sldId id="352" r:id="rId61"/>
    <p:sldId id="378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72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2438401"/>
            <a:ext cx="12012084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800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800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</p:grpSp>
      <p:sp>
        <p:nvSpPr>
          <p:cNvPr id="12801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320800" y="1676400"/>
            <a:ext cx="103632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801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3208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4F4A0A6-553B-4222-818B-D09F0C25933B}" type="datetimeFigureOut">
              <a:rPr lang="en-IN" smtClean="0"/>
              <a:pPr/>
              <a:t>19/07/23</a:t>
            </a:fld>
            <a:endParaRPr lang="en-IN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IN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307713C-D654-4B62-BC37-A6D69680496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87096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F4A0A6-553B-4222-818B-D09F0C25933B}" type="datetimeFigureOut">
              <a:rPr lang="en-IN" smtClean="0"/>
              <a:pPr/>
              <a:t>19/07/23</a:t>
            </a:fld>
            <a:endParaRPr lang="en-IN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07713C-D654-4B62-BC37-A6D69680496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58252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38733" y="214313"/>
            <a:ext cx="2601384" cy="5918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584" y="214313"/>
            <a:ext cx="7600949" cy="5918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F4A0A6-553B-4222-818B-D09F0C25933B}" type="datetimeFigureOut">
              <a:rPr lang="en-IN" smtClean="0"/>
              <a:pPr/>
              <a:t>19/07/23</a:t>
            </a:fld>
            <a:endParaRPr lang="en-IN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07713C-D654-4B62-BC37-A6D69680496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55037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76917" y="2017713"/>
            <a:ext cx="10363200" cy="41148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F4A0A6-553B-4222-818B-D09F0C25933B}" type="datetimeFigureOut">
              <a:rPr lang="en-IN" smtClean="0"/>
              <a:pPr/>
              <a:t>19/07/23</a:t>
            </a:fld>
            <a:endParaRPr lang="en-IN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07713C-D654-4B62-BC37-A6D69680496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71859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F4A0A6-553B-4222-818B-D09F0C25933B}" type="datetimeFigureOut">
              <a:rPr lang="en-IN" smtClean="0"/>
              <a:pPr/>
              <a:t>19/07/23</a:t>
            </a:fld>
            <a:endParaRPr lang="en-IN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07713C-D654-4B62-BC37-A6D69680496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39472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10363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6917" y="4151313"/>
            <a:ext cx="10363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F4A0A6-553B-4222-818B-D09F0C25933B}" type="datetimeFigureOut">
              <a:rPr lang="en-IN" smtClean="0"/>
              <a:pPr/>
              <a:t>19/07/23</a:t>
            </a:fld>
            <a:endParaRPr lang="en-IN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07713C-D654-4B62-BC37-A6D69680496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36089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F4A0A6-553B-4222-818B-D09F0C25933B}" type="datetimeFigureOut">
              <a:rPr lang="en-IN" smtClean="0"/>
              <a:pPr/>
              <a:t>19/07/23</a:t>
            </a:fld>
            <a:endParaRPr lang="en-IN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07713C-D654-4B62-BC37-A6D69680496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53517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F4A0A6-553B-4222-818B-D09F0C25933B}" type="datetimeFigureOut">
              <a:rPr lang="en-IN" smtClean="0"/>
              <a:pPr/>
              <a:t>19/07/23</a:t>
            </a:fld>
            <a:endParaRPr lang="en-IN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07713C-D654-4B62-BC37-A6D69680496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48490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F4A0A6-553B-4222-818B-D09F0C25933B}" type="datetimeFigureOut">
              <a:rPr lang="en-IN" smtClean="0"/>
              <a:pPr/>
              <a:t>19/07/23</a:t>
            </a:fld>
            <a:endParaRPr lang="en-IN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07713C-D654-4B62-BC37-A6D69680496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12647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F4A0A6-553B-4222-818B-D09F0C25933B}" type="datetimeFigureOut">
              <a:rPr lang="en-IN" smtClean="0"/>
              <a:pPr/>
              <a:t>19/07/23</a:t>
            </a:fld>
            <a:endParaRPr lang="en-IN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07713C-D654-4B62-BC37-A6D69680496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8446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F4A0A6-553B-4222-818B-D09F0C25933B}" type="datetimeFigureOut">
              <a:rPr lang="en-IN" smtClean="0"/>
              <a:pPr/>
              <a:t>19/07/23</a:t>
            </a:fld>
            <a:endParaRPr lang="en-IN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07713C-D654-4B62-BC37-A6D69680496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59383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F4A0A6-553B-4222-818B-D09F0C25933B}" type="datetimeFigureOut">
              <a:rPr lang="en-IN" smtClean="0"/>
              <a:pPr/>
              <a:t>19/07/23</a:t>
            </a:fld>
            <a:endParaRPr lang="en-IN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07713C-D654-4B62-BC37-A6D69680496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5481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F4A0A6-553B-4222-818B-D09F0C25933B}" type="datetimeFigureOut">
              <a:rPr lang="en-IN" smtClean="0"/>
              <a:pPr/>
              <a:t>19/07/23</a:t>
            </a:fld>
            <a:endParaRPr lang="en-IN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07713C-D654-4B62-BC37-A6D69680496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62095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F4A0A6-553B-4222-818B-D09F0C25933B}" type="datetimeFigureOut">
              <a:rPr lang="en-IN" smtClean="0"/>
              <a:pPr/>
              <a:t>19/07/23</a:t>
            </a:fld>
            <a:endParaRPr lang="en-IN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07713C-D654-4B62-BC37-A6D69680496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45647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F4A0A6-553B-4222-818B-D09F0C25933B}" type="datetimeFigureOut">
              <a:rPr lang="en-IN" smtClean="0"/>
              <a:pPr/>
              <a:t>19/07/23</a:t>
            </a:fld>
            <a:endParaRPr lang="en-IN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07713C-D654-4B62-BC37-A6D69680496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5371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ChangeArrowheads="1"/>
          </p:cNvSpPr>
          <p:nvPr/>
        </p:nvSpPr>
        <p:spPr bwMode="ltGray">
          <a:xfrm>
            <a:off x="556684" y="1098551"/>
            <a:ext cx="58420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kumimoji="1" lang="en-US" sz="2400"/>
          </a:p>
        </p:txBody>
      </p:sp>
      <p:sp>
        <p:nvSpPr>
          <p:cNvPr id="126979" name="Rectangle 3"/>
          <p:cNvSpPr>
            <a:spLocks noChangeArrowheads="1"/>
          </p:cNvSpPr>
          <p:nvPr/>
        </p:nvSpPr>
        <p:spPr bwMode="ltGray">
          <a:xfrm>
            <a:off x="1066801" y="1098551"/>
            <a:ext cx="438151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kumimoji="1" lang="en-US" sz="2400"/>
          </a:p>
        </p:txBody>
      </p:sp>
      <p:sp>
        <p:nvSpPr>
          <p:cNvPr id="126980" name="Rectangle 4"/>
          <p:cNvSpPr>
            <a:spLocks noChangeArrowheads="1"/>
          </p:cNvSpPr>
          <p:nvPr/>
        </p:nvSpPr>
        <p:spPr bwMode="ltGray">
          <a:xfrm>
            <a:off x="721785" y="1520826"/>
            <a:ext cx="563033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kumimoji="1" lang="en-US" sz="2400"/>
          </a:p>
        </p:txBody>
      </p:sp>
      <p:sp>
        <p:nvSpPr>
          <p:cNvPr id="126981" name="Rectangle 5"/>
          <p:cNvSpPr>
            <a:spLocks noChangeArrowheads="1"/>
          </p:cNvSpPr>
          <p:nvPr/>
        </p:nvSpPr>
        <p:spPr bwMode="ltGray">
          <a:xfrm>
            <a:off x="1214967" y="1520826"/>
            <a:ext cx="491067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kumimoji="1" lang="en-US" sz="2400"/>
          </a:p>
        </p:txBody>
      </p:sp>
      <p:sp>
        <p:nvSpPr>
          <p:cNvPr id="126982" name="Rectangle 6"/>
          <p:cNvSpPr>
            <a:spLocks noChangeArrowheads="1"/>
          </p:cNvSpPr>
          <p:nvPr/>
        </p:nvSpPr>
        <p:spPr bwMode="ltGray">
          <a:xfrm>
            <a:off x="169333" y="1447801"/>
            <a:ext cx="747184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kumimoji="1" lang="en-US" sz="2400"/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gray">
          <a:xfrm>
            <a:off x="1016000" y="990601"/>
            <a:ext cx="42333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kumimoji="1" lang="en-US" sz="2400"/>
          </a:p>
        </p:txBody>
      </p:sp>
      <p:sp>
        <p:nvSpPr>
          <p:cNvPr id="126984" name="Rectangle 8"/>
          <p:cNvSpPr>
            <a:spLocks noChangeArrowheads="1"/>
          </p:cNvSpPr>
          <p:nvPr/>
        </p:nvSpPr>
        <p:spPr bwMode="gray">
          <a:xfrm>
            <a:off x="590551" y="1781175"/>
            <a:ext cx="10968567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kumimoji="1" lang="en-US" sz="2400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534585" y="214314"/>
            <a:ext cx="10390716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76917" y="2017713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698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49400" y="6243638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fld id="{54F4A0A6-553B-4222-818B-D09F0C25933B}" type="datetimeFigureOut">
              <a:rPr lang="en-IN" smtClean="0"/>
              <a:pPr/>
              <a:t>19/07/23</a:t>
            </a:fld>
            <a:endParaRPr lang="en-IN"/>
          </a:p>
        </p:txBody>
      </p:sp>
      <p:sp>
        <p:nvSpPr>
          <p:cNvPr id="12698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76800" y="6243638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IN"/>
          </a:p>
        </p:txBody>
      </p:sp>
      <p:sp>
        <p:nvSpPr>
          <p:cNvPr id="12698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89533" y="6243638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5307713C-D654-4B62-BC37-A6D69680496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10923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3983" y="285482"/>
            <a:ext cx="10363200" cy="1462088"/>
          </a:xfrm>
        </p:spPr>
        <p:txBody>
          <a:bodyPr>
            <a:normAutofit/>
          </a:bodyPr>
          <a:lstStyle/>
          <a:p>
            <a:r>
              <a:rPr lang="en-IN" sz="4000" b="1" dirty="0"/>
              <a:t>Assessment of LV Diastolic Function by ECHO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4631" y="4645227"/>
            <a:ext cx="9144000" cy="1655762"/>
          </a:xfrm>
        </p:spPr>
        <p:txBody>
          <a:bodyPr/>
          <a:lstStyle/>
          <a:p>
            <a:r>
              <a:rPr lang="en-IN" dirty="0"/>
              <a:t>Dr Sanchna Dev S </a:t>
            </a:r>
          </a:p>
          <a:p>
            <a:r>
              <a:rPr lang="en-IN" dirty="0"/>
              <a:t>Dept of Cardiology </a:t>
            </a:r>
          </a:p>
          <a:p>
            <a:r>
              <a:rPr lang="en-IN" dirty="0"/>
              <a:t>TDMC</a:t>
            </a:r>
          </a:p>
        </p:txBody>
      </p:sp>
    </p:spTree>
    <p:extLst>
      <p:ext uri="{BB962C8B-B14F-4D97-AF65-F5344CB8AC3E}">
        <p14:creationId xmlns:p14="http://schemas.microsoft.com/office/powerpoint/2010/main" val="3050595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Echo Diagnosis Of Diastolic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852" y="2352564"/>
            <a:ext cx="11798449" cy="41148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Aptly described as non invasive “Swan </a:t>
            </a:r>
            <a:r>
              <a:rPr lang="en-US" sz="2000" dirty="0" err="1"/>
              <a:t>ganz</a:t>
            </a:r>
            <a:r>
              <a:rPr lang="en-US" sz="2000" dirty="0"/>
              <a:t> catheterization”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2D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M Mode.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Doppler- PW, CW and TDI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Newer modalities like Speckle tracking echocardiography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5953" y="2114731"/>
            <a:ext cx="10844134" cy="61909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dirty="0"/>
              <a:t>Mitral inflow pa</a:t>
            </a:r>
            <a:r>
              <a:rPr lang="en-IN" sz="2000" dirty="0" err="1"/>
              <a:t>rameters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IN" sz="2000" dirty="0"/>
              <a:t>Pulmonary Venous flow parameters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Color  M mode </a:t>
            </a:r>
            <a:r>
              <a:rPr lang="en-IN" sz="2000" dirty="0"/>
              <a:t>echo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Tissue Doppler </a:t>
            </a:r>
            <a:r>
              <a:rPr lang="en-IN" sz="2000" dirty="0"/>
              <a:t>echo</a:t>
            </a:r>
            <a:endParaRPr lang="en-US" sz="2000" dirty="0"/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8C68FE-F7D5-B989-E732-EEABD5A3F32C}"/>
              </a:ext>
            </a:extLst>
          </p:cNvPr>
          <p:cNvSpPr txBox="1"/>
          <p:nvPr/>
        </p:nvSpPr>
        <p:spPr>
          <a:xfrm>
            <a:off x="1505952" y="287321"/>
            <a:ext cx="89817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3200" dirty="0">
                <a:latin typeface="+mj-lt"/>
              </a:rPr>
              <a:t>Conventional Echocardiographic parameters of diastolic function</a:t>
            </a:r>
            <a:endParaRPr lang="en-US" sz="3200" dirty="0">
              <a:latin typeface="+mj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-188666"/>
            <a:ext cx="10515600" cy="1325563"/>
          </a:xfrm>
        </p:spPr>
        <p:txBody>
          <a:bodyPr>
            <a:normAutofit/>
          </a:bodyPr>
          <a:lstStyle/>
          <a:p>
            <a:r>
              <a:rPr lang="en-IN" sz="2800" b="1" dirty="0"/>
              <a:t>Mitral Inflow parameters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30558" y="1860999"/>
            <a:ext cx="11861442" cy="556367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IN" sz="2000" dirty="0"/>
          </a:p>
          <a:p>
            <a:pPr>
              <a:lnSpc>
                <a:spcPct val="150000"/>
              </a:lnSpc>
            </a:pPr>
            <a:r>
              <a:rPr lang="en-IN" sz="2000" dirty="0"/>
              <a:t>Acquisition –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IN" sz="2000" dirty="0"/>
              <a:t>Apical four-chamber with </a:t>
            </a:r>
            <a:r>
              <a:rPr lang="en-IN" sz="2000" dirty="0" err="1"/>
              <a:t>color</a:t>
            </a:r>
            <a:r>
              <a:rPr lang="en-IN" sz="2000" dirty="0"/>
              <a:t> flow imaging for optimal alignment of PW Doppler with </a:t>
            </a:r>
            <a:r>
              <a:rPr lang="en-IN" sz="2000" dirty="0" err="1"/>
              <a:t>bloodflow</a:t>
            </a:r>
            <a:r>
              <a:rPr lang="en-IN" sz="2000" dirty="0"/>
              <a:t>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IN" sz="2000" dirty="0"/>
              <a:t>PW Doppler sample volume(1–3mm axial size)between mitral leaflet tips. 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IN" sz="2000" dirty="0"/>
              <a:t>Parameters 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IN" sz="2000" dirty="0"/>
              <a:t>MV peak E velocity 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IN" sz="2000" dirty="0"/>
              <a:t>MV peak A velocity 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IN" sz="2000" dirty="0"/>
              <a:t>MV E/A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IN" sz="2000" dirty="0"/>
              <a:t>MV E DT (</a:t>
            </a:r>
            <a:r>
              <a:rPr lang="en-IN" sz="2000" dirty="0" err="1"/>
              <a:t>msec</a:t>
            </a:r>
            <a:r>
              <a:rPr lang="en-IN" sz="2000" dirty="0"/>
              <a:t>) –time interval from peak E wave along the slope of LV filling extrapolated to baseline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endParaRPr lang="en-IN" sz="2000" dirty="0"/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895814DF-7E8E-B474-8BB7-F83515044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616880" y="1467024"/>
            <a:ext cx="5282436" cy="482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742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378" y="2024288"/>
            <a:ext cx="6382401" cy="4316219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D240D36-55A3-61BE-9468-9FDDBC2A89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7" t="2854" r="4758" b="6573"/>
          <a:stretch/>
        </p:blipFill>
        <p:spPr>
          <a:xfrm>
            <a:off x="6691397" y="2024288"/>
            <a:ext cx="5052689" cy="42164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632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A9D4A5-B31B-AF39-98E8-2C215059F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5514" y="38175"/>
            <a:ext cx="5386917" cy="731838"/>
          </a:xfrm>
        </p:spPr>
        <p:txBody>
          <a:bodyPr/>
          <a:lstStyle/>
          <a:p>
            <a:r>
              <a:rPr lang="en-IN" dirty="0"/>
              <a:t>M E/A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1780F-7C6D-4E78-AADF-9BD30E0E1A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02472" y="860322"/>
            <a:ext cx="5386917" cy="3831969"/>
          </a:xfrm>
        </p:spPr>
        <p:txBody>
          <a:bodyPr/>
          <a:lstStyle/>
          <a:p>
            <a:r>
              <a:rPr lang="en-IN" b="1" dirty="0">
                <a:solidFill>
                  <a:srgbClr val="C00000"/>
                </a:solidFill>
              </a:rPr>
              <a:t>Advantages</a:t>
            </a:r>
          </a:p>
          <a:p>
            <a:pPr marL="457200" indent="-457200">
              <a:buFont typeface="+mj-lt"/>
              <a:buAutoNum type="arabicPeriod"/>
            </a:pPr>
            <a:r>
              <a:rPr lang="en-IN" dirty="0"/>
              <a:t>Feasible &amp; reproducible</a:t>
            </a:r>
          </a:p>
          <a:p>
            <a:pPr marL="457200" indent="-457200">
              <a:buFont typeface="+mj-lt"/>
              <a:buAutoNum type="arabicPeriod"/>
            </a:pPr>
            <a:r>
              <a:rPr lang="en-IN" dirty="0"/>
              <a:t>DCM- filling patterns correlate better with LVFP , FC and prognosis than LVEF</a:t>
            </a:r>
          </a:p>
          <a:p>
            <a:pPr marL="457200" indent="-457200">
              <a:buFont typeface="+mj-lt"/>
              <a:buAutoNum type="arabicPeriod"/>
            </a:pPr>
            <a:r>
              <a:rPr lang="en-IN" dirty="0"/>
              <a:t>Normal EF- restrictive filling +LA dilatation a/w poor prognosis</a:t>
            </a:r>
          </a:p>
          <a:p>
            <a:pPr>
              <a:buFont typeface="Wingdings" pitchFamily="2" charset="2"/>
              <a:buChar char="q"/>
            </a:pPr>
            <a:r>
              <a:rPr lang="en-IN" b="1" dirty="0">
                <a:solidFill>
                  <a:srgbClr val="C00000"/>
                </a:solidFill>
              </a:rPr>
              <a:t>Disadvantages</a:t>
            </a:r>
          </a:p>
          <a:p>
            <a:pPr marL="457200" indent="-457200">
              <a:buFont typeface="+mj-lt"/>
              <a:buAutoNum type="arabicPeriod"/>
            </a:pPr>
            <a:r>
              <a:rPr lang="en-IN" dirty="0"/>
              <a:t>U shaped relation – diff normal from abnormal</a:t>
            </a:r>
          </a:p>
          <a:p>
            <a:pPr marL="457200" indent="-457200">
              <a:buFont typeface="+mj-lt"/>
              <a:buAutoNum type="arabicPeriod"/>
            </a:pPr>
            <a:r>
              <a:rPr lang="en-IN" dirty="0"/>
              <a:t>Not applicable in AF/ Atrial flutter</a:t>
            </a:r>
          </a:p>
          <a:p>
            <a:pPr marL="457200" indent="-457200">
              <a:buFont typeface="+mj-lt"/>
              <a:buAutoNum type="arabicPeriod"/>
            </a:pPr>
            <a:r>
              <a:rPr lang="en-IN" dirty="0"/>
              <a:t>Age dependent (decreases with aging)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F54BE7-8617-2EB8-3518-62B6122B0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52431" y="0"/>
            <a:ext cx="5389033" cy="731837"/>
          </a:xfrm>
        </p:spPr>
        <p:txBody>
          <a:bodyPr/>
          <a:lstStyle/>
          <a:p>
            <a:r>
              <a:rPr lang="en-IN" dirty="0"/>
              <a:t>MITRAL EDT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703B46-DD43-83EC-B73A-DC60C782B6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02967" y="860322"/>
            <a:ext cx="5389033" cy="5265841"/>
          </a:xfrm>
        </p:spPr>
        <p:txBody>
          <a:bodyPr/>
          <a:lstStyle/>
          <a:p>
            <a:r>
              <a:rPr lang="en-IN" b="1" dirty="0">
                <a:solidFill>
                  <a:srgbClr val="C00000"/>
                </a:solidFill>
              </a:rPr>
              <a:t>Advantages</a:t>
            </a:r>
          </a:p>
          <a:p>
            <a:pPr marL="457200" indent="-457200">
              <a:buFont typeface="+mj-lt"/>
              <a:buAutoNum type="arabicPeriod"/>
            </a:pPr>
            <a:r>
              <a:rPr lang="en-IN" dirty="0"/>
              <a:t>Feasible &amp; reproducible</a:t>
            </a:r>
            <a:endParaRPr lang="en-IN" b="1" dirty="0">
              <a:solidFill>
                <a:srgbClr val="C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IN" dirty="0"/>
              <a:t>Short EDT in reduced LVEF ~ increased LVFP with high accuracy in both SR and in AF</a:t>
            </a:r>
          </a:p>
          <a:p>
            <a:pPr marL="457200" indent="-457200">
              <a:buFont typeface="+mj-lt"/>
              <a:buAutoNum type="arabicPeriod"/>
            </a:pPr>
            <a:endParaRPr lang="en-IN" dirty="0"/>
          </a:p>
          <a:p>
            <a:pPr>
              <a:buFont typeface="Wingdings" pitchFamily="2" charset="2"/>
              <a:buChar char="q"/>
            </a:pPr>
            <a:r>
              <a:rPr lang="en-IN" b="1" dirty="0">
                <a:solidFill>
                  <a:srgbClr val="C00000"/>
                </a:solidFill>
              </a:rPr>
              <a:t>Disadvantages</a:t>
            </a:r>
          </a:p>
          <a:p>
            <a:pPr marL="457200" indent="-457200">
              <a:buFont typeface="+mj-lt"/>
              <a:buAutoNum type="arabicPeriod"/>
            </a:pPr>
            <a:r>
              <a:rPr lang="en-IN" dirty="0"/>
              <a:t>EDT does not relate to LVEDP when LVEF is normal</a:t>
            </a:r>
          </a:p>
          <a:p>
            <a:pPr marL="457200" indent="-457200">
              <a:buFont typeface="+mj-lt"/>
              <a:buAutoNum type="arabicPeriod"/>
            </a:pPr>
            <a:r>
              <a:rPr lang="en-IN" dirty="0"/>
              <a:t>Not applicable in atrial flutter</a:t>
            </a:r>
          </a:p>
          <a:p>
            <a:pPr marL="457200" indent="-457200">
              <a:buFont typeface="+mj-lt"/>
              <a:buAutoNum type="arabicPeriod"/>
            </a:pPr>
            <a:r>
              <a:rPr lang="en-IN" dirty="0"/>
              <a:t>Age dependent ( increases with aging)</a:t>
            </a:r>
          </a:p>
        </p:txBody>
      </p:sp>
    </p:spTree>
    <p:extLst>
      <p:ext uri="{BB962C8B-B14F-4D97-AF65-F5344CB8AC3E}">
        <p14:creationId xmlns:p14="http://schemas.microsoft.com/office/powerpoint/2010/main" val="3049697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4AEBA-23D0-D223-13E1-BF8DF7531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2758E8-08E1-C9A9-0711-CCCB99002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sz="2400" dirty="0"/>
              <a:t>Loading conditions and aging are important factors that influence mitral inflow parameters</a:t>
            </a:r>
          </a:p>
          <a:p>
            <a:r>
              <a:rPr lang="en-IN" sz="2400" dirty="0"/>
              <a:t>The load dependency of mitral inflow parameters can be overcome by performing </a:t>
            </a:r>
            <a:r>
              <a:rPr lang="en-IN" sz="2400" dirty="0" err="1"/>
              <a:t>Valsalva</a:t>
            </a:r>
            <a:r>
              <a:rPr lang="en-IN" sz="2400" dirty="0"/>
              <a:t>  </a:t>
            </a:r>
            <a:r>
              <a:rPr lang="en-IN" sz="2400" dirty="0" err="1"/>
              <a:t>maneuver</a:t>
            </a:r>
            <a:endParaRPr lang="en-IN" sz="2400" dirty="0"/>
          </a:p>
          <a:p>
            <a:r>
              <a:rPr lang="en-IN" sz="2400" b="1" dirty="0">
                <a:solidFill>
                  <a:srgbClr val="7030A0"/>
                </a:solidFill>
              </a:rPr>
              <a:t>A decrease in E/A ratio of </a:t>
            </a:r>
            <a:r>
              <a:rPr lang="en-IN" sz="2400" b="1" i="0" u="none" strike="noStrike" dirty="0">
                <a:solidFill>
                  <a:srgbClr val="7030A0"/>
                </a:solidFill>
                <a:effectLst/>
                <a:latin typeface="Google Sans"/>
              </a:rPr>
              <a:t>≥</a:t>
            </a:r>
            <a:r>
              <a:rPr lang="en-IN" sz="2400" b="1" dirty="0">
                <a:solidFill>
                  <a:srgbClr val="7030A0"/>
                </a:solidFill>
              </a:rPr>
              <a:t>50% during </a:t>
            </a:r>
            <a:r>
              <a:rPr lang="en-IN" sz="2400" b="1" dirty="0" err="1">
                <a:solidFill>
                  <a:srgbClr val="7030A0"/>
                </a:solidFill>
              </a:rPr>
              <a:t>valsalva</a:t>
            </a:r>
            <a:r>
              <a:rPr lang="en-IN" sz="2400" b="1" dirty="0">
                <a:solidFill>
                  <a:srgbClr val="7030A0"/>
                </a:solidFill>
              </a:rPr>
              <a:t> is highly specific for increased LVFP</a:t>
            </a:r>
          </a:p>
          <a:p>
            <a:r>
              <a:rPr lang="en-IN" sz="2400" b="1" dirty="0">
                <a:solidFill>
                  <a:srgbClr val="7030A0"/>
                </a:solidFill>
              </a:rPr>
              <a:t>Mitral L velocity</a:t>
            </a:r>
            <a:endParaRPr 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187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564274CD-2C28-E0CD-D057-F4352CB27A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971" r="2204" b="22074"/>
          <a:stretch/>
        </p:blipFill>
        <p:spPr>
          <a:xfrm>
            <a:off x="532580" y="600860"/>
            <a:ext cx="11238817" cy="58174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3F82EE0-CD96-E4A9-7EC8-C82B625844F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124086" y="407587"/>
            <a:ext cx="3113550" cy="6203966"/>
          </a:xfrm>
          <a:prstGeom prst="frame">
            <a:avLst>
              <a:gd name="adj1" fmla="val 4536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56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10EE219-1BAF-D5AE-1FA5-1F9EA1675E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5" y="207569"/>
            <a:ext cx="11095430" cy="6442861"/>
          </a:xfrm>
        </p:spPr>
      </p:pic>
    </p:spTree>
    <p:extLst>
      <p:ext uri="{BB962C8B-B14F-4D97-AF65-F5344CB8AC3E}">
        <p14:creationId xmlns:p14="http://schemas.microsoft.com/office/powerpoint/2010/main" val="621674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430AB67-7939-0EBC-8E4A-099B0E80A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172" y="737418"/>
            <a:ext cx="8562258" cy="565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0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941" y="457200"/>
            <a:ext cx="11706896" cy="6400800"/>
          </a:xfrm>
        </p:spPr>
        <p:txBody>
          <a:bodyPr/>
          <a:lstStyle/>
          <a:p>
            <a:endParaRPr lang="en-IN" dirty="0"/>
          </a:p>
          <a:p>
            <a:pPr marL="0" indent="0">
              <a:buNone/>
            </a:pPr>
            <a:r>
              <a:rPr lang="en-IN" dirty="0"/>
              <a:t>           </a:t>
            </a:r>
            <a:r>
              <a:rPr lang="en-IN" b="1" dirty="0">
                <a:solidFill>
                  <a:schemeClr val="tx2"/>
                </a:solidFill>
              </a:rPr>
              <a:t>Pulmonary Venous Flow parameters</a:t>
            </a:r>
          </a:p>
          <a:p>
            <a:pPr marL="0" indent="0">
              <a:buNone/>
            </a:pPr>
            <a:endParaRPr lang="en-IN" b="1" dirty="0"/>
          </a:p>
          <a:p>
            <a:pPr>
              <a:lnSpc>
                <a:spcPct val="150000"/>
              </a:lnSpc>
            </a:pPr>
            <a:endParaRPr lang="en-IN" sz="2000" dirty="0"/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DB277F46-8581-D845-A655-DFA3C6E0145F}"/>
              </a:ext>
            </a:extLst>
          </p:cNvPr>
          <p:cNvSpPr txBox="1">
            <a:spLocks/>
          </p:cNvSpPr>
          <p:nvPr/>
        </p:nvSpPr>
        <p:spPr bwMode="auto">
          <a:xfrm>
            <a:off x="330558" y="1860999"/>
            <a:ext cx="11861442" cy="5563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</a:pPr>
            <a:endParaRPr lang="en-IN" sz="2000" kern="0" dirty="0"/>
          </a:p>
          <a:p>
            <a:pPr>
              <a:lnSpc>
                <a:spcPct val="150000"/>
              </a:lnSpc>
            </a:pPr>
            <a:r>
              <a:rPr lang="en-IN" sz="2000" kern="0" dirty="0"/>
              <a:t>Acquisition –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IN" sz="2000" kern="0" dirty="0"/>
              <a:t>Apical four-chamber with </a:t>
            </a:r>
            <a:r>
              <a:rPr lang="en-IN" sz="2000" kern="0" dirty="0" err="1"/>
              <a:t>color</a:t>
            </a:r>
            <a:r>
              <a:rPr lang="en-IN" sz="2000" kern="0" dirty="0"/>
              <a:t> flow imaging for optimal alignment of PW Doppler with </a:t>
            </a:r>
            <a:r>
              <a:rPr lang="en-IN" sz="2000" kern="0" dirty="0" err="1"/>
              <a:t>bloodflow</a:t>
            </a:r>
            <a:r>
              <a:rPr lang="en-IN" sz="2000" kern="0" dirty="0"/>
              <a:t>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IN" sz="2000" kern="0" dirty="0"/>
              <a:t>sample volume(1–3mm axial size) placed at 1-2 cm depth into right upper PV 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IN" sz="2000" kern="0" dirty="0"/>
              <a:t>Parameters 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IN" sz="2000" kern="0" dirty="0"/>
              <a:t>Normal PV flow has two forward waves S (systolic) and D (diastolic) and a reversal wave (</a:t>
            </a:r>
            <a:r>
              <a:rPr lang="en-IN" sz="2000" kern="0" dirty="0" err="1"/>
              <a:t>Ar</a:t>
            </a:r>
            <a:r>
              <a:rPr lang="en-IN" sz="2000" kern="0" dirty="0"/>
              <a:t>) –at the time of atrial contraction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IN" sz="2000" kern="0" dirty="0"/>
              <a:t>In normal subjects the</a:t>
            </a:r>
            <a:r>
              <a:rPr lang="en-IN" sz="2000" b="1" kern="0" dirty="0"/>
              <a:t> S/D </a:t>
            </a:r>
            <a:r>
              <a:rPr lang="en-IN" sz="2000" kern="0" dirty="0"/>
              <a:t>is &gt;1 and the </a:t>
            </a:r>
            <a:r>
              <a:rPr lang="en-IN" sz="2000" kern="0" dirty="0" err="1"/>
              <a:t>Ar</a:t>
            </a:r>
            <a:r>
              <a:rPr lang="en-IN" sz="2000" kern="0" dirty="0"/>
              <a:t> wave is usually small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endParaRPr lang="en-IN" sz="2000" kern="0" dirty="0"/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endParaRPr lang="en-IN" sz="2000" kern="0" dirty="0"/>
          </a:p>
        </p:txBody>
      </p:sp>
    </p:spTree>
    <p:extLst>
      <p:ext uri="{BB962C8B-B14F-4D97-AF65-F5344CB8AC3E}">
        <p14:creationId xmlns:p14="http://schemas.microsoft.com/office/powerpoint/2010/main" val="226884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1880" y="0"/>
            <a:ext cx="10390716" cy="1462087"/>
          </a:xfrm>
        </p:spPr>
        <p:txBody>
          <a:bodyPr>
            <a:normAutofit/>
          </a:bodyPr>
          <a:lstStyle/>
          <a:p>
            <a:r>
              <a:rPr lang="en-IN" sz="2800" b="1" dirty="0"/>
              <a:t>Overview</a:t>
            </a:r>
            <a:br>
              <a:rPr lang="en-IN" sz="2800" b="1" dirty="0"/>
            </a:br>
            <a:endParaRPr lang="en-IN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89" y="1825624"/>
            <a:ext cx="11925835" cy="50323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IN" sz="2000" dirty="0"/>
          </a:p>
          <a:p>
            <a:pPr>
              <a:lnSpc>
                <a:spcPct val="150000"/>
              </a:lnSpc>
            </a:pPr>
            <a:r>
              <a:rPr lang="en-IN" sz="2000" dirty="0"/>
              <a:t>Introduction 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Determinants of diastolic function.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Conventional echo parameters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Echo findings supporting the presence of diastolic dysfunction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New technologies for assessment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Algorithms 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Assessment in specific groups</a:t>
            </a:r>
            <a:endParaRPr lang="en-IN" sz="2400" dirty="0"/>
          </a:p>
          <a:p>
            <a:pPr>
              <a:lnSpc>
                <a:spcPct val="150000"/>
              </a:lnSpc>
            </a:pP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40251043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BA530-A17B-3C54-7F15-6A3F18AA6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F2039013-F852-AFA5-765F-C5FC8E8C1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78" y="109246"/>
            <a:ext cx="8193549" cy="653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19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F95DA-D388-CDAB-1E81-6F67A8172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0A451BD-D248-37B8-29E1-61DC3E98A5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5087" r="50799" b="55546"/>
          <a:stretch/>
        </p:blipFill>
        <p:spPr>
          <a:xfrm>
            <a:off x="1829893" y="327742"/>
            <a:ext cx="8521290" cy="6131505"/>
          </a:xfrm>
        </p:spPr>
      </p:pic>
    </p:spTree>
    <p:extLst>
      <p:ext uri="{BB962C8B-B14F-4D97-AF65-F5344CB8AC3E}">
        <p14:creationId xmlns:p14="http://schemas.microsoft.com/office/powerpoint/2010/main" val="3589646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9CBF7-4837-F4BB-FDF4-9FB916AE4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8895F-B84B-223C-543E-E971C7445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666" y="2088256"/>
            <a:ext cx="10363200" cy="4114800"/>
          </a:xfrm>
        </p:spPr>
        <p:txBody>
          <a:bodyPr/>
          <a:lstStyle/>
          <a:p>
            <a:r>
              <a:rPr lang="en-IN" sz="2400" dirty="0"/>
              <a:t>As LV compliance decreases and LAP increases – there’s blunting of S wave and a decrease in the </a:t>
            </a:r>
            <a:r>
              <a:rPr lang="en-IN" sz="2400" b="1" dirty="0"/>
              <a:t>systolic filling fraction</a:t>
            </a:r>
            <a:r>
              <a:rPr lang="en-IN" sz="2400" dirty="0"/>
              <a:t>. </a:t>
            </a:r>
          </a:p>
          <a:p>
            <a:r>
              <a:rPr lang="en-IN" sz="2400" b="1" i="0" dirty="0">
                <a:solidFill>
                  <a:srgbClr val="C00000"/>
                </a:solidFill>
                <a:effectLst/>
                <a:latin typeface=".SFUI-Regular"/>
              </a:rPr>
              <a:t>(</a:t>
            </a:r>
            <a:r>
              <a:rPr lang="en-IN" sz="2400" b="1" dirty="0">
                <a:solidFill>
                  <a:srgbClr val="C00000"/>
                </a:solidFill>
                <a:latin typeface=".SFUI-Regular"/>
              </a:rPr>
              <a:t>T</a:t>
            </a:r>
            <a:r>
              <a:rPr lang="en-IN" sz="1800" b="1" i="0" dirty="0">
                <a:solidFill>
                  <a:srgbClr val="C00000"/>
                </a:solidFill>
                <a:effectLst/>
              </a:rPr>
              <a:t>he systolic filling fraction = systolic VTI /Total forward flow VTI)</a:t>
            </a:r>
          </a:p>
          <a:p>
            <a:r>
              <a:rPr lang="en-IN" sz="2400" dirty="0"/>
              <a:t>D wave becomes more prominent with shortened </a:t>
            </a:r>
            <a:r>
              <a:rPr lang="en-IN" sz="2400" b="1" dirty="0"/>
              <a:t>deceleration time </a:t>
            </a:r>
          </a:p>
          <a:p>
            <a:r>
              <a:rPr lang="en-IN" sz="2400" b="1" i="0" dirty="0" err="1">
                <a:effectLst/>
              </a:rPr>
              <a:t>Ar</a:t>
            </a:r>
            <a:r>
              <a:rPr lang="en-IN" sz="2400" b="1" i="0" dirty="0">
                <a:effectLst/>
              </a:rPr>
              <a:t> duration and velocity </a:t>
            </a:r>
            <a:r>
              <a:rPr lang="en-IN" sz="2400" i="0" dirty="0">
                <a:effectLst/>
              </a:rPr>
              <a:t> increases </a:t>
            </a:r>
          </a:p>
          <a:p>
            <a:pPr marL="0" indent="0">
              <a:buNone/>
            </a:pPr>
            <a:r>
              <a:rPr lang="en-IN" sz="2400" dirty="0"/>
              <a:t>(</a:t>
            </a:r>
            <a:r>
              <a:rPr lang="en-IN" sz="2400" dirty="0" err="1"/>
              <a:t>Ar</a:t>
            </a:r>
            <a:r>
              <a:rPr lang="en-IN" sz="2400" dirty="0"/>
              <a:t> </a:t>
            </a:r>
            <a:r>
              <a:rPr lang="en-IN" sz="2400" b="1" i="0" u="none" strike="noStrike" dirty="0">
                <a:solidFill>
                  <a:srgbClr val="7030A0"/>
                </a:solidFill>
                <a:effectLst/>
                <a:latin typeface="Google Sans"/>
              </a:rPr>
              <a:t>≥ 35 cm/s suggest increased LVEDP)</a:t>
            </a:r>
            <a:endParaRPr lang="en-IN" sz="2400" dirty="0"/>
          </a:p>
          <a:p>
            <a:endParaRPr lang="en-IN" sz="2400" i="0" dirty="0">
              <a:effectLst/>
            </a:endParaRPr>
          </a:p>
          <a:p>
            <a:r>
              <a:rPr lang="en-IN" sz="2400" dirty="0"/>
              <a:t>Also influenced by loading conditions and ageing</a:t>
            </a:r>
            <a:endParaRPr lang="en-IN" sz="2400" i="0" dirty="0">
              <a:effectLst/>
            </a:endParaRPr>
          </a:p>
          <a:p>
            <a:endParaRPr lang="en-IN" b="1" dirty="0">
              <a:solidFill>
                <a:srgbClr val="C00000"/>
              </a:solidFill>
              <a:effectLst/>
              <a:latin typeface=".SF UI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77679F-85B1-116A-FC5B-E56121EF7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872" y="2196598"/>
            <a:ext cx="5316999" cy="33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5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43C7C0-C49D-DC8D-9BD5-79763E4CEB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66374" y="1024195"/>
            <a:ext cx="5386917" cy="614516"/>
          </a:xfrm>
        </p:spPr>
        <p:txBody>
          <a:bodyPr/>
          <a:lstStyle/>
          <a:p>
            <a:r>
              <a:rPr lang="en-IN" dirty="0"/>
              <a:t>Advantages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4E3F7-694F-DA2D-EB2A-338B5E89A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174874"/>
            <a:ext cx="5386917" cy="4434587"/>
          </a:xfrm>
        </p:spPr>
        <p:txBody>
          <a:bodyPr/>
          <a:lstStyle/>
          <a:p>
            <a:r>
              <a:rPr lang="en-IN" b="1" dirty="0"/>
              <a:t>Reduced S velocity, </a:t>
            </a:r>
          </a:p>
          <a:p>
            <a:pPr marL="0" indent="0">
              <a:buNone/>
            </a:pPr>
            <a:r>
              <a:rPr lang="en-IN" b="1" dirty="0"/>
              <a:t>    S/D ratio &lt;1 ,</a:t>
            </a:r>
          </a:p>
          <a:p>
            <a:pPr marL="0" indent="0">
              <a:buNone/>
            </a:pPr>
            <a:r>
              <a:rPr lang="en-IN" b="1" dirty="0"/>
              <a:t>    systolic filling fraction &lt; 40%    </a:t>
            </a:r>
            <a:r>
              <a:rPr lang="en-IN" dirty="0"/>
              <a:t>—&gt; INCREASED LAP in pts with reduced LVEF</a:t>
            </a:r>
          </a:p>
          <a:p>
            <a:endParaRPr lang="en-IN" dirty="0"/>
          </a:p>
          <a:p>
            <a:r>
              <a:rPr lang="en-IN" dirty="0">
                <a:solidFill>
                  <a:srgbClr val="C00000"/>
                </a:solidFill>
              </a:rPr>
              <a:t>D wave deceleration time (DDT) can be used to estimate LAP in AF</a:t>
            </a:r>
          </a:p>
          <a:p>
            <a:pPr marL="0" indent="0">
              <a:buNone/>
            </a:pPr>
            <a:r>
              <a:rPr lang="en-IN" sz="2200" dirty="0">
                <a:solidFill>
                  <a:srgbClr val="0070C0"/>
                </a:solidFill>
              </a:rPr>
              <a:t>(</a:t>
            </a:r>
            <a:r>
              <a:rPr lang="en-IN" sz="2200" b="1" dirty="0">
                <a:solidFill>
                  <a:srgbClr val="0070C0"/>
                </a:solidFill>
              </a:rPr>
              <a:t>DDT &gt;220 </a:t>
            </a:r>
            <a:r>
              <a:rPr lang="en-IN" sz="2200" b="1" dirty="0" err="1">
                <a:solidFill>
                  <a:srgbClr val="0070C0"/>
                </a:solidFill>
              </a:rPr>
              <a:t>msec</a:t>
            </a:r>
            <a:r>
              <a:rPr lang="en-IN" sz="2200" b="1" dirty="0">
                <a:solidFill>
                  <a:srgbClr val="0070C0"/>
                </a:solidFill>
              </a:rPr>
              <a:t> has excellent accuracy in predicting normal PCWP in pts with AF)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218BA6-C930-4900-A0C5-3CEB501213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75225" y="947150"/>
            <a:ext cx="5389033" cy="639762"/>
          </a:xfrm>
        </p:spPr>
        <p:txBody>
          <a:bodyPr/>
          <a:lstStyle/>
          <a:p>
            <a:r>
              <a:rPr lang="en-IN" dirty="0"/>
              <a:t>Disadvantages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62E075-3A8E-0849-B7BD-992AB8FD5FE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IN" dirty="0"/>
              <a:t>Feasibility of recording PV inflow</a:t>
            </a:r>
          </a:p>
          <a:p>
            <a:endParaRPr lang="en-IN" dirty="0"/>
          </a:p>
          <a:p>
            <a:r>
              <a:rPr lang="en-IN" dirty="0"/>
              <a:t>The relationship between PV systolic fraction and LAP has limited accuracy in pts with normal EF, AF,MV disease or HCM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170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135EA-3CA9-CB3E-FE8C-03F7BA136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/>
              <a:t>Ar</a:t>
            </a:r>
            <a:r>
              <a:rPr lang="en-IN" dirty="0"/>
              <a:t> -A duration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42C550E-3E06-9D98-E8E2-DD999E7DE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80860" y="440829"/>
            <a:ext cx="5926667" cy="37105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530C27-2DF8-E601-D107-DE8602A62761}"/>
              </a:ext>
            </a:extLst>
          </p:cNvPr>
          <p:cNvSpPr txBox="1"/>
          <p:nvPr/>
        </p:nvSpPr>
        <p:spPr>
          <a:xfrm>
            <a:off x="620185" y="2266904"/>
            <a:ext cx="4869492" cy="30469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itchFamily="2" charset="2"/>
              <a:buChar char="q"/>
            </a:pPr>
            <a:r>
              <a:rPr lang="en-IN" sz="2400" dirty="0"/>
              <a:t>The PV </a:t>
            </a:r>
            <a:r>
              <a:rPr lang="en-IN" sz="2400" dirty="0" err="1"/>
              <a:t>Ar</a:t>
            </a:r>
            <a:r>
              <a:rPr lang="en-IN" sz="2400" dirty="0"/>
              <a:t> &gt; mitral A duration by </a:t>
            </a:r>
            <a:r>
              <a:rPr lang="en-IN" sz="2400" b="1" dirty="0"/>
              <a:t>&gt;30 </a:t>
            </a:r>
            <a:r>
              <a:rPr lang="en-IN" sz="2400" b="1" dirty="0" err="1"/>
              <a:t>msec</a:t>
            </a:r>
            <a:r>
              <a:rPr lang="en-IN" sz="2400" dirty="0"/>
              <a:t> indicates an increased LVEDP</a:t>
            </a:r>
          </a:p>
          <a:p>
            <a:pPr marL="342900" indent="-342900" algn="l">
              <a:buFont typeface="Wingdings" pitchFamily="2" charset="2"/>
              <a:buChar char="q"/>
            </a:pPr>
            <a:endParaRPr lang="en-IN" sz="2400" dirty="0"/>
          </a:p>
          <a:p>
            <a:pPr marL="342900" indent="-342900" algn="l">
              <a:buFont typeface="Wingdings" pitchFamily="2" charset="2"/>
              <a:buChar char="q"/>
            </a:pPr>
            <a:r>
              <a:rPr lang="en-IN" sz="2400" b="1" dirty="0"/>
              <a:t>Independent of age and EF</a:t>
            </a:r>
          </a:p>
          <a:p>
            <a:pPr marL="342900" indent="-342900" algn="l">
              <a:buFont typeface="Wingdings" pitchFamily="2" charset="2"/>
              <a:buChar char="q"/>
            </a:pPr>
            <a:endParaRPr lang="en-IN" sz="2400" dirty="0"/>
          </a:p>
          <a:p>
            <a:pPr marL="342900" indent="-342900" algn="l">
              <a:buFont typeface="Wingdings" pitchFamily="2" charset="2"/>
              <a:buChar char="q"/>
            </a:pPr>
            <a:r>
              <a:rPr lang="en-IN" sz="2400" dirty="0"/>
              <a:t>Accurate in pts with MR and HCM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15B8F3-957B-062D-79EF-528FA8FFBDA9}"/>
              </a:ext>
            </a:extLst>
          </p:cNvPr>
          <p:cNvSpPr txBox="1"/>
          <p:nvPr/>
        </p:nvSpPr>
        <p:spPr>
          <a:xfrm>
            <a:off x="5973096" y="4180344"/>
            <a:ext cx="5170129" cy="1938992"/>
          </a:xfrm>
          <a:prstGeom prst="rect">
            <a:avLst/>
          </a:prstGeom>
          <a:solidFill>
            <a:srgbClr val="F7728A"/>
          </a:solidFill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sz="2400" dirty="0"/>
              <a:t>Feasibility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sz="2400" dirty="0"/>
              <a:t>Not applicable in pts with AF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sz="2400" dirty="0"/>
              <a:t>Difficult to interpret in pts with sinus tachycardia or first degree AV block with E and A fusion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596749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82545-7A91-B3BE-F187-FB159A8E8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A08FAB0-7089-E2C5-D812-E74BEC4E70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17" y="396022"/>
            <a:ext cx="10390716" cy="6145161"/>
          </a:xfrm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64CD71BA-E2D1-98EC-0FEB-1D9BCB8252A6}"/>
              </a:ext>
            </a:extLst>
          </p:cNvPr>
          <p:cNvSpPr/>
          <p:nvPr/>
        </p:nvSpPr>
        <p:spPr bwMode="auto">
          <a:xfrm>
            <a:off x="7333225" y="778387"/>
            <a:ext cx="3672007" cy="4561075"/>
          </a:xfrm>
          <a:prstGeom prst="frame">
            <a:avLst>
              <a:gd name="adj1" fmla="val 259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CB3EA779-EC5C-AF70-5177-E9070C1F7B97}"/>
              </a:ext>
            </a:extLst>
          </p:cNvPr>
          <p:cNvSpPr/>
          <p:nvPr/>
        </p:nvSpPr>
        <p:spPr bwMode="auto">
          <a:xfrm>
            <a:off x="6254408" y="804334"/>
            <a:ext cx="1078816" cy="4535128"/>
          </a:xfrm>
          <a:prstGeom prst="frame">
            <a:avLst>
              <a:gd name="adj1" fmla="val 8301"/>
            </a:avLst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09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397F6-91B4-5E6D-1876-AD7DF0B3C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IVRT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0E30C-EA5F-A5C3-DC43-C323BC310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sz="2400" dirty="0"/>
              <a:t>Acquisition –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Anteriorly angulated A4C with 3–5-mm sample volume midway between aortic and mitral valves</a:t>
            </a:r>
            <a:endParaRPr lang="en-IN" sz="2400" dirty="0"/>
          </a:p>
          <a:p>
            <a:pPr marL="514350" indent="-514350">
              <a:buFont typeface="+mj-lt"/>
              <a:buAutoNum type="arabicPeriod"/>
            </a:pPr>
            <a:r>
              <a:rPr lang="en-IN" sz="2400" dirty="0"/>
              <a:t>Using CW doppler to simultaneously display end of aortic ejection and onset of mitral inflow</a:t>
            </a:r>
          </a:p>
          <a:p>
            <a:pPr marL="514350" indent="-514350">
              <a:buFont typeface="+mj-lt"/>
              <a:buAutoNum type="arabicPeriod"/>
            </a:pPr>
            <a:endParaRPr lang="en-IN" sz="2400" dirty="0"/>
          </a:p>
          <a:p>
            <a:pPr>
              <a:buFont typeface="Wingdings" pitchFamily="2" charset="2"/>
              <a:buChar char="q"/>
            </a:pPr>
            <a:r>
              <a:rPr lang="en-IN" sz="2400" b="1" dirty="0">
                <a:solidFill>
                  <a:schemeClr val="accent1">
                    <a:lumMod val="50000"/>
                  </a:schemeClr>
                </a:solidFill>
              </a:rPr>
              <a:t>Normal IVRT is 90-100ms . </a:t>
            </a:r>
          </a:p>
          <a:p>
            <a:pPr>
              <a:buFont typeface="Wingdings" pitchFamily="2" charset="2"/>
              <a:buChar char="q"/>
            </a:pPr>
            <a:r>
              <a:rPr lang="en-IN" sz="2400" b="1" dirty="0">
                <a:solidFill>
                  <a:schemeClr val="accent1">
                    <a:lumMod val="50000"/>
                  </a:schemeClr>
                </a:solidFill>
              </a:rPr>
              <a:t>IVRT prolongation (&gt;110ms) is an early manifestation of impaired LV relaxation</a:t>
            </a:r>
          </a:p>
          <a:p>
            <a:pPr>
              <a:buFont typeface="Wingdings" pitchFamily="2" charset="2"/>
              <a:buChar char="q"/>
            </a:pPr>
            <a:r>
              <a:rPr lang="en-IN" sz="2400" b="1" dirty="0">
                <a:solidFill>
                  <a:schemeClr val="accent1">
                    <a:lumMod val="50000"/>
                  </a:schemeClr>
                </a:solidFill>
              </a:rPr>
              <a:t>Short IVRT (&lt;60 ms) indicates that mean LAP is elevated</a:t>
            </a:r>
          </a:p>
          <a:p>
            <a:pPr>
              <a:buFont typeface="Wingdings" pitchFamily="2" charset="2"/>
              <a:buChar char="q"/>
            </a:pPr>
            <a:endParaRPr lang="en-IN" sz="24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809C52A-F500-5AFF-4A23-7418A9916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505" y="408940"/>
            <a:ext cx="6333612" cy="604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7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43C7C0-C49D-DC8D-9BD5-79763E4CEB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66374" y="1024195"/>
            <a:ext cx="5386917" cy="614516"/>
          </a:xfrm>
        </p:spPr>
        <p:txBody>
          <a:bodyPr/>
          <a:lstStyle/>
          <a:p>
            <a:r>
              <a:rPr lang="en-IN" dirty="0"/>
              <a:t>Advantages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4E3F7-694F-DA2D-EB2A-338B5E89A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174874"/>
            <a:ext cx="5386917" cy="4434587"/>
          </a:xfrm>
        </p:spPr>
        <p:txBody>
          <a:bodyPr/>
          <a:lstStyle/>
          <a:p>
            <a:r>
              <a:rPr lang="en-IN" dirty="0"/>
              <a:t>Feasible, reproducible</a:t>
            </a:r>
          </a:p>
          <a:p>
            <a:r>
              <a:rPr lang="en-IN" dirty="0"/>
              <a:t>Can be used in combination with other parameters viz. mitral inflow parameters in HFrEF</a:t>
            </a:r>
          </a:p>
          <a:p>
            <a:r>
              <a:rPr lang="en-IN" dirty="0"/>
              <a:t>Combination with LVESP to estimate the time constant of LV relaxation </a:t>
            </a:r>
          </a:p>
          <a:p>
            <a:endParaRPr lang="en-IN" dirty="0"/>
          </a:p>
          <a:p>
            <a:endParaRPr lang="en-IN" sz="2200" b="1" dirty="0">
              <a:solidFill>
                <a:srgbClr val="0070C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218BA6-C930-4900-A0C5-3CEB501213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75225" y="947150"/>
            <a:ext cx="5389033" cy="639762"/>
          </a:xfrm>
        </p:spPr>
        <p:txBody>
          <a:bodyPr/>
          <a:lstStyle/>
          <a:p>
            <a:r>
              <a:rPr lang="en-IN" dirty="0"/>
              <a:t>Disadvantages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62E075-3A8E-0849-B7BD-992AB8FD5F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solidFill>
            <a:srgbClr val="F7728A"/>
          </a:solidFill>
        </p:spPr>
        <p:txBody>
          <a:bodyPr/>
          <a:lstStyle/>
          <a:p>
            <a:r>
              <a:rPr lang="en-IN" dirty="0"/>
              <a:t>IVRT duration affected by heart rate and arterial pressure</a:t>
            </a:r>
          </a:p>
          <a:p>
            <a:r>
              <a:rPr lang="en-IN" dirty="0"/>
              <a:t>More challenging to interpret in tachycardia </a:t>
            </a:r>
          </a:p>
          <a:p>
            <a:r>
              <a:rPr lang="en-IN" dirty="0"/>
              <a:t>Results differ based on using CW or PW Doppler for acquisition</a:t>
            </a:r>
          </a:p>
        </p:txBody>
      </p:sp>
    </p:spTree>
    <p:extLst>
      <p:ext uri="{BB962C8B-B14F-4D97-AF65-F5344CB8AC3E}">
        <p14:creationId xmlns:p14="http://schemas.microsoft.com/office/powerpoint/2010/main" val="13812699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743" y="-356092"/>
            <a:ext cx="10515600" cy="1325563"/>
          </a:xfrm>
        </p:spPr>
        <p:txBody>
          <a:bodyPr>
            <a:normAutofit/>
          </a:bodyPr>
          <a:lstStyle/>
          <a:p>
            <a:r>
              <a:rPr lang="en-IN" sz="2800" b="1" dirty="0"/>
              <a:t>Colour M-Mode Echo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2688" y="306689"/>
            <a:ext cx="10949312" cy="588852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endParaRPr lang="en-IN" sz="2000" dirty="0"/>
          </a:p>
          <a:p>
            <a:pPr>
              <a:lnSpc>
                <a:spcPct val="150000"/>
              </a:lnSpc>
            </a:pPr>
            <a:endParaRPr lang="en-IN" sz="2000" dirty="0"/>
          </a:p>
          <a:p>
            <a:r>
              <a:rPr lang="en-IN" sz="2000" dirty="0"/>
              <a:t>Acquisition –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A4C with</a:t>
            </a:r>
            <a:r>
              <a:rPr lang="en-IN" sz="2000" dirty="0"/>
              <a:t> </a:t>
            </a:r>
            <a:r>
              <a:rPr lang="en-IN" sz="2000" dirty="0" err="1"/>
              <a:t>color</a:t>
            </a:r>
            <a:r>
              <a:rPr lang="en-IN" sz="2000" dirty="0"/>
              <a:t> flow imaging for M mode cursor position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Normally pts in sinus rhythm have 2 waves of </a:t>
            </a:r>
            <a:r>
              <a:rPr lang="en-IN" sz="2000" dirty="0" err="1"/>
              <a:t>color</a:t>
            </a:r>
            <a:r>
              <a:rPr lang="en-IN" sz="2000" dirty="0"/>
              <a:t> flow in diastole – </a:t>
            </a:r>
          </a:p>
          <a:p>
            <a:pPr>
              <a:lnSpc>
                <a:spcPct val="150000"/>
              </a:lnSpc>
            </a:pPr>
            <a:r>
              <a:rPr lang="en-IN" sz="2000" b="1" dirty="0">
                <a:solidFill>
                  <a:srgbClr val="7030A0"/>
                </a:solidFill>
              </a:rPr>
              <a:t>The first E wave – from mitral annulus to apex ( represents early LV filling)</a:t>
            </a:r>
          </a:p>
          <a:p>
            <a:pPr>
              <a:lnSpc>
                <a:spcPct val="150000"/>
              </a:lnSpc>
            </a:pPr>
            <a:r>
              <a:rPr lang="en-IN" sz="2000" b="1" dirty="0">
                <a:solidFill>
                  <a:srgbClr val="7030A0"/>
                </a:solidFill>
              </a:rPr>
              <a:t>Second A wave – does not exceed middle portion of LV ( corresponds to atrial contraction)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IN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2.</a:t>
            </a:r>
            <a:r>
              <a:rPr lang="en-IN" sz="2000" dirty="0"/>
              <a:t> Slope of inflow from MV plane into the LV chamber during early diastole at 4 cm distance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Flow propagation velocity (</a:t>
            </a:r>
            <a:r>
              <a:rPr lang="en-IN" sz="2000" b="1" dirty="0"/>
              <a:t>Vp</a:t>
            </a:r>
            <a:r>
              <a:rPr lang="en-IN" sz="2000" dirty="0"/>
              <a:t>) of the E wave</a:t>
            </a:r>
          </a:p>
          <a:p>
            <a:pPr>
              <a:lnSpc>
                <a:spcPct val="150000"/>
              </a:lnSpc>
            </a:pPr>
            <a:r>
              <a:rPr lang="en-IN" sz="2000" b="1" dirty="0">
                <a:solidFill>
                  <a:srgbClr val="00B050"/>
                </a:solidFill>
              </a:rPr>
              <a:t>Vp &gt;50 cm/s is considered normal</a:t>
            </a:r>
            <a:r>
              <a:rPr lang="en-IN" sz="2000" dirty="0"/>
              <a:t>.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Semi quantitative marker of LV diastolic dysfunction- progressively decreases with LVDD and does not undergo the phenomenon of </a:t>
            </a:r>
            <a:r>
              <a:rPr lang="en-IN" sz="2000" dirty="0" err="1"/>
              <a:t>pseudonormalisation</a:t>
            </a:r>
            <a:endParaRPr lang="en-IN" sz="2000" dirty="0"/>
          </a:p>
          <a:p>
            <a:pPr>
              <a:lnSpc>
                <a:spcPct val="150000"/>
              </a:lnSpc>
            </a:pP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30041994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2825" y="1027906"/>
            <a:ext cx="9386350" cy="537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96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368971"/>
            <a:ext cx="10515600" cy="1325563"/>
          </a:xfrm>
        </p:spPr>
        <p:txBody>
          <a:bodyPr>
            <a:normAutofit/>
          </a:bodyPr>
          <a:lstStyle/>
          <a:p>
            <a:r>
              <a:rPr lang="en-IN" sz="2800" b="1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260" y="1543922"/>
            <a:ext cx="10515600" cy="531407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IN" sz="2000" dirty="0"/>
          </a:p>
          <a:p>
            <a:pPr>
              <a:lnSpc>
                <a:spcPct val="150000"/>
              </a:lnSpc>
            </a:pPr>
            <a:r>
              <a:rPr lang="en-IN" sz="2000" dirty="0"/>
              <a:t>Diastole –time interval between AV closure and MV closure.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Comprises 4 phases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IN" sz="2000" dirty="0" err="1"/>
              <a:t>ISOVOLUMIC</a:t>
            </a:r>
            <a:r>
              <a:rPr lang="en-IN" sz="2000" dirty="0"/>
              <a:t> RELAXATION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IN" sz="2000" dirty="0"/>
              <a:t>RAPID FILLING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IN" sz="2000" dirty="0"/>
              <a:t>SLOW FILLING (</a:t>
            </a:r>
            <a:r>
              <a:rPr lang="en-IN" sz="2000" dirty="0" err="1"/>
              <a:t>DIASTASIS</a:t>
            </a:r>
            <a:r>
              <a:rPr lang="en-IN" sz="2000" dirty="0"/>
              <a:t>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IN" sz="2000" dirty="0"/>
              <a:t>ATRIAL CONTRACTION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NORMAL DIASTOLIC FUNCTION – ability of the LV to fill adequately to provide a normal stroke volume at normal LVFP both at rest and during </a:t>
            </a:r>
            <a:r>
              <a:rPr lang="en-IN" sz="2000" dirty="0" err="1"/>
              <a:t>excercise</a:t>
            </a:r>
            <a:endParaRPr lang="en-IN" sz="2000" dirty="0"/>
          </a:p>
          <a:p>
            <a:pPr>
              <a:lnSpc>
                <a:spcPct val="150000"/>
              </a:lnSpc>
            </a:pPr>
            <a:endParaRPr lang="en-IN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09897E-2C83-4E46-9B54-45393BEBC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79065"/>
            <a:ext cx="4978400" cy="42367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725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43C7C0-C49D-DC8D-9BD5-79763E4CEB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66374" y="1024195"/>
            <a:ext cx="5386917" cy="614516"/>
          </a:xfrm>
        </p:spPr>
        <p:txBody>
          <a:bodyPr/>
          <a:lstStyle/>
          <a:p>
            <a:r>
              <a:rPr lang="en-IN" dirty="0"/>
              <a:t>Advantages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4E3F7-694F-DA2D-EB2A-338B5E89A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0891" y="2174875"/>
            <a:ext cx="6095453" cy="4434587"/>
          </a:xfrm>
        </p:spPr>
        <p:txBody>
          <a:bodyPr/>
          <a:lstStyle/>
          <a:p>
            <a:r>
              <a:rPr lang="en-IN" dirty="0"/>
              <a:t>Vp is reliable in patients with depressed LVEF</a:t>
            </a:r>
          </a:p>
          <a:p>
            <a:endParaRPr lang="en-IN" dirty="0"/>
          </a:p>
          <a:p>
            <a:r>
              <a:rPr lang="en-IN" sz="2400" b="1" dirty="0">
                <a:solidFill>
                  <a:srgbClr val="FF0000"/>
                </a:solidFill>
              </a:rPr>
              <a:t>E/Vp ≥2.5</a:t>
            </a:r>
            <a:r>
              <a:rPr lang="en-IN" sz="2400" b="1" dirty="0"/>
              <a:t> predicts PCWP &gt; 15 mm</a:t>
            </a:r>
            <a:r>
              <a:rPr lang="en-IN" sz="2400" dirty="0"/>
              <a:t> Hg with reasonable accuracy in patients with depressed LVEF</a:t>
            </a:r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sz="2200" b="1" dirty="0">
              <a:solidFill>
                <a:srgbClr val="0070C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218BA6-C930-4900-A0C5-3CEB501213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75225" y="947150"/>
            <a:ext cx="5389033" cy="639762"/>
          </a:xfrm>
        </p:spPr>
        <p:txBody>
          <a:bodyPr/>
          <a:lstStyle/>
          <a:p>
            <a:r>
              <a:rPr lang="en-IN" dirty="0"/>
              <a:t>Disadvantages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62E075-3A8E-0849-B7BD-992AB8FD5F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solidFill>
            <a:srgbClr val="F7728A"/>
          </a:solidFill>
        </p:spPr>
        <p:txBody>
          <a:bodyPr/>
          <a:lstStyle/>
          <a:p>
            <a:r>
              <a:rPr lang="en-IN" sz="2400" dirty="0"/>
              <a:t>Prediction of LV filling pressures in patients with </a:t>
            </a:r>
            <a:r>
              <a:rPr lang="en-IN" sz="2400" b="1" dirty="0"/>
              <a:t>normal Ef’</a:t>
            </a:r>
            <a:r>
              <a:rPr lang="en-IN" sz="2400" dirty="0"/>
              <a:t>s should be with caution as they can have </a:t>
            </a:r>
            <a:r>
              <a:rPr lang="en-IN" sz="2400" b="1" dirty="0"/>
              <a:t>misleadingly normal Vp</a:t>
            </a:r>
          </a:p>
          <a:p>
            <a:r>
              <a:rPr lang="en-IN" sz="2400" b="1" dirty="0"/>
              <a:t> </a:t>
            </a:r>
            <a:r>
              <a:rPr lang="en-IN" sz="2400" b="1" dirty="0">
                <a:solidFill>
                  <a:schemeClr val="bg1"/>
                </a:solidFill>
              </a:rPr>
              <a:t>Vp is not currently recommended as a first line parameter for LVDD</a:t>
            </a:r>
          </a:p>
          <a:p>
            <a:r>
              <a:rPr lang="en-IN" sz="2400" dirty="0"/>
              <a:t>low reproducibility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207604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2B857-2035-57D1-0C56-AAA0D0A14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Tissue Doppler echo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DADFE-408E-82E1-38F8-5AA233AB1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sz="2400" dirty="0"/>
              <a:t>PW tissue Doppler imaging (TDI) allows assessment of diastolic function by measuring the peak diastolic velocities of the mitral annulus</a:t>
            </a:r>
          </a:p>
          <a:p>
            <a:pPr>
              <a:lnSpc>
                <a:spcPct val="150000"/>
              </a:lnSpc>
            </a:pPr>
            <a:r>
              <a:rPr lang="en-IN" sz="2400" dirty="0"/>
              <a:t>Acquisition - Apical 4C view</a:t>
            </a:r>
          </a:p>
          <a:p>
            <a:pPr>
              <a:lnSpc>
                <a:spcPct val="150000"/>
              </a:lnSpc>
            </a:pPr>
            <a:r>
              <a:rPr lang="en-IN" sz="2400" dirty="0"/>
              <a:t>Primary measurements include systolic (S), early diastolic, and late diastolic velocities.</a:t>
            </a:r>
          </a:p>
          <a:p>
            <a:pPr>
              <a:lnSpc>
                <a:spcPct val="150000"/>
              </a:lnSpc>
            </a:pPr>
            <a:r>
              <a:rPr lang="en-IN" sz="2400" dirty="0"/>
              <a:t>Early diastolic annular velocity has been expressed as Ea, Em, E´, or </a:t>
            </a:r>
            <a:r>
              <a:rPr lang="en-IN" sz="2400" dirty="0">
                <a:solidFill>
                  <a:srgbClr val="FF0000"/>
                </a:solidFill>
              </a:rPr>
              <a:t>e´, </a:t>
            </a:r>
            <a:r>
              <a:rPr lang="en-IN" sz="2400" dirty="0"/>
              <a:t>and the late diastolic velocity as Aa, Am, A´, or </a:t>
            </a:r>
            <a:r>
              <a:rPr lang="en-IN" sz="2400" dirty="0">
                <a:solidFill>
                  <a:srgbClr val="FF0000"/>
                </a:solidFill>
              </a:rPr>
              <a:t>a´.</a:t>
            </a:r>
          </a:p>
          <a:p>
            <a:pPr>
              <a:lnSpc>
                <a:spcPct val="150000"/>
              </a:lnSpc>
            </a:pPr>
            <a:endParaRPr lang="en-IN" sz="2400" dirty="0"/>
          </a:p>
          <a:p>
            <a:endParaRPr lang="en-US" sz="24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1D6E638-A184-0B0E-45FD-9508FC3EE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579" y="3113548"/>
            <a:ext cx="4445341" cy="336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7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9278" y="1676401"/>
            <a:ext cx="4916643" cy="4550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320" y="2040444"/>
            <a:ext cx="4576581" cy="418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262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906A2-FEDE-492D-BDA6-C8CA8CDE8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Parameters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4719F-2B68-682D-36EA-9E08EF5E3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IN" sz="2400" dirty="0"/>
              <a:t> </a:t>
            </a:r>
            <a:r>
              <a:rPr lang="en-IN" sz="2200" b="1" dirty="0"/>
              <a:t>e´ septal and e´ lateral </a:t>
            </a:r>
            <a:r>
              <a:rPr lang="en-IN" sz="2200" dirty="0"/>
              <a:t>diastolic velocities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IN" sz="2200" b="1" dirty="0"/>
              <a:t>Time interval between QRS complex-  e´</a:t>
            </a:r>
            <a:r>
              <a:rPr lang="en-IN" sz="2200" dirty="0"/>
              <a:t> onset time  is prolonged in impaired LV relaxation.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it-IT" sz="2200" dirty="0"/>
              <a:t>[QRS-E]- [QRS-e’]=</a:t>
            </a:r>
            <a:r>
              <a:rPr lang="en-IN" sz="2200" b="1" dirty="0"/>
              <a:t>T</a:t>
            </a:r>
            <a:r>
              <a:rPr lang="en-IN" sz="2200" b="1" baseline="-25000" dirty="0"/>
              <a:t>E-e´    </a:t>
            </a:r>
            <a:r>
              <a:rPr lang="en-IN" sz="2200" dirty="0"/>
              <a:t>(Time interval between peak of R wave in QRS complex and onset of mitral E velocity is subtracted from time interval between QRS complex and onset of e’ velocity)</a:t>
            </a:r>
            <a:endParaRPr lang="en-IN" sz="2200" b="1" baseline="-25000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IN" sz="2200" b="1" dirty="0"/>
              <a:t>Annular e´/a´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it-IT" sz="2200" dirty="0"/>
              <a:t>Doppler </a:t>
            </a:r>
            <a:r>
              <a:rPr lang="it-IT" sz="2200" b="1" dirty="0"/>
              <a:t>E/e´ ratio</a:t>
            </a:r>
            <a:r>
              <a:rPr lang="it-IT" sz="2200" dirty="0"/>
              <a:t> is </a:t>
            </a:r>
            <a:r>
              <a:rPr lang="it-IT" sz="2200" dirty="0" err="1"/>
              <a:t>helpful</a:t>
            </a:r>
            <a:r>
              <a:rPr lang="it-IT" sz="2200" dirty="0"/>
              <a:t> in </a:t>
            </a:r>
            <a:r>
              <a:rPr lang="it-IT" sz="2200" dirty="0" err="1"/>
              <a:t>estimation</a:t>
            </a:r>
            <a:r>
              <a:rPr lang="it-IT" sz="2200" dirty="0"/>
              <a:t> of </a:t>
            </a:r>
            <a:r>
              <a:rPr lang="it-IT" sz="2200" dirty="0" err="1"/>
              <a:t>filling</a:t>
            </a:r>
            <a:r>
              <a:rPr lang="it-IT" sz="2200" dirty="0"/>
              <a:t> </a:t>
            </a:r>
            <a:r>
              <a:rPr lang="it-IT" sz="2200" dirty="0" err="1"/>
              <a:t>pressures</a:t>
            </a:r>
            <a:r>
              <a:rPr lang="it-IT" sz="2200" dirty="0"/>
              <a:t> and LV </a:t>
            </a:r>
            <a:r>
              <a:rPr lang="it-IT" sz="2200" dirty="0" err="1"/>
              <a:t>relaxation</a:t>
            </a:r>
            <a:r>
              <a:rPr lang="it-IT" sz="2200" dirty="0"/>
              <a:t>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1342371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3347"/>
            <a:ext cx="12359426" cy="655534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2000" b="1" dirty="0"/>
              <a:t>Septal e´ velocity &lt; lateral e´ velocity     &amp;     septal E/ e´ &gt; lateral E/ e´ </a:t>
            </a:r>
            <a:r>
              <a:rPr lang="en-IN" sz="2000" dirty="0"/>
              <a:t>.</a:t>
            </a:r>
          </a:p>
          <a:p>
            <a:r>
              <a:rPr lang="en-IN" sz="2000" dirty="0"/>
              <a:t>With age, e´ velocity decreases, whereas a´ velocity and the E/e´ ratio increase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Septal E/e´ </a:t>
            </a:r>
            <a:r>
              <a:rPr lang="en-IN" sz="2000" dirty="0">
                <a:solidFill>
                  <a:srgbClr val="FF0000"/>
                </a:solidFill>
              </a:rPr>
              <a:t>&lt;8</a:t>
            </a:r>
            <a:r>
              <a:rPr lang="en-IN" sz="2000" dirty="0"/>
              <a:t> is usually associated with normal LV filling pressures.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Septal E/e´ </a:t>
            </a:r>
            <a:r>
              <a:rPr lang="en-IN" sz="2000" dirty="0">
                <a:solidFill>
                  <a:srgbClr val="FF0000"/>
                </a:solidFill>
              </a:rPr>
              <a:t>&gt;15 </a:t>
            </a:r>
            <a:r>
              <a:rPr lang="en-IN" sz="2000" dirty="0"/>
              <a:t>is associated with increased filling pressures.</a:t>
            </a:r>
          </a:p>
          <a:p>
            <a:r>
              <a:rPr lang="en-IN" sz="2000" b="1" dirty="0"/>
              <a:t>IVRT/T</a:t>
            </a:r>
            <a:r>
              <a:rPr lang="en-IN" sz="2000" b="1" baseline="-25000" dirty="0"/>
              <a:t>E-e´ </a:t>
            </a:r>
            <a:r>
              <a:rPr lang="en-IN" sz="2000" b="1" dirty="0"/>
              <a:t>ratio </a:t>
            </a:r>
            <a:r>
              <a:rPr lang="en-IN" sz="2000" dirty="0">
                <a:solidFill>
                  <a:srgbClr val="FF0000"/>
                </a:solidFill>
              </a:rPr>
              <a:t>&lt;2</a:t>
            </a:r>
            <a:r>
              <a:rPr lang="en-IN" sz="2000" dirty="0"/>
              <a:t> has reasonable accuracy in identifying patients with increased LV filling pressures</a:t>
            </a:r>
          </a:p>
          <a:p>
            <a:pPr marL="0" indent="0">
              <a:lnSpc>
                <a:spcPct val="150000"/>
              </a:lnSpc>
              <a:buNone/>
            </a:pPr>
            <a:endParaRPr lang="en-IN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IN" sz="2000" b="1" dirty="0">
                <a:solidFill>
                  <a:schemeClr val="tx2"/>
                </a:solidFill>
              </a:rPr>
              <a:t>   Limitations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Regional dysfunction in sampled segments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E´ may be decreased in annular calcification, surgical rings, mitral stenosis, and prosthetic mitral valves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Age dependent</a:t>
            </a:r>
          </a:p>
        </p:txBody>
      </p:sp>
    </p:spTree>
    <p:extLst>
      <p:ext uri="{BB962C8B-B14F-4D97-AF65-F5344CB8AC3E}">
        <p14:creationId xmlns:p14="http://schemas.microsoft.com/office/powerpoint/2010/main" val="7263256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3CC37-31BD-301E-D194-E363492C3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AA55763-9BC3-D9D2-8A66-45268E8E75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68305" r="5393" b="18388"/>
          <a:stretch/>
        </p:blipFill>
        <p:spPr>
          <a:xfrm>
            <a:off x="1297312" y="1814326"/>
            <a:ext cx="8043333" cy="3796345"/>
          </a:xfrm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E0585E55-CD55-3DAD-7F67-25BE8AD08FD4}"/>
              </a:ext>
            </a:extLst>
          </p:cNvPr>
          <p:cNvSpPr/>
          <p:nvPr/>
        </p:nvSpPr>
        <p:spPr bwMode="auto">
          <a:xfrm>
            <a:off x="7285976" y="1676401"/>
            <a:ext cx="1828800" cy="3934270"/>
          </a:xfrm>
          <a:prstGeom prst="frame">
            <a:avLst>
              <a:gd name="adj1" fmla="val 2046"/>
            </a:avLst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816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900" dirty="0"/>
              <a:t>Echo findings supporting the presence of diastolic dysfunction</a:t>
            </a:r>
            <a:endParaRPr lang="en-US" sz="3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2000" dirty="0"/>
              <a:t>Pathological </a:t>
            </a:r>
            <a:r>
              <a:rPr lang="en-US" sz="2000" dirty="0"/>
              <a:t>LV hypertrophy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LA </a:t>
            </a:r>
            <a:r>
              <a:rPr lang="en-IN" sz="2000" dirty="0"/>
              <a:t>dilatation</a:t>
            </a:r>
          </a:p>
          <a:p>
            <a:pPr>
              <a:lnSpc>
                <a:spcPct val="150000"/>
              </a:lnSpc>
            </a:pPr>
            <a:r>
              <a:rPr lang="en-IN" sz="2000" dirty="0" err="1"/>
              <a:t>Pulm</a:t>
            </a:r>
            <a:r>
              <a:rPr lang="en-IN" sz="2000" dirty="0"/>
              <a:t> HTN</a:t>
            </a: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  <a:buNone/>
            </a:pPr>
            <a:endParaRPr lang="en-US" sz="20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052" y="271505"/>
            <a:ext cx="11739759" cy="6145968"/>
          </a:xfrm>
        </p:spPr>
        <p:txBody>
          <a:bodyPr/>
          <a:lstStyle/>
          <a:p>
            <a:pPr>
              <a:buNone/>
            </a:pPr>
            <a:r>
              <a:rPr lang="en-US" dirty="0"/>
              <a:t>   </a:t>
            </a:r>
            <a:r>
              <a:rPr lang="en-US" sz="2800" b="1" dirty="0">
                <a:solidFill>
                  <a:schemeClr val="tx2"/>
                </a:solidFill>
              </a:rPr>
              <a:t>LV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sz="2800" b="1" dirty="0">
                <a:solidFill>
                  <a:schemeClr val="tx2"/>
                </a:solidFill>
              </a:rPr>
              <a:t>Hypertrophy</a:t>
            </a:r>
          </a:p>
          <a:p>
            <a:pPr>
              <a:lnSpc>
                <a:spcPct val="150000"/>
              </a:lnSpc>
            </a:pPr>
            <a:endParaRPr lang="en-US" sz="2800" dirty="0"/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Concentric hypertrophy or remodeling can be observed in Diastolic HF.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Eccentric LV hypertrophy in depressed </a:t>
            </a:r>
            <a:r>
              <a:rPr lang="en-US" sz="2000" dirty="0" err="1"/>
              <a:t>Efs</a:t>
            </a:r>
            <a:r>
              <a:rPr lang="en-US" sz="20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LV mass best measured by 3D echo but in 2D echo at least LV thickness should be measured.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LV wall thickness should be measured to arrive conclusions on LV diastolic function.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Relative wall thickness PW+IVS/LVID</a:t>
            </a:r>
            <a:r>
              <a:rPr lang="en-IN" sz="2000" dirty="0"/>
              <a:t>( diastole) 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b="1" dirty="0"/>
              <a:t>Relative wall thickness ≥0.42 used as threshold for pathologic LVH</a:t>
            </a:r>
            <a:endParaRPr lang="en-IN" sz="2000" b="1" dirty="0"/>
          </a:p>
          <a:p>
            <a:pPr>
              <a:lnSpc>
                <a:spcPct val="150000"/>
              </a:lnSpc>
            </a:pPr>
            <a:r>
              <a:rPr lang="en-IN" sz="2000" dirty="0"/>
              <a:t>LV mass index &gt;95 g/m2 in females and &gt; 115 g/m2 in males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LA Volume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37376" y="2411517"/>
            <a:ext cx="12054624" cy="493578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Apical 4-chamber and 2-chamber views 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Signifies cumulative effect of increased filling pressures.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Normal- 16-34 ml/m</a:t>
            </a:r>
            <a:r>
              <a:rPr lang="en-US" sz="2000" baseline="30000" dirty="0"/>
              <a:t>2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LA volume index </a:t>
            </a:r>
            <a:r>
              <a:rPr lang="en-US" sz="2000" dirty="0">
                <a:solidFill>
                  <a:srgbClr val="FF0000"/>
                </a:solidFill>
              </a:rPr>
              <a:t>&gt;34 mL/m</a:t>
            </a:r>
            <a:r>
              <a:rPr lang="en-US" sz="2000" baseline="30000" dirty="0">
                <a:solidFill>
                  <a:srgbClr val="FF0000"/>
                </a:solidFill>
              </a:rPr>
              <a:t>2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is an independent predictor of death, heart failure, atrial fibrillation, and ischemic stroke in diastolic dysfunction.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False results- Bradycardia, anemia and other high-output states, atrial flutter or fibrillation, and significant mitral valve disease. </a:t>
            </a:r>
            <a:br>
              <a:rPr lang="en-US" sz="2000" dirty="0"/>
            </a:b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Content Placeholder 14" descr="image 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6774" y="562132"/>
            <a:ext cx="3672590" cy="5149121"/>
          </a:xfrm>
        </p:spPr>
      </p:pic>
      <p:sp>
        <p:nvSpPr>
          <p:cNvPr id="13" name="Text Placeholder 1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6" name="Picture 4" descr="C:\Users\Admin\Desktop\image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0421" y="434716"/>
            <a:ext cx="4495800" cy="5426438"/>
          </a:xfrm>
          <a:prstGeom prst="rect">
            <a:avLst/>
          </a:prstGeom>
          <a:noFill/>
        </p:spPr>
      </p:pic>
      <p:pic>
        <p:nvPicPr>
          <p:cNvPr id="3077" name="Picture 5" descr="C:\Users\Admin\Desktop\image 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89364" y="554636"/>
            <a:ext cx="3602636" cy="50516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-201545"/>
            <a:ext cx="10515600" cy="1325563"/>
          </a:xfrm>
        </p:spPr>
        <p:txBody>
          <a:bodyPr>
            <a:normAutofit/>
          </a:bodyPr>
          <a:lstStyle/>
          <a:p>
            <a:r>
              <a:rPr lang="en-IN" sz="2800" b="1" dirty="0"/>
              <a:t>Physiology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4018"/>
            <a:ext cx="12192000" cy="55497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IN" sz="2000" dirty="0"/>
          </a:p>
          <a:p>
            <a:pPr>
              <a:lnSpc>
                <a:spcPct val="150000"/>
              </a:lnSpc>
            </a:pPr>
            <a:endParaRPr lang="en-IN" sz="2000" dirty="0"/>
          </a:p>
          <a:p>
            <a:pPr>
              <a:lnSpc>
                <a:spcPct val="150000"/>
              </a:lnSpc>
            </a:pPr>
            <a:r>
              <a:rPr lang="en-IN" sz="2400" dirty="0"/>
              <a:t>Key determinants of the driving pressures between LA and LV and of LV filling :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IN" sz="2400" dirty="0"/>
              <a:t>LV RELAXATION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IN" sz="2400" dirty="0"/>
              <a:t>LV COMPLIANCE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IN" sz="2400" dirty="0"/>
              <a:t>LA CONTRACTION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IN" sz="2400" dirty="0"/>
              <a:t>In young healthy individuals- most filling occurs in early diastole ( rapid filling phase)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IN" sz="2400" dirty="0"/>
              <a:t>With impaired relaxation and compliance , filling progressively shifts to late diastole —&gt; atrial contraction to CO contribution increases ( 20 % to 40%)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endParaRPr lang="en-IN" sz="2400" dirty="0"/>
          </a:p>
          <a:p>
            <a:pPr>
              <a:lnSpc>
                <a:spcPct val="150000"/>
              </a:lnSpc>
            </a:pP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25693436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793" y="-367201"/>
            <a:ext cx="10739203" cy="1325563"/>
          </a:xfrm>
        </p:spPr>
        <p:txBody>
          <a:bodyPr>
            <a:normAutofit/>
          </a:bodyPr>
          <a:lstStyle/>
          <a:p>
            <a:r>
              <a:rPr lang="en-US" sz="2800" b="1" dirty="0"/>
              <a:t>P</a:t>
            </a:r>
            <a:r>
              <a:rPr lang="en-IN" sz="2800" b="1" dirty="0" err="1"/>
              <a:t>ulmonary</a:t>
            </a:r>
            <a:r>
              <a:rPr lang="en-IN" sz="2800" b="1" dirty="0"/>
              <a:t> HTN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39702"/>
            <a:ext cx="12192000" cy="604103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Symptomatic Diastolic dysfunction assoc Increased pulmonary artery (PA) pressures.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Peak velocity of the tricuspid regurgitation (TR) jet by continuous-wave (CW) Doppler together with systolic right atrial (RA) pressure are used to derive PA systolic pressure.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PASP = 4 X TR (V)</a:t>
            </a:r>
            <a:r>
              <a:rPr lang="en-IN" sz="2000" baseline="30000" dirty="0"/>
              <a:t>2 </a:t>
            </a:r>
            <a:r>
              <a:rPr lang="en-IN" sz="2000" dirty="0"/>
              <a:t> + RAP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PADP = 4 X PR (V)</a:t>
            </a:r>
            <a:r>
              <a:rPr lang="en-IN" sz="2000" baseline="30000" dirty="0"/>
              <a:t>2 </a:t>
            </a:r>
            <a:r>
              <a:rPr lang="en-IN" sz="2000" dirty="0"/>
              <a:t> + RAP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PA systolic pressure may be used as a surrogate for measuring LVFP</a:t>
            </a:r>
          </a:p>
          <a:p>
            <a:r>
              <a:rPr lang="en-IN" sz="2000" dirty="0"/>
              <a:t>PA diastolic pressure may be used as a surrogate for measuring mean pulmonary wedge pressure.</a:t>
            </a:r>
            <a:br>
              <a:rPr lang="en-US" sz="2000" dirty="0"/>
            </a:br>
            <a:r>
              <a:rPr lang="en-US" sz="2000" dirty="0"/>
              <a:t>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02185" y="-176779"/>
            <a:ext cx="5228439" cy="4333733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559120" y="3387036"/>
            <a:ext cx="7632879" cy="367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980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989BD-7556-BE5B-491C-954F6A43A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New technologies 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766C06-356F-2627-E54E-D8078CCE4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Diastolic stress test</a:t>
            </a:r>
          </a:p>
          <a:p>
            <a:r>
              <a:rPr lang="en-IN" dirty="0"/>
              <a:t>LV strain</a:t>
            </a:r>
          </a:p>
          <a:p>
            <a:r>
              <a:rPr lang="en-IN" dirty="0"/>
              <a:t>LA strain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3411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7902" y="764372"/>
            <a:ext cx="10515600" cy="587912"/>
          </a:xfrm>
        </p:spPr>
        <p:txBody>
          <a:bodyPr>
            <a:normAutofit/>
          </a:bodyPr>
          <a:lstStyle/>
          <a:p>
            <a:r>
              <a:rPr lang="en-IN" sz="2800" b="1" dirty="0"/>
              <a:t>DIASTOLIC STRESS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699" y="2150772"/>
            <a:ext cx="12192000" cy="59178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2000" dirty="0"/>
              <a:t> Detect reduced LV systolic and/or diastolic reserve capacity in the setting of diastolic dysfunction.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Normal subjects :Increase stroke volume without significantly increasing filling pressures.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DD-Cardiac output achieved at the expense of increased LV filling pressures.</a:t>
            </a:r>
          </a:p>
          <a:p>
            <a:pPr>
              <a:lnSpc>
                <a:spcPct val="150000"/>
              </a:lnSpc>
            </a:pPr>
            <a:r>
              <a:rPr lang="en-IN" sz="2000" b="1" dirty="0"/>
              <a:t>Indicated</a:t>
            </a:r>
            <a:r>
              <a:rPr lang="en-IN" sz="2000" dirty="0"/>
              <a:t> when resting echocardiography does not explain the symptoms of heart failure or dyspnoea, especially with exertion.</a:t>
            </a:r>
          </a:p>
          <a:p>
            <a:pPr>
              <a:lnSpc>
                <a:spcPct val="150000"/>
              </a:lnSpc>
            </a:pPr>
            <a:r>
              <a:rPr lang="en-IN" sz="2000" b="1" dirty="0">
                <a:solidFill>
                  <a:srgbClr val="C00000"/>
                </a:solidFill>
              </a:rPr>
              <a:t>Most appropriate patient population for diastolic exercise testing is the group of patients with grade 1 diastolic dysfunction, which indicates delayed myocardial relaxation and normal LA mean pressure at rest.</a:t>
            </a:r>
          </a:p>
          <a:p>
            <a:pPr marL="0" indent="0">
              <a:lnSpc>
                <a:spcPct val="150000"/>
              </a:lnSpc>
              <a:buNone/>
            </a:pP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2464416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B9A3E-1653-C918-797E-1AB8E6F89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0AAE4-D77D-9001-FC4D-0192CE61BE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sz="2400" dirty="0"/>
              <a:t>Stress test is considered abnormal when all of the following conditions are met :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>
                <a:solidFill>
                  <a:srgbClr val="C00000"/>
                </a:solidFill>
              </a:rPr>
              <a:t>Averaged E/e’ &gt;14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>
                <a:solidFill>
                  <a:srgbClr val="C00000"/>
                </a:solidFill>
              </a:rPr>
              <a:t>Septal E/e’ &gt; 15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>
                <a:solidFill>
                  <a:srgbClr val="C00000"/>
                </a:solidFill>
              </a:rPr>
              <a:t>TR peak velocity &gt;2.8 m/s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>
                <a:solidFill>
                  <a:srgbClr val="C00000"/>
                </a:solidFill>
              </a:rPr>
              <a:t>Septal e’ velocity &lt; 7 cm/s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6196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107" y="0"/>
            <a:ext cx="10515600" cy="742458"/>
          </a:xfrm>
        </p:spPr>
        <p:txBody>
          <a:bodyPr>
            <a:normAutofit/>
          </a:bodyPr>
          <a:lstStyle/>
          <a:p>
            <a:r>
              <a:rPr lang="en-IN" sz="2800" b="1" dirty="0"/>
              <a:t>LV strain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909" y="1811404"/>
            <a:ext cx="12191999" cy="491136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2000" dirty="0"/>
              <a:t>Strain is most often expressed as a percentage or fractional strain.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Measured by 2D 3D or 4D speckle-tracking echocardiography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Values &lt;16% -definitely abnormal</a:t>
            </a:r>
            <a:endParaRPr lang="en-IN" sz="1400" dirty="0"/>
          </a:p>
          <a:p>
            <a:pPr>
              <a:lnSpc>
                <a:spcPct val="150000"/>
              </a:lnSpc>
            </a:pPr>
            <a:r>
              <a:rPr lang="en-IN" sz="2000" dirty="0"/>
              <a:t>Global myocardial strain rate during the iso volumetric relaxation period (by speckle tracking) and mitral E velocity/global myocardial strain rate ratio predicted LV filling pressure in patients in whom the E/e´ ratio was inconclusive and was more accurate than E/e´.</a:t>
            </a:r>
          </a:p>
        </p:txBody>
      </p:sp>
    </p:spTree>
    <p:extLst>
      <p:ext uri="{BB962C8B-B14F-4D97-AF65-F5344CB8AC3E}">
        <p14:creationId xmlns:p14="http://schemas.microsoft.com/office/powerpoint/2010/main" val="4522415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031" y="1803041"/>
            <a:ext cx="12192000" cy="587920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IN" sz="2000" dirty="0"/>
          </a:p>
          <a:p>
            <a:pPr>
              <a:lnSpc>
                <a:spcPct val="150000"/>
              </a:lnSpc>
            </a:pPr>
            <a:r>
              <a:rPr lang="en-IN" sz="2000" dirty="0"/>
              <a:t>LV global longitudinal diastolic strain rate measurements during the isovolumic relaxation period and during early diastole by STE have a significant association with the time constant of LV relaxation (t).</a:t>
            </a:r>
          </a:p>
          <a:p>
            <a:pPr marL="0" indent="0">
              <a:lnSpc>
                <a:spcPct val="150000"/>
              </a:lnSpc>
              <a:buNone/>
            </a:pPr>
            <a:endParaRPr lang="en-IN" sz="2000" dirty="0"/>
          </a:p>
          <a:p>
            <a:pPr>
              <a:lnSpc>
                <a:spcPct val="150000"/>
              </a:lnSpc>
            </a:pPr>
            <a:r>
              <a:rPr lang="en-IN" sz="2000" dirty="0"/>
              <a:t>LV untwisting rate is another parameter that can be used as a surrogate of LV relaxation.</a:t>
            </a:r>
          </a:p>
          <a:p>
            <a:pPr marL="0" indent="0">
              <a:lnSpc>
                <a:spcPct val="150000"/>
              </a:lnSpc>
              <a:buNone/>
            </a:pPr>
            <a:endParaRPr lang="en-IN" sz="2000" dirty="0"/>
          </a:p>
          <a:p>
            <a:pPr>
              <a:lnSpc>
                <a:spcPct val="150000"/>
              </a:lnSpc>
            </a:pPr>
            <a:r>
              <a:rPr lang="en-IN" sz="2000" dirty="0"/>
              <a:t>LA systolic strain can be combined with invasive and non invasive measurements of LAP to estimate LA stiffness.</a:t>
            </a:r>
          </a:p>
        </p:txBody>
      </p:sp>
    </p:spTree>
    <p:extLst>
      <p:ext uri="{BB962C8B-B14F-4D97-AF65-F5344CB8AC3E}">
        <p14:creationId xmlns:p14="http://schemas.microsoft.com/office/powerpoint/2010/main" val="28444408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12924" y="330224"/>
            <a:ext cx="4834014" cy="62455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96" y="719603"/>
            <a:ext cx="6164265" cy="501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244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03BB8-3D8D-7D9D-31E6-3719C6D00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122D7C0-5715-0680-B0CE-4161DCFBE6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585" y="0"/>
            <a:ext cx="8343764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53AE4E1F-521F-C8A4-AB08-2DAFB89B06EE}"/>
              </a:ext>
            </a:extLst>
          </p:cNvPr>
          <p:cNvSpPr/>
          <p:nvPr/>
        </p:nvSpPr>
        <p:spPr bwMode="auto">
          <a:xfrm>
            <a:off x="7947741" y="214314"/>
            <a:ext cx="1930608" cy="6643686"/>
          </a:xfrm>
          <a:prstGeom prst="frame">
            <a:avLst>
              <a:gd name="adj1" fmla="val 471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835E7A82-5AC9-37A1-0A06-CCA020A79E8A}"/>
              </a:ext>
            </a:extLst>
          </p:cNvPr>
          <p:cNvSpPr/>
          <p:nvPr/>
        </p:nvSpPr>
        <p:spPr bwMode="auto">
          <a:xfrm>
            <a:off x="6096000" y="-95591"/>
            <a:ext cx="1728839" cy="6953591"/>
          </a:xfrm>
          <a:prstGeom prst="frame">
            <a:avLst>
              <a:gd name="adj1" fmla="val 6573"/>
            </a:avLst>
          </a:prstGeom>
          <a:solidFill>
            <a:srgbClr val="F7728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7250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466" y="167425"/>
            <a:ext cx="7202282" cy="6690575"/>
          </a:xfrm>
        </p:spPr>
      </p:pic>
      <p:sp>
        <p:nvSpPr>
          <p:cNvPr id="2" name="Frame 1">
            <a:extLst>
              <a:ext uri="{FF2B5EF4-FFF2-40B4-BE49-F238E27FC236}">
                <a16:creationId xmlns:a16="http://schemas.microsoft.com/office/drawing/2014/main" id="{B1A7BE38-7168-1D79-5399-F618FBDF260C}"/>
              </a:ext>
            </a:extLst>
          </p:cNvPr>
          <p:cNvSpPr/>
          <p:nvPr/>
        </p:nvSpPr>
        <p:spPr bwMode="auto">
          <a:xfrm>
            <a:off x="2867745" y="6254409"/>
            <a:ext cx="7374190" cy="603591"/>
          </a:xfrm>
          <a:prstGeom prst="frame">
            <a:avLst>
              <a:gd name="adj1" fmla="val 2439"/>
            </a:avLst>
          </a:prstGeom>
          <a:solidFill>
            <a:srgbClr val="F7728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238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698F2-CAEB-8DDC-BA9A-0E322F5C4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648" y="1433871"/>
            <a:ext cx="10363200" cy="6132513"/>
          </a:xfrm>
        </p:spPr>
        <p:txBody>
          <a:bodyPr/>
          <a:lstStyle/>
          <a:p>
            <a:endParaRPr lang="en-IN" sz="2400" dirty="0"/>
          </a:p>
          <a:p>
            <a:r>
              <a:rPr lang="en-IN" sz="2400" b="1" dirty="0"/>
              <a:t>Ventricular untwisting</a:t>
            </a:r>
            <a:r>
              <a:rPr lang="en-IN" sz="2400" dirty="0"/>
              <a:t> ( apical clockwise rotation) —mainly responsible for early diastolic filling- begins in late systole and extends into first third of diastole</a:t>
            </a:r>
          </a:p>
          <a:p>
            <a:endParaRPr lang="en-IN" sz="2400" dirty="0"/>
          </a:p>
          <a:p>
            <a:r>
              <a:rPr lang="en-IN" sz="2400" dirty="0"/>
              <a:t>Precedes diastolic lengthening and expansion of myocardial fibre</a:t>
            </a:r>
          </a:p>
          <a:p>
            <a:endParaRPr lang="en-IN" sz="2400" dirty="0"/>
          </a:p>
          <a:p>
            <a:r>
              <a:rPr lang="en-IN" sz="2400" dirty="0"/>
              <a:t>Responsible for early LV base to apex pressure gradients – </a:t>
            </a:r>
            <a:r>
              <a:rPr lang="en-IN" sz="2400" b="1" dirty="0"/>
              <a:t>diastolic suction —&gt; fall in LV pressure —&gt; rapid filling phase</a:t>
            </a:r>
          </a:p>
          <a:p>
            <a:endParaRPr lang="en-IN" sz="2400" b="1" dirty="0"/>
          </a:p>
          <a:p>
            <a:r>
              <a:rPr lang="en-IN" sz="2400" b="1" dirty="0"/>
              <a:t>LVDD</a:t>
            </a:r>
            <a:r>
              <a:rPr lang="en-IN" sz="2400" dirty="0"/>
              <a:t> –usually the result of abnormal LV relaxation with or without reduced restoring forces ( diastolic suction ) and inc LV chamber stiffness</a:t>
            </a:r>
            <a:endParaRPr lang="en-IN" sz="2400" b="1" dirty="0"/>
          </a:p>
          <a:p>
            <a:endParaRPr lang="en-IN" sz="2400" b="1" dirty="0"/>
          </a:p>
          <a:p>
            <a:endParaRPr lang="en-IN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915113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49275"/>
          </a:xfrm>
        </p:spPr>
        <p:txBody>
          <a:bodyPr>
            <a:normAutofit/>
          </a:bodyPr>
          <a:lstStyle/>
          <a:p>
            <a:r>
              <a:rPr lang="en-IN" sz="2800" b="1" dirty="0"/>
              <a:t>Approach to grade Diastolic Dysfunction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0515" y="1184856"/>
            <a:ext cx="7495598" cy="446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033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611" y="365125"/>
            <a:ext cx="10568189" cy="819731"/>
          </a:xfrm>
        </p:spPr>
        <p:txBody>
          <a:bodyPr>
            <a:normAutofit/>
          </a:bodyPr>
          <a:lstStyle/>
          <a:p>
            <a:r>
              <a:rPr lang="en-IN" sz="2800" b="1" dirty="0"/>
              <a:t>Grading of diastolic dysfunction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0772" y="1690688"/>
            <a:ext cx="7456868" cy="498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698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4585" y="386366"/>
            <a:ext cx="9399376" cy="602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65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800" b="1" dirty="0"/>
              <a:t>LV filling pressure in special population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910" y="2455594"/>
            <a:ext cx="11940117" cy="4114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IN" sz="2000" dirty="0"/>
              <a:t>HCM with severe MR- </a:t>
            </a:r>
            <a:r>
              <a:rPr lang="en-IN" sz="2000" dirty="0" err="1"/>
              <a:t>Ar</a:t>
            </a:r>
            <a:r>
              <a:rPr lang="en-IN" sz="2000" dirty="0"/>
              <a:t>‑A duration ≥30 </a:t>
            </a:r>
            <a:r>
              <a:rPr lang="en-IN" sz="2000" dirty="0" err="1"/>
              <a:t>ms</a:t>
            </a:r>
            <a:r>
              <a:rPr lang="en-IN" sz="2000" dirty="0"/>
              <a:t> and peak TR jet velocity 2.8 m/s.</a:t>
            </a:r>
          </a:p>
          <a:p>
            <a:pPr>
              <a:lnSpc>
                <a:spcPct val="150000"/>
              </a:lnSpc>
            </a:pPr>
            <a:r>
              <a:rPr lang="en-IN" sz="2000" b="1" dirty="0"/>
              <a:t>AF- short DT (130 ms) , E/e’  and IVRT &lt;65ms , PASP, E/Vp, PV DT &lt;220 ms.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Av block and pacing- Peak velocity of TR &gt;2.8 m/s, </a:t>
            </a:r>
            <a:r>
              <a:rPr lang="en-IN" sz="2000" dirty="0">
                <a:solidFill>
                  <a:srgbClr val="FF0000"/>
                </a:solidFill>
              </a:rPr>
              <a:t>E/e’ not reliable</a:t>
            </a:r>
            <a:r>
              <a:rPr lang="en-IN" sz="2000" dirty="0"/>
              <a:t>.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Aortic stenosis and regurgitation -Average E/e’ ratio &gt;14 ,Peak velocity of TR &gt;2.8 m/s.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MS, MR and MAC- IVRT , IVRT/TE‑e’ ratio,</a:t>
            </a:r>
            <a:r>
              <a:rPr lang="en-IN" sz="2000" dirty="0">
                <a:solidFill>
                  <a:srgbClr val="FF0000"/>
                </a:solidFill>
              </a:rPr>
              <a:t>E/e’ not reliable</a:t>
            </a:r>
            <a:r>
              <a:rPr lang="en-IN" sz="2000" dirty="0"/>
              <a:t>.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Post heart transplantation-peak velocity of TR is only helpful parameter in evaluating mean LAP provided pulmonary causes are excluded to detect graft rejection.</a:t>
            </a:r>
          </a:p>
          <a:p>
            <a:pPr>
              <a:lnSpc>
                <a:spcPct val="150000"/>
              </a:lnSpc>
            </a:pPr>
            <a:endParaRPr lang="en-IN" sz="2000" dirty="0"/>
          </a:p>
          <a:p>
            <a:pPr>
              <a:lnSpc>
                <a:spcPct val="150000"/>
              </a:lnSpc>
            </a:pPr>
            <a:endParaRPr lang="en-IN" sz="2000" dirty="0"/>
          </a:p>
          <a:p>
            <a:pPr>
              <a:lnSpc>
                <a:spcPct val="150000"/>
              </a:lnSpc>
            </a:pP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8469128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428" y="98405"/>
            <a:ext cx="10444231" cy="764480"/>
          </a:xfrm>
        </p:spPr>
        <p:txBody>
          <a:bodyPr/>
          <a:lstStyle/>
          <a:p>
            <a:r>
              <a:rPr lang="en-IN" sz="2800" b="1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335" y="2545746"/>
            <a:ext cx="11759813" cy="4653543"/>
          </a:xfrm>
        </p:spPr>
        <p:txBody>
          <a:bodyPr/>
          <a:lstStyle/>
          <a:p>
            <a:pPr>
              <a:lnSpc>
                <a:spcPct val="150000"/>
              </a:lnSpc>
            </a:pPr>
            <a:endParaRPr lang="en-IN" sz="2000" dirty="0"/>
          </a:p>
          <a:p>
            <a:pPr>
              <a:lnSpc>
                <a:spcPct val="150000"/>
              </a:lnSpc>
            </a:pPr>
            <a:r>
              <a:rPr lang="en-IN" sz="2000" dirty="0"/>
              <a:t>Diastole is a complex, energy-dependent process. 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Echo indices of diastolic function include </a:t>
            </a:r>
            <a:r>
              <a:rPr lang="en-IN" sz="2000" dirty="0" err="1"/>
              <a:t>transmitral</a:t>
            </a:r>
            <a:r>
              <a:rPr lang="en-IN" sz="2000" dirty="0"/>
              <a:t> Doppler inflow, TD velocities, pulmonary venous Doppler study, and </a:t>
            </a:r>
            <a:r>
              <a:rPr lang="en-IN" sz="2000" dirty="0" err="1"/>
              <a:t>Color</a:t>
            </a:r>
            <a:r>
              <a:rPr lang="en-IN" sz="2000" dirty="0"/>
              <a:t> M-mode propagation velocity.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 Diastolic dysfunction is a measurable, step-wise progression from normal to irreversible.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Ongoing research</a:t>
            </a:r>
          </a:p>
          <a:p>
            <a:pPr marL="0" indent="0">
              <a:lnSpc>
                <a:spcPct val="150000"/>
              </a:lnSpc>
              <a:buNone/>
            </a:pPr>
            <a:endParaRPr lang="en-IN" sz="2000" dirty="0"/>
          </a:p>
          <a:p>
            <a:pPr>
              <a:lnSpc>
                <a:spcPct val="150000"/>
              </a:lnSpc>
            </a:pPr>
            <a:endParaRPr lang="en-IN" sz="2000" dirty="0"/>
          </a:p>
          <a:p>
            <a:pPr>
              <a:lnSpc>
                <a:spcPct val="150000"/>
              </a:lnSpc>
            </a:pP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36043368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79" y="343103"/>
            <a:ext cx="6744696" cy="6265500"/>
          </a:xfrm>
        </p:spPr>
      </p:pic>
    </p:spTree>
    <p:extLst>
      <p:ext uri="{BB962C8B-B14F-4D97-AF65-F5344CB8AC3E}">
        <p14:creationId xmlns:p14="http://schemas.microsoft.com/office/powerpoint/2010/main" val="21343534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5305" y="2197472"/>
            <a:ext cx="10515600" cy="1325563"/>
          </a:xfrm>
        </p:spPr>
        <p:txBody>
          <a:bodyPr/>
          <a:lstStyle/>
          <a:p>
            <a:r>
              <a:rPr lang="en-IN" b="1" dirty="0"/>
              <a:t>MCQ’S</a:t>
            </a:r>
          </a:p>
        </p:txBody>
      </p:sp>
    </p:spTree>
    <p:extLst>
      <p:ext uri="{BB962C8B-B14F-4D97-AF65-F5344CB8AC3E}">
        <p14:creationId xmlns:p14="http://schemas.microsoft.com/office/powerpoint/2010/main" val="22143839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800" dirty="0"/>
              <a:t>LAVI more than what value is an independent predictor of mortality in death in diastolic </a:t>
            </a:r>
            <a:r>
              <a:rPr lang="en-IN" sz="2800" dirty="0" err="1"/>
              <a:t>dysfn</a:t>
            </a:r>
            <a:endParaRPr lang="en-IN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2000" dirty="0"/>
              <a:t>24 mL/m</a:t>
            </a:r>
            <a:r>
              <a:rPr lang="en-IN" sz="2000" baseline="30000" dirty="0"/>
              <a:t>2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34 mL/m</a:t>
            </a:r>
            <a:r>
              <a:rPr lang="en-IN" sz="2000" baseline="30000" dirty="0"/>
              <a:t>2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44 mL/m</a:t>
            </a:r>
            <a:r>
              <a:rPr lang="en-IN" sz="2000" baseline="30000" dirty="0"/>
              <a:t>2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54 mL/m</a:t>
            </a:r>
            <a:r>
              <a:rPr lang="en-IN" sz="2000" baseline="30000" dirty="0"/>
              <a:t>2</a:t>
            </a:r>
          </a:p>
          <a:p>
            <a:pPr>
              <a:lnSpc>
                <a:spcPct val="150000"/>
              </a:lnSpc>
            </a:pPr>
            <a:endParaRPr lang="en-IN" sz="2000" baseline="30000" dirty="0"/>
          </a:p>
          <a:p>
            <a:pPr>
              <a:lnSpc>
                <a:spcPct val="150000"/>
              </a:lnSpc>
            </a:pPr>
            <a:r>
              <a:rPr lang="en-IN" sz="2000" dirty="0" err="1"/>
              <a:t>Ans</a:t>
            </a:r>
            <a:r>
              <a:rPr lang="en-IN" sz="2000" dirty="0"/>
              <a:t>: 34 mL/m</a:t>
            </a:r>
            <a:r>
              <a:rPr lang="en-IN" sz="2000" baseline="30000" dirty="0"/>
              <a:t>2</a:t>
            </a:r>
          </a:p>
          <a:p>
            <a:pPr>
              <a:lnSpc>
                <a:spcPct val="150000"/>
              </a:lnSpc>
            </a:pPr>
            <a:endParaRPr lang="en-IN" sz="2000" dirty="0"/>
          </a:p>
          <a:p>
            <a:pPr>
              <a:lnSpc>
                <a:spcPct val="150000"/>
              </a:lnSpc>
            </a:pPr>
            <a:endParaRPr lang="en-IN" sz="2000" baseline="30000" dirty="0"/>
          </a:p>
          <a:p>
            <a:pPr>
              <a:lnSpc>
                <a:spcPct val="150000"/>
              </a:lnSpc>
            </a:pPr>
            <a:endParaRPr lang="en-IN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29420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8495" y="648461"/>
            <a:ext cx="10400763" cy="6780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IN" sz="2800" dirty="0"/>
              <a:t>All of the following signifies grade IV Diastolic dysfunction all except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876" y="2173354"/>
            <a:ext cx="12192000" cy="50323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2000" dirty="0"/>
              <a:t>DT- 120 msec.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E/é -14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D&gt;S and </a:t>
            </a:r>
            <a:r>
              <a:rPr lang="en-IN" sz="2000" dirty="0" err="1"/>
              <a:t>Ar</a:t>
            </a:r>
            <a:r>
              <a:rPr lang="en-IN" sz="2000" dirty="0"/>
              <a:t>-A=24</a:t>
            </a:r>
          </a:p>
          <a:p>
            <a:pPr>
              <a:lnSpc>
                <a:spcPct val="150000"/>
              </a:lnSpc>
            </a:pPr>
            <a:r>
              <a:rPr lang="en-IN" sz="2000" dirty="0" err="1"/>
              <a:t>Vp</a:t>
            </a:r>
            <a:r>
              <a:rPr lang="en-IN" sz="2000" dirty="0"/>
              <a:t>&lt; 45</a:t>
            </a:r>
          </a:p>
          <a:p>
            <a:pPr>
              <a:lnSpc>
                <a:spcPct val="150000"/>
              </a:lnSpc>
            </a:pPr>
            <a:endParaRPr lang="en-IN" sz="2000" dirty="0"/>
          </a:p>
          <a:p>
            <a:pPr>
              <a:lnSpc>
                <a:spcPct val="150000"/>
              </a:lnSpc>
            </a:pPr>
            <a:r>
              <a:rPr lang="en-IN" sz="2000" dirty="0" err="1"/>
              <a:t>Ans</a:t>
            </a:r>
            <a:r>
              <a:rPr lang="en-IN" sz="2000" dirty="0"/>
              <a:t>: D&gt;S and </a:t>
            </a:r>
            <a:r>
              <a:rPr lang="en-IN" sz="2000" dirty="0" err="1"/>
              <a:t>Ar</a:t>
            </a:r>
            <a:r>
              <a:rPr lang="en-IN" sz="2000" dirty="0"/>
              <a:t>-A=24</a:t>
            </a:r>
          </a:p>
          <a:p>
            <a:pPr>
              <a:lnSpc>
                <a:spcPct val="150000"/>
              </a:lnSpc>
            </a:pPr>
            <a:endParaRPr lang="en-IN" sz="2000" dirty="0">
              <a:latin typeface="+mj-lt"/>
            </a:endParaRPr>
          </a:p>
          <a:p>
            <a:pPr>
              <a:lnSpc>
                <a:spcPct val="150000"/>
              </a:lnSpc>
            </a:pPr>
            <a:endParaRPr lang="en-IN" sz="2000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IN" sz="2000" dirty="0"/>
          </a:p>
          <a:p>
            <a:pPr>
              <a:lnSpc>
                <a:spcPct val="150000"/>
              </a:lnSpc>
            </a:pP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361777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8039" y="214314"/>
            <a:ext cx="10547262" cy="803117"/>
          </a:xfrm>
        </p:spPr>
        <p:txBody>
          <a:bodyPr/>
          <a:lstStyle/>
          <a:p>
            <a:r>
              <a:rPr lang="en-IN" sz="2800" dirty="0"/>
              <a:t>All the following are true except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17712"/>
            <a:ext cx="12192000" cy="473081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IN" sz="2000" dirty="0"/>
              <a:t>Diastolic stress test is done to detect reduced LV systolic and/or diastolic reserve capacity in the setting of diastolic dysfunction.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Normal Diastolic stress test response is increase stroke volume with increased filling pressures.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LV global longitudinal diastolic strain rate measurements during the isovolumic relaxation period in speckle tracking echocardiography.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LV untwisting rate is another parameter that can be used as a surrogate of LV relaxation.</a:t>
            </a:r>
          </a:p>
          <a:p>
            <a:pPr>
              <a:lnSpc>
                <a:spcPct val="150000"/>
              </a:lnSpc>
            </a:pPr>
            <a:endParaRPr lang="en-IN" sz="2000" dirty="0"/>
          </a:p>
          <a:p>
            <a:pPr>
              <a:lnSpc>
                <a:spcPct val="150000"/>
              </a:lnSpc>
            </a:pPr>
            <a:r>
              <a:rPr lang="en-IN" sz="2000" dirty="0" err="1"/>
              <a:t>Ans</a:t>
            </a:r>
            <a:r>
              <a:rPr lang="en-IN" sz="2000" dirty="0"/>
              <a:t>: Normal Diastolic stress test response is increase stroke volume with increased filling pressures.</a:t>
            </a:r>
          </a:p>
          <a:p>
            <a:pPr>
              <a:lnSpc>
                <a:spcPct val="150000"/>
              </a:lnSpc>
            </a:pPr>
            <a:endParaRPr lang="en-IN" sz="2000" dirty="0"/>
          </a:p>
          <a:p>
            <a:pPr>
              <a:lnSpc>
                <a:spcPct val="150000"/>
              </a:lnSpc>
            </a:pPr>
            <a:endParaRPr lang="en-IN" sz="2000" dirty="0"/>
          </a:p>
          <a:p>
            <a:pPr>
              <a:lnSpc>
                <a:spcPct val="150000"/>
              </a:lnSpc>
            </a:pP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64933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57468-FA10-255C-75BE-91C14D8B0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Invasive evaluation of LV diastolic function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0F19A-3E2D-9578-76BE-579E04DF8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sz="2400" b="1" dirty="0"/>
              <a:t>Cardiac catheterisation - gold standard </a:t>
            </a:r>
            <a:r>
              <a:rPr lang="en-IN" sz="2400" dirty="0"/>
              <a:t>- demonstrating abnormalities of LV relaxation , compliance and filling —</a:t>
            </a:r>
            <a:r>
              <a:rPr lang="en-IN" sz="2400" b="1" dirty="0"/>
              <a:t>by direct measurement</a:t>
            </a:r>
            <a:r>
              <a:rPr lang="en-IN" sz="2400" dirty="0"/>
              <a:t> of LV relaxation time constant, stiffness modulus and LVFP </a:t>
            </a:r>
          </a:p>
          <a:p>
            <a:r>
              <a:rPr lang="en-IN" sz="2400" dirty="0"/>
              <a:t>“</a:t>
            </a:r>
            <a:r>
              <a:rPr lang="en-IN" sz="2400" b="1" dirty="0">
                <a:solidFill>
                  <a:srgbClr val="C00000"/>
                </a:solidFill>
              </a:rPr>
              <a:t>LV filling pressures</a:t>
            </a:r>
            <a:r>
              <a:rPr lang="en-IN" sz="2400" dirty="0"/>
              <a:t>” –indiscriminately used w.r.t. any of the following invasive measurements :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b="1" dirty="0"/>
              <a:t>Mean PCWP </a:t>
            </a:r>
            <a:r>
              <a:rPr lang="en-IN" sz="2400" b="1" dirty="0">
                <a:solidFill>
                  <a:srgbClr val="7030A0"/>
                </a:solidFill>
              </a:rPr>
              <a:t>&gt;12mmHg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/>
              <a:t>Mean LAP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/>
              <a:t>LV pre-A pressure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/>
              <a:t>Mean LV diastolic pressure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b="1" dirty="0"/>
              <a:t>LV EDP </a:t>
            </a:r>
            <a:r>
              <a:rPr lang="en-IN" sz="2400" b="1" dirty="0">
                <a:solidFill>
                  <a:srgbClr val="7030A0"/>
                </a:solidFill>
              </a:rPr>
              <a:t>&gt;16 mmHg</a:t>
            </a:r>
            <a:endParaRPr 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1472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9401" y="-120537"/>
            <a:ext cx="10390716" cy="1462087"/>
          </a:xfrm>
        </p:spPr>
        <p:txBody>
          <a:bodyPr/>
          <a:lstStyle/>
          <a:p>
            <a:r>
              <a:rPr lang="en-IN" sz="2800" dirty="0"/>
              <a:t>E/e’ is not a useful parameter in all  the following conditions to estimate filling pressures except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IN" sz="2000" dirty="0"/>
              <a:t>Mitral Regurgitation.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LBBB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Atrial fibrillation.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Post transplant.</a:t>
            </a:r>
          </a:p>
          <a:p>
            <a:pPr marL="0" indent="0">
              <a:lnSpc>
                <a:spcPct val="150000"/>
              </a:lnSpc>
              <a:buNone/>
            </a:pPr>
            <a:endParaRPr lang="en-IN" sz="2000" dirty="0"/>
          </a:p>
          <a:p>
            <a:pPr>
              <a:lnSpc>
                <a:spcPct val="150000"/>
              </a:lnSpc>
            </a:pPr>
            <a:r>
              <a:rPr lang="en-IN" sz="2000" dirty="0" err="1"/>
              <a:t>Ans</a:t>
            </a:r>
            <a:r>
              <a:rPr lang="en-IN" sz="2000" dirty="0"/>
              <a:t>: LBBB</a:t>
            </a:r>
          </a:p>
        </p:txBody>
      </p:sp>
    </p:spTree>
    <p:extLst>
      <p:ext uri="{BB962C8B-B14F-4D97-AF65-F5344CB8AC3E}">
        <p14:creationId xmlns:p14="http://schemas.microsoft.com/office/powerpoint/2010/main" val="138410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B032A-10C9-24C5-C7F3-FBE3DFC01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Diastolic dysfunction can be assessed by all of the following in AF except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FA5A1-FB7C-B364-43FD-4305FEC6D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IN" sz="3200" b="1" dirty="0"/>
              <a:t>MV EDT </a:t>
            </a:r>
          </a:p>
          <a:p>
            <a:pPr marL="514350" indent="-514350">
              <a:buFont typeface="+mj-lt"/>
              <a:buAutoNum type="alphaUcPeriod"/>
            </a:pPr>
            <a:r>
              <a:rPr lang="en-IN" sz="3200" b="1" dirty="0"/>
              <a:t>E/e’ </a:t>
            </a:r>
          </a:p>
          <a:p>
            <a:pPr marL="514350" indent="-514350">
              <a:buFont typeface="+mj-lt"/>
              <a:buAutoNum type="alphaUcPeriod"/>
            </a:pPr>
            <a:r>
              <a:rPr lang="en-IN" sz="3200" b="1" dirty="0"/>
              <a:t>IVRT </a:t>
            </a:r>
          </a:p>
          <a:p>
            <a:pPr marL="514350" indent="-514350">
              <a:buFont typeface="+mj-lt"/>
              <a:buAutoNum type="alphaUcPeriod"/>
            </a:pPr>
            <a:r>
              <a:rPr lang="en-IN" sz="3200" b="1" dirty="0"/>
              <a:t>PASP</a:t>
            </a:r>
          </a:p>
          <a:p>
            <a:pPr marL="514350" indent="-514350">
              <a:buFont typeface="+mj-lt"/>
              <a:buAutoNum type="alphaUcPeriod"/>
            </a:pPr>
            <a:r>
              <a:rPr lang="en-IN" sz="3200" b="1" dirty="0"/>
              <a:t>E/Vp</a:t>
            </a:r>
          </a:p>
          <a:p>
            <a:pPr marL="514350" indent="-514350">
              <a:buFont typeface="+mj-lt"/>
              <a:buAutoNum type="alphaUcPeriod"/>
            </a:pPr>
            <a:r>
              <a:rPr lang="en-IN" sz="3200" b="1" dirty="0"/>
              <a:t>PV DT </a:t>
            </a:r>
          </a:p>
          <a:p>
            <a:pPr marL="514350" indent="-514350">
              <a:buFont typeface="+mj-lt"/>
              <a:buAutoNum type="alphaUcPeriod"/>
            </a:pPr>
            <a:r>
              <a:rPr lang="en-IN" b="1" dirty="0"/>
              <a:t>Ans :none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30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322" y="1214651"/>
            <a:ext cx="9910906" cy="4531056"/>
          </a:xfrm>
        </p:spPr>
      </p:pic>
    </p:spTree>
    <p:extLst>
      <p:ext uri="{BB962C8B-B14F-4D97-AF65-F5344CB8AC3E}">
        <p14:creationId xmlns:p14="http://schemas.microsoft.com/office/powerpoint/2010/main" val="2144306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20DFC-D01E-A1C3-FD08-06CC31FD4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267111C-77E1-4910-FAEE-5B0CEBEB42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4186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933" y="214314"/>
            <a:ext cx="10390716" cy="1462087"/>
          </a:xfrm>
        </p:spPr>
        <p:txBody>
          <a:bodyPr>
            <a:normAutofit/>
          </a:bodyPr>
          <a:lstStyle/>
          <a:p>
            <a:r>
              <a:rPr lang="en-IN" sz="2800" b="1" dirty="0"/>
              <a:t>Determination of LV Diastolic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558" y="2256251"/>
            <a:ext cx="11781091" cy="4840287"/>
          </a:xfrm>
        </p:spPr>
        <p:txBody>
          <a:bodyPr>
            <a:normAutofit/>
          </a:bodyPr>
          <a:lstStyle/>
          <a:p>
            <a:r>
              <a:rPr lang="en-IN" sz="2000" dirty="0"/>
              <a:t>Ventricular relaxation and compliance-Haemodynamic load (afterload)</a:t>
            </a:r>
          </a:p>
          <a:p>
            <a:pPr marL="0" indent="0">
              <a:buNone/>
            </a:pPr>
            <a:r>
              <a:rPr lang="en-IN" sz="2000" dirty="0"/>
              <a:t>                                                           Synchrony</a:t>
            </a:r>
          </a:p>
          <a:p>
            <a:pPr marL="0" indent="0">
              <a:buNone/>
            </a:pPr>
            <a:r>
              <a:rPr lang="en-IN" sz="2000" dirty="0"/>
              <a:t>                                                           Cellular mechanisms</a:t>
            </a:r>
          </a:p>
          <a:p>
            <a:pPr marL="0" indent="0">
              <a:lnSpc>
                <a:spcPct val="150000"/>
              </a:lnSpc>
              <a:buNone/>
            </a:pPr>
            <a:endParaRPr lang="en-IN" sz="2000" dirty="0"/>
          </a:p>
          <a:p>
            <a:pPr>
              <a:lnSpc>
                <a:spcPct val="150000"/>
              </a:lnSpc>
            </a:pPr>
            <a:r>
              <a:rPr lang="en-IN" sz="2000" dirty="0"/>
              <a:t>LA volume and function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Heart rate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Pericardium.</a:t>
            </a:r>
          </a:p>
          <a:p>
            <a:pPr>
              <a:lnSpc>
                <a:spcPct val="150000"/>
              </a:lnSpc>
            </a:pPr>
            <a:endParaRPr lang="en-IN" sz="2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en-IN" sz="2000" dirty="0">
                <a:solidFill>
                  <a:srgbClr val="FF0000"/>
                </a:solidFill>
              </a:rPr>
              <a:t>    </a:t>
            </a:r>
            <a:r>
              <a:rPr lang="en-IN" sz="2000" b="1" dirty="0">
                <a:solidFill>
                  <a:srgbClr val="7030A0"/>
                </a:solidFill>
              </a:rPr>
              <a:t>Derangement of any of the above will lead to abnormal filling pressures and diastolic dysfunction.</a:t>
            </a:r>
          </a:p>
        </p:txBody>
      </p:sp>
    </p:spTree>
    <p:extLst>
      <p:ext uri="{BB962C8B-B14F-4D97-AF65-F5344CB8AC3E}">
        <p14:creationId xmlns:p14="http://schemas.microsoft.com/office/powerpoint/2010/main" val="2211430385"/>
      </p:ext>
    </p:extLst>
  </p:cSld>
  <p:clrMapOvr>
    <a:masterClrMapping/>
  </p:clrMapOvr>
</p:sld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CARDIAC CYCLE _ DR RAKESH JAIN (1)</Template>
  <TotalTime>9962</TotalTime>
  <Words>3136</Words>
  <Application>Microsoft Office PowerPoint</Application>
  <PresentationFormat>Widescreen</PresentationFormat>
  <Paragraphs>390</Paragraphs>
  <Slides>61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Blends</vt:lpstr>
      <vt:lpstr>Assessment of LV Diastolic Function by ECHO</vt:lpstr>
      <vt:lpstr>Overview </vt:lpstr>
      <vt:lpstr>Introduction</vt:lpstr>
      <vt:lpstr>Physiology</vt:lpstr>
      <vt:lpstr>PowerPoint Presentation</vt:lpstr>
      <vt:lpstr>Invasive evaluation of LV diastolic function</vt:lpstr>
      <vt:lpstr>PowerPoint Presentation</vt:lpstr>
      <vt:lpstr>PowerPoint Presentation</vt:lpstr>
      <vt:lpstr>Determination of LV Diastolic function</vt:lpstr>
      <vt:lpstr>Echo Diagnosis Of Diastolic Function</vt:lpstr>
      <vt:lpstr>PowerPoint Presentation</vt:lpstr>
      <vt:lpstr>Mitral Inflow parameters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 -A duration</vt:lpstr>
      <vt:lpstr>PowerPoint Presentation</vt:lpstr>
      <vt:lpstr>IVRT</vt:lpstr>
      <vt:lpstr>PowerPoint Presentation</vt:lpstr>
      <vt:lpstr>Colour M-Mode Echo</vt:lpstr>
      <vt:lpstr>PowerPoint Presentation</vt:lpstr>
      <vt:lpstr>PowerPoint Presentation</vt:lpstr>
      <vt:lpstr>Tissue Doppler echo</vt:lpstr>
      <vt:lpstr>PowerPoint Presentation</vt:lpstr>
      <vt:lpstr>Parameters</vt:lpstr>
      <vt:lpstr>PowerPoint Presentation</vt:lpstr>
      <vt:lpstr>PowerPoint Presentation</vt:lpstr>
      <vt:lpstr>Echo findings supporting the presence of diastolic dysfunction</vt:lpstr>
      <vt:lpstr>PowerPoint Presentation</vt:lpstr>
      <vt:lpstr>LA Volume</vt:lpstr>
      <vt:lpstr>PowerPoint Presentation</vt:lpstr>
      <vt:lpstr>Pulmonary HTN</vt:lpstr>
      <vt:lpstr>PowerPoint Presentation</vt:lpstr>
      <vt:lpstr>New technologies </vt:lpstr>
      <vt:lpstr>DIASTOLIC STRESS TEST</vt:lpstr>
      <vt:lpstr>PowerPoint Presentation</vt:lpstr>
      <vt:lpstr>LV strain</vt:lpstr>
      <vt:lpstr>PowerPoint Presentation</vt:lpstr>
      <vt:lpstr>PowerPoint Presentation</vt:lpstr>
      <vt:lpstr>PowerPoint Presentation</vt:lpstr>
      <vt:lpstr>PowerPoint Presentation</vt:lpstr>
      <vt:lpstr>Approach to grade Diastolic Dysfunction</vt:lpstr>
      <vt:lpstr>Grading of diastolic dysfunction</vt:lpstr>
      <vt:lpstr>PowerPoint Presentation</vt:lpstr>
      <vt:lpstr>LV filling pressure in special population</vt:lpstr>
      <vt:lpstr>Conclusion</vt:lpstr>
      <vt:lpstr>PowerPoint Presentation</vt:lpstr>
      <vt:lpstr>MCQ’S</vt:lpstr>
      <vt:lpstr>LAVI more than what value is an independent predictor of mortality in death in diastolic dysfn</vt:lpstr>
      <vt:lpstr>All of the following signifies grade IV Diastolic dysfunction all except</vt:lpstr>
      <vt:lpstr>All the following are true except</vt:lpstr>
      <vt:lpstr>E/e’ is not a useful parameter in all  the following conditions to estimate filling pressures except</vt:lpstr>
      <vt:lpstr>Diastolic dysfunction can be assessed by all of the following in AF except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Assessment Of Diastolic Function By Echocardiography</dc:title>
  <dc:creator>hp</dc:creator>
  <cp:lastModifiedBy>Sanchna Dev</cp:lastModifiedBy>
  <cp:revision>327</cp:revision>
  <dcterms:created xsi:type="dcterms:W3CDTF">2017-12-06T14:05:23Z</dcterms:created>
  <dcterms:modified xsi:type="dcterms:W3CDTF">2023-07-19T01:35:30Z</dcterms:modified>
</cp:coreProperties>
</file>