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6" r:id="rId1"/>
  </p:sldMasterIdLst>
  <p:notesMasterIdLst>
    <p:notesMasterId r:id="rId87"/>
  </p:notesMasterIdLst>
  <p:sldIdLst>
    <p:sldId id="256" r:id="rId2"/>
    <p:sldId id="259" r:id="rId3"/>
    <p:sldId id="261" r:id="rId4"/>
    <p:sldId id="328" r:id="rId5"/>
    <p:sldId id="263" r:id="rId6"/>
    <p:sldId id="264" r:id="rId7"/>
    <p:sldId id="337" r:id="rId8"/>
    <p:sldId id="338" r:id="rId9"/>
    <p:sldId id="339" r:id="rId10"/>
    <p:sldId id="340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341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276" r:id="rId29"/>
    <p:sldId id="277" r:id="rId30"/>
    <p:sldId id="278" r:id="rId31"/>
    <p:sldId id="279" r:id="rId32"/>
    <p:sldId id="350" r:id="rId33"/>
    <p:sldId id="351" r:id="rId34"/>
    <p:sldId id="352" r:id="rId35"/>
    <p:sldId id="353" r:id="rId36"/>
    <p:sldId id="281" r:id="rId37"/>
    <p:sldId id="354" r:id="rId38"/>
    <p:sldId id="355" r:id="rId39"/>
    <p:sldId id="356" r:id="rId40"/>
    <p:sldId id="357" r:id="rId41"/>
    <p:sldId id="358" r:id="rId42"/>
    <p:sldId id="359" r:id="rId43"/>
    <p:sldId id="360" r:id="rId44"/>
    <p:sldId id="361" r:id="rId45"/>
    <p:sldId id="362" r:id="rId46"/>
    <p:sldId id="363" r:id="rId47"/>
    <p:sldId id="364" r:id="rId48"/>
    <p:sldId id="365" r:id="rId49"/>
    <p:sldId id="366" r:id="rId50"/>
    <p:sldId id="367" r:id="rId51"/>
    <p:sldId id="368" r:id="rId52"/>
    <p:sldId id="369" r:id="rId53"/>
    <p:sldId id="370" r:id="rId54"/>
    <p:sldId id="371" r:id="rId55"/>
    <p:sldId id="372" r:id="rId56"/>
    <p:sldId id="373" r:id="rId57"/>
    <p:sldId id="374" r:id="rId58"/>
    <p:sldId id="375" r:id="rId59"/>
    <p:sldId id="376" r:id="rId60"/>
    <p:sldId id="377" r:id="rId61"/>
    <p:sldId id="378" r:id="rId62"/>
    <p:sldId id="379" r:id="rId63"/>
    <p:sldId id="380" r:id="rId64"/>
    <p:sldId id="381" r:id="rId65"/>
    <p:sldId id="382" r:id="rId66"/>
    <p:sldId id="394" r:id="rId67"/>
    <p:sldId id="395" r:id="rId68"/>
    <p:sldId id="383" r:id="rId69"/>
    <p:sldId id="384" r:id="rId70"/>
    <p:sldId id="385" r:id="rId71"/>
    <p:sldId id="386" r:id="rId72"/>
    <p:sldId id="387" r:id="rId73"/>
    <p:sldId id="390" r:id="rId74"/>
    <p:sldId id="391" r:id="rId75"/>
    <p:sldId id="392" r:id="rId76"/>
    <p:sldId id="388" r:id="rId77"/>
    <p:sldId id="389" r:id="rId78"/>
    <p:sldId id="320" r:id="rId79"/>
    <p:sldId id="322" r:id="rId80"/>
    <p:sldId id="323" r:id="rId81"/>
    <p:sldId id="324" r:id="rId82"/>
    <p:sldId id="325" r:id="rId83"/>
    <p:sldId id="397" r:id="rId84"/>
    <p:sldId id="326" r:id="rId85"/>
    <p:sldId id="396" r:id="rId8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presProps" Target="presProps.xml"/><Relationship Id="rId9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CEA98-2643-43FA-B903-16212C9523B7}" type="datetimeFigureOut">
              <a:rPr lang="en-US" smtClean="0"/>
              <a:t>2/28/2023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F8E15-FA9A-441C-836F-061DA4D9888C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7C68C-6B0B-408D-BB26-1CB1E36DD57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5890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7C68C-6B0B-408D-BB26-1CB1E36DD573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54443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2/28/2023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7356" y="1285860"/>
            <a:ext cx="6213221" cy="650570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3201289" y="2558160"/>
            <a:ext cx="2693035" cy="2385060"/>
          </a:xfrm>
          <a:custGeom>
            <a:avLst/>
            <a:gdLst/>
            <a:ahLst/>
            <a:cxnLst/>
            <a:rect l="l" t="t" r="r" b="b"/>
            <a:pathLst>
              <a:path w="2693035" h="2385060">
                <a:moveTo>
                  <a:pt x="0" y="2384679"/>
                </a:moveTo>
                <a:lnTo>
                  <a:pt x="2692527" y="2384679"/>
                </a:lnTo>
                <a:lnTo>
                  <a:pt x="2692527" y="0"/>
                </a:lnTo>
                <a:lnTo>
                  <a:pt x="0" y="0"/>
                </a:lnTo>
                <a:lnTo>
                  <a:pt x="0" y="2384679"/>
                </a:lnTo>
                <a:close/>
              </a:path>
            </a:pathLst>
          </a:custGeom>
          <a:ln w="28575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0" y="642918"/>
            <a:ext cx="8929718" cy="1004121"/>
          </a:xfrm>
          <a:prstGeom prst="rect">
            <a:avLst/>
          </a:prstGeom>
          <a:ln w="9525">
            <a:solidFill>
              <a:srgbClr val="007DEA"/>
            </a:solidFill>
          </a:ln>
        </p:spPr>
        <p:txBody>
          <a:bodyPr vert="horz" wrap="square" lIns="0" tIns="13970" rIns="0" bIns="0" rtlCol="0">
            <a:spAutoFit/>
          </a:bodyPr>
          <a:lstStyle/>
          <a:p>
            <a:pPr marL="237490" algn="ctr">
              <a:lnSpc>
                <a:spcPct val="100000"/>
              </a:lnSpc>
              <a:spcBef>
                <a:spcPts val="110"/>
              </a:spcBef>
            </a:pPr>
            <a:r>
              <a:rPr sz="4000" b="1" dirty="0">
                <a:solidFill>
                  <a:srgbClr val="00B0F0"/>
                </a:solidFill>
                <a:latin typeface="Consolas"/>
                <a:cs typeface="Consolas"/>
              </a:rPr>
              <a:t>DYNAMIC</a:t>
            </a:r>
            <a:r>
              <a:rPr sz="4000" b="1" spc="-75" dirty="0">
                <a:solidFill>
                  <a:srgbClr val="00B0F0"/>
                </a:solidFill>
                <a:latin typeface="Consolas"/>
                <a:cs typeface="Consolas"/>
              </a:rPr>
              <a:t> </a:t>
            </a:r>
            <a:r>
              <a:rPr sz="4000" b="1" dirty="0">
                <a:solidFill>
                  <a:srgbClr val="00B0F0"/>
                </a:solidFill>
                <a:latin typeface="Consolas"/>
                <a:cs typeface="Consolas"/>
              </a:rPr>
              <a:t>AUSCULTATION</a:t>
            </a:r>
            <a:endParaRPr sz="4000">
              <a:solidFill>
                <a:srgbClr val="00B0F0"/>
              </a:solidFill>
              <a:latin typeface="Consolas"/>
              <a:cs typeface="Consolas"/>
            </a:endParaRPr>
          </a:p>
          <a:p>
            <a:pPr marL="64135" algn="ctr">
              <a:lnSpc>
                <a:spcPct val="100000"/>
              </a:lnSpc>
              <a:spcBef>
                <a:spcPts val="950"/>
              </a:spcBef>
            </a:pPr>
            <a:endParaRPr sz="16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41817" y="5429264"/>
            <a:ext cx="3102149" cy="1218923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lang="en-US" sz="2400" spc="5" dirty="0">
                <a:solidFill>
                  <a:srgbClr val="00B0F0"/>
                </a:solidFill>
                <a:latin typeface="Corbel"/>
                <a:cs typeface="Corbel"/>
              </a:rPr>
              <a:t>Dr </a:t>
            </a:r>
            <a:r>
              <a:rPr lang="en-US" sz="2400" spc="5" dirty="0" err="1">
                <a:solidFill>
                  <a:srgbClr val="00B0F0"/>
                </a:solidFill>
                <a:latin typeface="Corbel"/>
                <a:cs typeface="Corbel"/>
              </a:rPr>
              <a:t>Arun</a:t>
            </a:r>
            <a:r>
              <a:rPr lang="en-US" sz="2400" spc="5" dirty="0">
                <a:solidFill>
                  <a:srgbClr val="00B0F0"/>
                </a:solidFill>
                <a:latin typeface="Corbel"/>
                <a:cs typeface="Corbel"/>
              </a:rPr>
              <a:t> Jude Alphonse</a:t>
            </a: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lang="en-US" sz="2400" spc="5" dirty="0">
                <a:solidFill>
                  <a:srgbClr val="00B0F0"/>
                </a:solidFill>
                <a:latin typeface="Corbel"/>
                <a:cs typeface="Corbel"/>
              </a:rPr>
              <a:t>DM Cardiology Resident</a:t>
            </a:r>
          </a:p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lang="en-US" sz="2400" spc="5" dirty="0" err="1">
                <a:solidFill>
                  <a:srgbClr val="00B0F0"/>
                </a:solidFill>
                <a:latin typeface="Corbel"/>
                <a:cs typeface="Corbel"/>
              </a:rPr>
              <a:t>Govt</a:t>
            </a:r>
            <a:r>
              <a:rPr lang="en-US" sz="2400" spc="5" dirty="0">
                <a:solidFill>
                  <a:srgbClr val="00B0F0"/>
                </a:solidFill>
                <a:latin typeface="Corbel"/>
                <a:cs typeface="Corbel"/>
              </a:rPr>
              <a:t> TDMC </a:t>
            </a:r>
            <a:r>
              <a:rPr lang="en-US" sz="2400" spc="5" dirty="0" err="1">
                <a:solidFill>
                  <a:srgbClr val="00B0F0"/>
                </a:solidFill>
                <a:latin typeface="Corbel"/>
                <a:cs typeface="Corbel"/>
              </a:rPr>
              <a:t>Alappuzha</a:t>
            </a:r>
            <a:endParaRPr sz="2400">
              <a:solidFill>
                <a:srgbClr val="00B0F0"/>
              </a:solidFill>
              <a:latin typeface="Corbel"/>
              <a:cs typeface="Corbel"/>
            </a:endParaRPr>
          </a:p>
        </p:txBody>
      </p:sp>
      <p:pic>
        <p:nvPicPr>
          <p:cNvPr id="9" name="Picture 12">
            <a:extLst>
              <a:ext uri="{FF2B5EF4-FFF2-40B4-BE49-F238E27FC236}">
                <a16:creationId xmlns:a16="http://schemas.microsoft.com/office/drawing/2014/main" xmlns="" id="{0DE7B1C2-069A-CC43-AEDF-C39A45A47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143125"/>
            <a:ext cx="9144000" cy="25717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CONTRACTILITY</a:t>
            </a:r>
            <a:endParaRPr lang="en-IN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050" y="1778000"/>
            <a:ext cx="7791450" cy="1292662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Increased by –</a:t>
            </a:r>
          </a:p>
          <a:p>
            <a:pPr>
              <a:buNone/>
            </a:pPr>
            <a:r>
              <a:rPr lang="en-US" altLang="en-US" sz="2800" dirty="0" smtClean="0"/>
              <a:t> </a:t>
            </a:r>
            <a:r>
              <a:rPr lang="en-US" altLang="en-US" sz="2800" dirty="0" smtClean="0"/>
              <a:t>  Long </a:t>
            </a:r>
            <a:r>
              <a:rPr lang="en-US" altLang="en-US" sz="2800" dirty="0" smtClean="0"/>
              <a:t>cycle length after PVC </a:t>
            </a:r>
            <a:endParaRPr lang="en-US" altLang="en-US" sz="2800" dirty="0" smtClean="0"/>
          </a:p>
          <a:p>
            <a:pPr>
              <a:buNone/>
            </a:pPr>
            <a:r>
              <a:rPr lang="en-US" altLang="en-US" sz="2800" dirty="0" smtClean="0"/>
              <a:t> </a:t>
            </a:r>
            <a:r>
              <a:rPr lang="en-US" altLang="en-US" sz="2800" dirty="0" smtClean="0"/>
              <a:t>    or </a:t>
            </a:r>
            <a:r>
              <a:rPr lang="en-US" altLang="en-US" sz="2800" dirty="0" smtClean="0"/>
              <a:t>in long cycles of </a:t>
            </a:r>
            <a:r>
              <a:rPr lang="en-US" altLang="en-US" sz="2800" dirty="0" smtClean="0"/>
              <a:t>AF</a:t>
            </a:r>
            <a:r>
              <a:rPr lang="en-US" sz="2800" dirty="0" smtClean="0"/>
              <a:t> , walking </a:t>
            </a:r>
            <a:endParaRPr lang="en-IN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3623" y="515238"/>
            <a:ext cx="485013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65" dirty="0"/>
              <a:t>WHY</a:t>
            </a:r>
            <a:r>
              <a:rPr sz="4000" spc="-210" dirty="0"/>
              <a:t> </a:t>
            </a:r>
            <a:r>
              <a:rPr sz="4000" spc="-55" dirty="0"/>
              <a:t>DO</a:t>
            </a:r>
            <a:r>
              <a:rPr sz="4000" spc="-210" dirty="0"/>
              <a:t> </a:t>
            </a:r>
            <a:r>
              <a:rPr sz="4000" spc="-45" dirty="0"/>
              <a:t>IT</a:t>
            </a:r>
            <a:r>
              <a:rPr sz="4000" spc="-210" dirty="0"/>
              <a:t> </a:t>
            </a:r>
            <a:r>
              <a:rPr sz="4000" spc="-45" dirty="0"/>
              <a:t>AT</a:t>
            </a:r>
            <a:r>
              <a:rPr sz="4000" spc="-204" dirty="0"/>
              <a:t> </a:t>
            </a:r>
            <a:r>
              <a:rPr sz="4000" spc="-65" dirty="0"/>
              <a:t>ALL</a:t>
            </a:r>
            <a:r>
              <a:rPr sz="4000" spc="-210" dirty="0"/>
              <a:t> </a:t>
            </a:r>
            <a:r>
              <a:rPr sz="4000" dirty="0"/>
              <a:t>?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063548" y="1793240"/>
            <a:ext cx="4602480" cy="37611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indent="-342265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330" algn="l"/>
                <a:tab pos="354965" algn="l"/>
              </a:tabLst>
            </a:pP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Diagnose</a:t>
            </a:r>
            <a:endParaRPr sz="30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D5EBFF"/>
              </a:buClr>
              <a:buFont typeface="Wingdings"/>
              <a:buChar char=""/>
            </a:pPr>
            <a:endParaRPr sz="4050">
              <a:latin typeface="Corbel"/>
              <a:cs typeface="Corbel"/>
            </a:endParaRPr>
          </a:p>
          <a:p>
            <a:pPr marL="354330" indent="-342265">
              <a:lnSpc>
                <a:spcPct val="100000"/>
              </a:lnSpc>
              <a:buClr>
                <a:srgbClr val="D5EBFF"/>
              </a:buClr>
              <a:buSzPct val="95000"/>
              <a:buFont typeface="Wingdings"/>
              <a:buChar char=""/>
              <a:tabLst>
                <a:tab pos="354330" algn="l"/>
                <a:tab pos="354965" algn="l"/>
              </a:tabLst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Confirm</a:t>
            </a:r>
            <a:r>
              <a:rPr sz="3000" spc="-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clinical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impression</a:t>
            </a:r>
            <a:endParaRPr sz="30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D5EBFF"/>
              </a:buClr>
              <a:buFont typeface="Wingdings"/>
              <a:buChar char=""/>
            </a:pPr>
            <a:endParaRPr sz="4100">
              <a:latin typeface="Corbel"/>
              <a:cs typeface="Corbel"/>
            </a:endParaRPr>
          </a:p>
          <a:p>
            <a:pPr marL="354330" indent="-342265">
              <a:lnSpc>
                <a:spcPct val="100000"/>
              </a:lnSpc>
              <a:buClr>
                <a:srgbClr val="D5EBFF"/>
              </a:buClr>
              <a:buSzPct val="95000"/>
              <a:buFont typeface="Wingdings"/>
              <a:buChar char=""/>
              <a:tabLst>
                <a:tab pos="354330" algn="l"/>
                <a:tab pos="354965" algn="l"/>
              </a:tabLst>
            </a:pP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Identify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origin</a:t>
            </a:r>
            <a:endParaRPr sz="30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D5EBFF"/>
              </a:buClr>
              <a:buFont typeface="Wingdings"/>
              <a:buChar char=""/>
            </a:pPr>
            <a:endParaRPr sz="4050">
              <a:latin typeface="Corbel"/>
              <a:cs typeface="Corbel"/>
            </a:endParaRPr>
          </a:p>
          <a:p>
            <a:pPr marL="354330" indent="-342265">
              <a:lnSpc>
                <a:spcPct val="100000"/>
              </a:lnSpc>
              <a:spcBef>
                <a:spcPts val="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330" algn="l"/>
                <a:tab pos="354965" algn="l"/>
              </a:tabLst>
            </a:pP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Differentiate</a:t>
            </a:r>
            <a:endParaRPr sz="30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0034" y="5572140"/>
            <a:ext cx="8215370" cy="647613"/>
          </a:xfrm>
          <a:prstGeom prst="rect">
            <a:avLst/>
          </a:prstGeom>
          <a:ln w="9525">
            <a:solidFill>
              <a:srgbClr val="00AF5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250"/>
              </a:spcBef>
            </a:pPr>
            <a:r>
              <a:rPr sz="2000" b="1" spc="-10" dirty="0">
                <a:solidFill>
                  <a:srgbClr val="00B0F0"/>
                </a:solidFill>
                <a:latin typeface="Corbel"/>
                <a:cs typeface="Corbel"/>
              </a:rPr>
              <a:t>NEVER</a:t>
            </a:r>
            <a:r>
              <a:rPr sz="2000" b="1" spc="-25" dirty="0">
                <a:solidFill>
                  <a:srgbClr val="00B0F0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00B0F0"/>
                </a:solidFill>
                <a:latin typeface="Corbel"/>
                <a:cs typeface="Corbel"/>
              </a:rPr>
              <a:t>INTERPRET</a:t>
            </a:r>
            <a:r>
              <a:rPr sz="1800" spc="-5" dirty="0">
                <a:solidFill>
                  <a:srgbClr val="00B0F0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00B0F0"/>
                </a:solidFill>
                <a:latin typeface="Corbel"/>
                <a:cs typeface="Corbel"/>
              </a:rPr>
              <a:t>IN</a:t>
            </a:r>
            <a:r>
              <a:rPr sz="1800" spc="-15" dirty="0">
                <a:solidFill>
                  <a:srgbClr val="00B0F0"/>
                </a:solidFill>
                <a:latin typeface="Corbel"/>
                <a:cs typeface="Corbel"/>
              </a:rPr>
              <a:t> ISOLATION;</a:t>
            </a:r>
            <a:endParaRPr sz="1800">
              <a:solidFill>
                <a:srgbClr val="00B0F0"/>
              </a:solidFill>
              <a:latin typeface="Corbel"/>
              <a:cs typeface="Corbel"/>
            </a:endParaRPr>
          </a:p>
          <a:p>
            <a:pPr marL="92075">
              <a:lnSpc>
                <a:spcPct val="100000"/>
              </a:lnSpc>
            </a:pPr>
            <a:r>
              <a:rPr sz="2000" b="1" spc="-5" dirty="0">
                <a:solidFill>
                  <a:srgbClr val="00B0F0"/>
                </a:solidFill>
                <a:latin typeface="Corbel"/>
                <a:cs typeface="Corbel"/>
              </a:rPr>
              <a:t>A</a:t>
            </a:r>
            <a:r>
              <a:rPr sz="2000" b="1" spc="-120" dirty="0">
                <a:solidFill>
                  <a:srgbClr val="00B0F0"/>
                </a:solidFill>
                <a:latin typeface="Corbel"/>
                <a:cs typeface="Corbel"/>
              </a:rPr>
              <a:t>L</a:t>
            </a:r>
            <a:r>
              <a:rPr sz="2000" b="1" spc="-75" dirty="0">
                <a:solidFill>
                  <a:srgbClr val="00B0F0"/>
                </a:solidFill>
                <a:latin typeface="Corbel"/>
                <a:cs typeface="Corbel"/>
              </a:rPr>
              <a:t>W</a:t>
            </a:r>
            <a:r>
              <a:rPr sz="2000" b="1" spc="-120" dirty="0">
                <a:solidFill>
                  <a:srgbClr val="00B0F0"/>
                </a:solidFill>
                <a:latin typeface="Corbel"/>
                <a:cs typeface="Corbel"/>
              </a:rPr>
              <a:t>A</a:t>
            </a:r>
            <a:r>
              <a:rPr sz="2000" b="1" spc="-5" dirty="0">
                <a:solidFill>
                  <a:srgbClr val="00B0F0"/>
                </a:solidFill>
                <a:latin typeface="Corbel"/>
                <a:cs typeface="Corbel"/>
              </a:rPr>
              <a:t>YS</a:t>
            </a:r>
            <a:r>
              <a:rPr sz="2000" b="1" spc="-95" dirty="0">
                <a:solidFill>
                  <a:srgbClr val="00B0F0"/>
                </a:solidFill>
                <a:latin typeface="Corbel"/>
                <a:cs typeface="Corbel"/>
              </a:rPr>
              <a:t> </a:t>
            </a:r>
            <a:r>
              <a:rPr sz="1800" spc="-15" dirty="0">
                <a:solidFill>
                  <a:srgbClr val="00B0F0"/>
                </a:solidFill>
                <a:latin typeface="Corbel"/>
                <a:cs typeface="Corbel"/>
              </a:rPr>
              <a:t>I</a:t>
            </a:r>
            <a:r>
              <a:rPr sz="1800" spc="-5" dirty="0">
                <a:solidFill>
                  <a:srgbClr val="00B0F0"/>
                </a:solidFill>
                <a:latin typeface="Corbel"/>
                <a:cs typeface="Corbel"/>
              </a:rPr>
              <a:t>NTE</a:t>
            </a:r>
            <a:r>
              <a:rPr sz="1800" spc="-10" dirty="0">
                <a:solidFill>
                  <a:srgbClr val="00B0F0"/>
                </a:solidFill>
                <a:latin typeface="Corbel"/>
                <a:cs typeface="Corbel"/>
              </a:rPr>
              <a:t>GR</a:t>
            </a:r>
            <a:r>
              <a:rPr sz="1800" spc="-90" dirty="0">
                <a:solidFill>
                  <a:srgbClr val="00B0F0"/>
                </a:solidFill>
                <a:latin typeface="Corbel"/>
                <a:cs typeface="Corbel"/>
              </a:rPr>
              <a:t>A</a:t>
            </a:r>
            <a:r>
              <a:rPr sz="1800" spc="5" dirty="0">
                <a:solidFill>
                  <a:srgbClr val="00B0F0"/>
                </a:solidFill>
                <a:latin typeface="Corbel"/>
                <a:cs typeface="Corbel"/>
              </a:rPr>
              <a:t>T</a:t>
            </a:r>
            <a:r>
              <a:rPr sz="1800" dirty="0">
                <a:solidFill>
                  <a:srgbClr val="00B0F0"/>
                </a:solidFill>
                <a:latin typeface="Corbel"/>
                <a:cs typeface="Corbel"/>
              </a:rPr>
              <a:t>E</a:t>
            </a:r>
            <a:r>
              <a:rPr sz="1800" spc="-105" dirty="0">
                <a:solidFill>
                  <a:srgbClr val="00B0F0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00B0F0"/>
                </a:solidFill>
                <a:latin typeface="Corbel"/>
                <a:cs typeface="Corbel"/>
              </a:rPr>
              <a:t>W</a:t>
            </a:r>
            <a:r>
              <a:rPr sz="1800" spc="-15" dirty="0">
                <a:solidFill>
                  <a:srgbClr val="00B0F0"/>
                </a:solidFill>
                <a:latin typeface="Corbel"/>
                <a:cs typeface="Corbel"/>
              </a:rPr>
              <a:t>I</a:t>
            </a:r>
            <a:r>
              <a:rPr sz="1800" spc="5" dirty="0">
                <a:solidFill>
                  <a:srgbClr val="00B0F0"/>
                </a:solidFill>
                <a:latin typeface="Corbel"/>
                <a:cs typeface="Corbel"/>
              </a:rPr>
              <a:t>T</a:t>
            </a:r>
            <a:r>
              <a:rPr sz="1800" dirty="0">
                <a:solidFill>
                  <a:srgbClr val="00B0F0"/>
                </a:solidFill>
                <a:latin typeface="Corbel"/>
                <a:cs typeface="Corbel"/>
              </a:rPr>
              <a:t>H</a:t>
            </a:r>
            <a:r>
              <a:rPr sz="1800" spc="-5" dirty="0">
                <a:solidFill>
                  <a:srgbClr val="00B0F0"/>
                </a:solidFill>
                <a:latin typeface="Corbel"/>
                <a:cs typeface="Corbel"/>
              </a:rPr>
              <a:t> H</a:t>
            </a:r>
            <a:r>
              <a:rPr sz="1800" spc="-15" dirty="0">
                <a:solidFill>
                  <a:srgbClr val="00B0F0"/>
                </a:solidFill>
                <a:latin typeface="Corbel"/>
                <a:cs typeface="Corbel"/>
              </a:rPr>
              <a:t>I</a:t>
            </a:r>
            <a:r>
              <a:rPr sz="1800" spc="-10" dirty="0">
                <a:solidFill>
                  <a:srgbClr val="00B0F0"/>
                </a:solidFill>
                <a:latin typeface="Corbel"/>
                <a:cs typeface="Corbel"/>
              </a:rPr>
              <a:t>S</a:t>
            </a:r>
            <a:r>
              <a:rPr sz="1800" spc="-40" dirty="0">
                <a:solidFill>
                  <a:srgbClr val="00B0F0"/>
                </a:solidFill>
                <a:latin typeface="Corbel"/>
                <a:cs typeface="Corbel"/>
              </a:rPr>
              <a:t>T</a:t>
            </a:r>
            <a:r>
              <a:rPr sz="1800" dirty="0">
                <a:solidFill>
                  <a:srgbClr val="00B0F0"/>
                </a:solidFill>
                <a:latin typeface="Corbel"/>
                <a:cs typeface="Corbel"/>
              </a:rPr>
              <a:t>O</a:t>
            </a:r>
            <a:r>
              <a:rPr sz="1800" spc="-10" dirty="0">
                <a:solidFill>
                  <a:srgbClr val="00B0F0"/>
                </a:solidFill>
                <a:latin typeface="Corbel"/>
                <a:cs typeface="Corbel"/>
              </a:rPr>
              <a:t>R</a:t>
            </a:r>
            <a:r>
              <a:rPr sz="1800" spc="-114" dirty="0">
                <a:solidFill>
                  <a:srgbClr val="00B0F0"/>
                </a:solidFill>
                <a:latin typeface="Corbel"/>
                <a:cs typeface="Corbel"/>
              </a:rPr>
              <a:t>Y</a:t>
            </a:r>
            <a:r>
              <a:rPr sz="1800" dirty="0">
                <a:solidFill>
                  <a:srgbClr val="00B0F0"/>
                </a:solidFill>
                <a:latin typeface="Corbel"/>
                <a:cs typeface="Corbel"/>
              </a:rPr>
              <a:t>,R</a:t>
            </a:r>
            <a:r>
              <a:rPr sz="1800" spc="-15" dirty="0">
                <a:solidFill>
                  <a:srgbClr val="00B0F0"/>
                </a:solidFill>
                <a:latin typeface="Corbel"/>
                <a:cs typeface="Corbel"/>
              </a:rPr>
              <a:t>E</a:t>
            </a:r>
            <a:r>
              <a:rPr sz="1800" spc="-10" dirty="0">
                <a:solidFill>
                  <a:srgbClr val="00B0F0"/>
                </a:solidFill>
                <a:latin typeface="Corbel"/>
                <a:cs typeface="Corbel"/>
              </a:rPr>
              <a:t>S</a:t>
            </a:r>
            <a:r>
              <a:rPr sz="1800" dirty="0">
                <a:solidFill>
                  <a:srgbClr val="00B0F0"/>
                </a:solidFill>
                <a:latin typeface="Corbel"/>
                <a:cs typeface="Corbel"/>
              </a:rPr>
              <a:t>T</a:t>
            </a:r>
            <a:r>
              <a:rPr sz="1800" spc="-70" dirty="0">
                <a:solidFill>
                  <a:srgbClr val="00B0F0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00B0F0"/>
                </a:solidFill>
                <a:latin typeface="Corbel"/>
                <a:cs typeface="Corbel"/>
              </a:rPr>
              <a:t>OF</a:t>
            </a:r>
            <a:r>
              <a:rPr sz="1800" spc="-5" dirty="0">
                <a:solidFill>
                  <a:srgbClr val="00B0F0"/>
                </a:solidFill>
                <a:latin typeface="Corbel"/>
                <a:cs typeface="Corbel"/>
              </a:rPr>
              <a:t> EX</a:t>
            </a:r>
            <a:r>
              <a:rPr sz="1800" spc="5" dirty="0">
                <a:solidFill>
                  <a:srgbClr val="00B0F0"/>
                </a:solidFill>
                <a:latin typeface="Corbel"/>
                <a:cs typeface="Corbel"/>
              </a:rPr>
              <a:t>AM</a:t>
            </a:r>
            <a:r>
              <a:rPr sz="1800" spc="-15" dirty="0">
                <a:solidFill>
                  <a:srgbClr val="00B0F0"/>
                </a:solidFill>
                <a:latin typeface="Corbel"/>
                <a:cs typeface="Corbel"/>
              </a:rPr>
              <a:t>I</a:t>
            </a:r>
            <a:r>
              <a:rPr sz="1800" spc="-5" dirty="0">
                <a:solidFill>
                  <a:srgbClr val="00B0F0"/>
                </a:solidFill>
                <a:latin typeface="Corbel"/>
                <a:cs typeface="Corbel"/>
              </a:rPr>
              <a:t>N</a:t>
            </a:r>
            <a:r>
              <a:rPr sz="1800" spc="-95" dirty="0">
                <a:solidFill>
                  <a:srgbClr val="00B0F0"/>
                </a:solidFill>
                <a:latin typeface="Corbel"/>
                <a:cs typeface="Corbel"/>
              </a:rPr>
              <a:t>A</a:t>
            </a:r>
            <a:r>
              <a:rPr sz="1800" spc="5" dirty="0">
                <a:solidFill>
                  <a:srgbClr val="00B0F0"/>
                </a:solidFill>
                <a:latin typeface="Corbel"/>
                <a:cs typeface="Corbel"/>
              </a:rPr>
              <a:t>T</a:t>
            </a:r>
            <a:r>
              <a:rPr sz="1800" spc="-15" dirty="0">
                <a:solidFill>
                  <a:srgbClr val="00B0F0"/>
                </a:solidFill>
                <a:latin typeface="Corbel"/>
                <a:cs typeface="Corbel"/>
              </a:rPr>
              <a:t>I</a:t>
            </a:r>
            <a:r>
              <a:rPr sz="1800" dirty="0">
                <a:solidFill>
                  <a:srgbClr val="00B0F0"/>
                </a:solidFill>
                <a:latin typeface="Corbel"/>
                <a:cs typeface="Corbel"/>
              </a:rPr>
              <a:t>ON</a:t>
            </a:r>
            <a:endParaRPr sz="1800">
              <a:solidFill>
                <a:srgbClr val="00B0F0"/>
              </a:solidFill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52877" y="515238"/>
            <a:ext cx="377444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90" dirty="0"/>
              <a:t>SPECIFIC</a:t>
            </a:r>
            <a:r>
              <a:rPr sz="4000" spc="-270" dirty="0"/>
              <a:t> </a:t>
            </a:r>
            <a:r>
              <a:rPr sz="4000" spc="-85" dirty="0"/>
              <a:t>ROLES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09396" y="1916379"/>
            <a:ext cx="21678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20" dirty="0">
                <a:solidFill>
                  <a:srgbClr val="51DAFF"/>
                </a:solidFill>
                <a:latin typeface="Corbel"/>
                <a:cs typeface="Corbel"/>
              </a:rPr>
              <a:t>CORROBORATE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98567" y="1916379"/>
            <a:ext cx="219138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51DAFF"/>
                </a:solidFill>
                <a:latin typeface="Corbel"/>
                <a:cs typeface="Corbel"/>
              </a:rPr>
              <a:t>DIFFERENTIATE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8723" y="2461260"/>
            <a:ext cx="4041775" cy="3959860"/>
          </a:xfrm>
          <a:prstGeom prst="rect">
            <a:avLst/>
          </a:prstGeom>
          <a:ln w="9525">
            <a:solidFill>
              <a:srgbClr val="7ED13A"/>
            </a:solidFill>
          </a:ln>
        </p:spPr>
        <p:txBody>
          <a:bodyPr vert="horz" wrap="square" lIns="0" tIns="26669" rIns="0" bIns="0" rtlCol="0">
            <a:spAutoFit/>
          </a:bodyPr>
          <a:lstStyle/>
          <a:p>
            <a:pPr marL="501650" indent="-342265">
              <a:lnSpc>
                <a:spcPct val="100000"/>
              </a:lnSpc>
              <a:spcBef>
                <a:spcPts val="209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501015" algn="l"/>
                <a:tab pos="502284" algn="l"/>
              </a:tabLst>
            </a:pP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VENOUS</a:t>
            </a:r>
            <a:r>
              <a:rPr sz="24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HUM</a:t>
            </a:r>
            <a:endParaRPr sz="2400">
              <a:latin typeface="Corbel"/>
              <a:cs typeface="Corbel"/>
            </a:endParaRPr>
          </a:p>
          <a:p>
            <a:pPr marL="501650" indent="-342265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501015" algn="l"/>
                <a:tab pos="502284" algn="l"/>
              </a:tabLst>
            </a:pP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HOCM</a:t>
            </a:r>
            <a:endParaRPr sz="2400">
              <a:latin typeface="Corbel"/>
              <a:cs typeface="Corbel"/>
            </a:endParaRPr>
          </a:p>
          <a:p>
            <a:pPr marL="501650" indent="-342265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501015" algn="l"/>
                <a:tab pos="502284" algn="l"/>
              </a:tabLst>
            </a:pPr>
            <a:r>
              <a:rPr sz="2400" spc="-50" dirty="0">
                <a:solidFill>
                  <a:srgbClr val="FFFFFF"/>
                </a:solidFill>
                <a:latin typeface="Corbel"/>
                <a:cs typeface="Corbel"/>
              </a:rPr>
              <a:t>MVP,MR</a:t>
            </a:r>
            <a:endParaRPr sz="2400">
              <a:latin typeface="Corbel"/>
              <a:cs typeface="Corbel"/>
            </a:endParaRPr>
          </a:p>
          <a:p>
            <a:pPr marL="501650" indent="-342265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501015" algn="l"/>
                <a:tab pos="502284" algn="l"/>
              </a:tabLst>
            </a:pP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MS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646676" y="2461260"/>
            <a:ext cx="4041775" cy="3959860"/>
          </a:xfrm>
          <a:prstGeom prst="rect">
            <a:avLst/>
          </a:prstGeom>
          <a:ln w="9525">
            <a:solidFill>
              <a:srgbClr val="7ED13A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502920" indent="-341630">
              <a:lnSpc>
                <a:spcPts val="2800"/>
              </a:lnSpc>
              <a:buClr>
                <a:srgbClr val="D5EBFF"/>
              </a:buClr>
              <a:buSzPct val="93750"/>
              <a:buFont typeface="Wingdings"/>
              <a:buChar char=""/>
              <a:tabLst>
                <a:tab pos="502284" algn="l"/>
                <a:tab pos="502920" algn="l"/>
              </a:tabLst>
            </a:pP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HOCM</a:t>
            </a:r>
            <a:r>
              <a:rPr sz="2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VS</a:t>
            </a:r>
            <a:r>
              <a:rPr sz="18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endParaRPr sz="2400">
              <a:latin typeface="Corbel"/>
              <a:cs typeface="Corbel"/>
            </a:endParaRPr>
          </a:p>
          <a:p>
            <a:pPr marL="502920" indent="-341630">
              <a:lnSpc>
                <a:spcPct val="100000"/>
              </a:lnSpc>
              <a:spcBef>
                <a:spcPts val="409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502284" algn="l"/>
                <a:tab pos="502920" algn="l"/>
              </a:tabLst>
            </a:pP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MVP-MR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VS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OTHER</a:t>
            </a:r>
            <a:endParaRPr sz="2400">
              <a:latin typeface="Corbel"/>
              <a:cs typeface="Corbel"/>
            </a:endParaRPr>
          </a:p>
          <a:p>
            <a:pPr marL="502920" indent="-341630">
              <a:lnSpc>
                <a:spcPct val="100000"/>
              </a:lnSpc>
              <a:spcBef>
                <a:spcPts val="40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502284" algn="l"/>
                <a:tab pos="502920" algn="l"/>
              </a:tabLst>
            </a:pP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MDM</a:t>
            </a:r>
            <a:r>
              <a:rPr sz="2400" spc="-110" dirty="0">
                <a:solidFill>
                  <a:srgbClr val="FFFFFF"/>
                </a:solidFill>
                <a:latin typeface="Corbel"/>
                <a:cs typeface="Corbel"/>
              </a:rPr>
              <a:t> A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spc="-1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PEX</a:t>
            </a:r>
            <a:endParaRPr sz="2400">
              <a:latin typeface="Corbel"/>
              <a:cs typeface="Corbel"/>
            </a:endParaRPr>
          </a:p>
          <a:p>
            <a:pPr marL="502920" indent="-341630">
              <a:lnSpc>
                <a:spcPct val="100000"/>
              </a:lnSpc>
              <a:spcBef>
                <a:spcPts val="409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502284" algn="l"/>
                <a:tab pos="502920" algn="l"/>
              </a:tabLst>
            </a:pP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r>
              <a:rPr sz="2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VS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MR</a:t>
            </a:r>
            <a:endParaRPr sz="2400">
              <a:latin typeface="Corbel"/>
              <a:cs typeface="Corbel"/>
            </a:endParaRPr>
          </a:p>
          <a:p>
            <a:pPr marL="502920" indent="-341630">
              <a:lnSpc>
                <a:spcPct val="100000"/>
              </a:lnSpc>
              <a:spcBef>
                <a:spcPts val="409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502284" algn="l"/>
                <a:tab pos="502920" algn="l"/>
              </a:tabLst>
            </a:pP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MR</a:t>
            </a:r>
            <a:r>
              <a:rPr sz="2400" spc="-1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spc="-1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endParaRPr sz="2400">
              <a:latin typeface="Corbel"/>
              <a:cs typeface="Corbel"/>
            </a:endParaRPr>
          </a:p>
          <a:p>
            <a:pPr marL="502920" indent="-341630">
              <a:lnSpc>
                <a:spcPct val="100000"/>
              </a:lnSpc>
              <a:spcBef>
                <a:spcPts val="409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502284" algn="l"/>
                <a:tab pos="502920" algn="l"/>
              </a:tabLst>
            </a:pP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TOF</a:t>
            </a:r>
            <a:r>
              <a:rPr sz="24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VS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PS</a:t>
            </a:r>
            <a:endParaRPr sz="2400">
              <a:latin typeface="Corbel"/>
              <a:cs typeface="Corbel"/>
            </a:endParaRPr>
          </a:p>
          <a:p>
            <a:pPr marL="502920" indent="-341630">
              <a:lnSpc>
                <a:spcPct val="100000"/>
              </a:lnSpc>
              <a:spcBef>
                <a:spcPts val="434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502284" algn="l"/>
                <a:tab pos="502920" algn="l"/>
              </a:tabLst>
            </a:pP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AR</a:t>
            </a:r>
            <a:r>
              <a:rPr sz="2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5" dirty="0">
                <a:solidFill>
                  <a:srgbClr val="FFFFFF"/>
                </a:solidFill>
                <a:latin typeface="Corbel"/>
                <a:cs typeface="Corbel"/>
              </a:rPr>
              <a:t>VS</a:t>
            </a:r>
            <a:r>
              <a:rPr sz="1600" spc="1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PR</a:t>
            </a:r>
            <a:endParaRPr sz="2400">
              <a:latin typeface="Corbel"/>
              <a:cs typeface="Corbel"/>
            </a:endParaRPr>
          </a:p>
          <a:p>
            <a:pPr marL="502920" indent="-341630">
              <a:lnSpc>
                <a:spcPts val="2735"/>
              </a:lnSpc>
              <a:spcBef>
                <a:spcPts val="409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502284" algn="l"/>
                <a:tab pos="502920" algn="l"/>
              </a:tabLst>
            </a:pP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PULMONARY EC</a:t>
            </a:r>
            <a:r>
              <a:rPr sz="2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600" spc="10" dirty="0">
                <a:solidFill>
                  <a:srgbClr val="FFFFFF"/>
                </a:solidFill>
                <a:latin typeface="Corbel"/>
                <a:cs typeface="Corbel"/>
              </a:rPr>
              <a:t>VS</a:t>
            </a:r>
            <a:endParaRPr sz="1600">
              <a:latin typeface="Corbel"/>
              <a:cs typeface="Corbel"/>
            </a:endParaRPr>
          </a:p>
          <a:p>
            <a:pPr marL="502920">
              <a:lnSpc>
                <a:spcPts val="2735"/>
              </a:lnSpc>
            </a:pP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AORTIC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518286"/>
            <a:ext cx="90912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What</a:t>
            </a:r>
            <a:r>
              <a:rPr spc="-225" dirty="0"/>
              <a:t> </a:t>
            </a:r>
            <a:r>
              <a:rPr spc="-55" dirty="0"/>
              <a:t>is</a:t>
            </a:r>
            <a:r>
              <a:rPr spc="-225" dirty="0"/>
              <a:t> </a:t>
            </a:r>
            <a:r>
              <a:rPr dirty="0"/>
              <a:t>a</a:t>
            </a:r>
            <a:r>
              <a:rPr spc="-225" dirty="0"/>
              <a:t> </a:t>
            </a:r>
            <a:r>
              <a:rPr spc="-100" dirty="0">
                <a:solidFill>
                  <a:srgbClr val="51DAFF"/>
                </a:solidFill>
              </a:rPr>
              <a:t>‘SIGNIFICANT’</a:t>
            </a:r>
            <a:r>
              <a:rPr spc="-195" dirty="0">
                <a:solidFill>
                  <a:srgbClr val="51DAFF"/>
                </a:solidFill>
              </a:rPr>
              <a:t> </a:t>
            </a:r>
            <a:r>
              <a:rPr spc="-100" dirty="0"/>
              <a:t>augmentation</a:t>
            </a:r>
            <a:r>
              <a:rPr spc="-195" dirty="0"/>
              <a:t> </a:t>
            </a:r>
            <a:r>
              <a:rPr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91972" y="1795653"/>
            <a:ext cx="7627620" cy="1574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indent="-342265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3695" algn="l"/>
                <a:tab pos="354965" algn="l"/>
              </a:tabLst>
            </a:pP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Increase</a:t>
            </a:r>
            <a:r>
              <a:rPr sz="30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grade</a:t>
            </a:r>
            <a:r>
              <a:rPr sz="300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murmur</a:t>
            </a:r>
            <a:r>
              <a:rPr sz="30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by</a:t>
            </a:r>
            <a:r>
              <a:rPr sz="30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atleast</a:t>
            </a:r>
            <a:r>
              <a:rPr sz="30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1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grade</a:t>
            </a:r>
            <a:endParaRPr sz="30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D5EBFF"/>
              </a:buClr>
              <a:buFont typeface="Wingdings"/>
              <a:buChar char=""/>
            </a:pPr>
            <a:endParaRPr sz="4050">
              <a:latin typeface="Corbel"/>
              <a:cs typeface="Corbel"/>
            </a:endParaRPr>
          </a:p>
          <a:p>
            <a:pPr marL="354330" indent="-342265">
              <a:lnSpc>
                <a:spcPct val="100000"/>
              </a:lnSpc>
              <a:buClr>
                <a:srgbClr val="D5EBFF"/>
              </a:buClr>
              <a:buSzPct val="95000"/>
              <a:buFont typeface="Wingdings"/>
              <a:buChar char=""/>
              <a:tabLst>
                <a:tab pos="353695" algn="l"/>
                <a:tab pos="354965" algn="l"/>
              </a:tabLst>
            </a:pP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Development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new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thrill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3623" y="515238"/>
            <a:ext cx="518985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4000" spc="-80" dirty="0"/>
              <a:t>When</a:t>
            </a:r>
            <a:r>
              <a:rPr sz="4000" spc="-225" dirty="0"/>
              <a:t> </a:t>
            </a:r>
            <a:r>
              <a:rPr sz="4400" b="1" i="1" spc="-75" dirty="0">
                <a:solidFill>
                  <a:srgbClr val="FF0000"/>
                </a:solidFill>
                <a:latin typeface="Consolas"/>
                <a:cs typeface="Consolas"/>
              </a:rPr>
              <a:t>NOT</a:t>
            </a:r>
            <a:r>
              <a:rPr sz="4400" b="1" i="1" spc="-405" dirty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sz="4000" spc="-60" dirty="0"/>
              <a:t>to</a:t>
            </a:r>
            <a:r>
              <a:rPr sz="4000" spc="-215" dirty="0"/>
              <a:t> </a:t>
            </a:r>
            <a:r>
              <a:rPr sz="4000" spc="-45" dirty="0"/>
              <a:t>do</a:t>
            </a:r>
            <a:r>
              <a:rPr sz="4000" spc="-215" dirty="0"/>
              <a:t> </a:t>
            </a:r>
            <a:r>
              <a:rPr sz="4000" spc="-60" dirty="0"/>
              <a:t>it</a:t>
            </a:r>
            <a:r>
              <a:rPr sz="4000" spc="-210" dirty="0"/>
              <a:t> </a:t>
            </a:r>
            <a:r>
              <a:rPr sz="4000" dirty="0"/>
              <a:t>?</a:t>
            </a:r>
            <a:endParaRPr sz="4000">
              <a:latin typeface="Consolas"/>
              <a:cs typeface="Consola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3548" y="1704594"/>
            <a:ext cx="5965825" cy="221234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4330" indent="-342265">
              <a:lnSpc>
                <a:spcPct val="100000"/>
              </a:lnSpc>
              <a:spcBef>
                <a:spcPts val="7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330" algn="l"/>
                <a:tab pos="354965" algn="l"/>
              </a:tabLst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Sick</a:t>
            </a:r>
            <a:r>
              <a:rPr sz="30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patient</a:t>
            </a:r>
            <a:endParaRPr sz="3000">
              <a:latin typeface="Corbel"/>
              <a:cs typeface="Corbel"/>
            </a:endParaRPr>
          </a:p>
          <a:p>
            <a:pPr marL="354330" indent="-342265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330" algn="l"/>
                <a:tab pos="354965" algn="l"/>
              </a:tabLst>
            </a:pP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HF</a:t>
            </a:r>
            <a:endParaRPr sz="3000">
              <a:latin typeface="Corbel"/>
              <a:cs typeface="Corbel"/>
            </a:endParaRPr>
          </a:p>
          <a:p>
            <a:pPr marL="354330" indent="-342265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330" algn="l"/>
                <a:tab pos="354965" algn="l"/>
              </a:tabLst>
            </a:pPr>
            <a:r>
              <a:rPr sz="3000" spc="-30" dirty="0">
                <a:solidFill>
                  <a:srgbClr val="FFFFFF"/>
                </a:solidFill>
                <a:latin typeface="Corbel"/>
                <a:cs typeface="Corbel"/>
              </a:rPr>
              <a:t>Very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loud</a:t>
            </a:r>
            <a:r>
              <a:rPr sz="30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murmur</a:t>
            </a:r>
            <a:endParaRPr sz="3000">
              <a:latin typeface="Corbel"/>
              <a:cs typeface="Corbel"/>
            </a:endParaRPr>
          </a:p>
          <a:p>
            <a:pPr marL="354330" indent="-342265">
              <a:lnSpc>
                <a:spcPct val="100000"/>
              </a:lnSpc>
              <a:spcBef>
                <a:spcPts val="72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330" algn="l"/>
                <a:tab pos="354965" algn="l"/>
              </a:tabLst>
            </a:pP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No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additional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information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expected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4000" dirty="0" smtClean="0"/>
              <a:t>ONE BY ONE</a:t>
            </a:r>
            <a:endParaRPr sz="400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D160853C-5E1A-8F4E-92A6-FAC5689D97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5797FA2-6624-6546-9E58-8EACBCDD7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771" y="1348191"/>
            <a:ext cx="7512042" cy="521922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15238"/>
            <a:ext cx="297561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95" dirty="0"/>
              <a:t>INSPIRATION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64207" y="1929383"/>
            <a:ext cx="6444869" cy="356450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15238"/>
            <a:ext cx="270764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95" dirty="0"/>
              <a:t>EXPIRATION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50920" y="1499552"/>
            <a:ext cx="2814701" cy="478066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1101" y="515238"/>
            <a:ext cx="29781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90" dirty="0"/>
              <a:t>RESPIRATION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06348" y="1723588"/>
            <a:ext cx="3586479" cy="2960370"/>
          </a:xfrm>
          <a:prstGeom prst="rect">
            <a:avLst/>
          </a:prstGeom>
        </p:spPr>
        <p:txBody>
          <a:bodyPr vert="horz" wrap="square" lIns="0" tIns="20574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620"/>
              </a:spcBef>
            </a:pPr>
            <a:r>
              <a:rPr sz="2400" b="1" spc="-95" dirty="0">
                <a:solidFill>
                  <a:srgbClr val="51DAFF"/>
                </a:solidFill>
                <a:latin typeface="Corbel"/>
                <a:cs typeface="Corbel"/>
              </a:rPr>
              <a:t>L</a:t>
            </a:r>
            <a:r>
              <a:rPr sz="2400" b="1" spc="-15" dirty="0">
                <a:solidFill>
                  <a:srgbClr val="51DAFF"/>
                </a:solidFill>
                <a:latin typeface="Corbel"/>
                <a:cs typeface="Corbel"/>
              </a:rPr>
              <a:t>O</a:t>
            </a:r>
            <a:r>
              <a:rPr sz="2400" b="1" spc="-5" dirty="0">
                <a:solidFill>
                  <a:srgbClr val="51DAFF"/>
                </a:solidFill>
                <a:latin typeface="Corbel"/>
                <a:cs typeface="Corbel"/>
              </a:rPr>
              <a:t>UDE</a:t>
            </a:r>
            <a:r>
              <a:rPr sz="2400" b="1" dirty="0">
                <a:solidFill>
                  <a:srgbClr val="51DAFF"/>
                </a:solidFill>
                <a:latin typeface="Corbel"/>
                <a:cs typeface="Corbel"/>
              </a:rPr>
              <a:t>R</a:t>
            </a:r>
            <a:r>
              <a:rPr sz="2400" b="1" spc="-110" dirty="0">
                <a:solidFill>
                  <a:srgbClr val="51DA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51DAFF"/>
                </a:solidFill>
                <a:latin typeface="Corbel"/>
                <a:cs typeface="Corbel"/>
              </a:rPr>
              <a:t>O</a:t>
            </a:r>
            <a:r>
              <a:rPr sz="2400" b="1" dirty="0">
                <a:solidFill>
                  <a:srgbClr val="51DAFF"/>
                </a:solidFill>
                <a:latin typeface="Corbel"/>
                <a:cs typeface="Corbel"/>
              </a:rPr>
              <a:t>N</a:t>
            </a:r>
            <a:r>
              <a:rPr sz="2400" b="1" spc="35" dirty="0">
                <a:solidFill>
                  <a:srgbClr val="51DAFF"/>
                </a:solidFill>
                <a:latin typeface="Corbel"/>
                <a:cs typeface="Corbel"/>
              </a:rPr>
              <a:t> </a:t>
            </a:r>
            <a:r>
              <a:rPr sz="2400" b="1" spc="5" dirty="0">
                <a:solidFill>
                  <a:srgbClr val="51DAFF"/>
                </a:solidFill>
                <a:latin typeface="Corbel"/>
                <a:cs typeface="Corbel"/>
              </a:rPr>
              <a:t>I</a:t>
            </a:r>
            <a:r>
              <a:rPr sz="2400" b="1" dirty="0">
                <a:solidFill>
                  <a:srgbClr val="51DAFF"/>
                </a:solidFill>
                <a:latin typeface="Corbel"/>
                <a:cs typeface="Corbel"/>
              </a:rPr>
              <a:t>N</a:t>
            </a:r>
            <a:r>
              <a:rPr sz="2400" b="1" spc="5" dirty="0">
                <a:solidFill>
                  <a:srgbClr val="51DAFF"/>
                </a:solidFill>
                <a:latin typeface="Corbel"/>
                <a:cs typeface="Corbel"/>
              </a:rPr>
              <a:t>S</a:t>
            </a:r>
            <a:r>
              <a:rPr sz="2400" b="1" dirty="0">
                <a:solidFill>
                  <a:srgbClr val="51DAFF"/>
                </a:solidFill>
                <a:latin typeface="Corbel"/>
                <a:cs typeface="Corbel"/>
              </a:rPr>
              <a:t>PI</a:t>
            </a:r>
            <a:r>
              <a:rPr sz="2400" b="1" spc="5" dirty="0">
                <a:solidFill>
                  <a:srgbClr val="51DAFF"/>
                </a:solidFill>
                <a:latin typeface="Corbel"/>
                <a:cs typeface="Corbel"/>
              </a:rPr>
              <a:t>R</a:t>
            </a:r>
            <a:r>
              <a:rPr sz="2400" b="1" spc="-120" dirty="0">
                <a:solidFill>
                  <a:srgbClr val="51DAFF"/>
                </a:solidFill>
                <a:latin typeface="Corbel"/>
                <a:cs typeface="Corbel"/>
              </a:rPr>
              <a:t>A</a:t>
            </a:r>
            <a:r>
              <a:rPr sz="2400" b="1" spc="-5" dirty="0">
                <a:solidFill>
                  <a:srgbClr val="51DAFF"/>
                </a:solidFill>
                <a:latin typeface="Corbel"/>
                <a:cs typeface="Corbel"/>
              </a:rPr>
              <a:t>T</a:t>
            </a:r>
            <a:r>
              <a:rPr sz="2400" b="1" dirty="0">
                <a:solidFill>
                  <a:srgbClr val="51DAFF"/>
                </a:solidFill>
                <a:latin typeface="Corbel"/>
                <a:cs typeface="Corbel"/>
              </a:rPr>
              <a:t>I</a:t>
            </a:r>
            <a:r>
              <a:rPr sz="2400" b="1" spc="-15" dirty="0">
                <a:solidFill>
                  <a:srgbClr val="51DAFF"/>
                </a:solidFill>
                <a:latin typeface="Corbel"/>
                <a:cs typeface="Corbel"/>
              </a:rPr>
              <a:t>O</a:t>
            </a:r>
            <a:r>
              <a:rPr sz="2400" b="1" dirty="0">
                <a:solidFill>
                  <a:srgbClr val="51DAFF"/>
                </a:solidFill>
                <a:latin typeface="Corbel"/>
                <a:cs typeface="Corbel"/>
              </a:rPr>
              <a:t>N</a:t>
            </a:r>
            <a:endParaRPr sz="2400">
              <a:latin typeface="Corbel"/>
              <a:cs typeface="Corbel"/>
            </a:endParaRPr>
          </a:p>
          <a:p>
            <a:pPr marL="353695" indent="-341630">
              <a:lnSpc>
                <a:spcPct val="100000"/>
              </a:lnSpc>
              <a:spcBef>
                <a:spcPts val="151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RV</a:t>
            </a:r>
            <a:r>
              <a:rPr sz="2400" spc="-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S3,</a:t>
            </a: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RVS4</a:t>
            </a:r>
            <a:endParaRPr sz="2400">
              <a:latin typeface="Corbel"/>
              <a:cs typeface="Corbel"/>
            </a:endParaRPr>
          </a:p>
          <a:p>
            <a:pPr marL="353695" indent="-34163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TR</a:t>
            </a:r>
            <a:endParaRPr sz="2400">
              <a:latin typeface="Corbel"/>
              <a:cs typeface="Corbel"/>
            </a:endParaRPr>
          </a:p>
          <a:p>
            <a:pPr marL="353695" indent="-34163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TS</a:t>
            </a:r>
            <a:endParaRPr sz="2400">
              <a:latin typeface="Corbel"/>
              <a:cs typeface="Corbel"/>
            </a:endParaRPr>
          </a:p>
          <a:p>
            <a:pPr marL="353695" indent="-34163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PS</a:t>
            </a:r>
            <a:endParaRPr sz="2400">
              <a:latin typeface="Corbel"/>
              <a:cs typeface="Corbel"/>
            </a:endParaRPr>
          </a:p>
          <a:p>
            <a:pPr marL="353695" indent="-34163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PR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95520" y="1723588"/>
            <a:ext cx="3470275" cy="2960370"/>
          </a:xfrm>
          <a:prstGeom prst="rect">
            <a:avLst/>
          </a:prstGeom>
        </p:spPr>
        <p:txBody>
          <a:bodyPr vert="horz" wrap="square" lIns="0" tIns="20574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620"/>
              </a:spcBef>
            </a:pPr>
            <a:r>
              <a:rPr sz="2400" b="1" spc="-95" dirty="0">
                <a:solidFill>
                  <a:srgbClr val="51DAFF"/>
                </a:solidFill>
                <a:latin typeface="Corbel"/>
                <a:cs typeface="Corbel"/>
              </a:rPr>
              <a:t>L</a:t>
            </a:r>
            <a:r>
              <a:rPr sz="2400" b="1" spc="-15" dirty="0">
                <a:solidFill>
                  <a:srgbClr val="51DAFF"/>
                </a:solidFill>
                <a:latin typeface="Corbel"/>
                <a:cs typeface="Corbel"/>
              </a:rPr>
              <a:t>O</a:t>
            </a:r>
            <a:r>
              <a:rPr sz="2400" b="1" spc="-5" dirty="0">
                <a:solidFill>
                  <a:srgbClr val="51DAFF"/>
                </a:solidFill>
                <a:latin typeface="Corbel"/>
                <a:cs typeface="Corbel"/>
              </a:rPr>
              <a:t>UDE</a:t>
            </a:r>
            <a:r>
              <a:rPr sz="2400" b="1" dirty="0">
                <a:solidFill>
                  <a:srgbClr val="51DAFF"/>
                </a:solidFill>
                <a:latin typeface="Corbel"/>
                <a:cs typeface="Corbel"/>
              </a:rPr>
              <a:t>R</a:t>
            </a:r>
            <a:r>
              <a:rPr sz="2400" b="1" spc="-110" dirty="0">
                <a:solidFill>
                  <a:srgbClr val="51DA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51DAFF"/>
                </a:solidFill>
                <a:latin typeface="Corbel"/>
                <a:cs typeface="Corbel"/>
              </a:rPr>
              <a:t>O</a:t>
            </a:r>
            <a:r>
              <a:rPr sz="2400" b="1" dirty="0">
                <a:solidFill>
                  <a:srgbClr val="51DAFF"/>
                </a:solidFill>
                <a:latin typeface="Corbel"/>
                <a:cs typeface="Corbel"/>
              </a:rPr>
              <a:t>N</a:t>
            </a:r>
            <a:r>
              <a:rPr sz="2400" b="1" spc="35" dirty="0">
                <a:solidFill>
                  <a:srgbClr val="51DA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51DAFF"/>
                </a:solidFill>
                <a:latin typeface="Corbel"/>
                <a:cs typeface="Corbel"/>
              </a:rPr>
              <a:t>E</a:t>
            </a:r>
            <a:r>
              <a:rPr sz="2400" b="1" spc="5" dirty="0">
                <a:solidFill>
                  <a:srgbClr val="51DAFF"/>
                </a:solidFill>
                <a:latin typeface="Corbel"/>
                <a:cs typeface="Corbel"/>
              </a:rPr>
              <a:t>X</a:t>
            </a:r>
            <a:r>
              <a:rPr sz="2400" b="1" dirty="0">
                <a:solidFill>
                  <a:srgbClr val="51DAFF"/>
                </a:solidFill>
                <a:latin typeface="Corbel"/>
                <a:cs typeface="Corbel"/>
              </a:rPr>
              <a:t>PI</a:t>
            </a:r>
            <a:r>
              <a:rPr sz="2400" b="1" spc="5" dirty="0">
                <a:solidFill>
                  <a:srgbClr val="51DAFF"/>
                </a:solidFill>
                <a:latin typeface="Corbel"/>
                <a:cs typeface="Corbel"/>
              </a:rPr>
              <a:t>R</a:t>
            </a:r>
            <a:r>
              <a:rPr sz="2400" b="1" spc="-120" dirty="0">
                <a:solidFill>
                  <a:srgbClr val="51DAFF"/>
                </a:solidFill>
                <a:latin typeface="Corbel"/>
                <a:cs typeface="Corbel"/>
              </a:rPr>
              <a:t>A</a:t>
            </a:r>
            <a:r>
              <a:rPr sz="2400" b="1" spc="-5" dirty="0">
                <a:solidFill>
                  <a:srgbClr val="51DAFF"/>
                </a:solidFill>
                <a:latin typeface="Corbel"/>
                <a:cs typeface="Corbel"/>
              </a:rPr>
              <a:t>T</a:t>
            </a:r>
            <a:r>
              <a:rPr sz="2400" b="1" dirty="0">
                <a:solidFill>
                  <a:srgbClr val="51DAFF"/>
                </a:solidFill>
                <a:latin typeface="Corbel"/>
                <a:cs typeface="Corbel"/>
              </a:rPr>
              <a:t>I</a:t>
            </a:r>
            <a:r>
              <a:rPr sz="2400" b="1" spc="-15" dirty="0">
                <a:solidFill>
                  <a:srgbClr val="51DAFF"/>
                </a:solidFill>
                <a:latin typeface="Corbel"/>
                <a:cs typeface="Corbel"/>
              </a:rPr>
              <a:t>O</a:t>
            </a:r>
            <a:r>
              <a:rPr sz="2400" b="1" dirty="0">
                <a:solidFill>
                  <a:srgbClr val="51DAFF"/>
                </a:solidFill>
                <a:latin typeface="Corbel"/>
                <a:cs typeface="Corbel"/>
              </a:rPr>
              <a:t>N</a:t>
            </a:r>
            <a:endParaRPr sz="2400">
              <a:latin typeface="Corbel"/>
              <a:cs typeface="Corbel"/>
            </a:endParaRPr>
          </a:p>
          <a:p>
            <a:pPr marL="353695" indent="-341630">
              <a:lnSpc>
                <a:spcPct val="100000"/>
              </a:lnSpc>
              <a:spcBef>
                <a:spcPts val="151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spc="-24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40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3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, </a:t>
            </a:r>
            <a:r>
              <a:rPr sz="2400" spc="-24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S4</a:t>
            </a:r>
            <a:endParaRPr sz="2400">
              <a:latin typeface="Corbel"/>
              <a:cs typeface="Corbel"/>
            </a:endParaRPr>
          </a:p>
          <a:p>
            <a:pPr marL="353695" indent="-34163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MR</a:t>
            </a:r>
            <a:endParaRPr sz="2400">
              <a:latin typeface="Corbel"/>
              <a:cs typeface="Corbel"/>
            </a:endParaRPr>
          </a:p>
          <a:p>
            <a:pPr marL="353695" indent="-34163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MS</a:t>
            </a:r>
            <a:endParaRPr sz="2400">
              <a:latin typeface="Corbel"/>
              <a:cs typeface="Corbel"/>
            </a:endParaRPr>
          </a:p>
          <a:p>
            <a:pPr marL="353695" indent="-34163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endParaRPr sz="2400">
              <a:latin typeface="Corbel"/>
              <a:cs typeface="Corbel"/>
            </a:endParaRPr>
          </a:p>
          <a:p>
            <a:pPr marL="353695" indent="-34163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AR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523697"/>
            <a:ext cx="9114155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95" dirty="0"/>
              <a:t>PULMONIC</a:t>
            </a:r>
            <a:r>
              <a:rPr sz="3200" spc="-190" dirty="0"/>
              <a:t> </a:t>
            </a:r>
            <a:r>
              <a:rPr sz="3200" spc="-85" dirty="0"/>
              <a:t>VALVE</a:t>
            </a:r>
            <a:r>
              <a:rPr sz="3200" spc="-185" dirty="0"/>
              <a:t> </a:t>
            </a:r>
            <a:r>
              <a:rPr sz="3200" spc="-95" dirty="0"/>
              <a:t>EJECTION</a:t>
            </a:r>
            <a:r>
              <a:rPr sz="3200" spc="-185" dirty="0"/>
              <a:t> </a:t>
            </a:r>
            <a:r>
              <a:rPr sz="3200" spc="-80" dirty="0"/>
              <a:t>CLICK</a:t>
            </a:r>
            <a:r>
              <a:rPr sz="3200" spc="-210" dirty="0"/>
              <a:t> </a:t>
            </a:r>
            <a:r>
              <a:rPr sz="3200" spc="-5" dirty="0"/>
              <a:t>:</a:t>
            </a:r>
            <a:r>
              <a:rPr sz="3200" spc="-210" dirty="0"/>
              <a:t> </a:t>
            </a:r>
            <a:r>
              <a:rPr sz="3200" spc="-90" dirty="0"/>
              <a:t>VALVULAR</a:t>
            </a:r>
            <a:r>
              <a:rPr sz="3200" spc="-185" dirty="0"/>
              <a:t> </a:t>
            </a:r>
            <a:r>
              <a:rPr sz="3200" spc="-45" dirty="0"/>
              <a:t>PS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8739" y="1015110"/>
            <a:ext cx="74942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90" dirty="0">
                <a:solidFill>
                  <a:srgbClr val="00AF50"/>
                </a:solidFill>
                <a:latin typeface="Consolas"/>
                <a:cs typeface="Consolas"/>
              </a:rPr>
              <a:t>typically</a:t>
            </a:r>
            <a:r>
              <a:rPr sz="2400" i="1" spc="-204" dirty="0">
                <a:solidFill>
                  <a:srgbClr val="00AF50"/>
                </a:solidFill>
                <a:latin typeface="Consolas"/>
                <a:cs typeface="Consolas"/>
              </a:rPr>
              <a:t> </a:t>
            </a:r>
            <a:r>
              <a:rPr sz="2400" i="1" spc="-90" dirty="0">
                <a:solidFill>
                  <a:srgbClr val="00AF50"/>
                </a:solidFill>
                <a:latin typeface="Consolas"/>
                <a:cs typeface="Consolas"/>
              </a:rPr>
              <a:t>softens</a:t>
            </a:r>
            <a:r>
              <a:rPr sz="2400" i="1" spc="-200" dirty="0">
                <a:solidFill>
                  <a:srgbClr val="00AF50"/>
                </a:solidFill>
                <a:latin typeface="Consolas"/>
                <a:cs typeface="Consolas"/>
              </a:rPr>
              <a:t> </a:t>
            </a:r>
            <a:r>
              <a:rPr sz="2400" i="1" spc="-50" dirty="0">
                <a:solidFill>
                  <a:srgbClr val="00AF50"/>
                </a:solidFill>
                <a:latin typeface="Consolas"/>
                <a:cs typeface="Consolas"/>
              </a:rPr>
              <a:t>or</a:t>
            </a:r>
            <a:r>
              <a:rPr sz="2400" i="1" spc="-175" dirty="0">
                <a:solidFill>
                  <a:srgbClr val="00AF50"/>
                </a:solidFill>
                <a:latin typeface="Consolas"/>
                <a:cs typeface="Consolas"/>
              </a:rPr>
              <a:t> </a:t>
            </a:r>
            <a:r>
              <a:rPr sz="2400" i="1" spc="-90" dirty="0">
                <a:solidFill>
                  <a:srgbClr val="00AF50"/>
                </a:solidFill>
                <a:latin typeface="Consolas"/>
                <a:cs typeface="Consolas"/>
              </a:rPr>
              <a:t>disappears</a:t>
            </a:r>
            <a:r>
              <a:rPr sz="2400" i="1" spc="-204" dirty="0">
                <a:solidFill>
                  <a:srgbClr val="00AF50"/>
                </a:solidFill>
                <a:latin typeface="Consolas"/>
                <a:cs typeface="Consolas"/>
              </a:rPr>
              <a:t> </a:t>
            </a:r>
            <a:r>
              <a:rPr sz="2400" i="1" spc="-75" dirty="0">
                <a:solidFill>
                  <a:srgbClr val="00AF50"/>
                </a:solidFill>
                <a:latin typeface="Consolas"/>
                <a:cs typeface="Consolas"/>
              </a:rPr>
              <a:t>with</a:t>
            </a:r>
            <a:r>
              <a:rPr sz="2400" i="1" spc="-200" dirty="0">
                <a:solidFill>
                  <a:srgbClr val="00AF50"/>
                </a:solidFill>
                <a:latin typeface="Consolas"/>
                <a:cs typeface="Consolas"/>
              </a:rPr>
              <a:t> </a:t>
            </a:r>
            <a:r>
              <a:rPr sz="2400" i="1" spc="-100" dirty="0">
                <a:solidFill>
                  <a:srgbClr val="00AF50"/>
                </a:solidFill>
                <a:latin typeface="Consolas"/>
                <a:cs typeface="Consolas"/>
              </a:rPr>
              <a:t>inspiration</a:t>
            </a:r>
            <a:endParaRPr sz="2400">
              <a:latin typeface="Consolas"/>
              <a:cs typeface="Consolas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6819" y="5382386"/>
            <a:ext cx="4057650" cy="1271905"/>
            <a:chOff x="456819" y="5382386"/>
            <a:chExt cx="4057650" cy="1271905"/>
          </a:xfrm>
        </p:grpSpPr>
        <p:sp>
          <p:nvSpPr>
            <p:cNvPr id="5" name="object 5"/>
            <p:cNvSpPr/>
            <p:nvPr/>
          </p:nvSpPr>
          <p:spPr>
            <a:xfrm>
              <a:off x="466344" y="6617208"/>
              <a:ext cx="4038600" cy="27940"/>
            </a:xfrm>
            <a:custGeom>
              <a:avLst/>
              <a:gdLst/>
              <a:ahLst/>
              <a:cxnLst/>
              <a:rect l="l" t="t" r="r" b="b"/>
              <a:pathLst>
                <a:path w="4038600" h="27940">
                  <a:moveTo>
                    <a:pt x="0" y="27432"/>
                  </a:moveTo>
                  <a:lnTo>
                    <a:pt x="4038600" y="27432"/>
                  </a:lnTo>
                  <a:lnTo>
                    <a:pt x="4038600" y="0"/>
                  </a:lnTo>
                  <a:lnTo>
                    <a:pt x="0" y="0"/>
                  </a:lnTo>
                  <a:lnTo>
                    <a:pt x="0" y="27432"/>
                  </a:lnTo>
                  <a:close/>
                </a:path>
              </a:pathLst>
            </a:custGeom>
            <a:solidFill>
              <a:srgbClr val="EA15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66344" y="5391911"/>
              <a:ext cx="4038600" cy="1252855"/>
            </a:xfrm>
            <a:custGeom>
              <a:avLst/>
              <a:gdLst/>
              <a:ahLst/>
              <a:cxnLst/>
              <a:rect l="l" t="t" r="r" b="b"/>
              <a:pathLst>
                <a:path w="4038600" h="1252854">
                  <a:moveTo>
                    <a:pt x="0" y="1252728"/>
                  </a:moveTo>
                  <a:lnTo>
                    <a:pt x="4038600" y="1252728"/>
                  </a:lnTo>
                  <a:lnTo>
                    <a:pt x="4038600" y="0"/>
                  </a:lnTo>
                  <a:lnTo>
                    <a:pt x="0" y="0"/>
                  </a:lnTo>
                  <a:lnTo>
                    <a:pt x="0" y="1252728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75869" y="5391911"/>
            <a:ext cx="4019550" cy="649605"/>
          </a:xfrm>
          <a:prstGeom prst="rect">
            <a:avLst/>
          </a:prstGeom>
          <a:solidFill>
            <a:srgbClr val="EA1579"/>
          </a:solidFill>
        </p:spPr>
        <p:txBody>
          <a:bodyPr vert="horz" wrap="square" lIns="0" tIns="107950" rIns="0" bIns="0" rtlCol="0">
            <a:spAutoFit/>
          </a:bodyPr>
          <a:lstStyle/>
          <a:p>
            <a:pPr marL="106680" marR="100965" indent="6350" algn="ctr">
              <a:lnSpc>
                <a:spcPct val="92400"/>
              </a:lnSpc>
              <a:spcBef>
                <a:spcPts val="850"/>
              </a:spcBef>
            </a:pPr>
            <a:r>
              <a:rPr sz="1050" dirty="0">
                <a:solidFill>
                  <a:srgbClr val="FFFFFF"/>
                </a:solidFill>
                <a:latin typeface="Corbel"/>
                <a:cs typeface="Corbel"/>
              </a:rPr>
              <a:t>Pulmonary </a:t>
            </a:r>
            <a:r>
              <a:rPr sz="1050" spc="-5" dirty="0">
                <a:solidFill>
                  <a:srgbClr val="FFFFFF"/>
                </a:solidFill>
                <a:latin typeface="Corbel"/>
                <a:cs typeface="Corbel"/>
              </a:rPr>
              <a:t>valve </a:t>
            </a:r>
            <a:r>
              <a:rPr sz="1050" dirty="0">
                <a:solidFill>
                  <a:srgbClr val="FFFFFF"/>
                </a:solidFill>
                <a:latin typeface="Corbel"/>
                <a:cs typeface="Corbel"/>
              </a:rPr>
              <a:t>cusps </a:t>
            </a:r>
            <a:r>
              <a:rPr sz="1050" spc="5" dirty="0">
                <a:solidFill>
                  <a:srgbClr val="FFFFFF"/>
                </a:solidFill>
                <a:latin typeface="Corbel"/>
                <a:cs typeface="Corbel"/>
              </a:rPr>
              <a:t>are </a:t>
            </a:r>
            <a:r>
              <a:rPr sz="1050" dirty="0">
                <a:solidFill>
                  <a:srgbClr val="FFFFFF"/>
                </a:solidFill>
                <a:latin typeface="Corbel"/>
                <a:cs typeface="Corbel"/>
              </a:rPr>
              <a:t>pushed towards </a:t>
            </a:r>
            <a:r>
              <a:rPr sz="1050" spc="5" dirty="0">
                <a:solidFill>
                  <a:srgbClr val="FFFFFF"/>
                </a:solidFill>
                <a:latin typeface="Corbel"/>
                <a:cs typeface="Corbel"/>
              </a:rPr>
              <a:t>an </a:t>
            </a:r>
            <a:r>
              <a:rPr sz="1050" spc="-5" dirty="0">
                <a:solidFill>
                  <a:srgbClr val="FFFFFF"/>
                </a:solidFill>
                <a:latin typeface="Corbel"/>
                <a:cs typeface="Corbel"/>
              </a:rPr>
              <a:t>open position </a:t>
            </a:r>
            <a:r>
              <a:rPr sz="1050" dirty="0">
                <a:solidFill>
                  <a:srgbClr val="FFFFFF"/>
                </a:solidFill>
                <a:latin typeface="Corbel"/>
                <a:cs typeface="Corbel"/>
              </a:rPr>
              <a:t>during </a:t>
            </a:r>
            <a:r>
              <a:rPr sz="105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orbel"/>
                <a:cs typeface="Corbel"/>
              </a:rPr>
              <a:t>late diastole </a:t>
            </a:r>
            <a:r>
              <a:rPr sz="1050" spc="5" dirty="0">
                <a:solidFill>
                  <a:srgbClr val="FFFFFF"/>
                </a:solidFill>
                <a:latin typeface="Calibri"/>
                <a:cs typeface="Calibri"/>
              </a:rPr>
              <a:t>→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Minimal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further opening excursion of pulmonary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valve </a:t>
            </a:r>
            <a:r>
              <a:rPr sz="1050" spc="-2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cusps</a:t>
            </a:r>
            <a:r>
              <a:rPr sz="105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during</a:t>
            </a:r>
            <a:r>
              <a:rPr sz="105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systole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5869" y="6041135"/>
            <a:ext cx="4019550" cy="576580"/>
          </a:xfrm>
          <a:prstGeom prst="rect">
            <a:avLst/>
          </a:prstGeom>
          <a:solidFill>
            <a:srgbClr val="F7CCD6">
              <a:alpha val="90194"/>
            </a:srgbClr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200" spc="5" dirty="0">
                <a:latin typeface="Corbel"/>
                <a:cs typeface="Corbel"/>
              </a:rPr>
              <a:t>PV</a:t>
            </a:r>
            <a:r>
              <a:rPr sz="1200" spc="-1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ejection </a:t>
            </a:r>
            <a:r>
              <a:rPr sz="1200" dirty="0">
                <a:latin typeface="Corbel"/>
                <a:cs typeface="Corbel"/>
              </a:rPr>
              <a:t>click</a:t>
            </a:r>
            <a:r>
              <a:rPr sz="1200" spc="-30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softens</a:t>
            </a:r>
            <a:r>
              <a:rPr sz="1200" spc="20" dirty="0">
                <a:latin typeface="Corbel"/>
                <a:cs typeface="Corbel"/>
              </a:rPr>
              <a:t> </a:t>
            </a:r>
            <a:r>
              <a:rPr sz="1200" dirty="0">
                <a:latin typeface="Corbel"/>
                <a:cs typeface="Corbel"/>
              </a:rPr>
              <a:t>or</a:t>
            </a:r>
            <a:r>
              <a:rPr sz="1200" spc="-15" dirty="0">
                <a:latin typeface="Corbel"/>
                <a:cs typeface="Corbel"/>
              </a:rPr>
              <a:t> </a:t>
            </a:r>
            <a:r>
              <a:rPr sz="1200" spc="-5" dirty="0">
                <a:latin typeface="Corbel"/>
                <a:cs typeface="Corbel"/>
              </a:rPr>
              <a:t>disappears…………….</a:t>
            </a:r>
            <a:endParaRPr sz="1200">
              <a:latin typeface="Corbel"/>
              <a:cs typeface="Corbel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56819" y="3471290"/>
            <a:ext cx="4057650" cy="1945639"/>
            <a:chOff x="456819" y="3471290"/>
            <a:chExt cx="4057650" cy="1945639"/>
          </a:xfrm>
        </p:grpSpPr>
        <p:sp>
          <p:nvSpPr>
            <p:cNvPr id="10" name="object 10"/>
            <p:cNvSpPr/>
            <p:nvPr/>
          </p:nvSpPr>
          <p:spPr>
            <a:xfrm>
              <a:off x="466344" y="3480815"/>
              <a:ext cx="4038600" cy="1926589"/>
            </a:xfrm>
            <a:custGeom>
              <a:avLst/>
              <a:gdLst/>
              <a:ahLst/>
              <a:cxnLst/>
              <a:rect l="l" t="t" r="r" b="b"/>
              <a:pathLst>
                <a:path w="4038600" h="1926589">
                  <a:moveTo>
                    <a:pt x="4038600" y="0"/>
                  </a:moveTo>
                  <a:lnTo>
                    <a:pt x="0" y="0"/>
                  </a:lnTo>
                  <a:lnTo>
                    <a:pt x="0" y="1251712"/>
                  </a:lnTo>
                  <a:lnTo>
                    <a:pt x="1778508" y="1251712"/>
                  </a:lnTo>
                  <a:lnTo>
                    <a:pt x="1778508" y="1444752"/>
                  </a:lnTo>
                  <a:lnTo>
                    <a:pt x="1537716" y="1444752"/>
                  </a:lnTo>
                  <a:lnTo>
                    <a:pt x="2019300" y="1926336"/>
                  </a:lnTo>
                  <a:lnTo>
                    <a:pt x="2500884" y="1444752"/>
                  </a:lnTo>
                  <a:lnTo>
                    <a:pt x="2260092" y="1444752"/>
                  </a:lnTo>
                  <a:lnTo>
                    <a:pt x="2260092" y="1251712"/>
                  </a:lnTo>
                  <a:lnTo>
                    <a:pt x="4038600" y="1251712"/>
                  </a:lnTo>
                  <a:lnTo>
                    <a:pt x="4038600" y="0"/>
                  </a:lnTo>
                  <a:close/>
                </a:path>
              </a:pathLst>
            </a:custGeom>
            <a:solidFill>
              <a:srgbClr val="FDB80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66344" y="3480815"/>
              <a:ext cx="4038600" cy="1926589"/>
            </a:xfrm>
            <a:custGeom>
              <a:avLst/>
              <a:gdLst/>
              <a:ahLst/>
              <a:cxnLst/>
              <a:rect l="l" t="t" r="r" b="b"/>
              <a:pathLst>
                <a:path w="4038600" h="1926589">
                  <a:moveTo>
                    <a:pt x="4038600" y="1251712"/>
                  </a:moveTo>
                  <a:lnTo>
                    <a:pt x="2260092" y="1251712"/>
                  </a:lnTo>
                  <a:lnTo>
                    <a:pt x="2260092" y="1444752"/>
                  </a:lnTo>
                  <a:lnTo>
                    <a:pt x="2500884" y="1444752"/>
                  </a:lnTo>
                  <a:lnTo>
                    <a:pt x="2019300" y="1926336"/>
                  </a:lnTo>
                  <a:lnTo>
                    <a:pt x="1537716" y="1444752"/>
                  </a:lnTo>
                  <a:lnTo>
                    <a:pt x="1778508" y="1444752"/>
                  </a:lnTo>
                  <a:lnTo>
                    <a:pt x="1778508" y="1251712"/>
                  </a:lnTo>
                  <a:lnTo>
                    <a:pt x="0" y="1251712"/>
                  </a:lnTo>
                  <a:lnTo>
                    <a:pt x="0" y="0"/>
                  </a:lnTo>
                  <a:lnTo>
                    <a:pt x="4038600" y="0"/>
                  </a:lnTo>
                  <a:lnTo>
                    <a:pt x="4038600" y="125171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2085848" y="3710685"/>
            <a:ext cx="79883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solidFill>
                  <a:srgbClr val="FFFFFF"/>
                </a:solidFill>
                <a:latin typeface="Corbel"/>
                <a:cs typeface="Corbel"/>
              </a:rPr>
              <a:t>INSPIRATION</a:t>
            </a:r>
            <a:endParaRPr sz="1050">
              <a:latin typeface="Corbel"/>
              <a:cs typeface="Corbe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6344" y="4157471"/>
            <a:ext cx="2018030" cy="576580"/>
          </a:xfrm>
          <a:custGeom>
            <a:avLst/>
            <a:gdLst/>
            <a:ahLst/>
            <a:cxnLst/>
            <a:rect l="l" t="t" r="r" b="b"/>
            <a:pathLst>
              <a:path w="2018030" h="576579">
                <a:moveTo>
                  <a:pt x="0" y="576071"/>
                </a:moveTo>
                <a:lnTo>
                  <a:pt x="2017776" y="576071"/>
                </a:lnTo>
                <a:lnTo>
                  <a:pt x="2017776" y="0"/>
                </a:lnTo>
                <a:lnTo>
                  <a:pt x="0" y="0"/>
                </a:lnTo>
                <a:lnTo>
                  <a:pt x="0" y="576071"/>
                </a:lnTo>
                <a:close/>
              </a:path>
            </a:pathLst>
          </a:custGeom>
          <a:ln w="19050">
            <a:solidFill>
              <a:srgbClr val="FFE6C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475869" y="4166996"/>
            <a:ext cx="1998980" cy="557530"/>
          </a:xfrm>
          <a:prstGeom prst="rect">
            <a:avLst/>
          </a:prstGeom>
          <a:solidFill>
            <a:srgbClr val="3A4452">
              <a:alpha val="90194"/>
            </a:srgbClr>
          </a:solidFill>
        </p:spPr>
        <p:txBody>
          <a:bodyPr vert="horz" wrap="square" lIns="0" tIns="5080" rIns="0" bIns="0" rtlCol="0">
            <a:spAutoFit/>
          </a:bodyPr>
          <a:lstStyle/>
          <a:p>
            <a:pPr algn="ctr">
              <a:lnSpc>
                <a:spcPts val="1370"/>
              </a:lnSpc>
              <a:spcBef>
                <a:spcPts val="40"/>
              </a:spcBef>
            </a:pPr>
            <a:r>
              <a:rPr sz="1200" dirty="0">
                <a:latin typeface="Calibri"/>
                <a:cs typeface="Calibri"/>
              </a:rPr>
              <a:t>↑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20" dirty="0">
                <a:latin typeface="Calibri"/>
                <a:cs typeface="Calibri"/>
              </a:rPr>
              <a:t>Venous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return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to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the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RH</a:t>
            </a:r>
            <a:r>
              <a:rPr sz="1200" spc="-2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→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310"/>
              </a:lnSpc>
            </a:pPr>
            <a:r>
              <a:rPr sz="1200" spc="-15" dirty="0">
                <a:latin typeface="Calibri"/>
                <a:cs typeface="Calibri"/>
              </a:rPr>
              <a:t>More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forceful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RA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contraction</a:t>
            </a:r>
            <a:endParaRPr sz="1200">
              <a:latin typeface="Calibri"/>
              <a:cs typeface="Calibri"/>
            </a:endParaRPr>
          </a:p>
          <a:p>
            <a:pPr marL="2540" algn="ctr">
              <a:lnSpc>
                <a:spcPts val="1380"/>
              </a:lnSpc>
            </a:pPr>
            <a:r>
              <a:rPr sz="1200" dirty="0">
                <a:latin typeface="Calibri"/>
                <a:cs typeface="Calibri"/>
              </a:rPr>
              <a:t>→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484120" y="4157471"/>
            <a:ext cx="2021205" cy="576580"/>
          </a:xfrm>
          <a:prstGeom prst="rect">
            <a:avLst/>
          </a:prstGeom>
          <a:solidFill>
            <a:srgbClr val="51DAFF">
              <a:alpha val="90194"/>
            </a:srgbClr>
          </a:solidFill>
          <a:ln w="19050">
            <a:solidFill>
              <a:srgbClr val="CAE2F1"/>
            </a:solidFill>
          </a:ln>
        </p:spPr>
        <p:txBody>
          <a:bodyPr vert="horz" wrap="square" lIns="0" tIns="31115" rIns="0" bIns="0" rtlCol="0">
            <a:spAutoFit/>
          </a:bodyPr>
          <a:lstStyle/>
          <a:p>
            <a:pPr marL="86360" marR="80010" algn="ctr">
              <a:lnSpc>
                <a:spcPct val="90900"/>
              </a:lnSpc>
              <a:spcBef>
                <a:spcPts val="245"/>
              </a:spcBef>
            </a:pPr>
            <a:r>
              <a:rPr sz="1200" dirty="0">
                <a:latin typeface="Calibri"/>
                <a:cs typeface="Calibri"/>
              </a:rPr>
              <a:t>↑ </a:t>
            </a:r>
            <a:r>
              <a:rPr sz="1200" spc="-10" dirty="0">
                <a:latin typeface="Calibri"/>
                <a:cs typeface="Calibri"/>
              </a:rPr>
              <a:t>in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RVEDP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→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RV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late 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diastolic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pressure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exceeds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the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simultaneous</a:t>
            </a:r>
            <a:r>
              <a:rPr sz="1200" spc="40" dirty="0">
                <a:latin typeface="Calibri"/>
                <a:cs typeface="Calibri"/>
              </a:rPr>
              <a:t> </a:t>
            </a:r>
            <a:r>
              <a:rPr sz="1200" spc="-25" dirty="0">
                <a:latin typeface="Calibri"/>
                <a:cs typeface="Calibri"/>
              </a:rPr>
              <a:t>PADP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56819" y="1563242"/>
            <a:ext cx="4057650" cy="1945639"/>
            <a:chOff x="456819" y="1563242"/>
            <a:chExt cx="4057650" cy="1945639"/>
          </a:xfrm>
        </p:grpSpPr>
        <p:sp>
          <p:nvSpPr>
            <p:cNvPr id="17" name="object 17"/>
            <p:cNvSpPr/>
            <p:nvPr/>
          </p:nvSpPr>
          <p:spPr>
            <a:xfrm>
              <a:off x="466344" y="1572767"/>
              <a:ext cx="4038600" cy="1926589"/>
            </a:xfrm>
            <a:custGeom>
              <a:avLst/>
              <a:gdLst/>
              <a:ahLst/>
              <a:cxnLst/>
              <a:rect l="l" t="t" r="r" b="b"/>
              <a:pathLst>
                <a:path w="4038600" h="1926589">
                  <a:moveTo>
                    <a:pt x="4038600" y="0"/>
                  </a:moveTo>
                  <a:lnTo>
                    <a:pt x="0" y="0"/>
                  </a:lnTo>
                  <a:lnTo>
                    <a:pt x="0" y="1251712"/>
                  </a:lnTo>
                  <a:lnTo>
                    <a:pt x="1778508" y="1251712"/>
                  </a:lnTo>
                  <a:lnTo>
                    <a:pt x="1778508" y="1444752"/>
                  </a:lnTo>
                  <a:lnTo>
                    <a:pt x="1537716" y="1444752"/>
                  </a:lnTo>
                  <a:lnTo>
                    <a:pt x="2019300" y="1926336"/>
                  </a:lnTo>
                  <a:lnTo>
                    <a:pt x="2500884" y="1444752"/>
                  </a:lnTo>
                  <a:lnTo>
                    <a:pt x="2260092" y="1444752"/>
                  </a:lnTo>
                  <a:lnTo>
                    <a:pt x="2260092" y="1251712"/>
                  </a:lnTo>
                  <a:lnTo>
                    <a:pt x="4038600" y="1251712"/>
                  </a:lnTo>
                  <a:lnTo>
                    <a:pt x="4038600" y="0"/>
                  </a:lnTo>
                  <a:close/>
                </a:path>
              </a:pathLst>
            </a:custGeom>
            <a:solidFill>
              <a:srgbClr val="00A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66344" y="1572767"/>
              <a:ext cx="4038600" cy="1926589"/>
            </a:xfrm>
            <a:custGeom>
              <a:avLst/>
              <a:gdLst/>
              <a:ahLst/>
              <a:cxnLst/>
              <a:rect l="l" t="t" r="r" b="b"/>
              <a:pathLst>
                <a:path w="4038600" h="1926589">
                  <a:moveTo>
                    <a:pt x="4038600" y="1251712"/>
                  </a:moveTo>
                  <a:lnTo>
                    <a:pt x="2260092" y="1251712"/>
                  </a:lnTo>
                  <a:lnTo>
                    <a:pt x="2260092" y="1444752"/>
                  </a:lnTo>
                  <a:lnTo>
                    <a:pt x="2500884" y="1444752"/>
                  </a:lnTo>
                  <a:lnTo>
                    <a:pt x="2019300" y="1926336"/>
                  </a:lnTo>
                  <a:lnTo>
                    <a:pt x="1537716" y="1444752"/>
                  </a:lnTo>
                  <a:lnTo>
                    <a:pt x="1778508" y="1444752"/>
                  </a:lnTo>
                  <a:lnTo>
                    <a:pt x="1778508" y="1251712"/>
                  </a:lnTo>
                  <a:lnTo>
                    <a:pt x="0" y="1251712"/>
                  </a:lnTo>
                  <a:lnTo>
                    <a:pt x="0" y="0"/>
                  </a:lnTo>
                  <a:lnTo>
                    <a:pt x="4038600" y="0"/>
                  </a:lnTo>
                  <a:lnTo>
                    <a:pt x="4038600" y="1251712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774951" y="1800605"/>
            <a:ext cx="142176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5" dirty="0">
                <a:solidFill>
                  <a:srgbClr val="FFFFFF"/>
                </a:solidFill>
                <a:latin typeface="Corbel"/>
                <a:cs typeface="Corbel"/>
              </a:rPr>
              <a:t>P</a:t>
            </a:r>
            <a:r>
              <a:rPr sz="1050" spc="5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050" dirty="0">
                <a:solidFill>
                  <a:srgbClr val="FFFFFF"/>
                </a:solidFill>
                <a:latin typeface="Corbel"/>
                <a:cs typeface="Corbel"/>
              </a:rPr>
              <a:t>LM</a:t>
            </a:r>
            <a:r>
              <a:rPr sz="105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050" spc="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050" spc="-5" dirty="0">
                <a:solidFill>
                  <a:srgbClr val="FFFFFF"/>
                </a:solidFill>
                <a:latin typeface="Corbel"/>
                <a:cs typeface="Corbel"/>
              </a:rPr>
              <a:t>AR</a:t>
            </a:r>
            <a:r>
              <a:rPr sz="105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105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050" spc="-1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05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050" spc="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05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1050" spc="-1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050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endParaRPr sz="1050">
              <a:latin typeface="Corbel"/>
              <a:cs typeface="Corbe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6344" y="2249423"/>
            <a:ext cx="4038600" cy="576580"/>
          </a:xfrm>
          <a:prstGeom prst="rect">
            <a:avLst/>
          </a:prstGeom>
          <a:solidFill>
            <a:srgbClr val="EEF7FF">
              <a:alpha val="90194"/>
            </a:srgbClr>
          </a:solidFill>
          <a:ln w="19050">
            <a:solidFill>
              <a:srgbClr val="D4DAEB"/>
            </a:solidFill>
          </a:ln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200">
              <a:latin typeface="Times New Roman"/>
              <a:cs typeface="Times New Roman"/>
            </a:endParaRPr>
          </a:p>
          <a:p>
            <a:pPr marL="885825">
              <a:lnSpc>
                <a:spcPct val="100000"/>
              </a:lnSpc>
            </a:pPr>
            <a:r>
              <a:rPr sz="1200" spc="-5" dirty="0">
                <a:latin typeface="Corbel"/>
                <a:cs typeface="Corbel"/>
              </a:rPr>
              <a:t>RVH</a:t>
            </a:r>
            <a:r>
              <a:rPr sz="1200" spc="-5" dirty="0">
                <a:latin typeface="Calibri"/>
                <a:cs typeface="Calibri"/>
              </a:rPr>
              <a:t>→ </a:t>
            </a:r>
            <a:r>
              <a:rPr sz="1200" spc="-15" dirty="0">
                <a:latin typeface="Calibri"/>
                <a:cs typeface="Calibri"/>
              </a:rPr>
              <a:t>↓RV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compliance→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RVEDP</a:t>
            </a:r>
            <a:r>
              <a:rPr sz="1200" spc="3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↑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753673" y="2114105"/>
            <a:ext cx="4211955" cy="2773045"/>
            <a:chOff x="4753673" y="2114105"/>
            <a:chExt cx="4211955" cy="2773045"/>
          </a:xfrm>
        </p:grpSpPr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82311" y="2142743"/>
              <a:ext cx="4154424" cy="2715767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4767960" y="2128392"/>
              <a:ext cx="4183379" cy="2744470"/>
            </a:xfrm>
            <a:custGeom>
              <a:avLst/>
              <a:gdLst/>
              <a:ahLst/>
              <a:cxnLst/>
              <a:rect l="l" t="t" r="r" b="b"/>
              <a:pathLst>
                <a:path w="4183379" h="2744470">
                  <a:moveTo>
                    <a:pt x="0" y="2744342"/>
                  </a:moveTo>
                  <a:lnTo>
                    <a:pt x="4182998" y="2744342"/>
                  </a:lnTo>
                  <a:lnTo>
                    <a:pt x="4182998" y="0"/>
                  </a:lnTo>
                  <a:lnTo>
                    <a:pt x="0" y="0"/>
                  </a:lnTo>
                  <a:lnTo>
                    <a:pt x="0" y="2744342"/>
                  </a:lnTo>
                  <a:close/>
                </a:path>
              </a:pathLst>
            </a:custGeom>
            <a:ln w="28575">
              <a:solidFill>
                <a:srgbClr val="7ED13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3860291" y="144779"/>
            <a:ext cx="1396365" cy="368935"/>
          </a:xfrm>
          <a:prstGeom prst="rect">
            <a:avLst/>
          </a:prstGeom>
          <a:ln w="9525">
            <a:solidFill>
              <a:srgbClr val="00AF50"/>
            </a:solidFill>
          </a:ln>
        </p:spPr>
        <p:txBody>
          <a:bodyPr vert="horz" wrap="square" lIns="0" tIns="28575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25"/>
              </a:spcBef>
            </a:pPr>
            <a:r>
              <a:rPr sz="1800" b="1" spc="-5" dirty="0">
                <a:solidFill>
                  <a:srgbClr val="51DAFF"/>
                </a:solidFill>
                <a:latin typeface="Corbel"/>
                <a:cs typeface="Corbel"/>
              </a:rPr>
              <a:t>EXCEPTION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32866" y="359740"/>
            <a:ext cx="778129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75" dirty="0">
                <a:solidFill>
                  <a:srgbClr val="00B0F0"/>
                </a:solidFill>
              </a:rPr>
              <a:t>What</a:t>
            </a:r>
            <a:r>
              <a:rPr sz="4000" spc="-210" dirty="0">
                <a:solidFill>
                  <a:srgbClr val="00B0F0"/>
                </a:solidFill>
              </a:rPr>
              <a:t> </a:t>
            </a:r>
            <a:r>
              <a:rPr sz="4000" spc="-85" dirty="0">
                <a:solidFill>
                  <a:srgbClr val="00B0F0"/>
                </a:solidFill>
              </a:rPr>
              <a:t>shall</a:t>
            </a:r>
            <a:r>
              <a:rPr sz="4000" spc="-204" dirty="0">
                <a:solidFill>
                  <a:srgbClr val="00B0F0"/>
                </a:solidFill>
              </a:rPr>
              <a:t> </a:t>
            </a:r>
            <a:r>
              <a:rPr sz="4000" spc="-45" dirty="0">
                <a:solidFill>
                  <a:srgbClr val="00B0F0"/>
                </a:solidFill>
              </a:rPr>
              <a:t>we</a:t>
            </a:r>
            <a:r>
              <a:rPr sz="4000" spc="-204" dirty="0">
                <a:solidFill>
                  <a:srgbClr val="00B0F0"/>
                </a:solidFill>
              </a:rPr>
              <a:t> </a:t>
            </a:r>
            <a:r>
              <a:rPr sz="4000" spc="-90" dirty="0">
                <a:solidFill>
                  <a:srgbClr val="00B0F0"/>
                </a:solidFill>
              </a:rPr>
              <a:t>discuss</a:t>
            </a:r>
            <a:r>
              <a:rPr sz="4000" spc="-210" dirty="0">
                <a:solidFill>
                  <a:srgbClr val="00B0F0"/>
                </a:solidFill>
              </a:rPr>
              <a:t> </a:t>
            </a:r>
            <a:r>
              <a:rPr sz="4000" spc="-85" dirty="0">
                <a:solidFill>
                  <a:srgbClr val="00B0F0"/>
                </a:solidFill>
              </a:rPr>
              <a:t>today</a:t>
            </a:r>
            <a:r>
              <a:rPr sz="4000" spc="-204" dirty="0">
                <a:solidFill>
                  <a:srgbClr val="00B0F0"/>
                </a:solidFill>
              </a:rPr>
              <a:t> </a:t>
            </a:r>
            <a:r>
              <a:rPr sz="4000" spc="5" dirty="0">
                <a:solidFill>
                  <a:srgbClr val="00B0F0"/>
                </a:solidFill>
              </a:rPr>
              <a:t>?</a:t>
            </a:r>
            <a:endParaRPr sz="4000">
              <a:solidFill>
                <a:srgbClr val="00B0F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7AD70F5-1CF4-E24C-81EE-0A3463D34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485" y="1204713"/>
            <a:ext cx="8017717" cy="495168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>
                <a:solidFill>
                  <a:srgbClr val="00B0F0"/>
                </a:solidFill>
              </a:rPr>
              <a:t>RAPID STANDING</a:t>
            </a:r>
          </a:p>
          <a:p>
            <a:r>
              <a:rPr lang="en-US" dirty="0"/>
              <a:t>Decrease in venous return, thus stroke volume</a:t>
            </a:r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POSTURAL CHANGE</a:t>
            </a:r>
          </a:p>
        </p:txBody>
      </p:sp>
    </p:spTree>
    <p:extLst>
      <p:ext uri="{BB962C8B-B14F-4D97-AF65-F5344CB8AC3E}">
        <p14:creationId xmlns:p14="http://schemas.microsoft.com/office/powerpoint/2010/main" xmlns="" val="1313429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Width of the splitting become reduced</a:t>
            </a:r>
          </a:p>
          <a:p>
            <a:r>
              <a:rPr lang="en-US" dirty="0"/>
              <a:t>No change in patients with true fixed split</a:t>
            </a:r>
          </a:p>
          <a:p>
            <a:pPr marL="109728" indent="0">
              <a:buNone/>
            </a:pPr>
            <a:r>
              <a:rPr lang="en-US" dirty="0"/>
              <a:t>Decrease in intensity</a:t>
            </a:r>
          </a:p>
          <a:p>
            <a:r>
              <a:rPr lang="en-US" dirty="0"/>
              <a:t>RVS3 and RVS4 </a:t>
            </a:r>
          </a:p>
          <a:p>
            <a:r>
              <a:rPr lang="en-US" dirty="0"/>
              <a:t>LVS3 and LVS4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68756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Decrease in intensity</a:t>
            </a:r>
          </a:p>
          <a:p>
            <a:pPr marL="109728" indent="0">
              <a:buNone/>
            </a:pPr>
            <a:endParaRPr lang="en-US" dirty="0"/>
          </a:p>
          <a:p>
            <a:r>
              <a:rPr lang="en-US" dirty="0"/>
              <a:t>Semilunar valve stenosis</a:t>
            </a:r>
          </a:p>
          <a:p>
            <a:r>
              <a:rPr lang="en-US" dirty="0"/>
              <a:t>AV valve regurgitation murmurs</a:t>
            </a:r>
          </a:p>
          <a:p>
            <a:r>
              <a:rPr lang="en-US" dirty="0"/>
              <a:t>VSD </a:t>
            </a:r>
          </a:p>
          <a:p>
            <a:r>
              <a:rPr lang="en-US" dirty="0"/>
              <a:t>Most functional systolic murmurs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8060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Since LV EDV is decreased 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Increase in murmurs </a:t>
            </a:r>
          </a:p>
          <a:p>
            <a:r>
              <a:rPr lang="en-US" dirty="0"/>
              <a:t>HOCM(95% sensitivity, 84% specificity) </a:t>
            </a:r>
          </a:p>
          <a:p>
            <a:r>
              <a:rPr lang="en-US" dirty="0"/>
              <a:t>Early MSC and murmur of MVP </a:t>
            </a:r>
          </a:p>
        </p:txBody>
      </p:sp>
      <p:pic>
        <p:nvPicPr>
          <p:cNvPr id="19" name="Picture 2" descr="C:\Documents and Settings\Sreeja\Desktop\untitled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45025" y="1295400"/>
            <a:ext cx="4041775" cy="3707946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8298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857232"/>
            <a:ext cx="7686700" cy="5097467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>
                <a:solidFill>
                  <a:srgbClr val="FF0000"/>
                </a:solidFill>
              </a:rPr>
              <a:t>SQUATTING</a:t>
            </a:r>
          </a:p>
          <a:p>
            <a:r>
              <a:rPr lang="en-US" dirty="0"/>
              <a:t>Sudden change from standing to squatting position </a:t>
            </a:r>
          </a:p>
          <a:p>
            <a:r>
              <a:rPr lang="en-US" dirty="0"/>
              <a:t>Increase venous return and systemic resistance simultaneously</a:t>
            </a:r>
          </a:p>
          <a:p>
            <a:r>
              <a:rPr lang="en-US" dirty="0"/>
              <a:t>Squatting abruptly increases ventricular preload and afterload</a:t>
            </a:r>
          </a:p>
          <a:p>
            <a:r>
              <a:rPr lang="en-US" dirty="0"/>
              <a:t>Arterial pressure rise may cause transient reflex </a:t>
            </a:r>
            <a:r>
              <a:rPr lang="en-US" dirty="0" err="1"/>
              <a:t>bradycardia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543209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Elevation of arterial pressure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Increase in aortic reflux AR</a:t>
            </a:r>
          </a:p>
          <a:p>
            <a:r>
              <a:rPr lang="en-US" dirty="0"/>
              <a:t>Increase in MR volume</a:t>
            </a:r>
          </a:p>
          <a:p>
            <a:r>
              <a:rPr lang="en-US" dirty="0"/>
              <a:t>Increase in LT to RT shunt in VSD</a:t>
            </a:r>
          </a:p>
          <a:p>
            <a:r>
              <a:rPr lang="en-US" dirty="0"/>
              <a:t>Increase in blood flow through RVOT in TOF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74571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Increase in stroke volume causes augmentation of </a:t>
            </a:r>
          </a:p>
          <a:p>
            <a:r>
              <a:rPr lang="en-US" dirty="0"/>
              <a:t>S3 and S4(of both ventricles) </a:t>
            </a:r>
          </a:p>
          <a:p>
            <a:r>
              <a:rPr lang="en-US" dirty="0"/>
              <a:t>Right sided murmurs</a:t>
            </a:r>
          </a:p>
          <a:p>
            <a:r>
              <a:rPr lang="en-US" dirty="0"/>
              <a:t>MS</a:t>
            </a:r>
          </a:p>
          <a:p>
            <a:r>
              <a:rPr lang="en-US" dirty="0"/>
              <a:t>AS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815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457200" indent="-457200">
              <a:buNone/>
            </a:pP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Lt </a:t>
            </a:r>
            <a:r>
              <a:rPr lang="en-US" altLang="en-US" dirty="0" smtClean="0">
                <a:solidFill>
                  <a:srgbClr val="FF0000"/>
                </a:solidFill>
              </a:rPr>
              <a:t>Lateral </a:t>
            </a:r>
            <a:r>
              <a:rPr lang="en-US" altLang="en-US" dirty="0" err="1" smtClean="0">
                <a:solidFill>
                  <a:srgbClr val="FF0000"/>
                </a:solidFill>
              </a:rPr>
              <a:t>Decubitus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marL="457200" indent="-457200">
              <a:buNone/>
            </a:pPr>
            <a:r>
              <a:rPr lang="en-US" altLang="en-US" sz="3200" dirty="0" smtClean="0"/>
              <a:t>LV </a:t>
            </a:r>
            <a:r>
              <a:rPr lang="en-US" altLang="en-US" sz="3200" dirty="0" smtClean="0"/>
              <a:t>impulse [apical sounds, murmurs better heard]</a:t>
            </a:r>
          </a:p>
          <a:p>
            <a:endParaRPr lang="en-US" b="1" dirty="0" smtClean="0"/>
          </a:p>
          <a:p>
            <a:pPr marL="457200" indent="-457200"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Sitting leaning </a:t>
            </a:r>
            <a:r>
              <a:rPr lang="en-US" altLang="en-US" dirty="0" smtClean="0">
                <a:solidFill>
                  <a:srgbClr val="FF0000"/>
                </a:solidFill>
              </a:rPr>
              <a:t>forward </a:t>
            </a:r>
          </a:p>
          <a:p>
            <a:pPr marL="457200" indent="-457200">
              <a:buNone/>
            </a:pPr>
            <a:r>
              <a:rPr lang="en-US" dirty="0" smtClean="0"/>
              <a:t>Accentuate </a:t>
            </a:r>
            <a:r>
              <a:rPr lang="en-US" dirty="0" smtClean="0"/>
              <a:t>AR and PR murmur (</a:t>
            </a:r>
            <a:r>
              <a:rPr lang="en-US" dirty="0" smtClean="0">
                <a:solidFill>
                  <a:srgbClr val="FF0000"/>
                </a:solidFill>
              </a:rPr>
              <a:t>mechanical</a:t>
            </a:r>
            <a:r>
              <a:rPr lang="en-US" dirty="0" smtClean="0"/>
              <a:t>)</a:t>
            </a:r>
          </a:p>
          <a:p>
            <a:pPr marL="457200" indent="-457200">
              <a:buNone/>
            </a:pPr>
            <a:endParaRPr lang="en-IN" b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9097" y="515238"/>
            <a:ext cx="457962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85" dirty="0"/>
              <a:t>POSTURE</a:t>
            </a:r>
            <a:r>
              <a:rPr sz="4000" spc="-240" dirty="0"/>
              <a:t> </a:t>
            </a:r>
            <a:r>
              <a:rPr sz="4000" dirty="0"/>
              <a:t>-</a:t>
            </a:r>
            <a:r>
              <a:rPr sz="4000" spc="-240" dirty="0"/>
              <a:t> </a:t>
            </a:r>
            <a:r>
              <a:rPr sz="4000" spc="-85" dirty="0"/>
              <a:t>EFFECTS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4798567" y="1916379"/>
            <a:ext cx="340867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95" dirty="0">
                <a:solidFill>
                  <a:srgbClr val="51DAFF"/>
                </a:solidFill>
                <a:latin typeface="Corbel"/>
                <a:cs typeface="Corbel"/>
              </a:rPr>
              <a:t>L</a:t>
            </a:r>
            <a:r>
              <a:rPr sz="2400" b="1" spc="-15" dirty="0">
                <a:solidFill>
                  <a:srgbClr val="51DAFF"/>
                </a:solidFill>
                <a:latin typeface="Corbel"/>
                <a:cs typeface="Corbel"/>
              </a:rPr>
              <a:t>O</a:t>
            </a:r>
            <a:r>
              <a:rPr sz="2400" b="1" spc="-5" dirty="0">
                <a:solidFill>
                  <a:srgbClr val="51DAFF"/>
                </a:solidFill>
                <a:latin typeface="Corbel"/>
                <a:cs typeface="Corbel"/>
              </a:rPr>
              <a:t>UDE</a:t>
            </a:r>
            <a:r>
              <a:rPr sz="2400" b="1" dirty="0">
                <a:solidFill>
                  <a:srgbClr val="51DAFF"/>
                </a:solidFill>
                <a:latin typeface="Corbel"/>
                <a:cs typeface="Corbel"/>
              </a:rPr>
              <a:t>R</a:t>
            </a:r>
            <a:r>
              <a:rPr sz="2400" b="1" spc="-110" dirty="0">
                <a:solidFill>
                  <a:srgbClr val="51DA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51DAFF"/>
                </a:solidFill>
                <a:latin typeface="Corbel"/>
                <a:cs typeface="Corbel"/>
              </a:rPr>
              <a:t>O</a:t>
            </a:r>
            <a:r>
              <a:rPr sz="2400" b="1" dirty="0">
                <a:solidFill>
                  <a:srgbClr val="51DAFF"/>
                </a:solidFill>
                <a:latin typeface="Corbel"/>
                <a:cs typeface="Corbel"/>
              </a:rPr>
              <a:t>N</a:t>
            </a:r>
            <a:r>
              <a:rPr sz="2400" b="1" spc="-35" dirty="0">
                <a:solidFill>
                  <a:srgbClr val="51DAFF"/>
                </a:solidFill>
                <a:latin typeface="Corbel"/>
                <a:cs typeface="Corbel"/>
              </a:rPr>
              <a:t> </a:t>
            </a:r>
            <a:r>
              <a:rPr sz="2400" b="1" spc="-5" dirty="0">
                <a:solidFill>
                  <a:srgbClr val="51DAFF"/>
                </a:solidFill>
                <a:latin typeface="Corbel"/>
                <a:cs typeface="Corbel"/>
              </a:rPr>
              <a:t>SQU</a:t>
            </a:r>
            <a:r>
              <a:rPr sz="2400" b="1" spc="-114" dirty="0">
                <a:solidFill>
                  <a:srgbClr val="51DAFF"/>
                </a:solidFill>
                <a:latin typeface="Corbel"/>
                <a:cs typeface="Corbel"/>
              </a:rPr>
              <a:t>A</a:t>
            </a:r>
            <a:r>
              <a:rPr sz="2400" b="1" spc="-5" dirty="0">
                <a:solidFill>
                  <a:srgbClr val="51DAFF"/>
                </a:solidFill>
                <a:latin typeface="Corbel"/>
                <a:cs typeface="Corbel"/>
              </a:rPr>
              <a:t>TTI</a:t>
            </a:r>
            <a:r>
              <a:rPr sz="2400" b="1" spc="5" dirty="0">
                <a:solidFill>
                  <a:srgbClr val="51DAFF"/>
                </a:solidFill>
                <a:latin typeface="Corbel"/>
                <a:cs typeface="Corbel"/>
              </a:rPr>
              <a:t>N</a:t>
            </a:r>
            <a:r>
              <a:rPr sz="2400" b="1" dirty="0">
                <a:solidFill>
                  <a:srgbClr val="51DAFF"/>
                </a:solidFill>
                <a:latin typeface="Corbel"/>
                <a:cs typeface="Corbel"/>
              </a:rPr>
              <a:t>G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6348" y="1723588"/>
            <a:ext cx="3008630" cy="1597660"/>
          </a:xfrm>
          <a:prstGeom prst="rect">
            <a:avLst/>
          </a:prstGeom>
        </p:spPr>
        <p:txBody>
          <a:bodyPr vert="horz" wrap="square" lIns="0" tIns="20574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620"/>
              </a:spcBef>
            </a:pPr>
            <a:r>
              <a:rPr sz="2400" b="1" spc="-95" dirty="0">
                <a:solidFill>
                  <a:srgbClr val="51DAFF"/>
                </a:solidFill>
                <a:latin typeface="Corbel"/>
                <a:cs typeface="Corbel"/>
              </a:rPr>
              <a:t>L</a:t>
            </a:r>
            <a:r>
              <a:rPr sz="2400" b="1" spc="-15" dirty="0">
                <a:solidFill>
                  <a:srgbClr val="51DAFF"/>
                </a:solidFill>
                <a:latin typeface="Corbel"/>
                <a:cs typeface="Corbel"/>
              </a:rPr>
              <a:t>O</a:t>
            </a:r>
            <a:r>
              <a:rPr sz="2400" b="1" spc="-5" dirty="0">
                <a:solidFill>
                  <a:srgbClr val="51DAFF"/>
                </a:solidFill>
                <a:latin typeface="Corbel"/>
                <a:cs typeface="Corbel"/>
              </a:rPr>
              <a:t>UDE</a:t>
            </a:r>
            <a:r>
              <a:rPr sz="2400" b="1" dirty="0">
                <a:solidFill>
                  <a:srgbClr val="51DAFF"/>
                </a:solidFill>
                <a:latin typeface="Corbel"/>
                <a:cs typeface="Corbel"/>
              </a:rPr>
              <a:t>R</a:t>
            </a:r>
            <a:r>
              <a:rPr sz="2400" b="1" spc="-110" dirty="0">
                <a:solidFill>
                  <a:srgbClr val="51DA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51DAFF"/>
                </a:solidFill>
                <a:latin typeface="Corbel"/>
                <a:cs typeface="Corbel"/>
              </a:rPr>
              <a:t>O</a:t>
            </a:r>
            <a:r>
              <a:rPr sz="2400" b="1" dirty="0">
                <a:solidFill>
                  <a:srgbClr val="51DAFF"/>
                </a:solidFill>
                <a:latin typeface="Corbel"/>
                <a:cs typeface="Corbel"/>
              </a:rPr>
              <a:t>N</a:t>
            </a:r>
            <a:r>
              <a:rPr sz="2400" b="1" spc="-35" dirty="0">
                <a:solidFill>
                  <a:srgbClr val="51DAFF"/>
                </a:solidFill>
                <a:latin typeface="Corbel"/>
                <a:cs typeface="Corbel"/>
              </a:rPr>
              <a:t> </a:t>
            </a:r>
            <a:r>
              <a:rPr sz="2400" b="1" spc="-5" dirty="0">
                <a:solidFill>
                  <a:srgbClr val="51DAFF"/>
                </a:solidFill>
                <a:latin typeface="Corbel"/>
                <a:cs typeface="Corbel"/>
              </a:rPr>
              <a:t>UPRIGHT</a:t>
            </a:r>
            <a:endParaRPr sz="2400">
              <a:latin typeface="Corbel"/>
              <a:cs typeface="Corbel"/>
            </a:endParaRPr>
          </a:p>
          <a:p>
            <a:pPr marL="353695" indent="-341630">
              <a:lnSpc>
                <a:spcPct val="100000"/>
              </a:lnSpc>
              <a:spcBef>
                <a:spcPts val="151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b="1" spc="-10" dirty="0">
                <a:solidFill>
                  <a:srgbClr val="00AF50"/>
                </a:solidFill>
                <a:latin typeface="Corbel"/>
                <a:cs typeface="Corbel"/>
              </a:rPr>
              <a:t>HOCM</a:t>
            </a:r>
            <a:endParaRPr sz="2400">
              <a:latin typeface="Corbel"/>
              <a:cs typeface="Corbel"/>
            </a:endParaRPr>
          </a:p>
          <a:p>
            <a:pPr marL="353695" indent="-34163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b="1" dirty="0">
                <a:solidFill>
                  <a:srgbClr val="00AF50"/>
                </a:solidFill>
                <a:latin typeface="Corbel"/>
                <a:cs typeface="Corbel"/>
              </a:rPr>
              <a:t>MVP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95520" y="2386457"/>
            <a:ext cx="925830" cy="275209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3695" indent="-341630">
              <a:lnSpc>
                <a:spcPct val="100000"/>
              </a:lnSpc>
              <a:spcBef>
                <a:spcPts val="7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spc="10" dirty="0">
                <a:solidFill>
                  <a:srgbClr val="FFFF00"/>
                </a:solidFill>
                <a:latin typeface="Corbel"/>
                <a:cs typeface="Corbel"/>
              </a:rPr>
              <a:t>AR</a:t>
            </a:r>
            <a:endParaRPr sz="2400">
              <a:latin typeface="Corbel"/>
              <a:cs typeface="Corbel"/>
            </a:endParaRPr>
          </a:p>
          <a:p>
            <a:pPr marL="353695" indent="-34163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MR</a:t>
            </a:r>
            <a:endParaRPr sz="2400">
              <a:latin typeface="Corbel"/>
              <a:cs typeface="Corbel"/>
            </a:endParaRPr>
          </a:p>
          <a:p>
            <a:pPr marL="353695" indent="-34163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SD</a:t>
            </a:r>
            <a:endParaRPr sz="2400">
              <a:latin typeface="Corbel"/>
              <a:cs typeface="Corbel"/>
            </a:endParaRPr>
          </a:p>
          <a:p>
            <a:pPr marL="353695" indent="-34163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PS</a:t>
            </a:r>
            <a:endParaRPr sz="2400">
              <a:latin typeface="Corbel"/>
              <a:cs typeface="Corbel"/>
            </a:endParaRPr>
          </a:p>
          <a:p>
            <a:pPr marL="353695" indent="-34163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endParaRPr sz="2400">
              <a:latin typeface="Corbel"/>
              <a:cs typeface="Corbel"/>
            </a:endParaRPr>
          </a:p>
          <a:p>
            <a:pPr marL="353695" indent="-34163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TR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95520" y="5658713"/>
            <a:ext cx="1770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indent="-341630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spc="-50" dirty="0">
                <a:solidFill>
                  <a:srgbClr val="FFFF00"/>
                </a:solidFill>
                <a:latin typeface="Corbel"/>
                <a:cs typeface="Corbel"/>
              </a:rPr>
              <a:t>LVS3,</a:t>
            </a:r>
            <a:r>
              <a:rPr sz="2400" spc="-60" dirty="0">
                <a:solidFill>
                  <a:srgbClr val="FFFF00"/>
                </a:solidFill>
                <a:latin typeface="Corbel"/>
                <a:cs typeface="Corbel"/>
              </a:rPr>
              <a:t> LVS4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9097" y="515238"/>
            <a:ext cx="457962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85" dirty="0"/>
              <a:t>POSTURE</a:t>
            </a:r>
            <a:r>
              <a:rPr sz="4000" spc="-240" dirty="0"/>
              <a:t> </a:t>
            </a:r>
            <a:r>
              <a:rPr sz="4000" dirty="0"/>
              <a:t>-</a:t>
            </a:r>
            <a:r>
              <a:rPr sz="4000" spc="-240" dirty="0"/>
              <a:t> </a:t>
            </a:r>
            <a:r>
              <a:rPr sz="4000" spc="-85" dirty="0"/>
              <a:t>EFFECTS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06348" y="1723588"/>
            <a:ext cx="2944495" cy="2516073"/>
          </a:xfrm>
          <a:prstGeom prst="rect">
            <a:avLst/>
          </a:prstGeom>
        </p:spPr>
        <p:txBody>
          <a:bodyPr vert="horz" wrap="square" lIns="0" tIns="20574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620"/>
              </a:spcBef>
            </a:pPr>
            <a:r>
              <a:rPr sz="2400" b="1" spc="-5" dirty="0">
                <a:solidFill>
                  <a:srgbClr val="51DAFF"/>
                </a:solidFill>
                <a:latin typeface="Corbel"/>
                <a:cs typeface="Corbel"/>
              </a:rPr>
              <a:t>SOFTER</a:t>
            </a:r>
            <a:r>
              <a:rPr sz="2400" b="1" spc="-114" dirty="0">
                <a:solidFill>
                  <a:srgbClr val="51DA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51DAFF"/>
                </a:solidFill>
                <a:latin typeface="Corbel"/>
                <a:cs typeface="Corbel"/>
              </a:rPr>
              <a:t>ON</a:t>
            </a:r>
            <a:r>
              <a:rPr sz="2400" b="1" spc="-70" dirty="0">
                <a:solidFill>
                  <a:srgbClr val="51DAFF"/>
                </a:solidFill>
                <a:latin typeface="Corbel"/>
                <a:cs typeface="Corbel"/>
              </a:rPr>
              <a:t> </a:t>
            </a:r>
            <a:r>
              <a:rPr sz="2400" b="1" spc="-5" dirty="0">
                <a:solidFill>
                  <a:srgbClr val="51DAFF"/>
                </a:solidFill>
                <a:latin typeface="Corbel"/>
                <a:cs typeface="Corbel"/>
              </a:rPr>
              <a:t>UPRIGHT</a:t>
            </a:r>
            <a:endParaRPr sz="2400">
              <a:latin typeface="Corbel"/>
              <a:cs typeface="Corbel"/>
            </a:endParaRPr>
          </a:p>
          <a:p>
            <a:pPr marL="353695" indent="-341630">
              <a:lnSpc>
                <a:spcPct val="100000"/>
              </a:lnSpc>
              <a:spcBef>
                <a:spcPts val="151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spc="10" dirty="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endParaRPr sz="2400">
              <a:latin typeface="Corbel"/>
              <a:cs typeface="Corbel"/>
            </a:endParaRPr>
          </a:p>
          <a:p>
            <a:pPr marL="353695" indent="-34163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spc="-5" smtClean="0">
                <a:solidFill>
                  <a:srgbClr val="FFFFFF"/>
                </a:solidFill>
                <a:latin typeface="Corbel"/>
                <a:cs typeface="Corbel"/>
              </a:rPr>
              <a:t>PS</a:t>
            </a:r>
            <a:endParaRPr lang="en-US" sz="2400" spc="-5" dirty="0" smtClean="0">
              <a:solidFill>
                <a:srgbClr val="FFFFFF"/>
              </a:solidFill>
              <a:latin typeface="Corbel"/>
              <a:cs typeface="Corbel"/>
            </a:endParaRPr>
          </a:p>
          <a:p>
            <a:pPr marL="353695" indent="-34163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lang="en-US" sz="2400" spc="-5" dirty="0" smtClean="0">
                <a:solidFill>
                  <a:srgbClr val="FFFFFF"/>
                </a:solidFill>
                <a:latin typeface="Corbel"/>
                <a:cs typeface="Corbel"/>
              </a:rPr>
              <a:t>MS</a:t>
            </a:r>
          </a:p>
          <a:p>
            <a:pPr marL="353695" indent="-34163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lang="en-US" sz="2400" spc="-5" dirty="0" smtClean="0">
                <a:solidFill>
                  <a:srgbClr val="FFFFFF"/>
                </a:solidFill>
                <a:latin typeface="Corbel"/>
                <a:cs typeface="Corbel"/>
              </a:rPr>
              <a:t>TS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95520" y="1723588"/>
            <a:ext cx="3498215" cy="2329180"/>
          </a:xfrm>
          <a:prstGeom prst="rect">
            <a:avLst/>
          </a:prstGeom>
        </p:spPr>
        <p:txBody>
          <a:bodyPr vert="horz" wrap="square" lIns="0" tIns="205740" rIns="0" bIns="0" rtlCol="0">
            <a:spAutoFit/>
          </a:bodyPr>
          <a:lstStyle/>
          <a:p>
            <a:pPr marL="15240">
              <a:lnSpc>
                <a:spcPct val="100000"/>
              </a:lnSpc>
              <a:spcBef>
                <a:spcPts val="1620"/>
              </a:spcBef>
            </a:pPr>
            <a:r>
              <a:rPr sz="2400" b="1" spc="-5" dirty="0">
                <a:solidFill>
                  <a:srgbClr val="51DAFF"/>
                </a:solidFill>
                <a:latin typeface="Corbel"/>
                <a:cs typeface="Corbel"/>
              </a:rPr>
              <a:t>SOFTER</a:t>
            </a:r>
            <a:r>
              <a:rPr sz="2400" b="1" spc="-105" dirty="0">
                <a:solidFill>
                  <a:srgbClr val="51DA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51DAFF"/>
                </a:solidFill>
                <a:latin typeface="Corbel"/>
                <a:cs typeface="Corbel"/>
              </a:rPr>
              <a:t>ON</a:t>
            </a:r>
            <a:r>
              <a:rPr sz="2400" b="1" spc="-55" dirty="0">
                <a:solidFill>
                  <a:srgbClr val="51DA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51DAFF"/>
                </a:solidFill>
                <a:latin typeface="Corbel"/>
                <a:cs typeface="Corbel"/>
              </a:rPr>
              <a:t>SQUATTING</a:t>
            </a:r>
            <a:endParaRPr sz="2400">
              <a:latin typeface="Corbel"/>
              <a:cs typeface="Corbel"/>
            </a:endParaRPr>
          </a:p>
          <a:p>
            <a:pPr marL="353695" indent="-341630">
              <a:lnSpc>
                <a:spcPct val="100000"/>
              </a:lnSpc>
              <a:spcBef>
                <a:spcPts val="151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b="1" spc="-5" dirty="0">
                <a:solidFill>
                  <a:srgbClr val="00AF50"/>
                </a:solidFill>
                <a:latin typeface="Corbel"/>
                <a:cs typeface="Corbel"/>
              </a:rPr>
              <a:t>HOCM</a:t>
            </a:r>
            <a:endParaRPr sz="2400">
              <a:latin typeface="Corbel"/>
              <a:cs typeface="Corbel"/>
            </a:endParaRPr>
          </a:p>
          <a:p>
            <a:pPr marL="353695" marR="5080" indent="-34163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b="1" dirty="0">
                <a:solidFill>
                  <a:srgbClr val="00AF50"/>
                </a:solidFill>
                <a:latin typeface="Corbel"/>
                <a:cs typeface="Corbel"/>
              </a:rPr>
              <a:t>MVP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– 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murmur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may 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increase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or</a:t>
            </a:r>
            <a:r>
              <a:rPr sz="2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decrease,</a:t>
            </a:r>
            <a:r>
              <a:rPr sz="24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but </a:t>
            </a:r>
            <a:r>
              <a:rPr sz="2400" spc="-4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begins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later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24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sytole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0913" y="860551"/>
            <a:ext cx="858520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85" dirty="0"/>
              <a:t>Dynamic</a:t>
            </a:r>
            <a:r>
              <a:rPr sz="4000" spc="-229" dirty="0"/>
              <a:t> </a:t>
            </a:r>
            <a:r>
              <a:rPr sz="4000" dirty="0"/>
              <a:t>–</a:t>
            </a:r>
            <a:r>
              <a:rPr sz="4000" spc="-210" dirty="0"/>
              <a:t> </a:t>
            </a:r>
            <a:r>
              <a:rPr sz="4000" spc="-65" dirty="0">
                <a:solidFill>
                  <a:srgbClr val="FF0000"/>
                </a:solidFill>
              </a:rPr>
              <a:t>NOT</a:t>
            </a:r>
            <a:r>
              <a:rPr sz="4000" spc="-215" dirty="0">
                <a:solidFill>
                  <a:srgbClr val="FF0000"/>
                </a:solidFill>
              </a:rPr>
              <a:t> </a:t>
            </a:r>
            <a:r>
              <a:rPr sz="4000" spc="-70" dirty="0"/>
              <a:t>just</a:t>
            </a:r>
            <a:r>
              <a:rPr sz="4000" spc="-200" dirty="0"/>
              <a:t> </a:t>
            </a:r>
            <a:r>
              <a:rPr sz="4000" spc="-95" dirty="0"/>
              <a:t>auscultation!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09396" y="1916379"/>
            <a:ext cx="844486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28135" algn="l"/>
              </a:tabLst>
            </a:pPr>
            <a:r>
              <a:rPr sz="2400" b="1" spc="-5" dirty="0">
                <a:solidFill>
                  <a:srgbClr val="60B6FF"/>
                </a:solidFill>
                <a:latin typeface="Corbel"/>
                <a:cs typeface="Corbel"/>
              </a:rPr>
              <a:t>WH</a:t>
            </a:r>
            <a:r>
              <a:rPr sz="2400" b="1" spc="-114" dirty="0">
                <a:solidFill>
                  <a:srgbClr val="60B6FF"/>
                </a:solidFill>
                <a:latin typeface="Corbel"/>
                <a:cs typeface="Corbel"/>
              </a:rPr>
              <a:t>A</a:t>
            </a:r>
            <a:r>
              <a:rPr sz="2400" b="1" dirty="0">
                <a:solidFill>
                  <a:srgbClr val="60B6FF"/>
                </a:solidFill>
                <a:latin typeface="Corbel"/>
                <a:cs typeface="Corbel"/>
              </a:rPr>
              <a:t>T</a:t>
            </a:r>
            <a:r>
              <a:rPr sz="2400" b="1" spc="-114" dirty="0">
                <a:solidFill>
                  <a:srgbClr val="60B6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60B6FF"/>
                </a:solidFill>
                <a:latin typeface="Corbel"/>
                <a:cs typeface="Corbel"/>
              </a:rPr>
              <a:t>C</a:t>
            </a:r>
            <a:r>
              <a:rPr sz="2400" b="1" spc="-5" dirty="0">
                <a:solidFill>
                  <a:srgbClr val="60B6FF"/>
                </a:solidFill>
                <a:latin typeface="Corbel"/>
                <a:cs typeface="Corbel"/>
              </a:rPr>
              <a:t>A</a:t>
            </a:r>
            <a:r>
              <a:rPr sz="2400" b="1" dirty="0">
                <a:solidFill>
                  <a:srgbClr val="60B6FF"/>
                </a:solidFill>
                <a:latin typeface="Corbel"/>
                <a:cs typeface="Corbel"/>
              </a:rPr>
              <a:t>N</a:t>
            </a:r>
            <a:r>
              <a:rPr sz="2400" b="1" spc="10" dirty="0">
                <a:solidFill>
                  <a:srgbClr val="60B6FF"/>
                </a:solidFill>
                <a:latin typeface="Corbel"/>
                <a:cs typeface="Corbel"/>
              </a:rPr>
              <a:t> </a:t>
            </a:r>
            <a:r>
              <a:rPr sz="2400" b="1" spc="-10" dirty="0">
                <a:solidFill>
                  <a:srgbClr val="60B6FF"/>
                </a:solidFill>
                <a:latin typeface="Corbel"/>
                <a:cs typeface="Corbel"/>
              </a:rPr>
              <a:t>B</a:t>
            </a:r>
            <a:r>
              <a:rPr sz="2400" b="1" dirty="0">
                <a:solidFill>
                  <a:srgbClr val="60B6FF"/>
                </a:solidFill>
                <a:latin typeface="Corbel"/>
                <a:cs typeface="Corbel"/>
              </a:rPr>
              <a:t>E</a:t>
            </a:r>
            <a:r>
              <a:rPr sz="2400" b="1" spc="10" dirty="0">
                <a:solidFill>
                  <a:srgbClr val="60B6FF"/>
                </a:solidFill>
                <a:latin typeface="Corbel"/>
                <a:cs typeface="Corbel"/>
              </a:rPr>
              <a:t> </a:t>
            </a:r>
            <a:r>
              <a:rPr sz="2400" b="1" spc="-50" dirty="0">
                <a:solidFill>
                  <a:srgbClr val="60B6FF"/>
                </a:solidFill>
                <a:latin typeface="Corbel"/>
                <a:cs typeface="Corbel"/>
              </a:rPr>
              <a:t>D</a:t>
            </a:r>
            <a:r>
              <a:rPr sz="2400" b="1" spc="-15" dirty="0">
                <a:solidFill>
                  <a:srgbClr val="60B6FF"/>
                </a:solidFill>
                <a:latin typeface="Corbel"/>
                <a:cs typeface="Corbel"/>
              </a:rPr>
              <a:t>Y</a:t>
            </a:r>
            <a:r>
              <a:rPr sz="2400" b="1" dirty="0">
                <a:solidFill>
                  <a:srgbClr val="60B6FF"/>
                </a:solidFill>
                <a:latin typeface="Corbel"/>
                <a:cs typeface="Corbel"/>
              </a:rPr>
              <a:t>N</a:t>
            </a:r>
            <a:r>
              <a:rPr sz="2400" b="1" spc="5" dirty="0">
                <a:solidFill>
                  <a:srgbClr val="60B6FF"/>
                </a:solidFill>
                <a:latin typeface="Corbel"/>
                <a:cs typeface="Corbel"/>
              </a:rPr>
              <a:t>A</a:t>
            </a:r>
            <a:r>
              <a:rPr sz="2400" b="1" dirty="0">
                <a:solidFill>
                  <a:srgbClr val="60B6FF"/>
                </a:solidFill>
                <a:latin typeface="Corbel"/>
                <a:cs typeface="Corbel"/>
              </a:rPr>
              <a:t>M</a:t>
            </a:r>
            <a:r>
              <a:rPr sz="2400" b="1" spc="5" dirty="0">
                <a:solidFill>
                  <a:srgbClr val="60B6FF"/>
                </a:solidFill>
                <a:latin typeface="Corbel"/>
                <a:cs typeface="Corbel"/>
              </a:rPr>
              <a:t>I</a:t>
            </a:r>
            <a:r>
              <a:rPr sz="2400" b="1" dirty="0">
                <a:solidFill>
                  <a:srgbClr val="60B6FF"/>
                </a:solidFill>
                <a:latin typeface="Corbel"/>
                <a:cs typeface="Corbel"/>
              </a:rPr>
              <a:t>C</a:t>
            </a:r>
            <a:r>
              <a:rPr sz="2400" b="1" spc="-10" dirty="0">
                <a:solidFill>
                  <a:srgbClr val="60B6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60B6FF"/>
                </a:solidFill>
                <a:latin typeface="Corbel"/>
                <a:cs typeface="Corbel"/>
              </a:rPr>
              <a:t>?	</a:t>
            </a:r>
            <a:r>
              <a:rPr sz="2400" b="1" spc="-5" dirty="0">
                <a:solidFill>
                  <a:srgbClr val="60B6FF"/>
                </a:solidFill>
                <a:latin typeface="Corbel"/>
                <a:cs typeface="Corbel"/>
              </a:rPr>
              <a:t>WH</a:t>
            </a:r>
            <a:r>
              <a:rPr sz="2400" b="1" spc="-110" dirty="0">
                <a:solidFill>
                  <a:srgbClr val="60B6FF"/>
                </a:solidFill>
                <a:latin typeface="Corbel"/>
                <a:cs typeface="Corbel"/>
              </a:rPr>
              <a:t>A</a:t>
            </a:r>
            <a:r>
              <a:rPr sz="2400" b="1" dirty="0">
                <a:solidFill>
                  <a:srgbClr val="60B6FF"/>
                </a:solidFill>
                <a:latin typeface="Corbel"/>
                <a:cs typeface="Corbel"/>
              </a:rPr>
              <a:t>T</a:t>
            </a:r>
            <a:r>
              <a:rPr sz="2400" b="1" spc="-114" dirty="0">
                <a:solidFill>
                  <a:srgbClr val="60B6FF"/>
                </a:solidFill>
                <a:latin typeface="Corbel"/>
                <a:cs typeface="Corbel"/>
              </a:rPr>
              <a:t> </a:t>
            </a:r>
            <a:r>
              <a:rPr sz="2400" b="1" spc="-15" dirty="0">
                <a:solidFill>
                  <a:srgbClr val="60B6FF"/>
                </a:solidFill>
                <a:latin typeface="Corbel"/>
                <a:cs typeface="Corbel"/>
              </a:rPr>
              <a:t>C</a:t>
            </a:r>
            <a:r>
              <a:rPr sz="2400" b="1" dirty="0">
                <a:solidFill>
                  <a:srgbClr val="60B6FF"/>
                </a:solidFill>
                <a:latin typeface="Corbel"/>
                <a:cs typeface="Corbel"/>
              </a:rPr>
              <a:t>AN</a:t>
            </a:r>
            <a:r>
              <a:rPr sz="2400" b="1" spc="10" dirty="0">
                <a:solidFill>
                  <a:srgbClr val="60B6FF"/>
                </a:solidFill>
                <a:latin typeface="Corbel"/>
                <a:cs typeface="Corbel"/>
              </a:rPr>
              <a:t> </a:t>
            </a:r>
            <a:r>
              <a:rPr sz="2400" b="1" spc="5" dirty="0">
                <a:solidFill>
                  <a:srgbClr val="60B6FF"/>
                </a:solidFill>
                <a:latin typeface="Corbel"/>
                <a:cs typeface="Corbel"/>
              </a:rPr>
              <a:t>M</a:t>
            </a:r>
            <a:r>
              <a:rPr sz="2400" b="1" dirty="0">
                <a:solidFill>
                  <a:srgbClr val="60B6FF"/>
                </a:solidFill>
                <a:latin typeface="Corbel"/>
                <a:cs typeface="Corbel"/>
              </a:rPr>
              <a:t>AKE</a:t>
            </a:r>
            <a:r>
              <a:rPr sz="2400" b="1" spc="-15" dirty="0">
                <a:solidFill>
                  <a:srgbClr val="60B6FF"/>
                </a:solidFill>
                <a:latin typeface="Corbel"/>
                <a:cs typeface="Corbel"/>
              </a:rPr>
              <a:t> </a:t>
            </a:r>
            <a:r>
              <a:rPr sz="2400" b="1" spc="5" dirty="0">
                <a:solidFill>
                  <a:srgbClr val="60B6FF"/>
                </a:solidFill>
                <a:latin typeface="Corbel"/>
                <a:cs typeface="Corbel"/>
              </a:rPr>
              <a:t>I</a:t>
            </a:r>
            <a:r>
              <a:rPr sz="2400" b="1" dirty="0">
                <a:solidFill>
                  <a:srgbClr val="60B6FF"/>
                </a:solidFill>
                <a:latin typeface="Corbel"/>
                <a:cs typeface="Corbel"/>
              </a:rPr>
              <a:t>T</a:t>
            </a:r>
            <a:r>
              <a:rPr sz="2400" b="1" spc="5" dirty="0">
                <a:solidFill>
                  <a:srgbClr val="60B6FF"/>
                </a:solidFill>
                <a:latin typeface="Corbel"/>
                <a:cs typeface="Corbel"/>
              </a:rPr>
              <a:t> </a:t>
            </a:r>
            <a:r>
              <a:rPr sz="2400" b="1" spc="-50" dirty="0">
                <a:solidFill>
                  <a:srgbClr val="60B6FF"/>
                </a:solidFill>
                <a:latin typeface="Corbel"/>
                <a:cs typeface="Corbel"/>
              </a:rPr>
              <a:t>D</a:t>
            </a:r>
            <a:r>
              <a:rPr sz="2400" b="1" spc="-15" dirty="0">
                <a:solidFill>
                  <a:srgbClr val="60B6FF"/>
                </a:solidFill>
                <a:latin typeface="Corbel"/>
                <a:cs typeface="Corbel"/>
              </a:rPr>
              <a:t>Y</a:t>
            </a:r>
            <a:r>
              <a:rPr sz="2400" b="1" dirty="0">
                <a:solidFill>
                  <a:srgbClr val="60B6FF"/>
                </a:solidFill>
                <a:latin typeface="Corbel"/>
                <a:cs typeface="Corbel"/>
              </a:rPr>
              <a:t>N</a:t>
            </a:r>
            <a:r>
              <a:rPr sz="2400" b="1" spc="10" dirty="0">
                <a:solidFill>
                  <a:srgbClr val="60B6FF"/>
                </a:solidFill>
                <a:latin typeface="Corbel"/>
                <a:cs typeface="Corbel"/>
              </a:rPr>
              <a:t>A</a:t>
            </a:r>
            <a:r>
              <a:rPr sz="2400" b="1" spc="5" dirty="0">
                <a:solidFill>
                  <a:srgbClr val="60B6FF"/>
                </a:solidFill>
                <a:latin typeface="Corbel"/>
                <a:cs typeface="Corbel"/>
              </a:rPr>
              <a:t>MI</a:t>
            </a:r>
            <a:r>
              <a:rPr sz="2400" b="1" dirty="0">
                <a:solidFill>
                  <a:srgbClr val="60B6FF"/>
                </a:solidFill>
                <a:latin typeface="Corbel"/>
                <a:cs typeface="Corbel"/>
              </a:rPr>
              <a:t>C</a:t>
            </a:r>
            <a:r>
              <a:rPr sz="2400" b="1" spc="-25" dirty="0">
                <a:solidFill>
                  <a:srgbClr val="60B6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60B6FF"/>
                </a:solidFill>
                <a:latin typeface="Corbel"/>
                <a:cs typeface="Corbel"/>
              </a:rPr>
              <a:t>?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6348" y="2540381"/>
            <a:ext cx="2630805" cy="320929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3695" indent="-341630">
              <a:lnSpc>
                <a:spcPct val="100000"/>
              </a:lnSpc>
              <a:spcBef>
                <a:spcPts val="7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Symptoms</a:t>
            </a:r>
            <a:endParaRPr sz="2400">
              <a:latin typeface="Corbel"/>
              <a:cs typeface="Corbel"/>
            </a:endParaRPr>
          </a:p>
          <a:p>
            <a:pPr marL="353695" indent="-34163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Pulse</a:t>
            </a:r>
            <a:endParaRPr sz="2400">
              <a:latin typeface="Corbel"/>
              <a:cs typeface="Corbel"/>
            </a:endParaRPr>
          </a:p>
          <a:p>
            <a:pPr marL="353695" indent="-34163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BP</a:t>
            </a:r>
            <a:endParaRPr sz="2400">
              <a:latin typeface="Corbel"/>
              <a:cs typeface="Corbel"/>
            </a:endParaRPr>
          </a:p>
          <a:p>
            <a:pPr marL="353695" indent="-34163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JVP</a:t>
            </a:r>
            <a:endParaRPr sz="2400">
              <a:latin typeface="Corbel"/>
              <a:cs typeface="Corbel"/>
            </a:endParaRPr>
          </a:p>
          <a:p>
            <a:pPr marL="353695" indent="-34163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dirty="0">
                <a:solidFill>
                  <a:srgbClr val="00AF50"/>
                </a:solidFill>
                <a:latin typeface="Corbel"/>
                <a:cs typeface="Corbel"/>
              </a:rPr>
              <a:t>Heart</a:t>
            </a:r>
            <a:r>
              <a:rPr sz="2400" spc="-45" dirty="0">
                <a:solidFill>
                  <a:srgbClr val="00AF50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orbel"/>
                <a:cs typeface="Corbel"/>
              </a:rPr>
              <a:t>sounds</a:t>
            </a:r>
            <a:endParaRPr sz="2400">
              <a:latin typeface="Corbel"/>
              <a:cs typeface="Corbel"/>
            </a:endParaRPr>
          </a:p>
          <a:p>
            <a:pPr marL="353695" indent="-34163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dirty="0">
                <a:solidFill>
                  <a:srgbClr val="00AF50"/>
                </a:solidFill>
                <a:latin typeface="Corbel"/>
                <a:cs typeface="Corbel"/>
              </a:rPr>
              <a:t>Additional</a:t>
            </a:r>
            <a:r>
              <a:rPr sz="2400" spc="-70" dirty="0">
                <a:solidFill>
                  <a:srgbClr val="00AF50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orbel"/>
                <a:cs typeface="Corbel"/>
              </a:rPr>
              <a:t>sounds</a:t>
            </a:r>
            <a:endParaRPr sz="2400">
              <a:latin typeface="Corbel"/>
              <a:cs typeface="Corbel"/>
            </a:endParaRPr>
          </a:p>
          <a:p>
            <a:pPr marL="353695" indent="-341630">
              <a:lnSpc>
                <a:spcPct val="100000"/>
              </a:lnSpc>
              <a:spcBef>
                <a:spcPts val="72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dirty="0">
                <a:solidFill>
                  <a:srgbClr val="00AF50"/>
                </a:solidFill>
                <a:latin typeface="Corbel"/>
                <a:cs typeface="Corbel"/>
              </a:rPr>
              <a:t>Murmurs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95520" y="2540381"/>
            <a:ext cx="2253615" cy="229743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3695" indent="-341630">
              <a:lnSpc>
                <a:spcPct val="100000"/>
              </a:lnSpc>
              <a:spcBef>
                <a:spcPts val="7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Respiration</a:t>
            </a:r>
            <a:endParaRPr sz="2400">
              <a:latin typeface="Corbel"/>
              <a:cs typeface="Corbel"/>
            </a:endParaRPr>
          </a:p>
          <a:p>
            <a:pPr marL="353695" indent="-34163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Position</a:t>
            </a:r>
            <a:endParaRPr sz="2400">
              <a:latin typeface="Corbel"/>
              <a:cs typeface="Corbel"/>
            </a:endParaRPr>
          </a:p>
          <a:p>
            <a:pPr marL="353695" indent="-34163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Maneuvers</a:t>
            </a:r>
            <a:endParaRPr sz="2400">
              <a:latin typeface="Corbel"/>
              <a:cs typeface="Corbel"/>
            </a:endParaRPr>
          </a:p>
          <a:p>
            <a:pPr marL="353695" indent="-34163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Pharmacologic</a:t>
            </a:r>
            <a:endParaRPr sz="2400">
              <a:latin typeface="Corbel"/>
              <a:cs typeface="Corbel"/>
            </a:endParaRPr>
          </a:p>
          <a:p>
            <a:pPr marL="353695" indent="-34163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AF/Ectopics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6244" y="515238"/>
            <a:ext cx="804545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95" dirty="0"/>
              <a:t>POSTURE-SQUATTING</a:t>
            </a:r>
            <a:r>
              <a:rPr sz="4000" spc="-245" dirty="0"/>
              <a:t> </a:t>
            </a:r>
            <a:r>
              <a:rPr sz="4000" spc="-70" dirty="0"/>
              <a:t>AND</a:t>
            </a:r>
            <a:r>
              <a:rPr sz="4000" spc="-240" dirty="0"/>
              <a:t> </a:t>
            </a:r>
            <a:r>
              <a:rPr sz="4000" spc="-90" dirty="0"/>
              <a:t>STANDING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294131" y="2034539"/>
            <a:ext cx="4173220" cy="3685540"/>
            <a:chOff x="294131" y="2034539"/>
            <a:chExt cx="4173220" cy="368554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2231" y="2072639"/>
              <a:ext cx="4096512" cy="3608832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13181" y="2053589"/>
              <a:ext cx="4135120" cy="3647440"/>
            </a:xfrm>
            <a:custGeom>
              <a:avLst/>
              <a:gdLst/>
              <a:ahLst/>
              <a:cxnLst/>
              <a:rect l="l" t="t" r="r" b="b"/>
              <a:pathLst>
                <a:path w="4135120" h="3647440">
                  <a:moveTo>
                    <a:pt x="0" y="3646932"/>
                  </a:moveTo>
                  <a:lnTo>
                    <a:pt x="4134612" y="3646932"/>
                  </a:lnTo>
                  <a:lnTo>
                    <a:pt x="4134612" y="0"/>
                  </a:lnTo>
                  <a:lnTo>
                    <a:pt x="0" y="0"/>
                  </a:lnTo>
                  <a:lnTo>
                    <a:pt x="0" y="3646932"/>
                  </a:lnTo>
                  <a:close/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4747259" y="2034539"/>
            <a:ext cx="4215765" cy="3718560"/>
            <a:chOff x="4747259" y="2034539"/>
            <a:chExt cx="4215765" cy="3718560"/>
          </a:xfrm>
        </p:grpSpPr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85359" y="2072639"/>
              <a:ext cx="4139184" cy="36423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766309" y="2053589"/>
              <a:ext cx="4177665" cy="3680460"/>
            </a:xfrm>
            <a:custGeom>
              <a:avLst/>
              <a:gdLst/>
              <a:ahLst/>
              <a:cxnLst/>
              <a:rect l="l" t="t" r="r" b="b"/>
              <a:pathLst>
                <a:path w="4177665" h="3680460">
                  <a:moveTo>
                    <a:pt x="0" y="3680460"/>
                  </a:moveTo>
                  <a:lnTo>
                    <a:pt x="4177284" y="3680460"/>
                  </a:lnTo>
                  <a:lnTo>
                    <a:pt x="4177284" y="0"/>
                  </a:lnTo>
                  <a:lnTo>
                    <a:pt x="0" y="0"/>
                  </a:lnTo>
                  <a:lnTo>
                    <a:pt x="0" y="3680460"/>
                  </a:lnTo>
                  <a:close/>
                </a:path>
              </a:pathLst>
            </a:custGeom>
            <a:ln w="38099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19932" y="515238"/>
            <a:ext cx="2623704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90" dirty="0"/>
              <a:t>PO</a:t>
            </a:r>
            <a:r>
              <a:rPr sz="4000" spc="-114" dirty="0"/>
              <a:t>S</a:t>
            </a:r>
            <a:r>
              <a:rPr sz="4000" spc="-90" dirty="0"/>
              <a:t>T</a:t>
            </a:r>
            <a:r>
              <a:rPr sz="4000" spc="-114" dirty="0"/>
              <a:t>U</a:t>
            </a:r>
            <a:r>
              <a:rPr sz="4000" spc="-90" dirty="0"/>
              <a:t>R</a:t>
            </a:r>
            <a:r>
              <a:rPr sz="4000" dirty="0"/>
              <a:t>E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615566" y="1879803"/>
            <a:ext cx="1490345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dirty="0">
                <a:solidFill>
                  <a:srgbClr val="51DAFF"/>
                </a:solidFill>
                <a:latin typeface="Corbel"/>
                <a:cs typeface="Corbel"/>
              </a:rPr>
              <a:t>AR</a:t>
            </a:r>
            <a:r>
              <a:rPr sz="2800" b="1" spc="-55" dirty="0">
                <a:solidFill>
                  <a:srgbClr val="51DAFF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51DAFF"/>
                </a:solidFill>
                <a:latin typeface="Corbel"/>
                <a:cs typeface="Corbel"/>
              </a:rPr>
              <a:t>-</a:t>
            </a:r>
            <a:r>
              <a:rPr sz="2800" b="1" spc="-35" dirty="0">
                <a:solidFill>
                  <a:srgbClr val="51DAFF"/>
                </a:solidFill>
                <a:latin typeface="Corbel"/>
                <a:cs typeface="Corbel"/>
              </a:rPr>
              <a:t> </a:t>
            </a:r>
            <a:r>
              <a:rPr sz="2800" b="1" dirty="0">
                <a:solidFill>
                  <a:srgbClr val="51DAFF"/>
                </a:solidFill>
                <a:latin typeface="Corbel"/>
                <a:cs typeface="Corbel"/>
              </a:rPr>
              <a:t>EDM</a:t>
            </a:r>
            <a:endParaRPr sz="28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84038" y="1964563"/>
            <a:ext cx="2654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solidFill>
                  <a:srgbClr val="51DAFF"/>
                </a:solidFill>
                <a:latin typeface="Corbel"/>
                <a:cs typeface="Corbel"/>
              </a:rPr>
              <a:t>M</a:t>
            </a:r>
            <a:r>
              <a:rPr sz="2400" b="1" dirty="0">
                <a:solidFill>
                  <a:srgbClr val="51DAFF"/>
                </a:solidFill>
                <a:latin typeface="Corbel"/>
                <a:cs typeface="Corbel"/>
              </a:rPr>
              <a:t>S</a:t>
            </a:r>
            <a:r>
              <a:rPr sz="2400" b="1" spc="-10" dirty="0">
                <a:solidFill>
                  <a:srgbClr val="51DA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51DAFF"/>
                </a:solidFill>
                <a:latin typeface="Corbel"/>
                <a:cs typeface="Corbel"/>
              </a:rPr>
              <a:t>–</a:t>
            </a:r>
            <a:r>
              <a:rPr sz="2400" b="1" spc="15" dirty="0">
                <a:solidFill>
                  <a:srgbClr val="51DAFF"/>
                </a:solidFill>
                <a:latin typeface="Corbel"/>
                <a:cs typeface="Corbel"/>
              </a:rPr>
              <a:t> </a:t>
            </a:r>
            <a:r>
              <a:rPr sz="2400" b="1" spc="5" dirty="0">
                <a:solidFill>
                  <a:srgbClr val="51DAFF"/>
                </a:solidFill>
                <a:latin typeface="Corbel"/>
                <a:cs typeface="Corbel"/>
              </a:rPr>
              <a:t>M</a:t>
            </a:r>
            <a:r>
              <a:rPr sz="2400" b="1" dirty="0">
                <a:solidFill>
                  <a:srgbClr val="51DAFF"/>
                </a:solidFill>
                <a:latin typeface="Corbel"/>
                <a:cs typeface="Corbel"/>
              </a:rPr>
              <a:t>DM</a:t>
            </a:r>
            <a:r>
              <a:rPr sz="2400" b="1" spc="-105" dirty="0">
                <a:solidFill>
                  <a:srgbClr val="51DAFF"/>
                </a:solidFill>
                <a:latin typeface="Corbel"/>
                <a:cs typeface="Corbel"/>
              </a:rPr>
              <a:t> </a:t>
            </a:r>
            <a:r>
              <a:rPr sz="2400" b="1" spc="-114" dirty="0">
                <a:solidFill>
                  <a:srgbClr val="51DAFF"/>
                </a:solidFill>
                <a:latin typeface="Corbel"/>
                <a:cs typeface="Corbel"/>
              </a:rPr>
              <a:t>A</a:t>
            </a:r>
            <a:r>
              <a:rPr sz="2400" b="1" dirty="0">
                <a:solidFill>
                  <a:srgbClr val="51DAFF"/>
                </a:solidFill>
                <a:latin typeface="Corbel"/>
                <a:cs typeface="Corbel"/>
              </a:rPr>
              <a:t>T</a:t>
            </a:r>
            <a:r>
              <a:rPr sz="2400" b="1" spc="-114" dirty="0">
                <a:solidFill>
                  <a:srgbClr val="51DAFF"/>
                </a:solidFill>
                <a:latin typeface="Corbel"/>
                <a:cs typeface="Corbel"/>
              </a:rPr>
              <a:t> </a:t>
            </a:r>
            <a:r>
              <a:rPr sz="2400" b="1" dirty="0">
                <a:solidFill>
                  <a:srgbClr val="51DAFF"/>
                </a:solidFill>
                <a:latin typeface="Corbel"/>
                <a:cs typeface="Corbel"/>
              </a:rPr>
              <a:t>APEX</a:t>
            </a:r>
            <a:endParaRPr sz="2400">
              <a:latin typeface="Corbel"/>
              <a:cs typeface="Corbe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961644" y="2747772"/>
            <a:ext cx="3148965" cy="3618229"/>
            <a:chOff x="961644" y="2747772"/>
            <a:chExt cx="3148965" cy="3618229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9744" y="2785872"/>
              <a:ext cx="3072384" cy="354177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80694" y="2766822"/>
              <a:ext cx="3110865" cy="3580129"/>
            </a:xfrm>
            <a:custGeom>
              <a:avLst/>
              <a:gdLst/>
              <a:ahLst/>
              <a:cxnLst/>
              <a:rect l="l" t="t" r="r" b="b"/>
              <a:pathLst>
                <a:path w="3110865" h="3580129">
                  <a:moveTo>
                    <a:pt x="0" y="3579876"/>
                  </a:moveTo>
                  <a:lnTo>
                    <a:pt x="3110484" y="3579876"/>
                  </a:lnTo>
                  <a:lnTo>
                    <a:pt x="3110484" y="0"/>
                  </a:lnTo>
                  <a:lnTo>
                    <a:pt x="0" y="0"/>
                  </a:lnTo>
                  <a:lnTo>
                    <a:pt x="0" y="3579876"/>
                  </a:lnTo>
                  <a:close/>
                </a:path>
              </a:pathLst>
            </a:custGeom>
            <a:ln w="38100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4890515" y="2680716"/>
            <a:ext cx="3679190" cy="3645535"/>
            <a:chOff x="4890515" y="2680716"/>
            <a:chExt cx="3679190" cy="364553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28615" y="2718816"/>
              <a:ext cx="3602736" cy="356920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909565" y="2699766"/>
              <a:ext cx="3641090" cy="3607435"/>
            </a:xfrm>
            <a:custGeom>
              <a:avLst/>
              <a:gdLst/>
              <a:ahLst/>
              <a:cxnLst/>
              <a:rect l="l" t="t" r="r" b="b"/>
              <a:pathLst>
                <a:path w="3641090" h="3607435">
                  <a:moveTo>
                    <a:pt x="0" y="3607308"/>
                  </a:moveTo>
                  <a:lnTo>
                    <a:pt x="3640836" y="3607308"/>
                  </a:lnTo>
                  <a:lnTo>
                    <a:pt x="3640836" y="0"/>
                  </a:lnTo>
                  <a:lnTo>
                    <a:pt x="0" y="0"/>
                  </a:lnTo>
                  <a:lnTo>
                    <a:pt x="0" y="3607308"/>
                  </a:lnTo>
                  <a:close/>
                </a:path>
              </a:pathLst>
            </a:custGeom>
            <a:ln w="38099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786842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This can be carried out by using a calibrated handgrip device or a </a:t>
            </a:r>
            <a:r>
              <a:rPr lang="en-US" dirty="0" smtClean="0"/>
              <a:t>handball</a:t>
            </a:r>
          </a:p>
          <a:p>
            <a:endParaRPr lang="en-US" dirty="0"/>
          </a:p>
          <a:p>
            <a:r>
              <a:rPr lang="en-US" dirty="0"/>
              <a:t>Better to carryout </a:t>
            </a:r>
            <a:r>
              <a:rPr lang="en-US" dirty="0" smtClean="0"/>
              <a:t>bilaterally</a:t>
            </a:r>
          </a:p>
          <a:p>
            <a:endParaRPr lang="en-US" dirty="0"/>
          </a:p>
          <a:p>
            <a:r>
              <a:rPr lang="en-US" dirty="0"/>
              <a:t>Should be sustained for 20 to 30 </a:t>
            </a:r>
            <a:r>
              <a:rPr lang="en-US" dirty="0" err="1" smtClean="0"/>
              <a:t>secs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  <a:p>
            <a:r>
              <a:rPr lang="en-US" dirty="0" err="1"/>
              <a:t>Valsalva</a:t>
            </a:r>
            <a:r>
              <a:rPr lang="en-US" dirty="0"/>
              <a:t> maneuver during the handgrip must be avoided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Contraindicated in patients with myocardial ischemia and ventricular arrhythmias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ISOMETRIC EXERCISE</a:t>
            </a:r>
          </a:p>
        </p:txBody>
      </p:sp>
    </p:spTree>
    <p:extLst>
      <p:ext uri="{BB962C8B-B14F-4D97-AF65-F5344CB8AC3E}">
        <p14:creationId xmlns:p14="http://schemas.microsoft.com/office/powerpoint/2010/main" xmlns="" val="17944872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Isometric exercise results in significant increase in </a:t>
            </a:r>
          </a:p>
          <a:p>
            <a:r>
              <a:rPr lang="en-US" dirty="0"/>
              <a:t>Systemic vascular resistance</a:t>
            </a:r>
          </a:p>
          <a:p>
            <a:r>
              <a:rPr lang="en-US" dirty="0"/>
              <a:t>Arterial pressure </a:t>
            </a:r>
          </a:p>
          <a:p>
            <a:r>
              <a:rPr lang="en-US" dirty="0"/>
              <a:t>Heart rate </a:t>
            </a:r>
          </a:p>
          <a:p>
            <a:r>
              <a:rPr lang="en-US" dirty="0">
                <a:solidFill>
                  <a:srgbClr val="FF0000"/>
                </a:solidFill>
              </a:rPr>
              <a:t>COP</a:t>
            </a:r>
          </a:p>
          <a:p>
            <a:r>
              <a:rPr lang="en-US" dirty="0">
                <a:solidFill>
                  <a:srgbClr val="FF0000"/>
                </a:solidFill>
              </a:rPr>
              <a:t>LV filling pressure</a:t>
            </a:r>
          </a:p>
          <a:p>
            <a:r>
              <a:rPr lang="en-US" dirty="0"/>
              <a:t>Heart size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1507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Systolic murmur of AS diminished –reduction of pressure gradient across </a:t>
            </a:r>
            <a:r>
              <a:rPr lang="en-US" dirty="0" smtClean="0"/>
              <a:t>AV</a:t>
            </a:r>
          </a:p>
          <a:p>
            <a:endParaRPr lang="en-US" dirty="0"/>
          </a:p>
          <a:p>
            <a:r>
              <a:rPr lang="en-US" dirty="0"/>
              <a:t>Diastolic murmur of AR  and systolic murmurs of rheumatic MR and VSD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</a:t>
            </a:r>
            <a:r>
              <a:rPr lang="en-US" dirty="0" smtClean="0"/>
              <a:t>increases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LVS3 and LVS4 </a:t>
            </a:r>
            <a:r>
              <a:rPr lang="en-US" dirty="0" smtClean="0"/>
              <a:t>accentuated</a:t>
            </a:r>
          </a:p>
          <a:p>
            <a:endParaRPr lang="en-US" dirty="0"/>
          </a:p>
          <a:p>
            <a:r>
              <a:rPr lang="en-US" dirty="0"/>
              <a:t>Diastolic murmur MS becomes louder –increase in flow across valve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74118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Increase LV volume</a:t>
            </a:r>
          </a:p>
          <a:p>
            <a:r>
              <a:rPr lang="en-US" dirty="0"/>
              <a:t>Systolic murmur of HOCM decreased </a:t>
            </a:r>
          </a:p>
          <a:p>
            <a:r>
              <a:rPr lang="en-US" dirty="0"/>
              <a:t>Click and murmur of MVP delayed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87078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5492" y="515238"/>
            <a:ext cx="751014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95" dirty="0"/>
              <a:t>ISOMETRIC</a:t>
            </a:r>
            <a:r>
              <a:rPr sz="4000" spc="-215" dirty="0"/>
              <a:t> </a:t>
            </a:r>
            <a:r>
              <a:rPr sz="4000" spc="-90" dirty="0"/>
              <a:t>HANDGRIP</a:t>
            </a:r>
            <a:r>
              <a:rPr sz="4000" spc="-204" dirty="0"/>
              <a:t> </a:t>
            </a:r>
            <a:r>
              <a:rPr sz="4000" dirty="0"/>
              <a:t>-</a:t>
            </a:r>
            <a:r>
              <a:rPr sz="4000" spc="-210" dirty="0"/>
              <a:t> </a:t>
            </a:r>
            <a:r>
              <a:rPr sz="4000" spc="-90" dirty="0"/>
              <a:t>EFFECTS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609396" y="1916379"/>
            <a:ext cx="16033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solidFill>
                  <a:srgbClr val="51DAFF"/>
                </a:solidFill>
                <a:latin typeface="Corbel"/>
                <a:cs typeface="Corbel"/>
              </a:rPr>
              <a:t>I</a:t>
            </a:r>
            <a:r>
              <a:rPr sz="2400" b="1" dirty="0">
                <a:solidFill>
                  <a:srgbClr val="51DAFF"/>
                </a:solidFill>
                <a:latin typeface="Corbel"/>
                <a:cs typeface="Corbel"/>
              </a:rPr>
              <a:t>N</a:t>
            </a:r>
            <a:r>
              <a:rPr sz="2400" b="1" spc="-10" dirty="0">
                <a:solidFill>
                  <a:srgbClr val="51DAFF"/>
                </a:solidFill>
                <a:latin typeface="Corbel"/>
                <a:cs typeface="Corbel"/>
              </a:rPr>
              <a:t>C</a:t>
            </a:r>
            <a:r>
              <a:rPr sz="2400" b="1" dirty="0">
                <a:solidFill>
                  <a:srgbClr val="51DAFF"/>
                </a:solidFill>
                <a:latin typeface="Corbel"/>
                <a:cs typeface="Corbel"/>
              </a:rPr>
              <a:t>RE</a:t>
            </a:r>
            <a:r>
              <a:rPr sz="2400" b="1" spc="5" dirty="0">
                <a:solidFill>
                  <a:srgbClr val="51DAFF"/>
                </a:solidFill>
                <a:latin typeface="Corbel"/>
                <a:cs typeface="Corbel"/>
              </a:rPr>
              <a:t>A</a:t>
            </a:r>
            <a:r>
              <a:rPr sz="2400" b="1" spc="-5" dirty="0">
                <a:solidFill>
                  <a:srgbClr val="51DAFF"/>
                </a:solidFill>
                <a:latin typeface="Corbel"/>
                <a:cs typeface="Corbel"/>
              </a:rPr>
              <a:t>S</a:t>
            </a:r>
            <a:r>
              <a:rPr sz="2400" b="1" spc="5" dirty="0">
                <a:solidFill>
                  <a:srgbClr val="51DAFF"/>
                </a:solidFill>
                <a:latin typeface="Corbel"/>
                <a:cs typeface="Corbel"/>
              </a:rPr>
              <a:t>E</a:t>
            </a:r>
            <a:r>
              <a:rPr sz="2400" b="1" dirty="0">
                <a:solidFill>
                  <a:srgbClr val="51DAFF"/>
                </a:solidFill>
                <a:latin typeface="Corbel"/>
                <a:cs typeface="Corbel"/>
              </a:rPr>
              <a:t>S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98567" y="1916379"/>
            <a:ext cx="16795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51DAFF"/>
                </a:solidFill>
                <a:latin typeface="Corbel"/>
                <a:cs typeface="Corbel"/>
              </a:rPr>
              <a:t>DECREA</a:t>
            </a:r>
            <a:r>
              <a:rPr sz="2400" b="1" spc="5" dirty="0">
                <a:solidFill>
                  <a:srgbClr val="51DAFF"/>
                </a:solidFill>
                <a:latin typeface="Corbel"/>
                <a:cs typeface="Corbel"/>
              </a:rPr>
              <a:t>S</a:t>
            </a:r>
            <a:r>
              <a:rPr sz="2400" b="1" dirty="0">
                <a:solidFill>
                  <a:srgbClr val="51DAFF"/>
                </a:solidFill>
                <a:latin typeface="Corbel"/>
                <a:cs typeface="Corbel"/>
              </a:rPr>
              <a:t>ES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6348" y="2386457"/>
            <a:ext cx="1767839" cy="229743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3695" indent="-341630">
              <a:lnSpc>
                <a:spcPct val="100000"/>
              </a:lnSpc>
              <a:spcBef>
                <a:spcPts val="7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spc="-55" dirty="0">
                <a:solidFill>
                  <a:srgbClr val="FFFFFF"/>
                </a:solidFill>
                <a:latin typeface="Corbel"/>
                <a:cs typeface="Corbel"/>
              </a:rPr>
              <a:t>LVS3, </a:t>
            </a:r>
            <a:r>
              <a:rPr sz="2400" spc="-60" dirty="0">
                <a:solidFill>
                  <a:srgbClr val="FFFFFF"/>
                </a:solidFill>
                <a:latin typeface="Corbel"/>
                <a:cs typeface="Corbel"/>
              </a:rPr>
              <a:t>LVS4</a:t>
            </a:r>
            <a:endParaRPr sz="2400">
              <a:latin typeface="Corbel"/>
              <a:cs typeface="Corbel"/>
            </a:endParaRPr>
          </a:p>
          <a:p>
            <a:pPr marL="353695" indent="-34163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MR</a:t>
            </a:r>
            <a:endParaRPr sz="2400">
              <a:latin typeface="Corbel"/>
              <a:cs typeface="Corbel"/>
            </a:endParaRPr>
          </a:p>
          <a:p>
            <a:pPr marL="353695" indent="-34163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AR</a:t>
            </a:r>
            <a:endParaRPr sz="2400">
              <a:latin typeface="Corbel"/>
              <a:cs typeface="Corbel"/>
            </a:endParaRPr>
          </a:p>
          <a:p>
            <a:pPr marL="353695" indent="-34163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VSD</a:t>
            </a:r>
            <a:endParaRPr sz="2400">
              <a:latin typeface="Corbel"/>
              <a:cs typeface="Corbel"/>
            </a:endParaRPr>
          </a:p>
          <a:p>
            <a:pPr marL="353695" indent="-34163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MS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795520" y="2386457"/>
            <a:ext cx="3573145" cy="138874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53695" indent="-341630">
              <a:lnSpc>
                <a:spcPct val="100000"/>
              </a:lnSpc>
              <a:spcBef>
                <a:spcPts val="7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dirty="0">
                <a:solidFill>
                  <a:srgbClr val="00AF50"/>
                </a:solidFill>
                <a:latin typeface="Corbel"/>
                <a:cs typeface="Corbel"/>
              </a:rPr>
              <a:t>HOCM</a:t>
            </a:r>
            <a:endParaRPr sz="2400">
              <a:latin typeface="Corbel"/>
              <a:cs typeface="Corbel"/>
            </a:endParaRPr>
          </a:p>
          <a:p>
            <a:pPr marL="353695" indent="-34163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AS</a:t>
            </a:r>
            <a:endParaRPr sz="2400">
              <a:latin typeface="Corbel"/>
              <a:cs typeface="Corbel"/>
            </a:endParaRPr>
          </a:p>
          <a:p>
            <a:pPr marL="12065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3750"/>
              <a:tabLst>
                <a:tab pos="353695" algn="l"/>
                <a:tab pos="354330" algn="l"/>
              </a:tabLst>
            </a:pP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525963"/>
          </a:xfrm>
        </p:spPr>
        <p:txBody>
          <a:bodyPr/>
          <a:lstStyle/>
          <a:p>
            <a:r>
              <a:rPr lang="en-US" dirty="0"/>
              <a:t>Forced expiration against a closed glottis</a:t>
            </a:r>
          </a:p>
          <a:p>
            <a:pPr marL="0" indent="0">
              <a:buNone/>
            </a:pPr>
            <a:r>
              <a:rPr lang="en-US" dirty="0"/>
              <a:t>Standard test consists of asking the patient to blow against an aneroid manometer and maintain a pressure of 40mmhg for 30seconds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VALSALVA MANEUVER</a:t>
            </a:r>
          </a:p>
        </p:txBody>
      </p:sp>
    </p:spTree>
    <p:extLst>
      <p:ext uri="{BB962C8B-B14F-4D97-AF65-F5344CB8AC3E}">
        <p14:creationId xmlns:p14="http://schemas.microsoft.com/office/powerpoint/2010/main" xmlns="" val="358149700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Relatively deep inspiration followed by forced exhalation against a closed glottis for 10 to 20 seconds</a:t>
            </a:r>
          </a:p>
          <a:p>
            <a:endParaRPr lang="en-US" dirty="0"/>
          </a:p>
          <a:p>
            <a:r>
              <a:rPr lang="en-US" dirty="0"/>
              <a:t>Physician has to keep flat of the hand on the abdomen to provide the patient a force to breathe against</a:t>
            </a:r>
          </a:p>
          <a:p>
            <a:endParaRPr lang="en-US" dirty="0"/>
          </a:p>
          <a:p>
            <a:r>
              <a:rPr lang="en-US" dirty="0"/>
              <a:t>Normal response has four phases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31915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PHASE1</a:t>
            </a:r>
          </a:p>
          <a:p>
            <a:r>
              <a:rPr lang="en-US" dirty="0" err="1"/>
              <a:t>Intrathoracic</a:t>
            </a:r>
            <a:r>
              <a:rPr lang="en-US" dirty="0"/>
              <a:t> pressure rises</a:t>
            </a:r>
          </a:p>
          <a:p>
            <a:r>
              <a:rPr lang="en-US" dirty="0"/>
              <a:t>Transient increase in LV output and SBP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7831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08F834-C2AD-494A-A4CD-E59BD7F9D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88D19D-48F3-8D47-94AA-E045D1CD4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075" y="1795993"/>
            <a:ext cx="7791450" cy="469011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1D9C2D0-0EEC-404A-AF55-95F6A6ED72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6" y="24012"/>
            <a:ext cx="9144000" cy="648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45295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PHASE II STRAINING PHASE</a:t>
            </a:r>
          </a:p>
          <a:p>
            <a:r>
              <a:rPr lang="en-US" dirty="0"/>
              <a:t>Systemic venous return decrease</a:t>
            </a:r>
          </a:p>
          <a:p>
            <a:r>
              <a:rPr lang="en-US" dirty="0"/>
              <a:t>Filling of right and then left side reduced</a:t>
            </a:r>
          </a:p>
          <a:p>
            <a:r>
              <a:rPr lang="en-US" dirty="0"/>
              <a:t>Stroke volume reduced</a:t>
            </a:r>
          </a:p>
          <a:p>
            <a:r>
              <a:rPr lang="en-US" dirty="0"/>
              <a:t>Mean arterial and pulse  pressures falls</a:t>
            </a:r>
          </a:p>
          <a:p>
            <a:r>
              <a:rPr lang="en-US" dirty="0"/>
              <a:t>Reflex tachycardia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0971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A2-P2 interval narrows</a:t>
            </a:r>
          </a:p>
          <a:p>
            <a:pPr marL="0" indent="0">
              <a:buNone/>
            </a:pPr>
            <a:r>
              <a:rPr lang="en-US" dirty="0"/>
              <a:t>Attenuation of</a:t>
            </a:r>
          </a:p>
          <a:p>
            <a:r>
              <a:rPr lang="en-US" dirty="0"/>
              <a:t>S3 and S4</a:t>
            </a:r>
          </a:p>
          <a:p>
            <a:r>
              <a:rPr lang="en-US" dirty="0"/>
              <a:t>AS &amp; PS</a:t>
            </a:r>
          </a:p>
          <a:p>
            <a:r>
              <a:rPr lang="en-US" dirty="0"/>
              <a:t>MR &amp; TR</a:t>
            </a:r>
          </a:p>
          <a:p>
            <a:r>
              <a:rPr lang="en-US" dirty="0"/>
              <a:t>AR &amp; PR</a:t>
            </a:r>
          </a:p>
          <a:p>
            <a:r>
              <a:rPr lang="en-US" dirty="0"/>
              <a:t>TS &amp; MS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795574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Since LV volume is reduced</a:t>
            </a:r>
          </a:p>
          <a:p>
            <a:r>
              <a:rPr lang="en-US" dirty="0"/>
              <a:t>Murmur of </a:t>
            </a:r>
            <a:r>
              <a:rPr lang="en-US"/>
              <a:t>HOCM increased(65% sensitivity, 95% specificity) </a:t>
            </a:r>
            <a:endParaRPr lang="en-US" dirty="0"/>
          </a:p>
          <a:p>
            <a:r>
              <a:rPr lang="en-US" dirty="0"/>
              <a:t>Systolic click and murmur of MVP commence earlier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6184473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09728" indent="0">
              <a:buNone/>
            </a:pPr>
            <a:r>
              <a:rPr lang="en-US" dirty="0"/>
              <a:t>PHASEIII VALSALVA RELEASE</a:t>
            </a:r>
          </a:p>
          <a:p>
            <a:r>
              <a:rPr lang="en-US" dirty="0"/>
              <a:t>During first two cycles following release murmurs and sounds(S3 and S4) right side of heart return to normal</a:t>
            </a:r>
          </a:p>
          <a:p>
            <a:r>
              <a:rPr lang="en-US" dirty="0"/>
              <a:t>After six to eight cycles sounds and murmurs originating from left side of heart returns to normal</a:t>
            </a:r>
          </a:p>
          <a:p>
            <a:r>
              <a:rPr lang="en-US" dirty="0"/>
              <a:t>A2-P2 split increases</a:t>
            </a:r>
          </a:p>
          <a:p>
            <a:r>
              <a:rPr lang="en-US" dirty="0">
                <a:solidFill>
                  <a:srgbClr val="FF0000"/>
                </a:solidFill>
              </a:rPr>
              <a:t>Decrease SBP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98916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PHASE IV OVERSHOOT PHASE </a:t>
            </a:r>
          </a:p>
          <a:p>
            <a:r>
              <a:rPr lang="en-US" dirty="0"/>
              <a:t>Murmurs and heart sounds transiently augmented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29132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xmlns="" id="{346BD90F-6F62-B229-BDC2-7C273388AC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Valsalva Maneuver</a:t>
            </a:r>
            <a:endParaRPr lang="en-IN" altLang="en-US"/>
          </a:p>
        </p:txBody>
      </p:sp>
      <p:pic>
        <p:nvPicPr>
          <p:cNvPr id="10243" name="Picture 4">
            <a:extLst>
              <a:ext uri="{FF2B5EF4-FFF2-40B4-BE49-F238E27FC236}">
                <a16:creationId xmlns:a16="http://schemas.microsoft.com/office/drawing/2014/main" xmlns="" id="{10DDA7C1-B204-2589-B042-1479CE2E8223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68313" y="1628775"/>
            <a:ext cx="8229600" cy="2873375"/>
          </a:xfrm>
          <a:noFill/>
        </p:spPr>
      </p:pic>
      <p:sp>
        <p:nvSpPr>
          <p:cNvPr id="10244" name="Text Box 5">
            <a:extLst>
              <a:ext uri="{FF2B5EF4-FFF2-40B4-BE49-F238E27FC236}">
                <a16:creationId xmlns:a16="http://schemas.microsoft.com/office/drawing/2014/main" xmlns="" id="{36DEFD01-4FDF-3BB9-AEA0-F7754FEAE4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4714875"/>
            <a:ext cx="2233612" cy="730250"/>
          </a:xfrm>
          <a:prstGeom prst="rect">
            <a:avLst/>
          </a:prstGeom>
          <a:solidFill>
            <a:srgbClr val="FFFF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IN" altLang="en-US" sz="1400" b="1">
                <a:latin typeface="Bradley Hand ITC" panose="03070402050302030203" pitchFamily="66" charset="0"/>
              </a:rPr>
              <a:t>initial   pulm VR =  SV </a:t>
            </a:r>
          </a:p>
          <a:p>
            <a:pPr>
              <a:spcBef>
                <a:spcPct val="0"/>
              </a:spcBef>
            </a:pPr>
            <a:r>
              <a:rPr lang="en-IN" altLang="en-US" sz="1400" b="1">
                <a:latin typeface="Bradley Hand ITC" panose="03070402050302030203" pitchFamily="66" charset="0"/>
              </a:rPr>
              <a:t>   I/T Pr directly transmitted to aorta.</a:t>
            </a:r>
          </a:p>
        </p:txBody>
      </p:sp>
      <p:sp>
        <p:nvSpPr>
          <p:cNvPr id="10245" name="Text Box 6">
            <a:extLst>
              <a:ext uri="{FF2B5EF4-FFF2-40B4-BE49-F238E27FC236}">
                <a16:creationId xmlns:a16="http://schemas.microsoft.com/office/drawing/2014/main" xmlns="" id="{D611D40C-F122-0E49-0A87-B530941C5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5613400"/>
            <a:ext cx="1944688" cy="623888"/>
          </a:xfrm>
          <a:prstGeom prst="rect">
            <a:avLst/>
          </a:prstGeom>
          <a:solidFill>
            <a:srgbClr val="FFFF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Bradley Hand ITC" panose="03070402050302030203" pitchFamily="66" charset="0"/>
              </a:rPr>
              <a:t>  I/T Pr =   VR =    BP </a:t>
            </a:r>
          </a:p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Bradley Hand ITC" panose="03070402050302030203" pitchFamily="66" charset="0"/>
              </a:rPr>
              <a:t> sympathetic tone   HR</a:t>
            </a:r>
            <a:endParaRPr lang="en-IN" altLang="en-US" sz="1400" b="1">
              <a:latin typeface="Bradley Hand ITC" panose="03070402050302030203" pitchFamily="66" charset="0"/>
            </a:endParaRPr>
          </a:p>
        </p:txBody>
      </p:sp>
      <p:sp>
        <p:nvSpPr>
          <p:cNvPr id="10246" name="Text Box 7">
            <a:extLst>
              <a:ext uri="{FF2B5EF4-FFF2-40B4-BE49-F238E27FC236}">
                <a16:creationId xmlns:a16="http://schemas.microsoft.com/office/drawing/2014/main" xmlns="" id="{9A99E7CF-B1CD-33BA-7B3F-43140D3F6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5140325"/>
            <a:ext cx="2303463" cy="304800"/>
          </a:xfrm>
          <a:prstGeom prst="rect">
            <a:avLst/>
          </a:prstGeom>
          <a:solidFill>
            <a:srgbClr val="FFFF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b="1">
                <a:latin typeface="Bradley Hand ITC" panose="03070402050302030203" pitchFamily="66" charset="0"/>
              </a:rPr>
              <a:t>Sudden   I/T Pr =   BP</a:t>
            </a:r>
            <a:endParaRPr lang="en-IN" altLang="en-US" sz="1400" b="1">
              <a:latin typeface="Bradley Hand ITC" panose="03070402050302030203" pitchFamily="66" charset="0"/>
            </a:endParaRPr>
          </a:p>
        </p:txBody>
      </p:sp>
      <p:sp>
        <p:nvSpPr>
          <p:cNvPr id="10247" name="Text Box 8">
            <a:extLst>
              <a:ext uri="{FF2B5EF4-FFF2-40B4-BE49-F238E27FC236}">
                <a16:creationId xmlns:a16="http://schemas.microsoft.com/office/drawing/2014/main" xmlns="" id="{6AF34B01-5750-EFE3-9D30-BA2E9C082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900" y="4138613"/>
            <a:ext cx="3600450" cy="730250"/>
          </a:xfrm>
          <a:prstGeom prst="rect">
            <a:avLst/>
          </a:prstGeom>
          <a:solidFill>
            <a:srgbClr val="FFFF99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IN" altLang="en-US" sz="1400" b="1">
                <a:latin typeface="Bradley Hand ITC" panose="03070402050302030203" pitchFamily="66" charset="0"/>
              </a:rPr>
              <a:t>sudden return of peripherally pooled blood to the vaso-constricted arterial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IN" altLang="en-US" sz="1400" b="1">
                <a:latin typeface="Bradley Hand ITC" panose="03070402050302030203" pitchFamily="66" charset="0"/>
              </a:rPr>
              <a:t>system (2</a:t>
            </a:r>
            <a:r>
              <a:rPr lang="en-IN" altLang="en-US" sz="1400" b="1" baseline="30000">
                <a:latin typeface="Bradley Hand ITC" panose="03070402050302030203" pitchFamily="66" charset="0"/>
              </a:rPr>
              <a:t>0</a:t>
            </a:r>
            <a:r>
              <a:rPr lang="en-IN" altLang="en-US" sz="1400" b="1">
                <a:latin typeface="Bradley Hand ITC" panose="03070402050302030203" pitchFamily="66" charset="0"/>
              </a:rPr>
              <a:t> to the increased sympathetic tone)</a:t>
            </a:r>
          </a:p>
        </p:txBody>
      </p:sp>
      <p:sp>
        <p:nvSpPr>
          <p:cNvPr id="10248" name="Line 10">
            <a:extLst>
              <a:ext uri="{FF2B5EF4-FFF2-40B4-BE49-F238E27FC236}">
                <a16:creationId xmlns:a16="http://schemas.microsoft.com/office/drawing/2014/main" xmlns="" id="{505A0F1C-DE2B-0ACA-D8E0-3D63097DAFB9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388" y="64531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9" name="Line 11">
            <a:extLst>
              <a:ext uri="{FF2B5EF4-FFF2-40B4-BE49-F238E27FC236}">
                <a16:creationId xmlns:a16="http://schemas.microsoft.com/office/drawing/2014/main" xmlns="" id="{1D297049-AA1D-F103-3D21-B6E518CD06EB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7175" y="51577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0" name="Line 12">
            <a:extLst>
              <a:ext uri="{FF2B5EF4-FFF2-40B4-BE49-F238E27FC236}">
                <a16:creationId xmlns:a16="http://schemas.microsoft.com/office/drawing/2014/main" xmlns="" id="{98F081CA-EB35-506D-B670-95E1E1FD9A84}"/>
              </a:ext>
            </a:extLst>
          </p:cNvPr>
          <p:cNvSpPr>
            <a:spLocks noChangeShapeType="1"/>
          </p:cNvSpPr>
          <p:nvPr/>
        </p:nvSpPr>
        <p:spPr bwMode="auto">
          <a:xfrm>
            <a:off x="4787900" y="51577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Line 13">
            <a:extLst>
              <a:ext uri="{FF2B5EF4-FFF2-40B4-BE49-F238E27FC236}">
                <a16:creationId xmlns:a16="http://schemas.microsoft.com/office/drawing/2014/main" xmlns="" id="{33F1761E-CD4A-F177-A8C4-F48B4ED7BE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5288" y="64531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Line 14">
            <a:extLst>
              <a:ext uri="{FF2B5EF4-FFF2-40B4-BE49-F238E27FC236}">
                <a16:creationId xmlns:a16="http://schemas.microsoft.com/office/drawing/2014/main" xmlns="" id="{5C37303F-E810-3B85-6907-E29C1C2295A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900113" y="47244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Line 15">
            <a:extLst>
              <a:ext uri="{FF2B5EF4-FFF2-40B4-BE49-F238E27FC236}">
                <a16:creationId xmlns:a16="http://schemas.microsoft.com/office/drawing/2014/main" xmlns="" id="{5AC84EEB-B42A-30CB-DF03-C1CAE22662F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5150" y="47244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4" name="Line 16">
            <a:extLst>
              <a:ext uri="{FF2B5EF4-FFF2-40B4-BE49-F238E27FC236}">
                <a16:creationId xmlns:a16="http://schemas.microsoft.com/office/drawing/2014/main" xmlns="" id="{AA706FF2-AC5B-1306-97B0-C23A0F844E0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95288" y="494188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5" name="Line 17">
            <a:extLst>
              <a:ext uri="{FF2B5EF4-FFF2-40B4-BE49-F238E27FC236}">
                <a16:creationId xmlns:a16="http://schemas.microsoft.com/office/drawing/2014/main" xmlns="" id="{C8F196CA-C5BF-81DC-39B9-2AEBD9E5ED0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051050" y="56610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6" name="Line 18">
            <a:extLst>
              <a:ext uri="{FF2B5EF4-FFF2-40B4-BE49-F238E27FC236}">
                <a16:creationId xmlns:a16="http://schemas.microsoft.com/office/drawing/2014/main" xmlns="" id="{70DD6C68-D940-516F-E045-D3B328EDD42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1775" y="56610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7" name="Line 19">
            <a:extLst>
              <a:ext uri="{FF2B5EF4-FFF2-40B4-BE49-F238E27FC236}">
                <a16:creationId xmlns:a16="http://schemas.microsoft.com/office/drawing/2014/main" xmlns="" id="{554E5C73-13E7-BDF1-737F-476AB646907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19475" y="566102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Line 20">
            <a:extLst>
              <a:ext uri="{FF2B5EF4-FFF2-40B4-BE49-F238E27FC236}">
                <a16:creationId xmlns:a16="http://schemas.microsoft.com/office/drawing/2014/main" xmlns="" id="{32B4A0E4-37CD-26C1-ED6A-22677D8D600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979613" y="59499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9" name="Line 21">
            <a:extLst>
              <a:ext uri="{FF2B5EF4-FFF2-40B4-BE49-F238E27FC236}">
                <a16:creationId xmlns:a16="http://schemas.microsoft.com/office/drawing/2014/main" xmlns="" id="{C79F018E-5F3E-AD9E-2E94-B0658D4C3D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19475" y="594995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60" name="AutoShape 23">
            <a:extLst>
              <a:ext uri="{FF2B5EF4-FFF2-40B4-BE49-F238E27FC236}">
                <a16:creationId xmlns:a16="http://schemas.microsoft.com/office/drawing/2014/main" xmlns="" id="{B13C564E-563F-FD09-1BEA-831B90980141}"/>
              </a:ext>
            </a:extLst>
          </p:cNvPr>
          <p:cNvSpPr>
            <a:spLocks noChangeArrowheads="1"/>
          </p:cNvSpPr>
          <p:nvPr/>
        </p:nvSpPr>
        <p:spPr bwMode="auto">
          <a:xfrm rot="6794554">
            <a:off x="1986757" y="4409281"/>
            <a:ext cx="647700" cy="144463"/>
          </a:xfrm>
          <a:prstGeom prst="rightArrow">
            <a:avLst>
              <a:gd name="adj1" fmla="val 50000"/>
              <a:gd name="adj2" fmla="val 11208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261" name="AutoShape 24">
            <a:extLst>
              <a:ext uri="{FF2B5EF4-FFF2-40B4-BE49-F238E27FC236}">
                <a16:creationId xmlns:a16="http://schemas.microsoft.com/office/drawing/2014/main" xmlns="" id="{0F9A7921-8AA1-A2DA-D792-A2BAEE7FC8CC}"/>
              </a:ext>
            </a:extLst>
          </p:cNvPr>
          <p:cNvSpPr>
            <a:spLocks noChangeArrowheads="1"/>
          </p:cNvSpPr>
          <p:nvPr/>
        </p:nvSpPr>
        <p:spPr bwMode="auto">
          <a:xfrm rot="6176264">
            <a:off x="2315369" y="4822031"/>
            <a:ext cx="1533525" cy="188913"/>
          </a:xfrm>
          <a:prstGeom prst="rightArrow">
            <a:avLst>
              <a:gd name="adj1" fmla="val 50000"/>
              <a:gd name="adj2" fmla="val 2029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262" name="AutoShape 25">
            <a:extLst>
              <a:ext uri="{FF2B5EF4-FFF2-40B4-BE49-F238E27FC236}">
                <a16:creationId xmlns:a16="http://schemas.microsoft.com/office/drawing/2014/main" xmlns="" id="{71432242-7310-A8BD-041D-8EAA29D1982C}"/>
              </a:ext>
            </a:extLst>
          </p:cNvPr>
          <p:cNvSpPr>
            <a:spLocks noChangeArrowheads="1"/>
          </p:cNvSpPr>
          <p:nvPr/>
        </p:nvSpPr>
        <p:spPr bwMode="auto">
          <a:xfrm rot="4661074">
            <a:off x="3563937" y="4581526"/>
            <a:ext cx="1008063" cy="144462"/>
          </a:xfrm>
          <a:prstGeom prst="rightArrow">
            <a:avLst>
              <a:gd name="adj1" fmla="val 50000"/>
              <a:gd name="adj2" fmla="val 1744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0263" name="AutoShape 26">
            <a:extLst>
              <a:ext uri="{FF2B5EF4-FFF2-40B4-BE49-F238E27FC236}">
                <a16:creationId xmlns:a16="http://schemas.microsoft.com/office/drawing/2014/main" xmlns="" id="{3FD11993-5B7A-2234-322A-43EF6F4F006C}"/>
              </a:ext>
            </a:extLst>
          </p:cNvPr>
          <p:cNvSpPr>
            <a:spLocks noChangeArrowheads="1"/>
          </p:cNvSpPr>
          <p:nvPr/>
        </p:nvSpPr>
        <p:spPr bwMode="auto">
          <a:xfrm rot="1845397">
            <a:off x="4716463" y="3933825"/>
            <a:ext cx="360362" cy="215900"/>
          </a:xfrm>
          <a:prstGeom prst="rightArrow">
            <a:avLst>
              <a:gd name="adj1" fmla="val 50000"/>
              <a:gd name="adj2" fmla="val 417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5" descr="kf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368710"/>
            <a:ext cx="8492136" cy="4727290"/>
          </a:xfrm>
        </p:spPr>
      </p:pic>
    </p:spTree>
    <p:extLst>
      <p:ext uri="{BB962C8B-B14F-4D97-AF65-F5344CB8AC3E}">
        <p14:creationId xmlns:p14="http://schemas.microsoft.com/office/powerpoint/2010/main" xmlns="" val="5639708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Followed by a significant pause</a:t>
            </a:r>
          </a:p>
          <a:p>
            <a:endParaRPr lang="en-US" dirty="0"/>
          </a:p>
          <a:p>
            <a:r>
              <a:rPr lang="en-US" dirty="0"/>
              <a:t>Increase in ventricular filling </a:t>
            </a:r>
          </a:p>
          <a:p>
            <a:r>
              <a:rPr lang="en-US" dirty="0"/>
              <a:t>Augmentation of cardiac contractility- </a:t>
            </a:r>
            <a:r>
              <a:rPr lang="en-US" dirty="0">
                <a:solidFill>
                  <a:srgbClr val="FF0000"/>
                </a:solidFill>
              </a:rPr>
              <a:t>post extra systolic potentiation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POSTPREMATURE VENTRICULAR CONTRACTIONS</a:t>
            </a:r>
          </a:p>
        </p:txBody>
      </p:sp>
    </p:spTree>
    <p:extLst>
      <p:ext uri="{BB962C8B-B14F-4D97-AF65-F5344CB8AC3E}">
        <p14:creationId xmlns:p14="http://schemas.microsoft.com/office/powerpoint/2010/main" xmlns="" val="15047010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458200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During </a:t>
            </a:r>
            <a:r>
              <a:rPr lang="en-US" dirty="0" err="1"/>
              <a:t>postpremature</a:t>
            </a:r>
            <a:r>
              <a:rPr lang="en-US" dirty="0"/>
              <a:t> beat – augmented are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ESM of AS and PS   ^volume</a:t>
            </a:r>
          </a:p>
          <a:p>
            <a:pPr marL="109728" indent="0">
              <a:buNone/>
            </a:pPr>
            <a:r>
              <a:rPr lang="en-US" dirty="0">
                <a:solidFill>
                  <a:srgbClr val="FF0000"/>
                </a:solidFill>
              </a:rPr>
              <a:t>                                ^contractility</a:t>
            </a:r>
          </a:p>
          <a:p>
            <a:r>
              <a:rPr lang="en-US" dirty="0">
                <a:solidFill>
                  <a:srgbClr val="FF0000"/>
                </a:solidFill>
              </a:rPr>
              <a:t>HOCM     ^contractility-increase dynamic           </a:t>
            </a:r>
          </a:p>
          <a:p>
            <a:pPr marL="109728" indent="0">
              <a:buNone/>
            </a:pPr>
            <a:r>
              <a:rPr lang="en-US" dirty="0">
                <a:solidFill>
                  <a:srgbClr val="FF0000"/>
                </a:solidFill>
              </a:rPr>
              <a:t>                   LVOT obstruction</a:t>
            </a:r>
          </a:p>
          <a:p>
            <a:pPr marL="109728" indent="0">
              <a:buNone/>
            </a:pPr>
            <a:r>
              <a:rPr lang="en-US" dirty="0">
                <a:solidFill>
                  <a:srgbClr val="FF0000"/>
                </a:solidFill>
              </a:rPr>
              <a:t>                  ^volume-decrease  LVOT obstruction</a:t>
            </a:r>
          </a:p>
          <a:p>
            <a:pPr marL="109728" indent="0">
              <a:buNone/>
            </a:pPr>
            <a:r>
              <a:rPr lang="en-US" dirty="0">
                <a:solidFill>
                  <a:srgbClr val="FF0000"/>
                </a:solidFill>
              </a:rPr>
              <a:t>                  net increase gradient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266326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714356"/>
            <a:ext cx="7467600" cy="541180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PSM of MR and of VSD - not altered(relatively little further increase in mitral valve flow or change in the LV-LA gradient) </a:t>
            </a:r>
            <a:r>
              <a:rPr lang="en-US" dirty="0">
                <a:solidFill>
                  <a:srgbClr val="FF0000"/>
                </a:solidFill>
              </a:rPr>
              <a:t>(ventricle has </a:t>
            </a:r>
            <a:r>
              <a:rPr lang="en-US" dirty="0" err="1">
                <a:solidFill>
                  <a:srgbClr val="FF0000"/>
                </a:solidFill>
              </a:rPr>
              <a:t>has</a:t>
            </a:r>
            <a:r>
              <a:rPr lang="en-US" dirty="0">
                <a:solidFill>
                  <a:srgbClr val="FF0000"/>
                </a:solidFill>
              </a:rPr>
              <a:t> 2 openings aorta and LA in MR not in AS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Systolic murmur of papillary muscle dysfunction diminish 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Increase in LV size delays systolic click and murmur of MVP </a:t>
            </a:r>
            <a:r>
              <a:rPr lang="en-US" dirty="0">
                <a:solidFill>
                  <a:srgbClr val="FF0000"/>
                </a:solidFill>
              </a:rPr>
              <a:t>(depend mainly on volume)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4993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3623" y="515238"/>
            <a:ext cx="511556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65" dirty="0"/>
              <a:t>THE</a:t>
            </a:r>
            <a:r>
              <a:rPr sz="4000" spc="-220" dirty="0"/>
              <a:t> </a:t>
            </a:r>
            <a:r>
              <a:rPr sz="4000" spc="-80" dirty="0"/>
              <a:t>BASIC</a:t>
            </a:r>
            <a:r>
              <a:rPr sz="4000" spc="-220" dirty="0"/>
              <a:t> </a:t>
            </a:r>
            <a:r>
              <a:rPr sz="4000" spc="-85" dirty="0"/>
              <a:t>CONCEPT</a:t>
            </a:r>
            <a:r>
              <a:rPr sz="4000" spc="-215" dirty="0"/>
              <a:t> </a:t>
            </a:r>
            <a:r>
              <a:rPr sz="4000" dirty="0"/>
              <a:t>…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931163" y="2144267"/>
            <a:ext cx="7772400" cy="1503045"/>
          </a:xfrm>
          <a:prstGeom prst="rect">
            <a:avLst/>
          </a:prstGeom>
          <a:ln w="9525">
            <a:solidFill>
              <a:srgbClr val="00AF50"/>
            </a:solidFill>
          </a:ln>
        </p:spPr>
        <p:txBody>
          <a:bodyPr vert="horz" wrap="square" lIns="0" tIns="20955" rIns="0" bIns="0" rtlCol="0">
            <a:spAutoFit/>
          </a:bodyPr>
          <a:lstStyle/>
          <a:p>
            <a:pPr marL="500380" marR="389890" indent="-341630">
              <a:lnSpc>
                <a:spcPct val="100000"/>
              </a:lnSpc>
              <a:spcBef>
                <a:spcPts val="16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500380" algn="l"/>
                <a:tab pos="501015" algn="l"/>
                <a:tab pos="6410325" algn="l"/>
              </a:tabLst>
            </a:pP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Augment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/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attenuate</a:t>
            </a:r>
            <a:r>
              <a:rPr sz="3000" spc="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the</a:t>
            </a:r>
            <a:r>
              <a:rPr sz="30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hemodynamic 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fa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to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re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po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ible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3000" spc="1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0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th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gene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is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f	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IDENTIFY</a:t>
            </a:r>
            <a:endParaRPr lang="en-US" dirty="0"/>
          </a:p>
        </p:txBody>
      </p:sp>
      <p:pic>
        <p:nvPicPr>
          <p:cNvPr id="4" name="Content Placeholder 3" descr="CLD_Brockenbroug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2048669"/>
            <a:ext cx="5029200" cy="3390900"/>
          </a:xfrm>
        </p:spPr>
      </p:pic>
    </p:spTree>
    <p:extLst>
      <p:ext uri="{BB962C8B-B14F-4D97-AF65-F5344CB8AC3E}">
        <p14:creationId xmlns:p14="http://schemas.microsoft.com/office/powerpoint/2010/main" xmlns="" val="22901970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Similar </a:t>
            </a:r>
            <a:r>
              <a:rPr lang="en-US" dirty="0" err="1"/>
              <a:t>auscultatory</a:t>
            </a:r>
            <a:r>
              <a:rPr lang="en-US" dirty="0"/>
              <a:t> changes follow prolonged diastolic pauses in AF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181678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dirty="0">
                <a:solidFill>
                  <a:srgbClr val="00B0F0"/>
                </a:solidFill>
              </a:rPr>
              <a:t>AMYL NITRITE INHALATION</a:t>
            </a:r>
          </a:p>
          <a:p>
            <a:endParaRPr lang="en-US" dirty="0"/>
          </a:p>
          <a:p>
            <a:r>
              <a:rPr lang="en-US" dirty="0"/>
              <a:t>Crush ampoule in towel</a:t>
            </a:r>
          </a:p>
          <a:p>
            <a:r>
              <a:rPr lang="en-US" dirty="0"/>
              <a:t>take 3-4 deep breaths over 10 – 15 </a:t>
            </a:r>
            <a:r>
              <a:rPr lang="en-US" dirty="0" err="1"/>
              <a:t>secs</a:t>
            </a:r>
            <a:endParaRPr lang="en-US" dirty="0"/>
          </a:p>
          <a:p>
            <a:endParaRPr lang="en-US" dirty="0"/>
          </a:p>
          <a:p>
            <a:r>
              <a:rPr lang="en-US" dirty="0"/>
              <a:t>First  30 </a:t>
            </a:r>
            <a:r>
              <a:rPr lang="en-US" dirty="0" err="1"/>
              <a:t>secs</a:t>
            </a:r>
            <a:r>
              <a:rPr lang="en-US" dirty="0"/>
              <a:t>– Systemic art pressure decrease</a:t>
            </a:r>
          </a:p>
          <a:p>
            <a:r>
              <a:rPr lang="en-US" dirty="0"/>
              <a:t>30 to 60 </a:t>
            </a:r>
            <a:r>
              <a:rPr lang="en-US" dirty="0" err="1"/>
              <a:t>secs</a:t>
            </a:r>
            <a:r>
              <a:rPr lang="en-US" dirty="0"/>
              <a:t>– Reflex Tachycardia</a:t>
            </a:r>
          </a:p>
          <a:p>
            <a:r>
              <a:rPr lang="en-US" dirty="0"/>
              <a:t>&gt; 60 </a:t>
            </a:r>
            <a:r>
              <a:rPr lang="en-US" dirty="0" err="1"/>
              <a:t>secs</a:t>
            </a:r>
            <a:r>
              <a:rPr lang="en-US" dirty="0"/>
              <a:t>     -CO,HR and  Velocity of BF      </a:t>
            </a:r>
          </a:p>
          <a:p>
            <a:pPr marL="109728" indent="0">
              <a:buNone/>
            </a:pPr>
            <a:r>
              <a:rPr lang="en-US" dirty="0"/>
              <a:t>                          increase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PHARMACOLOGICAL AGENTS</a:t>
            </a:r>
          </a:p>
        </p:txBody>
      </p:sp>
    </p:spTree>
    <p:extLst>
      <p:ext uri="{BB962C8B-B14F-4D97-AF65-F5344CB8AC3E}">
        <p14:creationId xmlns:p14="http://schemas.microsoft.com/office/powerpoint/2010/main" xmlns="" val="741688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S1 augmented </a:t>
            </a:r>
          </a:p>
          <a:p>
            <a:r>
              <a:rPr lang="en-US" dirty="0"/>
              <a:t>A2 diminished </a:t>
            </a:r>
          </a:p>
          <a:p>
            <a:r>
              <a:rPr lang="en-US" dirty="0"/>
              <a:t>OS mitral and tricuspid valve become louder</a:t>
            </a:r>
          </a:p>
          <a:p>
            <a:r>
              <a:rPr lang="en-US" dirty="0"/>
              <a:t>A2 OS interval shortens</a:t>
            </a:r>
          </a:p>
          <a:p>
            <a:r>
              <a:rPr lang="en-US" dirty="0"/>
              <a:t>RVS3 and LVS3 augmented –rapidity of ventricular filling</a:t>
            </a:r>
          </a:p>
          <a:p>
            <a:r>
              <a:rPr lang="en-US" dirty="0"/>
              <a:t>LVS3 associated with MR diminished(MR reduced)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01571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Systolic murmurs accentuated are </a:t>
            </a:r>
          </a:p>
          <a:p>
            <a:r>
              <a:rPr lang="en-US" dirty="0"/>
              <a:t>HOCM</a:t>
            </a:r>
          </a:p>
          <a:p>
            <a:r>
              <a:rPr lang="en-US" dirty="0"/>
              <a:t>AS</a:t>
            </a:r>
          </a:p>
          <a:p>
            <a:r>
              <a:rPr lang="en-US" dirty="0"/>
              <a:t>PS</a:t>
            </a:r>
          </a:p>
          <a:p>
            <a:r>
              <a:rPr lang="en-US" dirty="0"/>
              <a:t>TR</a:t>
            </a:r>
          </a:p>
          <a:p>
            <a:r>
              <a:rPr lang="en-US" dirty="0"/>
              <a:t>Functional systolic murmurs</a:t>
            </a:r>
          </a:p>
          <a:p>
            <a:pPr marL="0" indent="0">
              <a:buNone/>
            </a:pPr>
            <a:r>
              <a:rPr lang="en-US" dirty="0"/>
              <a:t>Increased ventricular contractility and SV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56527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Due fall in systemic arterial pressure murmurs diminished are </a:t>
            </a:r>
          </a:p>
          <a:p>
            <a:r>
              <a:rPr lang="en-US" dirty="0"/>
              <a:t>PSM of MR</a:t>
            </a:r>
          </a:p>
          <a:p>
            <a:r>
              <a:rPr lang="en-US" dirty="0"/>
              <a:t>PSM of VSD</a:t>
            </a:r>
          </a:p>
          <a:p>
            <a:r>
              <a:rPr lang="en-US" dirty="0"/>
              <a:t>EDM of AR</a:t>
            </a:r>
          </a:p>
          <a:p>
            <a:r>
              <a:rPr lang="en-US" dirty="0"/>
              <a:t>Austin flint murmur</a:t>
            </a:r>
          </a:p>
          <a:p>
            <a:r>
              <a:rPr lang="en-US" dirty="0"/>
              <a:t>Continuous murmur of PDA</a:t>
            </a:r>
          </a:p>
          <a:p>
            <a:r>
              <a:rPr lang="en-US" dirty="0"/>
              <a:t>Continuous murmur of AVF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61143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Reduction cardiac size leads to</a:t>
            </a:r>
          </a:p>
          <a:p>
            <a:r>
              <a:rPr lang="en-US" dirty="0"/>
              <a:t>Early appearance of click and murmur of MVP</a:t>
            </a:r>
          </a:p>
          <a:p>
            <a:r>
              <a:rPr lang="en-US" dirty="0"/>
              <a:t>Murmur intensity show variable response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796468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3050"/>
            <a:ext cx="8972552" cy="4525963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>
                <a:solidFill>
                  <a:srgbClr val="00B0F0"/>
                </a:solidFill>
              </a:rPr>
              <a:t>Amyl nitrate response useful in distinguishing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Systolic murmur of     AS(^)and MR(v)</a:t>
            </a:r>
          </a:p>
          <a:p>
            <a:r>
              <a:rPr lang="en-US" dirty="0">
                <a:solidFill>
                  <a:srgbClr val="FF0000"/>
                </a:solidFill>
              </a:rPr>
              <a:t>Systolic murmur of     TR(^) and MR(v)</a:t>
            </a:r>
          </a:p>
          <a:p>
            <a:r>
              <a:rPr lang="en-US" dirty="0">
                <a:solidFill>
                  <a:srgbClr val="FF0000"/>
                </a:solidFill>
              </a:rPr>
              <a:t>Systolic murmur of     PS(^) and TOF(v)</a:t>
            </a:r>
          </a:p>
          <a:p>
            <a:r>
              <a:rPr lang="en-US" dirty="0">
                <a:solidFill>
                  <a:srgbClr val="FF0000"/>
                </a:solidFill>
              </a:rPr>
              <a:t>Systolic murmur of     PS(^) and VSD(v)</a:t>
            </a:r>
          </a:p>
          <a:p>
            <a:r>
              <a:rPr lang="en-US" dirty="0">
                <a:solidFill>
                  <a:srgbClr val="FF0000"/>
                </a:solidFill>
              </a:rPr>
              <a:t>Diastolic murmur of   MS(^) and Austin flint(v)</a:t>
            </a:r>
          </a:p>
          <a:p>
            <a:r>
              <a:rPr lang="en-US" dirty="0">
                <a:solidFill>
                  <a:srgbClr val="FF0000"/>
                </a:solidFill>
              </a:rPr>
              <a:t>EDM of                       PR(^) and AR(v)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43071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METHOXAMINE AND PHENYL EPHRINE</a:t>
            </a:r>
          </a:p>
          <a:p>
            <a:r>
              <a:rPr lang="en-US" dirty="0"/>
              <a:t>Increase systemic arterial pressure</a:t>
            </a:r>
          </a:p>
          <a:p>
            <a:r>
              <a:rPr lang="en-US" dirty="0"/>
              <a:t>Reflex </a:t>
            </a:r>
            <a:r>
              <a:rPr lang="en-US" dirty="0" err="1"/>
              <a:t>bradycardia</a:t>
            </a:r>
            <a:r>
              <a:rPr lang="en-US" dirty="0"/>
              <a:t> and decreased contractility and COP</a:t>
            </a:r>
          </a:p>
          <a:p>
            <a:r>
              <a:rPr lang="en-US" dirty="0"/>
              <a:t>Contraindicated in CHF and HTN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52400"/>
          </a:xfrm>
        </p:spPr>
        <p:txBody>
          <a:bodyPr>
            <a:normAutofit fontScale="9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95806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43966" cy="4525963"/>
          </a:xfrm>
        </p:spPr>
        <p:txBody>
          <a:bodyPr/>
          <a:lstStyle/>
          <a:p>
            <a:r>
              <a:rPr lang="en-US" dirty="0" err="1"/>
              <a:t>Methoxamine</a:t>
            </a:r>
            <a:r>
              <a:rPr lang="en-US" dirty="0"/>
              <a:t> 3-5 mg IV increase arterial pressure by 20-40 mm Hg for 10 to 20 </a:t>
            </a:r>
            <a:r>
              <a:rPr lang="en-US" dirty="0" smtClean="0"/>
              <a:t>min</a:t>
            </a:r>
          </a:p>
          <a:p>
            <a:endParaRPr lang="en-US" dirty="0"/>
          </a:p>
          <a:p>
            <a:r>
              <a:rPr lang="en-US" dirty="0"/>
              <a:t>Phenylephrine 0.5mg IV elevates systolic pressure around 30mm Hg for </a:t>
            </a:r>
            <a:r>
              <a:rPr lang="en-US" dirty="0" smtClean="0"/>
              <a:t>3-5min</a:t>
            </a:r>
          </a:p>
          <a:p>
            <a:pPr>
              <a:buNone/>
            </a:pPr>
            <a:endParaRPr lang="en-US" dirty="0"/>
          </a:p>
          <a:p>
            <a:r>
              <a:rPr lang="en-US" dirty="0"/>
              <a:t>Phenylephrine preferred due to shorter duration action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6410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0222" y="515238"/>
            <a:ext cx="590804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70" dirty="0"/>
              <a:t>THE</a:t>
            </a:r>
            <a:r>
              <a:rPr sz="4000" spc="-229" dirty="0"/>
              <a:t> </a:t>
            </a:r>
            <a:r>
              <a:rPr sz="4000" spc="-85" dirty="0"/>
              <a:t>MAJOR</a:t>
            </a:r>
            <a:r>
              <a:rPr sz="4000" spc="-229" dirty="0"/>
              <a:t> </a:t>
            </a:r>
            <a:r>
              <a:rPr sz="4000" spc="-95" dirty="0"/>
              <a:t>DETERMINANTS</a:t>
            </a:r>
            <a:endParaRPr sz="4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11551" y="1554429"/>
            <a:ext cx="4643501" cy="4957445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S1 reduced</a:t>
            </a:r>
          </a:p>
          <a:p>
            <a:r>
              <a:rPr lang="en-US" dirty="0"/>
              <a:t>A2 becomes </a:t>
            </a:r>
            <a:r>
              <a:rPr lang="en-US" dirty="0" smtClean="0"/>
              <a:t>louder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83211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Increase in arterial pressures cause following murmurs louder</a:t>
            </a:r>
          </a:p>
          <a:p>
            <a:r>
              <a:rPr lang="en-US" dirty="0"/>
              <a:t>EDM of AR</a:t>
            </a:r>
          </a:p>
          <a:p>
            <a:r>
              <a:rPr lang="en-US" dirty="0"/>
              <a:t>PSM of MR</a:t>
            </a:r>
          </a:p>
          <a:p>
            <a:r>
              <a:rPr lang="en-US" dirty="0"/>
              <a:t>VSD</a:t>
            </a:r>
          </a:p>
          <a:p>
            <a:r>
              <a:rPr lang="en-US" dirty="0"/>
              <a:t>TOF</a:t>
            </a:r>
          </a:p>
          <a:p>
            <a:r>
              <a:rPr lang="en-US" dirty="0"/>
              <a:t>Continuous murmurs of PDA and AVF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304321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525963"/>
          </a:xfrm>
        </p:spPr>
        <p:txBody>
          <a:bodyPr>
            <a:normAutofit/>
          </a:bodyPr>
          <a:lstStyle/>
          <a:p>
            <a:r>
              <a:rPr lang="en-US" dirty="0"/>
              <a:t>Systolic murmur of HOCM softens(^ LV size)</a:t>
            </a:r>
          </a:p>
          <a:p>
            <a:r>
              <a:rPr lang="en-US" dirty="0"/>
              <a:t>Click and murmur of MVP delayed(^ LV size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dirty="0"/>
              <a:t>Decrease in COP diminish </a:t>
            </a:r>
          </a:p>
          <a:p>
            <a:r>
              <a:rPr lang="en-US" dirty="0"/>
              <a:t>ESM of AS</a:t>
            </a:r>
          </a:p>
          <a:p>
            <a:r>
              <a:rPr lang="en-US" dirty="0"/>
              <a:t>Functional systolic murmurs </a:t>
            </a:r>
          </a:p>
          <a:p>
            <a:r>
              <a:rPr lang="en-US" dirty="0"/>
              <a:t>MDM of MS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895675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TRANSIENT ARTERIAL OCCLUSION</a:t>
            </a:r>
          </a:p>
          <a:p>
            <a:r>
              <a:rPr lang="en-US" dirty="0"/>
              <a:t> Transient external compression of both brachial arteries </a:t>
            </a:r>
          </a:p>
          <a:p>
            <a:r>
              <a:rPr lang="en-US" dirty="0"/>
              <a:t>By bilateral cuff inflation to 20 mm Hg greater than peak systolic pressure</a:t>
            </a:r>
          </a:p>
          <a:p>
            <a:r>
              <a:rPr lang="en-US" dirty="0"/>
              <a:t>Augments the murmurs of MR, VSD, and AR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060931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dirty="0"/>
              <a:t>Inspiration, Sudden standing </a:t>
            </a:r>
          </a:p>
          <a:p>
            <a:pPr marL="109728" indent="0">
              <a:buNone/>
            </a:pPr>
            <a:r>
              <a:rPr lang="en-US" dirty="0"/>
              <a:t>Dec pulmonary venous return, Reduces LAP</a:t>
            </a:r>
          </a:p>
          <a:p>
            <a:r>
              <a:rPr lang="en-US" dirty="0"/>
              <a:t>MDM reduced</a:t>
            </a:r>
          </a:p>
          <a:p>
            <a:r>
              <a:rPr lang="en-US" dirty="0"/>
              <a:t>OS softens</a:t>
            </a:r>
          </a:p>
          <a:p>
            <a:r>
              <a:rPr lang="en-US" dirty="0"/>
              <a:t>A2-OS gap widen</a:t>
            </a:r>
          </a:p>
          <a:p>
            <a:r>
              <a:rPr lang="en-US" dirty="0"/>
              <a:t>Three sequential sounds (A2, P2, and OS) may be audible</a:t>
            </a:r>
          </a:p>
          <a:p>
            <a:endParaRPr lang="en-US" dirty="0"/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r>
              <a:rPr lang="en-US" dirty="0"/>
              <a:t>Exercise ,Squatting ,Amyl Nitrate </a:t>
            </a:r>
          </a:p>
          <a:p>
            <a:r>
              <a:rPr lang="en-US" dirty="0"/>
              <a:t>MDM accentuated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490558"/>
          </a:xfrm>
        </p:spPr>
        <p:txBody>
          <a:bodyPr>
            <a:normAutofit fontScale="90000"/>
          </a:bodyPr>
          <a:lstStyle/>
          <a:p>
            <a:r>
              <a:rPr lang="en-US" dirty="0"/>
              <a:t>MS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780291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Varies little with respiration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dirty="0"/>
              <a:t>Decrease murmur</a:t>
            </a:r>
          </a:p>
          <a:p>
            <a:r>
              <a:rPr lang="en-US" dirty="0"/>
              <a:t>Sudden standing </a:t>
            </a:r>
          </a:p>
          <a:p>
            <a:r>
              <a:rPr lang="en-US" dirty="0" err="1"/>
              <a:t>Valsalva</a:t>
            </a:r>
            <a:endParaRPr lang="en-US" dirty="0"/>
          </a:p>
          <a:p>
            <a:r>
              <a:rPr lang="en-US" dirty="0"/>
              <a:t>Amyl Nitrate </a:t>
            </a:r>
          </a:p>
          <a:p>
            <a:pPr marL="109728" indent="0">
              <a:buNone/>
            </a:pPr>
            <a:r>
              <a:rPr lang="en-US" dirty="0"/>
              <a:t>		</a:t>
            </a:r>
          </a:p>
          <a:p>
            <a:pPr marL="109728" indent="0">
              <a:buNone/>
            </a:pPr>
            <a:r>
              <a:rPr lang="en-US" dirty="0"/>
              <a:t>Augments the murmur</a:t>
            </a:r>
          </a:p>
          <a:p>
            <a:r>
              <a:rPr lang="en-US" dirty="0"/>
              <a:t>Squatting</a:t>
            </a:r>
          </a:p>
          <a:p>
            <a:r>
              <a:rPr lang="en-US" dirty="0"/>
              <a:t>Isometric Exercise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MR</a:t>
            </a:r>
          </a:p>
        </p:txBody>
      </p:sp>
    </p:spTree>
    <p:extLst>
      <p:ext uri="{BB962C8B-B14F-4D97-AF65-F5344CB8AC3E}">
        <p14:creationId xmlns:p14="http://schemas.microsoft.com/office/powerpoint/2010/main" xmlns="" val="42320467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3793" y="518286"/>
            <a:ext cx="78847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TR</a:t>
            </a:r>
            <a:r>
              <a:rPr spc="-229" dirty="0"/>
              <a:t> </a:t>
            </a:r>
            <a:r>
              <a:rPr spc="-95" dirty="0"/>
              <a:t>MURMUR</a:t>
            </a:r>
            <a:r>
              <a:rPr spc="-225" dirty="0"/>
              <a:t> </a:t>
            </a:r>
            <a:r>
              <a:rPr spc="-70" dirty="0"/>
              <a:t>AND</a:t>
            </a:r>
            <a:r>
              <a:rPr spc="-204" dirty="0"/>
              <a:t> </a:t>
            </a:r>
            <a:r>
              <a:rPr spc="-90" dirty="0"/>
              <a:t>RIGHT</a:t>
            </a:r>
            <a:r>
              <a:rPr spc="-225" dirty="0"/>
              <a:t> </a:t>
            </a:r>
            <a:r>
              <a:rPr spc="-85" dirty="0"/>
              <a:t>HEART</a:t>
            </a:r>
            <a:r>
              <a:rPr spc="-204" dirty="0"/>
              <a:t> </a:t>
            </a:r>
            <a:r>
              <a:rPr spc="-110" dirty="0"/>
              <a:t>FILLING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77697" y="1879803"/>
            <a:ext cx="3516629" cy="464693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3815">
              <a:lnSpc>
                <a:spcPct val="100000"/>
              </a:lnSpc>
              <a:spcBef>
                <a:spcPts val="110"/>
              </a:spcBef>
            </a:pPr>
            <a:r>
              <a:rPr sz="2800" b="1" spc="-5" dirty="0">
                <a:solidFill>
                  <a:srgbClr val="51DAFF"/>
                </a:solidFill>
                <a:latin typeface="Corbel"/>
                <a:cs typeface="Corbel"/>
              </a:rPr>
              <a:t>INCREASED</a:t>
            </a:r>
            <a:endParaRPr sz="28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650">
              <a:latin typeface="Corbel"/>
              <a:cs typeface="Corbel"/>
            </a:endParaRPr>
          </a:p>
          <a:p>
            <a:pPr marL="353695" indent="-341630">
              <a:lnSpc>
                <a:spcPct val="100000"/>
              </a:lnSpc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spc="-10" dirty="0">
                <a:solidFill>
                  <a:srgbClr val="FFC000"/>
                </a:solidFill>
                <a:latin typeface="Corbel"/>
                <a:cs typeface="Corbel"/>
              </a:rPr>
              <a:t>INSPIRATION</a:t>
            </a:r>
            <a:endParaRPr sz="2400">
              <a:latin typeface="Corbel"/>
              <a:cs typeface="Corbel"/>
            </a:endParaRPr>
          </a:p>
          <a:p>
            <a:pPr marL="353695" indent="-341630">
              <a:lnSpc>
                <a:spcPct val="100000"/>
              </a:lnSpc>
              <a:spcBef>
                <a:spcPts val="409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HJR</a:t>
            </a:r>
            <a:endParaRPr sz="2400">
              <a:latin typeface="Corbel"/>
              <a:cs typeface="Corbel"/>
            </a:endParaRPr>
          </a:p>
          <a:p>
            <a:pPr marL="353695" indent="-341630">
              <a:lnSpc>
                <a:spcPct val="100000"/>
              </a:lnSpc>
              <a:spcBef>
                <a:spcPts val="409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spc="-5" dirty="0">
                <a:solidFill>
                  <a:srgbClr val="FFC000"/>
                </a:solidFill>
                <a:latin typeface="Corbel"/>
                <a:cs typeface="Corbel"/>
              </a:rPr>
              <a:t>LEG</a:t>
            </a:r>
            <a:r>
              <a:rPr sz="2400" spc="-25" dirty="0">
                <a:solidFill>
                  <a:srgbClr val="FFC000"/>
                </a:solidFill>
                <a:latin typeface="Corbel"/>
                <a:cs typeface="Corbel"/>
              </a:rPr>
              <a:t> </a:t>
            </a:r>
            <a:r>
              <a:rPr sz="2400" spc="-30" dirty="0">
                <a:solidFill>
                  <a:srgbClr val="FFC000"/>
                </a:solidFill>
                <a:latin typeface="Corbel"/>
                <a:cs typeface="Corbel"/>
              </a:rPr>
              <a:t>ELEVATION</a:t>
            </a:r>
            <a:endParaRPr sz="2400">
              <a:latin typeface="Corbel"/>
              <a:cs typeface="Corbel"/>
            </a:endParaRPr>
          </a:p>
          <a:p>
            <a:pPr marL="353695" indent="-341630">
              <a:lnSpc>
                <a:spcPct val="100000"/>
              </a:lnSpc>
              <a:spcBef>
                <a:spcPts val="409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SQUATTING</a:t>
            </a:r>
            <a:endParaRPr sz="2400">
              <a:latin typeface="Corbel"/>
              <a:cs typeface="Corbel"/>
            </a:endParaRPr>
          </a:p>
          <a:p>
            <a:pPr marL="353695" indent="-341630">
              <a:lnSpc>
                <a:spcPct val="100000"/>
              </a:lnSpc>
              <a:spcBef>
                <a:spcPts val="40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MUELLER’S</a:t>
            </a:r>
            <a:r>
              <a:rPr sz="24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MANEUVER</a:t>
            </a:r>
            <a:endParaRPr sz="2400">
              <a:latin typeface="Corbel"/>
              <a:cs typeface="Corbel"/>
            </a:endParaRPr>
          </a:p>
          <a:p>
            <a:pPr marL="353695" indent="-341630">
              <a:lnSpc>
                <a:spcPct val="100000"/>
              </a:lnSpc>
              <a:spcBef>
                <a:spcPts val="409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MILD</a:t>
            </a:r>
            <a:r>
              <a:rPr sz="24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EXERCISE</a:t>
            </a:r>
            <a:endParaRPr sz="2400">
              <a:latin typeface="Corbel"/>
              <a:cs typeface="Corbel"/>
            </a:endParaRPr>
          </a:p>
          <a:p>
            <a:pPr marL="353695" indent="-341630">
              <a:lnSpc>
                <a:spcPct val="100000"/>
              </a:lnSpc>
              <a:spcBef>
                <a:spcPts val="434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VOLUME</a:t>
            </a:r>
            <a:r>
              <a:rPr sz="2400" spc="-1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OVERLOAD</a:t>
            </a:r>
            <a:endParaRPr sz="2400">
              <a:latin typeface="Corbel"/>
              <a:cs typeface="Corbel"/>
            </a:endParaRPr>
          </a:p>
          <a:p>
            <a:pPr marL="353695" indent="-341630">
              <a:lnSpc>
                <a:spcPts val="2735"/>
              </a:lnSpc>
              <a:spcBef>
                <a:spcPts val="409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400" spc="-55" dirty="0">
                <a:solidFill>
                  <a:srgbClr val="FFFFFF"/>
                </a:solidFill>
                <a:latin typeface="Corbel"/>
                <a:cs typeface="Corbel"/>
              </a:rPr>
              <a:t>VALSALVA-</a:t>
            </a:r>
            <a:endParaRPr sz="2400">
              <a:latin typeface="Corbel"/>
              <a:cs typeface="Corbel"/>
            </a:endParaRPr>
          </a:p>
          <a:p>
            <a:pPr marL="353695">
              <a:lnSpc>
                <a:spcPts val="2735"/>
              </a:lnSpc>
            </a:pP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RELEASE(IMMEDIATE)</a:t>
            </a:r>
            <a:endParaRPr sz="2400">
              <a:latin typeface="Corbel"/>
              <a:cs typeface="Corbe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4294967295"/>
          </p:nvPr>
        </p:nvSpPr>
        <p:spPr>
          <a:xfrm>
            <a:off x="4798567" y="1879803"/>
            <a:ext cx="2918459" cy="36982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pc="-5" dirty="0"/>
              <a:t>DECREASED</a:t>
            </a: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900"/>
          </a:p>
          <a:p>
            <a:pPr marL="421005" indent="-342265">
              <a:lnSpc>
                <a:spcPct val="100000"/>
              </a:lnSpc>
              <a:spcBef>
                <a:spcPts val="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421005" algn="l"/>
                <a:tab pos="421640" algn="l"/>
              </a:tabLst>
            </a:pPr>
            <a:r>
              <a:rPr sz="2400" b="0" spc="-15" dirty="0">
                <a:solidFill>
                  <a:srgbClr val="FFC000"/>
                </a:solidFill>
                <a:latin typeface="Corbel"/>
                <a:cs typeface="Corbel"/>
              </a:rPr>
              <a:t>EXPIRATION</a:t>
            </a:r>
            <a:endParaRPr sz="2400">
              <a:latin typeface="Corbel"/>
              <a:cs typeface="Corbel"/>
            </a:endParaRPr>
          </a:p>
          <a:p>
            <a:pPr marL="421005" indent="-342265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421005" algn="l"/>
                <a:tab pos="421640" algn="l"/>
              </a:tabLst>
            </a:pPr>
            <a:r>
              <a:rPr sz="2400" b="0" spc="-15" dirty="0">
                <a:solidFill>
                  <a:srgbClr val="FFC000"/>
                </a:solidFill>
                <a:latin typeface="Corbel"/>
                <a:cs typeface="Corbel"/>
              </a:rPr>
              <a:t>STANDING</a:t>
            </a:r>
            <a:endParaRPr sz="2400">
              <a:latin typeface="Corbel"/>
              <a:cs typeface="Corbel"/>
            </a:endParaRPr>
          </a:p>
          <a:p>
            <a:pPr marL="421005" indent="-342265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421005" algn="l"/>
                <a:tab pos="421640" algn="l"/>
              </a:tabLst>
            </a:pPr>
            <a:r>
              <a:rPr sz="2400" b="0" spc="-120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400" b="0" spc="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b="0" spc="-1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b="0" spc="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0" spc="-245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400" b="0" spc="-120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400" b="0" spc="1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400" b="0" spc="-10" dirty="0">
                <a:solidFill>
                  <a:srgbClr val="FFFFFF"/>
                </a:solidFill>
                <a:latin typeface="Corbel"/>
                <a:cs typeface="Corbel"/>
              </a:rPr>
              <a:t>-</a:t>
            </a:r>
            <a:r>
              <a:rPr sz="2400" b="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2400" b="0" spc="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2400" b="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2400" b="0" spc="5" dirty="0">
                <a:solidFill>
                  <a:srgbClr val="FFFFFF"/>
                </a:solidFill>
                <a:latin typeface="Corbel"/>
                <a:cs typeface="Corbel"/>
              </a:rPr>
              <a:t>AI</a:t>
            </a:r>
            <a:r>
              <a:rPr sz="2400" b="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endParaRPr sz="2400">
              <a:latin typeface="Corbel"/>
              <a:cs typeface="Corbel"/>
            </a:endParaRPr>
          </a:p>
          <a:p>
            <a:pPr marL="421005" indent="-342265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421005" algn="l"/>
                <a:tab pos="421640" algn="l"/>
              </a:tabLst>
            </a:pPr>
            <a:r>
              <a:rPr sz="2400" b="0" spc="-15" dirty="0">
                <a:solidFill>
                  <a:srgbClr val="FFFFFF"/>
                </a:solidFill>
                <a:latin typeface="Corbel"/>
                <a:cs typeface="Corbel"/>
              </a:rPr>
              <a:t>NTG</a:t>
            </a:r>
            <a:endParaRPr sz="2400">
              <a:latin typeface="Corbel"/>
              <a:cs typeface="Corbel"/>
            </a:endParaRPr>
          </a:p>
          <a:p>
            <a:pPr marL="421005" indent="-342265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421005" algn="l"/>
                <a:tab pos="421640" algn="l"/>
              </a:tabLst>
            </a:pPr>
            <a:r>
              <a:rPr sz="2400" b="0" spc="-5" dirty="0">
                <a:solidFill>
                  <a:srgbClr val="FFFFFF"/>
                </a:solidFill>
                <a:latin typeface="Corbel"/>
                <a:cs typeface="Corbel"/>
              </a:rPr>
              <a:t>DIURESIS</a:t>
            </a:r>
            <a:endParaRPr sz="2400">
              <a:latin typeface="Corbel"/>
              <a:cs typeface="Corbel"/>
            </a:endParaRPr>
          </a:p>
          <a:p>
            <a:pPr marL="421005" indent="-342265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421005" algn="l"/>
                <a:tab pos="421640" algn="l"/>
              </a:tabLst>
            </a:pPr>
            <a:r>
              <a:rPr sz="2400" b="0" spc="-10" dirty="0">
                <a:solidFill>
                  <a:srgbClr val="FFFFFF"/>
                </a:solidFill>
                <a:latin typeface="Corbel"/>
                <a:cs typeface="Corbel"/>
              </a:rPr>
              <a:t>HYPOVOLEMIA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19097" y="515238"/>
            <a:ext cx="485013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45" dirty="0"/>
              <a:t>TS</a:t>
            </a:r>
            <a:r>
              <a:rPr sz="4000" spc="-215" dirty="0"/>
              <a:t> </a:t>
            </a:r>
            <a:r>
              <a:rPr sz="4000" dirty="0"/>
              <a:t>:</a:t>
            </a:r>
            <a:r>
              <a:rPr sz="4000" spc="-215" dirty="0"/>
              <a:t> </a:t>
            </a:r>
            <a:r>
              <a:rPr sz="4000" spc="-90" dirty="0"/>
              <a:t>Tricuspid</a:t>
            </a:r>
            <a:r>
              <a:rPr sz="4000" spc="-210" dirty="0"/>
              <a:t> </a:t>
            </a:r>
            <a:r>
              <a:rPr sz="4000" spc="-65" dirty="0"/>
              <a:t>MDM</a:t>
            </a:r>
            <a:endParaRPr sz="4000"/>
          </a:p>
        </p:txBody>
      </p:sp>
      <p:sp>
        <p:nvSpPr>
          <p:cNvPr id="3" name="object 3"/>
          <p:cNvSpPr txBox="1">
            <a:spLocks noGrp="1"/>
          </p:cNvSpPr>
          <p:nvPr>
            <p:ph sz="half" idx="2"/>
          </p:nvPr>
        </p:nvSpPr>
        <p:spPr>
          <a:xfrm>
            <a:off x="1928794" y="1600200"/>
            <a:ext cx="6715172" cy="38554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INCREASED</a:t>
            </a:r>
          </a:p>
          <a:p>
            <a:pPr>
              <a:lnSpc>
                <a:spcPct val="100000"/>
              </a:lnSpc>
            </a:pPr>
            <a:endParaRPr dirty="0"/>
          </a:p>
          <a:p>
            <a:pPr marL="464820" indent="-341630">
              <a:lnSpc>
                <a:spcPct val="100000"/>
              </a:lnSpc>
              <a:spcBef>
                <a:spcPts val="206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464820" algn="l"/>
                <a:tab pos="465455" algn="l"/>
              </a:tabLst>
            </a:pPr>
            <a:r>
              <a:rPr sz="2000" b="0" spc="-20" dirty="0">
                <a:solidFill>
                  <a:srgbClr val="00AF50"/>
                </a:solidFill>
                <a:latin typeface="Corbel"/>
                <a:cs typeface="Corbel"/>
              </a:rPr>
              <a:t>INSPIRATION</a:t>
            </a:r>
            <a:endParaRPr sz="2000">
              <a:latin typeface="Corbel"/>
              <a:cs typeface="Corbel"/>
            </a:endParaRPr>
          </a:p>
          <a:p>
            <a:pPr marL="464820" indent="-34163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464820" algn="l"/>
                <a:tab pos="465455" algn="l"/>
              </a:tabLst>
            </a:pPr>
            <a:r>
              <a:rPr sz="2000" b="0" spc="-10" dirty="0">
                <a:solidFill>
                  <a:srgbClr val="FFFFFF"/>
                </a:solidFill>
                <a:latin typeface="Corbel"/>
                <a:cs typeface="Corbel"/>
              </a:rPr>
              <a:t>MUELLER</a:t>
            </a:r>
            <a:endParaRPr sz="2000">
              <a:latin typeface="Corbel"/>
              <a:cs typeface="Corbel"/>
            </a:endParaRPr>
          </a:p>
          <a:p>
            <a:pPr marL="464820" indent="-34163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464820" algn="l"/>
                <a:tab pos="465455" algn="l"/>
              </a:tabLst>
            </a:pPr>
            <a:r>
              <a:rPr sz="2000" b="0" spc="-15" dirty="0">
                <a:solidFill>
                  <a:srgbClr val="FFFFFF"/>
                </a:solidFill>
                <a:latin typeface="Corbel"/>
                <a:cs typeface="Corbel"/>
              </a:rPr>
              <a:t>RIGHT</a:t>
            </a:r>
            <a:r>
              <a:rPr sz="2000" b="0" spc="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0" spc="-20" dirty="0">
                <a:solidFill>
                  <a:srgbClr val="FFFFFF"/>
                </a:solidFill>
                <a:latin typeface="Corbel"/>
                <a:cs typeface="Corbel"/>
              </a:rPr>
              <a:t>LATERAL</a:t>
            </a:r>
            <a:endParaRPr sz="2000">
              <a:latin typeface="Corbel"/>
              <a:cs typeface="Corbel"/>
            </a:endParaRPr>
          </a:p>
          <a:p>
            <a:pPr marL="464820" indent="-341630">
              <a:lnSpc>
                <a:spcPct val="100000"/>
              </a:lnSpc>
              <a:spcBef>
                <a:spcPts val="72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464820" algn="l"/>
                <a:tab pos="465455" algn="l"/>
              </a:tabLst>
            </a:pPr>
            <a:r>
              <a:rPr sz="2000" b="0" spc="-5" dirty="0">
                <a:solidFill>
                  <a:srgbClr val="00AF50"/>
                </a:solidFill>
                <a:latin typeface="Corbel"/>
                <a:cs typeface="Corbel"/>
              </a:rPr>
              <a:t>LEG</a:t>
            </a:r>
            <a:r>
              <a:rPr sz="2000" b="0" spc="-35" dirty="0">
                <a:solidFill>
                  <a:srgbClr val="00AF50"/>
                </a:solidFill>
                <a:latin typeface="Corbel"/>
                <a:cs typeface="Corbel"/>
              </a:rPr>
              <a:t> </a:t>
            </a:r>
            <a:r>
              <a:rPr sz="2000" b="0" spc="-10" dirty="0">
                <a:solidFill>
                  <a:srgbClr val="00AF50"/>
                </a:solidFill>
                <a:latin typeface="Corbel"/>
                <a:cs typeface="Corbel"/>
              </a:rPr>
              <a:t>RAISE</a:t>
            </a:r>
            <a:endParaRPr sz="2000">
              <a:latin typeface="Corbel"/>
              <a:cs typeface="Corbel"/>
            </a:endParaRPr>
          </a:p>
          <a:p>
            <a:pPr marL="464820" indent="-34163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464820" algn="l"/>
                <a:tab pos="465455" algn="l"/>
              </a:tabLst>
            </a:pPr>
            <a:r>
              <a:rPr sz="2000" b="0" spc="-10" dirty="0">
                <a:solidFill>
                  <a:srgbClr val="FFFFFF"/>
                </a:solidFill>
                <a:latin typeface="Corbel"/>
                <a:cs typeface="Corbel"/>
              </a:rPr>
              <a:t>AMYL</a:t>
            </a:r>
            <a:r>
              <a:rPr sz="2000" b="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0" spc="-10" dirty="0">
                <a:solidFill>
                  <a:srgbClr val="FFFFFF"/>
                </a:solidFill>
                <a:latin typeface="Corbel"/>
                <a:cs typeface="Corbel"/>
              </a:rPr>
              <a:t>NITRITE</a:t>
            </a:r>
            <a:endParaRPr sz="2000">
              <a:latin typeface="Corbel"/>
              <a:cs typeface="Corbel"/>
            </a:endParaRPr>
          </a:p>
          <a:p>
            <a:pPr marL="464820" indent="-34163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464820" algn="l"/>
                <a:tab pos="465455" algn="l"/>
              </a:tabLst>
            </a:pPr>
            <a:r>
              <a:rPr sz="2000" b="0" spc="-20" dirty="0">
                <a:solidFill>
                  <a:srgbClr val="00AF50"/>
                </a:solidFill>
                <a:latin typeface="Corbel"/>
                <a:cs typeface="Corbel"/>
              </a:rPr>
              <a:t>SQUATTING</a:t>
            </a:r>
            <a:endParaRPr sz="2000">
              <a:latin typeface="Corbel"/>
              <a:cs typeface="Corbel"/>
            </a:endParaRPr>
          </a:p>
          <a:p>
            <a:pPr marL="464820" indent="-341630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464820" algn="l"/>
                <a:tab pos="465455" algn="l"/>
              </a:tabLst>
            </a:pPr>
            <a:r>
              <a:rPr sz="2000" b="0" spc="-20" dirty="0">
                <a:solidFill>
                  <a:srgbClr val="FFFFFF"/>
                </a:solidFill>
                <a:latin typeface="Corbel"/>
                <a:cs typeface="Corbel"/>
              </a:rPr>
              <a:t>ISOTONIC</a:t>
            </a:r>
            <a:r>
              <a:rPr sz="2000" b="0" spc="-4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b="0" spc="-10" dirty="0">
                <a:solidFill>
                  <a:srgbClr val="FFFFFF"/>
                </a:solidFill>
                <a:latin typeface="Corbel"/>
                <a:cs typeface="Corbel"/>
              </a:rPr>
              <a:t>EXERCISE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793996" y="1916379"/>
            <a:ext cx="2384425" cy="17240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51DAFF"/>
                </a:solidFill>
                <a:latin typeface="Corbel"/>
                <a:cs typeface="Corbel"/>
              </a:rPr>
              <a:t>DECREASED</a:t>
            </a:r>
            <a:endParaRPr sz="24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2400">
              <a:latin typeface="Corbel"/>
              <a:cs typeface="Corbel"/>
            </a:endParaRPr>
          </a:p>
          <a:p>
            <a:pPr marL="353695" indent="-341630">
              <a:lnSpc>
                <a:spcPct val="100000"/>
              </a:lnSpc>
              <a:spcBef>
                <a:spcPts val="206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000" spc="-20" dirty="0">
                <a:solidFill>
                  <a:srgbClr val="FFFFFF"/>
                </a:solidFill>
                <a:latin typeface="Corbel"/>
                <a:cs typeface="Corbel"/>
              </a:rPr>
              <a:t>EXPIRATION</a:t>
            </a:r>
            <a:endParaRPr sz="2000">
              <a:latin typeface="Corbel"/>
              <a:cs typeface="Corbel"/>
            </a:endParaRPr>
          </a:p>
          <a:p>
            <a:pPr marL="353695" indent="-341630">
              <a:lnSpc>
                <a:spcPct val="100000"/>
              </a:lnSpc>
              <a:spcBef>
                <a:spcPts val="7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3695" algn="l"/>
                <a:tab pos="354330" algn="l"/>
              </a:tabLst>
            </a:pPr>
            <a:r>
              <a:rPr sz="2000" spc="-114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000" spc="-10" dirty="0">
                <a:solidFill>
                  <a:srgbClr val="FFFFFF"/>
                </a:solidFill>
                <a:latin typeface="Corbel"/>
                <a:cs typeface="Corbel"/>
              </a:rPr>
              <a:t>ALS</a:t>
            </a:r>
            <a:r>
              <a:rPr sz="20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000" spc="-204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2000" spc="-114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20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STRA</a:t>
            </a:r>
            <a:r>
              <a:rPr sz="2000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2000"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endParaRPr sz="2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en-US" dirty="0"/>
              <a:t>Murmur increases on </a:t>
            </a:r>
          </a:p>
          <a:p>
            <a:r>
              <a:rPr lang="en-US" dirty="0"/>
              <a:t>Post PVC beat  </a:t>
            </a:r>
          </a:p>
          <a:p>
            <a:r>
              <a:rPr lang="en-US" dirty="0"/>
              <a:t>squatting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dirty="0"/>
              <a:t>Reduces AS murmur</a:t>
            </a:r>
          </a:p>
          <a:p>
            <a:r>
              <a:rPr lang="en-US" dirty="0" err="1"/>
              <a:t>Valsalva</a:t>
            </a:r>
            <a:r>
              <a:rPr lang="en-US" dirty="0"/>
              <a:t> </a:t>
            </a:r>
          </a:p>
          <a:p>
            <a:r>
              <a:rPr lang="en-US" dirty="0"/>
              <a:t>Standing</a:t>
            </a:r>
          </a:p>
          <a:p>
            <a:r>
              <a:rPr lang="en-US" dirty="0"/>
              <a:t>handgrip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</a:t>
            </a:r>
          </a:p>
        </p:txBody>
      </p:sp>
    </p:spTree>
    <p:extLst>
      <p:ext uri="{BB962C8B-B14F-4D97-AF65-F5344CB8AC3E}">
        <p14:creationId xmlns:p14="http://schemas.microsoft.com/office/powerpoint/2010/main" xmlns="" val="36907082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dirty="0"/>
              <a:t>EDM increases on </a:t>
            </a:r>
          </a:p>
          <a:p>
            <a:r>
              <a:rPr lang="en-US" dirty="0"/>
              <a:t>sitting up and leaning forward</a:t>
            </a:r>
          </a:p>
          <a:p>
            <a:r>
              <a:rPr lang="en-US" dirty="0"/>
              <a:t>Squatting </a:t>
            </a:r>
          </a:p>
          <a:p>
            <a:r>
              <a:rPr lang="en-US" dirty="0"/>
              <a:t>Isometric exercise </a:t>
            </a:r>
          </a:p>
          <a:p>
            <a:r>
              <a:rPr lang="en-US" dirty="0"/>
              <a:t>Vasopressors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dirty="0"/>
              <a:t>Decreases with</a:t>
            </a:r>
          </a:p>
          <a:p>
            <a:r>
              <a:rPr lang="en-US" dirty="0"/>
              <a:t>Amyl Nitrate </a:t>
            </a:r>
          </a:p>
          <a:p>
            <a:r>
              <a:rPr lang="en-US" dirty="0" err="1"/>
              <a:t>Valsalva</a:t>
            </a:r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</a:t>
            </a:r>
          </a:p>
        </p:txBody>
      </p:sp>
    </p:spTree>
    <p:extLst>
      <p:ext uri="{BB962C8B-B14F-4D97-AF65-F5344CB8AC3E}">
        <p14:creationId xmlns:p14="http://schemas.microsoft.com/office/powerpoint/2010/main" xmlns="" val="1506810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572560" cy="77062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MODIFIERS OF THESE MAJOR DETERMINANTS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5797FA2-6624-6546-9E58-8EACBCDD7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4771" y="1348191"/>
            <a:ext cx="7512042" cy="5219223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dirty="0"/>
              <a:t>Murmur and click earlier(intensity decreases)</a:t>
            </a:r>
          </a:p>
          <a:p>
            <a:pPr marL="109728" indent="0">
              <a:buNone/>
            </a:pPr>
            <a:r>
              <a:rPr lang="en-US" dirty="0"/>
              <a:t>LV Volume decrease			</a:t>
            </a:r>
          </a:p>
          <a:p>
            <a:r>
              <a:rPr lang="en-US" dirty="0"/>
              <a:t>Standing				</a:t>
            </a:r>
          </a:p>
          <a:p>
            <a:r>
              <a:rPr lang="en-US" dirty="0" err="1"/>
              <a:t>Valsalva</a:t>
            </a:r>
            <a:r>
              <a:rPr lang="en-US" dirty="0"/>
              <a:t> </a:t>
            </a:r>
          </a:p>
          <a:p>
            <a:pPr marL="109728" indent="0">
              <a:buNone/>
            </a:pPr>
            <a:r>
              <a:rPr lang="en-US" dirty="0"/>
              <a:t>  </a:t>
            </a:r>
          </a:p>
          <a:p>
            <a:pPr marL="109728" indent="0">
              <a:buNone/>
            </a:pPr>
            <a:r>
              <a:rPr lang="en-US" dirty="0"/>
              <a:t>Murmur and click later</a:t>
            </a:r>
          </a:p>
          <a:p>
            <a:pPr marL="109728" indent="0">
              <a:buNone/>
            </a:pPr>
            <a:r>
              <a:rPr lang="en-US" dirty="0"/>
              <a:t>LV Volume increase</a:t>
            </a:r>
          </a:p>
          <a:p>
            <a:r>
              <a:rPr lang="en-US" dirty="0"/>
              <a:t>Squatting</a:t>
            </a:r>
          </a:p>
          <a:p>
            <a:r>
              <a:rPr lang="en-US" dirty="0"/>
              <a:t>Post ectopic</a:t>
            </a:r>
          </a:p>
          <a:p>
            <a:r>
              <a:rPr lang="en-US" dirty="0"/>
              <a:t>Isometric Exercise (intensity increases)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MVP</a:t>
            </a:r>
          </a:p>
        </p:txBody>
      </p:sp>
    </p:spTree>
    <p:extLst>
      <p:ext uri="{BB962C8B-B14F-4D97-AF65-F5344CB8AC3E}">
        <p14:creationId xmlns:p14="http://schemas.microsoft.com/office/powerpoint/2010/main" xmlns="" val="351898592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C:\Documents and Settings\USER\My Documents\My Pictures\sandeep\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-30000" contrast="3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9"/>
            <a:ext cx="4724399" cy="6860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977344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09728" indent="0">
              <a:buNone/>
            </a:pPr>
            <a:r>
              <a:rPr lang="en-US" dirty="0"/>
              <a:t>Increase murmur in </a:t>
            </a:r>
          </a:p>
          <a:p>
            <a:r>
              <a:rPr lang="en-US" dirty="0" err="1"/>
              <a:t>Valsalva</a:t>
            </a:r>
            <a:endParaRPr lang="en-US" dirty="0"/>
          </a:p>
          <a:p>
            <a:r>
              <a:rPr lang="en-US" dirty="0"/>
              <a:t>Standing</a:t>
            </a:r>
          </a:p>
          <a:p>
            <a:r>
              <a:rPr lang="en-US" dirty="0"/>
              <a:t>Post ectopic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dirty="0"/>
              <a:t>Decrease murmur in</a:t>
            </a:r>
          </a:p>
          <a:p>
            <a:r>
              <a:rPr lang="en-US" dirty="0"/>
              <a:t>Sustained Handgrip</a:t>
            </a:r>
          </a:p>
          <a:p>
            <a:r>
              <a:rPr lang="en-US" dirty="0"/>
              <a:t>squatting</a:t>
            </a:r>
          </a:p>
          <a:p>
            <a:r>
              <a:rPr lang="en-US" dirty="0" err="1"/>
              <a:t>Methoxamine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HOCM </a:t>
            </a:r>
          </a:p>
        </p:txBody>
      </p:sp>
    </p:spTree>
    <p:extLst>
      <p:ext uri="{BB962C8B-B14F-4D97-AF65-F5344CB8AC3E}">
        <p14:creationId xmlns:p14="http://schemas.microsoft.com/office/powerpoint/2010/main" xmlns="" val="57863341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61617" y="515238"/>
            <a:ext cx="6722109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80" dirty="0"/>
              <a:t>HOCM:</a:t>
            </a:r>
            <a:r>
              <a:rPr sz="4000" spc="-220" dirty="0"/>
              <a:t> </a:t>
            </a:r>
            <a:r>
              <a:rPr sz="4000" spc="-80" dirty="0"/>
              <a:t>MURMUR</a:t>
            </a:r>
            <a:r>
              <a:rPr sz="4000" spc="-215" dirty="0"/>
              <a:t> </a:t>
            </a:r>
            <a:r>
              <a:rPr sz="4000" spc="-65" dirty="0"/>
              <a:t>AND</a:t>
            </a:r>
            <a:r>
              <a:rPr sz="4000" spc="-220" dirty="0"/>
              <a:t> </a:t>
            </a:r>
            <a:r>
              <a:rPr sz="4000" spc="-85" dirty="0"/>
              <a:t>GRADIENT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1954402" y="3709796"/>
            <a:ext cx="5692775" cy="721360"/>
            <a:chOff x="1954402" y="3709796"/>
            <a:chExt cx="5692775" cy="721360"/>
          </a:xfrm>
        </p:grpSpPr>
        <p:sp>
          <p:nvSpPr>
            <p:cNvPr id="4" name="object 4"/>
            <p:cNvSpPr/>
            <p:nvPr/>
          </p:nvSpPr>
          <p:spPr>
            <a:xfrm>
              <a:off x="1963927" y="3719321"/>
              <a:ext cx="5673725" cy="702310"/>
            </a:xfrm>
            <a:custGeom>
              <a:avLst/>
              <a:gdLst/>
              <a:ahLst/>
              <a:cxnLst/>
              <a:rect l="l" t="t" r="r" b="b"/>
              <a:pathLst>
                <a:path w="5673725" h="702310">
                  <a:moveTo>
                    <a:pt x="5655183" y="0"/>
                  </a:moveTo>
                  <a:lnTo>
                    <a:pt x="0" y="494791"/>
                  </a:lnTo>
                  <a:lnTo>
                    <a:pt x="18161" y="702055"/>
                  </a:lnTo>
                  <a:lnTo>
                    <a:pt x="5673344" y="207263"/>
                  </a:lnTo>
                  <a:lnTo>
                    <a:pt x="5655183" y="0"/>
                  </a:lnTo>
                  <a:close/>
                </a:path>
              </a:pathLst>
            </a:custGeom>
            <a:solidFill>
              <a:srgbClr val="C0E4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963927" y="3719321"/>
              <a:ext cx="5673725" cy="702310"/>
            </a:xfrm>
            <a:custGeom>
              <a:avLst/>
              <a:gdLst/>
              <a:ahLst/>
              <a:cxnLst/>
              <a:rect l="l" t="t" r="r" b="b"/>
              <a:pathLst>
                <a:path w="5673725" h="702310">
                  <a:moveTo>
                    <a:pt x="0" y="494791"/>
                  </a:moveTo>
                  <a:lnTo>
                    <a:pt x="5655183" y="0"/>
                  </a:lnTo>
                  <a:lnTo>
                    <a:pt x="5673344" y="207263"/>
                  </a:lnTo>
                  <a:lnTo>
                    <a:pt x="18161" y="702055"/>
                  </a:lnTo>
                  <a:lnTo>
                    <a:pt x="0" y="494791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1563242" y="4492371"/>
            <a:ext cx="2350770" cy="1847850"/>
            <a:chOff x="1563242" y="4492371"/>
            <a:chExt cx="2350770" cy="1847850"/>
          </a:xfrm>
        </p:grpSpPr>
        <p:sp>
          <p:nvSpPr>
            <p:cNvPr id="7" name="object 7"/>
            <p:cNvSpPr/>
            <p:nvPr/>
          </p:nvSpPr>
          <p:spPr>
            <a:xfrm>
              <a:off x="1572767" y="4501896"/>
              <a:ext cx="2331720" cy="1828800"/>
            </a:xfrm>
            <a:custGeom>
              <a:avLst/>
              <a:gdLst/>
              <a:ahLst/>
              <a:cxnLst/>
              <a:rect l="l" t="t" r="r" b="b"/>
              <a:pathLst>
                <a:path w="2331720" h="1828800">
                  <a:moveTo>
                    <a:pt x="1748790" y="0"/>
                  </a:moveTo>
                  <a:lnTo>
                    <a:pt x="582930" y="0"/>
                  </a:lnTo>
                  <a:lnTo>
                    <a:pt x="582930" y="914399"/>
                  </a:lnTo>
                  <a:lnTo>
                    <a:pt x="0" y="914399"/>
                  </a:lnTo>
                  <a:lnTo>
                    <a:pt x="1165859" y="1828799"/>
                  </a:lnTo>
                  <a:lnTo>
                    <a:pt x="2331720" y="914399"/>
                  </a:lnTo>
                  <a:lnTo>
                    <a:pt x="1748790" y="914399"/>
                  </a:lnTo>
                  <a:lnTo>
                    <a:pt x="1748790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72767" y="4501896"/>
              <a:ext cx="2331720" cy="1828800"/>
            </a:xfrm>
            <a:custGeom>
              <a:avLst/>
              <a:gdLst/>
              <a:ahLst/>
              <a:cxnLst/>
              <a:rect l="l" t="t" r="r" b="b"/>
              <a:pathLst>
                <a:path w="2331720" h="1828800">
                  <a:moveTo>
                    <a:pt x="0" y="914399"/>
                  </a:moveTo>
                  <a:lnTo>
                    <a:pt x="582930" y="914399"/>
                  </a:lnTo>
                  <a:lnTo>
                    <a:pt x="582930" y="0"/>
                  </a:lnTo>
                  <a:lnTo>
                    <a:pt x="1748790" y="0"/>
                  </a:lnTo>
                  <a:lnTo>
                    <a:pt x="1748790" y="914399"/>
                  </a:lnTo>
                  <a:lnTo>
                    <a:pt x="2331720" y="914399"/>
                  </a:lnTo>
                  <a:lnTo>
                    <a:pt x="1165859" y="1828799"/>
                  </a:lnTo>
                  <a:lnTo>
                    <a:pt x="0" y="914399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5623686" y="4393184"/>
            <a:ext cx="2818765" cy="19437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35" algn="ctr">
              <a:lnSpc>
                <a:spcPts val="1830"/>
              </a:lnSpc>
              <a:spcBef>
                <a:spcPts val="105"/>
              </a:spcBef>
            </a:pPr>
            <a:r>
              <a:rPr sz="1600" spc="-15" dirty="0">
                <a:solidFill>
                  <a:srgbClr val="00AF50"/>
                </a:solidFill>
                <a:latin typeface="Corbel"/>
                <a:cs typeface="Corbel"/>
              </a:rPr>
              <a:t>I</a:t>
            </a:r>
            <a:r>
              <a:rPr sz="1600" spc="10" dirty="0">
                <a:solidFill>
                  <a:srgbClr val="00AF50"/>
                </a:solidFill>
                <a:latin typeface="Corbel"/>
                <a:cs typeface="Corbel"/>
              </a:rPr>
              <a:t>N</a:t>
            </a:r>
            <a:r>
              <a:rPr sz="1600" spc="-10" dirty="0">
                <a:solidFill>
                  <a:srgbClr val="00AF50"/>
                </a:solidFill>
                <a:latin typeface="Corbel"/>
                <a:cs typeface="Corbel"/>
              </a:rPr>
              <a:t>C</a:t>
            </a:r>
            <a:r>
              <a:rPr sz="1600" spc="10" dirty="0">
                <a:solidFill>
                  <a:srgbClr val="00AF50"/>
                </a:solidFill>
                <a:latin typeface="Corbel"/>
                <a:cs typeface="Corbel"/>
              </a:rPr>
              <a:t>R</a:t>
            </a:r>
            <a:r>
              <a:rPr sz="1600" spc="-5" dirty="0">
                <a:solidFill>
                  <a:srgbClr val="00AF50"/>
                </a:solidFill>
                <a:latin typeface="Corbel"/>
                <a:cs typeface="Corbel"/>
              </a:rPr>
              <a:t>E</a:t>
            </a:r>
            <a:r>
              <a:rPr sz="1600" spc="20" dirty="0">
                <a:solidFill>
                  <a:srgbClr val="00AF50"/>
                </a:solidFill>
                <a:latin typeface="Corbel"/>
                <a:cs typeface="Corbel"/>
              </a:rPr>
              <a:t>A</a:t>
            </a:r>
            <a:r>
              <a:rPr sz="1600" dirty="0">
                <a:solidFill>
                  <a:srgbClr val="00AF50"/>
                </a:solidFill>
                <a:latin typeface="Corbel"/>
                <a:cs typeface="Corbel"/>
              </a:rPr>
              <a:t>S</a:t>
            </a:r>
            <a:r>
              <a:rPr sz="1600" spc="5" dirty="0">
                <a:solidFill>
                  <a:srgbClr val="00AF50"/>
                </a:solidFill>
                <a:latin typeface="Corbel"/>
                <a:cs typeface="Corbel"/>
              </a:rPr>
              <a:t>ED</a:t>
            </a:r>
            <a:r>
              <a:rPr sz="1600" spc="-150" dirty="0">
                <a:solidFill>
                  <a:srgbClr val="00AF50"/>
                </a:solidFill>
                <a:latin typeface="Corbel"/>
                <a:cs typeface="Corbel"/>
              </a:rPr>
              <a:t> </a:t>
            </a:r>
            <a:r>
              <a:rPr sz="1600" spc="5" dirty="0">
                <a:solidFill>
                  <a:srgbClr val="00AF50"/>
                </a:solidFill>
                <a:latin typeface="Corbel"/>
                <a:cs typeface="Corbel"/>
              </a:rPr>
              <a:t>V</a:t>
            </a:r>
            <a:r>
              <a:rPr sz="1600" spc="-5" dirty="0">
                <a:solidFill>
                  <a:srgbClr val="00AF50"/>
                </a:solidFill>
                <a:latin typeface="Corbel"/>
                <a:cs typeface="Corbel"/>
              </a:rPr>
              <a:t>E</a:t>
            </a:r>
            <a:r>
              <a:rPr sz="1600" spc="15" dirty="0">
                <a:solidFill>
                  <a:srgbClr val="00AF50"/>
                </a:solidFill>
                <a:latin typeface="Corbel"/>
                <a:cs typeface="Corbel"/>
              </a:rPr>
              <a:t>N</a:t>
            </a:r>
            <a:r>
              <a:rPr sz="1600" spc="-5" dirty="0">
                <a:solidFill>
                  <a:srgbClr val="00AF50"/>
                </a:solidFill>
                <a:latin typeface="Corbel"/>
                <a:cs typeface="Corbel"/>
              </a:rPr>
              <a:t>T</a:t>
            </a:r>
            <a:r>
              <a:rPr sz="1600" spc="5" dirty="0">
                <a:solidFill>
                  <a:srgbClr val="00AF50"/>
                </a:solidFill>
                <a:latin typeface="Corbel"/>
                <a:cs typeface="Corbel"/>
              </a:rPr>
              <a:t>R</a:t>
            </a:r>
            <a:r>
              <a:rPr sz="1600" spc="-15" dirty="0">
                <a:solidFill>
                  <a:srgbClr val="00AF50"/>
                </a:solidFill>
                <a:latin typeface="Corbel"/>
                <a:cs typeface="Corbel"/>
              </a:rPr>
              <a:t>I</a:t>
            </a:r>
            <a:r>
              <a:rPr sz="1600" spc="-10" dirty="0">
                <a:solidFill>
                  <a:srgbClr val="00AF50"/>
                </a:solidFill>
                <a:latin typeface="Corbel"/>
                <a:cs typeface="Corbel"/>
              </a:rPr>
              <a:t>C</a:t>
            </a:r>
            <a:r>
              <a:rPr sz="1600" spc="5" dirty="0">
                <a:solidFill>
                  <a:srgbClr val="00AF50"/>
                </a:solidFill>
                <a:latin typeface="Corbel"/>
                <a:cs typeface="Corbel"/>
              </a:rPr>
              <a:t>UL</a:t>
            </a:r>
            <a:r>
              <a:rPr sz="1600" spc="15" dirty="0">
                <a:solidFill>
                  <a:srgbClr val="00AF50"/>
                </a:solidFill>
                <a:latin typeface="Corbel"/>
                <a:cs typeface="Corbel"/>
              </a:rPr>
              <a:t>A</a:t>
            </a:r>
            <a:r>
              <a:rPr sz="1600" dirty="0">
                <a:solidFill>
                  <a:srgbClr val="00AF50"/>
                </a:solidFill>
                <a:latin typeface="Corbel"/>
                <a:cs typeface="Corbel"/>
              </a:rPr>
              <a:t>R</a:t>
            </a:r>
            <a:endParaRPr sz="1600">
              <a:latin typeface="Corbel"/>
              <a:cs typeface="Corbel"/>
            </a:endParaRPr>
          </a:p>
          <a:p>
            <a:pPr algn="ctr">
              <a:lnSpc>
                <a:spcPts val="1975"/>
              </a:lnSpc>
            </a:pPr>
            <a:r>
              <a:rPr sz="1600" dirty="0">
                <a:solidFill>
                  <a:srgbClr val="00AF50"/>
                </a:solidFill>
                <a:latin typeface="Corbel"/>
                <a:cs typeface="Corbel"/>
              </a:rPr>
              <a:t>VOLUME/ARTERIAL</a:t>
            </a:r>
            <a:r>
              <a:rPr sz="1600" spc="-70" dirty="0">
                <a:solidFill>
                  <a:srgbClr val="00AF50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00AF50"/>
                </a:solidFill>
                <a:latin typeface="Corbel"/>
                <a:cs typeface="Corbel"/>
              </a:rPr>
              <a:t>PRESSURE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-</a:t>
            </a:r>
            <a:endParaRPr sz="1800">
              <a:latin typeface="Corbel"/>
              <a:cs typeface="Corbel"/>
            </a:endParaRPr>
          </a:p>
          <a:p>
            <a:pPr algn="ctr">
              <a:lnSpc>
                <a:spcPts val="1970"/>
              </a:lnSpc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Squatting,Isometric</a:t>
            </a:r>
            <a:endParaRPr sz="1800">
              <a:latin typeface="Corbel"/>
              <a:cs typeface="Corbel"/>
            </a:endParaRPr>
          </a:p>
          <a:p>
            <a:pPr algn="ctr">
              <a:lnSpc>
                <a:spcPts val="2065"/>
              </a:lnSpc>
            </a:pP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handgrip,Phenylephrine</a:t>
            </a:r>
            <a:endParaRPr sz="18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1800">
              <a:latin typeface="Corbel"/>
              <a:cs typeface="Corbel"/>
            </a:endParaRPr>
          </a:p>
          <a:p>
            <a:pPr algn="ctr">
              <a:lnSpc>
                <a:spcPts val="1820"/>
              </a:lnSpc>
              <a:spcBef>
                <a:spcPts val="1175"/>
              </a:spcBef>
            </a:pPr>
            <a:r>
              <a:rPr sz="1600" spc="5" dirty="0">
                <a:solidFill>
                  <a:srgbClr val="FFC000"/>
                </a:solidFill>
                <a:latin typeface="Corbel"/>
                <a:cs typeface="Corbel"/>
              </a:rPr>
              <a:t>DECREASED</a:t>
            </a:r>
            <a:r>
              <a:rPr sz="1600" spc="-80" dirty="0">
                <a:solidFill>
                  <a:srgbClr val="FFC000"/>
                </a:solidFill>
                <a:latin typeface="Corbel"/>
                <a:cs typeface="Corbel"/>
              </a:rPr>
              <a:t> </a:t>
            </a:r>
            <a:r>
              <a:rPr sz="1600" dirty="0">
                <a:solidFill>
                  <a:srgbClr val="FFC000"/>
                </a:solidFill>
                <a:latin typeface="Corbel"/>
                <a:cs typeface="Corbel"/>
              </a:rPr>
              <a:t>MYOCARDIAL</a:t>
            </a:r>
            <a:endParaRPr sz="1600">
              <a:latin typeface="Corbel"/>
              <a:cs typeface="Corbel"/>
            </a:endParaRPr>
          </a:p>
          <a:p>
            <a:pPr algn="ctr">
              <a:lnSpc>
                <a:spcPts val="2060"/>
              </a:lnSpc>
            </a:pPr>
            <a:r>
              <a:rPr sz="1600" spc="-5" dirty="0">
                <a:solidFill>
                  <a:srgbClr val="FFC000"/>
                </a:solidFill>
                <a:latin typeface="Corbel"/>
                <a:cs typeface="Corbel"/>
              </a:rPr>
              <a:t>CONTRACTILITY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-Beta</a:t>
            </a:r>
            <a:r>
              <a:rPr sz="18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blockers</a:t>
            </a:r>
            <a:endParaRPr sz="1800">
              <a:latin typeface="Corbel"/>
              <a:cs typeface="Corbe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635371" y="1773554"/>
            <a:ext cx="2350770" cy="1847850"/>
            <a:chOff x="5635371" y="1773554"/>
            <a:chExt cx="2350770" cy="1847850"/>
          </a:xfrm>
        </p:grpSpPr>
        <p:sp>
          <p:nvSpPr>
            <p:cNvPr id="11" name="object 11"/>
            <p:cNvSpPr/>
            <p:nvPr/>
          </p:nvSpPr>
          <p:spPr>
            <a:xfrm>
              <a:off x="5644896" y="1783079"/>
              <a:ext cx="2331720" cy="1828800"/>
            </a:xfrm>
            <a:custGeom>
              <a:avLst/>
              <a:gdLst/>
              <a:ahLst/>
              <a:cxnLst/>
              <a:rect l="l" t="t" r="r" b="b"/>
              <a:pathLst>
                <a:path w="2331720" h="1828800">
                  <a:moveTo>
                    <a:pt x="1165859" y="0"/>
                  </a:moveTo>
                  <a:lnTo>
                    <a:pt x="0" y="914400"/>
                  </a:lnTo>
                  <a:lnTo>
                    <a:pt x="582929" y="914400"/>
                  </a:lnTo>
                  <a:lnTo>
                    <a:pt x="582929" y="1828800"/>
                  </a:lnTo>
                  <a:lnTo>
                    <a:pt x="1748789" y="1828800"/>
                  </a:lnTo>
                  <a:lnTo>
                    <a:pt x="1748789" y="914400"/>
                  </a:lnTo>
                  <a:lnTo>
                    <a:pt x="2331720" y="914400"/>
                  </a:lnTo>
                  <a:lnTo>
                    <a:pt x="1165859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44896" y="1783079"/>
              <a:ext cx="2331720" cy="1828800"/>
            </a:xfrm>
            <a:custGeom>
              <a:avLst/>
              <a:gdLst/>
              <a:ahLst/>
              <a:cxnLst/>
              <a:rect l="l" t="t" r="r" b="b"/>
              <a:pathLst>
                <a:path w="2331720" h="1828800">
                  <a:moveTo>
                    <a:pt x="0" y="914400"/>
                  </a:moveTo>
                  <a:lnTo>
                    <a:pt x="1165859" y="0"/>
                  </a:lnTo>
                  <a:lnTo>
                    <a:pt x="2331720" y="914400"/>
                  </a:lnTo>
                  <a:lnTo>
                    <a:pt x="1748789" y="914400"/>
                  </a:lnTo>
                  <a:lnTo>
                    <a:pt x="1748789" y="1828800"/>
                  </a:lnTo>
                  <a:lnTo>
                    <a:pt x="582929" y="1828800"/>
                  </a:lnTo>
                  <a:lnTo>
                    <a:pt x="582929" y="914400"/>
                  </a:lnTo>
                  <a:lnTo>
                    <a:pt x="0" y="914400"/>
                  </a:lnTo>
                  <a:close/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902076" y="1920367"/>
            <a:ext cx="2113915" cy="200913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850"/>
              </a:lnSpc>
              <a:spcBef>
                <a:spcPts val="105"/>
              </a:spcBef>
            </a:pPr>
            <a:r>
              <a:rPr sz="1600" b="1" dirty="0">
                <a:solidFill>
                  <a:srgbClr val="FFFF00"/>
                </a:solidFill>
                <a:latin typeface="Corbel"/>
                <a:cs typeface="Corbel"/>
              </a:rPr>
              <a:t>INCREASED</a:t>
            </a:r>
            <a:r>
              <a:rPr sz="1600" b="1" spc="-70" dirty="0">
                <a:solidFill>
                  <a:srgbClr val="FFFF00"/>
                </a:solidFill>
                <a:latin typeface="Corbel"/>
                <a:cs typeface="Corbel"/>
              </a:rPr>
              <a:t> </a:t>
            </a:r>
            <a:r>
              <a:rPr sz="1600" b="1" spc="-85" dirty="0">
                <a:solidFill>
                  <a:srgbClr val="FFFF00"/>
                </a:solidFill>
                <a:latin typeface="Corbel"/>
                <a:cs typeface="Corbel"/>
              </a:rPr>
              <a:t>LV</a:t>
            </a:r>
            <a:endParaRPr sz="1600">
              <a:latin typeface="Corbel"/>
              <a:cs typeface="Corbel"/>
            </a:endParaRPr>
          </a:p>
          <a:p>
            <a:pPr algn="ctr">
              <a:lnSpc>
                <a:spcPts val="1850"/>
              </a:lnSpc>
            </a:pPr>
            <a:r>
              <a:rPr sz="1600" b="1" spc="-5" dirty="0">
                <a:solidFill>
                  <a:srgbClr val="FFFF00"/>
                </a:solidFill>
                <a:latin typeface="Corbel"/>
                <a:cs typeface="Corbel"/>
              </a:rPr>
              <a:t>CONTRACTILITY</a:t>
            </a:r>
            <a:endParaRPr sz="1600">
              <a:latin typeface="Corbel"/>
              <a:cs typeface="Corbel"/>
            </a:endParaRPr>
          </a:p>
          <a:p>
            <a:pPr marL="113030" marR="105410" algn="ctr">
              <a:lnSpc>
                <a:spcPct val="91900"/>
              </a:lnSpc>
              <a:spcBef>
                <a:spcPts val="665"/>
              </a:spcBef>
            </a:pPr>
            <a:r>
              <a:rPr sz="1600" b="1" dirty="0">
                <a:solidFill>
                  <a:srgbClr val="A7D5FF"/>
                </a:solidFill>
                <a:latin typeface="Corbel"/>
                <a:cs typeface="Corbel"/>
              </a:rPr>
              <a:t>RE</a:t>
            </a:r>
            <a:r>
              <a:rPr sz="1600" b="1" spc="-5" dirty="0">
                <a:solidFill>
                  <a:srgbClr val="A7D5FF"/>
                </a:solidFill>
                <a:latin typeface="Corbel"/>
                <a:cs typeface="Corbel"/>
              </a:rPr>
              <a:t>DUCE</a:t>
            </a:r>
            <a:r>
              <a:rPr sz="1600" b="1" spc="5" dirty="0">
                <a:solidFill>
                  <a:srgbClr val="A7D5FF"/>
                </a:solidFill>
                <a:latin typeface="Corbel"/>
                <a:cs typeface="Corbel"/>
              </a:rPr>
              <a:t>D</a:t>
            </a:r>
            <a:r>
              <a:rPr sz="1600" b="1" spc="-25" dirty="0">
                <a:solidFill>
                  <a:srgbClr val="A7D5FF"/>
                </a:solidFill>
                <a:latin typeface="Corbel"/>
                <a:cs typeface="Corbel"/>
              </a:rPr>
              <a:t> </a:t>
            </a:r>
            <a:r>
              <a:rPr sz="1600" b="1" spc="-10" dirty="0">
                <a:solidFill>
                  <a:srgbClr val="A7D5FF"/>
                </a:solidFill>
                <a:latin typeface="Corbel"/>
                <a:cs typeface="Corbel"/>
              </a:rPr>
              <a:t>P</a:t>
            </a:r>
            <a:r>
              <a:rPr sz="1600" b="1" dirty="0">
                <a:solidFill>
                  <a:srgbClr val="A7D5FF"/>
                </a:solidFill>
                <a:latin typeface="Corbel"/>
                <a:cs typeface="Corbel"/>
              </a:rPr>
              <a:t>RE</a:t>
            </a:r>
            <a:r>
              <a:rPr sz="1600" b="1" spc="-80" dirty="0">
                <a:solidFill>
                  <a:srgbClr val="A7D5FF"/>
                </a:solidFill>
                <a:latin typeface="Corbel"/>
                <a:cs typeface="Corbel"/>
              </a:rPr>
              <a:t>L</a:t>
            </a:r>
            <a:r>
              <a:rPr sz="1600" b="1" spc="-25" dirty="0">
                <a:solidFill>
                  <a:srgbClr val="A7D5FF"/>
                </a:solidFill>
                <a:latin typeface="Corbel"/>
                <a:cs typeface="Corbel"/>
              </a:rPr>
              <a:t>O</a:t>
            </a:r>
            <a:r>
              <a:rPr sz="1600" b="1" dirty="0">
                <a:solidFill>
                  <a:srgbClr val="A7D5FF"/>
                </a:solidFill>
                <a:latin typeface="Corbel"/>
                <a:cs typeface="Corbel"/>
              </a:rPr>
              <a:t>A</a:t>
            </a:r>
            <a:r>
              <a:rPr sz="1600" b="1" spc="-50" dirty="0">
                <a:solidFill>
                  <a:srgbClr val="A7D5FF"/>
                </a:solidFill>
                <a:latin typeface="Corbel"/>
                <a:cs typeface="Corbel"/>
              </a:rPr>
              <a:t>D</a:t>
            </a:r>
            <a:r>
              <a:rPr sz="1600" b="1" dirty="0">
                <a:solidFill>
                  <a:srgbClr val="A7D5FF"/>
                </a:solidFill>
                <a:latin typeface="Corbel"/>
                <a:cs typeface="Corbel"/>
              </a:rPr>
              <a:t>,  DECREASED </a:t>
            </a:r>
            <a:r>
              <a:rPr sz="1600" b="1" spc="-85" dirty="0">
                <a:solidFill>
                  <a:srgbClr val="A7D5FF"/>
                </a:solidFill>
                <a:latin typeface="Corbel"/>
                <a:cs typeface="Corbel"/>
              </a:rPr>
              <a:t>LV </a:t>
            </a:r>
            <a:r>
              <a:rPr sz="1600" b="1" spc="-80" dirty="0">
                <a:solidFill>
                  <a:srgbClr val="A7D5FF"/>
                </a:solidFill>
                <a:latin typeface="Corbel"/>
                <a:cs typeface="Corbel"/>
              </a:rPr>
              <a:t> </a:t>
            </a:r>
            <a:r>
              <a:rPr sz="1600" b="1" spc="-5" dirty="0">
                <a:solidFill>
                  <a:srgbClr val="A7D5FF"/>
                </a:solidFill>
                <a:latin typeface="Corbel"/>
                <a:cs typeface="Corbel"/>
              </a:rPr>
              <a:t>VOLUME/SIZE</a:t>
            </a:r>
            <a:endParaRPr sz="1600">
              <a:latin typeface="Corbel"/>
              <a:cs typeface="Corbel"/>
            </a:endParaRPr>
          </a:p>
          <a:p>
            <a:pPr marL="12700" marR="5080" indent="-2540" algn="ctr">
              <a:lnSpc>
                <a:spcPct val="91900"/>
              </a:lnSpc>
              <a:spcBef>
                <a:spcPts val="660"/>
              </a:spcBef>
            </a:pPr>
            <a:r>
              <a:rPr sz="1600" b="1" dirty="0">
                <a:solidFill>
                  <a:srgbClr val="F173AE"/>
                </a:solidFill>
                <a:latin typeface="Corbel"/>
                <a:cs typeface="Corbel"/>
              </a:rPr>
              <a:t>REDUCED </a:t>
            </a:r>
            <a:r>
              <a:rPr sz="1600" b="1" spc="5" dirty="0">
                <a:solidFill>
                  <a:srgbClr val="F173AE"/>
                </a:solidFill>
                <a:latin typeface="Corbel"/>
                <a:cs typeface="Corbel"/>
              </a:rPr>
              <a:t> </a:t>
            </a:r>
            <a:r>
              <a:rPr sz="1600" b="1" spc="-10" dirty="0">
                <a:solidFill>
                  <a:srgbClr val="F173AE"/>
                </a:solidFill>
                <a:latin typeface="Corbel"/>
                <a:cs typeface="Corbel"/>
              </a:rPr>
              <a:t>AFTERLOAD;REDUCED </a:t>
            </a:r>
            <a:r>
              <a:rPr sz="1600" b="1" spc="-315" dirty="0">
                <a:solidFill>
                  <a:srgbClr val="F173AE"/>
                </a:solidFill>
                <a:latin typeface="Corbel"/>
                <a:cs typeface="Corbel"/>
              </a:rPr>
              <a:t> </a:t>
            </a:r>
            <a:r>
              <a:rPr sz="1600" b="1" spc="5" dirty="0">
                <a:solidFill>
                  <a:srgbClr val="F173AE"/>
                </a:solidFill>
                <a:latin typeface="Corbel"/>
                <a:cs typeface="Corbel"/>
              </a:rPr>
              <a:t>SVR/BP</a:t>
            </a:r>
            <a:endParaRPr sz="1600">
              <a:latin typeface="Corbel"/>
              <a:cs typeface="Corbe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1691" y="1876171"/>
            <a:ext cx="204470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00"/>
                </a:solidFill>
                <a:latin typeface="Corbel"/>
                <a:cs typeface="Corbel"/>
              </a:rPr>
              <a:t>PVC,Isoproterenol,</a:t>
            </a:r>
            <a:endParaRPr sz="1800">
              <a:latin typeface="Corbel"/>
              <a:cs typeface="Corbel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solidFill>
                  <a:srgbClr val="FFFF00"/>
                </a:solidFill>
                <a:latin typeface="Corbel"/>
                <a:cs typeface="Corbel"/>
              </a:rPr>
              <a:t>Dobutamine,Exercise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93014" y="3091053"/>
            <a:ext cx="254952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A7D5FF"/>
                </a:solidFill>
                <a:latin typeface="Corbel"/>
                <a:cs typeface="Corbel"/>
              </a:rPr>
              <a:t>Valsalva ,NTG,amyl </a:t>
            </a:r>
            <a:r>
              <a:rPr sz="1800" spc="-10" dirty="0">
                <a:solidFill>
                  <a:srgbClr val="A7D5FF"/>
                </a:solidFill>
                <a:latin typeface="Corbel"/>
                <a:cs typeface="Corbel"/>
              </a:rPr>
              <a:t>nitrite, </a:t>
            </a:r>
            <a:r>
              <a:rPr sz="1800" spc="-350" dirty="0">
                <a:solidFill>
                  <a:srgbClr val="A7D5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A7D5FF"/>
                </a:solidFill>
                <a:latin typeface="Corbel"/>
                <a:cs typeface="Corbel"/>
              </a:rPr>
              <a:t>Dehydration,blood</a:t>
            </a:r>
            <a:r>
              <a:rPr sz="1800" spc="20" dirty="0">
                <a:solidFill>
                  <a:srgbClr val="A7D5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A7D5FF"/>
                </a:solidFill>
                <a:latin typeface="Corbel"/>
                <a:cs typeface="Corbel"/>
              </a:rPr>
              <a:t>loss, </a:t>
            </a:r>
            <a:r>
              <a:rPr sz="1800" spc="-5" dirty="0">
                <a:solidFill>
                  <a:srgbClr val="A7D5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A7D5FF"/>
                </a:solidFill>
                <a:latin typeface="Corbel"/>
                <a:cs typeface="Corbel"/>
              </a:rPr>
              <a:t>heavy</a:t>
            </a:r>
            <a:r>
              <a:rPr sz="1800" spc="10" dirty="0">
                <a:solidFill>
                  <a:srgbClr val="A7D5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A7D5FF"/>
                </a:solidFill>
                <a:latin typeface="Corbel"/>
                <a:cs typeface="Corbel"/>
              </a:rPr>
              <a:t>meal,alcohol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18286"/>
            <a:ext cx="71710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5" dirty="0"/>
              <a:t>ASD</a:t>
            </a:r>
            <a:r>
              <a:rPr spc="-229" dirty="0"/>
              <a:t> </a:t>
            </a:r>
            <a:r>
              <a:rPr dirty="0"/>
              <a:t>:</a:t>
            </a:r>
            <a:r>
              <a:rPr spc="-225" dirty="0"/>
              <a:t> </a:t>
            </a:r>
            <a:r>
              <a:rPr spc="-95" dirty="0"/>
              <a:t>TRICUSPID</a:t>
            </a:r>
            <a:r>
              <a:rPr spc="-229" dirty="0"/>
              <a:t> </a:t>
            </a:r>
            <a:r>
              <a:rPr spc="-90" dirty="0"/>
              <a:t>VALVE</a:t>
            </a:r>
            <a:r>
              <a:rPr spc="-225" dirty="0"/>
              <a:t> </a:t>
            </a:r>
            <a:r>
              <a:rPr spc="-80" dirty="0"/>
              <a:t>FLOW</a:t>
            </a:r>
            <a:r>
              <a:rPr spc="-204" dirty="0"/>
              <a:t> </a:t>
            </a:r>
            <a:r>
              <a:rPr spc="-110" dirty="0"/>
              <a:t>MDM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63548" y="1793240"/>
            <a:ext cx="6343650" cy="3672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indent="-342265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330" algn="l"/>
                <a:tab pos="354965" algn="l"/>
              </a:tabLst>
            </a:pPr>
            <a:r>
              <a:rPr sz="3000" spc="-204" dirty="0">
                <a:solidFill>
                  <a:srgbClr val="FFFFFF"/>
                </a:solidFill>
                <a:latin typeface="Corbel"/>
                <a:cs typeface="Corbel"/>
              </a:rPr>
              <a:t>‘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BSEN</a:t>
            </a:r>
            <a:r>
              <a:rPr sz="3000" spc="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1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F</a:t>
            </a:r>
            <a:r>
              <a:rPr sz="3000" spc="-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SILEN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E’</a:t>
            </a:r>
            <a:endParaRPr sz="30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D5EBFF"/>
              </a:buClr>
              <a:buFont typeface="Wingdings"/>
              <a:buChar char=""/>
            </a:pPr>
            <a:endParaRPr sz="4050">
              <a:latin typeface="Corbel"/>
              <a:cs typeface="Corbel"/>
            </a:endParaRPr>
          </a:p>
          <a:p>
            <a:pPr marL="354330" marR="5080" indent="-342265">
              <a:lnSpc>
                <a:spcPct val="100000"/>
              </a:lnSpc>
              <a:buClr>
                <a:srgbClr val="D5EBFF"/>
              </a:buClr>
              <a:buSzPct val="95000"/>
              <a:buFont typeface="Wingdings"/>
              <a:buChar char=""/>
              <a:tabLst>
                <a:tab pos="354330" algn="l"/>
                <a:tab pos="354965" algn="l"/>
              </a:tabLst>
            </a:pP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REASED</a:t>
            </a:r>
            <a:r>
              <a:rPr sz="30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B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Y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REASED</a:t>
            </a:r>
            <a:r>
              <a:rPr sz="3000" spc="-2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VENOUS  RE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URN</a:t>
            </a:r>
            <a:r>
              <a:rPr sz="3000" spc="-2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8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O</a:t>
            </a:r>
            <a:r>
              <a:rPr sz="3000" spc="-20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RI</a:t>
            </a:r>
            <a:r>
              <a:rPr sz="3000" spc="10" dirty="0">
                <a:solidFill>
                  <a:srgbClr val="FFFFFF"/>
                </a:solidFill>
                <a:latin typeface="Corbel"/>
                <a:cs typeface="Corbel"/>
              </a:rPr>
              <a:t>G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H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EA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endParaRPr sz="30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D5EBFF"/>
              </a:buClr>
              <a:buFont typeface="Wingdings"/>
              <a:buChar char=""/>
            </a:pPr>
            <a:endParaRPr sz="4100">
              <a:latin typeface="Corbel"/>
              <a:cs typeface="Corbel"/>
            </a:endParaRPr>
          </a:p>
          <a:p>
            <a:pPr marL="354330" indent="-342265">
              <a:lnSpc>
                <a:spcPct val="100000"/>
              </a:lnSpc>
              <a:spcBef>
                <a:spcPts val="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330" algn="l"/>
                <a:tab pos="354965" algn="l"/>
              </a:tabLst>
            </a:pPr>
            <a:r>
              <a:rPr sz="3000" dirty="0">
                <a:solidFill>
                  <a:srgbClr val="00AF50"/>
                </a:solidFill>
                <a:latin typeface="Corbel"/>
                <a:cs typeface="Corbel"/>
              </a:rPr>
              <a:t>DEEP</a:t>
            </a:r>
            <a:r>
              <a:rPr sz="3000" spc="-30" dirty="0">
                <a:solidFill>
                  <a:srgbClr val="00AF50"/>
                </a:solidFill>
                <a:latin typeface="Corbel"/>
                <a:cs typeface="Corbel"/>
              </a:rPr>
              <a:t> </a:t>
            </a:r>
            <a:r>
              <a:rPr sz="3000" spc="-20" dirty="0">
                <a:solidFill>
                  <a:srgbClr val="00AF50"/>
                </a:solidFill>
                <a:latin typeface="Corbel"/>
                <a:cs typeface="Corbel"/>
              </a:rPr>
              <a:t>INSPIRATION</a:t>
            </a:r>
            <a:endParaRPr sz="3000">
              <a:latin typeface="Corbel"/>
              <a:cs typeface="Corbel"/>
            </a:endParaRPr>
          </a:p>
          <a:p>
            <a:pPr marL="354330" indent="-342265">
              <a:lnSpc>
                <a:spcPct val="100000"/>
              </a:lnSpc>
              <a:spcBef>
                <a:spcPts val="695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330" algn="l"/>
                <a:tab pos="354965" algn="l"/>
              </a:tabLst>
            </a:pPr>
            <a:r>
              <a:rPr sz="3000" dirty="0">
                <a:solidFill>
                  <a:srgbClr val="00AF50"/>
                </a:solidFill>
                <a:latin typeface="Corbel"/>
                <a:cs typeface="Corbel"/>
              </a:rPr>
              <a:t>LEG</a:t>
            </a:r>
            <a:r>
              <a:rPr sz="3000" spc="-40" dirty="0">
                <a:solidFill>
                  <a:srgbClr val="00AF50"/>
                </a:solidFill>
                <a:latin typeface="Corbel"/>
                <a:cs typeface="Corbel"/>
              </a:rPr>
              <a:t> </a:t>
            </a:r>
            <a:r>
              <a:rPr sz="3000" spc="-45" dirty="0">
                <a:solidFill>
                  <a:srgbClr val="00AF50"/>
                </a:solidFill>
                <a:latin typeface="Corbel"/>
                <a:cs typeface="Corbel"/>
              </a:rPr>
              <a:t>ELEVATION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93444" y="515238"/>
            <a:ext cx="724725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60" dirty="0"/>
              <a:t>VSD</a:t>
            </a:r>
            <a:r>
              <a:rPr sz="4000" spc="-215" dirty="0"/>
              <a:t> </a:t>
            </a:r>
            <a:r>
              <a:rPr sz="4000" dirty="0"/>
              <a:t>–</a:t>
            </a:r>
            <a:r>
              <a:rPr sz="4000" spc="-215" dirty="0"/>
              <a:t> </a:t>
            </a:r>
            <a:r>
              <a:rPr sz="4000" spc="-90" dirty="0"/>
              <a:t>MITRAL</a:t>
            </a:r>
            <a:r>
              <a:rPr sz="4000" spc="-190" dirty="0"/>
              <a:t> </a:t>
            </a:r>
            <a:r>
              <a:rPr sz="4000" spc="-85" dirty="0"/>
              <a:t>VALVE</a:t>
            </a:r>
            <a:r>
              <a:rPr sz="4000" spc="-215" dirty="0"/>
              <a:t> </a:t>
            </a:r>
            <a:r>
              <a:rPr sz="4000" spc="-80" dirty="0"/>
              <a:t>FLOW</a:t>
            </a:r>
            <a:r>
              <a:rPr sz="4000" spc="-190" dirty="0"/>
              <a:t> </a:t>
            </a:r>
            <a:r>
              <a:rPr sz="4000" spc="-70" dirty="0"/>
              <a:t>MDM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063548" y="1704594"/>
            <a:ext cx="4961255" cy="2212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 marR="5080" indent="-305435">
              <a:lnSpc>
                <a:spcPct val="119400"/>
              </a:lnSpc>
              <a:spcBef>
                <a:spcPts val="100"/>
              </a:spcBef>
              <a:buClr>
                <a:srgbClr val="D5EBFF"/>
              </a:buClr>
              <a:buSzPct val="95000"/>
              <a:buFont typeface="Wingdings"/>
              <a:buChar char=""/>
              <a:tabLst>
                <a:tab pos="354330" algn="l"/>
                <a:tab pos="354965" algn="l"/>
              </a:tabLst>
            </a:pPr>
            <a:r>
              <a:rPr dirty="0"/>
              <a:t>	</a:t>
            </a:r>
            <a:r>
              <a:rPr sz="3000" spc="-5" dirty="0">
                <a:solidFill>
                  <a:srgbClr val="00AF50"/>
                </a:solidFill>
                <a:latin typeface="Corbel"/>
                <a:cs typeface="Corbel"/>
              </a:rPr>
              <a:t>Increased</a:t>
            </a:r>
            <a:r>
              <a:rPr sz="3000" spc="-30" dirty="0">
                <a:solidFill>
                  <a:srgbClr val="00AF50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with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:</a:t>
            </a:r>
            <a:r>
              <a:rPr sz="30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mild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dirty="0">
                <a:solidFill>
                  <a:srgbClr val="FFFFFF"/>
                </a:solidFill>
                <a:latin typeface="Corbel"/>
                <a:cs typeface="Corbel"/>
              </a:rPr>
              <a:t>exercise </a:t>
            </a:r>
            <a:r>
              <a:rPr sz="3000" spc="-5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(sit-ups,running)</a:t>
            </a:r>
            <a:endParaRPr sz="30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D5EBFF"/>
              </a:buClr>
              <a:buFont typeface="Wingdings"/>
              <a:buChar char=""/>
            </a:pPr>
            <a:endParaRPr sz="4100">
              <a:latin typeface="Corbel"/>
              <a:cs typeface="Corbel"/>
            </a:endParaRPr>
          </a:p>
          <a:p>
            <a:pPr marL="354330" indent="-342265">
              <a:lnSpc>
                <a:spcPct val="100000"/>
              </a:lnSpc>
              <a:buClr>
                <a:srgbClr val="D5EBFF"/>
              </a:buClr>
              <a:buSzPct val="95000"/>
              <a:buFont typeface="Wingdings"/>
              <a:buChar char=""/>
              <a:tabLst>
                <a:tab pos="354330" algn="l"/>
                <a:tab pos="354965" algn="l"/>
              </a:tabLst>
            </a:pPr>
            <a:r>
              <a:rPr sz="3000" dirty="0">
                <a:solidFill>
                  <a:srgbClr val="00AF50"/>
                </a:solidFill>
                <a:latin typeface="Corbel"/>
                <a:cs typeface="Corbel"/>
              </a:rPr>
              <a:t>Softer</a:t>
            </a:r>
            <a:r>
              <a:rPr sz="3000" spc="-35" dirty="0">
                <a:solidFill>
                  <a:srgbClr val="00AF50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with:</a:t>
            </a:r>
            <a:r>
              <a:rPr sz="30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upright</a:t>
            </a:r>
            <a:r>
              <a:rPr sz="30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3000" spc="-5" dirty="0">
                <a:solidFill>
                  <a:srgbClr val="FFFFFF"/>
                </a:solidFill>
                <a:latin typeface="Corbel"/>
                <a:cs typeface="Corbel"/>
              </a:rPr>
              <a:t>position</a:t>
            </a:r>
            <a:endParaRPr sz="30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81328"/>
            <a:ext cx="8534400" cy="4525963"/>
          </a:xfrm>
        </p:spPr>
        <p:txBody>
          <a:bodyPr>
            <a:normAutofit fontScale="85000" lnSpcReduction="20000"/>
          </a:bodyPr>
          <a:lstStyle/>
          <a:p>
            <a:endParaRPr lang="en-US" dirty="0"/>
          </a:p>
          <a:p>
            <a:r>
              <a:rPr lang="en-US" dirty="0"/>
              <a:t>AS X HOCM             squatting               </a:t>
            </a:r>
            <a:r>
              <a:rPr lang="en-US" dirty="0" smtClean="0"/>
              <a:t> </a:t>
            </a:r>
            <a:r>
              <a:rPr lang="en-US" dirty="0"/>
              <a:t>(^/v)</a:t>
            </a:r>
          </a:p>
          <a:p>
            <a:pPr marL="109728" indent="0">
              <a:buNone/>
            </a:pPr>
            <a:r>
              <a:rPr lang="en-US" dirty="0"/>
              <a:t>                                 </a:t>
            </a:r>
            <a:r>
              <a:rPr lang="en-US" dirty="0" err="1"/>
              <a:t>valsalva</a:t>
            </a:r>
            <a:r>
              <a:rPr lang="en-US" dirty="0"/>
              <a:t>/standing       (v/^)</a:t>
            </a:r>
          </a:p>
          <a:p>
            <a:endParaRPr lang="en-US" dirty="0"/>
          </a:p>
          <a:p>
            <a:pPr marL="109728" indent="0">
              <a:buNone/>
            </a:pPr>
            <a:r>
              <a:rPr lang="en-US" dirty="0"/>
              <a:t>                                             </a:t>
            </a:r>
          </a:p>
          <a:p>
            <a:pPr marL="109728" indent="0">
              <a:buNone/>
            </a:pPr>
            <a:r>
              <a:rPr lang="en-US" dirty="0"/>
              <a:t>                                 </a:t>
            </a:r>
          </a:p>
          <a:p>
            <a:r>
              <a:rPr lang="en-US" dirty="0"/>
              <a:t>AS x MR                  handgrip        </a:t>
            </a:r>
            <a:r>
              <a:rPr lang="en-US" dirty="0" smtClean="0"/>
              <a:t>(</a:t>
            </a:r>
            <a:r>
              <a:rPr lang="en-US" dirty="0"/>
              <a:t>v/^)</a:t>
            </a:r>
          </a:p>
          <a:p>
            <a:pPr marL="109728" indent="0">
              <a:buNone/>
            </a:pPr>
            <a:r>
              <a:rPr lang="en-US" dirty="0"/>
              <a:t>                                 phenyl </a:t>
            </a:r>
            <a:r>
              <a:rPr lang="en-US" dirty="0" err="1"/>
              <a:t>ephrine</a:t>
            </a:r>
            <a:r>
              <a:rPr lang="en-US" dirty="0"/>
              <a:t> (v/^)</a:t>
            </a:r>
          </a:p>
          <a:p>
            <a:pPr marL="109728" indent="0">
              <a:buNone/>
            </a:pPr>
            <a:r>
              <a:rPr lang="en-US" dirty="0"/>
              <a:t>                                 post </a:t>
            </a:r>
            <a:r>
              <a:rPr lang="en-US" dirty="0" err="1"/>
              <a:t>pvc</a:t>
            </a:r>
            <a:r>
              <a:rPr lang="en-US" dirty="0"/>
              <a:t>           (^/v)</a:t>
            </a:r>
          </a:p>
          <a:p>
            <a:pPr marL="109728" indent="0">
              <a:buNone/>
            </a:pPr>
            <a:r>
              <a:rPr lang="en-US" dirty="0"/>
              <a:t>                                 amyl  nitrate     (^/v)</a:t>
            </a:r>
          </a:p>
          <a:p>
            <a:pPr marL="109728" indent="0">
              <a:buNone/>
            </a:pPr>
            <a:r>
              <a:rPr lang="en-US" dirty="0"/>
              <a:t>                                 </a:t>
            </a:r>
          </a:p>
          <a:p>
            <a:pPr marL="109728" indent="0">
              <a:buNone/>
            </a:pPr>
            <a:endParaRPr lang="en-US" dirty="0"/>
          </a:p>
          <a:p>
            <a:pPr marL="109728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Dynamic auscultation helpful in</a:t>
            </a:r>
          </a:p>
        </p:txBody>
      </p:sp>
    </p:spTree>
    <p:extLst>
      <p:ext uri="{BB962C8B-B14F-4D97-AF65-F5344CB8AC3E}">
        <p14:creationId xmlns:p14="http://schemas.microsoft.com/office/powerpoint/2010/main" xmlns="" val="418163531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4" descr="kf23.bmp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549561"/>
            <a:ext cx="6553200" cy="4389117"/>
          </a:xfrm>
        </p:spPr>
      </p:pic>
    </p:spTree>
    <p:extLst>
      <p:ext uri="{BB962C8B-B14F-4D97-AF65-F5344CB8AC3E}">
        <p14:creationId xmlns:p14="http://schemas.microsoft.com/office/powerpoint/2010/main" xmlns="" val="210883796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9497" y="431673"/>
            <a:ext cx="190563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95" dirty="0"/>
              <a:t>S</a:t>
            </a:r>
            <a:r>
              <a:rPr sz="4000" spc="-120" dirty="0"/>
              <a:t>U</a:t>
            </a:r>
            <a:r>
              <a:rPr sz="4000" spc="-95" dirty="0"/>
              <a:t>M</a:t>
            </a:r>
            <a:r>
              <a:rPr sz="4000" spc="-120" dirty="0"/>
              <a:t>M</a:t>
            </a:r>
            <a:r>
              <a:rPr sz="4000" spc="-95" dirty="0"/>
              <a:t>A</a:t>
            </a:r>
            <a:r>
              <a:rPr sz="4000" spc="-120" dirty="0"/>
              <a:t>R</a:t>
            </a:r>
            <a:r>
              <a:rPr sz="4000" dirty="0"/>
              <a:t>Y</a:t>
            </a:r>
            <a:endParaRPr sz="4000"/>
          </a:p>
        </p:txBody>
      </p:sp>
      <p:grpSp>
        <p:nvGrpSpPr>
          <p:cNvPr id="3" name="object 3"/>
          <p:cNvGrpSpPr/>
          <p:nvPr/>
        </p:nvGrpSpPr>
        <p:grpSpPr>
          <a:xfrm>
            <a:off x="423672" y="1920189"/>
            <a:ext cx="7740650" cy="4582795"/>
            <a:chOff x="423672" y="1920189"/>
            <a:chExt cx="7740650" cy="45827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48512" y="1920189"/>
              <a:ext cx="7115429" cy="458254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3672" y="3291839"/>
              <a:ext cx="1052931" cy="183934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26465" y="3931411"/>
            <a:ext cx="681990" cy="53721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6830" marR="60325" indent="3175" algn="ctr">
              <a:lnSpc>
                <a:spcPts val="1150"/>
              </a:lnSpc>
              <a:spcBef>
                <a:spcPts val="235"/>
              </a:spcBef>
            </a:pPr>
            <a:r>
              <a:rPr sz="1050" b="1" spc="5" dirty="0">
                <a:latin typeface="Corbel"/>
                <a:cs typeface="Corbel"/>
              </a:rPr>
              <a:t>HEART </a:t>
            </a:r>
            <a:r>
              <a:rPr sz="1050" b="1" spc="10" dirty="0">
                <a:latin typeface="Corbel"/>
                <a:cs typeface="Corbel"/>
              </a:rPr>
              <a:t> </a:t>
            </a:r>
            <a:r>
              <a:rPr sz="1050" b="1" spc="-10" dirty="0">
                <a:latin typeface="Corbel"/>
                <a:cs typeface="Corbel"/>
              </a:rPr>
              <a:t>SO</a:t>
            </a:r>
            <a:r>
              <a:rPr sz="1050" b="1" dirty="0">
                <a:latin typeface="Corbel"/>
                <a:cs typeface="Corbel"/>
              </a:rPr>
              <a:t>UN</a:t>
            </a:r>
            <a:r>
              <a:rPr sz="1050" b="1" spc="-10" dirty="0">
                <a:latin typeface="Corbel"/>
                <a:cs typeface="Corbel"/>
              </a:rPr>
              <a:t>DS</a:t>
            </a:r>
            <a:r>
              <a:rPr sz="1050" b="1" dirty="0">
                <a:latin typeface="Corbel"/>
                <a:cs typeface="Corbel"/>
              </a:rPr>
              <a:t>,</a:t>
            </a:r>
            <a:endParaRPr sz="1050">
              <a:latin typeface="Corbel"/>
              <a:cs typeface="Corbel"/>
            </a:endParaRPr>
          </a:p>
          <a:p>
            <a:pPr algn="ctr">
              <a:lnSpc>
                <a:spcPct val="100000"/>
              </a:lnSpc>
              <a:spcBef>
                <a:spcPts val="330"/>
              </a:spcBef>
            </a:pPr>
            <a:r>
              <a:rPr sz="1050" b="1" dirty="0">
                <a:latin typeface="Corbel"/>
                <a:cs typeface="Corbel"/>
              </a:rPr>
              <a:t>MURMURS</a:t>
            </a:r>
            <a:endParaRPr sz="1050">
              <a:latin typeface="Corbel"/>
              <a:cs typeface="Corbel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39823" y="3291840"/>
            <a:ext cx="1055966" cy="1839341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1741677" y="4106417"/>
            <a:ext cx="86042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latin typeface="Corbel"/>
                <a:cs typeface="Corbel"/>
              </a:rPr>
              <a:t>RESPIRATION</a:t>
            </a:r>
            <a:endParaRPr sz="1050">
              <a:latin typeface="Corbel"/>
              <a:cs typeface="Corbel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59023" y="3291840"/>
            <a:ext cx="1055966" cy="1839341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3085592" y="4106417"/>
            <a:ext cx="61087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spc="-5" dirty="0">
                <a:latin typeface="Corbel"/>
                <a:cs typeface="Corbel"/>
              </a:rPr>
              <a:t>POSTURE</a:t>
            </a:r>
            <a:endParaRPr sz="1050">
              <a:latin typeface="Corbel"/>
              <a:cs typeface="Corbel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78223" y="3291840"/>
            <a:ext cx="1055966" cy="1839341"/>
          </a:xfrm>
          <a:prstGeom prst="rect">
            <a:avLst/>
          </a:prstGeom>
        </p:spPr>
      </p:pic>
      <p:sp>
        <p:nvSpPr>
          <p:cNvPr id="12" name="object 12"/>
          <p:cNvSpPr txBox="1"/>
          <p:nvPr/>
        </p:nvSpPr>
        <p:spPr>
          <a:xfrm>
            <a:off x="4301490" y="4106417"/>
            <a:ext cx="6165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Corbel"/>
                <a:cs typeface="Corbel"/>
              </a:rPr>
              <a:t>EXE</a:t>
            </a:r>
            <a:r>
              <a:rPr sz="1050" b="1" spc="5" dirty="0">
                <a:latin typeface="Corbel"/>
                <a:cs typeface="Corbel"/>
              </a:rPr>
              <a:t>RC</a:t>
            </a:r>
            <a:r>
              <a:rPr sz="1050" b="1" spc="-5" dirty="0">
                <a:latin typeface="Corbel"/>
                <a:cs typeface="Corbel"/>
              </a:rPr>
              <a:t>I</a:t>
            </a:r>
            <a:r>
              <a:rPr sz="1050" b="1" spc="-10" dirty="0">
                <a:latin typeface="Corbel"/>
                <a:cs typeface="Corbel"/>
              </a:rPr>
              <a:t>S</a:t>
            </a:r>
            <a:r>
              <a:rPr sz="1050" b="1" dirty="0">
                <a:latin typeface="Corbel"/>
                <a:cs typeface="Corbel"/>
              </a:rPr>
              <a:t>E</a:t>
            </a:r>
            <a:endParaRPr sz="1050">
              <a:latin typeface="Corbel"/>
              <a:cs typeface="Corbel"/>
            </a:endParaRPr>
          </a:p>
        </p:txBody>
      </p: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297423" y="3291840"/>
            <a:ext cx="1052931" cy="183934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5483733" y="4106417"/>
            <a:ext cx="69088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Corbel"/>
                <a:cs typeface="Corbel"/>
              </a:rPr>
              <a:t>HANDGRIP</a:t>
            </a:r>
            <a:endParaRPr sz="1050">
              <a:latin typeface="Corbel"/>
              <a:cs typeface="Corbe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13576" y="3291840"/>
            <a:ext cx="1056004" cy="1839341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6705345" y="4106417"/>
            <a:ext cx="68516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b="1" dirty="0">
                <a:latin typeface="Corbel"/>
                <a:cs typeface="Corbel"/>
              </a:rPr>
              <a:t>VALSALVA</a:t>
            </a:r>
            <a:endParaRPr sz="1050">
              <a:latin typeface="Corbel"/>
              <a:cs typeface="Corbel"/>
            </a:endParaRP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732776" y="3291840"/>
            <a:ext cx="1056004" cy="1839341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7854188" y="4033265"/>
            <a:ext cx="819785" cy="33274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259079" marR="5080" indent="-247015">
              <a:lnSpc>
                <a:spcPts val="1150"/>
              </a:lnSpc>
              <a:spcBef>
                <a:spcPts val="235"/>
              </a:spcBef>
            </a:pPr>
            <a:r>
              <a:rPr sz="1050" b="1" spc="-15" dirty="0">
                <a:latin typeface="Corbel"/>
                <a:cs typeface="Corbel"/>
              </a:rPr>
              <a:t>P</a:t>
            </a:r>
            <a:r>
              <a:rPr sz="1050" b="1" spc="5" dirty="0">
                <a:latin typeface="Corbel"/>
                <a:cs typeface="Corbel"/>
              </a:rPr>
              <a:t>H</a:t>
            </a:r>
            <a:r>
              <a:rPr sz="1050" b="1" spc="-5" dirty="0">
                <a:latin typeface="Corbel"/>
                <a:cs typeface="Corbel"/>
              </a:rPr>
              <a:t>A</a:t>
            </a:r>
            <a:r>
              <a:rPr sz="1050" b="1" spc="5" dirty="0">
                <a:latin typeface="Corbel"/>
                <a:cs typeface="Corbel"/>
              </a:rPr>
              <a:t>R</a:t>
            </a:r>
            <a:r>
              <a:rPr sz="1050" b="1" spc="-5" dirty="0">
                <a:latin typeface="Corbel"/>
                <a:cs typeface="Corbel"/>
              </a:rPr>
              <a:t>MA</a:t>
            </a:r>
            <a:r>
              <a:rPr sz="1050" b="1" spc="5" dirty="0">
                <a:latin typeface="Corbel"/>
                <a:cs typeface="Corbel"/>
              </a:rPr>
              <a:t>C</a:t>
            </a:r>
            <a:r>
              <a:rPr sz="1050" b="1" spc="-10" dirty="0">
                <a:latin typeface="Corbel"/>
                <a:cs typeface="Corbel"/>
              </a:rPr>
              <a:t>O</a:t>
            </a:r>
            <a:r>
              <a:rPr sz="1050" b="1" dirty="0">
                <a:latin typeface="Corbel"/>
                <a:cs typeface="Corbel"/>
              </a:rPr>
              <a:t>L  OGIC</a:t>
            </a:r>
            <a:endParaRPr sz="1050">
              <a:latin typeface="Corbel"/>
              <a:cs typeface="Corbel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3980688" y="0"/>
            <a:ext cx="2604770" cy="3463925"/>
            <a:chOff x="3980688" y="0"/>
            <a:chExt cx="2604770" cy="3463925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80688" y="1709927"/>
              <a:ext cx="2604389" cy="175399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98976" y="0"/>
              <a:ext cx="2572512" cy="17221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3623" y="515238"/>
            <a:ext cx="591439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85" dirty="0"/>
              <a:t>SUMMARY</a:t>
            </a:r>
            <a:r>
              <a:rPr sz="4000" spc="-260" dirty="0"/>
              <a:t> </a:t>
            </a:r>
            <a:r>
              <a:rPr sz="4000" dirty="0"/>
              <a:t>-</a:t>
            </a:r>
            <a:r>
              <a:rPr sz="4000" spc="-235" dirty="0"/>
              <a:t> </a:t>
            </a:r>
            <a:r>
              <a:rPr sz="4000" spc="-90" dirty="0"/>
              <a:t>HEMODYNAMICS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286255" y="1286255"/>
            <a:ext cx="1856739" cy="786765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600">
              <a:latin typeface="Times New Roman"/>
              <a:cs typeface="Times New Roman"/>
            </a:endParaRPr>
          </a:p>
          <a:p>
            <a:pPr marL="27813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INSPIRATION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85615" y="1286255"/>
            <a:ext cx="3858895" cy="786765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600">
              <a:latin typeface="Times New Roman"/>
              <a:cs typeface="Times New Roman"/>
            </a:endParaRPr>
          </a:p>
          <a:p>
            <a:pPr marL="240029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INCREASED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RIGHT</a:t>
            </a:r>
            <a:r>
              <a:rPr sz="1800" spc="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HEART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FILLING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86255" y="2286000"/>
            <a:ext cx="1929764" cy="786765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Times New Roman"/>
              <a:cs typeface="Times New Roman"/>
            </a:endParaRPr>
          </a:p>
          <a:p>
            <a:pPr marL="43053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STANDING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28871" y="2286000"/>
            <a:ext cx="3785870" cy="786765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650">
              <a:latin typeface="Times New Roman"/>
              <a:cs typeface="Times New Roman"/>
            </a:endParaRPr>
          </a:p>
          <a:p>
            <a:pPr marL="39243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DEC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800" spc="-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EN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OU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86255" y="3215639"/>
            <a:ext cx="1929764" cy="786765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50">
              <a:latin typeface="Times New Roman"/>
              <a:cs typeface="Times New Roman"/>
            </a:endParaRPr>
          </a:p>
          <a:p>
            <a:pPr marL="363220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SQUATTING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28871" y="3215639"/>
            <a:ext cx="3716020" cy="786765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103505" rIns="0" bIns="0" rtlCol="0">
            <a:spAutoFit/>
          </a:bodyPr>
          <a:lstStyle/>
          <a:p>
            <a:pPr marL="3175" algn="ctr">
              <a:lnSpc>
                <a:spcPct val="100000"/>
              </a:lnSpc>
              <a:spcBef>
                <a:spcPts val="815"/>
              </a:spcBef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INCREASED</a:t>
            </a:r>
            <a:r>
              <a:rPr sz="18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SVR,</a:t>
            </a:r>
            <a:endParaRPr sz="1800">
              <a:latin typeface="Corbel"/>
              <a:cs typeface="Corbel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CRE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SE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800" spc="-10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NO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 RE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UR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86255" y="4215384"/>
            <a:ext cx="1929764" cy="713740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69215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545"/>
              </a:spcBef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ISOMETRIC</a:t>
            </a:r>
            <a:endParaRPr sz="1800">
              <a:latin typeface="Corbel"/>
              <a:cs typeface="Corbel"/>
            </a:endParaRPr>
          </a:p>
          <a:p>
            <a:pPr marL="42100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HANDGRIP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98976" y="4215384"/>
            <a:ext cx="3645535" cy="713740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Times New Roman"/>
              <a:cs typeface="Times New Roman"/>
            </a:endParaRPr>
          </a:p>
          <a:p>
            <a:pPr marL="38417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INCREASED</a:t>
            </a:r>
            <a:r>
              <a:rPr sz="18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SVR,AFTERLOAD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13103" y="5071871"/>
            <a:ext cx="2072639" cy="713740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400">
              <a:latin typeface="Times New Roman"/>
              <a:cs typeface="Times New Roman"/>
            </a:endParaRPr>
          </a:p>
          <a:p>
            <a:pPr marL="130175">
              <a:lnSpc>
                <a:spcPct val="100000"/>
              </a:lnSpc>
              <a:spcBef>
                <a:spcPts val="5"/>
              </a:spcBef>
            </a:pPr>
            <a:r>
              <a:rPr sz="1800" spc="-8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17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800" spc="-8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114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I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72128" y="5145023"/>
            <a:ext cx="3716020" cy="640080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170180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340"/>
              </a:spcBef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DE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C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SE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D</a:t>
            </a:r>
            <a:r>
              <a:rPr sz="1800" spc="-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NO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 RE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T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UR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N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13103" y="5928359"/>
            <a:ext cx="2072639" cy="360045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328295">
              <a:lnSpc>
                <a:spcPct val="100000"/>
              </a:lnSpc>
              <a:spcBef>
                <a:spcPts val="235"/>
              </a:spcBef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AMYL</a:t>
            </a:r>
            <a:r>
              <a:rPr sz="1800" spc="-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NITRITE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42232" y="5928359"/>
            <a:ext cx="3716020" cy="360045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235"/>
              </a:spcBef>
            </a:pP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VASODILATATION,REDUCED</a:t>
            </a:r>
            <a:r>
              <a:rPr sz="1800" spc="-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SVR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213103" y="6358128"/>
            <a:ext cx="2216150" cy="429895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64769" rIns="0" bIns="0" rtlCol="0">
            <a:spAutoFit/>
          </a:bodyPr>
          <a:lstStyle/>
          <a:p>
            <a:pPr marL="255270">
              <a:lnSpc>
                <a:spcPct val="100000"/>
              </a:lnSpc>
              <a:spcBef>
                <a:spcPts val="509"/>
              </a:spcBef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PHENYLEPHRINE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15384" y="6428232"/>
            <a:ext cx="3642360" cy="360045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068070">
              <a:lnSpc>
                <a:spcPct val="100000"/>
              </a:lnSpc>
              <a:spcBef>
                <a:spcPts val="240"/>
              </a:spcBef>
            </a:pP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VASOPRESSOR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</a:rPr>
              <a:t>PRELOAD</a:t>
            </a:r>
            <a:endParaRPr lang="en-IN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Increased–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</a:t>
            </a:r>
            <a:r>
              <a:rPr lang="en-US" dirty="0" smtClean="0"/>
              <a:t>Lying down , Lower </a:t>
            </a:r>
            <a:r>
              <a:rPr lang="en-US" dirty="0" smtClean="0"/>
              <a:t>limb elevation, Squatting,  </a:t>
            </a:r>
          </a:p>
          <a:p>
            <a:pPr>
              <a:buNone/>
            </a:pPr>
            <a:r>
              <a:rPr lang="en-US" dirty="0" smtClean="0"/>
              <a:t>   Inspiration(Right sided), Expiration(Left sided)</a:t>
            </a:r>
          </a:p>
          <a:p>
            <a:endParaRPr lang="en-US" dirty="0" smtClean="0"/>
          </a:p>
          <a:p>
            <a:r>
              <a:rPr lang="en-US" dirty="0" smtClean="0"/>
              <a:t>Reduced –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Upright posture , 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Inspiration(Left sided), Expiration(Right sided),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 </a:t>
            </a:r>
            <a:r>
              <a:rPr lang="en-US" dirty="0" err="1" smtClean="0"/>
              <a:t>Valsalva</a:t>
            </a:r>
            <a:r>
              <a:rPr lang="en-US" dirty="0" smtClean="0"/>
              <a:t>(second phase)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</a:t>
            </a:r>
            <a:endParaRPr lang="en-IN" dirty="0"/>
          </a:p>
        </p:txBody>
      </p:sp>
      <p:sp>
        <p:nvSpPr>
          <p:cNvPr id="5" name="Rectangle 4"/>
          <p:cNvSpPr/>
          <p:nvPr/>
        </p:nvSpPr>
        <p:spPr>
          <a:xfrm>
            <a:off x="0" y="1500174"/>
            <a:ext cx="8929718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sz="2800" dirty="0" smtClean="0">
              <a:solidFill>
                <a:srgbClr val="FFFF00"/>
              </a:solidFill>
            </a:endParaRPr>
          </a:p>
          <a:p>
            <a:pPr marL="342900" lvl="0" indent="-342900">
              <a:spcBef>
                <a:spcPct val="20000"/>
              </a:spcBef>
              <a:defRPr/>
            </a:pPr>
            <a:endParaRPr lang="en-US" sz="2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63623" y="515238"/>
            <a:ext cx="511111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85" dirty="0"/>
              <a:t>SUMMARY</a:t>
            </a:r>
            <a:r>
              <a:rPr sz="4000" spc="-254" dirty="0"/>
              <a:t> </a:t>
            </a:r>
            <a:r>
              <a:rPr sz="4000" dirty="0"/>
              <a:t>-</a:t>
            </a:r>
            <a:r>
              <a:rPr sz="4000" spc="-229" dirty="0"/>
              <a:t> </a:t>
            </a:r>
            <a:r>
              <a:rPr sz="4000" spc="-90" dirty="0"/>
              <a:t>MANEUVERS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572767" y="2072639"/>
            <a:ext cx="1786255" cy="783590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103505" rIns="0" bIns="0" rtlCol="0">
            <a:spAutoFit/>
          </a:bodyPr>
          <a:lstStyle/>
          <a:p>
            <a:pPr marL="161290" marR="150495" indent="234950">
              <a:lnSpc>
                <a:spcPct val="100000"/>
              </a:lnSpc>
              <a:spcBef>
                <a:spcPts val="815"/>
              </a:spcBef>
            </a:pP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TR, RIGHT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SIDED</a:t>
            </a:r>
            <a:r>
              <a:rPr sz="1800" spc="-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EVENTS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5384" y="1999488"/>
            <a:ext cx="1713230" cy="786765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marL="205104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INSPIRATION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87895" y="1999488"/>
            <a:ext cx="1643380" cy="786765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marL="32131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INCREASE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42872" y="3358896"/>
            <a:ext cx="1716405" cy="856615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139700" rIns="0" bIns="0" rtlCol="0">
            <a:spAutoFit/>
          </a:bodyPr>
          <a:lstStyle/>
          <a:p>
            <a:pPr marL="177800" marR="170180" indent="417195">
              <a:lnSpc>
                <a:spcPct val="100000"/>
              </a:lnSpc>
              <a:spcBef>
                <a:spcPts val="1100"/>
              </a:spcBef>
            </a:pP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EC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IN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8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spc="-17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A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R</a:t>
            </a:r>
            <a:r>
              <a:rPr sz="18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PS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85488" y="3285744"/>
            <a:ext cx="1786255" cy="929640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100">
              <a:latin typeface="Times New Roman"/>
              <a:cs typeface="Times New Roman"/>
            </a:endParaRPr>
          </a:p>
          <a:p>
            <a:pPr marL="243204">
              <a:lnSpc>
                <a:spcPct val="100000"/>
              </a:lnSpc>
            </a:pP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INSPIRATION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58000" y="3285744"/>
            <a:ext cx="1643380" cy="856615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900">
              <a:latin typeface="Times New Roman"/>
              <a:cs typeface="Times New Roman"/>
            </a:endParaRPr>
          </a:p>
          <a:p>
            <a:pPr marL="28892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DECREASE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712976" y="4642103"/>
            <a:ext cx="1716405" cy="859790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900">
              <a:latin typeface="Times New Roman"/>
              <a:cs typeface="Times New Roman"/>
            </a:endParaRPr>
          </a:p>
          <a:p>
            <a:pPr marL="295275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MR,AR,VSD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85488" y="4642103"/>
            <a:ext cx="1716405" cy="786765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106680" rIns="0" bIns="0" rtlCol="0">
            <a:spAutoFit/>
          </a:bodyPr>
          <a:lstStyle/>
          <a:p>
            <a:pPr marL="301625">
              <a:lnSpc>
                <a:spcPct val="100000"/>
              </a:lnSpc>
              <a:spcBef>
                <a:spcPts val="840"/>
              </a:spcBef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ISOMETRIC</a:t>
            </a:r>
            <a:endParaRPr sz="1800">
              <a:latin typeface="Corbel"/>
              <a:cs typeface="Corbel"/>
            </a:endParaRPr>
          </a:p>
          <a:p>
            <a:pPr marL="31686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HANDGRIP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858000" y="4572000"/>
            <a:ext cx="1716405" cy="786765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650">
              <a:latin typeface="Times New Roman"/>
              <a:cs typeface="Times New Roman"/>
            </a:endParaRPr>
          </a:p>
          <a:p>
            <a:pPr marL="35623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INCREASE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12976" y="5785103"/>
            <a:ext cx="1716405" cy="929640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2150">
              <a:latin typeface="Times New Roman"/>
              <a:cs typeface="Times New Roman"/>
            </a:endParaRPr>
          </a:p>
          <a:p>
            <a:pPr marL="53594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HOCM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58640" y="5785103"/>
            <a:ext cx="1643380" cy="929640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178435" rIns="0" bIns="0" rtlCol="0">
            <a:spAutoFit/>
          </a:bodyPr>
          <a:lstStyle/>
          <a:p>
            <a:pPr marL="266065">
              <a:lnSpc>
                <a:spcPct val="100000"/>
              </a:lnSpc>
              <a:spcBef>
                <a:spcPts val="1405"/>
              </a:spcBef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ISOMETRIC</a:t>
            </a:r>
            <a:endParaRPr sz="1800">
              <a:latin typeface="Corbel"/>
              <a:cs typeface="Corbel"/>
            </a:endParaRPr>
          </a:p>
          <a:p>
            <a:pPr marL="28130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HANDGRIP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01256" y="5785103"/>
            <a:ext cx="1643380" cy="859790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254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0"/>
              </a:spcBef>
            </a:pPr>
            <a:endParaRPr sz="1900">
              <a:latin typeface="Times New Roman"/>
              <a:cs typeface="Times New Roman"/>
            </a:endParaRPr>
          </a:p>
          <a:p>
            <a:pPr marL="28892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DECREASE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30222" y="515238"/>
            <a:ext cx="590867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90" dirty="0"/>
              <a:t>SUMMARY</a:t>
            </a:r>
            <a:r>
              <a:rPr sz="4000" spc="-215" dirty="0"/>
              <a:t> </a:t>
            </a:r>
            <a:r>
              <a:rPr sz="4000" dirty="0"/>
              <a:t>-</a:t>
            </a:r>
            <a:r>
              <a:rPr sz="4000" spc="-220" dirty="0"/>
              <a:t> </a:t>
            </a:r>
            <a:r>
              <a:rPr sz="4000" spc="-75" dirty="0"/>
              <a:t>HOCM</a:t>
            </a:r>
            <a:r>
              <a:rPr sz="4000" spc="-220" dirty="0"/>
              <a:t> </a:t>
            </a:r>
            <a:r>
              <a:rPr sz="4000" spc="-70" dirty="0"/>
              <a:t>AND</a:t>
            </a:r>
            <a:r>
              <a:rPr sz="4000" spc="-215" dirty="0"/>
              <a:t> </a:t>
            </a:r>
            <a:r>
              <a:rPr sz="4000" spc="-70" dirty="0"/>
              <a:t>MVP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429511" y="2072639"/>
            <a:ext cx="1356360" cy="856615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44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5"/>
              </a:spcBef>
            </a:pPr>
            <a:endParaRPr sz="1750">
              <a:latin typeface="Times New Roman"/>
              <a:cs typeface="Times New Roman"/>
            </a:endParaRPr>
          </a:p>
          <a:p>
            <a:pPr marL="317500">
              <a:lnSpc>
                <a:spcPct val="100000"/>
              </a:lnSpc>
            </a:pPr>
            <a:r>
              <a:rPr sz="2000" b="1" spc="-10" dirty="0">
                <a:solidFill>
                  <a:srgbClr val="FFFFFF"/>
                </a:solidFill>
                <a:latin typeface="Corbel"/>
                <a:cs typeface="Corbel"/>
              </a:rPr>
              <a:t>HOCM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15511" y="2072639"/>
            <a:ext cx="1430020" cy="856615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Times New Roman"/>
              <a:cs typeface="Times New Roman"/>
            </a:endParaRPr>
          </a:p>
          <a:p>
            <a:pPr marL="180975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STANDING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44767" y="2072639"/>
            <a:ext cx="1569720" cy="856615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57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1850">
              <a:latin typeface="Times New Roman"/>
              <a:cs typeface="Times New Roman"/>
            </a:endParaRPr>
          </a:p>
          <a:p>
            <a:pPr marL="285115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INCREASE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99616" y="3358896"/>
            <a:ext cx="1356360" cy="927100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000">
              <a:latin typeface="Times New Roman"/>
              <a:cs typeface="Times New Roman"/>
            </a:endParaRPr>
          </a:p>
          <a:p>
            <a:pPr marL="415925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Corbel"/>
                <a:cs typeface="Corbel"/>
              </a:rPr>
              <a:t>MVP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85615" y="3429000"/>
            <a:ext cx="1430020" cy="856615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900">
              <a:latin typeface="Times New Roman"/>
              <a:cs typeface="Times New Roman"/>
            </a:endParaRPr>
          </a:p>
          <a:p>
            <a:pPr marL="182245">
              <a:lnSpc>
                <a:spcPct val="100000"/>
              </a:lnSpc>
              <a:spcBef>
                <a:spcPts val="5"/>
              </a:spcBef>
            </a:pPr>
            <a:r>
              <a:rPr sz="1800" spc="-20" dirty="0">
                <a:solidFill>
                  <a:srgbClr val="FFFFFF"/>
                </a:solidFill>
                <a:latin typeface="Corbel"/>
                <a:cs typeface="Corbel"/>
              </a:rPr>
              <a:t>STANDING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14871" y="3429000"/>
            <a:ext cx="1643380" cy="929640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100">
              <a:latin typeface="Times New Roman"/>
              <a:cs typeface="Times New Roman"/>
            </a:endParaRPr>
          </a:p>
          <a:p>
            <a:pPr marL="322580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INCREASE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99616" y="4785359"/>
            <a:ext cx="1356360" cy="929640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Times New Roman"/>
              <a:cs typeface="Times New Roman"/>
            </a:endParaRPr>
          </a:p>
          <a:p>
            <a:pPr marL="349250">
              <a:lnSpc>
                <a:spcPct val="100000"/>
              </a:lnSpc>
            </a:pPr>
            <a:r>
              <a:rPr sz="2000" b="1" spc="-20" dirty="0">
                <a:solidFill>
                  <a:srgbClr val="FFFFFF"/>
                </a:solidFill>
                <a:latin typeface="Corbel"/>
                <a:cs typeface="Corbel"/>
              </a:rPr>
              <a:t>BOTH</a:t>
            </a:r>
            <a:endParaRPr sz="20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58767" y="4715255"/>
            <a:ext cx="1499870" cy="1000125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350">
              <a:latin typeface="Times New Roman"/>
              <a:cs typeface="Times New Roman"/>
            </a:endParaRPr>
          </a:p>
          <a:p>
            <a:pPr marL="14986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SQUATTING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288023" y="4715255"/>
            <a:ext cx="1643380" cy="1000125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2350">
              <a:latin typeface="Times New Roman"/>
              <a:cs typeface="Times New Roman"/>
            </a:endParaRPr>
          </a:p>
          <a:p>
            <a:pPr marL="287655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DECREASE</a:t>
            </a:r>
            <a:endParaRPr sz="1800">
              <a:latin typeface="Corbel"/>
              <a:cs typeface="Corbe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1490091" y="5991986"/>
            <a:ext cx="1518920" cy="875665"/>
            <a:chOff x="1490091" y="5991986"/>
            <a:chExt cx="1518920" cy="875665"/>
          </a:xfrm>
        </p:grpSpPr>
        <p:sp>
          <p:nvSpPr>
            <p:cNvPr id="13" name="object 13"/>
            <p:cNvSpPr/>
            <p:nvPr/>
          </p:nvSpPr>
          <p:spPr>
            <a:xfrm>
              <a:off x="1499616" y="6001511"/>
              <a:ext cx="1499870" cy="856615"/>
            </a:xfrm>
            <a:custGeom>
              <a:avLst/>
              <a:gdLst/>
              <a:ahLst/>
              <a:cxnLst/>
              <a:rect l="l" t="t" r="r" b="b"/>
              <a:pathLst>
                <a:path w="1499870" h="856615">
                  <a:moveTo>
                    <a:pt x="1499616" y="0"/>
                  </a:moveTo>
                  <a:lnTo>
                    <a:pt x="0" y="0"/>
                  </a:lnTo>
                  <a:lnTo>
                    <a:pt x="0" y="856487"/>
                  </a:lnTo>
                  <a:lnTo>
                    <a:pt x="1499616" y="856487"/>
                  </a:lnTo>
                  <a:lnTo>
                    <a:pt x="1499616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499616" y="6001511"/>
              <a:ext cx="1499870" cy="856615"/>
            </a:xfrm>
            <a:custGeom>
              <a:avLst/>
              <a:gdLst/>
              <a:ahLst/>
              <a:cxnLst/>
              <a:rect l="l" t="t" r="r" b="b"/>
              <a:pathLst>
                <a:path w="1499870" h="856615">
                  <a:moveTo>
                    <a:pt x="0" y="856487"/>
                  </a:moveTo>
                  <a:lnTo>
                    <a:pt x="1499616" y="856487"/>
                  </a:lnTo>
                  <a:lnTo>
                    <a:pt x="1499616" y="0"/>
                  </a:lnTo>
                  <a:lnTo>
                    <a:pt x="0" y="0"/>
                  </a:lnTo>
                  <a:lnTo>
                    <a:pt x="0" y="856487"/>
                  </a:lnTo>
                  <a:close/>
                </a:path>
              </a:pathLst>
            </a:custGeom>
            <a:ln w="19049">
              <a:solidFill>
                <a:srgbClr val="5C99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1509141" y="6252159"/>
            <a:ext cx="148082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12750">
              <a:lnSpc>
                <a:spcPct val="100000"/>
              </a:lnSpc>
              <a:spcBef>
                <a:spcPts val="90"/>
              </a:spcBef>
            </a:pPr>
            <a:r>
              <a:rPr sz="2000" b="1" spc="-20" dirty="0">
                <a:solidFill>
                  <a:srgbClr val="FFFFFF"/>
                </a:solidFill>
                <a:latin typeface="Corbel"/>
                <a:cs typeface="Corbel"/>
              </a:rPr>
              <a:t>BOTH</a:t>
            </a:r>
            <a:endParaRPr sz="2000">
              <a:latin typeface="Corbel"/>
              <a:cs typeface="Corbel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3849242" y="5991986"/>
            <a:ext cx="1588770" cy="875665"/>
            <a:chOff x="3849242" y="5991986"/>
            <a:chExt cx="1588770" cy="875665"/>
          </a:xfrm>
        </p:grpSpPr>
        <p:sp>
          <p:nvSpPr>
            <p:cNvPr id="17" name="object 17"/>
            <p:cNvSpPr/>
            <p:nvPr/>
          </p:nvSpPr>
          <p:spPr>
            <a:xfrm>
              <a:off x="3858767" y="6001511"/>
              <a:ext cx="1569720" cy="856615"/>
            </a:xfrm>
            <a:custGeom>
              <a:avLst/>
              <a:gdLst/>
              <a:ahLst/>
              <a:cxnLst/>
              <a:rect l="l" t="t" r="r" b="b"/>
              <a:pathLst>
                <a:path w="1569720" h="856615">
                  <a:moveTo>
                    <a:pt x="1569719" y="0"/>
                  </a:moveTo>
                  <a:lnTo>
                    <a:pt x="0" y="0"/>
                  </a:lnTo>
                  <a:lnTo>
                    <a:pt x="0" y="856487"/>
                  </a:lnTo>
                  <a:lnTo>
                    <a:pt x="1569719" y="856487"/>
                  </a:lnTo>
                  <a:lnTo>
                    <a:pt x="1569719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858767" y="6001511"/>
              <a:ext cx="1569720" cy="856615"/>
            </a:xfrm>
            <a:custGeom>
              <a:avLst/>
              <a:gdLst/>
              <a:ahLst/>
              <a:cxnLst/>
              <a:rect l="l" t="t" r="r" b="b"/>
              <a:pathLst>
                <a:path w="1569720" h="856615">
                  <a:moveTo>
                    <a:pt x="0" y="856487"/>
                  </a:moveTo>
                  <a:lnTo>
                    <a:pt x="1569719" y="856487"/>
                  </a:lnTo>
                  <a:lnTo>
                    <a:pt x="1569719" y="0"/>
                  </a:lnTo>
                  <a:lnTo>
                    <a:pt x="0" y="0"/>
                  </a:lnTo>
                  <a:lnTo>
                    <a:pt x="0" y="856487"/>
                  </a:lnTo>
                  <a:close/>
                </a:path>
              </a:pathLst>
            </a:custGeom>
            <a:ln w="19050">
              <a:solidFill>
                <a:srgbClr val="5C99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868292" y="6267399"/>
            <a:ext cx="155067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540">
              <a:lnSpc>
                <a:spcPct val="100000"/>
              </a:lnSpc>
              <a:spcBef>
                <a:spcPts val="100"/>
              </a:spcBef>
            </a:pPr>
            <a:r>
              <a:rPr sz="1800" spc="-45" dirty="0">
                <a:solidFill>
                  <a:srgbClr val="FFFFFF"/>
                </a:solidFill>
                <a:latin typeface="Corbel"/>
                <a:cs typeface="Corbel"/>
              </a:rPr>
              <a:t>VALSALVA</a:t>
            </a:r>
            <a:endParaRPr sz="1800">
              <a:latin typeface="Corbel"/>
              <a:cs typeface="Corbe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6348603" y="5991986"/>
            <a:ext cx="1732280" cy="875665"/>
            <a:chOff x="6348603" y="5991986"/>
            <a:chExt cx="1732280" cy="875665"/>
          </a:xfrm>
        </p:grpSpPr>
        <p:sp>
          <p:nvSpPr>
            <p:cNvPr id="21" name="object 21"/>
            <p:cNvSpPr/>
            <p:nvPr/>
          </p:nvSpPr>
          <p:spPr>
            <a:xfrm>
              <a:off x="6358128" y="6001511"/>
              <a:ext cx="1713230" cy="856615"/>
            </a:xfrm>
            <a:custGeom>
              <a:avLst/>
              <a:gdLst/>
              <a:ahLst/>
              <a:cxnLst/>
              <a:rect l="l" t="t" r="r" b="b"/>
              <a:pathLst>
                <a:path w="1713229" h="856615">
                  <a:moveTo>
                    <a:pt x="1712976" y="0"/>
                  </a:moveTo>
                  <a:lnTo>
                    <a:pt x="0" y="0"/>
                  </a:lnTo>
                  <a:lnTo>
                    <a:pt x="0" y="856487"/>
                  </a:lnTo>
                  <a:lnTo>
                    <a:pt x="1712976" y="856487"/>
                  </a:lnTo>
                  <a:lnTo>
                    <a:pt x="1712976" y="0"/>
                  </a:lnTo>
                  <a:close/>
                </a:path>
              </a:pathLst>
            </a:custGeom>
            <a:solidFill>
              <a:srgbClr val="7ED1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6358128" y="6001511"/>
              <a:ext cx="1713230" cy="856615"/>
            </a:xfrm>
            <a:custGeom>
              <a:avLst/>
              <a:gdLst/>
              <a:ahLst/>
              <a:cxnLst/>
              <a:rect l="l" t="t" r="r" b="b"/>
              <a:pathLst>
                <a:path w="1713229" h="856615">
                  <a:moveTo>
                    <a:pt x="0" y="856487"/>
                  </a:moveTo>
                  <a:lnTo>
                    <a:pt x="1712976" y="856487"/>
                  </a:lnTo>
                  <a:lnTo>
                    <a:pt x="1712976" y="0"/>
                  </a:lnTo>
                  <a:lnTo>
                    <a:pt x="0" y="0"/>
                  </a:lnTo>
                  <a:lnTo>
                    <a:pt x="0" y="856487"/>
                  </a:lnTo>
                  <a:close/>
                </a:path>
              </a:pathLst>
            </a:custGeom>
            <a:ln w="19050">
              <a:solidFill>
                <a:srgbClr val="5C992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6367653" y="6267399"/>
            <a:ext cx="16941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671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INCREASE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9052" y="515238"/>
            <a:ext cx="484187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90" dirty="0"/>
              <a:t>SUMMARY</a:t>
            </a:r>
            <a:r>
              <a:rPr sz="4000" spc="-200" dirty="0"/>
              <a:t> </a:t>
            </a:r>
            <a:r>
              <a:rPr sz="4000" dirty="0"/>
              <a:t>-</a:t>
            </a:r>
            <a:r>
              <a:rPr sz="4000" spc="-229" dirty="0"/>
              <a:t> </a:t>
            </a:r>
            <a:r>
              <a:rPr sz="4000" spc="-95" dirty="0"/>
              <a:t>POSITION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1429511" y="1786127"/>
            <a:ext cx="1499870" cy="713740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2057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620"/>
              </a:spcBef>
            </a:pP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MS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58767" y="1786127"/>
            <a:ext cx="1499870" cy="713740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205740" rIns="0" bIns="0" rtlCol="0">
            <a:spAutoFit/>
          </a:bodyPr>
          <a:lstStyle/>
          <a:p>
            <a:pPr marL="485140">
              <a:lnSpc>
                <a:spcPct val="100000"/>
              </a:lnSpc>
              <a:spcBef>
                <a:spcPts val="1620"/>
              </a:spcBef>
            </a:pP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MDM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28232" y="1786127"/>
            <a:ext cx="1716405" cy="786765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50">
              <a:latin typeface="Times New Roman"/>
              <a:cs typeface="Times New Roman"/>
            </a:endParaRPr>
          </a:p>
          <a:p>
            <a:pPr marL="140970">
              <a:lnSpc>
                <a:spcPct val="100000"/>
              </a:lnSpc>
            </a:pP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LEFT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LATERAL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29511" y="2785872"/>
            <a:ext cx="1499870" cy="713740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AR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58767" y="2785872"/>
            <a:ext cx="1569720" cy="713740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EDM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428232" y="2785872"/>
            <a:ext cx="1786255" cy="786765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104775" rIns="0" bIns="0" rtlCol="0">
            <a:spAutoFit/>
          </a:bodyPr>
          <a:lstStyle/>
          <a:p>
            <a:pPr marL="290195">
              <a:lnSpc>
                <a:spcPct val="100000"/>
              </a:lnSpc>
              <a:spcBef>
                <a:spcPts val="825"/>
              </a:spcBef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SIT</a:t>
            </a:r>
            <a:r>
              <a:rPr sz="1800" spc="-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orbel"/>
                <a:cs typeface="Corbel"/>
              </a:rPr>
              <a:t>UP,LEAN</a:t>
            </a:r>
            <a:endParaRPr sz="1800">
              <a:latin typeface="Corbel"/>
              <a:cs typeface="Corbel"/>
            </a:endParaRPr>
          </a:p>
          <a:p>
            <a:pPr marL="375920">
              <a:lnSpc>
                <a:spcPct val="100000"/>
              </a:lnSpc>
            </a:pP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FORWARD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99616" y="3858767"/>
            <a:ext cx="1499870" cy="783590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50">
              <a:latin typeface="Times New Roman"/>
              <a:cs typeface="Times New Roman"/>
            </a:endParaRPr>
          </a:p>
          <a:p>
            <a:pPr marL="346075">
              <a:lnSpc>
                <a:spcPct val="100000"/>
              </a:lnSpc>
            </a:pPr>
            <a:r>
              <a:rPr sz="1800" spc="-170" dirty="0">
                <a:solidFill>
                  <a:srgbClr val="FFFFFF"/>
                </a:solidFill>
                <a:latin typeface="Corbel"/>
                <a:cs typeface="Corbel"/>
              </a:rPr>
              <a:t>L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1800" spc="-6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3</a:t>
            </a: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/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S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4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28232" y="3928871"/>
            <a:ext cx="1716405" cy="786765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marL="140970">
              <a:lnSpc>
                <a:spcPct val="100000"/>
              </a:lnSpc>
            </a:pP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LEFT</a:t>
            </a:r>
            <a:r>
              <a:rPr sz="18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LATERAL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29511" y="4928615"/>
            <a:ext cx="1569720" cy="786765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10604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35"/>
              </a:spcBef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PERICARDIAL</a:t>
            </a:r>
            <a:endParaRPr sz="1800">
              <a:latin typeface="Corbel"/>
              <a:cs typeface="Corbel"/>
            </a:endParaRPr>
          </a:p>
          <a:p>
            <a:pPr algn="ctr">
              <a:lnSpc>
                <a:spcPct val="100000"/>
              </a:lnSpc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RUB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501384" y="5001767"/>
            <a:ext cx="1713230" cy="783590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104139" rIns="0" bIns="0" rtlCol="0">
            <a:spAutoFit/>
          </a:bodyPr>
          <a:lstStyle/>
          <a:p>
            <a:pPr marL="252095">
              <a:lnSpc>
                <a:spcPct val="100000"/>
              </a:lnSpc>
              <a:spcBef>
                <a:spcPts val="819"/>
              </a:spcBef>
            </a:pP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SIT</a:t>
            </a:r>
            <a:r>
              <a:rPr sz="1800" spc="-7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1800" spc="-35" dirty="0">
                <a:solidFill>
                  <a:srgbClr val="FFFFFF"/>
                </a:solidFill>
                <a:latin typeface="Corbel"/>
                <a:cs typeface="Corbel"/>
              </a:rPr>
              <a:t>UP,LEAN</a:t>
            </a:r>
            <a:endParaRPr sz="1800">
              <a:latin typeface="Corbel"/>
              <a:cs typeface="Corbel"/>
            </a:endParaRPr>
          </a:p>
          <a:p>
            <a:pPr marL="337185">
              <a:lnSpc>
                <a:spcPct val="100000"/>
              </a:lnSpc>
              <a:spcBef>
                <a:spcPts val="5"/>
              </a:spcBef>
            </a:pPr>
            <a:r>
              <a:rPr sz="1800" spc="-15" dirty="0">
                <a:solidFill>
                  <a:srgbClr val="FFFFFF"/>
                </a:solidFill>
                <a:latin typeface="Corbel"/>
                <a:cs typeface="Corbel"/>
              </a:rPr>
              <a:t>FORWARD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29511" y="6001511"/>
            <a:ext cx="1569720" cy="643255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33655" rIns="0" bIns="0" rtlCol="0">
            <a:spAutoFit/>
          </a:bodyPr>
          <a:lstStyle/>
          <a:p>
            <a:pPr marL="536575" marR="340995" indent="-186055">
              <a:lnSpc>
                <a:spcPct val="100000"/>
              </a:lnSpc>
              <a:spcBef>
                <a:spcPts val="265"/>
              </a:spcBef>
            </a:pPr>
            <a:r>
              <a:rPr sz="1800" spc="5" dirty="0">
                <a:solidFill>
                  <a:srgbClr val="FFFFFF"/>
                </a:solidFill>
                <a:latin typeface="Corbel"/>
                <a:cs typeface="Corbel"/>
              </a:rPr>
              <a:t>V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NO</a:t>
            </a:r>
            <a:r>
              <a:rPr sz="1800" spc="-10" dirty="0">
                <a:solidFill>
                  <a:srgbClr val="FFFFFF"/>
                </a:solidFill>
                <a:latin typeface="Corbel"/>
                <a:cs typeface="Corbel"/>
              </a:rPr>
              <a:t>U</a:t>
            </a:r>
            <a:r>
              <a:rPr sz="1800" dirty="0">
                <a:solidFill>
                  <a:srgbClr val="FFFFFF"/>
                </a:solidFill>
                <a:latin typeface="Corbel"/>
                <a:cs typeface="Corbel"/>
              </a:rPr>
              <a:t>S  </a:t>
            </a: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HUM</a:t>
            </a:r>
            <a:endParaRPr sz="1800">
              <a:latin typeface="Corbel"/>
              <a:cs typeface="Corbe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501384" y="6001511"/>
            <a:ext cx="1713230" cy="643255"/>
          </a:xfrm>
          <a:prstGeom prst="rect">
            <a:avLst/>
          </a:prstGeom>
          <a:solidFill>
            <a:srgbClr val="7ED13A"/>
          </a:solidFill>
          <a:ln w="19050">
            <a:solidFill>
              <a:srgbClr val="5C9929"/>
            </a:solidFill>
          </a:ln>
        </p:spPr>
        <p:txBody>
          <a:bodyPr vert="horz" wrap="square" lIns="0" tIns="170815" rIns="0" bIns="0" rtlCol="0">
            <a:spAutoFit/>
          </a:bodyPr>
          <a:lstStyle/>
          <a:p>
            <a:pPr marL="404495">
              <a:lnSpc>
                <a:spcPct val="100000"/>
              </a:lnSpc>
              <a:spcBef>
                <a:spcPts val="1345"/>
              </a:spcBef>
            </a:pPr>
            <a:r>
              <a:rPr sz="1800" spc="-5" dirty="0">
                <a:solidFill>
                  <a:srgbClr val="FFFFFF"/>
                </a:solidFill>
                <a:latin typeface="Corbel"/>
                <a:cs typeface="Corbel"/>
              </a:rPr>
              <a:t>UPRIGHT</a:t>
            </a:r>
            <a:endParaRPr sz="18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Previous Questions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643966" cy="4525963"/>
          </a:xfrm>
        </p:spPr>
        <p:txBody>
          <a:bodyPr/>
          <a:lstStyle/>
          <a:p>
            <a:r>
              <a:rPr lang="en-US" dirty="0" smtClean="0"/>
              <a:t>1)</a:t>
            </a:r>
            <a:r>
              <a:rPr lang="en-US" dirty="0" err="1" smtClean="0"/>
              <a:t>Valsalva</a:t>
            </a:r>
            <a:r>
              <a:rPr lang="en-US" dirty="0" smtClean="0"/>
              <a:t> Maneuver(Aug 21,Sep 20,July 16)</a:t>
            </a:r>
          </a:p>
          <a:p>
            <a:endParaRPr lang="en-US" dirty="0" smtClean="0"/>
          </a:p>
          <a:p>
            <a:r>
              <a:rPr lang="en-US" dirty="0" smtClean="0"/>
              <a:t>2)Dynamic maneuvers and its effect on sounds and murmurs(Mar 14)</a:t>
            </a:r>
          </a:p>
          <a:p>
            <a:endParaRPr lang="en-US" dirty="0" smtClean="0"/>
          </a:p>
          <a:p>
            <a:r>
              <a:rPr lang="en-US" dirty="0" smtClean="0"/>
              <a:t>3)</a:t>
            </a:r>
            <a:r>
              <a:rPr lang="en-US" dirty="0" err="1" smtClean="0"/>
              <a:t>Haemodynamics</a:t>
            </a:r>
            <a:r>
              <a:rPr lang="en-US" dirty="0" smtClean="0"/>
              <a:t> of squatting(Mar 21)</a:t>
            </a:r>
          </a:p>
          <a:p>
            <a:endParaRPr lang="en-IN" dirty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4546" y="515238"/>
            <a:ext cx="3624151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spc="-95" dirty="0"/>
              <a:t>REFERENCES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501395" y="1501139"/>
            <a:ext cx="8357870" cy="4572000"/>
          </a:xfrm>
          <a:custGeom>
            <a:avLst/>
            <a:gdLst/>
            <a:ahLst/>
            <a:cxnLst/>
            <a:rect l="l" t="t" r="r" b="b"/>
            <a:pathLst>
              <a:path w="8357870" h="4572000">
                <a:moveTo>
                  <a:pt x="0" y="4572000"/>
                </a:moveTo>
                <a:lnTo>
                  <a:pt x="8357616" y="4572000"/>
                </a:lnTo>
                <a:lnTo>
                  <a:pt x="8357616" y="0"/>
                </a:lnTo>
                <a:lnTo>
                  <a:pt x="0" y="0"/>
                </a:lnTo>
                <a:lnTo>
                  <a:pt x="0" y="4572000"/>
                </a:lnTo>
                <a:close/>
              </a:path>
            </a:pathLst>
          </a:custGeom>
          <a:ln w="9524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49020" y="1479296"/>
            <a:ext cx="7778115" cy="439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indent="-342265">
              <a:lnSpc>
                <a:spcPct val="100000"/>
              </a:lnSpc>
              <a:spcBef>
                <a:spcPts val="100"/>
              </a:spcBef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965" algn="l"/>
              </a:tabLst>
            </a:pP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Abrams’</a:t>
            </a:r>
            <a:r>
              <a:rPr sz="2400" spc="-3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Essentials</a:t>
            </a:r>
            <a:r>
              <a:rPr sz="24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of</a:t>
            </a:r>
            <a:r>
              <a:rPr sz="2400" spc="-10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Cardiac</a:t>
            </a:r>
            <a:r>
              <a:rPr sz="24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Physical</a:t>
            </a:r>
            <a:r>
              <a:rPr sz="2400" spc="3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Diagnosis</a:t>
            </a:r>
            <a:endParaRPr sz="2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D5EBFF"/>
              </a:buClr>
              <a:buFont typeface="Wingdings"/>
              <a:buChar char=""/>
            </a:pPr>
            <a:endParaRPr sz="3000">
              <a:latin typeface="Corbel"/>
              <a:cs typeface="Corbel"/>
            </a:endParaRPr>
          </a:p>
          <a:p>
            <a:pPr marL="354330" indent="-342265">
              <a:lnSpc>
                <a:spcPct val="100000"/>
              </a:lnSpc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965" algn="l"/>
              </a:tabLst>
            </a:pP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Bedside</a:t>
            </a:r>
            <a:r>
              <a:rPr sz="2400" spc="-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Cardiology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–</a:t>
            </a:r>
            <a:r>
              <a:rPr sz="2400" spc="-5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Jules</a:t>
            </a:r>
            <a:r>
              <a:rPr sz="2400" spc="-8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Constant</a:t>
            </a:r>
            <a:endParaRPr sz="2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D5EBFF"/>
              </a:buClr>
              <a:buFont typeface="Wingdings"/>
              <a:buChar char=""/>
            </a:pPr>
            <a:endParaRPr sz="3000">
              <a:latin typeface="Corbel"/>
              <a:cs typeface="Corbel"/>
            </a:endParaRPr>
          </a:p>
          <a:p>
            <a:pPr marL="354330" indent="-342265">
              <a:lnSpc>
                <a:spcPts val="2735"/>
              </a:lnSpc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965" algn="l"/>
              </a:tabLst>
            </a:pP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Cardiac</a:t>
            </a:r>
            <a:r>
              <a:rPr sz="2400" spc="-1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Auscultation: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Rediscovering</a:t>
            </a:r>
            <a:r>
              <a:rPr sz="2400" spc="2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the 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Lost</a:t>
            </a:r>
            <a:r>
              <a:rPr sz="2400" spc="-9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Art</a:t>
            </a:r>
            <a:r>
              <a:rPr sz="24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Michael</a:t>
            </a:r>
            <a:r>
              <a:rPr sz="2400" spc="-8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A.</a:t>
            </a:r>
            <a:endParaRPr sz="2400">
              <a:latin typeface="Corbel"/>
              <a:cs typeface="Corbel"/>
            </a:endParaRPr>
          </a:p>
          <a:p>
            <a:pPr marL="354330">
              <a:lnSpc>
                <a:spcPts val="2735"/>
              </a:lnSpc>
            </a:pPr>
            <a:r>
              <a:rPr sz="2400" spc="-20" dirty="0">
                <a:solidFill>
                  <a:srgbClr val="FFFFFF"/>
                </a:solidFill>
                <a:latin typeface="Corbel"/>
                <a:cs typeface="Corbel"/>
              </a:rPr>
              <a:t>Chizner, MD,</a:t>
            </a:r>
            <a:r>
              <a:rPr sz="2400" spc="37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Curr</a:t>
            </a:r>
            <a:r>
              <a:rPr sz="2400" spc="-4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Probl</a:t>
            </a:r>
            <a:r>
              <a:rPr sz="2400" spc="-10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Cardiol</a:t>
            </a: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 2008;33:326-408</a:t>
            </a:r>
            <a:endParaRPr sz="2400">
              <a:latin typeface="Corbel"/>
              <a:cs typeface="Corbel"/>
            </a:endParaRPr>
          </a:p>
          <a:p>
            <a:pPr>
              <a:lnSpc>
                <a:spcPct val="100000"/>
              </a:lnSpc>
            </a:pPr>
            <a:endParaRPr sz="3050">
              <a:latin typeface="Corbel"/>
              <a:cs typeface="Corbel"/>
            </a:endParaRPr>
          </a:p>
          <a:p>
            <a:pPr marL="354330" indent="-342265">
              <a:lnSpc>
                <a:spcPct val="100000"/>
              </a:lnSpc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965" algn="l"/>
              </a:tabLst>
            </a:pP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Braunwald’s</a:t>
            </a:r>
            <a:r>
              <a:rPr sz="2400" spc="-1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Heart</a:t>
            </a:r>
            <a:r>
              <a:rPr sz="2400" spc="-6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Disease</a:t>
            </a:r>
            <a:endParaRPr sz="2400">
              <a:latin typeface="Corbel"/>
              <a:cs typeface="Corbe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D5EBFF"/>
              </a:buClr>
              <a:buFont typeface="Wingdings"/>
              <a:buChar char=""/>
            </a:pPr>
            <a:endParaRPr sz="3000">
              <a:latin typeface="Corbel"/>
              <a:cs typeface="Corbel"/>
            </a:endParaRPr>
          </a:p>
          <a:p>
            <a:pPr marL="354330" indent="-342265">
              <a:lnSpc>
                <a:spcPts val="2735"/>
              </a:lnSpc>
              <a:buClr>
                <a:srgbClr val="D5EBFF"/>
              </a:buClr>
              <a:buSzPct val="93750"/>
              <a:buFont typeface="Wingdings"/>
              <a:buChar char=""/>
              <a:tabLst>
                <a:tab pos="353695" algn="l"/>
                <a:tab pos="354965" algn="l"/>
              </a:tabLst>
            </a:pPr>
            <a:r>
              <a:rPr sz="2400" spc="-10" dirty="0">
                <a:solidFill>
                  <a:srgbClr val="FFFFFF"/>
                </a:solidFill>
                <a:latin typeface="Corbel"/>
                <a:cs typeface="Corbel"/>
              </a:rPr>
              <a:t>Moss</a:t>
            </a:r>
            <a:r>
              <a:rPr sz="2400" spc="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r>
              <a:rPr sz="2400" spc="-11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Adams’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Heart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Disease</a:t>
            </a:r>
            <a:r>
              <a:rPr sz="2400" spc="50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in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Infants,</a:t>
            </a:r>
            <a:r>
              <a:rPr sz="2400" spc="-10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Children</a:t>
            </a:r>
            <a:r>
              <a:rPr sz="2400" spc="-25" dirty="0">
                <a:solidFill>
                  <a:srgbClr val="FFFFFF"/>
                </a:solidFill>
                <a:latin typeface="Corbel"/>
                <a:cs typeface="Corbel"/>
              </a:rPr>
              <a:t> </a:t>
            </a:r>
            <a:r>
              <a:rPr sz="2400" dirty="0">
                <a:solidFill>
                  <a:srgbClr val="FFFFFF"/>
                </a:solidFill>
                <a:latin typeface="Corbel"/>
                <a:cs typeface="Corbel"/>
              </a:rPr>
              <a:t>and</a:t>
            </a:r>
            <a:endParaRPr sz="2400">
              <a:latin typeface="Corbel"/>
              <a:cs typeface="Corbel"/>
            </a:endParaRPr>
          </a:p>
          <a:p>
            <a:pPr marL="354330">
              <a:lnSpc>
                <a:spcPts val="2735"/>
              </a:lnSpc>
            </a:pPr>
            <a:r>
              <a:rPr sz="2400" spc="-5" dirty="0">
                <a:solidFill>
                  <a:srgbClr val="FFFFFF"/>
                </a:solidFill>
                <a:latin typeface="Corbel"/>
                <a:cs typeface="Corbel"/>
              </a:rPr>
              <a:t>Adolescents</a:t>
            </a:r>
            <a:endParaRPr sz="2400">
              <a:latin typeface="Corbel"/>
              <a:cs typeface="Corbel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 smtClean="0"/>
              <a:t>              </a:t>
            </a:r>
            <a:r>
              <a:rPr lang="en-US" dirty="0" smtClean="0">
                <a:solidFill>
                  <a:srgbClr val="00B0F0"/>
                </a:solidFill>
              </a:rPr>
              <a:t>THANK YOU</a:t>
            </a:r>
            <a:endParaRPr lang="en-IN" dirty="0">
              <a:solidFill>
                <a:srgbClr val="00B0F0"/>
              </a:solidFill>
            </a:endParaRPr>
          </a:p>
        </p:txBody>
      </p:sp>
      <p:pic>
        <p:nvPicPr>
          <p:cNvPr id="4" name="Picture 2" descr="C:\Users\user\Desktop\download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428736"/>
            <a:ext cx="8929718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AFTERLOAD</a:t>
            </a:r>
            <a:endParaRPr lang="en-IN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1778000"/>
            <a:ext cx="8342342" cy="3877985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/>
              <a:t>Increased by –</a:t>
            </a:r>
          </a:p>
          <a:p>
            <a:pPr>
              <a:buNone/>
            </a:pPr>
            <a:r>
              <a:rPr lang="en-US" sz="2800" dirty="0" smtClean="0"/>
              <a:t>     Squatting ,Isometric hand grip</a:t>
            </a:r>
          </a:p>
          <a:p>
            <a:pPr>
              <a:buNone/>
            </a:pPr>
            <a:r>
              <a:rPr lang="en-US" sz="2800" dirty="0" smtClean="0"/>
              <a:t>      </a:t>
            </a:r>
            <a:r>
              <a:rPr lang="en-US" sz="2800" dirty="0" err="1" smtClean="0"/>
              <a:t>Vasoactive</a:t>
            </a:r>
            <a:r>
              <a:rPr lang="en-US" sz="2800" dirty="0" smtClean="0"/>
              <a:t> agents- </a:t>
            </a:r>
            <a:r>
              <a:rPr lang="en-US" sz="2800" dirty="0" err="1" smtClean="0"/>
              <a:t>methoxamine</a:t>
            </a:r>
            <a:r>
              <a:rPr lang="en-US" sz="2800" dirty="0" smtClean="0"/>
              <a:t> ,</a:t>
            </a:r>
            <a:r>
              <a:rPr lang="en-US" sz="2800" dirty="0" err="1" smtClean="0"/>
              <a:t>phenylephrine</a:t>
            </a:r>
            <a:endParaRPr lang="en-US" sz="2800" dirty="0" smtClean="0"/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Decreased by -</a:t>
            </a:r>
          </a:p>
          <a:p>
            <a:pPr>
              <a:buNone/>
            </a:pPr>
            <a:r>
              <a:rPr lang="en-US" sz="2800" dirty="0" smtClean="0"/>
              <a:t> </a:t>
            </a:r>
            <a:r>
              <a:rPr lang="en-US" sz="2800" dirty="0" smtClean="0"/>
              <a:t>   </a:t>
            </a:r>
            <a:r>
              <a:rPr lang="en-US" sz="2800" dirty="0" err="1" smtClean="0"/>
              <a:t>Vasoactive</a:t>
            </a:r>
            <a:r>
              <a:rPr lang="en-US" sz="2800" dirty="0" smtClean="0"/>
              <a:t> agents-                                            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/>
              <a:t> </a:t>
            </a:r>
            <a:r>
              <a:rPr lang="en-US" sz="2800" dirty="0" smtClean="0"/>
              <a:t> Amyl nitrite(inhalation) </a:t>
            </a:r>
            <a:endParaRPr lang="en-US" sz="2800" dirty="0" smtClean="0"/>
          </a:p>
          <a:p>
            <a:pPr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en-IN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173</TotalTime>
  <Words>1884</Words>
  <Application>Microsoft Office PowerPoint</Application>
  <PresentationFormat>On-screen Show (4:3)</PresentationFormat>
  <Paragraphs>610</Paragraphs>
  <Slides>85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Technic</vt:lpstr>
      <vt:lpstr>Slide 1</vt:lpstr>
      <vt:lpstr>What shall we discuss today ?</vt:lpstr>
      <vt:lpstr>Dynamic – NOT just auscultation!</vt:lpstr>
      <vt:lpstr>Slide 4</vt:lpstr>
      <vt:lpstr>THE BASIC CONCEPT …</vt:lpstr>
      <vt:lpstr>THE MAJOR DETERMINANTS</vt:lpstr>
      <vt:lpstr>MODIFIERS OF THESE MAJOR DETERMINANTS</vt:lpstr>
      <vt:lpstr>PRELOAD</vt:lpstr>
      <vt:lpstr>AFTERLOAD</vt:lpstr>
      <vt:lpstr>CONTRACTILITY</vt:lpstr>
      <vt:lpstr>WHY DO IT AT ALL ?</vt:lpstr>
      <vt:lpstr>SPECIFIC ROLES</vt:lpstr>
      <vt:lpstr>What is a ‘SIGNIFICANT’ augmentation ?</vt:lpstr>
      <vt:lpstr>When NOT to do it ?</vt:lpstr>
      <vt:lpstr>ONE BY ONE</vt:lpstr>
      <vt:lpstr>INSPIRATION</vt:lpstr>
      <vt:lpstr>EXPIRATION</vt:lpstr>
      <vt:lpstr>RESPIRATION</vt:lpstr>
      <vt:lpstr>PULMONIC VALVE EJECTION CLICK : VALVULAR PS</vt:lpstr>
      <vt:lpstr>POSTURAL CHANGE</vt:lpstr>
      <vt:lpstr>Slide 21</vt:lpstr>
      <vt:lpstr>Slide 22</vt:lpstr>
      <vt:lpstr>Slide 23</vt:lpstr>
      <vt:lpstr> </vt:lpstr>
      <vt:lpstr>Slide 25</vt:lpstr>
      <vt:lpstr>Slide 26</vt:lpstr>
      <vt:lpstr>Slide 27</vt:lpstr>
      <vt:lpstr>POSTURE - EFFECTS</vt:lpstr>
      <vt:lpstr>POSTURE - EFFECTS</vt:lpstr>
      <vt:lpstr>POSTURE-SQUATTING AND STANDING</vt:lpstr>
      <vt:lpstr>POSTURE</vt:lpstr>
      <vt:lpstr>ISOMETRIC EXERCISE</vt:lpstr>
      <vt:lpstr>Slide 33</vt:lpstr>
      <vt:lpstr>Slide 34</vt:lpstr>
      <vt:lpstr>Slide 35</vt:lpstr>
      <vt:lpstr>ISOMETRIC HANDGRIP - EFFECTS</vt:lpstr>
      <vt:lpstr>VALSALVA MANEUVER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Valsalva Maneuver</vt:lpstr>
      <vt:lpstr>Slide 46</vt:lpstr>
      <vt:lpstr>POSTPREMATURE VENTRICULAR CONTRACTIONS</vt:lpstr>
      <vt:lpstr>Slide 48</vt:lpstr>
      <vt:lpstr>Slide 49</vt:lpstr>
      <vt:lpstr>IDENTIFY</vt:lpstr>
      <vt:lpstr>Slide 51</vt:lpstr>
      <vt:lpstr>PHARMACOLOGICAL AGENTS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MS </vt:lpstr>
      <vt:lpstr>MR</vt:lpstr>
      <vt:lpstr>TR MURMUR AND RIGHT HEART FILLING</vt:lpstr>
      <vt:lpstr>TS : Tricuspid MDM</vt:lpstr>
      <vt:lpstr>AS</vt:lpstr>
      <vt:lpstr>AR</vt:lpstr>
      <vt:lpstr>MVP</vt:lpstr>
      <vt:lpstr>Slide 71</vt:lpstr>
      <vt:lpstr>HOCM </vt:lpstr>
      <vt:lpstr>HOCM: MURMUR AND GRADIENT</vt:lpstr>
      <vt:lpstr>ASD : TRICUSPID VALVE FLOW MDM</vt:lpstr>
      <vt:lpstr>VSD – MITRAL VALVE FLOW MDM</vt:lpstr>
      <vt:lpstr>Dynamic auscultation helpful in</vt:lpstr>
      <vt:lpstr>Slide 77</vt:lpstr>
      <vt:lpstr>SUMMARY</vt:lpstr>
      <vt:lpstr>SUMMARY - HEMODYNAMICS</vt:lpstr>
      <vt:lpstr>SUMMARY - MANEUVERS</vt:lpstr>
      <vt:lpstr>SUMMARY - HOCM AND MVP</vt:lpstr>
      <vt:lpstr>SUMMARY - POSITION</vt:lpstr>
      <vt:lpstr>Previous Questions</vt:lpstr>
      <vt:lpstr>REFERENCES</vt:lpstr>
      <vt:lpstr>               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user</cp:lastModifiedBy>
  <cp:revision>10</cp:revision>
  <dcterms:created xsi:type="dcterms:W3CDTF">2022-10-07T17:00:56Z</dcterms:created>
  <dcterms:modified xsi:type="dcterms:W3CDTF">2023-02-28T19:16:33Z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2020-10-30T00:00:00Z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2022-10-07T00:00:00Z</vt:filetime>
  </property>
</Properties>
</file>