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1"/>
  </p:notesMasterIdLst>
  <p:sldIdLst>
    <p:sldId id="256" r:id="rId2"/>
    <p:sldId id="417" r:id="rId3"/>
    <p:sldId id="418" r:id="rId4"/>
    <p:sldId id="419" r:id="rId5"/>
    <p:sldId id="420" r:id="rId6"/>
    <p:sldId id="421" r:id="rId7"/>
    <p:sldId id="422" r:id="rId8"/>
    <p:sldId id="423" r:id="rId9"/>
    <p:sldId id="424" r:id="rId10"/>
    <p:sldId id="428" r:id="rId11"/>
    <p:sldId id="429" r:id="rId12"/>
    <p:sldId id="426" r:id="rId13"/>
    <p:sldId id="431" r:id="rId14"/>
    <p:sldId id="285" r:id="rId15"/>
    <p:sldId id="287" r:id="rId16"/>
    <p:sldId id="432" r:id="rId17"/>
    <p:sldId id="433" r:id="rId18"/>
    <p:sldId id="269" r:id="rId19"/>
    <p:sldId id="311" r:id="rId20"/>
    <p:sldId id="288" r:id="rId21"/>
    <p:sldId id="434" r:id="rId22"/>
    <p:sldId id="436" r:id="rId23"/>
    <p:sldId id="437" r:id="rId24"/>
    <p:sldId id="438" r:id="rId25"/>
    <p:sldId id="439" r:id="rId26"/>
    <p:sldId id="440" r:id="rId27"/>
    <p:sldId id="441" r:id="rId28"/>
    <p:sldId id="442" r:id="rId29"/>
    <p:sldId id="443" r:id="rId30"/>
    <p:sldId id="444" r:id="rId31"/>
    <p:sldId id="445" r:id="rId32"/>
    <p:sldId id="446" r:id="rId33"/>
    <p:sldId id="447" r:id="rId34"/>
    <p:sldId id="448" r:id="rId35"/>
    <p:sldId id="450" r:id="rId36"/>
    <p:sldId id="471" r:id="rId37"/>
    <p:sldId id="451" r:id="rId38"/>
    <p:sldId id="456" r:id="rId39"/>
    <p:sldId id="453" r:id="rId40"/>
    <p:sldId id="458" r:id="rId41"/>
    <p:sldId id="459" r:id="rId42"/>
    <p:sldId id="460" r:id="rId43"/>
    <p:sldId id="461" r:id="rId44"/>
    <p:sldId id="462" r:id="rId45"/>
    <p:sldId id="463" r:id="rId46"/>
    <p:sldId id="464" r:id="rId47"/>
    <p:sldId id="465" r:id="rId48"/>
    <p:sldId id="466" r:id="rId49"/>
    <p:sldId id="264" r:id="rId50"/>
    <p:sldId id="329" r:id="rId51"/>
    <p:sldId id="395" r:id="rId52"/>
    <p:sldId id="353" r:id="rId53"/>
    <p:sldId id="407" r:id="rId54"/>
    <p:sldId id="265" r:id="rId55"/>
    <p:sldId id="266" r:id="rId56"/>
    <p:sldId id="385" r:id="rId57"/>
    <p:sldId id="389" r:id="rId58"/>
    <p:sldId id="391" r:id="rId59"/>
    <p:sldId id="393" r:id="rId60"/>
    <p:sldId id="472" r:id="rId61"/>
    <p:sldId id="473" r:id="rId62"/>
    <p:sldId id="474" r:id="rId63"/>
    <p:sldId id="475" r:id="rId64"/>
    <p:sldId id="476" r:id="rId65"/>
    <p:sldId id="337" r:id="rId66"/>
    <p:sldId id="358" r:id="rId67"/>
    <p:sldId id="338" r:id="rId68"/>
    <p:sldId id="349" r:id="rId69"/>
    <p:sldId id="350" r:id="rId70"/>
    <p:sldId id="351" r:id="rId71"/>
    <p:sldId id="467" r:id="rId72"/>
    <p:sldId id="469" r:id="rId73"/>
    <p:sldId id="359" r:id="rId74"/>
    <p:sldId id="361" r:id="rId75"/>
    <p:sldId id="341" r:id="rId76"/>
    <p:sldId id="360" r:id="rId77"/>
    <p:sldId id="398" r:id="rId78"/>
    <p:sldId id="470" r:id="rId79"/>
    <p:sldId id="339" r:id="rId80"/>
    <p:sldId id="381" r:id="rId81"/>
    <p:sldId id="340" r:id="rId82"/>
    <p:sldId id="380" r:id="rId83"/>
    <p:sldId id="368" r:id="rId84"/>
    <p:sldId id="370" r:id="rId85"/>
    <p:sldId id="373" r:id="rId86"/>
    <p:sldId id="375" r:id="rId87"/>
    <p:sldId id="376" r:id="rId88"/>
    <p:sldId id="377" r:id="rId89"/>
    <p:sldId id="378" r:id="rId90"/>
    <p:sldId id="344" r:id="rId91"/>
    <p:sldId id="345" r:id="rId92"/>
    <p:sldId id="346" r:id="rId93"/>
    <p:sldId id="478" r:id="rId94"/>
    <p:sldId id="411" r:id="rId95"/>
    <p:sldId id="412" r:id="rId96"/>
    <p:sldId id="413" r:id="rId97"/>
    <p:sldId id="414" r:id="rId98"/>
    <p:sldId id="415" r:id="rId99"/>
    <p:sldId id="477"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91" autoAdjust="0"/>
    <p:restoredTop sz="93896" autoAdjust="0"/>
  </p:normalViewPr>
  <p:slideViewPr>
    <p:cSldViewPr snapToGrid="0">
      <p:cViewPr varScale="1">
        <p:scale>
          <a:sx n="73" d="100"/>
          <a:sy n="73" d="100"/>
        </p:scale>
        <p:origin x="450"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EDE2D1-7B34-4477-9CBE-3A379357F7AE}" type="datetimeFigureOut">
              <a:rPr lang="en-IN" smtClean="0"/>
              <a:pPr/>
              <a:t>08-09-2023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062262-B9C8-4D14-B965-73559B266708}" type="slidenum">
              <a:rPr lang="en-IN" smtClean="0"/>
              <a:pPr/>
              <a:t>‹#›</a:t>
            </a:fld>
            <a:endParaRPr lang="en-IN"/>
          </a:p>
        </p:txBody>
      </p:sp>
    </p:spTree>
    <p:extLst>
      <p:ext uri="{BB962C8B-B14F-4D97-AF65-F5344CB8AC3E}">
        <p14:creationId xmlns:p14="http://schemas.microsoft.com/office/powerpoint/2010/main" val="2163763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a:solidFill>
                  <a:schemeClr val="tx1"/>
                </a:solidFill>
                <a:latin typeface="+mn-lt"/>
                <a:ea typeface="+mn-ea"/>
                <a:cs typeface="+mn-cs"/>
              </a:rPr>
              <a:t>Scores of 0 to 10 are possible. There were no survivors when the score was greater than or equal to 5. Conversely, when the scores were less than or equal to 3, survival was 91 percent.</a:t>
            </a:r>
            <a:endParaRPr lang="en-IN" dirty="0"/>
          </a:p>
        </p:txBody>
      </p:sp>
      <p:sp>
        <p:nvSpPr>
          <p:cNvPr id="4" name="Slide Number Placeholder 3"/>
          <p:cNvSpPr>
            <a:spLocks noGrp="1"/>
          </p:cNvSpPr>
          <p:nvPr>
            <p:ph type="sldNum" sz="quarter" idx="10"/>
          </p:nvPr>
        </p:nvSpPr>
        <p:spPr/>
        <p:txBody>
          <a:bodyPr/>
          <a:lstStyle/>
          <a:p>
            <a:fld id="{3F062262-B9C8-4D14-B965-73559B266708}" type="slidenum">
              <a:rPr lang="en-IN" smtClean="0"/>
              <a:pPr/>
              <a:t>45</a:t>
            </a:fld>
            <a:endParaRPr lang="en-IN"/>
          </a:p>
        </p:txBody>
      </p:sp>
    </p:spTree>
    <p:extLst>
      <p:ext uri="{BB962C8B-B14F-4D97-AF65-F5344CB8AC3E}">
        <p14:creationId xmlns:p14="http://schemas.microsoft.com/office/powerpoint/2010/main" val="2155704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a:solidFill>
                  <a:schemeClr val="tx1"/>
                </a:solidFill>
                <a:latin typeface="+mn-lt"/>
                <a:ea typeface="+mn-ea"/>
                <a:cs typeface="+mn-cs"/>
              </a:rPr>
              <a:t>When tricuspid valve anatomy is</a:t>
            </a:r>
          </a:p>
          <a:p>
            <a:r>
              <a:rPr lang="en-IN" sz="1200" b="0" i="0" u="none" strike="noStrike" kern="1200" baseline="0" dirty="0">
                <a:solidFill>
                  <a:schemeClr val="tx1"/>
                </a:solidFill>
                <a:latin typeface="+mn-lt"/>
                <a:ea typeface="+mn-ea"/>
                <a:cs typeface="+mn-cs"/>
              </a:rPr>
              <a:t>appropriate for repair, a biventricular approach is preferred. In patients with anatomic pulmonary valve atresia or</a:t>
            </a:r>
          </a:p>
          <a:p>
            <a:r>
              <a:rPr lang="en-IN" sz="1200" b="0" i="0" u="none" strike="noStrike" kern="1200" baseline="0" dirty="0">
                <a:solidFill>
                  <a:schemeClr val="tx1"/>
                </a:solidFill>
                <a:latin typeface="+mn-lt"/>
                <a:ea typeface="+mn-ea"/>
                <a:cs typeface="+mn-cs"/>
              </a:rPr>
              <a:t>poor tricuspid leaflet anatomy, the single-ventricle strategy is </a:t>
            </a:r>
            <a:r>
              <a:rPr lang="en-IN" sz="1200" b="0" i="0" u="none" strike="noStrike" kern="1200" baseline="0" dirty="0" err="1">
                <a:solidFill>
                  <a:schemeClr val="tx1"/>
                </a:solidFill>
                <a:latin typeface="+mn-lt"/>
                <a:ea typeface="+mn-ea"/>
                <a:cs typeface="+mn-cs"/>
              </a:rPr>
              <a:t>favored</a:t>
            </a:r>
            <a:r>
              <a:rPr lang="en-IN" sz="1200" b="0" i="0" u="none" strike="noStrike" kern="1200" baseline="0" dirty="0">
                <a:solidFill>
                  <a:schemeClr val="tx1"/>
                </a:solidFill>
                <a:latin typeface="+mn-lt"/>
                <a:ea typeface="+mn-ea"/>
                <a:cs typeface="+mn-cs"/>
              </a:rPr>
              <a:t>.</a:t>
            </a:r>
            <a:endParaRPr lang="en-IN" dirty="0"/>
          </a:p>
        </p:txBody>
      </p:sp>
      <p:sp>
        <p:nvSpPr>
          <p:cNvPr id="4" name="Slide Number Placeholder 3"/>
          <p:cNvSpPr>
            <a:spLocks noGrp="1"/>
          </p:cNvSpPr>
          <p:nvPr>
            <p:ph type="sldNum" sz="quarter" idx="10"/>
          </p:nvPr>
        </p:nvSpPr>
        <p:spPr/>
        <p:txBody>
          <a:bodyPr/>
          <a:lstStyle/>
          <a:p>
            <a:fld id="{3F062262-B9C8-4D14-B965-73559B266708}" type="slidenum">
              <a:rPr lang="en-IN" smtClean="0"/>
              <a:pPr/>
              <a:t>76</a:t>
            </a:fld>
            <a:endParaRPr lang="en-IN"/>
          </a:p>
        </p:txBody>
      </p:sp>
    </p:spTree>
    <p:extLst>
      <p:ext uri="{BB962C8B-B14F-4D97-AF65-F5344CB8AC3E}">
        <p14:creationId xmlns:p14="http://schemas.microsoft.com/office/powerpoint/2010/main" val="564272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a:solidFill>
                  <a:schemeClr val="tx1"/>
                </a:solidFill>
                <a:latin typeface="+mn-lt"/>
                <a:ea typeface="+mn-ea"/>
                <a:cs typeface="+mn-cs"/>
              </a:rPr>
              <a:t>Concept of the cone reconstruction in </a:t>
            </a:r>
            <a:r>
              <a:rPr lang="en-IN" sz="1200" b="0" i="0" u="none" strike="noStrike" kern="1200" baseline="0" dirty="0" err="1">
                <a:solidFill>
                  <a:schemeClr val="tx1"/>
                </a:solidFill>
                <a:latin typeface="+mn-lt"/>
                <a:ea typeface="+mn-ea"/>
                <a:cs typeface="+mn-cs"/>
              </a:rPr>
              <a:t>Ebstein</a:t>
            </a:r>
            <a:r>
              <a:rPr lang="en-IN" sz="1200" b="0" i="0" u="none" strike="noStrike" kern="1200" baseline="0" dirty="0">
                <a:solidFill>
                  <a:schemeClr val="tx1"/>
                </a:solidFill>
                <a:latin typeface="+mn-lt"/>
                <a:ea typeface="+mn-ea"/>
                <a:cs typeface="+mn-cs"/>
              </a:rPr>
              <a:t> malformation. </a:t>
            </a:r>
            <a:r>
              <a:rPr lang="en-IN" sz="1200" b="1" i="0" u="none" strike="noStrike" kern="1200" baseline="0" dirty="0">
                <a:solidFill>
                  <a:schemeClr val="tx1"/>
                </a:solidFill>
                <a:latin typeface="+mn-lt"/>
                <a:ea typeface="+mn-ea"/>
                <a:cs typeface="+mn-cs"/>
              </a:rPr>
              <a:t>A: </a:t>
            </a:r>
            <a:r>
              <a:rPr lang="en-IN" sz="1200" b="0" i="0" u="none" strike="noStrike" kern="1200" baseline="0" dirty="0">
                <a:solidFill>
                  <a:schemeClr val="tx1"/>
                </a:solidFill>
                <a:latin typeface="+mn-lt"/>
                <a:ea typeface="+mn-ea"/>
                <a:cs typeface="+mn-cs"/>
              </a:rPr>
              <a:t>Adherent segments of tricuspid</a:t>
            </a:r>
          </a:p>
          <a:p>
            <a:r>
              <a:rPr lang="en-IN" sz="1200" b="0" i="0" u="none" strike="noStrike" kern="1200" baseline="0" dirty="0">
                <a:solidFill>
                  <a:schemeClr val="tx1"/>
                </a:solidFill>
                <a:latin typeface="+mn-lt"/>
                <a:ea typeface="+mn-ea"/>
                <a:cs typeface="+mn-cs"/>
              </a:rPr>
              <a:t>valve tissue being separated from the anatomic annulus and the underlying right ventricular myocardium. </a:t>
            </a:r>
            <a:r>
              <a:rPr lang="en-IN" sz="1200" b="1" i="0" u="none" strike="noStrike" kern="1200" baseline="0" dirty="0">
                <a:solidFill>
                  <a:schemeClr val="tx1"/>
                </a:solidFill>
                <a:latin typeface="+mn-lt"/>
                <a:ea typeface="+mn-ea"/>
                <a:cs typeface="+mn-cs"/>
              </a:rPr>
              <a:t>B:</a:t>
            </a:r>
          </a:p>
          <a:p>
            <a:r>
              <a:rPr lang="en-IN" sz="1200" b="0" i="0" u="none" strike="noStrike" kern="1200" baseline="0" dirty="0">
                <a:solidFill>
                  <a:schemeClr val="tx1"/>
                </a:solidFill>
                <a:latin typeface="+mn-lt"/>
                <a:ea typeface="+mn-ea"/>
                <a:cs typeface="+mn-cs"/>
              </a:rPr>
              <a:t>Sheet of tricuspid of tissue after it has been released. This tissue is used to create a cone, often attaching the</a:t>
            </a:r>
          </a:p>
          <a:p>
            <a:r>
              <a:rPr lang="en-IN" sz="1200" b="0" i="0" u="none" strike="noStrike" kern="1200" baseline="0" dirty="0">
                <a:solidFill>
                  <a:schemeClr val="tx1"/>
                </a:solidFill>
                <a:latin typeface="+mn-lt"/>
                <a:ea typeface="+mn-ea"/>
                <a:cs typeface="+mn-cs"/>
              </a:rPr>
              <a:t>anterior leaflet to the remnants of the septal leaflet (see suture line, </a:t>
            </a:r>
            <a:r>
              <a:rPr lang="en-IN" sz="1200" b="1" i="0" u="none" strike="noStrike" kern="1200" baseline="0" dirty="0">
                <a:solidFill>
                  <a:schemeClr val="tx1"/>
                </a:solidFill>
                <a:latin typeface="+mn-lt"/>
                <a:ea typeface="+mn-ea"/>
                <a:cs typeface="+mn-cs"/>
              </a:rPr>
              <a:t>C</a:t>
            </a:r>
            <a:r>
              <a:rPr lang="en-IN" sz="1200" b="0" i="0" u="none" strike="noStrike" kern="1200" baseline="0" dirty="0">
                <a:solidFill>
                  <a:schemeClr val="tx1"/>
                </a:solidFill>
                <a:latin typeface="+mn-lt"/>
                <a:ea typeface="+mn-ea"/>
                <a:cs typeface="+mn-cs"/>
              </a:rPr>
              <a:t>). Once the cone is created, the base is</a:t>
            </a:r>
          </a:p>
          <a:p>
            <a:r>
              <a:rPr lang="en-IN" sz="1200" b="0" i="0" u="none" strike="noStrike" kern="1200" baseline="0" dirty="0">
                <a:solidFill>
                  <a:schemeClr val="tx1"/>
                </a:solidFill>
                <a:latin typeface="+mn-lt"/>
                <a:ea typeface="+mn-ea"/>
                <a:cs typeface="+mn-cs"/>
              </a:rPr>
              <a:t>attached to the </a:t>
            </a:r>
            <a:r>
              <a:rPr lang="en-IN" sz="1200" b="0" i="0" u="none" strike="noStrike" kern="1200" baseline="0" dirty="0" err="1">
                <a:solidFill>
                  <a:schemeClr val="tx1"/>
                </a:solidFill>
                <a:latin typeface="+mn-lt"/>
                <a:ea typeface="+mn-ea"/>
                <a:cs typeface="+mn-cs"/>
              </a:rPr>
              <a:t>atrioventricular</a:t>
            </a:r>
            <a:r>
              <a:rPr lang="en-IN" sz="1200" b="0" i="0" u="none" strike="noStrike" kern="1200" baseline="0" dirty="0">
                <a:solidFill>
                  <a:schemeClr val="tx1"/>
                </a:solidFill>
                <a:latin typeface="+mn-lt"/>
                <a:ea typeface="+mn-ea"/>
                <a:cs typeface="+mn-cs"/>
              </a:rPr>
              <a:t> junction, restoring the hinge points to a </a:t>
            </a:r>
            <a:r>
              <a:rPr lang="en-IN" sz="1200" b="0" i="0" u="none" strike="noStrike" kern="1200" baseline="0" dirty="0" err="1">
                <a:solidFill>
                  <a:schemeClr val="tx1"/>
                </a:solidFill>
                <a:latin typeface="+mn-lt"/>
                <a:ea typeface="+mn-ea"/>
                <a:cs typeface="+mn-cs"/>
              </a:rPr>
              <a:t>nondisplaced</a:t>
            </a:r>
            <a:r>
              <a:rPr lang="en-IN" sz="1200" b="0" i="0" u="none" strike="noStrike" kern="1200" baseline="0" dirty="0">
                <a:solidFill>
                  <a:schemeClr val="tx1"/>
                </a:solidFill>
                <a:latin typeface="+mn-lt"/>
                <a:ea typeface="+mn-ea"/>
                <a:cs typeface="+mn-cs"/>
              </a:rPr>
              <a:t> position (</a:t>
            </a:r>
            <a:r>
              <a:rPr lang="en-IN" sz="1200" b="1" i="0" u="none" strike="noStrike" kern="1200" baseline="0" dirty="0">
                <a:solidFill>
                  <a:schemeClr val="tx1"/>
                </a:solidFill>
                <a:latin typeface="+mn-lt"/>
                <a:ea typeface="+mn-ea"/>
                <a:cs typeface="+mn-cs"/>
              </a:rPr>
              <a:t>C</a:t>
            </a:r>
            <a:r>
              <a:rPr lang="en-IN" sz="1200" b="0" i="0" u="none" strike="noStrike" kern="1200" baseline="0" dirty="0">
                <a:solidFill>
                  <a:schemeClr val="tx1"/>
                </a:solidFill>
                <a:latin typeface="+mn-lt"/>
                <a:ea typeface="+mn-ea"/>
                <a:cs typeface="+mn-cs"/>
              </a:rPr>
              <a:t>). When dilated,</a:t>
            </a:r>
          </a:p>
          <a:p>
            <a:r>
              <a:rPr lang="en-IN" sz="1200" b="0" i="0" u="none" strike="noStrike" kern="1200" baseline="0" dirty="0">
                <a:solidFill>
                  <a:schemeClr val="tx1"/>
                </a:solidFill>
                <a:latin typeface="+mn-lt"/>
                <a:ea typeface="+mn-ea"/>
                <a:cs typeface="+mn-cs"/>
              </a:rPr>
              <a:t>thin, or significantly </a:t>
            </a:r>
            <a:r>
              <a:rPr lang="en-IN" sz="1200" b="0" i="0" u="none" strike="noStrike" kern="1200" baseline="0" dirty="0" err="1">
                <a:solidFill>
                  <a:schemeClr val="tx1"/>
                </a:solidFill>
                <a:latin typeface="+mn-lt"/>
                <a:ea typeface="+mn-ea"/>
                <a:cs typeface="+mn-cs"/>
              </a:rPr>
              <a:t>dyskinetic</a:t>
            </a:r>
            <a:r>
              <a:rPr lang="en-IN" sz="1200" b="0" i="0" u="none" strike="noStrike" kern="1200" baseline="0" dirty="0">
                <a:solidFill>
                  <a:schemeClr val="tx1"/>
                </a:solidFill>
                <a:latin typeface="+mn-lt"/>
                <a:ea typeface="+mn-ea"/>
                <a:cs typeface="+mn-cs"/>
              </a:rPr>
              <a:t>, the </a:t>
            </a:r>
            <a:r>
              <a:rPr lang="en-IN" sz="1200" b="0" i="0" u="none" strike="noStrike" kern="1200" baseline="0" dirty="0" err="1">
                <a:solidFill>
                  <a:schemeClr val="tx1"/>
                </a:solidFill>
                <a:latin typeface="+mn-lt"/>
                <a:ea typeface="+mn-ea"/>
                <a:cs typeface="+mn-cs"/>
              </a:rPr>
              <a:t>atrialized</a:t>
            </a:r>
            <a:r>
              <a:rPr lang="en-IN" sz="1200" b="0" i="0" u="none" strike="noStrike" kern="1200" baseline="0" dirty="0">
                <a:solidFill>
                  <a:schemeClr val="tx1"/>
                </a:solidFill>
                <a:latin typeface="+mn-lt"/>
                <a:ea typeface="+mn-ea"/>
                <a:cs typeface="+mn-cs"/>
              </a:rPr>
              <a:t> right ventricle can be reduced in size by either elliptical resection or</a:t>
            </a:r>
          </a:p>
          <a:p>
            <a:r>
              <a:rPr lang="en-IN" sz="1200" b="0" i="0" u="none" strike="noStrike" kern="1200" baseline="0" dirty="0">
                <a:solidFill>
                  <a:schemeClr val="tx1"/>
                </a:solidFill>
                <a:latin typeface="+mn-lt"/>
                <a:ea typeface="+mn-ea"/>
                <a:cs typeface="+mn-cs"/>
              </a:rPr>
              <a:t>plication (</a:t>
            </a:r>
            <a:r>
              <a:rPr lang="en-IN" sz="1200" b="1" i="0" u="none" strike="noStrike" kern="1200" baseline="0" dirty="0">
                <a:solidFill>
                  <a:schemeClr val="tx1"/>
                </a:solidFill>
                <a:latin typeface="+mn-lt"/>
                <a:ea typeface="+mn-ea"/>
                <a:cs typeface="+mn-cs"/>
              </a:rPr>
              <a:t>C</a:t>
            </a:r>
            <a:r>
              <a:rPr lang="en-IN" sz="1200" b="0" i="0" u="none" strike="noStrike" kern="1200" baseline="0" dirty="0">
                <a:solidFill>
                  <a:schemeClr val="tx1"/>
                </a:solidFill>
                <a:latin typeface="+mn-lt"/>
                <a:ea typeface="+mn-ea"/>
                <a:cs typeface="+mn-cs"/>
              </a:rPr>
              <a:t>). The </a:t>
            </a:r>
            <a:r>
              <a:rPr lang="en-IN" sz="1200" b="0" i="0" u="none" strike="noStrike" kern="1200" baseline="0" dirty="0" err="1">
                <a:solidFill>
                  <a:schemeClr val="tx1"/>
                </a:solidFill>
                <a:latin typeface="+mn-lt"/>
                <a:ea typeface="+mn-ea"/>
                <a:cs typeface="+mn-cs"/>
              </a:rPr>
              <a:t>annuloplasty</a:t>
            </a:r>
            <a:r>
              <a:rPr lang="en-IN" sz="1200" b="0" i="0" u="none" strike="noStrike" kern="1200" baseline="0" dirty="0">
                <a:solidFill>
                  <a:schemeClr val="tx1"/>
                </a:solidFill>
                <a:latin typeface="+mn-lt"/>
                <a:ea typeface="+mn-ea"/>
                <a:cs typeface="+mn-cs"/>
              </a:rPr>
              <a:t> reduces the size of the </a:t>
            </a:r>
            <a:r>
              <a:rPr lang="en-IN" sz="1200" b="0" i="0" u="none" strike="noStrike" kern="1200" baseline="0" dirty="0" err="1">
                <a:solidFill>
                  <a:schemeClr val="tx1"/>
                </a:solidFill>
                <a:latin typeface="+mn-lt"/>
                <a:ea typeface="+mn-ea"/>
                <a:cs typeface="+mn-cs"/>
              </a:rPr>
              <a:t>intraventricular</a:t>
            </a:r>
            <a:r>
              <a:rPr lang="en-IN" sz="1200" b="0" i="0" u="none" strike="noStrike" kern="1200" baseline="0" dirty="0">
                <a:solidFill>
                  <a:schemeClr val="tx1"/>
                </a:solidFill>
                <a:latin typeface="+mn-lt"/>
                <a:ea typeface="+mn-ea"/>
                <a:cs typeface="+mn-cs"/>
              </a:rPr>
              <a:t> junction to what is appropriate to the size</a:t>
            </a:r>
          </a:p>
          <a:p>
            <a:r>
              <a:rPr lang="en-IN" sz="1200" b="0" i="0" u="none" strike="noStrike" kern="1200" baseline="0" dirty="0">
                <a:solidFill>
                  <a:schemeClr val="tx1"/>
                </a:solidFill>
                <a:latin typeface="+mn-lt"/>
                <a:ea typeface="+mn-ea"/>
                <a:cs typeface="+mn-cs"/>
              </a:rPr>
              <a:t>of the reconstructed cone</a:t>
            </a:r>
            <a:endParaRPr lang="en-IN" dirty="0"/>
          </a:p>
        </p:txBody>
      </p:sp>
      <p:sp>
        <p:nvSpPr>
          <p:cNvPr id="4" name="Slide Number Placeholder 3"/>
          <p:cNvSpPr>
            <a:spLocks noGrp="1"/>
          </p:cNvSpPr>
          <p:nvPr>
            <p:ph type="sldNum" sz="quarter" idx="10"/>
          </p:nvPr>
        </p:nvSpPr>
        <p:spPr/>
        <p:txBody>
          <a:bodyPr/>
          <a:lstStyle/>
          <a:p>
            <a:fld id="{3F062262-B9C8-4D14-B965-73559B266708}" type="slidenum">
              <a:rPr lang="en-IN" smtClean="0"/>
              <a:pPr/>
              <a:t>82</a:t>
            </a:fld>
            <a:endParaRPr lang="en-IN"/>
          </a:p>
        </p:txBody>
      </p:sp>
    </p:spTree>
    <p:extLst>
      <p:ext uri="{BB962C8B-B14F-4D97-AF65-F5344CB8AC3E}">
        <p14:creationId xmlns:p14="http://schemas.microsoft.com/office/powerpoint/2010/main" val="1342896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a:solidFill>
                  <a:schemeClr val="tx1"/>
                </a:solidFill>
                <a:latin typeface="+mn-lt"/>
                <a:ea typeface="+mn-ea"/>
                <a:cs typeface="+mn-cs"/>
              </a:rPr>
              <a:t>Thus, tricuspid valve repair techniques continue to evolve, and there is no universally</a:t>
            </a:r>
          </a:p>
          <a:p>
            <a:r>
              <a:rPr lang="en-IN" sz="1200" b="0" i="0" u="none" strike="noStrike" kern="1200" baseline="0" dirty="0">
                <a:solidFill>
                  <a:schemeClr val="tx1"/>
                </a:solidFill>
                <a:latin typeface="+mn-lt"/>
                <a:ea typeface="+mn-ea"/>
                <a:cs typeface="+mn-cs"/>
              </a:rPr>
              <a:t>correct technique because of the anatomic variation observed in patients with </a:t>
            </a:r>
            <a:r>
              <a:rPr lang="en-IN" sz="1200" b="0" i="0" u="none" strike="noStrike" kern="1200" baseline="0" dirty="0" err="1">
                <a:solidFill>
                  <a:schemeClr val="tx1"/>
                </a:solidFill>
                <a:latin typeface="+mn-lt"/>
                <a:ea typeface="+mn-ea"/>
                <a:cs typeface="+mn-cs"/>
              </a:rPr>
              <a:t>Ebstein</a:t>
            </a:r>
            <a:r>
              <a:rPr lang="en-IN" sz="1200" b="0" i="0" u="none" strike="noStrike" kern="1200" baseline="0" dirty="0">
                <a:solidFill>
                  <a:schemeClr val="tx1"/>
                </a:solidFill>
                <a:latin typeface="+mn-lt"/>
                <a:ea typeface="+mn-ea"/>
                <a:cs typeface="+mn-cs"/>
              </a:rPr>
              <a:t> anomaly.</a:t>
            </a:r>
            <a:endParaRPr lang="en-IN" dirty="0"/>
          </a:p>
        </p:txBody>
      </p:sp>
      <p:sp>
        <p:nvSpPr>
          <p:cNvPr id="4" name="Slide Number Placeholder 3"/>
          <p:cNvSpPr>
            <a:spLocks noGrp="1"/>
          </p:cNvSpPr>
          <p:nvPr>
            <p:ph type="sldNum" sz="quarter" idx="10"/>
          </p:nvPr>
        </p:nvSpPr>
        <p:spPr/>
        <p:txBody>
          <a:bodyPr/>
          <a:lstStyle/>
          <a:p>
            <a:fld id="{3F062262-B9C8-4D14-B965-73559B266708}" type="slidenum">
              <a:rPr lang="en-IN" smtClean="0"/>
              <a:pPr/>
              <a:t>83</a:t>
            </a:fld>
            <a:endParaRPr lang="en-IN"/>
          </a:p>
        </p:txBody>
      </p:sp>
    </p:spTree>
    <p:extLst>
      <p:ext uri="{BB962C8B-B14F-4D97-AF65-F5344CB8AC3E}">
        <p14:creationId xmlns:p14="http://schemas.microsoft.com/office/powerpoint/2010/main" val="439624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5AD719-F0BA-4231-B196-F2C83ADA8844}" type="datetimeFigureOut">
              <a:rPr lang="en-IN" smtClean="0"/>
              <a:pPr/>
              <a:t>08-09-2023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655AC2B-F4B6-4306-9CF5-137802A78565}" type="slidenum">
              <a:rPr lang="en-IN" smtClean="0"/>
              <a:pPr/>
              <a:t>‹#›</a:t>
            </a:fld>
            <a:endParaRPr lang="en-IN"/>
          </a:p>
        </p:txBody>
      </p:sp>
    </p:spTree>
    <p:extLst>
      <p:ext uri="{BB962C8B-B14F-4D97-AF65-F5344CB8AC3E}">
        <p14:creationId xmlns:p14="http://schemas.microsoft.com/office/powerpoint/2010/main" val="3908144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5AD719-F0BA-4231-B196-F2C83ADA8844}" type="datetimeFigureOut">
              <a:rPr lang="en-IN" smtClean="0"/>
              <a:pPr/>
              <a:t>08-09-2023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655AC2B-F4B6-4306-9CF5-137802A78565}" type="slidenum">
              <a:rPr lang="en-IN" smtClean="0"/>
              <a:pPr/>
              <a:t>‹#›</a:t>
            </a:fld>
            <a:endParaRPr lang="en-IN"/>
          </a:p>
        </p:txBody>
      </p:sp>
    </p:spTree>
    <p:extLst>
      <p:ext uri="{BB962C8B-B14F-4D97-AF65-F5344CB8AC3E}">
        <p14:creationId xmlns:p14="http://schemas.microsoft.com/office/powerpoint/2010/main" val="185582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35AD719-F0BA-4231-B196-F2C83ADA8844}" type="datetimeFigureOut">
              <a:rPr lang="en-IN" smtClean="0"/>
              <a:pPr/>
              <a:t>08-09-2023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655AC2B-F4B6-4306-9CF5-137802A78565}" type="slidenum">
              <a:rPr lang="en-IN" smtClean="0"/>
              <a:pPr/>
              <a:t>‹#›</a:t>
            </a:fld>
            <a:endParaRPr lang="en-IN"/>
          </a:p>
        </p:txBody>
      </p:sp>
    </p:spTree>
    <p:extLst>
      <p:ext uri="{BB962C8B-B14F-4D97-AF65-F5344CB8AC3E}">
        <p14:creationId xmlns:p14="http://schemas.microsoft.com/office/powerpoint/2010/main" val="3695145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35AD719-F0BA-4231-B196-F2C83ADA8844}" type="datetimeFigureOut">
              <a:rPr lang="en-IN" smtClean="0"/>
              <a:pPr/>
              <a:t>08-09-2023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655AC2B-F4B6-4306-9CF5-137802A78565}" type="slidenum">
              <a:rPr lang="en-IN" smtClean="0"/>
              <a:pPr/>
              <a:t>‹#›</a:t>
            </a:fld>
            <a:endParaRPr lang="en-IN"/>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99117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AD719-F0BA-4231-B196-F2C83ADA8844}" type="datetimeFigureOut">
              <a:rPr lang="en-IN" smtClean="0"/>
              <a:pPr/>
              <a:t>08-09-2023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655AC2B-F4B6-4306-9CF5-137802A78565}" type="slidenum">
              <a:rPr lang="en-IN" smtClean="0"/>
              <a:pPr/>
              <a:t>‹#›</a:t>
            </a:fld>
            <a:endParaRPr lang="en-IN"/>
          </a:p>
        </p:txBody>
      </p:sp>
    </p:spTree>
    <p:extLst>
      <p:ext uri="{BB962C8B-B14F-4D97-AF65-F5344CB8AC3E}">
        <p14:creationId xmlns:p14="http://schemas.microsoft.com/office/powerpoint/2010/main" val="359468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35AD719-F0BA-4231-B196-F2C83ADA8844}" type="datetimeFigureOut">
              <a:rPr lang="en-IN" smtClean="0"/>
              <a:pPr/>
              <a:t>08-09-2023</a:t>
            </a:fld>
            <a:endParaRPr lang="en-IN"/>
          </a:p>
        </p:txBody>
      </p:sp>
      <p:sp>
        <p:nvSpPr>
          <p:cNvPr id="4"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655AC2B-F4B6-4306-9CF5-137802A78565}" type="slidenum">
              <a:rPr lang="en-IN" smtClean="0"/>
              <a:pPr/>
              <a:t>‹#›</a:t>
            </a:fld>
            <a:endParaRPr lang="en-IN"/>
          </a:p>
        </p:txBody>
      </p:sp>
    </p:spTree>
    <p:extLst>
      <p:ext uri="{BB962C8B-B14F-4D97-AF65-F5344CB8AC3E}">
        <p14:creationId xmlns:p14="http://schemas.microsoft.com/office/powerpoint/2010/main" val="1449185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35AD719-F0BA-4231-B196-F2C83ADA8844}" type="datetimeFigureOut">
              <a:rPr lang="en-IN" smtClean="0"/>
              <a:pPr/>
              <a:t>08-09-2023</a:t>
            </a:fld>
            <a:endParaRPr lang="en-IN"/>
          </a:p>
        </p:txBody>
      </p:sp>
      <p:sp>
        <p:nvSpPr>
          <p:cNvPr id="4"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655AC2B-F4B6-4306-9CF5-137802A78565}" type="slidenum">
              <a:rPr lang="en-IN" smtClean="0"/>
              <a:pPr/>
              <a:t>‹#›</a:t>
            </a:fld>
            <a:endParaRPr lang="en-IN"/>
          </a:p>
        </p:txBody>
      </p:sp>
    </p:spTree>
    <p:extLst>
      <p:ext uri="{BB962C8B-B14F-4D97-AF65-F5344CB8AC3E}">
        <p14:creationId xmlns:p14="http://schemas.microsoft.com/office/powerpoint/2010/main" val="3680507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5AD719-F0BA-4231-B196-F2C83ADA8844}" type="datetimeFigureOut">
              <a:rPr lang="en-IN" smtClean="0"/>
              <a:pPr/>
              <a:t>08-09-2023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655AC2B-F4B6-4306-9CF5-137802A78565}" type="slidenum">
              <a:rPr lang="en-IN" smtClean="0"/>
              <a:pPr/>
              <a:t>‹#›</a:t>
            </a:fld>
            <a:endParaRPr lang="en-IN"/>
          </a:p>
        </p:txBody>
      </p:sp>
    </p:spTree>
    <p:extLst>
      <p:ext uri="{BB962C8B-B14F-4D97-AF65-F5344CB8AC3E}">
        <p14:creationId xmlns:p14="http://schemas.microsoft.com/office/powerpoint/2010/main" val="30514010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5AD719-F0BA-4231-B196-F2C83ADA8844}" type="datetimeFigureOut">
              <a:rPr lang="en-IN" smtClean="0"/>
              <a:pPr/>
              <a:t>08-09-2023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655AC2B-F4B6-4306-9CF5-137802A78565}" type="slidenum">
              <a:rPr lang="en-IN" smtClean="0"/>
              <a:pPr/>
              <a:t>‹#›</a:t>
            </a:fld>
            <a:endParaRPr lang="en-IN"/>
          </a:p>
        </p:txBody>
      </p:sp>
    </p:spTree>
    <p:extLst>
      <p:ext uri="{BB962C8B-B14F-4D97-AF65-F5344CB8AC3E}">
        <p14:creationId xmlns:p14="http://schemas.microsoft.com/office/powerpoint/2010/main" val="790672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835AD719-F0BA-4231-B196-F2C83ADA8844}" type="datetimeFigureOut">
              <a:rPr lang="en-IN" smtClean="0"/>
              <a:pPr/>
              <a:t>08-09-2023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655AC2B-F4B6-4306-9CF5-137802A78565}" type="slidenum">
              <a:rPr lang="en-IN" smtClean="0"/>
              <a:pPr/>
              <a:t>‹#›</a:t>
            </a:fld>
            <a:endParaRPr lang="en-IN"/>
          </a:p>
        </p:txBody>
      </p:sp>
    </p:spTree>
    <p:extLst>
      <p:ext uri="{BB962C8B-B14F-4D97-AF65-F5344CB8AC3E}">
        <p14:creationId xmlns:p14="http://schemas.microsoft.com/office/powerpoint/2010/main" val="3943836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AD719-F0BA-4231-B196-F2C83ADA8844}" type="datetimeFigureOut">
              <a:rPr lang="en-IN" smtClean="0"/>
              <a:pPr/>
              <a:t>08-09-2023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655AC2B-F4B6-4306-9CF5-137802A78565}" type="slidenum">
              <a:rPr lang="en-IN" smtClean="0"/>
              <a:pPr/>
              <a:t>‹#›</a:t>
            </a:fld>
            <a:endParaRPr lang="en-IN"/>
          </a:p>
        </p:txBody>
      </p:sp>
    </p:spTree>
    <p:extLst>
      <p:ext uri="{BB962C8B-B14F-4D97-AF65-F5344CB8AC3E}">
        <p14:creationId xmlns:p14="http://schemas.microsoft.com/office/powerpoint/2010/main" val="553873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35AD719-F0BA-4231-B196-F2C83ADA8844}" type="datetimeFigureOut">
              <a:rPr lang="en-IN" smtClean="0"/>
              <a:pPr/>
              <a:t>08-09-2023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655AC2B-F4B6-4306-9CF5-137802A78565}" type="slidenum">
              <a:rPr lang="en-IN" smtClean="0"/>
              <a:pPr/>
              <a:t>‹#›</a:t>
            </a:fld>
            <a:endParaRPr lang="en-IN"/>
          </a:p>
        </p:txBody>
      </p:sp>
    </p:spTree>
    <p:extLst>
      <p:ext uri="{BB962C8B-B14F-4D97-AF65-F5344CB8AC3E}">
        <p14:creationId xmlns:p14="http://schemas.microsoft.com/office/powerpoint/2010/main" val="1691470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35AD719-F0BA-4231-B196-F2C83ADA8844}" type="datetimeFigureOut">
              <a:rPr lang="en-IN" smtClean="0"/>
              <a:pPr/>
              <a:t>08-09-2023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1655AC2B-F4B6-4306-9CF5-137802A78565}" type="slidenum">
              <a:rPr lang="en-IN" smtClean="0"/>
              <a:pPr/>
              <a:t>‹#›</a:t>
            </a:fld>
            <a:endParaRPr lang="en-IN"/>
          </a:p>
        </p:txBody>
      </p:sp>
    </p:spTree>
    <p:extLst>
      <p:ext uri="{BB962C8B-B14F-4D97-AF65-F5344CB8AC3E}">
        <p14:creationId xmlns:p14="http://schemas.microsoft.com/office/powerpoint/2010/main" val="97801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835AD719-F0BA-4231-B196-F2C83ADA8844}" type="datetimeFigureOut">
              <a:rPr lang="en-IN" smtClean="0"/>
              <a:pPr/>
              <a:t>08-09-2023</a:t>
            </a:fld>
            <a:endParaRPr lang="en-IN"/>
          </a:p>
        </p:txBody>
      </p:sp>
      <p:sp>
        <p:nvSpPr>
          <p:cNvPr id="5" name="Footer Placeholder 3"/>
          <p:cNvSpPr>
            <a:spLocks noGrp="1"/>
          </p:cNvSpPr>
          <p:nvPr>
            <p:ph type="ftr" sz="quarter" idx="11"/>
          </p:nvPr>
        </p:nvSpPr>
        <p:spPr/>
        <p:txBody>
          <a:bodyPr/>
          <a:lstStyle/>
          <a:p>
            <a:endParaRPr lang="en-IN"/>
          </a:p>
        </p:txBody>
      </p:sp>
      <p:sp>
        <p:nvSpPr>
          <p:cNvPr id="6" name="Slide Number Placeholder 4"/>
          <p:cNvSpPr>
            <a:spLocks noGrp="1"/>
          </p:cNvSpPr>
          <p:nvPr>
            <p:ph type="sldNum" sz="quarter" idx="12"/>
          </p:nvPr>
        </p:nvSpPr>
        <p:spPr/>
        <p:txBody>
          <a:bodyPr/>
          <a:lstStyle/>
          <a:p>
            <a:fld id="{1655AC2B-F4B6-4306-9CF5-137802A78565}" type="slidenum">
              <a:rPr lang="en-IN" smtClean="0"/>
              <a:pPr/>
              <a:t>‹#›</a:t>
            </a:fld>
            <a:endParaRPr lang="en-IN"/>
          </a:p>
        </p:txBody>
      </p:sp>
    </p:spTree>
    <p:extLst>
      <p:ext uri="{BB962C8B-B14F-4D97-AF65-F5344CB8AC3E}">
        <p14:creationId xmlns:p14="http://schemas.microsoft.com/office/powerpoint/2010/main" val="989754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35AD719-F0BA-4231-B196-F2C83ADA8844}" type="datetimeFigureOut">
              <a:rPr lang="en-IN" smtClean="0"/>
              <a:pPr/>
              <a:t>08-09-2023</a:t>
            </a:fld>
            <a:endParaRPr lang="en-IN"/>
          </a:p>
        </p:txBody>
      </p:sp>
      <p:sp>
        <p:nvSpPr>
          <p:cNvPr id="5" name="Footer Placeholder 2"/>
          <p:cNvSpPr>
            <a:spLocks noGrp="1"/>
          </p:cNvSpPr>
          <p:nvPr>
            <p:ph type="ftr" sz="quarter" idx="11"/>
          </p:nvPr>
        </p:nvSpPr>
        <p:spPr/>
        <p:txBody>
          <a:bodyPr/>
          <a:lstStyle/>
          <a:p>
            <a:endParaRPr lang="en-IN"/>
          </a:p>
        </p:txBody>
      </p:sp>
      <p:sp>
        <p:nvSpPr>
          <p:cNvPr id="6" name="Slide Number Placeholder 3"/>
          <p:cNvSpPr>
            <a:spLocks noGrp="1"/>
          </p:cNvSpPr>
          <p:nvPr>
            <p:ph type="sldNum" sz="quarter" idx="12"/>
          </p:nvPr>
        </p:nvSpPr>
        <p:spPr/>
        <p:txBody>
          <a:bodyPr/>
          <a:lstStyle/>
          <a:p>
            <a:fld id="{1655AC2B-F4B6-4306-9CF5-137802A78565}" type="slidenum">
              <a:rPr lang="en-IN" smtClean="0"/>
              <a:pPr/>
              <a:t>‹#›</a:t>
            </a:fld>
            <a:endParaRPr lang="en-IN"/>
          </a:p>
        </p:txBody>
      </p:sp>
    </p:spTree>
    <p:extLst>
      <p:ext uri="{BB962C8B-B14F-4D97-AF65-F5344CB8AC3E}">
        <p14:creationId xmlns:p14="http://schemas.microsoft.com/office/powerpoint/2010/main" val="849792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835AD719-F0BA-4231-B196-F2C83ADA8844}" type="datetimeFigureOut">
              <a:rPr lang="en-IN" smtClean="0"/>
              <a:pPr/>
              <a:t>08-09-2023</a:t>
            </a:fld>
            <a:endParaRPr lang="en-IN"/>
          </a:p>
        </p:txBody>
      </p:sp>
      <p:sp>
        <p:nvSpPr>
          <p:cNvPr id="5" name="Footer Placeholder 5"/>
          <p:cNvSpPr>
            <a:spLocks noGrp="1"/>
          </p:cNvSpPr>
          <p:nvPr>
            <p:ph type="ftr" sz="quarter" idx="11"/>
          </p:nvPr>
        </p:nvSpPr>
        <p:spPr/>
        <p:txBody>
          <a:bodyPr/>
          <a:lstStyle/>
          <a:p>
            <a:endParaRPr lang="en-IN"/>
          </a:p>
        </p:txBody>
      </p:sp>
      <p:sp>
        <p:nvSpPr>
          <p:cNvPr id="6" name="Slide Number Placeholder 6"/>
          <p:cNvSpPr>
            <a:spLocks noGrp="1"/>
          </p:cNvSpPr>
          <p:nvPr>
            <p:ph type="sldNum" sz="quarter" idx="12"/>
          </p:nvPr>
        </p:nvSpPr>
        <p:spPr/>
        <p:txBody>
          <a:bodyPr/>
          <a:lstStyle/>
          <a:p>
            <a:fld id="{1655AC2B-F4B6-4306-9CF5-137802A78565}" type="slidenum">
              <a:rPr lang="en-IN" smtClean="0"/>
              <a:pPr/>
              <a:t>‹#›</a:t>
            </a:fld>
            <a:endParaRPr lang="en-IN"/>
          </a:p>
        </p:txBody>
      </p:sp>
    </p:spTree>
    <p:extLst>
      <p:ext uri="{BB962C8B-B14F-4D97-AF65-F5344CB8AC3E}">
        <p14:creationId xmlns:p14="http://schemas.microsoft.com/office/powerpoint/2010/main" val="2086630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5AD719-F0BA-4231-B196-F2C83ADA8844}" type="datetimeFigureOut">
              <a:rPr lang="en-IN" smtClean="0"/>
              <a:pPr/>
              <a:t>08-09-2023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655AC2B-F4B6-4306-9CF5-137802A78565}" type="slidenum">
              <a:rPr lang="en-IN" smtClean="0"/>
              <a:pPr/>
              <a:t>‹#›</a:t>
            </a:fld>
            <a:endParaRPr lang="en-IN"/>
          </a:p>
        </p:txBody>
      </p:sp>
    </p:spTree>
    <p:extLst>
      <p:ext uri="{BB962C8B-B14F-4D97-AF65-F5344CB8AC3E}">
        <p14:creationId xmlns:p14="http://schemas.microsoft.com/office/powerpoint/2010/main" val="3676027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35AD719-F0BA-4231-B196-F2C83ADA8844}" type="datetimeFigureOut">
              <a:rPr lang="en-IN" smtClean="0"/>
              <a:pPr/>
              <a:t>08-09-2023</a:t>
            </a:fld>
            <a:endParaRPr lang="en-IN"/>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IN"/>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1655AC2B-F4B6-4306-9CF5-137802A78565}" type="slidenum">
              <a:rPr lang="en-IN" smtClean="0"/>
              <a:pPr/>
              <a:t>‹#›</a:t>
            </a:fld>
            <a:endParaRPr lang="en-IN"/>
          </a:p>
        </p:txBody>
      </p:sp>
    </p:spTree>
    <p:extLst>
      <p:ext uri="{BB962C8B-B14F-4D97-AF65-F5344CB8AC3E}">
        <p14:creationId xmlns:p14="http://schemas.microsoft.com/office/powerpoint/2010/main" val="154010346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4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9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br>
              <a:rPr lang="en-IN" dirty="0"/>
            </a:br>
            <a:endParaRPr lang="en-IN" sz="1800" dirty="0"/>
          </a:p>
        </p:txBody>
      </p:sp>
      <p:sp>
        <p:nvSpPr>
          <p:cNvPr id="3" name="Subtitle 2"/>
          <p:cNvSpPr>
            <a:spLocks noGrp="1"/>
          </p:cNvSpPr>
          <p:nvPr>
            <p:ph type="subTitle" idx="1"/>
          </p:nvPr>
        </p:nvSpPr>
        <p:spPr>
          <a:xfrm>
            <a:off x="7455876" y="5205047"/>
            <a:ext cx="3516923" cy="1477108"/>
          </a:xfrm>
        </p:spPr>
        <p:txBody>
          <a:bodyPr>
            <a:normAutofit/>
          </a:bodyPr>
          <a:lstStyle/>
          <a:p>
            <a:r>
              <a:rPr lang="en-IN" sz="2400" dirty="0"/>
              <a:t> </a:t>
            </a:r>
            <a:r>
              <a:rPr lang="en-IN" b="1" dirty="0">
                <a:solidFill>
                  <a:schemeClr val="tx2"/>
                </a:solidFill>
              </a:rPr>
              <a:t>Dr </a:t>
            </a:r>
            <a:r>
              <a:rPr lang="en-IN" b="1" dirty="0" err="1">
                <a:solidFill>
                  <a:schemeClr val="tx2"/>
                </a:solidFill>
              </a:rPr>
              <a:t>Arun</a:t>
            </a:r>
            <a:r>
              <a:rPr lang="en-IN" b="1" dirty="0">
                <a:solidFill>
                  <a:schemeClr val="tx2"/>
                </a:solidFill>
              </a:rPr>
              <a:t> Jude Alphonse</a:t>
            </a:r>
          </a:p>
          <a:p>
            <a:r>
              <a:rPr lang="en-IN" b="1" dirty="0">
                <a:solidFill>
                  <a:schemeClr val="tx2"/>
                </a:solidFill>
              </a:rPr>
              <a:t>DM Cardiology Resident</a:t>
            </a:r>
          </a:p>
          <a:p>
            <a:r>
              <a:rPr lang="en-IN" b="1" dirty="0">
                <a:solidFill>
                  <a:schemeClr val="tx2"/>
                </a:solidFill>
              </a:rPr>
              <a:t>Govt  TDMC </a:t>
            </a:r>
            <a:r>
              <a:rPr lang="en-IN" b="1" dirty="0" err="1">
                <a:solidFill>
                  <a:schemeClr val="tx2"/>
                </a:solidFill>
              </a:rPr>
              <a:t>Alappuzha</a:t>
            </a:r>
            <a:endParaRPr lang="en-IN" b="1" dirty="0">
              <a:solidFill>
                <a:schemeClr val="tx2"/>
              </a:solidFill>
            </a:endParaRPr>
          </a:p>
          <a:p>
            <a:endParaRPr lang="en-IN" dirty="0"/>
          </a:p>
        </p:txBody>
      </p:sp>
      <p:pic>
        <p:nvPicPr>
          <p:cNvPr id="3074" name="Picture 2" descr="C:\Users\user\Desktop\ebstein\maxresdefault.jpg"/>
          <p:cNvPicPr>
            <a:picLocks noChangeAspect="1" noChangeArrowheads="1"/>
          </p:cNvPicPr>
          <p:nvPr/>
        </p:nvPicPr>
        <p:blipFill>
          <a:blip r:embed="rId2"/>
          <a:srcRect/>
          <a:stretch>
            <a:fillRect/>
          </a:stretch>
        </p:blipFill>
        <p:spPr bwMode="auto">
          <a:xfrm>
            <a:off x="943896" y="206477"/>
            <a:ext cx="9261987" cy="4736998"/>
          </a:xfrm>
          <a:prstGeom prst="rect">
            <a:avLst/>
          </a:prstGeom>
          <a:noFill/>
        </p:spPr>
      </p:pic>
    </p:spTree>
    <p:extLst>
      <p:ext uri="{BB962C8B-B14F-4D97-AF65-F5344CB8AC3E}">
        <p14:creationId xmlns:p14="http://schemas.microsoft.com/office/powerpoint/2010/main" val="1300750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EMBRYOLOGY</a:t>
            </a:r>
          </a:p>
        </p:txBody>
      </p:sp>
      <p:sp>
        <p:nvSpPr>
          <p:cNvPr id="3" name="Content Placeholder 2"/>
          <p:cNvSpPr>
            <a:spLocks noGrp="1"/>
          </p:cNvSpPr>
          <p:nvPr>
            <p:ph idx="1"/>
          </p:nvPr>
        </p:nvSpPr>
        <p:spPr>
          <a:xfrm>
            <a:off x="422032" y="1491176"/>
            <a:ext cx="9627822" cy="4757224"/>
          </a:xfrm>
        </p:spPr>
        <p:txBody>
          <a:bodyPr/>
          <a:lstStyle/>
          <a:p>
            <a:endParaRPr lang="en-IN" dirty="0"/>
          </a:p>
          <a:p>
            <a:r>
              <a:rPr lang="en-IN" dirty="0"/>
              <a:t>Leaflets and tensile apparatus formed by a process of </a:t>
            </a:r>
            <a:r>
              <a:rPr lang="en-IN" dirty="0">
                <a:solidFill>
                  <a:schemeClr val="accent1"/>
                </a:solidFill>
              </a:rPr>
              <a:t>delamination</a:t>
            </a:r>
            <a:r>
              <a:rPr lang="en-IN" dirty="0"/>
              <a:t> of the inner layers of the inlet zone of the ventricles</a:t>
            </a:r>
          </a:p>
          <a:p>
            <a:endParaRPr lang="en-IN" dirty="0"/>
          </a:p>
          <a:p>
            <a:r>
              <a:rPr lang="en-IN" dirty="0"/>
              <a:t>Delamination begins at the tips of the leaflets and proceeds toward the AV junction</a:t>
            </a:r>
          </a:p>
          <a:p>
            <a:endParaRPr lang="en-IN" dirty="0"/>
          </a:p>
          <a:p>
            <a:r>
              <a:rPr lang="en-IN" dirty="0"/>
              <a:t>In EA - </a:t>
            </a:r>
            <a:r>
              <a:rPr lang="en-IN" dirty="0">
                <a:solidFill>
                  <a:schemeClr val="accent1"/>
                </a:solidFill>
              </a:rPr>
              <a:t>failure of this </a:t>
            </a:r>
            <a:r>
              <a:rPr lang="en-IN" dirty="0" err="1">
                <a:solidFill>
                  <a:schemeClr val="accent1"/>
                </a:solidFill>
              </a:rPr>
              <a:t>delamination</a:t>
            </a:r>
            <a:r>
              <a:rPr lang="en-IN" dirty="0">
                <a:solidFill>
                  <a:schemeClr val="accent1"/>
                </a:solidFill>
              </a:rPr>
              <a:t> occurs</a:t>
            </a:r>
          </a:p>
        </p:txBody>
      </p:sp>
    </p:spTree>
    <p:extLst>
      <p:ext uri="{BB962C8B-B14F-4D97-AF65-F5344CB8AC3E}">
        <p14:creationId xmlns:p14="http://schemas.microsoft.com/office/powerpoint/2010/main" val="2102494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28764" y="931690"/>
            <a:ext cx="2321169" cy="1671504"/>
          </a:xfrm>
        </p:spPr>
        <p:txBody>
          <a:bodyPr/>
          <a:lstStyle/>
          <a:p>
            <a:endParaRPr lang="en-IN" dirty="0"/>
          </a:p>
        </p:txBody>
      </p:sp>
      <p:pic>
        <p:nvPicPr>
          <p:cNvPr id="1026" name="Picture 2" descr="C:\Users\user\Desktop\ebstein\20201006_110024.jpg"/>
          <p:cNvPicPr>
            <a:picLocks noGrp="1" noChangeAspect="1" noChangeArrowheads="1"/>
          </p:cNvPicPr>
          <p:nvPr>
            <p:ph idx="1"/>
          </p:nvPr>
        </p:nvPicPr>
        <p:blipFill>
          <a:blip r:embed="rId2"/>
          <a:srcRect/>
          <a:stretch>
            <a:fillRect/>
          </a:stretch>
        </p:blipFill>
        <p:spPr bwMode="auto">
          <a:xfrm>
            <a:off x="1219201" y="202633"/>
            <a:ext cx="5239656" cy="6256224"/>
          </a:xfrm>
          <a:prstGeom prst="rect">
            <a:avLst/>
          </a:prstGeom>
          <a:noFill/>
        </p:spPr>
      </p:pic>
      <p:sp>
        <p:nvSpPr>
          <p:cNvPr id="5" name="Rectangle 4"/>
          <p:cNvSpPr/>
          <p:nvPr/>
        </p:nvSpPr>
        <p:spPr>
          <a:xfrm>
            <a:off x="7053942" y="1262743"/>
            <a:ext cx="4847771" cy="5355312"/>
          </a:xfrm>
          <a:prstGeom prst="rect">
            <a:avLst/>
          </a:prstGeom>
        </p:spPr>
        <p:txBody>
          <a:bodyPr wrap="square">
            <a:spAutoFit/>
          </a:bodyPr>
          <a:lstStyle/>
          <a:p>
            <a:r>
              <a:rPr lang="en-IN" b="1" dirty="0" err="1"/>
              <a:t>Delamination</a:t>
            </a:r>
            <a:r>
              <a:rPr lang="en-IN" b="1" dirty="0"/>
              <a:t>.</a:t>
            </a:r>
            <a:r>
              <a:rPr lang="en-IN" dirty="0"/>
              <a:t> Normal </a:t>
            </a:r>
            <a:r>
              <a:rPr lang="en-IN" dirty="0" err="1"/>
              <a:t>delamination</a:t>
            </a:r>
            <a:r>
              <a:rPr lang="en-IN" dirty="0"/>
              <a:t> process that gives rise to the tricuspid valve leaflets . During embryonic valve formation, the inner layer of </a:t>
            </a:r>
            <a:r>
              <a:rPr lang="en-IN" dirty="0" err="1"/>
              <a:t>endomyocardium</a:t>
            </a:r>
            <a:r>
              <a:rPr lang="en-IN" dirty="0"/>
              <a:t> separates (delaminates) from the underlying cardiac muscle and gradually loses its myocardial components. As development progresses (</a:t>
            </a:r>
            <a:r>
              <a:rPr lang="en-IN" b="1" dirty="0"/>
              <a:t>left</a:t>
            </a:r>
            <a:r>
              <a:rPr lang="en-IN" dirty="0"/>
              <a:t> to </a:t>
            </a:r>
            <a:r>
              <a:rPr lang="en-IN" b="1" dirty="0"/>
              <a:t>right</a:t>
            </a:r>
            <a:r>
              <a:rPr lang="en-IN" dirty="0"/>
              <a:t>), we begin to recognize the supportive </a:t>
            </a:r>
            <a:r>
              <a:rPr lang="en-IN" dirty="0" err="1"/>
              <a:t>chordal</a:t>
            </a:r>
            <a:r>
              <a:rPr lang="en-IN" dirty="0"/>
              <a:t> structures and leaflet of the mature valve. </a:t>
            </a:r>
          </a:p>
          <a:p>
            <a:endParaRPr lang="en-IN" dirty="0"/>
          </a:p>
          <a:p>
            <a:endParaRPr lang="en-IN" dirty="0"/>
          </a:p>
          <a:p>
            <a:r>
              <a:rPr lang="en-IN" dirty="0"/>
              <a:t>When a failure of </a:t>
            </a:r>
            <a:r>
              <a:rPr lang="en-IN" dirty="0" err="1"/>
              <a:t>delamination</a:t>
            </a:r>
            <a:r>
              <a:rPr lang="en-IN" dirty="0"/>
              <a:t> occurs (</a:t>
            </a:r>
            <a:r>
              <a:rPr lang="en-IN" b="1" dirty="0"/>
              <a:t>bottom</a:t>
            </a:r>
            <a:r>
              <a:rPr lang="en-IN" dirty="0"/>
              <a:t>), it results in adherence of the “tricuspid valve” tissues to the right ventricular myocardium. This is the hallmark of </a:t>
            </a:r>
            <a:r>
              <a:rPr lang="en-IN" dirty="0" err="1"/>
              <a:t>Ebstein’s</a:t>
            </a:r>
            <a:r>
              <a:rPr lang="en-IN" dirty="0"/>
              <a:t> malformation.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1999" y="452718"/>
            <a:ext cx="581465" cy="996254"/>
          </a:xfrm>
        </p:spPr>
        <p:txBody>
          <a:bodyPr/>
          <a:lstStyle/>
          <a:p>
            <a:endParaRPr lang="en-IN" dirty="0"/>
          </a:p>
        </p:txBody>
      </p:sp>
      <p:sp>
        <p:nvSpPr>
          <p:cNvPr id="5" name="Content Placeholder 4"/>
          <p:cNvSpPr>
            <a:spLocks noGrp="1"/>
          </p:cNvSpPr>
          <p:nvPr>
            <p:ph idx="1"/>
          </p:nvPr>
        </p:nvSpPr>
        <p:spPr>
          <a:xfrm>
            <a:off x="267286" y="464234"/>
            <a:ext cx="11718388" cy="5784165"/>
          </a:xfrm>
        </p:spPr>
        <p:txBody>
          <a:bodyPr/>
          <a:lstStyle/>
          <a:p>
            <a:r>
              <a:rPr lang="en-US" b="1" dirty="0"/>
              <a:t>Downward /apical shift of  </a:t>
            </a:r>
            <a:r>
              <a:rPr lang="en-US" b="1" dirty="0" err="1"/>
              <a:t>septal</a:t>
            </a:r>
            <a:r>
              <a:rPr lang="en-US" b="1" dirty="0"/>
              <a:t> leaflet</a:t>
            </a:r>
            <a:r>
              <a:rPr lang="en-US" dirty="0"/>
              <a:t>(100%) + posterior leaflet(mostly)</a:t>
            </a:r>
          </a:p>
          <a:p>
            <a:endParaRPr lang="en-US" dirty="0"/>
          </a:p>
          <a:p>
            <a:r>
              <a:rPr lang="en-US" b="1" dirty="0"/>
              <a:t>Anterior tricuspid </a:t>
            </a:r>
            <a:r>
              <a:rPr lang="en-US" b="1" dirty="0" err="1"/>
              <a:t>leafltet</a:t>
            </a:r>
            <a:r>
              <a:rPr lang="en-US" b="1" dirty="0"/>
              <a:t> </a:t>
            </a:r>
            <a:r>
              <a:rPr lang="en-US" dirty="0"/>
              <a:t>originates normal, becomes </a:t>
            </a:r>
            <a:r>
              <a:rPr lang="en-US" dirty="0" err="1"/>
              <a:t>bigger,goes</a:t>
            </a:r>
            <a:r>
              <a:rPr lang="en-US" dirty="0"/>
              <a:t> and meets the displaced </a:t>
            </a:r>
            <a:r>
              <a:rPr lang="en-US" dirty="0" err="1"/>
              <a:t>septal</a:t>
            </a:r>
            <a:r>
              <a:rPr lang="en-US" dirty="0"/>
              <a:t> leaflet –</a:t>
            </a:r>
            <a:r>
              <a:rPr lang="en-US" b="1" dirty="0"/>
              <a:t>SAIL like with multiple fenestrations in the substrate</a:t>
            </a:r>
          </a:p>
          <a:p>
            <a:endParaRPr lang="en-US" dirty="0"/>
          </a:p>
          <a:p>
            <a:r>
              <a:rPr lang="en-US" b="1" dirty="0" err="1"/>
              <a:t>Coaptation</a:t>
            </a:r>
            <a:r>
              <a:rPr lang="en-US" b="1" dirty="0"/>
              <a:t> zone much lower and ineffective </a:t>
            </a:r>
            <a:r>
              <a:rPr lang="en-US" b="1" dirty="0" err="1"/>
              <a:t>coaptation</a:t>
            </a:r>
            <a:r>
              <a:rPr lang="en-US" b="1" dirty="0"/>
              <a:t> </a:t>
            </a:r>
            <a:r>
              <a:rPr lang="en-US" dirty="0"/>
              <a:t>–Tricuspid regurgitation</a:t>
            </a:r>
          </a:p>
          <a:p>
            <a:endParaRPr lang="en-US" dirty="0"/>
          </a:p>
          <a:p>
            <a:endParaRPr lang="en-IN" dirty="0"/>
          </a:p>
        </p:txBody>
      </p:sp>
      <p:pic>
        <p:nvPicPr>
          <p:cNvPr id="6" name="Picture 5"/>
          <p:cNvPicPr>
            <a:picLocks noChangeAspect="1"/>
          </p:cNvPicPr>
          <p:nvPr/>
        </p:nvPicPr>
        <p:blipFill>
          <a:blip r:embed="rId2"/>
          <a:stretch>
            <a:fillRect/>
          </a:stretch>
        </p:blipFill>
        <p:spPr>
          <a:xfrm>
            <a:off x="1587955" y="3193365"/>
            <a:ext cx="4064407" cy="3425483"/>
          </a:xfrm>
          <a:prstGeom prst="rect">
            <a:avLst/>
          </a:prstGeom>
        </p:spPr>
      </p:pic>
      <p:pic>
        <p:nvPicPr>
          <p:cNvPr id="7" name="Picture 6"/>
          <p:cNvPicPr>
            <a:picLocks noChangeAspect="1"/>
          </p:cNvPicPr>
          <p:nvPr/>
        </p:nvPicPr>
        <p:blipFill>
          <a:blip r:embed="rId3"/>
          <a:stretch>
            <a:fillRect/>
          </a:stretch>
        </p:blipFill>
        <p:spPr>
          <a:xfrm>
            <a:off x="5753686" y="3207434"/>
            <a:ext cx="4479047" cy="33199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5" name="Rectangle 4"/>
          <p:cNvSpPr/>
          <p:nvPr/>
        </p:nvSpPr>
        <p:spPr>
          <a:xfrm>
            <a:off x="1097280" y="2274837"/>
            <a:ext cx="5289452" cy="2308324"/>
          </a:xfrm>
          <a:prstGeom prst="rect">
            <a:avLst/>
          </a:prstGeom>
        </p:spPr>
        <p:txBody>
          <a:bodyPr wrap="square">
            <a:spAutoFit/>
          </a:bodyPr>
          <a:lstStyle/>
          <a:p>
            <a:r>
              <a:rPr lang="en-US" dirty="0"/>
              <a:t>Anterior leaflet large sail like</a:t>
            </a:r>
          </a:p>
          <a:p>
            <a:endParaRPr lang="en-US" dirty="0"/>
          </a:p>
          <a:p>
            <a:r>
              <a:rPr lang="en-US" dirty="0"/>
              <a:t>TR&gt;&gt;TS&gt;.RVOTO</a:t>
            </a:r>
          </a:p>
          <a:p>
            <a:endParaRPr lang="en-US" dirty="0"/>
          </a:p>
          <a:p>
            <a:r>
              <a:rPr lang="en-US" dirty="0"/>
              <a:t>Three chambers</a:t>
            </a:r>
          </a:p>
          <a:p>
            <a:pPr>
              <a:buNone/>
            </a:pPr>
            <a:r>
              <a:rPr lang="en-US" dirty="0"/>
              <a:t>        1)RA proper</a:t>
            </a:r>
          </a:p>
          <a:p>
            <a:pPr>
              <a:buNone/>
            </a:pPr>
            <a:r>
              <a:rPr lang="en-US" dirty="0"/>
              <a:t>        2)ARV</a:t>
            </a:r>
          </a:p>
          <a:p>
            <a:pPr>
              <a:buNone/>
            </a:pPr>
            <a:r>
              <a:rPr lang="en-US" dirty="0"/>
              <a:t>        3) RV</a:t>
            </a:r>
            <a:endParaRPr lang="en-IN" dirty="0"/>
          </a:p>
        </p:txBody>
      </p:sp>
      <p:sp>
        <p:nvSpPr>
          <p:cNvPr id="6" name="Content Placeholder 5"/>
          <p:cNvSpPr>
            <a:spLocks noGrp="1"/>
          </p:cNvSpPr>
          <p:nvPr>
            <p:ph idx="1"/>
          </p:nvPr>
        </p:nvSpPr>
        <p:spPr>
          <a:xfrm>
            <a:off x="351692" y="2052918"/>
            <a:ext cx="9698161" cy="4195481"/>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a:buNone/>
            </a:pPr>
            <a:r>
              <a:rPr lang="en-US" dirty="0"/>
              <a:t>Huge RA –RA proper +ARV</a:t>
            </a:r>
          </a:p>
          <a:p>
            <a:pPr>
              <a:buNone/>
            </a:pPr>
            <a:r>
              <a:rPr lang="en-US" dirty="0"/>
              <a:t> (Torrential TR will further </a:t>
            </a:r>
            <a:r>
              <a:rPr lang="en-US" dirty="0" err="1"/>
              <a:t>dialte</a:t>
            </a:r>
            <a:r>
              <a:rPr lang="en-US" dirty="0"/>
              <a:t> RA)</a:t>
            </a:r>
            <a:endParaRPr lang="en-IN" dirty="0"/>
          </a:p>
        </p:txBody>
      </p:sp>
      <p:pic>
        <p:nvPicPr>
          <p:cNvPr id="6146" name="Picture 2" descr="C:\Users\user\Desktop\1693711288020.jpg"/>
          <p:cNvPicPr>
            <a:picLocks noChangeAspect="1" noChangeArrowheads="1"/>
          </p:cNvPicPr>
          <p:nvPr/>
        </p:nvPicPr>
        <p:blipFill>
          <a:blip r:embed="rId2"/>
          <a:srcRect/>
          <a:stretch>
            <a:fillRect/>
          </a:stretch>
        </p:blipFill>
        <p:spPr bwMode="auto">
          <a:xfrm>
            <a:off x="4661730" y="1997612"/>
            <a:ext cx="5030910" cy="4164037"/>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 </a:t>
            </a:r>
          </a:p>
        </p:txBody>
      </p:sp>
      <p:sp>
        <p:nvSpPr>
          <p:cNvPr id="3" name="Content Placeholder 2"/>
          <p:cNvSpPr>
            <a:spLocks noGrp="1"/>
          </p:cNvSpPr>
          <p:nvPr>
            <p:ph idx="1"/>
          </p:nvPr>
        </p:nvSpPr>
        <p:spPr/>
        <p:txBody>
          <a:bodyPr>
            <a:normAutofit/>
          </a:bodyPr>
          <a:lstStyle/>
          <a:p>
            <a:pPr marL="0" indent="0">
              <a:buNone/>
            </a:pPr>
            <a:r>
              <a:rPr lang="en-IN" dirty="0" err="1"/>
              <a:t>Infundibular</a:t>
            </a:r>
            <a:r>
              <a:rPr lang="en-IN" dirty="0"/>
              <a:t> portion of RV is sometimes obstructed by redundant anterior leaflet or its </a:t>
            </a:r>
            <a:r>
              <a:rPr lang="en-IN" dirty="0" err="1"/>
              <a:t>chordal</a:t>
            </a:r>
            <a:r>
              <a:rPr lang="en-IN" dirty="0"/>
              <a:t> attachments</a:t>
            </a:r>
          </a:p>
          <a:p>
            <a:pPr marL="0" indent="0">
              <a:buNone/>
            </a:pPr>
            <a:endParaRPr lang="en-US" dirty="0"/>
          </a:p>
          <a:p>
            <a:pPr marL="0" indent="0">
              <a:buNone/>
            </a:pPr>
            <a:r>
              <a:rPr lang="en-IN" dirty="0"/>
              <a:t>Redundancy of tricuspid valve tissue may encroach RV outflow tract and cause sub pulmonary </a:t>
            </a:r>
            <a:r>
              <a:rPr lang="en-IN" dirty="0" err="1"/>
              <a:t>stenosis</a:t>
            </a:r>
            <a:endParaRPr lang="en-IN" dirty="0"/>
          </a:p>
          <a:p>
            <a:pPr marL="0" indent="0">
              <a:buNone/>
            </a:pPr>
            <a:endParaRPr lang="en-US" dirty="0"/>
          </a:p>
          <a:p>
            <a:pPr marL="0" indent="0">
              <a:buNone/>
            </a:pPr>
            <a:r>
              <a:rPr lang="en-IN" dirty="0"/>
              <a:t>Rarely, concomitant tricuspid </a:t>
            </a:r>
            <a:r>
              <a:rPr lang="en-IN" dirty="0" err="1"/>
              <a:t>stenosis</a:t>
            </a:r>
            <a:r>
              <a:rPr lang="en-IN" dirty="0"/>
              <a:t> or even </a:t>
            </a:r>
            <a:r>
              <a:rPr lang="en-IN" dirty="0" err="1"/>
              <a:t>atresia</a:t>
            </a:r>
            <a:r>
              <a:rPr lang="en-IN" dirty="0"/>
              <a:t> </a:t>
            </a:r>
          </a:p>
          <a:p>
            <a:pPr marL="0" indent="0">
              <a:buNone/>
            </a:pPr>
            <a:endParaRPr lang="en-IN" dirty="0"/>
          </a:p>
          <a:p>
            <a:pPr marL="0" indent="0">
              <a:buNone/>
            </a:pPr>
            <a:endParaRPr lang="en-IN" dirty="0"/>
          </a:p>
        </p:txBody>
      </p:sp>
    </p:spTree>
    <p:extLst>
      <p:ext uri="{BB962C8B-B14F-4D97-AF65-F5344CB8AC3E}">
        <p14:creationId xmlns:p14="http://schemas.microsoft.com/office/powerpoint/2010/main" val="908216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1" y="2052918"/>
            <a:ext cx="7724274" cy="4195481"/>
          </a:xfrm>
        </p:spPr>
        <p:txBody>
          <a:bodyPr>
            <a:normAutofit/>
          </a:bodyPr>
          <a:lstStyle/>
          <a:p>
            <a:pPr marL="0" indent="0">
              <a:buNone/>
            </a:pPr>
            <a:r>
              <a:rPr lang="en-IN" b="1" dirty="0">
                <a:solidFill>
                  <a:schemeClr val="accent1"/>
                </a:solidFill>
              </a:rPr>
              <a:t>Right atrium (RA) – </a:t>
            </a:r>
          </a:p>
          <a:p>
            <a:pPr marL="0" indent="0">
              <a:buNone/>
            </a:pPr>
            <a:r>
              <a:rPr lang="en-IN" dirty="0"/>
              <a:t>dilated and hypertrophied - depends on </a:t>
            </a:r>
          </a:p>
          <a:p>
            <a:r>
              <a:rPr lang="en-IN" dirty="0"/>
              <a:t>degree of displacement of TV leaflets </a:t>
            </a:r>
          </a:p>
          <a:p>
            <a:r>
              <a:rPr lang="en-IN" dirty="0"/>
              <a:t>resultant tricuspid regurgitation</a:t>
            </a:r>
          </a:p>
          <a:p>
            <a:pPr>
              <a:buNone/>
            </a:pPr>
            <a:r>
              <a:rPr lang="en-US" dirty="0"/>
              <a:t> Responsible for the massive </a:t>
            </a:r>
            <a:r>
              <a:rPr lang="en-US" dirty="0" err="1"/>
              <a:t>cardiomegaly</a:t>
            </a:r>
            <a:endParaRPr lang="en-IN" dirty="0"/>
          </a:p>
          <a:p>
            <a:pPr marL="0" indent="0">
              <a:buNone/>
            </a:pPr>
            <a:endParaRPr lang="en-IN" b="1" i="1" dirty="0"/>
          </a:p>
        </p:txBody>
      </p:sp>
      <p:pic>
        <p:nvPicPr>
          <p:cNvPr id="8195" name="Picture 3" descr="C:\Users\user\Downloads\1693724232343.jpg"/>
          <p:cNvPicPr>
            <a:picLocks noChangeAspect="1" noChangeArrowheads="1"/>
          </p:cNvPicPr>
          <p:nvPr/>
        </p:nvPicPr>
        <p:blipFill>
          <a:blip r:embed="rId2"/>
          <a:srcRect/>
          <a:stretch>
            <a:fillRect/>
          </a:stretch>
        </p:blipFill>
        <p:spPr bwMode="auto">
          <a:xfrm>
            <a:off x="5847347" y="2042475"/>
            <a:ext cx="5991727" cy="3973314"/>
          </a:xfrm>
          <a:prstGeom prst="rect">
            <a:avLst/>
          </a:prstGeom>
          <a:noFill/>
        </p:spPr>
      </p:pic>
    </p:spTree>
    <p:extLst>
      <p:ext uri="{BB962C8B-B14F-4D97-AF65-F5344CB8AC3E}">
        <p14:creationId xmlns:p14="http://schemas.microsoft.com/office/powerpoint/2010/main" val="242334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89057" y="410514"/>
            <a:ext cx="745588" cy="2051332"/>
          </a:xfrm>
        </p:spPr>
        <p:txBody>
          <a:bodyPr/>
          <a:lstStyle/>
          <a:p>
            <a:endParaRPr lang="en-IN" dirty="0"/>
          </a:p>
        </p:txBody>
      </p:sp>
      <p:sp>
        <p:nvSpPr>
          <p:cNvPr id="3" name="Content Placeholder 2"/>
          <p:cNvSpPr>
            <a:spLocks noGrp="1"/>
          </p:cNvSpPr>
          <p:nvPr>
            <p:ph idx="1"/>
          </p:nvPr>
        </p:nvSpPr>
        <p:spPr>
          <a:xfrm>
            <a:off x="422031" y="618979"/>
            <a:ext cx="9670025" cy="5277728"/>
          </a:xfrm>
        </p:spPr>
        <p:txBody>
          <a:bodyPr/>
          <a:lstStyle/>
          <a:p>
            <a:r>
              <a:rPr lang="en-US" dirty="0"/>
              <a:t>ARV – although part of RA anatomically, is electrically part of RV</a:t>
            </a:r>
          </a:p>
          <a:p>
            <a:pPr>
              <a:buNone/>
            </a:pPr>
            <a:r>
              <a:rPr lang="en-US" dirty="0"/>
              <a:t>                  RA contracts –ARV relaxes</a:t>
            </a:r>
          </a:p>
          <a:p>
            <a:pPr>
              <a:buNone/>
            </a:pPr>
            <a:r>
              <a:rPr lang="en-US" dirty="0"/>
              <a:t>                Impediment to RA contraction</a:t>
            </a:r>
          </a:p>
          <a:p>
            <a:pPr>
              <a:buNone/>
            </a:pPr>
            <a:r>
              <a:rPr lang="en-US" dirty="0"/>
              <a:t>                Electromechanical chaos-arrhythmic substrate</a:t>
            </a:r>
            <a:endParaRPr lang="en-IN" dirty="0"/>
          </a:p>
        </p:txBody>
      </p:sp>
      <p:pic>
        <p:nvPicPr>
          <p:cNvPr id="7170" name="Picture 2" descr="C:\Users\user\Desktop\ebstein\1693712684057.jpg"/>
          <p:cNvPicPr>
            <a:picLocks noChangeAspect="1" noChangeArrowheads="1"/>
          </p:cNvPicPr>
          <p:nvPr/>
        </p:nvPicPr>
        <p:blipFill>
          <a:blip r:embed="rId2"/>
          <a:srcRect/>
          <a:stretch>
            <a:fillRect/>
          </a:stretch>
        </p:blipFill>
        <p:spPr bwMode="auto">
          <a:xfrm>
            <a:off x="1782082" y="2586669"/>
            <a:ext cx="5695950" cy="3756074"/>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07963" y="2052918"/>
            <a:ext cx="11043139" cy="4195481"/>
          </a:xfrm>
        </p:spPr>
        <p:txBody>
          <a:bodyPr/>
          <a:lstStyle/>
          <a:p>
            <a:pPr marL="0" indent="0">
              <a:buNone/>
            </a:pPr>
            <a:r>
              <a:rPr lang="en-IN" b="1" i="1" dirty="0">
                <a:solidFill>
                  <a:schemeClr val="accent1"/>
                </a:solidFill>
              </a:rPr>
              <a:t>Right Ventricle -</a:t>
            </a:r>
          </a:p>
          <a:p>
            <a:r>
              <a:rPr lang="en-IN" dirty="0"/>
              <a:t>In mild and moderate cases- normal with mild RV hypertrophy</a:t>
            </a:r>
          </a:p>
          <a:p>
            <a:r>
              <a:rPr lang="en-IN" dirty="0"/>
              <a:t>severe cases- small with near normal thickness to very thin and dysplastic</a:t>
            </a:r>
          </a:p>
          <a:p>
            <a:endParaRPr lang="en-IN" dirty="0"/>
          </a:p>
        </p:txBody>
      </p:sp>
      <p:pic>
        <p:nvPicPr>
          <p:cNvPr id="9221" name="Picture 5" descr="C:\Users\user\Desktop\ebstein\325355_1_En_129_Fig1_HTML.jpg"/>
          <p:cNvPicPr>
            <a:picLocks noChangeAspect="1" noChangeArrowheads="1"/>
          </p:cNvPicPr>
          <p:nvPr/>
        </p:nvPicPr>
        <p:blipFill>
          <a:blip r:embed="rId2"/>
          <a:srcRect/>
          <a:stretch>
            <a:fillRect/>
          </a:stretch>
        </p:blipFill>
        <p:spPr bwMode="auto">
          <a:xfrm>
            <a:off x="2449418" y="3643952"/>
            <a:ext cx="2518367" cy="2879751"/>
          </a:xfrm>
          <a:prstGeom prst="rect">
            <a:avLst/>
          </a:prstGeom>
          <a:noFill/>
        </p:spPr>
      </p:pic>
      <p:pic>
        <p:nvPicPr>
          <p:cNvPr id="9222" name="Picture 6" descr="C:\Users\user\Desktop\ebstein\images.jpg"/>
          <p:cNvPicPr>
            <a:picLocks noChangeAspect="1" noChangeArrowheads="1"/>
          </p:cNvPicPr>
          <p:nvPr/>
        </p:nvPicPr>
        <p:blipFill>
          <a:blip r:embed="rId3"/>
          <a:srcRect/>
          <a:stretch>
            <a:fillRect/>
          </a:stretch>
        </p:blipFill>
        <p:spPr bwMode="auto">
          <a:xfrm>
            <a:off x="5027708" y="3657600"/>
            <a:ext cx="2628686" cy="286603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12706066" y="452717"/>
            <a:ext cx="68238" cy="1430673"/>
          </a:xfrm>
        </p:spPr>
        <p:txBody>
          <a:bodyPr/>
          <a:lstStyle/>
          <a:p>
            <a:endParaRPr lang="en-IN" dirty="0"/>
          </a:p>
        </p:txBody>
      </p:sp>
      <p:sp>
        <p:nvSpPr>
          <p:cNvPr id="3" name="Content Placeholder 2"/>
          <p:cNvSpPr>
            <a:spLocks noGrp="1"/>
          </p:cNvSpPr>
          <p:nvPr>
            <p:ph idx="1"/>
          </p:nvPr>
        </p:nvSpPr>
        <p:spPr/>
        <p:txBody>
          <a:bodyPr>
            <a:normAutofit/>
          </a:bodyPr>
          <a:lstStyle/>
          <a:p>
            <a:endParaRPr lang="en-IN" dirty="0"/>
          </a:p>
          <a:p>
            <a:pPr marL="0" indent="0">
              <a:buNone/>
            </a:pPr>
            <a:endParaRPr lang="en-IN" dirty="0"/>
          </a:p>
        </p:txBody>
      </p:sp>
      <p:pic>
        <p:nvPicPr>
          <p:cNvPr id="5" name="Picture 4"/>
          <p:cNvPicPr>
            <a:picLocks noChangeAspect="1"/>
          </p:cNvPicPr>
          <p:nvPr/>
        </p:nvPicPr>
        <p:blipFill>
          <a:blip r:embed="rId2"/>
          <a:stretch>
            <a:fillRect/>
          </a:stretch>
        </p:blipFill>
        <p:spPr>
          <a:xfrm>
            <a:off x="3871989" y="2702027"/>
            <a:ext cx="3952727" cy="3910313"/>
          </a:xfrm>
          <a:prstGeom prst="rect">
            <a:avLst/>
          </a:prstGeom>
        </p:spPr>
      </p:pic>
      <p:sp>
        <p:nvSpPr>
          <p:cNvPr id="6" name="Rectangle 5"/>
          <p:cNvSpPr/>
          <p:nvPr/>
        </p:nvSpPr>
        <p:spPr>
          <a:xfrm>
            <a:off x="1610436" y="982639"/>
            <a:ext cx="6851176" cy="1477328"/>
          </a:xfrm>
          <a:prstGeom prst="rect">
            <a:avLst/>
          </a:prstGeom>
        </p:spPr>
        <p:txBody>
          <a:bodyPr wrap="square">
            <a:spAutoFit/>
          </a:bodyPr>
          <a:lstStyle/>
          <a:p>
            <a:r>
              <a:rPr lang="en-US" dirty="0"/>
              <a:t>In severe </a:t>
            </a:r>
            <a:r>
              <a:rPr lang="en-US" dirty="0" err="1"/>
              <a:t>Ebsteins</a:t>
            </a:r>
            <a:r>
              <a:rPr lang="en-US" dirty="0"/>
              <a:t> RV suffers miserably –Small size of RV+TR</a:t>
            </a:r>
            <a:endParaRPr lang="en-IN" dirty="0"/>
          </a:p>
          <a:p>
            <a:endParaRPr lang="en-US" dirty="0"/>
          </a:p>
          <a:p>
            <a:r>
              <a:rPr lang="en-US" dirty="0"/>
              <a:t>LA/LV compressed by RA (LA/LV filling reduced)</a:t>
            </a:r>
          </a:p>
          <a:p>
            <a:endParaRPr lang="en-US" dirty="0"/>
          </a:p>
          <a:p>
            <a:r>
              <a:rPr lang="en-US" dirty="0"/>
              <a:t>RA enlarges at expense of all other three chambers</a:t>
            </a:r>
          </a:p>
        </p:txBody>
      </p:sp>
    </p:spTree>
    <p:extLst>
      <p:ext uri="{BB962C8B-B14F-4D97-AF65-F5344CB8AC3E}">
        <p14:creationId xmlns:p14="http://schemas.microsoft.com/office/powerpoint/2010/main" val="282398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i="1" dirty="0"/>
              <a:t>Conduction System</a:t>
            </a:r>
            <a:endParaRPr lang="en-IN" dirty="0"/>
          </a:p>
        </p:txBody>
      </p:sp>
      <p:sp>
        <p:nvSpPr>
          <p:cNvPr id="3" name="Content Placeholder 2"/>
          <p:cNvSpPr>
            <a:spLocks noGrp="1"/>
          </p:cNvSpPr>
          <p:nvPr>
            <p:ph idx="1"/>
          </p:nvPr>
        </p:nvSpPr>
        <p:spPr>
          <a:xfrm>
            <a:off x="368490" y="1514902"/>
            <a:ext cx="10167582" cy="4733498"/>
          </a:xfrm>
        </p:spPr>
        <p:txBody>
          <a:bodyPr>
            <a:normAutofit fontScale="85000" lnSpcReduction="10000"/>
          </a:bodyPr>
          <a:lstStyle/>
          <a:p>
            <a:r>
              <a:rPr lang="en-IN" dirty="0">
                <a:solidFill>
                  <a:schemeClr val="accent1"/>
                </a:solidFill>
              </a:rPr>
              <a:t>AV node </a:t>
            </a:r>
            <a:r>
              <a:rPr lang="en-IN" dirty="0"/>
              <a:t>is in triangle of Koch , is compressed and closer than usual to coronary sinus </a:t>
            </a:r>
            <a:r>
              <a:rPr lang="en-IN" dirty="0" err="1"/>
              <a:t>ostium</a:t>
            </a:r>
            <a:endParaRPr lang="en-IN" dirty="0"/>
          </a:p>
          <a:p>
            <a:endParaRPr lang="en-IN" dirty="0"/>
          </a:p>
          <a:p>
            <a:r>
              <a:rPr lang="en-IN" dirty="0"/>
              <a:t>Area of triangle of </a:t>
            </a:r>
            <a:r>
              <a:rPr lang="en-IN" dirty="0" err="1"/>
              <a:t>koch</a:t>
            </a:r>
            <a:r>
              <a:rPr lang="en-IN" dirty="0"/>
              <a:t> much smaller in </a:t>
            </a:r>
            <a:r>
              <a:rPr lang="en-IN" dirty="0" err="1"/>
              <a:t>Ebsteins</a:t>
            </a:r>
            <a:r>
              <a:rPr lang="en-IN" dirty="0"/>
              <a:t>. Practical implication -during treatment of SVT with ablation at the base of Koch triangle may result in higher incidence of AV block</a:t>
            </a:r>
          </a:p>
          <a:p>
            <a:endParaRPr lang="en-IN" dirty="0"/>
          </a:p>
          <a:p>
            <a:endParaRPr lang="en-IN" dirty="0"/>
          </a:p>
          <a:p>
            <a:r>
              <a:rPr lang="en-IN" dirty="0"/>
              <a:t>Downward displacement of septal tricuspid leaflet is accompanied by discontinuity between the central fibrous body and the septal </a:t>
            </a:r>
            <a:r>
              <a:rPr lang="en-IN" dirty="0" err="1"/>
              <a:t>atrioventricular</a:t>
            </a:r>
            <a:r>
              <a:rPr lang="en-IN" dirty="0"/>
              <a:t> ring –create substrate for </a:t>
            </a:r>
            <a:r>
              <a:rPr lang="en-IN" dirty="0" err="1"/>
              <a:t>preexcitation</a:t>
            </a:r>
            <a:endParaRPr lang="en-IN" dirty="0"/>
          </a:p>
          <a:p>
            <a:endParaRPr lang="en-IN" dirty="0"/>
          </a:p>
          <a:p>
            <a:r>
              <a:rPr lang="en-IN" dirty="0"/>
              <a:t>Accessory pathway ,usually seen around the tricuspid annulus :</a:t>
            </a:r>
            <a:r>
              <a:rPr lang="en-IN" dirty="0" err="1"/>
              <a:t>wolff</a:t>
            </a:r>
            <a:r>
              <a:rPr lang="en-IN" dirty="0"/>
              <a:t> Parkinson white syndrome -5-25% </a:t>
            </a:r>
          </a:p>
          <a:p>
            <a:endParaRPr lang="en-US" dirty="0"/>
          </a:p>
          <a:p>
            <a:r>
              <a:rPr lang="en-IN" dirty="0"/>
              <a:t>Anomalies of the right bundle branch reported -which may explain RBBB pattern seen in ECG </a:t>
            </a:r>
          </a:p>
          <a:p>
            <a:endParaRPr lang="en-IN" dirty="0"/>
          </a:p>
          <a:p>
            <a:endParaRPr lang="en-IN" dirty="0"/>
          </a:p>
        </p:txBody>
      </p:sp>
    </p:spTree>
    <p:extLst>
      <p:ext uri="{BB962C8B-B14F-4D97-AF65-F5344CB8AC3E}">
        <p14:creationId xmlns:p14="http://schemas.microsoft.com/office/powerpoint/2010/main" val="3194604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descr="index.jpg"/>
          <p:cNvPicPr>
            <a:picLocks noGrp="1" noChangeAspect="1"/>
          </p:cNvPicPr>
          <p:nvPr>
            <p:ph idx="1"/>
          </p:nvPr>
        </p:nvPicPr>
        <p:blipFill>
          <a:blip r:embed="rId2"/>
          <a:stretch>
            <a:fillRect/>
          </a:stretch>
        </p:blipFill>
        <p:spPr>
          <a:xfrm>
            <a:off x="457877" y="0"/>
            <a:ext cx="10838480" cy="6804067"/>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i="1" dirty="0"/>
              <a:t>Conduction System</a:t>
            </a:r>
            <a:br>
              <a:rPr lang="en-IN" i="1" dirty="0"/>
            </a:br>
            <a:endParaRPr lang="en-IN" dirty="0"/>
          </a:p>
        </p:txBody>
      </p:sp>
      <p:sp>
        <p:nvSpPr>
          <p:cNvPr id="3" name="Content Placeholder 2"/>
          <p:cNvSpPr>
            <a:spLocks noGrp="1"/>
          </p:cNvSpPr>
          <p:nvPr>
            <p:ph idx="1"/>
          </p:nvPr>
        </p:nvSpPr>
        <p:spPr/>
        <p:txBody>
          <a:bodyPr>
            <a:normAutofit lnSpcReduction="10000"/>
          </a:bodyPr>
          <a:lstStyle/>
          <a:p>
            <a:r>
              <a:rPr lang="en-IN" dirty="0"/>
              <a:t>SVT association with </a:t>
            </a:r>
            <a:r>
              <a:rPr lang="en-IN" dirty="0" err="1"/>
              <a:t>Ebstein’s</a:t>
            </a:r>
            <a:r>
              <a:rPr lang="en-IN" dirty="0"/>
              <a:t> anomaly -  related to accessory conduction pathways simulating Wolf-Parkinson-White (WPW) syndrome</a:t>
            </a:r>
          </a:p>
          <a:p>
            <a:endParaRPr lang="en-IN" dirty="0"/>
          </a:p>
          <a:p>
            <a:r>
              <a:rPr lang="en-IN" dirty="0"/>
              <a:t>Anomalies of the right bundle branch reported -which may explain RBBB pattern seen in ECG </a:t>
            </a:r>
          </a:p>
          <a:p>
            <a:r>
              <a:rPr lang="en-IN" dirty="0">
                <a:solidFill>
                  <a:schemeClr val="accent1"/>
                </a:solidFill>
              </a:rPr>
              <a:t>area of triangle of Koch </a:t>
            </a:r>
            <a:r>
              <a:rPr lang="en-IN" dirty="0"/>
              <a:t>is much smaller in </a:t>
            </a:r>
            <a:r>
              <a:rPr lang="en-IN" dirty="0" err="1"/>
              <a:t>Ebsteins</a:t>
            </a:r>
            <a:endParaRPr lang="en-IN" dirty="0"/>
          </a:p>
          <a:p>
            <a:r>
              <a:rPr lang="en-IN" dirty="0"/>
              <a:t>While AV node and its extensions are normal in size, they are displaced towards the base of Koch triangle and his bundle penetrates well short of the apex of Koch triangle than normal</a:t>
            </a:r>
          </a:p>
          <a:p>
            <a:r>
              <a:rPr lang="en-IN" dirty="0"/>
              <a:t>Practical implication -during treatment of SVT with ablation at the base of Koch triangle may result in higher incidence of AV block</a:t>
            </a:r>
          </a:p>
        </p:txBody>
      </p:sp>
    </p:spTree>
    <p:extLst>
      <p:ext uri="{BB962C8B-B14F-4D97-AF65-F5344CB8AC3E}">
        <p14:creationId xmlns:p14="http://schemas.microsoft.com/office/powerpoint/2010/main" val="2681927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Arrythmias</a:t>
            </a:r>
            <a:r>
              <a:rPr lang="en-US" dirty="0"/>
              <a:t> in </a:t>
            </a:r>
            <a:r>
              <a:rPr lang="en-US" dirty="0" err="1"/>
              <a:t>Ebstein</a:t>
            </a:r>
            <a:endParaRPr lang="en-IN" dirty="0"/>
          </a:p>
        </p:txBody>
      </p:sp>
      <p:sp>
        <p:nvSpPr>
          <p:cNvPr id="3" name="Content Placeholder 2"/>
          <p:cNvSpPr>
            <a:spLocks noGrp="1"/>
          </p:cNvSpPr>
          <p:nvPr>
            <p:ph idx="1"/>
          </p:nvPr>
        </p:nvSpPr>
        <p:spPr/>
        <p:txBody>
          <a:bodyPr/>
          <a:lstStyle/>
          <a:p>
            <a:r>
              <a:rPr lang="en-US" dirty="0"/>
              <a:t> Hugely dilated RA –</a:t>
            </a:r>
            <a:r>
              <a:rPr lang="en-US" dirty="0" err="1"/>
              <a:t>Atrial</a:t>
            </a:r>
            <a:r>
              <a:rPr lang="en-US" dirty="0"/>
              <a:t> arrhythmias –AF/A flutter</a:t>
            </a:r>
          </a:p>
          <a:p>
            <a:endParaRPr lang="en-US" dirty="0"/>
          </a:p>
          <a:p>
            <a:r>
              <a:rPr lang="en-US" dirty="0"/>
              <a:t>Electromechanical chaos in ARV – Ventricular </a:t>
            </a:r>
            <a:r>
              <a:rPr lang="en-US" dirty="0" err="1"/>
              <a:t>arrythmia</a:t>
            </a:r>
            <a:endParaRPr lang="en-US" dirty="0"/>
          </a:p>
          <a:p>
            <a:endParaRPr lang="en-US" dirty="0"/>
          </a:p>
          <a:p>
            <a:r>
              <a:rPr lang="en-US" dirty="0"/>
              <a:t>AVRT – Right sided/Type B accessory pathway -25%</a:t>
            </a:r>
          </a:p>
          <a:p>
            <a:pPr>
              <a:buNone/>
            </a:pPr>
            <a:endParaRPr lang="en-US" dirty="0"/>
          </a:p>
          <a:p>
            <a:pPr>
              <a:buNone/>
            </a:pPr>
            <a:endParaRPr lang="en-US" dirty="0"/>
          </a:p>
          <a:p>
            <a:pPr>
              <a:buNone/>
            </a:pPr>
            <a:endParaRPr lang="en-IN"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92918" y="452718"/>
            <a:ext cx="395785" cy="1962936"/>
          </a:xfrm>
        </p:spPr>
        <p:txBody>
          <a:bodyPr/>
          <a:lstStyle/>
          <a:p>
            <a:endParaRPr lang="en-IN" dirty="0"/>
          </a:p>
        </p:txBody>
      </p:sp>
      <p:sp>
        <p:nvSpPr>
          <p:cNvPr id="3" name="Content Placeholder 2"/>
          <p:cNvSpPr>
            <a:spLocks noGrp="1"/>
          </p:cNvSpPr>
          <p:nvPr>
            <p:ph idx="1"/>
          </p:nvPr>
        </p:nvSpPr>
        <p:spPr>
          <a:xfrm>
            <a:off x="368491" y="491319"/>
            <a:ext cx="7997588" cy="5595581"/>
          </a:xfrm>
        </p:spPr>
        <p:txBody>
          <a:bodyPr>
            <a:normAutofit fontScale="92500"/>
          </a:bodyPr>
          <a:lstStyle/>
          <a:p>
            <a:r>
              <a:rPr lang="en-US" dirty="0"/>
              <a:t>N – Fibrous ring </a:t>
            </a:r>
            <a:r>
              <a:rPr lang="en-US" dirty="0" err="1"/>
              <a:t>seprates</a:t>
            </a:r>
            <a:r>
              <a:rPr lang="en-US" dirty="0"/>
              <a:t> atrium from </a:t>
            </a:r>
            <a:r>
              <a:rPr lang="en-US" dirty="0" err="1"/>
              <a:t>ventricle.Only</a:t>
            </a:r>
            <a:r>
              <a:rPr lang="en-US" dirty="0"/>
              <a:t> was impulses can travel across is through the normal conduction system</a:t>
            </a:r>
          </a:p>
          <a:p>
            <a:endParaRPr lang="en-US" dirty="0"/>
          </a:p>
          <a:p>
            <a:r>
              <a:rPr lang="en-US" dirty="0" err="1"/>
              <a:t>Ebst</a:t>
            </a:r>
            <a:r>
              <a:rPr lang="en-US" dirty="0"/>
              <a:t>- Displacement of </a:t>
            </a:r>
            <a:r>
              <a:rPr lang="en-US" dirty="0" err="1"/>
              <a:t>septal</a:t>
            </a:r>
            <a:r>
              <a:rPr lang="en-US" dirty="0"/>
              <a:t> leaflet – fibrous ring not developed properly at AV </a:t>
            </a:r>
            <a:r>
              <a:rPr lang="en-US" dirty="0" err="1"/>
              <a:t>juntion</a:t>
            </a:r>
            <a:r>
              <a:rPr lang="en-US" dirty="0"/>
              <a:t> – </a:t>
            </a:r>
            <a:r>
              <a:rPr lang="en-US" dirty="0" err="1"/>
              <a:t>Acessory</a:t>
            </a:r>
            <a:r>
              <a:rPr lang="en-US" dirty="0"/>
              <a:t> pathways(</a:t>
            </a:r>
            <a:r>
              <a:rPr lang="en-US" dirty="0" err="1"/>
              <a:t>Rt</a:t>
            </a:r>
            <a:r>
              <a:rPr lang="en-US" dirty="0"/>
              <a:t>/Type B </a:t>
            </a:r>
            <a:r>
              <a:rPr lang="en-US" dirty="0" err="1"/>
              <a:t>upto</a:t>
            </a:r>
            <a:r>
              <a:rPr lang="en-US" dirty="0"/>
              <a:t> 8)</a:t>
            </a:r>
          </a:p>
          <a:p>
            <a:endParaRPr lang="en-US" dirty="0"/>
          </a:p>
          <a:p>
            <a:r>
              <a:rPr lang="en-US" dirty="0"/>
              <a:t>AF in presence of accessory pathway(</a:t>
            </a:r>
            <a:r>
              <a:rPr lang="en-US" dirty="0" err="1"/>
              <a:t>preexcited</a:t>
            </a:r>
            <a:r>
              <a:rPr lang="en-US" dirty="0"/>
              <a:t> AF)- </a:t>
            </a:r>
          </a:p>
          <a:p>
            <a:pPr>
              <a:buNone/>
            </a:pPr>
            <a:r>
              <a:rPr lang="en-US" dirty="0"/>
              <a:t>       can have 1:1  conduction –VF (SCD 3-10%)</a:t>
            </a:r>
          </a:p>
          <a:p>
            <a:endParaRPr lang="en-US" dirty="0"/>
          </a:p>
          <a:p>
            <a:r>
              <a:rPr lang="en-US" dirty="0" err="1"/>
              <a:t>Tachyarrythmias</a:t>
            </a:r>
            <a:r>
              <a:rPr lang="en-US" dirty="0"/>
              <a:t> poorly tolerated in severe </a:t>
            </a:r>
            <a:r>
              <a:rPr lang="en-US" dirty="0" err="1"/>
              <a:t>Ebsteins</a:t>
            </a:r>
            <a:r>
              <a:rPr lang="en-US" dirty="0"/>
              <a:t> </a:t>
            </a:r>
          </a:p>
          <a:p>
            <a:pPr>
              <a:buNone/>
            </a:pPr>
            <a:r>
              <a:rPr lang="en-US" dirty="0"/>
              <a:t>    (Small  RV-with </a:t>
            </a:r>
            <a:r>
              <a:rPr lang="en-US" dirty="0" err="1"/>
              <a:t>tachy</a:t>
            </a:r>
            <a:r>
              <a:rPr lang="en-US" dirty="0"/>
              <a:t> RV filling further reduces)</a:t>
            </a:r>
          </a:p>
          <a:p>
            <a:endParaRPr lang="en-US" dirty="0"/>
          </a:p>
          <a:p>
            <a:r>
              <a:rPr lang="en-US" dirty="0"/>
              <a:t>Risk of  arrhythmia in </a:t>
            </a:r>
            <a:r>
              <a:rPr lang="en-US" dirty="0" err="1"/>
              <a:t>Ebsteins</a:t>
            </a:r>
            <a:r>
              <a:rPr lang="en-US" dirty="0"/>
              <a:t> independent of severity of </a:t>
            </a:r>
            <a:r>
              <a:rPr lang="en-US" dirty="0" err="1"/>
              <a:t>Ebsteins</a:t>
            </a:r>
            <a:endParaRPr lang="en-IN" dirty="0"/>
          </a:p>
        </p:txBody>
      </p:sp>
      <p:pic>
        <p:nvPicPr>
          <p:cNvPr id="10242" name="Picture 2" descr="C:\Users\user\Desktop\1693715062923.jpg"/>
          <p:cNvPicPr>
            <a:picLocks noChangeAspect="1" noChangeArrowheads="1"/>
          </p:cNvPicPr>
          <p:nvPr/>
        </p:nvPicPr>
        <p:blipFill>
          <a:blip r:embed="rId2"/>
          <a:srcRect/>
          <a:stretch>
            <a:fillRect/>
          </a:stretch>
        </p:blipFill>
        <p:spPr bwMode="auto">
          <a:xfrm>
            <a:off x="7676147" y="2671009"/>
            <a:ext cx="4227095" cy="3537285"/>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Incidence</a:t>
            </a:r>
            <a:endParaRPr lang="en-IN" dirty="0"/>
          </a:p>
        </p:txBody>
      </p:sp>
      <p:sp>
        <p:nvSpPr>
          <p:cNvPr id="3" name="Content Placeholder 2"/>
          <p:cNvSpPr>
            <a:spLocks noGrp="1"/>
          </p:cNvSpPr>
          <p:nvPr>
            <p:ph idx="1"/>
          </p:nvPr>
        </p:nvSpPr>
        <p:spPr>
          <a:xfrm>
            <a:off x="409904" y="1765738"/>
            <a:ext cx="9639950" cy="4482661"/>
          </a:xfrm>
        </p:spPr>
        <p:txBody>
          <a:bodyPr>
            <a:normAutofit fontScale="92500" lnSpcReduction="10000"/>
          </a:bodyPr>
          <a:lstStyle/>
          <a:p>
            <a:endParaRPr lang="en-IN" dirty="0"/>
          </a:p>
          <a:p>
            <a:endParaRPr lang="en-IN" dirty="0"/>
          </a:p>
          <a:p>
            <a:r>
              <a:rPr lang="en-IN" dirty="0"/>
              <a:t>1  per 20,000 live births </a:t>
            </a:r>
          </a:p>
          <a:p>
            <a:r>
              <a:rPr lang="en-IN" dirty="0"/>
              <a:t>As high as </a:t>
            </a:r>
            <a:r>
              <a:rPr lang="en-IN" dirty="0">
                <a:solidFill>
                  <a:schemeClr val="accent1"/>
                </a:solidFill>
              </a:rPr>
              <a:t>2.4 per 10,000 live births</a:t>
            </a:r>
            <a:r>
              <a:rPr lang="en-IN" dirty="0"/>
              <a:t> reported </a:t>
            </a:r>
          </a:p>
          <a:p>
            <a:r>
              <a:rPr lang="en-IN" dirty="0">
                <a:solidFill>
                  <a:schemeClr val="accent1"/>
                </a:solidFill>
              </a:rPr>
              <a:t>0.3 to 0.7 percent </a:t>
            </a:r>
            <a:r>
              <a:rPr lang="en-IN" dirty="0"/>
              <a:t>of all congenital heart defects</a:t>
            </a:r>
          </a:p>
          <a:p>
            <a:r>
              <a:rPr lang="en-IN" dirty="0"/>
              <a:t>Equal male : female incidence </a:t>
            </a:r>
          </a:p>
          <a:p>
            <a:r>
              <a:rPr lang="en-IN" dirty="0"/>
              <a:t>Majority of cases are sporadic</a:t>
            </a:r>
          </a:p>
          <a:p>
            <a:r>
              <a:rPr lang="en-IN" dirty="0"/>
              <a:t>Represents </a:t>
            </a:r>
            <a:r>
              <a:rPr lang="en-IN" dirty="0">
                <a:solidFill>
                  <a:schemeClr val="accent1"/>
                </a:solidFill>
              </a:rPr>
              <a:t>40% </a:t>
            </a:r>
            <a:r>
              <a:rPr lang="en-IN" dirty="0"/>
              <a:t>of congenital malformations of TV</a:t>
            </a:r>
          </a:p>
          <a:p>
            <a:r>
              <a:rPr lang="en-US" dirty="0"/>
              <a:t>Maternal lithium intake-28 fold increase risk</a:t>
            </a:r>
          </a:p>
          <a:p>
            <a:r>
              <a:rPr lang="en-US" dirty="0"/>
              <a:t>BZD intake </a:t>
            </a:r>
          </a:p>
          <a:p>
            <a:r>
              <a:rPr lang="en-IN" dirty="0" err="1"/>
              <a:t>Sarcomere</a:t>
            </a:r>
            <a:r>
              <a:rPr lang="en-IN" dirty="0"/>
              <a:t> </a:t>
            </a:r>
            <a:r>
              <a:rPr lang="en-IN" sz="2200" dirty="0"/>
              <a:t>MYH7 mutation</a:t>
            </a:r>
            <a:r>
              <a:rPr lang="en-IN" dirty="0">
                <a:solidFill>
                  <a:schemeClr val="accent1"/>
                </a:solidFill>
              </a:rPr>
              <a:t>, </a:t>
            </a:r>
            <a:r>
              <a:rPr lang="en-US" dirty="0"/>
              <a:t>NKX 2.5 gene</a:t>
            </a:r>
            <a:endParaRPr lang="en-IN" dirty="0"/>
          </a:p>
        </p:txBody>
      </p:sp>
    </p:spTree>
    <p:extLst>
      <p:ext uri="{BB962C8B-B14F-4D97-AF65-F5344CB8AC3E}">
        <p14:creationId xmlns:p14="http://schemas.microsoft.com/office/powerpoint/2010/main" val="3071778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Associated abnormalities</a:t>
            </a:r>
            <a:endParaRPr lang="en-IN" b="1" dirty="0"/>
          </a:p>
        </p:txBody>
      </p:sp>
      <p:sp>
        <p:nvSpPr>
          <p:cNvPr id="3" name="Content Placeholder 2"/>
          <p:cNvSpPr>
            <a:spLocks noGrp="1"/>
          </p:cNvSpPr>
          <p:nvPr>
            <p:ph idx="1"/>
          </p:nvPr>
        </p:nvSpPr>
        <p:spPr>
          <a:xfrm>
            <a:off x="1103312" y="1481960"/>
            <a:ext cx="8946541" cy="4766440"/>
          </a:xfrm>
        </p:spPr>
        <p:txBody>
          <a:bodyPr/>
          <a:lstStyle/>
          <a:p>
            <a:r>
              <a:rPr lang="en-US" b="1" dirty="0"/>
              <a:t>ASD or PFO(90%)</a:t>
            </a:r>
          </a:p>
          <a:p>
            <a:pPr>
              <a:buNone/>
            </a:pPr>
            <a:endParaRPr lang="en-US" b="1" dirty="0"/>
          </a:p>
          <a:p>
            <a:r>
              <a:rPr lang="en-US" dirty="0"/>
              <a:t>Pulmonary </a:t>
            </a:r>
            <a:r>
              <a:rPr lang="en-US" dirty="0" err="1"/>
              <a:t>stenosis</a:t>
            </a:r>
            <a:r>
              <a:rPr lang="en-US" dirty="0"/>
              <a:t>/</a:t>
            </a:r>
            <a:r>
              <a:rPr lang="en-US" dirty="0" err="1"/>
              <a:t>atresia</a:t>
            </a:r>
            <a:r>
              <a:rPr lang="en-US" dirty="0"/>
              <a:t>(20-25%)</a:t>
            </a:r>
          </a:p>
          <a:p>
            <a:r>
              <a:rPr lang="en-US" dirty="0"/>
              <a:t>VSD,AVCD</a:t>
            </a:r>
          </a:p>
          <a:p>
            <a:r>
              <a:rPr lang="en-US" b="1" dirty="0"/>
              <a:t>Wolff-Parkinson white</a:t>
            </a:r>
          </a:p>
          <a:p>
            <a:r>
              <a:rPr lang="en-US" dirty="0"/>
              <a:t>Syndromes-  Down , </a:t>
            </a:r>
            <a:r>
              <a:rPr lang="en-US" dirty="0" err="1"/>
              <a:t>Marfan</a:t>
            </a:r>
            <a:r>
              <a:rPr lang="en-US" dirty="0"/>
              <a:t>, Noonan, Cornelia de Lange</a:t>
            </a:r>
          </a:p>
          <a:p>
            <a:r>
              <a:rPr lang="en-US" dirty="0"/>
              <a:t>CCTGA with </a:t>
            </a:r>
            <a:r>
              <a:rPr lang="en-US" dirty="0" err="1"/>
              <a:t>Ebsteins</a:t>
            </a:r>
            <a:r>
              <a:rPr lang="en-US" dirty="0"/>
              <a:t> anomaly of </a:t>
            </a:r>
            <a:r>
              <a:rPr lang="en-US" dirty="0" err="1"/>
              <a:t>lt</a:t>
            </a:r>
            <a:r>
              <a:rPr lang="en-US" dirty="0"/>
              <a:t> AV valve -15-50%</a:t>
            </a:r>
          </a:p>
          <a:p>
            <a:endParaRPr lang="en-IN"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Cyanosis depends on ASD</a:t>
            </a:r>
            <a:endParaRPr lang="en-IN" dirty="0"/>
          </a:p>
        </p:txBody>
      </p:sp>
      <p:sp>
        <p:nvSpPr>
          <p:cNvPr id="3" name="Content Placeholder 2"/>
          <p:cNvSpPr>
            <a:spLocks noGrp="1"/>
          </p:cNvSpPr>
          <p:nvPr>
            <p:ph idx="1"/>
          </p:nvPr>
        </p:nvSpPr>
        <p:spPr>
          <a:xfrm>
            <a:off x="551794" y="2052918"/>
            <a:ext cx="8008882" cy="4195481"/>
          </a:xfrm>
        </p:spPr>
        <p:txBody>
          <a:bodyPr/>
          <a:lstStyle/>
          <a:p>
            <a:r>
              <a:rPr lang="en-US" dirty="0"/>
              <a:t>Higher RA pressure</a:t>
            </a:r>
            <a:r>
              <a:rPr lang="en-IN" dirty="0"/>
              <a:t> – more the cyanosis</a:t>
            </a:r>
          </a:p>
          <a:p>
            <a:r>
              <a:rPr lang="en-US" dirty="0"/>
              <a:t>Balanced shunt  - mild to no cyanosis</a:t>
            </a:r>
          </a:p>
          <a:p>
            <a:r>
              <a:rPr lang="en-US" dirty="0"/>
              <a:t>Lower RA pressure – left to right shunt –no </a:t>
            </a:r>
            <a:r>
              <a:rPr lang="en-US" dirty="0" err="1"/>
              <a:t>cynosis</a:t>
            </a:r>
            <a:endParaRPr lang="en-US" dirty="0"/>
          </a:p>
          <a:p>
            <a:r>
              <a:rPr lang="en-US" b="1" dirty="0"/>
              <a:t>Intermittent cyanosis</a:t>
            </a:r>
            <a:r>
              <a:rPr lang="en-US" dirty="0"/>
              <a:t> –right to left shunt may only be intermittent(during exercise or pregnancy)</a:t>
            </a:r>
          </a:p>
        </p:txBody>
      </p:sp>
      <p:pic>
        <p:nvPicPr>
          <p:cNvPr id="4" name="Picture 2" descr="C:\Users\user\Downloads\1693721455481.jpg"/>
          <p:cNvPicPr>
            <a:picLocks noChangeAspect="1" noChangeArrowheads="1"/>
          </p:cNvPicPr>
          <p:nvPr/>
        </p:nvPicPr>
        <p:blipFill>
          <a:blip r:embed="rId2"/>
          <a:srcRect/>
          <a:stretch>
            <a:fillRect/>
          </a:stretch>
        </p:blipFill>
        <p:spPr bwMode="auto">
          <a:xfrm>
            <a:off x="7803931" y="2036873"/>
            <a:ext cx="4388070" cy="4195762"/>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85834" y="452717"/>
            <a:ext cx="583324" cy="997711"/>
          </a:xfrm>
        </p:spPr>
        <p:txBody>
          <a:bodyPr/>
          <a:lstStyle/>
          <a:p>
            <a:endParaRPr lang="en-IN" dirty="0"/>
          </a:p>
        </p:txBody>
      </p:sp>
      <p:sp>
        <p:nvSpPr>
          <p:cNvPr id="3" name="Content Placeholder 2"/>
          <p:cNvSpPr>
            <a:spLocks noGrp="1"/>
          </p:cNvSpPr>
          <p:nvPr>
            <p:ph idx="1"/>
          </p:nvPr>
        </p:nvSpPr>
        <p:spPr>
          <a:xfrm>
            <a:off x="472966" y="630622"/>
            <a:ext cx="9576887" cy="5617778"/>
          </a:xfrm>
        </p:spPr>
        <p:txBody>
          <a:bodyPr/>
          <a:lstStyle/>
          <a:p>
            <a:pPr>
              <a:buNone/>
            </a:pPr>
            <a:r>
              <a:rPr lang="en-US" b="1" dirty="0"/>
              <a:t>                                 </a:t>
            </a:r>
            <a:r>
              <a:rPr lang="en-US" sz="3200" b="1" dirty="0"/>
              <a:t>CLINICAL PRESENTATION</a:t>
            </a:r>
          </a:p>
          <a:p>
            <a:endParaRPr lang="en-US" b="1" dirty="0"/>
          </a:p>
          <a:p>
            <a:pPr>
              <a:buNone/>
            </a:pPr>
            <a:r>
              <a:rPr lang="en-US" b="1" dirty="0"/>
              <a:t>           Modes of presentation –depends on severity/size of functional RV</a:t>
            </a:r>
          </a:p>
          <a:p>
            <a:pPr>
              <a:buNone/>
            </a:pPr>
            <a:r>
              <a:rPr lang="en-US" b="1" dirty="0"/>
              <a:t>              Can present at any age –</a:t>
            </a:r>
            <a:r>
              <a:rPr lang="en-US" b="1" dirty="0" err="1"/>
              <a:t>foetus</a:t>
            </a:r>
            <a:r>
              <a:rPr lang="en-US" b="1" dirty="0"/>
              <a:t> to elderly</a:t>
            </a:r>
            <a:endParaRPr lang="en-IN" b="1" dirty="0"/>
          </a:p>
        </p:txBody>
      </p:sp>
      <p:pic>
        <p:nvPicPr>
          <p:cNvPr id="4" name="Picture 5" descr="C:\Users\user\Desktop\ebstein\325355_1_En_129_Fig1_HTML.jpg"/>
          <p:cNvPicPr>
            <a:picLocks noChangeAspect="1" noChangeArrowheads="1"/>
          </p:cNvPicPr>
          <p:nvPr/>
        </p:nvPicPr>
        <p:blipFill>
          <a:blip r:embed="rId2"/>
          <a:srcRect/>
          <a:stretch>
            <a:fillRect/>
          </a:stretch>
        </p:blipFill>
        <p:spPr bwMode="auto">
          <a:xfrm>
            <a:off x="1125115" y="2713786"/>
            <a:ext cx="2518367" cy="2879751"/>
          </a:xfrm>
          <a:prstGeom prst="rect">
            <a:avLst/>
          </a:prstGeom>
          <a:noFill/>
        </p:spPr>
      </p:pic>
      <p:pic>
        <p:nvPicPr>
          <p:cNvPr id="5" name="Picture 6" descr="C:\Users\user\Desktop\ebstein\images.jpg"/>
          <p:cNvPicPr>
            <a:picLocks noChangeAspect="1" noChangeArrowheads="1"/>
          </p:cNvPicPr>
          <p:nvPr/>
        </p:nvPicPr>
        <p:blipFill>
          <a:blip r:embed="rId3"/>
          <a:srcRect/>
          <a:stretch>
            <a:fillRect/>
          </a:stretch>
        </p:blipFill>
        <p:spPr bwMode="auto">
          <a:xfrm>
            <a:off x="3829529" y="2727433"/>
            <a:ext cx="2628686" cy="2866030"/>
          </a:xfrm>
          <a:prstGeom prst="rect">
            <a:avLst/>
          </a:prstGeom>
          <a:noFill/>
        </p:spPr>
      </p:pic>
      <p:sp>
        <p:nvSpPr>
          <p:cNvPr id="6" name="Rectangle 5"/>
          <p:cNvSpPr/>
          <p:nvPr/>
        </p:nvSpPr>
        <p:spPr>
          <a:xfrm>
            <a:off x="6637282" y="2617077"/>
            <a:ext cx="5554717" cy="3139321"/>
          </a:xfrm>
          <a:prstGeom prst="rect">
            <a:avLst/>
          </a:prstGeom>
        </p:spPr>
        <p:txBody>
          <a:bodyPr wrap="square">
            <a:spAutoFit/>
          </a:bodyPr>
          <a:lstStyle/>
          <a:p>
            <a:r>
              <a:rPr lang="en-US" dirty="0"/>
              <a:t>Fetal –</a:t>
            </a:r>
            <a:r>
              <a:rPr lang="en-US" dirty="0" err="1"/>
              <a:t>Hydrops,IUD</a:t>
            </a:r>
            <a:endParaRPr lang="en-US" dirty="0"/>
          </a:p>
          <a:p>
            <a:endParaRPr lang="en-US" dirty="0"/>
          </a:p>
          <a:p>
            <a:r>
              <a:rPr lang="en-US" dirty="0"/>
              <a:t>Neonate – </a:t>
            </a:r>
            <a:r>
              <a:rPr lang="en-US" dirty="0" err="1"/>
              <a:t>death,HF,Transient</a:t>
            </a:r>
            <a:r>
              <a:rPr lang="en-US" dirty="0"/>
              <a:t> neonatal cyanosis</a:t>
            </a:r>
          </a:p>
          <a:p>
            <a:endParaRPr lang="en-US" dirty="0"/>
          </a:p>
          <a:p>
            <a:r>
              <a:rPr lang="en-US" dirty="0"/>
              <a:t>Infant –CCF</a:t>
            </a:r>
          </a:p>
          <a:p>
            <a:endParaRPr lang="en-US" dirty="0"/>
          </a:p>
          <a:p>
            <a:r>
              <a:rPr lang="en-US" dirty="0"/>
              <a:t>Child –murmur</a:t>
            </a:r>
          </a:p>
          <a:p>
            <a:endParaRPr lang="en-US" dirty="0"/>
          </a:p>
          <a:p>
            <a:r>
              <a:rPr lang="en-US" dirty="0"/>
              <a:t>Teens &amp; Adult –Palpitation</a:t>
            </a:r>
          </a:p>
          <a:p>
            <a:endParaRPr lang="en-US" dirty="0"/>
          </a:p>
          <a:p>
            <a:r>
              <a:rPr lang="en-US" dirty="0"/>
              <a:t>Rare –paradoxical embolism &amp; brain abscess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Clinical Presentation</a:t>
            </a:r>
            <a:br>
              <a:rPr lang="en-IN" b="1" dirty="0"/>
            </a:br>
            <a:endParaRPr lang="en-IN" dirty="0"/>
          </a:p>
        </p:txBody>
      </p:sp>
      <p:sp>
        <p:nvSpPr>
          <p:cNvPr id="3" name="Content Placeholder 2"/>
          <p:cNvSpPr>
            <a:spLocks noGrp="1"/>
          </p:cNvSpPr>
          <p:nvPr>
            <p:ph idx="1"/>
          </p:nvPr>
        </p:nvSpPr>
        <p:spPr/>
        <p:txBody>
          <a:bodyPr>
            <a:normAutofit fontScale="77500" lnSpcReduction="20000"/>
          </a:bodyPr>
          <a:lstStyle/>
          <a:p>
            <a:pPr algn="ctr"/>
            <a:r>
              <a:rPr lang="en-IN" dirty="0"/>
              <a:t>Wide spectrum of pathophysiology- differing presentations</a:t>
            </a:r>
          </a:p>
          <a:p>
            <a:pPr marL="0" indent="0" algn="ctr">
              <a:buNone/>
            </a:pPr>
            <a:r>
              <a:rPr lang="en-IN" b="1" i="1" dirty="0" err="1">
                <a:solidFill>
                  <a:schemeClr val="accent1"/>
                </a:solidFill>
              </a:rPr>
              <a:t>Fetus</a:t>
            </a:r>
            <a:r>
              <a:rPr lang="en-IN" i="1" dirty="0">
                <a:solidFill>
                  <a:schemeClr val="accent1"/>
                </a:solidFill>
              </a:rPr>
              <a:t> :</a:t>
            </a:r>
          </a:p>
          <a:p>
            <a:pPr marL="0" indent="0" algn="ctr">
              <a:buNone/>
            </a:pPr>
            <a:r>
              <a:rPr lang="en-IN" dirty="0"/>
              <a:t>present as </a:t>
            </a:r>
            <a:r>
              <a:rPr lang="en-IN" dirty="0" err="1"/>
              <a:t>cardiomegaly,tricuspid</a:t>
            </a:r>
            <a:r>
              <a:rPr lang="en-IN" dirty="0"/>
              <a:t> regurgitation, with RA enlargement on </a:t>
            </a:r>
            <a:r>
              <a:rPr lang="en-IN" dirty="0" err="1"/>
              <a:t>fetal</a:t>
            </a:r>
            <a:r>
              <a:rPr lang="en-IN" dirty="0"/>
              <a:t> echocardiography, arrhythmia or heart failure with </a:t>
            </a:r>
            <a:r>
              <a:rPr lang="en-IN" dirty="0" err="1"/>
              <a:t>hydrops</a:t>
            </a:r>
            <a:r>
              <a:rPr lang="en-IN" dirty="0"/>
              <a:t>.</a:t>
            </a:r>
          </a:p>
          <a:p>
            <a:pPr marL="0" indent="0" algn="ctr">
              <a:buNone/>
            </a:pPr>
            <a:r>
              <a:rPr lang="en-IN" dirty="0"/>
              <a:t>high incidence of </a:t>
            </a:r>
            <a:r>
              <a:rPr lang="en-IN" dirty="0" err="1"/>
              <a:t>fetal</a:t>
            </a:r>
            <a:r>
              <a:rPr lang="en-IN" dirty="0"/>
              <a:t> loss</a:t>
            </a:r>
          </a:p>
          <a:p>
            <a:pPr marL="0" indent="0" algn="ctr">
              <a:buNone/>
            </a:pPr>
            <a:r>
              <a:rPr lang="en-IN" b="1" i="1" dirty="0">
                <a:solidFill>
                  <a:schemeClr val="accent1"/>
                </a:solidFill>
              </a:rPr>
              <a:t>Neonates and Infants : </a:t>
            </a:r>
          </a:p>
          <a:p>
            <a:pPr marL="0" indent="0" algn="ctr">
              <a:buNone/>
            </a:pPr>
            <a:r>
              <a:rPr lang="en-IN" dirty="0"/>
              <a:t>milder forms </a:t>
            </a:r>
            <a:r>
              <a:rPr lang="en-IN" dirty="0">
                <a:sym typeface="Wingdings" panose="05000000000000000000" pitchFamily="2" charset="2"/>
              </a:rPr>
              <a:t></a:t>
            </a:r>
            <a:r>
              <a:rPr lang="en-IN" dirty="0"/>
              <a:t>asymptomatic</a:t>
            </a:r>
          </a:p>
          <a:p>
            <a:pPr marL="0" indent="0" algn="ctr">
              <a:buNone/>
            </a:pPr>
            <a:r>
              <a:rPr lang="en-IN" dirty="0"/>
              <a:t>severe forms </a:t>
            </a:r>
            <a:r>
              <a:rPr lang="en-IN" dirty="0">
                <a:sym typeface="Wingdings" panose="05000000000000000000" pitchFamily="2" charset="2"/>
              </a:rPr>
              <a:t> </a:t>
            </a:r>
            <a:r>
              <a:rPr lang="en-IN" dirty="0"/>
              <a:t> symptomatic and have severe cardiomegaly : associated lung hypoplasia</a:t>
            </a:r>
          </a:p>
          <a:p>
            <a:pPr marL="0" indent="0" algn="ctr">
              <a:buNone/>
            </a:pPr>
            <a:r>
              <a:rPr lang="en-IN" dirty="0"/>
              <a:t>no forward flow due to ineffective RV and inability to overcome the high PVR that exists in the early neonatal period</a:t>
            </a:r>
          </a:p>
          <a:p>
            <a:pPr marL="0" indent="0" algn="ctr">
              <a:buNone/>
            </a:pPr>
            <a:r>
              <a:rPr lang="en-IN" dirty="0"/>
              <a:t>functional/physiological pulmonary atresia</a:t>
            </a:r>
          </a:p>
          <a:p>
            <a:pPr marL="0" indent="0" algn="ctr">
              <a:buNone/>
            </a:pPr>
            <a:endParaRPr lang="en-IN" dirty="0"/>
          </a:p>
          <a:p>
            <a:pPr marL="0" indent="0" algn="ctr">
              <a:buNone/>
            </a:pPr>
            <a:r>
              <a:rPr lang="en-IN" dirty="0"/>
              <a:t>pulmonary blood flow is dependent on ductal patency</a:t>
            </a:r>
          </a:p>
        </p:txBody>
      </p:sp>
    </p:spTree>
    <p:extLst>
      <p:ext uri="{BB962C8B-B14F-4D97-AF65-F5344CB8AC3E}">
        <p14:creationId xmlns:p14="http://schemas.microsoft.com/office/powerpoint/2010/main" val="40537251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92500" lnSpcReduction="10000"/>
          </a:bodyPr>
          <a:lstStyle/>
          <a:p>
            <a:r>
              <a:rPr lang="en-IN" dirty="0"/>
              <a:t>Systemic venous return from RA needs PFO or ASD for egress</a:t>
            </a:r>
          </a:p>
          <a:p>
            <a:r>
              <a:rPr lang="en-IN" dirty="0"/>
              <a:t>R </a:t>
            </a:r>
            <a:r>
              <a:rPr lang="en-IN" dirty="0">
                <a:sym typeface="Wingdings" panose="05000000000000000000" pitchFamily="2" charset="2"/>
              </a:rPr>
              <a:t> L shunt : </a:t>
            </a:r>
            <a:r>
              <a:rPr lang="en-IN" dirty="0"/>
              <a:t>significant cyanosis in </a:t>
            </a:r>
            <a:r>
              <a:rPr lang="en-IN" dirty="0" err="1"/>
              <a:t>newborn</a:t>
            </a:r>
            <a:endParaRPr lang="en-IN" dirty="0"/>
          </a:p>
          <a:p>
            <a:r>
              <a:rPr lang="en-IN" dirty="0"/>
              <a:t> If PFO is restrictive</a:t>
            </a:r>
            <a:r>
              <a:rPr lang="en-IN" dirty="0">
                <a:sym typeface="Wingdings" panose="05000000000000000000" pitchFamily="2" charset="2"/>
              </a:rPr>
              <a:t> </a:t>
            </a:r>
            <a:r>
              <a:rPr lang="en-IN" dirty="0"/>
              <a:t> right atrial hypertension and systemic venous congestion occur</a:t>
            </a:r>
          </a:p>
          <a:p>
            <a:r>
              <a:rPr lang="en-IN" dirty="0"/>
              <a:t>If </a:t>
            </a:r>
            <a:r>
              <a:rPr lang="en-IN" dirty="0" err="1"/>
              <a:t>ductus</a:t>
            </a:r>
            <a:r>
              <a:rPr lang="en-IN" dirty="0"/>
              <a:t> </a:t>
            </a:r>
            <a:r>
              <a:rPr lang="en-IN" dirty="0" err="1"/>
              <a:t>arteriosus</a:t>
            </a:r>
            <a:r>
              <a:rPr lang="en-IN" dirty="0"/>
              <a:t> is inadequate</a:t>
            </a:r>
            <a:r>
              <a:rPr lang="en-IN" dirty="0">
                <a:sym typeface="Wingdings" panose="05000000000000000000" pitchFamily="2" charset="2"/>
              </a:rPr>
              <a:t></a:t>
            </a:r>
            <a:r>
              <a:rPr lang="en-IN" dirty="0"/>
              <a:t> poor oxygenation from diminished blood flow and inadequate cardiac output due to poor pulmonary venous return coupled with small shunt via the PFO</a:t>
            </a:r>
          </a:p>
          <a:p>
            <a:r>
              <a:rPr lang="en-IN" dirty="0"/>
              <a:t>leads to severe cyanosis and severe metabolic acidosis in the </a:t>
            </a:r>
            <a:r>
              <a:rPr lang="en-IN" dirty="0" err="1"/>
              <a:t>newborn</a:t>
            </a:r>
            <a:endParaRPr lang="en-IN" dirty="0"/>
          </a:p>
          <a:p>
            <a:r>
              <a:rPr lang="en-IN" dirty="0">
                <a:solidFill>
                  <a:schemeClr val="accent1"/>
                </a:solidFill>
              </a:rPr>
              <a:t>Cyanosis - approximately 50 percent </a:t>
            </a:r>
            <a:r>
              <a:rPr lang="en-IN" dirty="0" err="1">
                <a:solidFill>
                  <a:schemeClr val="accent1"/>
                </a:solidFill>
              </a:rPr>
              <a:t>newborn</a:t>
            </a:r>
            <a:endParaRPr lang="en-IN" dirty="0">
              <a:solidFill>
                <a:schemeClr val="accent1"/>
              </a:solidFill>
            </a:endParaRPr>
          </a:p>
          <a:p>
            <a:r>
              <a:rPr lang="en-IN" dirty="0"/>
              <a:t>Murmur -less common presenting </a:t>
            </a:r>
            <a:r>
              <a:rPr lang="en-IN" dirty="0" err="1"/>
              <a:t>featurs</a:t>
            </a:r>
            <a:r>
              <a:rPr lang="en-IN" dirty="0"/>
              <a:t>. Incidental finding of cardiomegaly in a chest X-ray performed for another purpose is another mode of presentation</a:t>
            </a:r>
          </a:p>
          <a:p>
            <a:pPr marL="0" indent="0">
              <a:buNone/>
            </a:pPr>
            <a:endParaRPr lang="en-IN" dirty="0"/>
          </a:p>
        </p:txBody>
      </p:sp>
    </p:spTree>
    <p:extLst>
      <p:ext uri="{BB962C8B-B14F-4D97-AF65-F5344CB8AC3E}">
        <p14:creationId xmlns:p14="http://schemas.microsoft.com/office/powerpoint/2010/main" val="487416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8125"/>
            <a:ext cx="11429999" cy="1400530"/>
          </a:xfrm>
        </p:spPr>
        <p:txBody>
          <a:bodyPr/>
          <a:lstStyle/>
          <a:p>
            <a:r>
              <a:rPr lang="en-IN" b="1" dirty="0" err="1"/>
              <a:t>Pathophysiology</a:t>
            </a:r>
            <a:r>
              <a:rPr lang="en-IN" b="1" dirty="0"/>
              <a:t> of intermittent cyanosis</a:t>
            </a:r>
            <a:br>
              <a:rPr lang="en-IN" b="1" dirty="0"/>
            </a:br>
            <a:endParaRPr lang="en-IN" dirty="0"/>
          </a:p>
        </p:txBody>
      </p:sp>
      <p:sp>
        <p:nvSpPr>
          <p:cNvPr id="3" name="Content Placeholder 2"/>
          <p:cNvSpPr>
            <a:spLocks noGrp="1"/>
          </p:cNvSpPr>
          <p:nvPr>
            <p:ph idx="1"/>
          </p:nvPr>
        </p:nvSpPr>
        <p:spPr>
          <a:xfrm>
            <a:off x="6363144" y="2239433"/>
            <a:ext cx="4486180" cy="4000152"/>
          </a:xfrm>
        </p:spPr>
        <p:txBody>
          <a:bodyPr>
            <a:normAutofit lnSpcReduction="10000"/>
          </a:bodyPr>
          <a:lstStyle/>
          <a:p>
            <a:pPr marL="0" indent="0">
              <a:buNone/>
            </a:pPr>
            <a:r>
              <a:rPr lang="en-IN" b="1" dirty="0">
                <a:solidFill>
                  <a:schemeClr val="accent1"/>
                </a:solidFill>
              </a:rPr>
              <a:t>moderate to severe forms- </a:t>
            </a:r>
          </a:p>
          <a:p>
            <a:pPr marL="0" indent="0" algn="ctr">
              <a:buNone/>
            </a:pPr>
            <a:r>
              <a:rPr lang="en-IN" dirty="0"/>
              <a:t>with each atrial contraction</a:t>
            </a:r>
            <a:r>
              <a:rPr lang="en-IN" dirty="0">
                <a:sym typeface="Wingdings" panose="05000000000000000000" pitchFamily="2" charset="2"/>
              </a:rPr>
              <a:t></a:t>
            </a:r>
            <a:r>
              <a:rPr lang="en-IN" dirty="0"/>
              <a:t> blood is propelled into the </a:t>
            </a:r>
            <a:r>
              <a:rPr lang="en-IN" dirty="0" err="1"/>
              <a:t>atrialized</a:t>
            </a:r>
            <a:r>
              <a:rPr lang="en-IN" dirty="0"/>
              <a:t> RV</a:t>
            </a:r>
          </a:p>
          <a:p>
            <a:pPr marL="0" indent="0" algn="ctr">
              <a:buNone/>
            </a:pPr>
            <a:r>
              <a:rPr lang="en-IN" dirty="0"/>
              <a:t>With ventricular contraction that follows- blood is forced back into the right atrium </a:t>
            </a:r>
            <a:endParaRPr lang="en-IN" dirty="0">
              <a:sym typeface="Wingdings" panose="05000000000000000000" pitchFamily="2" charset="2"/>
            </a:endParaRPr>
          </a:p>
          <a:p>
            <a:pPr marL="0" indent="0" algn="ctr">
              <a:buNone/>
            </a:pPr>
            <a:r>
              <a:rPr lang="en-IN" dirty="0"/>
              <a:t>more pronounced in children with significant TR</a:t>
            </a:r>
          </a:p>
          <a:p>
            <a:pPr marL="0" indent="0" algn="ctr">
              <a:buNone/>
            </a:pPr>
            <a:r>
              <a:rPr lang="en-IN" dirty="0"/>
              <a:t>With the next atrial contraction, this blood is forced back into the </a:t>
            </a:r>
            <a:r>
              <a:rPr lang="en-IN" dirty="0" err="1"/>
              <a:t>atrialized</a:t>
            </a:r>
            <a:r>
              <a:rPr lang="en-IN" dirty="0"/>
              <a:t> RV</a:t>
            </a:r>
          </a:p>
          <a:p>
            <a:endParaRPr lang="en-IN" dirty="0"/>
          </a:p>
        </p:txBody>
      </p:sp>
      <p:sp>
        <p:nvSpPr>
          <p:cNvPr id="4" name="TextBox 3"/>
          <p:cNvSpPr txBox="1"/>
          <p:nvPr/>
        </p:nvSpPr>
        <p:spPr>
          <a:xfrm>
            <a:off x="3000777" y="1406587"/>
            <a:ext cx="5808372" cy="646331"/>
          </a:xfrm>
          <a:prstGeom prst="rect">
            <a:avLst/>
          </a:prstGeom>
          <a:noFill/>
        </p:spPr>
        <p:txBody>
          <a:bodyPr wrap="square" rtlCol="0">
            <a:spAutoFit/>
          </a:bodyPr>
          <a:lstStyle/>
          <a:p>
            <a:pPr algn="ctr"/>
            <a:r>
              <a:rPr lang="en-IN" b="1" dirty="0">
                <a:solidFill>
                  <a:schemeClr val="accent1"/>
                </a:solidFill>
              </a:rPr>
              <a:t>main determinants - degree of displacement of TV and degree of TR </a:t>
            </a:r>
          </a:p>
        </p:txBody>
      </p:sp>
      <p:sp>
        <p:nvSpPr>
          <p:cNvPr id="6" name="TextBox 5"/>
          <p:cNvSpPr txBox="1"/>
          <p:nvPr/>
        </p:nvSpPr>
        <p:spPr>
          <a:xfrm>
            <a:off x="1457476" y="2350165"/>
            <a:ext cx="2871989" cy="1200329"/>
          </a:xfrm>
          <a:prstGeom prst="rect">
            <a:avLst/>
          </a:prstGeom>
          <a:noFill/>
        </p:spPr>
        <p:txBody>
          <a:bodyPr wrap="square" rtlCol="0">
            <a:spAutoFit/>
          </a:bodyPr>
          <a:lstStyle/>
          <a:p>
            <a:r>
              <a:rPr lang="en-IN" b="1" dirty="0">
                <a:solidFill>
                  <a:schemeClr val="accent1"/>
                </a:solidFill>
              </a:rPr>
              <a:t>mild </a:t>
            </a:r>
            <a:r>
              <a:rPr lang="en-IN" b="1" dirty="0" err="1">
                <a:solidFill>
                  <a:schemeClr val="accent1"/>
                </a:solidFill>
              </a:rPr>
              <a:t>Ebstein</a:t>
            </a:r>
            <a:r>
              <a:rPr lang="en-IN" b="1" dirty="0">
                <a:solidFill>
                  <a:schemeClr val="accent1"/>
                </a:solidFill>
              </a:rPr>
              <a:t> </a:t>
            </a:r>
            <a:r>
              <a:rPr lang="en-IN" b="1" dirty="0"/>
              <a:t>–</a:t>
            </a:r>
          </a:p>
          <a:p>
            <a:r>
              <a:rPr lang="en-IN" b="1" dirty="0"/>
              <a:t>t</a:t>
            </a:r>
            <a:r>
              <a:rPr lang="en-IN" dirty="0"/>
              <a:t>ricuspid valve function is close to normal</a:t>
            </a:r>
          </a:p>
          <a:p>
            <a:endParaRPr lang="en-IN" dirty="0"/>
          </a:p>
        </p:txBody>
      </p:sp>
      <p:sp>
        <p:nvSpPr>
          <p:cNvPr id="7" name="Down Arrow 6"/>
          <p:cNvSpPr/>
          <p:nvPr/>
        </p:nvSpPr>
        <p:spPr>
          <a:xfrm>
            <a:off x="8449569" y="3464684"/>
            <a:ext cx="218941" cy="244699"/>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Down Arrow 7"/>
          <p:cNvSpPr/>
          <p:nvPr/>
        </p:nvSpPr>
        <p:spPr>
          <a:xfrm>
            <a:off x="8449569" y="4421795"/>
            <a:ext cx="218941" cy="244699"/>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Down Arrow 8"/>
          <p:cNvSpPr/>
          <p:nvPr/>
        </p:nvSpPr>
        <p:spPr>
          <a:xfrm>
            <a:off x="8449568" y="5072172"/>
            <a:ext cx="218941" cy="244699"/>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548206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Original description</a:t>
            </a:r>
            <a:endParaRPr lang="en-IN" dirty="0"/>
          </a:p>
        </p:txBody>
      </p:sp>
      <p:sp>
        <p:nvSpPr>
          <p:cNvPr id="3" name="Content Placeholder 2"/>
          <p:cNvSpPr>
            <a:spLocks noGrp="1"/>
          </p:cNvSpPr>
          <p:nvPr>
            <p:ph idx="1"/>
          </p:nvPr>
        </p:nvSpPr>
        <p:spPr>
          <a:xfrm>
            <a:off x="464233" y="2123257"/>
            <a:ext cx="11057207" cy="4558897"/>
          </a:xfrm>
        </p:spPr>
        <p:txBody>
          <a:bodyPr/>
          <a:lstStyle/>
          <a:p>
            <a:r>
              <a:rPr lang="en-IN" dirty="0"/>
              <a:t>On 28 June 1864,  Joseph </a:t>
            </a:r>
            <a:r>
              <a:rPr lang="en-IN" dirty="0" err="1"/>
              <a:t>Prescher</a:t>
            </a:r>
            <a:r>
              <a:rPr lang="en-IN" dirty="0"/>
              <a:t>, a 19-year-old </a:t>
            </a:r>
            <a:r>
              <a:rPr lang="en-IN" dirty="0" err="1"/>
              <a:t>laborer</a:t>
            </a:r>
            <a:r>
              <a:rPr lang="en-IN" dirty="0"/>
              <a:t> whose childhood </a:t>
            </a:r>
            <a:r>
              <a:rPr lang="en-IN" dirty="0" err="1"/>
              <a:t>dyspnea</a:t>
            </a:r>
            <a:r>
              <a:rPr lang="en-IN" dirty="0"/>
              <a:t> and palpitations had worsened with age. </a:t>
            </a:r>
          </a:p>
          <a:p>
            <a:endParaRPr lang="en-IN" dirty="0"/>
          </a:p>
          <a:p>
            <a:r>
              <a:rPr lang="en-IN" dirty="0"/>
              <a:t>The patient's attending physician, Hermann </a:t>
            </a:r>
            <a:r>
              <a:rPr lang="en-IN" dirty="0" err="1"/>
              <a:t>Kornfeld</a:t>
            </a:r>
            <a:r>
              <a:rPr lang="en-IN" dirty="0"/>
              <a:t>, described the patient's </a:t>
            </a:r>
            <a:r>
              <a:rPr lang="en-IN" dirty="0" err="1"/>
              <a:t>cachexia</a:t>
            </a:r>
            <a:r>
              <a:rPr lang="en-IN" dirty="0"/>
              <a:t>; severe cyanosis; jugular veins that throbbed in synchrony with the heart's rhythm; a systolic cardiac murmur; and an enlarged cardiac silhouette, detected during cardiac percussion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normAutofit/>
          </a:bodyPr>
          <a:lstStyle/>
          <a:p>
            <a:pPr marL="0" indent="0" algn="ctr">
              <a:buNone/>
            </a:pPr>
            <a:r>
              <a:rPr lang="en-IN" b="1" dirty="0">
                <a:solidFill>
                  <a:schemeClr val="accent1"/>
                </a:solidFill>
              </a:rPr>
              <a:t>“</a:t>
            </a:r>
            <a:r>
              <a:rPr lang="en-IN" b="1" dirty="0" err="1">
                <a:solidFill>
                  <a:schemeClr val="accent1"/>
                </a:solidFill>
              </a:rPr>
              <a:t>ping-pong</a:t>
            </a:r>
            <a:r>
              <a:rPr lang="en-IN" b="1" dirty="0">
                <a:solidFill>
                  <a:schemeClr val="accent1"/>
                </a:solidFill>
              </a:rPr>
              <a:t> effect”</a:t>
            </a:r>
          </a:p>
          <a:p>
            <a:pPr marL="0" indent="0" algn="ctr">
              <a:buNone/>
            </a:pPr>
            <a:r>
              <a:rPr lang="en-IN" b="1" dirty="0">
                <a:solidFill>
                  <a:schemeClr val="accent1"/>
                </a:solidFill>
              </a:rPr>
              <a:t> </a:t>
            </a:r>
            <a:r>
              <a:rPr lang="en-IN" dirty="0"/>
              <a:t>causes right atrial dilatation and increases right atrial pressure</a:t>
            </a:r>
          </a:p>
          <a:p>
            <a:pPr marL="0" indent="0" algn="ctr">
              <a:buNone/>
            </a:pPr>
            <a:endParaRPr lang="en-IN" dirty="0"/>
          </a:p>
          <a:p>
            <a:pPr marL="0" indent="0" algn="ctr">
              <a:buNone/>
            </a:pPr>
            <a:endParaRPr lang="en-IN" dirty="0"/>
          </a:p>
          <a:p>
            <a:pPr marL="0" indent="0" algn="ctr">
              <a:buNone/>
            </a:pPr>
            <a:r>
              <a:rPr lang="en-IN" dirty="0"/>
              <a:t>right to left shunt across ASD/ PFO</a:t>
            </a:r>
          </a:p>
          <a:p>
            <a:pPr marL="0" indent="0" algn="ctr">
              <a:buNone/>
            </a:pPr>
            <a:endParaRPr lang="en-IN" dirty="0"/>
          </a:p>
          <a:p>
            <a:pPr marL="0" indent="0" algn="ctr">
              <a:buNone/>
            </a:pPr>
            <a:endParaRPr lang="en-IN" dirty="0"/>
          </a:p>
          <a:p>
            <a:pPr marL="0" indent="0" algn="ctr">
              <a:buNone/>
            </a:pPr>
            <a:r>
              <a:rPr lang="en-IN" dirty="0">
                <a:solidFill>
                  <a:schemeClr val="accent1"/>
                </a:solidFill>
              </a:rPr>
              <a:t>arterial desaturation and pulmonary </a:t>
            </a:r>
            <a:r>
              <a:rPr lang="en-IN" dirty="0" err="1">
                <a:solidFill>
                  <a:schemeClr val="accent1"/>
                </a:solidFill>
              </a:rPr>
              <a:t>oligemia</a:t>
            </a:r>
            <a:r>
              <a:rPr lang="en-IN" dirty="0"/>
              <a:t>.</a:t>
            </a:r>
          </a:p>
          <a:p>
            <a:endParaRPr lang="en-IN" dirty="0"/>
          </a:p>
        </p:txBody>
      </p:sp>
      <p:sp>
        <p:nvSpPr>
          <p:cNvPr id="4" name="Down Arrow 3"/>
          <p:cNvSpPr/>
          <p:nvPr/>
        </p:nvSpPr>
        <p:spPr>
          <a:xfrm>
            <a:off x="5576581" y="4290909"/>
            <a:ext cx="218942" cy="614525"/>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Down Arrow 4"/>
          <p:cNvSpPr/>
          <p:nvPr/>
        </p:nvSpPr>
        <p:spPr>
          <a:xfrm>
            <a:off x="5576582" y="2975019"/>
            <a:ext cx="218941" cy="631066"/>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8220221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92500" lnSpcReduction="10000"/>
          </a:bodyPr>
          <a:lstStyle/>
          <a:p>
            <a:r>
              <a:rPr lang="en-IN" dirty="0" err="1"/>
              <a:t>Newborn</a:t>
            </a:r>
            <a:r>
              <a:rPr lang="en-IN" dirty="0"/>
              <a:t> babies with severe </a:t>
            </a:r>
            <a:r>
              <a:rPr lang="en-IN" dirty="0" err="1"/>
              <a:t>Ebstein</a:t>
            </a:r>
            <a:r>
              <a:rPr lang="en-IN" dirty="0"/>
              <a:t> anomaly - </a:t>
            </a:r>
            <a:r>
              <a:rPr lang="en-IN" dirty="0">
                <a:solidFill>
                  <a:schemeClr val="accent1"/>
                </a:solidFill>
              </a:rPr>
              <a:t>cyanotic secondary to R</a:t>
            </a:r>
            <a:r>
              <a:rPr lang="en-IN" dirty="0">
                <a:solidFill>
                  <a:schemeClr val="accent1"/>
                </a:solidFill>
                <a:sym typeface="Wingdings" panose="05000000000000000000" pitchFamily="2" charset="2"/>
              </a:rPr>
              <a:t> L </a:t>
            </a:r>
            <a:r>
              <a:rPr lang="en-IN" dirty="0">
                <a:solidFill>
                  <a:schemeClr val="accent1"/>
                </a:solidFill>
              </a:rPr>
              <a:t>shunt across atrial septum</a:t>
            </a:r>
          </a:p>
          <a:p>
            <a:r>
              <a:rPr lang="en-IN" dirty="0"/>
              <a:t>This is further accentuated by the usual high pulmonary vascular resistance that exists at this age</a:t>
            </a:r>
          </a:p>
          <a:p>
            <a:r>
              <a:rPr lang="en-IN" dirty="0"/>
              <a:t>Significant TR causes severe RA enlargement </a:t>
            </a:r>
            <a:r>
              <a:rPr lang="en-IN" i="1" dirty="0"/>
              <a:t>in utero </a:t>
            </a:r>
            <a:r>
              <a:rPr lang="en-IN" dirty="0"/>
              <a:t>as well as after birth</a:t>
            </a:r>
          </a:p>
          <a:p>
            <a:pPr marL="0" indent="0" algn="ctr">
              <a:buNone/>
            </a:pPr>
            <a:r>
              <a:rPr lang="en-IN" dirty="0"/>
              <a:t>inadequate RV myocardium to generate high enough pressure to achieve forward flow via the pulmonary valve</a:t>
            </a:r>
          </a:p>
          <a:p>
            <a:pPr marL="0" indent="0" algn="ctr">
              <a:buNone/>
            </a:pPr>
            <a:endParaRPr lang="en-IN" dirty="0"/>
          </a:p>
          <a:p>
            <a:pPr marL="0" indent="0" algn="ctr">
              <a:buNone/>
            </a:pPr>
            <a:r>
              <a:rPr lang="en-IN" dirty="0"/>
              <a:t>high PVR :inability of the pulmonary valve leaflets to open</a:t>
            </a:r>
          </a:p>
          <a:p>
            <a:pPr marL="0" indent="0" algn="ctr">
              <a:buNone/>
            </a:pPr>
            <a:endParaRPr lang="en-IN" dirty="0"/>
          </a:p>
          <a:p>
            <a:pPr marL="0" indent="0" algn="ctr">
              <a:buNone/>
            </a:pPr>
            <a:r>
              <a:rPr lang="en-IN" b="1" dirty="0">
                <a:solidFill>
                  <a:schemeClr val="accent1"/>
                </a:solidFill>
              </a:rPr>
              <a:t>‘functional’ pulmonary atresia</a:t>
            </a:r>
          </a:p>
          <a:p>
            <a:endParaRPr lang="en-IN" dirty="0"/>
          </a:p>
        </p:txBody>
      </p:sp>
      <p:sp>
        <p:nvSpPr>
          <p:cNvPr id="4" name="Down Arrow 3"/>
          <p:cNvSpPr/>
          <p:nvPr/>
        </p:nvSpPr>
        <p:spPr>
          <a:xfrm>
            <a:off x="5508890" y="4649540"/>
            <a:ext cx="218941" cy="244699"/>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Down Arrow 5"/>
          <p:cNvSpPr/>
          <p:nvPr/>
        </p:nvSpPr>
        <p:spPr>
          <a:xfrm>
            <a:off x="5508890" y="5611163"/>
            <a:ext cx="218941" cy="244699"/>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180782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PVR DECREASE</a:t>
            </a:r>
          </a:p>
        </p:txBody>
      </p:sp>
      <p:sp>
        <p:nvSpPr>
          <p:cNvPr id="3" name="Content Placeholder 2"/>
          <p:cNvSpPr>
            <a:spLocks noGrp="1"/>
          </p:cNvSpPr>
          <p:nvPr>
            <p:ph idx="1"/>
          </p:nvPr>
        </p:nvSpPr>
        <p:spPr/>
        <p:txBody>
          <a:bodyPr>
            <a:normAutofit/>
          </a:bodyPr>
          <a:lstStyle/>
          <a:p>
            <a:r>
              <a:rPr lang="en-IN" dirty="0"/>
              <a:t>pulmonary valve may open</a:t>
            </a:r>
          </a:p>
          <a:p>
            <a:r>
              <a:rPr lang="en-IN" dirty="0"/>
              <a:t>R </a:t>
            </a:r>
            <a:r>
              <a:rPr lang="en-IN" dirty="0">
                <a:sym typeface="Wingdings" panose="05000000000000000000" pitchFamily="2" charset="2"/>
              </a:rPr>
              <a:t> L </a:t>
            </a:r>
            <a:r>
              <a:rPr lang="en-IN" dirty="0"/>
              <a:t>shunting at atrial septal level  decrease</a:t>
            </a:r>
            <a:r>
              <a:rPr lang="en-IN" dirty="0">
                <a:sym typeface="Wingdings" panose="05000000000000000000" pitchFamily="2" charset="2"/>
              </a:rPr>
              <a:t> </a:t>
            </a:r>
            <a:r>
              <a:rPr lang="en-IN" dirty="0"/>
              <a:t> </a:t>
            </a:r>
            <a:r>
              <a:rPr lang="en-IN" dirty="0">
                <a:solidFill>
                  <a:schemeClr val="accent1"/>
                </a:solidFill>
              </a:rPr>
              <a:t>cyanosis decreases</a:t>
            </a:r>
          </a:p>
          <a:p>
            <a:r>
              <a:rPr lang="en-IN" dirty="0"/>
              <a:t>establishment of forward flow via the pulmonary valve</a:t>
            </a:r>
          </a:p>
          <a:p>
            <a:r>
              <a:rPr lang="en-IN" dirty="0"/>
              <a:t>Cyanosis may return in later childhood or adolescence when tricuspid valve function deteriorates (causing regurgitation)</a:t>
            </a:r>
          </a:p>
          <a:p>
            <a:endParaRPr lang="en-IN" dirty="0"/>
          </a:p>
          <a:p>
            <a:pPr marL="0" indent="0" algn="ctr">
              <a:buNone/>
            </a:pPr>
            <a:r>
              <a:rPr lang="en-IN" b="1" dirty="0"/>
              <a:t>This clinical course is described as </a:t>
            </a:r>
            <a:r>
              <a:rPr lang="en-IN" b="1" dirty="0">
                <a:solidFill>
                  <a:schemeClr val="accent1"/>
                </a:solidFill>
              </a:rPr>
              <a:t>‘transient’ or ‘intermittent’ cyanosis</a:t>
            </a:r>
          </a:p>
        </p:txBody>
      </p:sp>
    </p:spTree>
    <p:extLst>
      <p:ext uri="{BB962C8B-B14F-4D97-AF65-F5344CB8AC3E}">
        <p14:creationId xmlns:p14="http://schemas.microsoft.com/office/powerpoint/2010/main" val="1991459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i="1" dirty="0"/>
              <a:t>Children, Adolescents and Adults</a:t>
            </a:r>
            <a:endParaRPr lang="en-IN" dirty="0"/>
          </a:p>
        </p:txBody>
      </p:sp>
      <p:sp>
        <p:nvSpPr>
          <p:cNvPr id="3" name="Content Placeholder 2"/>
          <p:cNvSpPr>
            <a:spLocks noGrp="1"/>
          </p:cNvSpPr>
          <p:nvPr>
            <p:ph idx="1"/>
          </p:nvPr>
        </p:nvSpPr>
        <p:spPr/>
        <p:txBody>
          <a:bodyPr>
            <a:normAutofit/>
          </a:bodyPr>
          <a:lstStyle/>
          <a:p>
            <a:r>
              <a:rPr lang="en-IN" dirty="0">
                <a:solidFill>
                  <a:schemeClr val="accent1"/>
                </a:solidFill>
              </a:rPr>
              <a:t>largely asymptomatic </a:t>
            </a:r>
            <a:r>
              <a:rPr lang="en-IN" dirty="0"/>
              <a:t>-may be detected by cardiac murmur or by echocardiogram performed for an unrelated problem</a:t>
            </a:r>
          </a:p>
          <a:p>
            <a:r>
              <a:rPr lang="en-IN" dirty="0"/>
              <a:t>Infants with moderate to severe forms, who improved -may become </a:t>
            </a:r>
            <a:r>
              <a:rPr lang="en-IN" dirty="0">
                <a:solidFill>
                  <a:schemeClr val="accent1"/>
                </a:solidFill>
              </a:rPr>
              <a:t>symptomatic as the tricuspid valve and right ventricular function deteriorates</a:t>
            </a:r>
          </a:p>
          <a:p>
            <a:r>
              <a:rPr lang="en-IN" dirty="0"/>
              <a:t>Easy fatigability, </a:t>
            </a:r>
            <a:r>
              <a:rPr lang="en-IN" dirty="0" err="1"/>
              <a:t>excertional</a:t>
            </a:r>
            <a:r>
              <a:rPr lang="en-IN" dirty="0"/>
              <a:t> </a:t>
            </a:r>
            <a:r>
              <a:rPr lang="en-IN" dirty="0" err="1"/>
              <a:t>dyspnea</a:t>
            </a:r>
            <a:r>
              <a:rPr lang="en-IN" dirty="0"/>
              <a:t> ,cyanosis or arrhythmia may be presenting symptoms</a:t>
            </a:r>
          </a:p>
        </p:txBody>
      </p:sp>
    </p:spTree>
    <p:extLst>
      <p:ext uri="{BB962C8B-B14F-4D97-AF65-F5344CB8AC3E}">
        <p14:creationId xmlns:p14="http://schemas.microsoft.com/office/powerpoint/2010/main" val="566554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134321" y="1375576"/>
            <a:ext cx="11889357" cy="4825686"/>
          </a:xfrm>
          <a:prstGeom prst="rect">
            <a:avLst/>
          </a:prstGeom>
        </p:spPr>
      </p:pic>
    </p:spTree>
    <p:extLst>
      <p:ext uri="{BB962C8B-B14F-4D97-AF65-F5344CB8AC3E}">
        <p14:creationId xmlns:p14="http://schemas.microsoft.com/office/powerpoint/2010/main" val="413140473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i="1" dirty="0"/>
              <a:t>Arrhythmia</a:t>
            </a:r>
            <a:br>
              <a:rPr lang="en-IN" i="1" dirty="0"/>
            </a:br>
            <a:endParaRPr lang="en-IN" dirty="0"/>
          </a:p>
        </p:txBody>
      </p:sp>
      <p:sp>
        <p:nvSpPr>
          <p:cNvPr id="3" name="Content Placeholder 2"/>
          <p:cNvSpPr>
            <a:spLocks noGrp="1"/>
          </p:cNvSpPr>
          <p:nvPr>
            <p:ph idx="1"/>
          </p:nvPr>
        </p:nvSpPr>
        <p:spPr/>
        <p:txBody>
          <a:bodyPr>
            <a:normAutofit lnSpcReduction="10000"/>
          </a:bodyPr>
          <a:lstStyle/>
          <a:p>
            <a:r>
              <a:rPr lang="en-IN" dirty="0">
                <a:solidFill>
                  <a:schemeClr val="accent1"/>
                </a:solidFill>
              </a:rPr>
              <a:t>Supraventricular tachycardia (SVT) </a:t>
            </a:r>
            <a:r>
              <a:rPr lang="en-IN" dirty="0"/>
              <a:t>is common- secondary to accessory pathways or </a:t>
            </a:r>
            <a:r>
              <a:rPr lang="en-IN" dirty="0" err="1"/>
              <a:t>atrioventricular</a:t>
            </a:r>
            <a:r>
              <a:rPr lang="en-IN" dirty="0"/>
              <a:t> </a:t>
            </a:r>
            <a:r>
              <a:rPr lang="en-IN" dirty="0" err="1"/>
              <a:t>reentry</a:t>
            </a:r>
            <a:r>
              <a:rPr lang="en-IN" dirty="0"/>
              <a:t>.</a:t>
            </a:r>
          </a:p>
          <a:p>
            <a:r>
              <a:rPr lang="en-IN" dirty="0"/>
              <a:t>Atrial arrhythmias such as atrial flutter or fibrillation may also be present</a:t>
            </a:r>
          </a:p>
          <a:p>
            <a:r>
              <a:rPr lang="en-IN" dirty="0"/>
              <a:t> Accessory </a:t>
            </a:r>
            <a:r>
              <a:rPr lang="en-IN" dirty="0" err="1"/>
              <a:t>atrioventricular</a:t>
            </a:r>
            <a:r>
              <a:rPr lang="en-IN" dirty="0"/>
              <a:t> pathways are present in 20 % ; nearly all of them are </a:t>
            </a:r>
            <a:r>
              <a:rPr lang="en-IN" dirty="0">
                <a:solidFill>
                  <a:schemeClr val="accent1"/>
                </a:solidFill>
              </a:rPr>
              <a:t>right-sided pathways</a:t>
            </a:r>
          </a:p>
          <a:p>
            <a:r>
              <a:rPr lang="en-IN" dirty="0"/>
              <a:t>Accessory pathways -located in the inferior portion of the tricuspid valve annulus—most commonly </a:t>
            </a:r>
            <a:r>
              <a:rPr lang="en-IN" dirty="0" err="1"/>
              <a:t>posteroseptal</a:t>
            </a:r>
            <a:r>
              <a:rPr lang="en-IN" dirty="0"/>
              <a:t> and </a:t>
            </a:r>
            <a:r>
              <a:rPr lang="en-IN" dirty="0" err="1"/>
              <a:t>posterolateral</a:t>
            </a:r>
            <a:r>
              <a:rPr lang="en-IN" dirty="0"/>
              <a:t> pathways</a:t>
            </a:r>
          </a:p>
          <a:p>
            <a:r>
              <a:rPr lang="en-IN" dirty="0"/>
              <a:t>Due to slow conduction properties of the accessory pathways that are located in the </a:t>
            </a:r>
            <a:r>
              <a:rPr lang="en-IN" dirty="0" err="1"/>
              <a:t>atrialized</a:t>
            </a:r>
            <a:r>
              <a:rPr lang="en-IN" dirty="0"/>
              <a:t> portion of the RV, the conduction goes through AV node more often and therefore, most of these accessory pathways do manifest in sinus rhythm</a:t>
            </a:r>
          </a:p>
          <a:p>
            <a:endParaRPr lang="en-IN" dirty="0"/>
          </a:p>
        </p:txBody>
      </p:sp>
    </p:spTree>
    <p:extLst>
      <p:ext uri="{BB962C8B-B14F-4D97-AF65-F5344CB8AC3E}">
        <p14:creationId xmlns:p14="http://schemas.microsoft.com/office/powerpoint/2010/main" val="14455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14" y="452718"/>
            <a:ext cx="10479315" cy="1400530"/>
          </a:xfrm>
        </p:spPr>
        <p:txBody>
          <a:bodyPr/>
          <a:lstStyle/>
          <a:p>
            <a:r>
              <a:rPr lang="en-US" b="1" dirty="0"/>
              <a:t>Factors affecting prognosis in </a:t>
            </a:r>
            <a:r>
              <a:rPr lang="en-US" b="1" dirty="0" err="1"/>
              <a:t>Ebsteins</a:t>
            </a:r>
            <a:endParaRPr lang="en-IN" b="1" dirty="0"/>
          </a:p>
        </p:txBody>
      </p:sp>
      <p:sp>
        <p:nvSpPr>
          <p:cNvPr id="3" name="Content Placeholder 2"/>
          <p:cNvSpPr>
            <a:spLocks noGrp="1"/>
          </p:cNvSpPr>
          <p:nvPr>
            <p:ph idx="1"/>
          </p:nvPr>
        </p:nvSpPr>
        <p:spPr>
          <a:xfrm>
            <a:off x="493486" y="2052918"/>
            <a:ext cx="9556367" cy="4195481"/>
          </a:xfrm>
        </p:spPr>
        <p:txBody>
          <a:bodyPr/>
          <a:lstStyle/>
          <a:p>
            <a:r>
              <a:rPr lang="en-US" dirty="0"/>
              <a:t>RV function (Most important)</a:t>
            </a:r>
          </a:p>
          <a:p>
            <a:r>
              <a:rPr lang="en-US" dirty="0"/>
              <a:t>Size of functional RV</a:t>
            </a:r>
          </a:p>
          <a:p>
            <a:r>
              <a:rPr lang="en-US" dirty="0"/>
              <a:t>Degree to TV deformity</a:t>
            </a:r>
          </a:p>
          <a:p>
            <a:r>
              <a:rPr lang="en-US" dirty="0"/>
              <a:t>Malignant arrhythmias risk</a:t>
            </a:r>
          </a:p>
          <a:p>
            <a:r>
              <a:rPr lang="en-US" dirty="0"/>
              <a:t>Cardiomegaly(CT Ratio)</a:t>
            </a:r>
          </a:p>
          <a:p>
            <a:r>
              <a:rPr lang="en-US" dirty="0"/>
              <a:t>NYHA FC</a:t>
            </a:r>
          </a:p>
          <a:p>
            <a:r>
              <a:rPr lang="en-US" dirty="0"/>
              <a:t>Degree of Cyanosis</a:t>
            </a:r>
          </a:p>
          <a:p>
            <a:r>
              <a:rPr lang="en-US" dirty="0"/>
              <a:t>Age of presentation</a:t>
            </a:r>
            <a:endParaRPr lang="en-IN"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903116"/>
          </a:xfrm>
        </p:spPr>
        <p:txBody>
          <a:bodyPr/>
          <a:lstStyle/>
          <a:p>
            <a:r>
              <a:rPr lang="en-US" b="1" dirty="0"/>
              <a:t>Signs</a:t>
            </a:r>
            <a:endParaRPr lang="en-IN" b="1" dirty="0"/>
          </a:p>
        </p:txBody>
      </p:sp>
      <p:sp>
        <p:nvSpPr>
          <p:cNvPr id="3" name="Content Placeholder 2"/>
          <p:cNvSpPr>
            <a:spLocks noGrp="1"/>
          </p:cNvSpPr>
          <p:nvPr>
            <p:ph idx="1"/>
          </p:nvPr>
        </p:nvSpPr>
        <p:spPr>
          <a:xfrm>
            <a:off x="331076" y="1213946"/>
            <a:ext cx="11398469" cy="5034454"/>
          </a:xfrm>
        </p:spPr>
        <p:txBody>
          <a:bodyPr>
            <a:normAutofit/>
          </a:bodyPr>
          <a:lstStyle/>
          <a:p>
            <a:r>
              <a:rPr lang="en-US" dirty="0"/>
              <a:t>JVP –seldom elevated –usually normal – prominent c wave(large SAIL ATL)</a:t>
            </a:r>
          </a:p>
          <a:p>
            <a:r>
              <a:rPr lang="en-US" dirty="0"/>
              <a:t>Prominent RVOT pulsation(LPS 3rdICS), Absent RV body pulsations/LPH</a:t>
            </a:r>
          </a:p>
          <a:p>
            <a:r>
              <a:rPr lang="en-US" dirty="0"/>
              <a:t>S1 – widely split @TA M1T1 –loud T1 –SAIL sound</a:t>
            </a:r>
          </a:p>
          <a:p>
            <a:r>
              <a:rPr lang="en-US" dirty="0"/>
              <a:t>S2  -widely split(RBBB/RV dysfunction)</a:t>
            </a:r>
          </a:p>
          <a:p>
            <a:r>
              <a:rPr lang="en-US" dirty="0"/>
              <a:t>S3 ,S4, Quadruple rhythm</a:t>
            </a:r>
          </a:p>
          <a:p>
            <a:r>
              <a:rPr lang="en-US" dirty="0"/>
              <a:t>TR murmur –rub like early systolic/pan systolic murmur</a:t>
            </a:r>
          </a:p>
          <a:p>
            <a:r>
              <a:rPr lang="en-US" dirty="0"/>
              <a:t>Rub like MDM @TA</a:t>
            </a:r>
          </a:p>
          <a:p>
            <a:r>
              <a:rPr lang="en-US" dirty="0"/>
              <a:t>Cadence –like rhythmic chugging of a </a:t>
            </a:r>
          </a:p>
          <a:p>
            <a:pPr>
              <a:buNone/>
            </a:pPr>
            <a:r>
              <a:rPr lang="en-US" dirty="0"/>
              <a:t>       locomotive engine as it gains speed</a:t>
            </a:r>
            <a:endParaRPr lang="en-IN" dirty="0"/>
          </a:p>
        </p:txBody>
      </p:sp>
      <p:pic>
        <p:nvPicPr>
          <p:cNvPr id="12291" name="Picture 3" descr="C:\Users\user\Downloads\1693724232346.jpg"/>
          <p:cNvPicPr>
            <a:picLocks noChangeAspect="1" noChangeArrowheads="1"/>
          </p:cNvPicPr>
          <p:nvPr/>
        </p:nvPicPr>
        <p:blipFill>
          <a:blip r:embed="rId2" cstate="print"/>
          <a:srcRect/>
          <a:stretch>
            <a:fillRect/>
          </a:stretch>
        </p:blipFill>
        <p:spPr bwMode="auto">
          <a:xfrm>
            <a:off x="7583214" y="2231489"/>
            <a:ext cx="4246179" cy="4405793"/>
          </a:xfrm>
          <a:prstGeom prst="rect">
            <a:avLst/>
          </a:prstGeom>
          <a:noFill/>
        </p:spPr>
      </p:pic>
      <p:pic>
        <p:nvPicPr>
          <p:cNvPr id="8" name="Picture 2" descr="C:\Users\user\Downloads\1693724232350(1).jpg"/>
          <p:cNvPicPr>
            <a:picLocks noChangeAspect="1" noChangeArrowheads="1"/>
          </p:cNvPicPr>
          <p:nvPr/>
        </p:nvPicPr>
        <p:blipFill>
          <a:blip r:embed="rId3" cstate="print"/>
          <a:srcRect/>
          <a:stretch>
            <a:fillRect/>
          </a:stretch>
        </p:blipFill>
        <p:spPr bwMode="auto">
          <a:xfrm>
            <a:off x="1308265" y="5123793"/>
            <a:ext cx="4477679" cy="1734207"/>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14338" name="Picture 2" descr="C:\Users\user\Downloads\1693725151157.jpg"/>
          <p:cNvPicPr>
            <a:picLocks noChangeAspect="1" noChangeArrowheads="1"/>
          </p:cNvPicPr>
          <p:nvPr/>
        </p:nvPicPr>
        <p:blipFill>
          <a:blip r:embed="rId2"/>
          <a:srcRect/>
          <a:stretch>
            <a:fillRect/>
          </a:stretch>
        </p:blipFill>
        <p:spPr bwMode="auto">
          <a:xfrm>
            <a:off x="0" y="0"/>
            <a:ext cx="12192000" cy="6448925"/>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2718"/>
            <a:ext cx="6086901" cy="1400530"/>
          </a:xfrm>
        </p:spPr>
        <p:txBody>
          <a:bodyPr/>
          <a:lstStyle/>
          <a:p>
            <a:r>
              <a:rPr lang="en-IN" dirty="0"/>
              <a:t>Investigations</a:t>
            </a:r>
            <a:br>
              <a:rPr lang="en-IN" dirty="0"/>
            </a:br>
            <a:r>
              <a:rPr lang="en-IN" dirty="0"/>
              <a:t>ELECTROCARDIOGRAPHY</a:t>
            </a:r>
          </a:p>
        </p:txBody>
      </p:sp>
      <p:sp>
        <p:nvSpPr>
          <p:cNvPr id="3" name="Content Placeholder 2"/>
          <p:cNvSpPr>
            <a:spLocks noGrp="1"/>
          </p:cNvSpPr>
          <p:nvPr>
            <p:ph idx="1"/>
          </p:nvPr>
        </p:nvSpPr>
        <p:spPr>
          <a:xfrm>
            <a:off x="385012" y="2052918"/>
            <a:ext cx="10611852" cy="4195481"/>
          </a:xfrm>
        </p:spPr>
        <p:txBody>
          <a:bodyPr>
            <a:normAutofit/>
          </a:bodyPr>
          <a:lstStyle/>
          <a:p>
            <a:r>
              <a:rPr lang="en-IN" dirty="0"/>
              <a:t>Right </a:t>
            </a:r>
            <a:r>
              <a:rPr lang="en-IN" dirty="0" err="1"/>
              <a:t>atrial</a:t>
            </a:r>
            <a:r>
              <a:rPr lang="en-IN" dirty="0"/>
              <a:t> enlargement – </a:t>
            </a:r>
            <a:r>
              <a:rPr lang="en-IN" b="1" dirty="0"/>
              <a:t>Himalayan P waves</a:t>
            </a:r>
          </a:p>
          <a:p>
            <a:r>
              <a:rPr lang="en-US" dirty="0"/>
              <a:t>Slurred fragmented  QRS complexes  in V2-V3(Impulse from RA to ARV)</a:t>
            </a:r>
            <a:endParaRPr lang="en-IN" dirty="0"/>
          </a:p>
          <a:p>
            <a:r>
              <a:rPr lang="en-IN" dirty="0">
                <a:solidFill>
                  <a:schemeClr val="accent1"/>
                </a:solidFill>
              </a:rPr>
              <a:t>low QRS voltages and right bundle branch block (RBBB) - typical findings in </a:t>
            </a:r>
            <a:r>
              <a:rPr lang="en-IN" dirty="0" err="1">
                <a:solidFill>
                  <a:schemeClr val="accent1"/>
                </a:solidFill>
              </a:rPr>
              <a:t>Ebstein</a:t>
            </a:r>
            <a:r>
              <a:rPr lang="en-IN" dirty="0">
                <a:solidFill>
                  <a:schemeClr val="accent1"/>
                </a:solidFill>
              </a:rPr>
              <a:t> anomaly</a:t>
            </a:r>
          </a:p>
          <a:p>
            <a:r>
              <a:rPr lang="en-IN" dirty="0"/>
              <a:t>Right axis deviation is usual</a:t>
            </a:r>
          </a:p>
          <a:p>
            <a:r>
              <a:rPr lang="en-IN" dirty="0"/>
              <a:t>Rarely, left axis deviation may be noted</a:t>
            </a:r>
          </a:p>
          <a:p>
            <a:r>
              <a:rPr lang="en-IN" dirty="0"/>
              <a:t>Prolongation of PR interval -2/3</a:t>
            </a:r>
            <a:r>
              <a:rPr lang="en-IN" baseline="30000" dirty="0"/>
              <a:t>RD</a:t>
            </a:r>
            <a:r>
              <a:rPr lang="en-IN" dirty="0"/>
              <a:t>  (compress AV node)</a:t>
            </a:r>
          </a:p>
          <a:p>
            <a:r>
              <a:rPr lang="en-IN" dirty="0"/>
              <a:t>Features of WPW syndrome with short PR interval are reported with higher  frequency (30%) in </a:t>
            </a:r>
            <a:r>
              <a:rPr lang="en-IN" dirty="0" err="1"/>
              <a:t>Ebstein</a:t>
            </a:r>
            <a:r>
              <a:rPr lang="en-IN" dirty="0"/>
              <a:t> anomaly while a few (12%) have evidence of pre-excitation with normal PR interval</a:t>
            </a:r>
          </a:p>
        </p:txBody>
      </p:sp>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17848" t="40295" r="22975" b="29058"/>
          <a:stretch/>
        </p:blipFill>
        <p:spPr>
          <a:xfrm>
            <a:off x="6619164" y="0"/>
            <a:ext cx="5572836" cy="2418501"/>
          </a:xfrm>
          <a:prstGeom prst="rect">
            <a:avLst/>
          </a:prstGeom>
        </p:spPr>
      </p:pic>
    </p:spTree>
    <p:extLst>
      <p:ext uri="{BB962C8B-B14F-4D97-AF65-F5344CB8AC3E}">
        <p14:creationId xmlns:p14="http://schemas.microsoft.com/office/powerpoint/2010/main" val="737393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descr="19ff1.jpg"/>
          <p:cNvPicPr>
            <a:picLocks noGrp="1" noChangeAspect="1"/>
          </p:cNvPicPr>
          <p:nvPr>
            <p:ph idx="1"/>
          </p:nvPr>
        </p:nvPicPr>
        <p:blipFill>
          <a:blip r:embed="rId2"/>
          <a:stretch>
            <a:fillRect/>
          </a:stretch>
        </p:blipFill>
        <p:spPr>
          <a:xfrm>
            <a:off x="9011612" y="2235518"/>
            <a:ext cx="3180388" cy="4195762"/>
          </a:xfrm>
        </p:spPr>
      </p:pic>
      <p:sp>
        <p:nvSpPr>
          <p:cNvPr id="5" name="Rectangle 4"/>
          <p:cNvSpPr/>
          <p:nvPr/>
        </p:nvSpPr>
        <p:spPr>
          <a:xfrm>
            <a:off x="0" y="2413338"/>
            <a:ext cx="8890782" cy="3693319"/>
          </a:xfrm>
          <a:prstGeom prst="rect">
            <a:avLst/>
          </a:prstGeom>
        </p:spPr>
        <p:txBody>
          <a:bodyPr wrap="square">
            <a:spAutoFit/>
          </a:bodyPr>
          <a:lstStyle/>
          <a:p>
            <a:r>
              <a:rPr lang="en-IN" dirty="0"/>
              <a:t>Eight days later the </a:t>
            </a:r>
            <a:r>
              <a:rPr lang="en-IN" dirty="0" err="1"/>
              <a:t>pateient</a:t>
            </a:r>
            <a:r>
              <a:rPr lang="en-IN" dirty="0"/>
              <a:t> died</a:t>
            </a:r>
          </a:p>
          <a:p>
            <a:endParaRPr lang="en-IN" dirty="0"/>
          </a:p>
          <a:p>
            <a:endParaRPr lang="en-IN" dirty="0"/>
          </a:p>
          <a:p>
            <a:r>
              <a:rPr lang="en-IN" dirty="0"/>
              <a:t>At autopsy, </a:t>
            </a:r>
            <a:r>
              <a:rPr lang="en-IN" dirty="0" err="1"/>
              <a:t>Ebstein</a:t>
            </a:r>
            <a:r>
              <a:rPr lang="en-IN" dirty="0"/>
              <a:t> described an enlarged and fenestrated anterior leaflet of the tricuspid valve. The posterior and </a:t>
            </a:r>
            <a:r>
              <a:rPr lang="en-IN" dirty="0" err="1"/>
              <a:t>septal</a:t>
            </a:r>
            <a:r>
              <a:rPr lang="en-IN" dirty="0"/>
              <a:t> leaflets were </a:t>
            </a:r>
            <a:r>
              <a:rPr lang="en-IN" dirty="0" err="1"/>
              <a:t>hypoplastic</a:t>
            </a:r>
            <a:r>
              <a:rPr lang="en-IN" dirty="0"/>
              <a:t>, thickened, and adherent to the right ventricle. </a:t>
            </a:r>
          </a:p>
          <a:p>
            <a:endParaRPr lang="en-IN" dirty="0"/>
          </a:p>
          <a:p>
            <a:endParaRPr lang="en-IN" dirty="0"/>
          </a:p>
          <a:p>
            <a:r>
              <a:rPr lang="en-IN" dirty="0"/>
              <a:t>There was also a thinned and dilated </a:t>
            </a:r>
            <a:r>
              <a:rPr lang="en-IN" dirty="0" err="1"/>
              <a:t>atrialized</a:t>
            </a:r>
            <a:r>
              <a:rPr lang="en-IN" dirty="0"/>
              <a:t> portion of the right ventricle, an enlarged right atrium, and a patent foramen </a:t>
            </a:r>
            <a:r>
              <a:rPr lang="en-IN" dirty="0" err="1"/>
              <a:t>ovale</a:t>
            </a:r>
            <a:endParaRPr lang="en-IN" dirty="0"/>
          </a:p>
          <a:p>
            <a:endParaRPr lang="en-IN" dirty="0"/>
          </a:p>
          <a:p>
            <a:endParaRPr lang="en-US" dirty="0"/>
          </a:p>
          <a:p>
            <a:r>
              <a:rPr lang="en-IN" dirty="0"/>
              <a:t>By 1950, only 3 cases of this anomaly had been published</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CHEST XRAY</a:t>
            </a:r>
          </a:p>
        </p:txBody>
      </p:sp>
      <p:sp>
        <p:nvSpPr>
          <p:cNvPr id="3" name="Content Placeholder 2"/>
          <p:cNvSpPr>
            <a:spLocks noGrp="1"/>
          </p:cNvSpPr>
          <p:nvPr>
            <p:ph idx="1"/>
          </p:nvPr>
        </p:nvSpPr>
        <p:spPr>
          <a:xfrm>
            <a:off x="361950" y="1333500"/>
            <a:ext cx="9687903" cy="5276850"/>
          </a:xfrm>
        </p:spPr>
        <p:txBody>
          <a:bodyPr/>
          <a:lstStyle/>
          <a:p>
            <a:r>
              <a:rPr lang="en-IN" dirty="0"/>
              <a:t>Severe cardiomegaly (</a:t>
            </a:r>
            <a:r>
              <a:rPr lang="en-IN" dirty="0">
                <a:solidFill>
                  <a:schemeClr val="accent1"/>
                </a:solidFill>
              </a:rPr>
              <a:t>box like contour</a:t>
            </a:r>
            <a:r>
              <a:rPr lang="en-IN" dirty="0"/>
              <a:t>)-wall to wall heart</a:t>
            </a:r>
          </a:p>
          <a:p>
            <a:r>
              <a:rPr lang="en-IN" dirty="0"/>
              <a:t> </a:t>
            </a:r>
          </a:p>
          <a:p>
            <a:r>
              <a:rPr lang="en-IN" dirty="0"/>
              <a:t>right atrial silhouette almost always enlargement</a:t>
            </a:r>
          </a:p>
          <a:p>
            <a:r>
              <a:rPr lang="en-IN" dirty="0"/>
              <a:t>Lung fields are either normal or </a:t>
            </a:r>
            <a:r>
              <a:rPr lang="en-IN" dirty="0" err="1"/>
              <a:t>oligemic</a:t>
            </a:r>
            <a:endParaRPr lang="en-IN" dirty="0"/>
          </a:p>
          <a:p>
            <a:r>
              <a:rPr lang="en-US" dirty="0"/>
              <a:t>Prominent RVOT</a:t>
            </a:r>
          </a:p>
          <a:p>
            <a:r>
              <a:rPr lang="en-US" dirty="0" err="1"/>
              <a:t>Inconspicous</a:t>
            </a:r>
            <a:r>
              <a:rPr lang="en-US" dirty="0"/>
              <a:t> vascular pedicle</a:t>
            </a:r>
            <a:endParaRPr lang="en-IN" dirty="0"/>
          </a:p>
          <a:p>
            <a:r>
              <a:rPr lang="en-IN" dirty="0"/>
              <a:t>Infundibulum either straightens left cardiac border or forms a conspicuous convex shoulder</a:t>
            </a:r>
          </a:p>
          <a:p>
            <a:r>
              <a:rPr lang="en-IN" dirty="0"/>
              <a:t>Cardiomegaly in milder cases is commensurate with the severity of tricuspid regurgitation.</a:t>
            </a:r>
          </a:p>
        </p:txBody>
      </p:sp>
    </p:spTree>
    <p:extLst>
      <p:ext uri="{BB962C8B-B14F-4D97-AF65-F5344CB8AC3E}">
        <p14:creationId xmlns:p14="http://schemas.microsoft.com/office/powerpoint/2010/main" val="38505986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4535" t="8286" r="32671" b="5903"/>
          <a:stretch/>
        </p:blipFill>
        <p:spPr>
          <a:xfrm>
            <a:off x="0" y="238582"/>
            <a:ext cx="6437406" cy="6619417"/>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7890" t="16580" r="36954" b="14670"/>
          <a:stretch/>
        </p:blipFill>
        <p:spPr>
          <a:xfrm>
            <a:off x="6437406" y="238583"/>
            <a:ext cx="5972494" cy="6619416"/>
          </a:xfrm>
          <a:prstGeom prst="rect">
            <a:avLst/>
          </a:prstGeom>
        </p:spPr>
      </p:pic>
    </p:spTree>
    <p:extLst>
      <p:ext uri="{BB962C8B-B14F-4D97-AF65-F5344CB8AC3E}">
        <p14:creationId xmlns:p14="http://schemas.microsoft.com/office/powerpoint/2010/main" val="12027976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Box shaped heart</a:t>
            </a:r>
            <a:endParaRPr lang="en-IN" dirty="0"/>
          </a:p>
        </p:txBody>
      </p:sp>
      <p:pic>
        <p:nvPicPr>
          <p:cNvPr id="4" name="Content Placeholder 3" descr="1693725753899.jpg"/>
          <p:cNvPicPr>
            <a:picLocks noGrp="1" noChangeAspect="1"/>
          </p:cNvPicPr>
          <p:nvPr>
            <p:ph idx="1"/>
          </p:nvPr>
        </p:nvPicPr>
        <p:blipFill>
          <a:blip r:embed="rId2"/>
          <a:stretch>
            <a:fillRect/>
          </a:stretch>
        </p:blipFill>
        <p:spPr>
          <a:xfrm>
            <a:off x="1047750" y="1943100"/>
            <a:ext cx="9182100" cy="4914900"/>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FETAL ECHO</a:t>
            </a:r>
          </a:p>
        </p:txBody>
      </p:sp>
      <p:sp>
        <p:nvSpPr>
          <p:cNvPr id="3" name="Content Placeholder 2"/>
          <p:cNvSpPr>
            <a:spLocks noGrp="1"/>
          </p:cNvSpPr>
          <p:nvPr>
            <p:ph idx="1"/>
          </p:nvPr>
        </p:nvSpPr>
        <p:spPr/>
        <p:txBody>
          <a:bodyPr/>
          <a:lstStyle/>
          <a:p>
            <a:r>
              <a:rPr lang="en-IN" dirty="0"/>
              <a:t>Prenatal diagnosis can be made at </a:t>
            </a:r>
            <a:r>
              <a:rPr lang="en-IN" dirty="0">
                <a:solidFill>
                  <a:schemeClr val="accent1"/>
                </a:solidFill>
              </a:rPr>
              <a:t>16 to 20 </a:t>
            </a:r>
            <a:r>
              <a:rPr lang="en-IN" dirty="0" err="1">
                <a:solidFill>
                  <a:schemeClr val="accent1"/>
                </a:solidFill>
              </a:rPr>
              <a:t>wks</a:t>
            </a:r>
            <a:r>
              <a:rPr lang="en-IN" dirty="0">
                <a:solidFill>
                  <a:schemeClr val="accent1"/>
                </a:solidFill>
              </a:rPr>
              <a:t> of gestation</a:t>
            </a:r>
          </a:p>
          <a:p>
            <a:r>
              <a:rPr lang="en-IN" dirty="0"/>
              <a:t>Most </a:t>
            </a:r>
            <a:r>
              <a:rPr lang="en-IN" dirty="0" err="1"/>
              <a:t>fetus</a:t>
            </a:r>
            <a:r>
              <a:rPr lang="en-IN" dirty="0"/>
              <a:t> tolerate </a:t>
            </a:r>
            <a:r>
              <a:rPr lang="en-IN" dirty="0" err="1"/>
              <a:t>ebstein</a:t>
            </a:r>
            <a:r>
              <a:rPr lang="en-IN" dirty="0"/>
              <a:t> anomaly well as the LV function is normal in most cases but in rare cases , progress to </a:t>
            </a:r>
            <a:r>
              <a:rPr lang="en-IN" dirty="0" err="1"/>
              <a:t>fetal</a:t>
            </a:r>
            <a:r>
              <a:rPr lang="en-IN" dirty="0"/>
              <a:t> </a:t>
            </a:r>
            <a:r>
              <a:rPr lang="en-IN" dirty="0" err="1"/>
              <a:t>hydrops</a:t>
            </a:r>
            <a:endParaRPr lang="en-IN" dirty="0"/>
          </a:p>
          <a:p>
            <a:r>
              <a:rPr lang="en-IN" dirty="0"/>
              <a:t>Cardiac enlargement can compromise pulmonary development</a:t>
            </a:r>
          </a:p>
          <a:p>
            <a:r>
              <a:rPr lang="en-IN" dirty="0"/>
              <a:t>Assessment of RV outflow tract is extremely important –functional PA –</a:t>
            </a:r>
            <a:r>
              <a:rPr lang="en-IN" dirty="0" err="1"/>
              <a:t>fetus</a:t>
            </a:r>
            <a:r>
              <a:rPr lang="en-IN" dirty="0"/>
              <a:t> require PGE1</a:t>
            </a:r>
          </a:p>
        </p:txBody>
      </p:sp>
    </p:spTree>
    <p:extLst>
      <p:ext uri="{BB962C8B-B14F-4D97-AF65-F5344CB8AC3E}">
        <p14:creationId xmlns:p14="http://schemas.microsoft.com/office/powerpoint/2010/main" val="5259918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FETAL ECHO</a:t>
            </a:r>
          </a:p>
        </p:txBody>
      </p:sp>
      <p:pic>
        <p:nvPicPr>
          <p:cNvPr id="4" name="Content Placeholder 3"/>
          <p:cNvPicPr>
            <a:picLocks noGrp="1" noChangeAspect="1"/>
          </p:cNvPicPr>
          <p:nvPr>
            <p:ph idx="1"/>
          </p:nvPr>
        </p:nvPicPr>
        <p:blipFill>
          <a:blip r:embed="rId2"/>
          <a:stretch>
            <a:fillRect/>
          </a:stretch>
        </p:blipFill>
        <p:spPr>
          <a:xfrm>
            <a:off x="7053212" y="2438118"/>
            <a:ext cx="5138787" cy="4385815"/>
          </a:xfrm>
          <a:prstGeom prst="rect">
            <a:avLst/>
          </a:prstGeom>
        </p:spPr>
      </p:pic>
      <p:sp>
        <p:nvSpPr>
          <p:cNvPr id="5" name="Content Placeholder 2"/>
          <p:cNvSpPr txBox="1">
            <a:spLocks/>
          </p:cNvSpPr>
          <p:nvPr/>
        </p:nvSpPr>
        <p:spPr>
          <a:xfrm>
            <a:off x="1103312" y="2052918"/>
            <a:ext cx="8946541" cy="419548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IN" dirty="0"/>
              <a:t>following are associated with death by 3 months of age—</a:t>
            </a:r>
          </a:p>
          <a:p>
            <a:r>
              <a:rPr lang="en-IN" dirty="0"/>
              <a:t>severe RV outflow tract obstruction</a:t>
            </a:r>
          </a:p>
          <a:p>
            <a:r>
              <a:rPr lang="en-IN" dirty="0"/>
              <a:t>tethered distal attachment of anterior leaflet</a:t>
            </a:r>
          </a:p>
          <a:p>
            <a:r>
              <a:rPr lang="en-IN" dirty="0"/>
              <a:t>RV dysplasia</a:t>
            </a:r>
          </a:p>
          <a:p>
            <a:r>
              <a:rPr lang="en-IN" dirty="0"/>
              <a:t>LV compression by RV dilatation</a:t>
            </a:r>
          </a:p>
          <a:p>
            <a:r>
              <a:rPr lang="en-IN" dirty="0" err="1"/>
              <a:t>Celermajer</a:t>
            </a:r>
            <a:r>
              <a:rPr lang="en-IN" dirty="0"/>
              <a:t> index exceeding one</a:t>
            </a:r>
          </a:p>
        </p:txBody>
      </p:sp>
    </p:spTree>
    <p:extLst>
      <p:ext uri="{BB962C8B-B14F-4D97-AF65-F5344CB8AC3E}">
        <p14:creationId xmlns:p14="http://schemas.microsoft.com/office/powerpoint/2010/main" val="23686649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FETAL ECHO</a:t>
            </a:r>
          </a:p>
        </p:txBody>
      </p:sp>
      <p:sp>
        <p:nvSpPr>
          <p:cNvPr id="3" name="Content Placeholder 2"/>
          <p:cNvSpPr>
            <a:spLocks noGrp="1"/>
          </p:cNvSpPr>
          <p:nvPr>
            <p:ph idx="1"/>
          </p:nvPr>
        </p:nvSpPr>
        <p:spPr/>
        <p:txBody>
          <a:bodyPr/>
          <a:lstStyle/>
          <a:p>
            <a:pPr marL="0" indent="0">
              <a:buNone/>
            </a:pPr>
            <a:endParaRPr lang="en-IN" dirty="0"/>
          </a:p>
        </p:txBody>
      </p:sp>
      <p:pic>
        <p:nvPicPr>
          <p:cNvPr id="4" name="Picture 3"/>
          <p:cNvPicPr>
            <a:picLocks noChangeAspect="1"/>
          </p:cNvPicPr>
          <p:nvPr/>
        </p:nvPicPr>
        <p:blipFill>
          <a:blip r:embed="rId3"/>
          <a:stretch>
            <a:fillRect/>
          </a:stretch>
        </p:blipFill>
        <p:spPr>
          <a:xfrm>
            <a:off x="646111" y="1934913"/>
            <a:ext cx="10896165" cy="4431490"/>
          </a:xfrm>
          <a:prstGeom prst="rect">
            <a:avLst/>
          </a:prstGeom>
        </p:spPr>
      </p:pic>
    </p:spTree>
    <p:extLst>
      <p:ext uri="{BB962C8B-B14F-4D97-AF65-F5344CB8AC3E}">
        <p14:creationId xmlns:p14="http://schemas.microsoft.com/office/powerpoint/2010/main" val="16812236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5509" t="6243" r="20300" b="-227"/>
          <a:stretch/>
        </p:blipFill>
        <p:spPr>
          <a:xfrm>
            <a:off x="427747" y="207059"/>
            <a:ext cx="11541340" cy="6294236"/>
          </a:xfrm>
        </p:spPr>
      </p:pic>
    </p:spTree>
    <p:extLst>
      <p:ext uri="{BB962C8B-B14F-4D97-AF65-F5344CB8AC3E}">
        <p14:creationId xmlns:p14="http://schemas.microsoft.com/office/powerpoint/2010/main" val="14364081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8517" t="30080" r="23643" b="12032"/>
          <a:stretch/>
        </p:blipFill>
        <p:spPr>
          <a:xfrm>
            <a:off x="1819459" y="1853248"/>
            <a:ext cx="7967719" cy="3914775"/>
          </a:xfrm>
        </p:spPr>
      </p:pic>
      <p:pic>
        <p:nvPicPr>
          <p:cNvPr id="3" name="Picture 2"/>
          <p:cNvPicPr>
            <a:picLocks noChangeAspect="1"/>
          </p:cNvPicPr>
          <p:nvPr/>
        </p:nvPicPr>
        <p:blipFill>
          <a:blip r:embed="rId3"/>
          <a:stretch>
            <a:fillRect/>
          </a:stretch>
        </p:blipFill>
        <p:spPr>
          <a:xfrm>
            <a:off x="1085851" y="889447"/>
            <a:ext cx="8073530" cy="5522906"/>
          </a:xfrm>
          <a:prstGeom prst="rect">
            <a:avLst/>
          </a:prstGeom>
        </p:spPr>
      </p:pic>
    </p:spTree>
    <p:extLst>
      <p:ext uri="{BB962C8B-B14F-4D97-AF65-F5344CB8AC3E}">
        <p14:creationId xmlns:p14="http://schemas.microsoft.com/office/powerpoint/2010/main" val="273062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1069639" cy="1400530"/>
          </a:xfrm>
        </p:spPr>
        <p:txBody>
          <a:bodyPr/>
          <a:lstStyle/>
          <a:p>
            <a:r>
              <a:rPr lang="en-IN" dirty="0"/>
              <a:t>Great Ormond Street Echocardiography (GOSE) score</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4079" t="39172" r="29812" b="21231"/>
          <a:stretch/>
        </p:blipFill>
        <p:spPr>
          <a:xfrm>
            <a:off x="2027617" y="2400701"/>
            <a:ext cx="7515275" cy="3168204"/>
          </a:xfrm>
        </p:spPr>
      </p:pic>
      <p:pic>
        <p:nvPicPr>
          <p:cNvPr id="3" name="Picture 2"/>
          <p:cNvPicPr>
            <a:picLocks noChangeAspect="1"/>
          </p:cNvPicPr>
          <p:nvPr/>
        </p:nvPicPr>
        <p:blipFill>
          <a:blip r:embed="rId3"/>
          <a:stretch>
            <a:fillRect/>
          </a:stretch>
        </p:blipFill>
        <p:spPr>
          <a:xfrm>
            <a:off x="2044779" y="1853248"/>
            <a:ext cx="7498113" cy="4933880"/>
          </a:xfrm>
          <a:prstGeom prst="rect">
            <a:avLst/>
          </a:prstGeom>
        </p:spPr>
      </p:pic>
    </p:spTree>
    <p:extLst>
      <p:ext uri="{BB962C8B-B14F-4D97-AF65-F5344CB8AC3E}">
        <p14:creationId xmlns:p14="http://schemas.microsoft.com/office/powerpoint/2010/main" val="365545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ECHOCARDIOGRAPHY</a:t>
            </a:r>
          </a:p>
        </p:txBody>
      </p:sp>
      <p:sp>
        <p:nvSpPr>
          <p:cNvPr id="3" name="Content Placeholder 2"/>
          <p:cNvSpPr>
            <a:spLocks noGrp="1"/>
          </p:cNvSpPr>
          <p:nvPr>
            <p:ph idx="1"/>
          </p:nvPr>
        </p:nvSpPr>
        <p:spPr/>
        <p:txBody>
          <a:bodyPr>
            <a:normAutofit/>
          </a:bodyPr>
          <a:lstStyle/>
          <a:p>
            <a:r>
              <a:rPr lang="en-IN" dirty="0"/>
              <a:t>“</a:t>
            </a:r>
            <a:r>
              <a:rPr lang="en-IN" dirty="0">
                <a:solidFill>
                  <a:schemeClr val="accent1"/>
                </a:solidFill>
              </a:rPr>
              <a:t>Displacement Index” </a:t>
            </a:r>
            <a:r>
              <a:rPr lang="en-IN" dirty="0"/>
              <a:t>is measured in systole or diastole from the insertion point of the anterior mitral leaflet to the hinge point of the tricuspid septal leaflet </a:t>
            </a:r>
          </a:p>
          <a:p>
            <a:r>
              <a:rPr lang="en-IN" dirty="0"/>
              <a:t>displacement index </a:t>
            </a:r>
            <a:r>
              <a:rPr lang="en-IN" dirty="0">
                <a:solidFill>
                  <a:schemeClr val="accent1"/>
                </a:solidFill>
              </a:rPr>
              <a:t>&gt;8 mm/m2</a:t>
            </a:r>
            <a:r>
              <a:rPr lang="en-IN" dirty="0"/>
              <a:t> -diagnosis of </a:t>
            </a:r>
            <a:r>
              <a:rPr lang="en-IN" dirty="0" err="1"/>
              <a:t>Ebstein</a:t>
            </a:r>
            <a:r>
              <a:rPr lang="en-IN" dirty="0"/>
              <a:t> anomaly</a:t>
            </a:r>
          </a:p>
          <a:p>
            <a:r>
              <a:rPr lang="en-IN" dirty="0"/>
              <a:t>determination of forward flow through RVOT and across the pulmonary valve</a:t>
            </a:r>
          </a:p>
          <a:p>
            <a:r>
              <a:rPr lang="en-IN" dirty="0"/>
              <a:t>difficult in the neonatal setting with elevated pulmonary vascular resistance</a:t>
            </a:r>
          </a:p>
          <a:p>
            <a:r>
              <a:rPr lang="en-IN" dirty="0"/>
              <a:t>pulmonary regurgitation -differentiate anatomic atresia from the more common “functional” atresia of the pulmonary valve</a:t>
            </a:r>
          </a:p>
        </p:txBody>
      </p:sp>
    </p:spTree>
    <p:extLst>
      <p:ext uri="{BB962C8B-B14F-4D97-AF65-F5344CB8AC3E}">
        <p14:creationId xmlns:p14="http://schemas.microsoft.com/office/powerpoint/2010/main" val="1655543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descr="71l48p4A+xL._AC_UF1000,1000_QL80_.jpg"/>
          <p:cNvPicPr>
            <a:picLocks noGrp="1" noChangeAspect="1"/>
          </p:cNvPicPr>
          <p:nvPr>
            <p:ph idx="1"/>
          </p:nvPr>
        </p:nvPicPr>
        <p:blipFill>
          <a:blip r:embed="rId2"/>
          <a:stretch>
            <a:fillRect/>
          </a:stretch>
        </p:blipFill>
        <p:spPr>
          <a:xfrm>
            <a:off x="633047" y="844060"/>
            <a:ext cx="5711482" cy="5655213"/>
          </a:xfrm>
        </p:spPr>
      </p:pic>
      <p:pic>
        <p:nvPicPr>
          <p:cNvPr id="1026" name="Picture 2" descr="C:\Users\user\Desktop\2-Figure1-1.png"/>
          <p:cNvPicPr>
            <a:picLocks noChangeAspect="1" noChangeArrowheads="1"/>
          </p:cNvPicPr>
          <p:nvPr/>
        </p:nvPicPr>
        <p:blipFill>
          <a:blip r:embed="rId3"/>
          <a:srcRect/>
          <a:stretch>
            <a:fillRect/>
          </a:stretch>
        </p:blipFill>
        <p:spPr bwMode="auto">
          <a:xfrm>
            <a:off x="6566535" y="2142099"/>
            <a:ext cx="5276850" cy="2095500"/>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506" t="5562" r="19966"/>
          <a:stretch/>
        </p:blipFill>
        <p:spPr>
          <a:xfrm>
            <a:off x="0" y="0"/>
            <a:ext cx="12192000" cy="6861966"/>
          </a:xfrm>
        </p:spPr>
      </p:pic>
    </p:spTree>
    <p:extLst>
      <p:ext uri="{BB962C8B-B14F-4D97-AF65-F5344CB8AC3E}">
        <p14:creationId xmlns:p14="http://schemas.microsoft.com/office/powerpoint/2010/main" val="35972878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solidFill>
                  <a:schemeClr val="accent1"/>
                </a:solidFill>
              </a:rPr>
              <a:t>M mode</a:t>
            </a:r>
          </a:p>
        </p:txBody>
      </p:sp>
      <p:sp>
        <p:nvSpPr>
          <p:cNvPr id="3" name="Content Placeholder 2"/>
          <p:cNvSpPr>
            <a:spLocks noGrp="1"/>
          </p:cNvSpPr>
          <p:nvPr>
            <p:ph idx="1"/>
          </p:nvPr>
        </p:nvSpPr>
        <p:spPr/>
        <p:txBody>
          <a:bodyPr/>
          <a:lstStyle/>
          <a:p>
            <a:r>
              <a:rPr lang="en-IN" dirty="0"/>
              <a:t>Paradoxical septal motion</a:t>
            </a:r>
          </a:p>
          <a:p>
            <a:r>
              <a:rPr lang="en-IN" dirty="0"/>
              <a:t>Dilated right ventricle</a:t>
            </a:r>
          </a:p>
          <a:p>
            <a:r>
              <a:rPr lang="en-IN" dirty="0"/>
              <a:t>Delayed closure of tricuspid valve leaflets more than 65 milliseconds after mitral valve closure</a:t>
            </a:r>
          </a:p>
          <a:p>
            <a:pPr marL="0" indent="0">
              <a:buNone/>
            </a:pPr>
            <a:r>
              <a:rPr lang="en-IN" dirty="0">
                <a:solidFill>
                  <a:schemeClr val="accent1"/>
                </a:solidFill>
              </a:rPr>
              <a:t>2D echo</a:t>
            </a:r>
          </a:p>
          <a:p>
            <a:pPr marL="0" indent="0">
              <a:buNone/>
            </a:pPr>
            <a:r>
              <a:rPr lang="en-IN" dirty="0"/>
              <a:t>Eccentric </a:t>
            </a:r>
            <a:r>
              <a:rPr lang="en-IN" dirty="0" err="1"/>
              <a:t>coaptation</a:t>
            </a:r>
            <a:endParaRPr lang="en-IN" dirty="0"/>
          </a:p>
          <a:p>
            <a:pPr marL="0" indent="0">
              <a:buNone/>
            </a:pPr>
            <a:r>
              <a:rPr lang="en-IN" dirty="0"/>
              <a:t>Dilated RA</a:t>
            </a:r>
          </a:p>
          <a:p>
            <a:pPr marL="0" indent="0">
              <a:buNone/>
            </a:pPr>
            <a:r>
              <a:rPr lang="en-IN" dirty="0"/>
              <a:t>Dilated RV with decreased contractile performance</a:t>
            </a:r>
          </a:p>
          <a:p>
            <a:pPr marL="0" indent="0">
              <a:buNone/>
            </a:pPr>
            <a:r>
              <a:rPr lang="en-IN" dirty="0"/>
              <a:t>Eccentric leaflet </a:t>
            </a:r>
            <a:r>
              <a:rPr lang="en-IN" dirty="0" err="1"/>
              <a:t>coaptation</a:t>
            </a:r>
            <a:endParaRPr lang="en-IN" dirty="0"/>
          </a:p>
          <a:p>
            <a:pPr marL="0" indent="0">
              <a:buNone/>
            </a:pPr>
            <a:r>
              <a:rPr lang="en-US" dirty="0" err="1"/>
              <a:t>Asoociated</a:t>
            </a:r>
            <a:r>
              <a:rPr lang="en-US" dirty="0"/>
              <a:t> cardiac </a:t>
            </a:r>
            <a:r>
              <a:rPr lang="en-US" dirty="0" err="1"/>
              <a:t>abnirmalities</a:t>
            </a:r>
            <a:r>
              <a:rPr lang="en-US" dirty="0"/>
              <a:t> –(ASD/PFO&gt;VSD)</a:t>
            </a:r>
            <a:endParaRPr lang="en-IN" dirty="0"/>
          </a:p>
          <a:p>
            <a:pPr marL="0" indent="0">
              <a:buNone/>
            </a:pPr>
            <a:endParaRPr lang="en-IN" dirty="0"/>
          </a:p>
          <a:p>
            <a:pPr marL="0" indent="0">
              <a:buNone/>
            </a:pPr>
            <a:endParaRPr lang="en-IN" dirty="0"/>
          </a:p>
        </p:txBody>
      </p:sp>
    </p:spTree>
    <p:extLst>
      <p:ext uri="{BB962C8B-B14F-4D97-AF65-F5344CB8AC3E}">
        <p14:creationId xmlns:p14="http://schemas.microsoft.com/office/powerpoint/2010/main" val="34651482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Ebstein's Anomaly in an Old BOY">
            <a:hlinkClick r:id="" action="ppaction://media"/>
          </p:cNvPr>
          <p:cNvPicPr>
            <a:picLocks noGrp="1" noChangeAspect="1"/>
          </p:cNvPicPr>
          <p:nvPr>
            <p:ph idx="1"/>
            <a:videoFile r:link="rId1"/>
            <p:extLst>
              <p:ext uri="{DAA4B4D4-6D71-4841-9C94-3DE7FCFB9230}">
                <p14:media xmlns:p14="http://schemas.microsoft.com/office/powerpoint/2010/main" r:embed="rId2">
                  <p14:trim st="8094" end="29397"/>
                </p14:media>
              </p:ext>
            </p:extLst>
          </p:nvPr>
        </p:nvPicPr>
        <p:blipFill>
          <a:blip r:embed="rId4"/>
          <a:stretch>
            <a:fillRect/>
          </a:stretch>
        </p:blipFill>
        <p:spPr>
          <a:xfrm>
            <a:off x="227581" y="436728"/>
            <a:ext cx="8698055" cy="5895833"/>
          </a:xfrm>
        </p:spPr>
      </p:pic>
    </p:spTree>
    <p:extLst>
      <p:ext uri="{BB962C8B-B14F-4D97-AF65-F5344CB8AC3E}">
        <p14:creationId xmlns:p14="http://schemas.microsoft.com/office/powerpoint/2010/main" val="206857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40271220171123_C1 KM_RIYAS EBSTIN_2017112312280318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13934" y="1105338"/>
            <a:ext cx="5983959" cy="4487969"/>
          </a:xfrm>
        </p:spPr>
      </p:pic>
      <p:pic>
        <p:nvPicPr>
          <p:cNvPr id="5" name="40271220171123_C1 KM_RIYAS EBSTIN_20171123122812656">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122183" y="1105339"/>
            <a:ext cx="5983959" cy="4487969"/>
          </a:xfrm>
          <a:prstGeom prst="rect">
            <a:avLst/>
          </a:prstGeom>
        </p:spPr>
      </p:pic>
    </p:spTree>
    <p:extLst>
      <p:ext uri="{BB962C8B-B14F-4D97-AF65-F5344CB8AC3E}">
        <p14:creationId xmlns:p14="http://schemas.microsoft.com/office/powerpoint/2010/main" val="53930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video>
              <p:cMediaNode vol="80000">
                <p:cTn id="18" repeatCount="indefinite" fill="remove" display="0">
                  <p:stCondLst>
                    <p:cond delay="indefinite"/>
                  </p:stCondLst>
                </p:cTn>
                <p:tgtEl>
                  <p:spTgt spid="5"/>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CT AND MRI</a:t>
            </a:r>
          </a:p>
        </p:txBody>
      </p:sp>
      <p:sp>
        <p:nvSpPr>
          <p:cNvPr id="3" name="Content Placeholder 2"/>
          <p:cNvSpPr>
            <a:spLocks noGrp="1"/>
          </p:cNvSpPr>
          <p:nvPr>
            <p:ph idx="1"/>
          </p:nvPr>
        </p:nvSpPr>
        <p:spPr/>
        <p:txBody>
          <a:bodyPr/>
          <a:lstStyle/>
          <a:p>
            <a:r>
              <a:rPr lang="en-IN" dirty="0"/>
              <a:t>MRI – quantitative measurement of right atrial and RV size and systolic function</a:t>
            </a:r>
          </a:p>
          <a:p>
            <a:r>
              <a:rPr lang="en-IN" dirty="0"/>
              <a:t>3D imaging for better delineation of disease severity</a:t>
            </a:r>
          </a:p>
        </p:txBody>
      </p:sp>
    </p:spTree>
    <p:extLst>
      <p:ext uri="{BB962C8B-B14F-4D97-AF65-F5344CB8AC3E}">
        <p14:creationId xmlns:p14="http://schemas.microsoft.com/office/powerpoint/2010/main" val="10313831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i="1" dirty="0"/>
              <a:t>Cardiac Catheterization</a:t>
            </a:r>
            <a:br>
              <a:rPr lang="en-IN" i="1" dirty="0"/>
            </a:br>
            <a:endParaRPr lang="en-IN" dirty="0"/>
          </a:p>
        </p:txBody>
      </p:sp>
      <p:sp>
        <p:nvSpPr>
          <p:cNvPr id="3" name="Content Placeholder 2"/>
          <p:cNvSpPr>
            <a:spLocks noGrp="1"/>
          </p:cNvSpPr>
          <p:nvPr>
            <p:ph idx="1"/>
          </p:nvPr>
        </p:nvSpPr>
        <p:spPr/>
        <p:txBody>
          <a:bodyPr>
            <a:normAutofit fontScale="70000" lnSpcReduction="20000"/>
          </a:bodyPr>
          <a:lstStyle/>
          <a:p>
            <a:r>
              <a:rPr lang="en-IN" dirty="0"/>
              <a:t>not usually necessary :indicated for therapeutic purposes-associated, significant pulmonary stenosis</a:t>
            </a:r>
          </a:p>
          <a:p>
            <a:r>
              <a:rPr lang="en-IN" dirty="0"/>
              <a:t>Catheterization :R </a:t>
            </a:r>
            <a:r>
              <a:rPr lang="en-IN" dirty="0">
                <a:sym typeface="Wingdings" panose="05000000000000000000" pitchFamily="2" charset="2"/>
              </a:rPr>
              <a:t> L </a:t>
            </a:r>
            <a:r>
              <a:rPr lang="en-IN" dirty="0"/>
              <a:t>shunting at atrial by </a:t>
            </a:r>
            <a:r>
              <a:rPr lang="en-IN" dirty="0" err="1"/>
              <a:t>oximetry</a:t>
            </a:r>
            <a:r>
              <a:rPr lang="en-IN" dirty="0"/>
              <a:t>. Left to right shunting is unusual unless there is VSD or PDA</a:t>
            </a:r>
          </a:p>
          <a:p>
            <a:r>
              <a:rPr lang="en-IN" dirty="0">
                <a:solidFill>
                  <a:schemeClr val="accent1"/>
                </a:solidFill>
              </a:rPr>
              <a:t>Pressure traces —</a:t>
            </a:r>
          </a:p>
          <a:p>
            <a:r>
              <a:rPr lang="en-IN" dirty="0">
                <a:solidFill>
                  <a:schemeClr val="accent1"/>
                </a:solidFill>
              </a:rPr>
              <a:t>RA pressure </a:t>
            </a:r>
            <a:r>
              <a:rPr lang="en-IN" dirty="0"/>
              <a:t>(mean) elevated; ‘a’ waves are more prominent than ‘v’ waves because of dissipation of tricuspid regurgitation in a large, compliant right atrium</a:t>
            </a:r>
          </a:p>
          <a:p>
            <a:r>
              <a:rPr lang="en-IN" dirty="0">
                <a:solidFill>
                  <a:schemeClr val="accent1"/>
                </a:solidFill>
              </a:rPr>
              <a:t>Right ventricular </a:t>
            </a:r>
            <a:r>
              <a:rPr lang="en-IN" dirty="0"/>
              <a:t>pressure is low or normal</a:t>
            </a:r>
          </a:p>
          <a:p>
            <a:r>
              <a:rPr lang="en-IN" dirty="0"/>
              <a:t>Low RV systolic pressure is a poor prognostic sign-indicative of inability of the RV to mount enough pressure to enable adequate forward flow via pulmonary valve</a:t>
            </a:r>
          </a:p>
          <a:p>
            <a:r>
              <a:rPr lang="en-IN" dirty="0"/>
              <a:t>High RV systolic pressure is noted in the presence of VSD, PS or high PVR</a:t>
            </a:r>
          </a:p>
          <a:p>
            <a:r>
              <a:rPr lang="en-IN" dirty="0"/>
              <a:t>RV </a:t>
            </a:r>
            <a:r>
              <a:rPr lang="en-IN" dirty="0" err="1"/>
              <a:t>enddiastolic</a:t>
            </a:r>
            <a:r>
              <a:rPr lang="en-IN" dirty="0"/>
              <a:t> pressure is usually elevated</a:t>
            </a:r>
          </a:p>
          <a:p>
            <a:r>
              <a:rPr lang="en-IN" dirty="0">
                <a:solidFill>
                  <a:schemeClr val="accent1"/>
                </a:solidFill>
              </a:rPr>
              <a:t>Left sided pressures </a:t>
            </a:r>
            <a:r>
              <a:rPr lang="en-IN" dirty="0"/>
              <a:t>(left atrium, left ventricle and aorta) are normal </a:t>
            </a:r>
          </a:p>
          <a:p>
            <a:r>
              <a:rPr lang="en-IN" dirty="0"/>
              <a:t>Tricuspid insufficiency during selective right ventricular angiography and right atrial angiography (not necessary) produces a </a:t>
            </a:r>
            <a:r>
              <a:rPr lang="en-IN" dirty="0" err="1">
                <a:solidFill>
                  <a:schemeClr val="accent1"/>
                </a:solidFill>
              </a:rPr>
              <a:t>trilobed</a:t>
            </a:r>
            <a:r>
              <a:rPr lang="en-IN" dirty="0">
                <a:solidFill>
                  <a:schemeClr val="accent1"/>
                </a:solidFill>
              </a:rPr>
              <a:t> heart </a:t>
            </a:r>
            <a:r>
              <a:rPr lang="en-IN" dirty="0"/>
              <a:t>representing, RA, </a:t>
            </a:r>
            <a:r>
              <a:rPr lang="en-IN" dirty="0" err="1"/>
              <a:t>atrialized</a:t>
            </a:r>
            <a:r>
              <a:rPr lang="en-IN" dirty="0"/>
              <a:t> portion of RV and RV</a:t>
            </a:r>
          </a:p>
        </p:txBody>
      </p:sp>
    </p:spTree>
    <p:extLst>
      <p:ext uri="{BB962C8B-B14F-4D97-AF65-F5344CB8AC3E}">
        <p14:creationId xmlns:p14="http://schemas.microsoft.com/office/powerpoint/2010/main" val="402391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NATURAL HISTORY</a:t>
            </a:r>
          </a:p>
        </p:txBody>
      </p:sp>
      <p:sp>
        <p:nvSpPr>
          <p:cNvPr id="3" name="Content Placeholder 2"/>
          <p:cNvSpPr>
            <a:spLocks noGrp="1"/>
          </p:cNvSpPr>
          <p:nvPr>
            <p:ph idx="1"/>
          </p:nvPr>
        </p:nvSpPr>
        <p:spPr/>
        <p:txBody>
          <a:bodyPr/>
          <a:lstStyle/>
          <a:p>
            <a:r>
              <a:rPr lang="en-IN" dirty="0"/>
              <a:t>extremely variable</a:t>
            </a:r>
          </a:p>
          <a:p>
            <a:r>
              <a:rPr lang="en-IN" dirty="0"/>
              <a:t>The clinical course depends on issues related to the tricuspid valve apparatus, RV function and RV size and presence of an ASD</a:t>
            </a:r>
          </a:p>
          <a:p>
            <a:r>
              <a:rPr lang="en-IN" dirty="0"/>
              <a:t>Intrauterine death or profound congestive heart failure in the neonatal period - one end of the spectrum</a:t>
            </a:r>
          </a:p>
          <a:p>
            <a:r>
              <a:rPr lang="en-IN" dirty="0"/>
              <a:t>asymptomatic adults with only a mild degree of valve displacement and RV dysfunction –other end</a:t>
            </a:r>
          </a:p>
        </p:txBody>
      </p:sp>
    </p:spTree>
    <p:extLst>
      <p:ext uri="{BB962C8B-B14F-4D97-AF65-F5344CB8AC3E}">
        <p14:creationId xmlns:p14="http://schemas.microsoft.com/office/powerpoint/2010/main" val="15280531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MORTALITY</a:t>
            </a:r>
          </a:p>
        </p:txBody>
      </p:sp>
      <p:sp>
        <p:nvSpPr>
          <p:cNvPr id="3" name="Content Placeholder 2"/>
          <p:cNvSpPr>
            <a:spLocks noGrp="1"/>
          </p:cNvSpPr>
          <p:nvPr>
            <p:ph idx="1"/>
          </p:nvPr>
        </p:nvSpPr>
        <p:spPr/>
        <p:txBody>
          <a:bodyPr>
            <a:normAutofit lnSpcReduction="10000"/>
          </a:bodyPr>
          <a:lstStyle/>
          <a:p>
            <a:r>
              <a:rPr lang="en-IN" dirty="0">
                <a:solidFill>
                  <a:schemeClr val="accent1"/>
                </a:solidFill>
              </a:rPr>
              <a:t>NEONATAL DEATH- </a:t>
            </a:r>
            <a:r>
              <a:rPr lang="en-IN" dirty="0"/>
              <a:t>severe hypoxemia , congestive heart failure or both</a:t>
            </a:r>
          </a:p>
          <a:p>
            <a:r>
              <a:rPr lang="en-IN" dirty="0">
                <a:solidFill>
                  <a:schemeClr val="accent1"/>
                </a:solidFill>
              </a:rPr>
              <a:t>Younger patients- </a:t>
            </a:r>
            <a:r>
              <a:rPr lang="en-IN" dirty="0"/>
              <a:t>congestive heart failure</a:t>
            </a:r>
          </a:p>
          <a:p>
            <a:r>
              <a:rPr lang="en-IN" dirty="0">
                <a:solidFill>
                  <a:schemeClr val="accent1"/>
                </a:solidFill>
              </a:rPr>
              <a:t>Older patients(20</a:t>
            </a:r>
            <a:r>
              <a:rPr lang="en-IN" dirty="0"/>
              <a:t>%) –with </a:t>
            </a:r>
            <a:r>
              <a:rPr lang="en-IN" dirty="0" err="1"/>
              <a:t>hemodynamically</a:t>
            </a:r>
            <a:r>
              <a:rPr lang="en-IN" dirty="0"/>
              <a:t> mild lesions –from atrial or ventricular arrhythmias</a:t>
            </a:r>
          </a:p>
          <a:p>
            <a:endParaRPr lang="en-IN" dirty="0"/>
          </a:p>
          <a:p>
            <a:r>
              <a:rPr lang="en-IN" dirty="0"/>
              <a:t>Brain abscess or paradoxical embolism and infective endocarditis-rare</a:t>
            </a:r>
          </a:p>
          <a:p>
            <a:r>
              <a:rPr lang="en-IN" dirty="0"/>
              <a:t>Mortality in neonatal period is </a:t>
            </a:r>
            <a:r>
              <a:rPr lang="en-IN" dirty="0">
                <a:solidFill>
                  <a:schemeClr val="accent1"/>
                </a:solidFill>
              </a:rPr>
              <a:t>20%-40% and less than 50% survive to 5 </a:t>
            </a:r>
            <a:r>
              <a:rPr lang="en-IN" dirty="0" err="1">
                <a:solidFill>
                  <a:schemeClr val="accent1"/>
                </a:solidFill>
              </a:rPr>
              <a:t>yrs</a:t>
            </a:r>
            <a:endParaRPr lang="en-IN" dirty="0">
              <a:solidFill>
                <a:schemeClr val="accent1"/>
              </a:solidFill>
            </a:endParaRPr>
          </a:p>
          <a:p>
            <a:r>
              <a:rPr lang="en-IN" dirty="0"/>
              <a:t>Mortality at all ages is 12.5%</a:t>
            </a:r>
          </a:p>
        </p:txBody>
      </p:sp>
    </p:spTree>
    <p:extLst>
      <p:ext uri="{BB962C8B-B14F-4D97-AF65-F5344CB8AC3E}">
        <p14:creationId xmlns:p14="http://schemas.microsoft.com/office/powerpoint/2010/main" val="19115268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PREGNANCY</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585" r="21072"/>
          <a:stretch/>
        </p:blipFill>
        <p:spPr>
          <a:xfrm>
            <a:off x="154792" y="1152983"/>
            <a:ext cx="8417708" cy="5373245"/>
          </a:xfrm>
        </p:spPr>
      </p:pic>
      <p:sp>
        <p:nvSpPr>
          <p:cNvPr id="5" name="TextBox 4"/>
          <p:cNvSpPr txBox="1"/>
          <p:nvPr/>
        </p:nvSpPr>
        <p:spPr>
          <a:xfrm>
            <a:off x="8572500" y="1571625"/>
            <a:ext cx="3086100" cy="1754326"/>
          </a:xfrm>
          <a:prstGeom prst="rect">
            <a:avLst/>
          </a:prstGeom>
          <a:noFill/>
        </p:spPr>
        <p:txBody>
          <a:bodyPr wrap="square" rtlCol="0">
            <a:spAutoFit/>
          </a:bodyPr>
          <a:lstStyle/>
          <a:p>
            <a:r>
              <a:rPr lang="en-IN" dirty="0"/>
              <a:t>Increased incidence of prematurity and probably of spontaneous abortion </a:t>
            </a:r>
          </a:p>
          <a:p>
            <a:endParaRPr lang="en-IN" dirty="0"/>
          </a:p>
          <a:p>
            <a:r>
              <a:rPr lang="en-IN" dirty="0"/>
              <a:t>CHD incidence in </a:t>
            </a:r>
            <a:r>
              <a:rPr lang="en-IN" dirty="0" err="1"/>
              <a:t>offsprings</a:t>
            </a:r>
            <a:r>
              <a:rPr lang="en-IN" dirty="0"/>
              <a:t>- 6%</a:t>
            </a:r>
          </a:p>
        </p:txBody>
      </p:sp>
    </p:spTree>
    <p:extLst>
      <p:ext uri="{BB962C8B-B14F-4D97-AF65-F5344CB8AC3E}">
        <p14:creationId xmlns:p14="http://schemas.microsoft.com/office/powerpoint/2010/main" val="14404083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163774" y="185925"/>
            <a:ext cx="10222172" cy="6493595"/>
          </a:xfrm>
          <a:prstGeom prst="rect">
            <a:avLst/>
          </a:prstGeom>
        </p:spPr>
      </p:pic>
      <p:sp>
        <p:nvSpPr>
          <p:cNvPr id="3" name="Oval 2"/>
          <p:cNvSpPr/>
          <p:nvPr/>
        </p:nvSpPr>
        <p:spPr>
          <a:xfrm>
            <a:off x="2333767" y="0"/>
            <a:ext cx="914400" cy="56501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471969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Tricuspid valve</a:t>
            </a:r>
            <a:endParaRPr lang="en-IN" dirty="0"/>
          </a:p>
        </p:txBody>
      </p:sp>
      <p:sp>
        <p:nvSpPr>
          <p:cNvPr id="3" name="Content Placeholder 2"/>
          <p:cNvSpPr>
            <a:spLocks noGrp="1"/>
          </p:cNvSpPr>
          <p:nvPr>
            <p:ph idx="1"/>
          </p:nvPr>
        </p:nvSpPr>
        <p:spPr>
          <a:xfrm>
            <a:off x="633046" y="1561514"/>
            <a:ext cx="11029071" cy="4686885"/>
          </a:xfrm>
        </p:spPr>
        <p:txBody>
          <a:bodyPr>
            <a:normAutofit/>
          </a:bodyPr>
          <a:lstStyle/>
          <a:p>
            <a:r>
              <a:rPr lang="en-US" dirty="0"/>
              <a:t>Largest valve : 7-9cm2</a:t>
            </a:r>
          </a:p>
          <a:p>
            <a:endParaRPr lang="en-US" dirty="0"/>
          </a:p>
          <a:p>
            <a:r>
              <a:rPr lang="en-US" dirty="0"/>
              <a:t>Apparatus -5 components </a:t>
            </a:r>
          </a:p>
          <a:p>
            <a:pPr>
              <a:buNone/>
            </a:pPr>
            <a:r>
              <a:rPr lang="en-US" dirty="0"/>
              <a:t>     (</a:t>
            </a:r>
            <a:r>
              <a:rPr lang="en-US" dirty="0" err="1"/>
              <a:t>i.e</a:t>
            </a:r>
            <a:r>
              <a:rPr lang="en-US" dirty="0"/>
              <a:t> –</a:t>
            </a:r>
            <a:r>
              <a:rPr lang="en-US" dirty="0" err="1"/>
              <a:t>annulus,leaflets,commisures,chordae</a:t>
            </a:r>
            <a:r>
              <a:rPr lang="en-US" dirty="0"/>
              <a:t> </a:t>
            </a:r>
            <a:r>
              <a:rPr lang="en-US" dirty="0" err="1"/>
              <a:t>tendinae</a:t>
            </a:r>
            <a:r>
              <a:rPr lang="en-US" dirty="0"/>
              <a:t> &amp;papillary muscles)</a:t>
            </a:r>
          </a:p>
          <a:p>
            <a:pPr>
              <a:buNone/>
            </a:pPr>
            <a:endParaRPr lang="en-US" dirty="0"/>
          </a:p>
          <a:p>
            <a:r>
              <a:rPr lang="en-US" dirty="0"/>
              <a:t>Three leaflets – </a:t>
            </a:r>
            <a:r>
              <a:rPr lang="en-US" dirty="0" err="1"/>
              <a:t>anterior,posterior,septal</a:t>
            </a:r>
            <a:endParaRPr lang="en-US" dirty="0"/>
          </a:p>
          <a:p>
            <a:endParaRPr lang="en-US" dirty="0"/>
          </a:p>
          <a:p>
            <a:r>
              <a:rPr lang="en-US" dirty="0" err="1"/>
              <a:t>Septophilic</a:t>
            </a:r>
            <a:r>
              <a:rPr lang="en-US" dirty="0"/>
              <a:t>(</a:t>
            </a:r>
            <a:r>
              <a:rPr lang="en-US" dirty="0" err="1"/>
              <a:t>septal</a:t>
            </a:r>
            <a:r>
              <a:rPr lang="en-US" dirty="0"/>
              <a:t> leaflets attach to base of IVS) , Anterior leaflets from the AV junction</a:t>
            </a:r>
          </a:p>
          <a:p>
            <a:endParaRPr lang="en-US" dirty="0"/>
          </a:p>
          <a:p>
            <a:r>
              <a:rPr lang="en-US" dirty="0"/>
              <a:t>More apical than MV&lt;10mm</a:t>
            </a:r>
          </a:p>
          <a:p>
            <a:endParaRPr lang="en-IN"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CLASSIFICATION</a:t>
            </a:r>
          </a:p>
        </p:txBody>
      </p:sp>
      <p:sp>
        <p:nvSpPr>
          <p:cNvPr id="3" name="Content Placeholder 2"/>
          <p:cNvSpPr>
            <a:spLocks noGrp="1"/>
          </p:cNvSpPr>
          <p:nvPr>
            <p:ph idx="1"/>
          </p:nvPr>
        </p:nvSpPr>
        <p:spPr/>
        <p:txBody>
          <a:bodyPr/>
          <a:lstStyle/>
          <a:p>
            <a:endParaRPr lang="en-IN" dirty="0"/>
          </a:p>
          <a:p>
            <a:endParaRPr lang="en-IN" dirty="0"/>
          </a:p>
          <a:p>
            <a:r>
              <a:rPr lang="en-IN" dirty="0"/>
              <a:t>Echocardiographic assessment – visual </a:t>
            </a:r>
          </a:p>
          <a:p>
            <a:r>
              <a:rPr lang="en-IN" dirty="0" err="1"/>
              <a:t>Carpentier</a:t>
            </a:r>
            <a:r>
              <a:rPr lang="en-IN" dirty="0"/>
              <a:t> classification </a:t>
            </a:r>
          </a:p>
          <a:p>
            <a:r>
              <a:rPr lang="en-IN" dirty="0" err="1"/>
              <a:t>Celermajer</a:t>
            </a:r>
            <a:r>
              <a:rPr lang="en-IN" dirty="0"/>
              <a:t> classification </a:t>
            </a:r>
          </a:p>
          <a:p>
            <a:r>
              <a:rPr lang="en-IN" dirty="0"/>
              <a:t>Classification by anatomical findings at surgery </a:t>
            </a:r>
          </a:p>
          <a:p>
            <a:endParaRPr lang="en-IN" dirty="0"/>
          </a:p>
        </p:txBody>
      </p:sp>
    </p:spTree>
    <p:extLst>
      <p:ext uri="{BB962C8B-B14F-4D97-AF65-F5344CB8AC3E}">
        <p14:creationId xmlns:p14="http://schemas.microsoft.com/office/powerpoint/2010/main" val="34114562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Echocardiographic assessment</a:t>
            </a:r>
            <a:endParaRPr lang="en-IN" dirty="0"/>
          </a:p>
        </p:txBody>
      </p:sp>
      <p:sp>
        <p:nvSpPr>
          <p:cNvPr id="3" name="Content Placeholder 2"/>
          <p:cNvSpPr>
            <a:spLocks noGrp="1"/>
          </p:cNvSpPr>
          <p:nvPr>
            <p:ph idx="1"/>
          </p:nvPr>
        </p:nvSpPr>
        <p:spPr/>
        <p:txBody>
          <a:bodyPr/>
          <a:lstStyle/>
          <a:p>
            <a:r>
              <a:rPr lang="en-IN" dirty="0"/>
              <a:t>Classified as mild, moderate or severe-</a:t>
            </a:r>
          </a:p>
          <a:p>
            <a:r>
              <a:rPr lang="en-IN" b="1" dirty="0"/>
              <a:t>Variables assessed :</a:t>
            </a:r>
          </a:p>
          <a:p>
            <a:pPr marL="0" indent="0">
              <a:buNone/>
            </a:pPr>
            <a:r>
              <a:rPr lang="en-IN" dirty="0"/>
              <a:t>Amount of leaflet displacement </a:t>
            </a:r>
          </a:p>
          <a:p>
            <a:pPr marL="0" indent="0">
              <a:buNone/>
            </a:pPr>
            <a:r>
              <a:rPr lang="en-IN" dirty="0"/>
              <a:t>Tethering </a:t>
            </a:r>
          </a:p>
          <a:p>
            <a:pPr marL="0" indent="0">
              <a:buNone/>
            </a:pPr>
            <a:r>
              <a:rPr lang="en-IN" dirty="0"/>
              <a:t>Degree of RV dilatation  </a:t>
            </a:r>
          </a:p>
        </p:txBody>
      </p:sp>
      <p:pic>
        <p:nvPicPr>
          <p:cNvPr id="4" name="Picture 3"/>
          <p:cNvPicPr>
            <a:picLocks noChangeAspect="1"/>
          </p:cNvPicPr>
          <p:nvPr/>
        </p:nvPicPr>
        <p:blipFill>
          <a:blip r:embed="rId2"/>
          <a:stretch>
            <a:fillRect/>
          </a:stretch>
        </p:blipFill>
        <p:spPr>
          <a:xfrm>
            <a:off x="2131545" y="4150658"/>
            <a:ext cx="6890074" cy="2491688"/>
          </a:xfrm>
          <a:prstGeom prst="rect">
            <a:avLst/>
          </a:prstGeom>
        </p:spPr>
      </p:pic>
    </p:spTree>
    <p:extLst>
      <p:ext uri="{BB962C8B-B14F-4D97-AF65-F5344CB8AC3E}">
        <p14:creationId xmlns:p14="http://schemas.microsoft.com/office/powerpoint/2010/main" val="9033628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1346269" y="1566644"/>
            <a:ext cx="9664333" cy="5011577"/>
          </a:xfrm>
          <a:prstGeom prst="rect">
            <a:avLst/>
          </a:prstGeom>
        </p:spPr>
      </p:pic>
    </p:spTree>
    <p:extLst>
      <p:ext uri="{BB962C8B-B14F-4D97-AF65-F5344CB8AC3E}">
        <p14:creationId xmlns:p14="http://schemas.microsoft.com/office/powerpoint/2010/main" val="14958560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err="1"/>
              <a:t>Carpentier</a:t>
            </a:r>
            <a:r>
              <a:rPr lang="en-IN" b="1" dirty="0"/>
              <a:t> classification</a:t>
            </a:r>
            <a:endParaRPr lang="en-IN"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0312" t="22290" r="28908" b="4041"/>
          <a:stretch/>
        </p:blipFill>
        <p:spPr>
          <a:xfrm>
            <a:off x="2125013" y="1569912"/>
            <a:ext cx="6993229" cy="4980342"/>
          </a:xfrm>
        </p:spPr>
      </p:pic>
    </p:spTree>
    <p:extLst>
      <p:ext uri="{BB962C8B-B14F-4D97-AF65-F5344CB8AC3E}">
        <p14:creationId xmlns:p14="http://schemas.microsoft.com/office/powerpoint/2010/main" val="31916650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172" t="8286" r="20300"/>
          <a:stretch/>
        </p:blipFill>
        <p:spPr>
          <a:xfrm>
            <a:off x="646110" y="452717"/>
            <a:ext cx="10898189" cy="6172449"/>
          </a:xfrm>
        </p:spPr>
      </p:pic>
    </p:spTree>
    <p:extLst>
      <p:ext uri="{BB962C8B-B14F-4D97-AF65-F5344CB8AC3E}">
        <p14:creationId xmlns:p14="http://schemas.microsoft.com/office/powerpoint/2010/main" val="36499768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a:t>Management</a:t>
            </a:r>
            <a:endParaRPr lang="en-IN" dirty="0"/>
          </a:p>
        </p:txBody>
      </p:sp>
      <p:sp>
        <p:nvSpPr>
          <p:cNvPr id="3" name="Content Placeholder 2"/>
          <p:cNvSpPr>
            <a:spLocks noGrp="1"/>
          </p:cNvSpPr>
          <p:nvPr>
            <p:ph idx="1"/>
          </p:nvPr>
        </p:nvSpPr>
        <p:spPr/>
        <p:txBody>
          <a:bodyPr/>
          <a:lstStyle/>
          <a:p>
            <a:r>
              <a:rPr lang="en-IN" i="1" dirty="0"/>
              <a:t>Medical Management</a:t>
            </a:r>
          </a:p>
          <a:p>
            <a:endParaRPr lang="en-IN" i="1" dirty="0"/>
          </a:p>
          <a:p>
            <a:endParaRPr lang="en-IN" i="1" dirty="0"/>
          </a:p>
          <a:p>
            <a:r>
              <a:rPr lang="en-IN" i="1" dirty="0"/>
              <a:t>Surgical Management</a:t>
            </a:r>
          </a:p>
          <a:p>
            <a:endParaRPr lang="en-IN" dirty="0"/>
          </a:p>
        </p:txBody>
      </p:sp>
    </p:spTree>
    <p:extLst>
      <p:ext uri="{BB962C8B-B14F-4D97-AF65-F5344CB8AC3E}">
        <p14:creationId xmlns:p14="http://schemas.microsoft.com/office/powerpoint/2010/main" val="8205091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NEONATAL EBSTEIN</a:t>
            </a:r>
          </a:p>
        </p:txBody>
      </p:sp>
      <p:sp>
        <p:nvSpPr>
          <p:cNvPr id="3" name="Content Placeholder 2"/>
          <p:cNvSpPr>
            <a:spLocks noGrp="1"/>
          </p:cNvSpPr>
          <p:nvPr>
            <p:ph idx="1"/>
          </p:nvPr>
        </p:nvSpPr>
        <p:spPr/>
        <p:txBody>
          <a:bodyPr/>
          <a:lstStyle/>
          <a:p>
            <a:r>
              <a:rPr lang="en-IN" dirty="0"/>
              <a:t>Poor prognosis</a:t>
            </a:r>
          </a:p>
          <a:p>
            <a:r>
              <a:rPr lang="en-IN" dirty="0"/>
              <a:t>Reported survival only 68%</a:t>
            </a:r>
          </a:p>
          <a:p>
            <a:pPr marL="0" indent="0">
              <a:buNone/>
            </a:pPr>
            <a:r>
              <a:rPr lang="en-IN" dirty="0">
                <a:solidFill>
                  <a:schemeClr val="accent1"/>
                </a:solidFill>
              </a:rPr>
              <a:t>Indication for surgery</a:t>
            </a:r>
          </a:p>
          <a:p>
            <a:r>
              <a:rPr lang="en-IN" dirty="0"/>
              <a:t>Heart failure </a:t>
            </a:r>
          </a:p>
          <a:p>
            <a:r>
              <a:rPr lang="en-IN" dirty="0"/>
              <a:t>Profound cyanosis</a:t>
            </a:r>
          </a:p>
          <a:p>
            <a:endParaRPr lang="en-IN" dirty="0"/>
          </a:p>
        </p:txBody>
      </p:sp>
    </p:spTree>
    <p:extLst>
      <p:ext uri="{BB962C8B-B14F-4D97-AF65-F5344CB8AC3E}">
        <p14:creationId xmlns:p14="http://schemas.microsoft.com/office/powerpoint/2010/main" val="18031974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normAutofit fontScale="92500" lnSpcReduction="20000"/>
          </a:bodyPr>
          <a:lstStyle/>
          <a:p>
            <a:pPr marL="0" indent="0">
              <a:buNone/>
            </a:pPr>
            <a:r>
              <a:rPr lang="en-IN" sz="2500" b="1" dirty="0"/>
              <a:t>NEWBORN </a:t>
            </a:r>
          </a:p>
          <a:p>
            <a:r>
              <a:rPr lang="en-IN" dirty="0"/>
              <a:t>Asymptomatic cyanotic - no active treatment </a:t>
            </a:r>
          </a:p>
          <a:p>
            <a:r>
              <a:rPr lang="en-IN" dirty="0"/>
              <a:t>cyanosis severe </a:t>
            </a:r>
            <a:r>
              <a:rPr lang="en-IN" dirty="0">
                <a:solidFill>
                  <a:schemeClr val="accent1"/>
                </a:solidFill>
              </a:rPr>
              <a:t>PG E1 infusion </a:t>
            </a:r>
            <a:r>
              <a:rPr lang="en-IN" dirty="0"/>
              <a:t>(0.05–0.1 mcg/kg/min) until PVR drops.(temporarily keeping the PDA open )</a:t>
            </a:r>
          </a:p>
          <a:p>
            <a:r>
              <a:rPr lang="en-IN" dirty="0">
                <a:solidFill>
                  <a:schemeClr val="accent1"/>
                </a:solidFill>
              </a:rPr>
              <a:t>inhaled nitric oxide </a:t>
            </a:r>
            <a:r>
              <a:rPr lang="en-IN" dirty="0"/>
              <a:t>to reduce PVR</a:t>
            </a:r>
          </a:p>
          <a:p>
            <a:r>
              <a:rPr lang="en-IN" dirty="0"/>
              <a:t>Intubation ,positive pressure ventilation ,Deep sedation and muscle relaxant</a:t>
            </a:r>
          </a:p>
          <a:p>
            <a:r>
              <a:rPr lang="en-IN" dirty="0"/>
              <a:t>surgical systemic-pulmonary shunt to maintain adequate pulmonary blood flow </a:t>
            </a:r>
          </a:p>
          <a:p>
            <a:r>
              <a:rPr lang="en-IN" dirty="0"/>
              <a:t>Furosemide and Digoxin- heart failure</a:t>
            </a:r>
          </a:p>
          <a:p>
            <a:r>
              <a:rPr lang="en-IN" dirty="0"/>
              <a:t>Supraventricular tachycardia or atrial flutter -anti-arrhythmic medications</a:t>
            </a:r>
          </a:p>
          <a:p>
            <a:r>
              <a:rPr lang="en-IN" dirty="0"/>
              <a:t>Restrictive PFO/ASD may require balloon atrial </a:t>
            </a:r>
            <a:r>
              <a:rPr lang="en-IN" dirty="0" err="1"/>
              <a:t>septostomy</a:t>
            </a:r>
            <a:endParaRPr lang="en-IN" dirty="0"/>
          </a:p>
        </p:txBody>
      </p:sp>
    </p:spTree>
    <p:extLst>
      <p:ext uri="{BB962C8B-B14F-4D97-AF65-F5344CB8AC3E}">
        <p14:creationId xmlns:p14="http://schemas.microsoft.com/office/powerpoint/2010/main" val="20559297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789" y="0"/>
            <a:ext cx="12320789" cy="6994477"/>
          </a:xfrm>
        </p:spPr>
      </p:pic>
    </p:spTree>
    <p:extLst>
      <p:ext uri="{BB962C8B-B14F-4D97-AF65-F5344CB8AC3E}">
        <p14:creationId xmlns:p14="http://schemas.microsoft.com/office/powerpoint/2010/main" val="39323417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2192001" cy="7191759"/>
          </a:xfrm>
        </p:spPr>
      </p:pic>
    </p:spTree>
    <p:extLst>
      <p:ext uri="{BB962C8B-B14F-4D97-AF65-F5344CB8AC3E}">
        <p14:creationId xmlns:p14="http://schemas.microsoft.com/office/powerpoint/2010/main" val="3902062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descr="1.jpg"/>
          <p:cNvPicPr>
            <a:picLocks noGrp="1" noChangeAspect="1"/>
          </p:cNvPicPr>
          <p:nvPr>
            <p:ph idx="1"/>
          </p:nvPr>
        </p:nvPicPr>
        <p:blipFill>
          <a:blip r:embed="rId2"/>
          <a:stretch>
            <a:fillRect/>
          </a:stretch>
        </p:blipFill>
        <p:spPr>
          <a:xfrm>
            <a:off x="0" y="0"/>
            <a:ext cx="6597748" cy="6330461"/>
          </a:xfrm>
        </p:spPr>
      </p:pic>
      <p:pic>
        <p:nvPicPr>
          <p:cNvPr id="5" name="Picture 2" descr="C:\Users\user\Downloads\1693707059681.jpg"/>
          <p:cNvPicPr>
            <a:picLocks noChangeAspect="1" noChangeArrowheads="1"/>
          </p:cNvPicPr>
          <p:nvPr/>
        </p:nvPicPr>
        <p:blipFill>
          <a:blip r:embed="rId3"/>
          <a:srcRect/>
          <a:stretch>
            <a:fillRect/>
          </a:stretch>
        </p:blipFill>
        <p:spPr bwMode="auto">
          <a:xfrm>
            <a:off x="6625883" y="0"/>
            <a:ext cx="5566117" cy="6302326"/>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644" y="-1"/>
            <a:ext cx="12311644" cy="6858001"/>
          </a:xfrm>
        </p:spPr>
      </p:pic>
    </p:spTree>
    <p:extLst>
      <p:ext uri="{BB962C8B-B14F-4D97-AF65-F5344CB8AC3E}">
        <p14:creationId xmlns:p14="http://schemas.microsoft.com/office/powerpoint/2010/main" val="27911091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Indications for surgery</a:t>
            </a:r>
          </a:p>
        </p:txBody>
      </p:sp>
      <p:sp>
        <p:nvSpPr>
          <p:cNvPr id="3" name="Content Placeholder 2"/>
          <p:cNvSpPr>
            <a:spLocks noGrp="1"/>
          </p:cNvSpPr>
          <p:nvPr>
            <p:ph idx="1"/>
          </p:nvPr>
        </p:nvSpPr>
        <p:spPr/>
        <p:txBody>
          <a:bodyPr>
            <a:normAutofit/>
          </a:bodyPr>
          <a:lstStyle/>
          <a:p>
            <a:r>
              <a:rPr lang="en-IN" dirty="0"/>
              <a:t>Decreased exercise tolerance</a:t>
            </a:r>
          </a:p>
          <a:p>
            <a:r>
              <a:rPr lang="en-IN" dirty="0"/>
              <a:t>Cyanosis (80% or less; </a:t>
            </a:r>
            <a:r>
              <a:rPr lang="en-IN" dirty="0" err="1"/>
              <a:t>Hemoglobin</a:t>
            </a:r>
            <a:r>
              <a:rPr lang="en-IN" dirty="0"/>
              <a:t> 16 </a:t>
            </a:r>
            <a:r>
              <a:rPr lang="en-IN" dirty="0" err="1"/>
              <a:t>gm</a:t>
            </a:r>
            <a:r>
              <a:rPr lang="en-IN" dirty="0"/>
              <a:t>% or more)</a:t>
            </a:r>
          </a:p>
          <a:p>
            <a:r>
              <a:rPr lang="en-IN" dirty="0"/>
              <a:t>Paradoxical embolization</a:t>
            </a:r>
          </a:p>
          <a:p>
            <a:r>
              <a:rPr lang="en-IN" dirty="0"/>
              <a:t>Progressive right ventricular dilatation (Cardiothoracic ratio &gt;60%)</a:t>
            </a:r>
          </a:p>
          <a:p>
            <a:r>
              <a:rPr lang="en-IN" dirty="0"/>
              <a:t>Prior to significant right ventricular dysfunction</a:t>
            </a:r>
          </a:p>
          <a:p>
            <a:r>
              <a:rPr lang="en-IN" dirty="0"/>
              <a:t>Onset or progression of atrial arrhythmias</a:t>
            </a:r>
          </a:p>
          <a:p>
            <a:r>
              <a:rPr lang="en-IN" dirty="0"/>
              <a:t>Prior to left ventricular dysfunction , NYHA class III or IV or significant symptoms</a:t>
            </a:r>
          </a:p>
        </p:txBody>
      </p:sp>
    </p:spTree>
    <p:extLst>
      <p:ext uri="{BB962C8B-B14F-4D97-AF65-F5344CB8AC3E}">
        <p14:creationId xmlns:p14="http://schemas.microsoft.com/office/powerpoint/2010/main" val="26101227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272955" y="2052918"/>
            <a:ext cx="11245755" cy="4195481"/>
          </a:xfrm>
        </p:spPr>
        <p:txBody>
          <a:bodyPr/>
          <a:lstStyle/>
          <a:p>
            <a:r>
              <a:rPr lang="en-US" dirty="0"/>
              <a:t>Neonate – biventricular repair or a single ventricle repair</a:t>
            </a:r>
          </a:p>
          <a:p>
            <a:r>
              <a:rPr lang="en-US" dirty="0"/>
              <a:t>Infants  beyond 3 months  of age – 1.5 ventricle repair is </a:t>
            </a:r>
            <a:r>
              <a:rPr lang="en-US" dirty="0" err="1"/>
              <a:t>prefered</a:t>
            </a:r>
            <a:endParaRPr lang="en-US" dirty="0"/>
          </a:p>
          <a:p>
            <a:r>
              <a:rPr lang="en-US" dirty="0"/>
              <a:t>For most children &amp; adults with </a:t>
            </a:r>
            <a:r>
              <a:rPr lang="en-US" dirty="0" err="1"/>
              <a:t>Ebstein</a:t>
            </a:r>
            <a:r>
              <a:rPr lang="en-US" dirty="0"/>
              <a:t> anomaly – </a:t>
            </a:r>
            <a:r>
              <a:rPr lang="en-US" dirty="0" err="1"/>
              <a:t>biventriclular</a:t>
            </a:r>
            <a:r>
              <a:rPr lang="en-US" dirty="0"/>
              <a:t> repair is the procedure of </a:t>
            </a:r>
            <a:r>
              <a:rPr lang="en-US" dirty="0" err="1"/>
              <a:t>chocie</a:t>
            </a:r>
            <a:endParaRPr lang="en-US" dirty="0"/>
          </a:p>
          <a:p>
            <a:endParaRPr lang="en-US" dirty="0"/>
          </a:p>
          <a:p>
            <a:r>
              <a:rPr lang="en-US" dirty="0"/>
              <a:t>TV repair &gt;&gt;&gt; Replacement</a:t>
            </a:r>
          </a:p>
          <a:p>
            <a:r>
              <a:rPr lang="en-US" dirty="0"/>
              <a:t>TV repair not possible –TV </a:t>
            </a:r>
            <a:r>
              <a:rPr lang="en-US" dirty="0" err="1"/>
              <a:t>repalcement</a:t>
            </a:r>
            <a:r>
              <a:rPr lang="en-US" dirty="0"/>
              <a:t>-Biological valve</a:t>
            </a:r>
            <a:r>
              <a:rPr lang="en-IN" dirty="0"/>
              <a:t>P-</a:t>
            </a:r>
            <a:r>
              <a:rPr lang="en-IN" dirty="0" err="1"/>
              <a:t>orcine</a:t>
            </a:r>
            <a:r>
              <a:rPr lang="en-IN" dirty="0"/>
              <a:t> </a:t>
            </a:r>
            <a:r>
              <a:rPr lang="en-IN" dirty="0" err="1"/>
              <a:t>bioprosthetic</a:t>
            </a:r>
            <a:r>
              <a:rPr lang="en-IN" dirty="0"/>
              <a:t> valve replacement best option(</a:t>
            </a:r>
            <a:r>
              <a:rPr lang="en-IN" dirty="0" err="1"/>
              <a:t>bioprostheses</a:t>
            </a:r>
            <a:r>
              <a:rPr lang="en-IN" dirty="0"/>
              <a:t> preferred –lack of need of OAC)</a:t>
            </a:r>
          </a:p>
          <a:p>
            <a:endParaRPr lang="en-US" dirty="0"/>
          </a:p>
          <a:p>
            <a:r>
              <a:rPr lang="en-US" dirty="0"/>
              <a:t>Ablation of accessory pathway –Surgical </a:t>
            </a:r>
            <a:r>
              <a:rPr lang="en-US" dirty="0" err="1"/>
              <a:t>interuruption</a:t>
            </a:r>
            <a:r>
              <a:rPr lang="en-US" dirty="0"/>
              <a:t>/RFA</a:t>
            </a:r>
            <a:endParaRPr lang="en-IN"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SURGICAL TECHNIQUES</a:t>
            </a:r>
          </a:p>
        </p:txBody>
      </p:sp>
      <p:sp>
        <p:nvSpPr>
          <p:cNvPr id="3" name="Content Placeholder 2"/>
          <p:cNvSpPr>
            <a:spLocks noGrp="1"/>
          </p:cNvSpPr>
          <p:nvPr>
            <p:ph idx="1"/>
          </p:nvPr>
        </p:nvSpPr>
        <p:spPr>
          <a:xfrm>
            <a:off x="218364" y="2052918"/>
            <a:ext cx="10809027" cy="4195481"/>
          </a:xfrm>
        </p:spPr>
        <p:txBody>
          <a:bodyPr>
            <a:normAutofit fontScale="92500" lnSpcReduction="20000"/>
          </a:bodyPr>
          <a:lstStyle/>
          <a:p>
            <a:r>
              <a:rPr lang="en-IN" dirty="0"/>
              <a:t>A. Biventricular repair (Knott Craig approach)</a:t>
            </a:r>
          </a:p>
          <a:p>
            <a:r>
              <a:rPr lang="en-IN" dirty="0"/>
              <a:t>B. Single ventricle pathway with right ventricular exclusion (</a:t>
            </a:r>
            <a:r>
              <a:rPr lang="en-IN" dirty="0" err="1"/>
              <a:t>starnes</a:t>
            </a:r>
            <a:r>
              <a:rPr lang="en-IN" dirty="0"/>
              <a:t> approach)</a:t>
            </a:r>
          </a:p>
          <a:p>
            <a:r>
              <a:rPr lang="en-IN" dirty="0"/>
              <a:t>C. Cardiac transplant</a:t>
            </a:r>
          </a:p>
          <a:p>
            <a:endParaRPr lang="en-IN" dirty="0"/>
          </a:p>
          <a:p>
            <a:pPr>
              <a:buNone/>
            </a:pPr>
            <a:r>
              <a:rPr lang="en-IN" dirty="0"/>
              <a:t>        </a:t>
            </a:r>
            <a:r>
              <a:rPr lang="en-IN" sz="3500" dirty="0"/>
              <a:t>PRINCIPLES OF SURGERY FOR </a:t>
            </a:r>
            <a:r>
              <a:rPr lang="en-IN" sz="3500" dirty="0" err="1"/>
              <a:t>Ebsteins</a:t>
            </a:r>
            <a:r>
              <a:rPr lang="en-IN" sz="3500" dirty="0"/>
              <a:t> anomaly </a:t>
            </a:r>
            <a:endParaRPr lang="en-US" sz="3500" dirty="0"/>
          </a:p>
          <a:p>
            <a:pPr marL="457200" indent="-457200">
              <a:buAutoNum type="alphaLcPeriod"/>
            </a:pPr>
            <a:r>
              <a:rPr lang="en-IN" dirty="0"/>
              <a:t>Closure of any intra cardiac communications</a:t>
            </a:r>
          </a:p>
          <a:p>
            <a:pPr marL="457200" indent="-457200">
              <a:buAutoNum type="alphaLcPeriod"/>
            </a:pPr>
            <a:r>
              <a:rPr lang="en-IN" dirty="0"/>
              <a:t>TV repair or replacement</a:t>
            </a:r>
          </a:p>
          <a:p>
            <a:pPr marL="457200" indent="-457200">
              <a:buAutoNum type="alphaLcPeriod"/>
            </a:pPr>
            <a:r>
              <a:rPr lang="en-IN" dirty="0"/>
              <a:t>Ablation of arrhythmias</a:t>
            </a:r>
          </a:p>
          <a:p>
            <a:pPr marL="457200" indent="-457200">
              <a:buAutoNum type="alphaLcPeriod"/>
            </a:pPr>
            <a:r>
              <a:rPr lang="en-IN" dirty="0"/>
              <a:t>Selective </a:t>
            </a:r>
            <a:r>
              <a:rPr lang="en-IN" dirty="0" err="1"/>
              <a:t>plication</a:t>
            </a:r>
            <a:r>
              <a:rPr lang="en-IN" dirty="0"/>
              <a:t> of the </a:t>
            </a:r>
            <a:r>
              <a:rPr lang="en-IN" dirty="0" err="1"/>
              <a:t>atrialized</a:t>
            </a:r>
            <a:r>
              <a:rPr lang="en-IN" dirty="0"/>
              <a:t> RV from apex to base</a:t>
            </a:r>
          </a:p>
          <a:p>
            <a:pPr marL="457200" indent="-457200">
              <a:buAutoNum type="alphaLcPeriod"/>
            </a:pPr>
            <a:r>
              <a:rPr lang="en-IN" dirty="0"/>
              <a:t>Reduction right </a:t>
            </a:r>
            <a:r>
              <a:rPr lang="en-IN" dirty="0" err="1"/>
              <a:t>atrioplasty</a:t>
            </a:r>
            <a:endParaRPr lang="en-IN" dirty="0"/>
          </a:p>
          <a:p>
            <a:pPr marL="457200" indent="-457200">
              <a:buAutoNum type="alphaLcPeriod"/>
            </a:pPr>
            <a:r>
              <a:rPr lang="en-IN" dirty="0"/>
              <a:t>Repair of associated defects(</a:t>
            </a:r>
            <a:r>
              <a:rPr lang="en-IN" dirty="0" err="1"/>
              <a:t>eg</a:t>
            </a:r>
            <a:r>
              <a:rPr lang="en-IN" dirty="0"/>
              <a:t>. VSD closure)</a:t>
            </a:r>
          </a:p>
          <a:p>
            <a:endParaRPr lang="en-IN" dirty="0"/>
          </a:p>
        </p:txBody>
      </p:sp>
    </p:spTree>
    <p:extLst>
      <p:ext uri="{BB962C8B-B14F-4D97-AF65-F5344CB8AC3E}">
        <p14:creationId xmlns:p14="http://schemas.microsoft.com/office/powerpoint/2010/main" val="23035559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Biventricular repair (Knott Craig approach)</a:t>
            </a:r>
            <a:br>
              <a:rPr lang="en-IN" dirty="0"/>
            </a:br>
            <a:endParaRPr lang="en-IN" dirty="0"/>
          </a:p>
        </p:txBody>
      </p:sp>
      <p:sp>
        <p:nvSpPr>
          <p:cNvPr id="3" name="Content Placeholder 2"/>
          <p:cNvSpPr>
            <a:spLocks noGrp="1"/>
          </p:cNvSpPr>
          <p:nvPr>
            <p:ph idx="1"/>
          </p:nvPr>
        </p:nvSpPr>
        <p:spPr/>
        <p:txBody>
          <a:bodyPr/>
          <a:lstStyle/>
          <a:p>
            <a:r>
              <a:rPr lang="en-IN" dirty="0">
                <a:solidFill>
                  <a:schemeClr val="accent1"/>
                </a:solidFill>
              </a:rPr>
              <a:t>TV is repaired and the atrial septum is partially closed </a:t>
            </a:r>
          </a:p>
          <a:p>
            <a:r>
              <a:rPr lang="en-IN" dirty="0"/>
              <a:t>Repair typically a </a:t>
            </a:r>
            <a:r>
              <a:rPr lang="en-IN" dirty="0">
                <a:solidFill>
                  <a:schemeClr val="accent1"/>
                </a:solidFill>
              </a:rPr>
              <a:t>mono cusp type based on a satisfactory anterior leaflet</a:t>
            </a:r>
          </a:p>
          <a:p>
            <a:r>
              <a:rPr lang="en-IN" dirty="0">
                <a:solidFill>
                  <a:schemeClr val="accent1"/>
                </a:solidFill>
              </a:rPr>
              <a:t>Right atrial reduction </a:t>
            </a:r>
            <a:r>
              <a:rPr lang="en-IN" dirty="0"/>
              <a:t>done to reduce the size of the markedly enlarged heart to allow room for the lungs </a:t>
            </a:r>
          </a:p>
          <a:p>
            <a:r>
              <a:rPr lang="en-IN" dirty="0"/>
              <a:t>Although early mortality is high(25%) the intermediate outcome appears to be promising</a:t>
            </a:r>
          </a:p>
          <a:p>
            <a:r>
              <a:rPr lang="en-IN" dirty="0"/>
              <a:t>Survival to hospital discharge was 74%</a:t>
            </a:r>
          </a:p>
          <a:p>
            <a:endParaRPr lang="en-IN" dirty="0"/>
          </a:p>
        </p:txBody>
      </p:sp>
    </p:spTree>
    <p:extLst>
      <p:ext uri="{BB962C8B-B14F-4D97-AF65-F5344CB8AC3E}">
        <p14:creationId xmlns:p14="http://schemas.microsoft.com/office/powerpoint/2010/main" val="20937268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Single ventricle pathway with right ventricular exclusion (</a:t>
            </a:r>
            <a:r>
              <a:rPr lang="en-IN" dirty="0" err="1"/>
              <a:t>starnes</a:t>
            </a:r>
            <a:r>
              <a:rPr lang="en-IN" dirty="0"/>
              <a:t> approach)</a:t>
            </a:r>
            <a:br>
              <a:rPr lang="en-IN" dirty="0"/>
            </a:br>
            <a:endParaRPr lang="en-IN" dirty="0"/>
          </a:p>
        </p:txBody>
      </p:sp>
      <p:sp>
        <p:nvSpPr>
          <p:cNvPr id="3" name="Content Placeholder 2"/>
          <p:cNvSpPr>
            <a:spLocks noGrp="1"/>
          </p:cNvSpPr>
          <p:nvPr>
            <p:ph idx="1"/>
          </p:nvPr>
        </p:nvSpPr>
        <p:spPr>
          <a:xfrm>
            <a:off x="646112" y="2530589"/>
            <a:ext cx="7542546" cy="4195481"/>
          </a:xfrm>
        </p:spPr>
        <p:txBody>
          <a:bodyPr>
            <a:normAutofit/>
          </a:bodyPr>
          <a:lstStyle/>
          <a:p>
            <a:pPr marL="0" indent="0">
              <a:buNone/>
            </a:pPr>
            <a:r>
              <a:rPr lang="en-IN" dirty="0"/>
              <a:t>Performed in anatomic RVOT obstruction</a:t>
            </a:r>
          </a:p>
          <a:p>
            <a:pPr marL="0" indent="0">
              <a:buNone/>
            </a:pPr>
            <a:r>
              <a:rPr lang="en-IN" dirty="0">
                <a:solidFill>
                  <a:schemeClr val="accent1"/>
                </a:solidFill>
              </a:rPr>
              <a:t>Objectives</a:t>
            </a:r>
            <a:r>
              <a:rPr lang="en-IN" dirty="0"/>
              <a:t> : exclude right ventricle and establish a reliable source of pulmonary blood flow</a:t>
            </a:r>
          </a:p>
          <a:p>
            <a:pPr marL="0" indent="0">
              <a:buNone/>
            </a:pPr>
            <a:endParaRPr lang="en-IN" dirty="0"/>
          </a:p>
          <a:p>
            <a:r>
              <a:rPr lang="en-IN" dirty="0"/>
              <a:t>closing the tricuspid annular orifice using a pericardial patch, removing the entire septum </a:t>
            </a:r>
            <a:r>
              <a:rPr lang="en-IN" dirty="0" err="1"/>
              <a:t>primum</a:t>
            </a:r>
            <a:r>
              <a:rPr lang="en-IN" dirty="0"/>
              <a:t> and placing either a central </a:t>
            </a:r>
            <a:r>
              <a:rPr lang="en-IN" dirty="0" err="1"/>
              <a:t>aorto</a:t>
            </a:r>
            <a:r>
              <a:rPr lang="en-IN" dirty="0"/>
              <a:t>-pulmonary shunt or Blalock-</a:t>
            </a:r>
            <a:r>
              <a:rPr lang="en-IN" dirty="0" err="1"/>
              <a:t>Taussig</a:t>
            </a:r>
            <a:r>
              <a:rPr lang="en-IN" dirty="0"/>
              <a:t> shunt from innominate artery to right or left pulmonary artery</a:t>
            </a:r>
          </a:p>
          <a:p>
            <a:r>
              <a:rPr lang="en-IN" dirty="0"/>
              <a:t>These neonates will subsequently need bidirectional Glenn procedure and eventually </a:t>
            </a:r>
            <a:r>
              <a:rPr lang="en-IN" dirty="0" err="1"/>
              <a:t>Fontan</a:t>
            </a:r>
            <a:r>
              <a:rPr lang="en-IN" dirty="0"/>
              <a:t> operation</a:t>
            </a:r>
          </a:p>
        </p:txBody>
      </p:sp>
      <p:pic>
        <p:nvPicPr>
          <p:cNvPr id="4" name="Picture 3"/>
          <p:cNvPicPr>
            <a:picLocks noChangeAspect="1"/>
          </p:cNvPicPr>
          <p:nvPr/>
        </p:nvPicPr>
        <p:blipFill>
          <a:blip r:embed="rId2"/>
          <a:stretch>
            <a:fillRect/>
          </a:stretch>
        </p:blipFill>
        <p:spPr>
          <a:xfrm>
            <a:off x="8256896" y="1951630"/>
            <a:ext cx="3935104" cy="4760792"/>
          </a:xfrm>
          <a:prstGeom prst="rect">
            <a:avLst/>
          </a:prstGeom>
        </p:spPr>
      </p:pic>
    </p:spTree>
    <p:extLst>
      <p:ext uri="{BB962C8B-B14F-4D97-AF65-F5344CB8AC3E}">
        <p14:creationId xmlns:p14="http://schemas.microsoft.com/office/powerpoint/2010/main" val="348357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Modified Starnes repair(total ventricular exclusion)</a:t>
            </a:r>
          </a:p>
        </p:txBody>
      </p:sp>
      <p:sp>
        <p:nvSpPr>
          <p:cNvPr id="3" name="Content Placeholder 2"/>
          <p:cNvSpPr>
            <a:spLocks noGrp="1"/>
          </p:cNvSpPr>
          <p:nvPr>
            <p:ph idx="1"/>
          </p:nvPr>
        </p:nvSpPr>
        <p:spPr/>
        <p:txBody>
          <a:bodyPr/>
          <a:lstStyle/>
          <a:p>
            <a:r>
              <a:rPr lang="en-IN" dirty="0"/>
              <a:t>Sano et al. approach: total RV exclusion in which </a:t>
            </a:r>
            <a:r>
              <a:rPr lang="en-IN" dirty="0">
                <a:solidFill>
                  <a:schemeClr val="accent1"/>
                </a:solidFill>
              </a:rPr>
              <a:t>free wall of RV resected and closed </a:t>
            </a:r>
            <a:r>
              <a:rPr lang="en-IN" dirty="0"/>
              <a:t>primarily or with a poly </a:t>
            </a:r>
            <a:r>
              <a:rPr lang="en-IN" dirty="0" err="1"/>
              <a:t>tetrafluoroethylene</a:t>
            </a:r>
            <a:r>
              <a:rPr lang="en-IN" dirty="0"/>
              <a:t> patch </a:t>
            </a:r>
          </a:p>
          <a:p>
            <a:endParaRPr lang="en-IN" dirty="0"/>
          </a:p>
          <a:p>
            <a:r>
              <a:rPr lang="en-IN" dirty="0"/>
              <a:t>This simulates a large right ventricular plication which may improve filling and </a:t>
            </a:r>
            <a:r>
              <a:rPr lang="en-IN" dirty="0">
                <a:solidFill>
                  <a:schemeClr val="accent1"/>
                </a:solidFill>
              </a:rPr>
              <a:t>provide adequate decompression to the lungs and LV</a:t>
            </a:r>
          </a:p>
        </p:txBody>
      </p:sp>
    </p:spTree>
    <p:extLst>
      <p:ext uri="{BB962C8B-B14F-4D97-AF65-F5344CB8AC3E}">
        <p14:creationId xmlns:p14="http://schemas.microsoft.com/office/powerpoint/2010/main" val="16241518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558" y="141952"/>
            <a:ext cx="10100854" cy="6640878"/>
          </a:xfrm>
        </p:spPr>
      </p:pic>
    </p:spTree>
    <p:extLst>
      <p:ext uri="{BB962C8B-B14F-4D97-AF65-F5344CB8AC3E}">
        <p14:creationId xmlns:p14="http://schemas.microsoft.com/office/powerpoint/2010/main" val="9643030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One and a half ventricle repair</a:t>
            </a:r>
            <a:endParaRPr lang="en-IN" dirty="0"/>
          </a:p>
        </p:txBody>
      </p:sp>
      <p:sp>
        <p:nvSpPr>
          <p:cNvPr id="3" name="Content Placeholder 2"/>
          <p:cNvSpPr>
            <a:spLocks noGrp="1"/>
          </p:cNvSpPr>
          <p:nvPr>
            <p:ph idx="1"/>
          </p:nvPr>
        </p:nvSpPr>
        <p:spPr/>
        <p:txBody>
          <a:bodyPr>
            <a:normAutofit fontScale="85000" lnSpcReduction="10000"/>
          </a:bodyPr>
          <a:lstStyle/>
          <a:p>
            <a:pPr marL="0" indent="0">
              <a:buNone/>
            </a:pPr>
            <a:r>
              <a:rPr lang="en-IN" dirty="0">
                <a:solidFill>
                  <a:schemeClr val="accent1"/>
                </a:solidFill>
              </a:rPr>
              <a:t>Indications </a:t>
            </a:r>
          </a:p>
          <a:p>
            <a:r>
              <a:rPr lang="en-IN" dirty="0"/>
              <a:t>severely enlarged right atrium, severe tricuspid regurgitation, bidirectional shunt across the PFO/ASD, very </a:t>
            </a:r>
            <a:r>
              <a:rPr lang="en-IN" dirty="0" err="1"/>
              <a:t>hypoplastic</a:t>
            </a:r>
            <a:r>
              <a:rPr lang="en-IN" dirty="0"/>
              <a:t> right ventricle with minimal functional right ventricle, depressed LV systolic function or a combination </a:t>
            </a:r>
          </a:p>
          <a:p>
            <a:pPr marL="0" indent="0">
              <a:buNone/>
            </a:pPr>
            <a:r>
              <a:rPr lang="en-IN" dirty="0">
                <a:solidFill>
                  <a:schemeClr val="accent1"/>
                </a:solidFill>
              </a:rPr>
              <a:t>Surgery</a:t>
            </a:r>
          </a:p>
          <a:p>
            <a:r>
              <a:rPr lang="en-IN" dirty="0"/>
              <a:t>patch closure of ASD, repair of tricuspid valve with reduction of the </a:t>
            </a:r>
            <a:r>
              <a:rPr lang="en-IN" dirty="0" err="1"/>
              <a:t>atrialized</a:t>
            </a:r>
            <a:r>
              <a:rPr lang="en-IN" dirty="0"/>
              <a:t> portion of right ventricle and a bidirectional Glenn operation (i.e. end to side anastomosis of the superior vena cava to the right pulmonary artery)</a:t>
            </a:r>
          </a:p>
          <a:p>
            <a:pPr marL="0" indent="0">
              <a:buNone/>
            </a:pPr>
            <a:r>
              <a:rPr lang="en-IN" dirty="0">
                <a:solidFill>
                  <a:schemeClr val="accent1"/>
                </a:solidFill>
              </a:rPr>
              <a:t>accomplishes the following—</a:t>
            </a:r>
          </a:p>
          <a:p>
            <a:r>
              <a:rPr lang="en-IN" dirty="0"/>
              <a:t>unloads the right atrial and right ventricular volume by approximately one third and still, right ventricle can contribute to the pulmonary circulation maintaining pulsatile flow and allowing for flexibility to cope with transient increases in pulmonary vascular resistance and allows for more aggressive repair of the tricuspid valve without concern for tricuspid stenosis due to overcorrection.</a:t>
            </a:r>
          </a:p>
        </p:txBody>
      </p:sp>
    </p:spTree>
    <p:extLst>
      <p:ext uri="{BB962C8B-B14F-4D97-AF65-F5344CB8AC3E}">
        <p14:creationId xmlns:p14="http://schemas.microsoft.com/office/powerpoint/2010/main" val="620998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Repair of tricuspid valve</a:t>
            </a:r>
            <a:endParaRPr lang="en-IN" dirty="0"/>
          </a:p>
        </p:txBody>
      </p:sp>
      <p:sp>
        <p:nvSpPr>
          <p:cNvPr id="3" name="Content Placeholder 2"/>
          <p:cNvSpPr>
            <a:spLocks noGrp="1"/>
          </p:cNvSpPr>
          <p:nvPr>
            <p:ph idx="1"/>
          </p:nvPr>
        </p:nvSpPr>
        <p:spPr/>
        <p:txBody>
          <a:bodyPr/>
          <a:lstStyle/>
          <a:p>
            <a:pPr marL="0" indent="0">
              <a:buNone/>
            </a:pPr>
            <a:r>
              <a:rPr lang="en-IN" dirty="0"/>
              <a:t>The goals of operation is:</a:t>
            </a:r>
          </a:p>
          <a:p>
            <a:r>
              <a:rPr lang="en-IN" dirty="0"/>
              <a:t>To obtain a competent TV</a:t>
            </a:r>
          </a:p>
          <a:p>
            <a:r>
              <a:rPr lang="en-IN" dirty="0"/>
              <a:t>Preserve right ventricular contractility</a:t>
            </a:r>
          </a:p>
          <a:p>
            <a:r>
              <a:rPr lang="en-IN" dirty="0"/>
              <a:t>Decrease the risk of late rhythm disturbances</a:t>
            </a:r>
          </a:p>
        </p:txBody>
      </p:sp>
    </p:spTree>
    <p:extLst>
      <p:ext uri="{BB962C8B-B14F-4D97-AF65-F5344CB8AC3E}">
        <p14:creationId xmlns:p14="http://schemas.microsoft.com/office/powerpoint/2010/main" val="325973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Triangle of Koch</a:t>
            </a:r>
            <a:endParaRPr lang="en-IN" b="1" dirty="0"/>
          </a:p>
        </p:txBody>
      </p:sp>
      <p:pic>
        <p:nvPicPr>
          <p:cNvPr id="4" name="Content Placeholder 3" descr="tl.jpg"/>
          <p:cNvPicPr>
            <a:picLocks noGrp="1" noChangeAspect="1"/>
          </p:cNvPicPr>
          <p:nvPr>
            <p:ph idx="1"/>
          </p:nvPr>
        </p:nvPicPr>
        <p:blipFill>
          <a:blip r:embed="rId2"/>
          <a:stretch>
            <a:fillRect/>
          </a:stretch>
        </p:blipFill>
        <p:spPr>
          <a:xfrm>
            <a:off x="655914" y="2108908"/>
            <a:ext cx="5143339" cy="4195762"/>
          </a:xfrm>
        </p:spPr>
      </p:pic>
      <p:sp>
        <p:nvSpPr>
          <p:cNvPr id="5" name="Rectangle 4"/>
          <p:cNvSpPr/>
          <p:nvPr/>
        </p:nvSpPr>
        <p:spPr>
          <a:xfrm>
            <a:off x="6052456" y="2828836"/>
            <a:ext cx="5805715" cy="1200329"/>
          </a:xfrm>
          <a:prstGeom prst="rect">
            <a:avLst/>
          </a:prstGeom>
        </p:spPr>
        <p:txBody>
          <a:bodyPr wrap="square">
            <a:spAutoFit/>
          </a:bodyPr>
          <a:lstStyle/>
          <a:p>
            <a:r>
              <a:rPr lang="en-US" b="1" dirty="0" err="1"/>
              <a:t>Posteriorly</a:t>
            </a:r>
            <a:r>
              <a:rPr lang="en-US" b="1" dirty="0"/>
              <a:t> bound by : </a:t>
            </a:r>
            <a:r>
              <a:rPr lang="en-US" b="1" dirty="0" err="1"/>
              <a:t>ostium</a:t>
            </a:r>
            <a:r>
              <a:rPr lang="en-US" b="1" dirty="0"/>
              <a:t> of coronary sinus</a:t>
            </a:r>
          </a:p>
          <a:p>
            <a:r>
              <a:rPr lang="en-US" b="1" dirty="0" err="1"/>
              <a:t>Anteriorly</a:t>
            </a:r>
            <a:r>
              <a:rPr lang="en-US" b="1" dirty="0"/>
              <a:t> : tendon of </a:t>
            </a:r>
            <a:r>
              <a:rPr lang="en-US" b="1" dirty="0" err="1"/>
              <a:t>torado</a:t>
            </a:r>
            <a:endParaRPr lang="en-US" b="1" dirty="0"/>
          </a:p>
          <a:p>
            <a:r>
              <a:rPr lang="en-US" b="1" dirty="0"/>
              <a:t>Base : </a:t>
            </a:r>
            <a:r>
              <a:rPr lang="en-US" b="1" dirty="0" err="1"/>
              <a:t>septal</a:t>
            </a:r>
            <a:r>
              <a:rPr lang="en-US" b="1" dirty="0"/>
              <a:t> wallet of tricuspid valve</a:t>
            </a:r>
          </a:p>
          <a:p>
            <a:r>
              <a:rPr lang="en-US" b="1" dirty="0"/>
              <a:t>Apex : AV node</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err="1"/>
              <a:t>Carpentier</a:t>
            </a:r>
            <a:r>
              <a:rPr lang="en-IN" b="1" dirty="0"/>
              <a:t> Repair</a:t>
            </a:r>
            <a:endParaRPr lang="en-IN" dirty="0"/>
          </a:p>
        </p:txBody>
      </p:sp>
      <p:sp>
        <p:nvSpPr>
          <p:cNvPr id="3" name="Content Placeholder 2"/>
          <p:cNvSpPr>
            <a:spLocks noGrp="1"/>
          </p:cNvSpPr>
          <p:nvPr>
            <p:ph idx="1"/>
          </p:nvPr>
        </p:nvSpPr>
        <p:spPr/>
        <p:txBody>
          <a:bodyPr>
            <a:normAutofit/>
          </a:bodyPr>
          <a:lstStyle/>
          <a:p>
            <a:r>
              <a:rPr lang="en-IN" dirty="0"/>
              <a:t>anterior leaflet and the adjacent part of the inferior leaflet were detached followed by longitudinal plication of the </a:t>
            </a:r>
            <a:r>
              <a:rPr lang="en-IN" dirty="0" err="1"/>
              <a:t>atrialized</a:t>
            </a:r>
            <a:r>
              <a:rPr lang="en-IN" dirty="0"/>
              <a:t> RV and RA</a:t>
            </a:r>
          </a:p>
          <a:p>
            <a:r>
              <a:rPr lang="en-IN" dirty="0"/>
              <a:t>The </a:t>
            </a:r>
            <a:r>
              <a:rPr lang="en-IN" dirty="0">
                <a:solidFill>
                  <a:schemeClr val="accent1"/>
                </a:solidFill>
              </a:rPr>
              <a:t>anterior and inferior leaflets were repositioned to cover the orifice area at the normal level</a:t>
            </a:r>
          </a:p>
          <a:p>
            <a:r>
              <a:rPr lang="en-IN" dirty="0" err="1"/>
              <a:t>Remodeling</a:t>
            </a:r>
            <a:r>
              <a:rPr lang="en-IN" dirty="0"/>
              <a:t> and reinforcement of the tricuspid annulus was performed with a </a:t>
            </a:r>
            <a:r>
              <a:rPr lang="en-IN" dirty="0">
                <a:solidFill>
                  <a:schemeClr val="accent1"/>
                </a:solidFill>
              </a:rPr>
              <a:t>prosthetic ring</a:t>
            </a:r>
          </a:p>
          <a:p>
            <a:r>
              <a:rPr lang="en-IN" dirty="0"/>
              <a:t>Unlike the CR, the anterior and inferior leaflets were not mobilized or rotated clockwise to meet the septal leaflet</a:t>
            </a:r>
          </a:p>
        </p:txBody>
      </p:sp>
    </p:spTree>
    <p:extLst>
      <p:ext uri="{BB962C8B-B14F-4D97-AF65-F5344CB8AC3E}">
        <p14:creationId xmlns:p14="http://schemas.microsoft.com/office/powerpoint/2010/main" val="32393843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THE BRAZIL EXPERIENCE (da </a:t>
            </a:r>
            <a:r>
              <a:rPr lang="en-IN" b="1" dirty="0" err="1"/>
              <a:t>silva</a:t>
            </a:r>
            <a:r>
              <a:rPr lang="en-IN" b="1" dirty="0"/>
              <a:t> approach)</a:t>
            </a:r>
            <a:endParaRPr lang="en-IN" dirty="0"/>
          </a:p>
        </p:txBody>
      </p:sp>
      <p:sp>
        <p:nvSpPr>
          <p:cNvPr id="3" name="Content Placeholder 2"/>
          <p:cNvSpPr>
            <a:spLocks noGrp="1"/>
          </p:cNvSpPr>
          <p:nvPr>
            <p:ph idx="1"/>
          </p:nvPr>
        </p:nvSpPr>
        <p:spPr/>
        <p:txBody>
          <a:bodyPr/>
          <a:lstStyle/>
          <a:p>
            <a:r>
              <a:rPr lang="en-IN" dirty="0">
                <a:solidFill>
                  <a:schemeClr val="accent1"/>
                </a:solidFill>
              </a:rPr>
              <a:t>Some septal leaflet should be present for</a:t>
            </a:r>
            <a:r>
              <a:rPr lang="en-IN" dirty="0"/>
              <a:t> this repair </a:t>
            </a:r>
          </a:p>
          <a:p>
            <a:endParaRPr lang="en-IN" dirty="0"/>
          </a:p>
          <a:p>
            <a:endParaRPr lang="en-IN" dirty="0"/>
          </a:p>
          <a:p>
            <a:r>
              <a:rPr lang="en-IN" dirty="0">
                <a:solidFill>
                  <a:schemeClr val="accent1"/>
                </a:solidFill>
              </a:rPr>
              <a:t>Most anatomic- </a:t>
            </a:r>
            <a:r>
              <a:rPr lang="en-IN" dirty="0"/>
              <a:t>completion of the delamination process of the TV , providing 360 degrees of leaflet tissue around the AV junction with its hinge at the AV groove (true annulus)</a:t>
            </a:r>
          </a:p>
        </p:txBody>
      </p:sp>
    </p:spTree>
    <p:extLst>
      <p:ext uri="{BB962C8B-B14F-4D97-AF65-F5344CB8AC3E}">
        <p14:creationId xmlns:p14="http://schemas.microsoft.com/office/powerpoint/2010/main" val="40750664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10189"/>
            <a:ext cx="10208525" cy="6629497"/>
          </a:xfrm>
        </p:spPr>
      </p:pic>
    </p:spTree>
    <p:extLst>
      <p:ext uri="{BB962C8B-B14F-4D97-AF65-F5344CB8AC3E}">
        <p14:creationId xmlns:p14="http://schemas.microsoft.com/office/powerpoint/2010/main" val="10057180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dirty="0"/>
              <a:t>Relative contraindication to the reconstruction technique</a:t>
            </a:r>
          </a:p>
        </p:txBody>
      </p:sp>
      <p:sp>
        <p:nvSpPr>
          <p:cNvPr id="3" name="Content Placeholder 2"/>
          <p:cNvSpPr>
            <a:spLocks noGrp="1"/>
          </p:cNvSpPr>
          <p:nvPr>
            <p:ph idx="1"/>
          </p:nvPr>
        </p:nvSpPr>
        <p:spPr/>
        <p:txBody>
          <a:bodyPr/>
          <a:lstStyle/>
          <a:p>
            <a:pPr marL="0" indent="0">
              <a:buNone/>
            </a:pPr>
            <a:r>
              <a:rPr lang="en-IN" dirty="0"/>
              <a:t>(1) patient age &gt;60 years</a:t>
            </a:r>
          </a:p>
          <a:p>
            <a:pPr marL="0" indent="0">
              <a:buNone/>
            </a:pPr>
            <a:r>
              <a:rPr lang="en-IN" dirty="0"/>
              <a:t>(2) moderate pulmonary hypertension</a:t>
            </a:r>
          </a:p>
          <a:p>
            <a:pPr marL="0" indent="0">
              <a:buNone/>
            </a:pPr>
            <a:r>
              <a:rPr lang="en-IN" dirty="0"/>
              <a:t>(3) severe LV dysfunction (EF &lt;30%)</a:t>
            </a:r>
          </a:p>
          <a:p>
            <a:pPr marL="0" indent="0">
              <a:buNone/>
            </a:pPr>
            <a:r>
              <a:rPr lang="en-IN" dirty="0"/>
              <a:t>(4) absent septal leaflet</a:t>
            </a:r>
          </a:p>
          <a:p>
            <a:pPr marL="0" indent="0">
              <a:buNone/>
            </a:pPr>
            <a:r>
              <a:rPr lang="en-IN" dirty="0"/>
              <a:t>(5) heavy </a:t>
            </a:r>
            <a:r>
              <a:rPr lang="en-IN" dirty="0" err="1"/>
              <a:t>muscularization</a:t>
            </a:r>
            <a:r>
              <a:rPr lang="en-IN" dirty="0"/>
              <a:t> of the anterior leaflet</a:t>
            </a:r>
          </a:p>
          <a:p>
            <a:pPr marL="0" indent="0">
              <a:buNone/>
            </a:pPr>
            <a:r>
              <a:rPr lang="en-IN" dirty="0"/>
              <a:t>(6) severe tricuspid valve annular dilation with massive RV enlargement and systolic dysfunction (usually in older adults)</a:t>
            </a:r>
          </a:p>
        </p:txBody>
      </p:sp>
    </p:spTree>
    <p:extLst>
      <p:ext uri="{BB962C8B-B14F-4D97-AF65-F5344CB8AC3E}">
        <p14:creationId xmlns:p14="http://schemas.microsoft.com/office/powerpoint/2010/main" val="3102778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TRICUSPID VALVE REPLACEMENT</a:t>
            </a:r>
          </a:p>
        </p:txBody>
      </p:sp>
      <p:sp>
        <p:nvSpPr>
          <p:cNvPr id="3" name="Content Placeholder 2"/>
          <p:cNvSpPr>
            <a:spLocks noGrp="1"/>
          </p:cNvSpPr>
          <p:nvPr>
            <p:ph idx="1"/>
          </p:nvPr>
        </p:nvSpPr>
        <p:spPr/>
        <p:txBody>
          <a:bodyPr/>
          <a:lstStyle/>
          <a:p>
            <a:r>
              <a:rPr lang="en-IN" dirty="0">
                <a:solidFill>
                  <a:schemeClr val="accent1"/>
                </a:solidFill>
              </a:rPr>
              <a:t>Repair preferred than replacement</a:t>
            </a:r>
          </a:p>
          <a:p>
            <a:r>
              <a:rPr lang="en-IN" dirty="0"/>
              <a:t>Porcine </a:t>
            </a:r>
            <a:r>
              <a:rPr lang="en-IN" dirty="0" err="1"/>
              <a:t>bioprosthetic</a:t>
            </a:r>
            <a:r>
              <a:rPr lang="en-IN" dirty="0"/>
              <a:t> valve replacement best option(</a:t>
            </a:r>
            <a:r>
              <a:rPr lang="en-IN" dirty="0" err="1"/>
              <a:t>bioprostheses</a:t>
            </a:r>
            <a:r>
              <a:rPr lang="en-IN" dirty="0"/>
              <a:t> preferred –lack of need of OAC)</a:t>
            </a:r>
          </a:p>
          <a:p>
            <a:endParaRPr lang="en-IN" dirty="0"/>
          </a:p>
          <a:p>
            <a:r>
              <a:rPr lang="en-IN" dirty="0"/>
              <a:t>During valve replacement , the suture line is deviated to the atrial side of the </a:t>
            </a:r>
            <a:r>
              <a:rPr lang="en-IN" dirty="0" err="1"/>
              <a:t>atrioventricular</a:t>
            </a:r>
            <a:r>
              <a:rPr lang="en-IN" dirty="0"/>
              <a:t> node and membranous septum to avoid the conduction tissue and right coronary artery injury -this results in an intra atrial position of the prosthesis</a:t>
            </a:r>
          </a:p>
        </p:txBody>
      </p:sp>
    </p:spTree>
    <p:extLst>
      <p:ext uri="{BB962C8B-B14F-4D97-AF65-F5344CB8AC3E}">
        <p14:creationId xmlns:p14="http://schemas.microsoft.com/office/powerpoint/2010/main" val="2270314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Atrial septal fenestration</a:t>
            </a:r>
          </a:p>
        </p:txBody>
      </p:sp>
      <p:sp>
        <p:nvSpPr>
          <p:cNvPr id="3" name="Content Placeholder 2"/>
          <p:cNvSpPr>
            <a:spLocks noGrp="1"/>
          </p:cNvSpPr>
          <p:nvPr>
            <p:ph idx="1"/>
          </p:nvPr>
        </p:nvSpPr>
        <p:spPr/>
        <p:txBody>
          <a:bodyPr>
            <a:normAutofit fontScale="92500" lnSpcReduction="10000"/>
          </a:bodyPr>
          <a:lstStyle/>
          <a:p>
            <a:r>
              <a:rPr lang="en-IN" dirty="0"/>
              <a:t>In RV dysfunction , an alternative to the bidirectional </a:t>
            </a:r>
            <a:r>
              <a:rPr lang="en-IN" dirty="0" err="1"/>
              <a:t>canopulmonary</a:t>
            </a:r>
            <a:r>
              <a:rPr lang="en-IN" dirty="0"/>
              <a:t> shunt</a:t>
            </a:r>
          </a:p>
          <a:p>
            <a:r>
              <a:rPr lang="en-IN" dirty="0"/>
              <a:t>Involve either subtotal closure of an ASD or leaving a patent foramen </a:t>
            </a:r>
            <a:r>
              <a:rPr lang="en-IN" dirty="0" err="1"/>
              <a:t>ovale</a:t>
            </a:r>
            <a:r>
              <a:rPr lang="en-IN" dirty="0"/>
              <a:t> open</a:t>
            </a:r>
          </a:p>
          <a:p>
            <a:endParaRPr lang="en-US" dirty="0"/>
          </a:p>
          <a:p>
            <a:r>
              <a:rPr lang="en-IN" dirty="0"/>
              <a:t>Transient episodes of exacerbated RV </a:t>
            </a:r>
            <a:r>
              <a:rPr lang="en-IN" dirty="0" err="1"/>
              <a:t>dysfuntion</a:t>
            </a:r>
            <a:r>
              <a:rPr lang="en-IN" dirty="0"/>
              <a:t> result in right to left shunting that increases left sided preload that minimizes or avoids low cardiac output to systemic circulation</a:t>
            </a:r>
          </a:p>
          <a:p>
            <a:endParaRPr lang="en-IN" dirty="0"/>
          </a:p>
          <a:p>
            <a:r>
              <a:rPr lang="en-IN" dirty="0"/>
              <a:t>Helpful in the neonates undergoing biventricular repair when increased pulmonary vascular resistance may still be present or exacerbated by the pulmonary </a:t>
            </a:r>
            <a:r>
              <a:rPr lang="en-IN" dirty="0" err="1"/>
              <a:t>vasoconstive</a:t>
            </a:r>
            <a:r>
              <a:rPr lang="en-IN" dirty="0"/>
              <a:t> effects of </a:t>
            </a:r>
            <a:r>
              <a:rPr lang="en-IN" dirty="0" err="1"/>
              <a:t>intropic</a:t>
            </a:r>
            <a:r>
              <a:rPr lang="en-IN" dirty="0"/>
              <a:t> support</a:t>
            </a:r>
          </a:p>
          <a:p>
            <a:endParaRPr lang="en-IN" dirty="0"/>
          </a:p>
        </p:txBody>
      </p:sp>
    </p:spTree>
    <p:extLst>
      <p:ext uri="{BB962C8B-B14F-4D97-AF65-F5344CB8AC3E}">
        <p14:creationId xmlns:p14="http://schemas.microsoft.com/office/powerpoint/2010/main" val="15812477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Arrhythmia management</a:t>
            </a:r>
          </a:p>
        </p:txBody>
      </p:sp>
      <p:sp>
        <p:nvSpPr>
          <p:cNvPr id="3" name="Content Placeholder 2"/>
          <p:cNvSpPr>
            <a:spLocks noGrp="1"/>
          </p:cNvSpPr>
          <p:nvPr>
            <p:ph idx="1"/>
          </p:nvPr>
        </p:nvSpPr>
        <p:spPr>
          <a:xfrm>
            <a:off x="275771" y="2052918"/>
            <a:ext cx="11582399" cy="4195481"/>
          </a:xfrm>
        </p:spPr>
        <p:txBody>
          <a:bodyPr/>
          <a:lstStyle/>
          <a:p>
            <a:r>
              <a:rPr lang="en-IN" dirty="0"/>
              <a:t>Atrial fibrillation and flutter –MC</a:t>
            </a:r>
          </a:p>
          <a:p>
            <a:r>
              <a:rPr lang="en-IN" dirty="0"/>
              <a:t>Most surgeons used successfully the </a:t>
            </a:r>
            <a:r>
              <a:rPr lang="en-IN" dirty="0">
                <a:solidFill>
                  <a:schemeClr val="accent1"/>
                </a:solidFill>
              </a:rPr>
              <a:t>right sided cut and sew lesions of</a:t>
            </a:r>
          </a:p>
          <a:p>
            <a:pPr>
              <a:buNone/>
            </a:pPr>
            <a:r>
              <a:rPr lang="en-IN">
                <a:solidFill>
                  <a:schemeClr val="accent1"/>
                </a:solidFill>
              </a:rPr>
              <a:t>      cox</a:t>
            </a:r>
            <a:r>
              <a:rPr lang="en-IN" dirty="0">
                <a:solidFill>
                  <a:schemeClr val="accent1"/>
                </a:solidFill>
              </a:rPr>
              <a:t> – maze III procedure</a:t>
            </a:r>
            <a:r>
              <a:rPr lang="en-IN" dirty="0"/>
              <a:t> in </a:t>
            </a:r>
            <a:r>
              <a:rPr lang="en-IN" dirty="0" err="1"/>
              <a:t>ebsteins</a:t>
            </a:r>
            <a:r>
              <a:rPr lang="en-IN" dirty="0"/>
              <a:t> anomaly</a:t>
            </a:r>
          </a:p>
          <a:p>
            <a:r>
              <a:rPr lang="en-IN" dirty="0"/>
              <a:t>Radiofrequency ablation and </a:t>
            </a:r>
            <a:r>
              <a:rPr lang="en-IN" dirty="0" err="1"/>
              <a:t>cryoablation</a:t>
            </a:r>
            <a:r>
              <a:rPr lang="en-IN" dirty="0"/>
              <a:t> –procedure time for maze procedure is shortened significantly –Recurrence rate high(40%)..may be due to multiple accessory pathways</a:t>
            </a:r>
          </a:p>
          <a:p>
            <a:r>
              <a:rPr lang="en-IN" dirty="0"/>
              <a:t>A </a:t>
            </a:r>
            <a:r>
              <a:rPr lang="en-IN" dirty="0" err="1">
                <a:solidFill>
                  <a:schemeClr val="accent1"/>
                </a:solidFill>
              </a:rPr>
              <a:t>biatrial</a:t>
            </a:r>
            <a:r>
              <a:rPr lang="en-IN" dirty="0">
                <a:solidFill>
                  <a:schemeClr val="accent1"/>
                </a:solidFill>
              </a:rPr>
              <a:t> maze procedure </a:t>
            </a:r>
            <a:r>
              <a:rPr lang="en-IN" dirty="0"/>
              <a:t>, performed particularly when there is chronic atrial  fibrillation , left atrial dilation or con </a:t>
            </a:r>
            <a:r>
              <a:rPr lang="en-IN" dirty="0" err="1"/>
              <a:t>comiatriant</a:t>
            </a:r>
            <a:r>
              <a:rPr lang="en-IN" dirty="0"/>
              <a:t> mitral regurgitation</a:t>
            </a:r>
          </a:p>
          <a:p>
            <a:endParaRPr lang="en-IN" dirty="0"/>
          </a:p>
        </p:txBody>
      </p:sp>
    </p:spTree>
    <p:extLst>
      <p:ext uri="{BB962C8B-B14F-4D97-AF65-F5344CB8AC3E}">
        <p14:creationId xmlns:p14="http://schemas.microsoft.com/office/powerpoint/2010/main" val="29899728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Pacing </a:t>
            </a:r>
          </a:p>
        </p:txBody>
      </p:sp>
      <p:sp>
        <p:nvSpPr>
          <p:cNvPr id="3" name="Content Placeholder 2"/>
          <p:cNvSpPr>
            <a:spLocks noGrp="1"/>
          </p:cNvSpPr>
          <p:nvPr>
            <p:ph idx="1"/>
          </p:nvPr>
        </p:nvSpPr>
        <p:spPr/>
        <p:txBody>
          <a:bodyPr/>
          <a:lstStyle/>
          <a:p>
            <a:r>
              <a:rPr lang="en-IN" dirty="0"/>
              <a:t>Permanent pacing is required for 3.7% of patients with </a:t>
            </a:r>
            <a:r>
              <a:rPr lang="en-IN" dirty="0" err="1"/>
              <a:t>ebsteins</a:t>
            </a:r>
            <a:r>
              <a:rPr lang="en-IN" dirty="0"/>
              <a:t> anomaly , most commonly for </a:t>
            </a:r>
            <a:r>
              <a:rPr lang="en-IN" dirty="0" err="1"/>
              <a:t>atrioventricular</a:t>
            </a:r>
            <a:r>
              <a:rPr lang="en-IN" dirty="0"/>
              <a:t> block and rarely for sinus node dysfunction</a:t>
            </a:r>
          </a:p>
          <a:p>
            <a:endParaRPr lang="en-IN" dirty="0"/>
          </a:p>
          <a:p>
            <a:r>
              <a:rPr lang="en-IN" dirty="0"/>
              <a:t>In the presence of a tricuspid valve prosthesis the ventricular lead for permanent DDD pacing usually is placed </a:t>
            </a:r>
            <a:r>
              <a:rPr lang="en-IN" dirty="0" err="1"/>
              <a:t>epicardially</a:t>
            </a:r>
            <a:r>
              <a:rPr lang="en-IN" dirty="0"/>
              <a:t> or through the coronary sinus or cardiac vein</a:t>
            </a:r>
          </a:p>
        </p:txBody>
      </p:sp>
    </p:spTree>
    <p:extLst>
      <p:ext uri="{BB962C8B-B14F-4D97-AF65-F5344CB8AC3E}">
        <p14:creationId xmlns:p14="http://schemas.microsoft.com/office/powerpoint/2010/main" val="31984291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Cardiac Transplantation</a:t>
            </a:r>
            <a:br>
              <a:rPr lang="en-IN" b="1" dirty="0"/>
            </a:br>
            <a:endParaRPr lang="en-IN" dirty="0"/>
          </a:p>
        </p:txBody>
      </p:sp>
      <p:sp>
        <p:nvSpPr>
          <p:cNvPr id="3" name="Content Placeholder 2"/>
          <p:cNvSpPr>
            <a:spLocks noGrp="1"/>
          </p:cNvSpPr>
          <p:nvPr>
            <p:ph idx="1"/>
          </p:nvPr>
        </p:nvSpPr>
        <p:spPr/>
        <p:txBody>
          <a:bodyPr/>
          <a:lstStyle/>
          <a:p>
            <a:r>
              <a:rPr lang="en-IN" dirty="0"/>
              <a:t>rarely required for </a:t>
            </a:r>
            <a:r>
              <a:rPr lang="en-IN" dirty="0" err="1"/>
              <a:t>Ebstein</a:t>
            </a:r>
            <a:r>
              <a:rPr lang="en-IN" dirty="0"/>
              <a:t> anomaly</a:t>
            </a:r>
          </a:p>
          <a:p>
            <a:r>
              <a:rPr lang="en-IN" dirty="0"/>
              <a:t>In the Mayo Clinic experience the indication for</a:t>
            </a:r>
          </a:p>
          <a:p>
            <a:r>
              <a:rPr lang="en-IN" dirty="0"/>
              <a:t>transplantation - presence of severe biventricular dysfunction with an LV EF &lt;25%</a:t>
            </a:r>
          </a:p>
          <a:p>
            <a:r>
              <a:rPr lang="en-IN" dirty="0"/>
              <a:t>Other indications: severe LV dilation and dysfunction particularly when associated with mitral regurgitation</a:t>
            </a:r>
          </a:p>
        </p:txBody>
      </p:sp>
    </p:spTree>
    <p:extLst>
      <p:ext uri="{BB962C8B-B14F-4D97-AF65-F5344CB8AC3E}">
        <p14:creationId xmlns:p14="http://schemas.microsoft.com/office/powerpoint/2010/main" val="5553336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Outcomes</a:t>
            </a:r>
            <a:br>
              <a:rPr lang="en-IN" b="1" dirty="0"/>
            </a:br>
            <a:endParaRPr lang="en-IN" dirty="0"/>
          </a:p>
        </p:txBody>
      </p:sp>
      <p:sp>
        <p:nvSpPr>
          <p:cNvPr id="3" name="Content Placeholder 2"/>
          <p:cNvSpPr>
            <a:spLocks noGrp="1"/>
          </p:cNvSpPr>
          <p:nvPr>
            <p:ph idx="1"/>
          </p:nvPr>
        </p:nvSpPr>
        <p:spPr/>
        <p:txBody>
          <a:bodyPr>
            <a:normAutofit/>
          </a:bodyPr>
          <a:lstStyle/>
          <a:p>
            <a:pPr marL="0" indent="0">
              <a:buNone/>
            </a:pPr>
            <a:endParaRPr lang="en-IN" b="1" dirty="0"/>
          </a:p>
          <a:p>
            <a:r>
              <a:rPr lang="en-IN" dirty="0">
                <a:solidFill>
                  <a:schemeClr val="accent1"/>
                </a:solidFill>
              </a:rPr>
              <a:t>severity of the valve malformation and dysfunction of both ventricles </a:t>
            </a:r>
            <a:r>
              <a:rPr lang="en-IN" dirty="0"/>
              <a:t>will affect outcome</a:t>
            </a:r>
          </a:p>
          <a:p>
            <a:r>
              <a:rPr lang="en-IN" dirty="0"/>
              <a:t>Early mortality in neonates has been linked to marked RV enlargement, severe tethering of all leaflets, LV dysfunction, and pulmonary atresia</a:t>
            </a:r>
          </a:p>
          <a:p>
            <a:r>
              <a:rPr lang="en-IN" dirty="0"/>
              <a:t>severe cardiomegaly (CT ratio &gt;0.6) may also have lung hypoplasia </a:t>
            </a:r>
          </a:p>
        </p:txBody>
      </p:sp>
    </p:spTree>
    <p:extLst>
      <p:ext uri="{BB962C8B-B14F-4D97-AF65-F5344CB8AC3E}">
        <p14:creationId xmlns:p14="http://schemas.microsoft.com/office/powerpoint/2010/main" val="1341950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Ebsteins</a:t>
            </a:r>
            <a:r>
              <a:rPr lang="en-US" dirty="0"/>
              <a:t> anomaly</a:t>
            </a:r>
            <a:endParaRPr lang="en-IN" dirty="0"/>
          </a:p>
        </p:txBody>
      </p:sp>
      <p:pic>
        <p:nvPicPr>
          <p:cNvPr id="4" name="Content Placeholder 3" descr="2.jpg"/>
          <p:cNvPicPr>
            <a:picLocks noGrp="1" noChangeAspect="1"/>
          </p:cNvPicPr>
          <p:nvPr>
            <p:ph idx="1"/>
          </p:nvPr>
        </p:nvPicPr>
        <p:blipFill>
          <a:blip r:embed="rId2"/>
          <a:stretch>
            <a:fillRect/>
          </a:stretch>
        </p:blipFill>
        <p:spPr>
          <a:xfrm>
            <a:off x="211016" y="1549116"/>
            <a:ext cx="3348110" cy="4443721"/>
          </a:xfrm>
        </p:spPr>
      </p:pic>
      <p:pic>
        <p:nvPicPr>
          <p:cNvPr id="4098" name="Picture 2" descr="C:\Users\user\Desktop\ebstein\123.jpg"/>
          <p:cNvPicPr>
            <a:picLocks noChangeAspect="1" noChangeArrowheads="1"/>
          </p:cNvPicPr>
          <p:nvPr/>
        </p:nvPicPr>
        <p:blipFill>
          <a:blip r:embed="rId3"/>
          <a:srcRect/>
          <a:stretch>
            <a:fillRect/>
          </a:stretch>
        </p:blipFill>
        <p:spPr bwMode="auto">
          <a:xfrm>
            <a:off x="3559126" y="1547446"/>
            <a:ext cx="3334043" cy="4446197"/>
          </a:xfrm>
          <a:prstGeom prst="rect">
            <a:avLst/>
          </a:prstGeom>
          <a:noFill/>
        </p:spPr>
      </p:pic>
      <p:pic>
        <p:nvPicPr>
          <p:cNvPr id="10" name="Content Placeholder 3" descr="leonardosvit.jpg"/>
          <p:cNvPicPr>
            <a:picLocks noChangeAspect="1"/>
          </p:cNvPicPr>
          <p:nvPr/>
        </p:nvPicPr>
        <p:blipFill>
          <a:blip r:embed="rId4" cstate="print"/>
          <a:stretch>
            <a:fillRect/>
          </a:stretch>
        </p:blipFill>
        <p:spPr>
          <a:xfrm>
            <a:off x="5353666" y="0"/>
            <a:ext cx="2227006" cy="1548581"/>
          </a:xfrm>
          <a:prstGeom prst="rect">
            <a:avLst/>
          </a:prstGeom>
        </p:spPr>
      </p:pic>
      <p:pic>
        <p:nvPicPr>
          <p:cNvPr id="4103" name="Picture 7" descr="C:\Users\user\Downloads\1693710821700.jpg"/>
          <p:cNvPicPr>
            <a:picLocks noChangeAspect="1" noChangeArrowheads="1"/>
          </p:cNvPicPr>
          <p:nvPr/>
        </p:nvPicPr>
        <p:blipFill>
          <a:blip r:embed="rId5"/>
          <a:srcRect/>
          <a:stretch>
            <a:fillRect/>
          </a:stretch>
        </p:blipFill>
        <p:spPr bwMode="auto">
          <a:xfrm>
            <a:off x="7118252" y="2450416"/>
            <a:ext cx="5073748" cy="4407584"/>
          </a:xfrm>
          <a:prstGeom prst="rect">
            <a:avLst/>
          </a:prstGeom>
          <a:noFill/>
        </p:spPr>
      </p:pic>
      <p:sp>
        <p:nvSpPr>
          <p:cNvPr id="12" name="Rectangle 11"/>
          <p:cNvSpPr/>
          <p:nvPr/>
        </p:nvSpPr>
        <p:spPr>
          <a:xfrm>
            <a:off x="6963509" y="1575582"/>
            <a:ext cx="5781820" cy="646331"/>
          </a:xfrm>
          <a:prstGeom prst="rect">
            <a:avLst/>
          </a:prstGeom>
        </p:spPr>
        <p:txBody>
          <a:bodyPr wrap="square">
            <a:spAutoFit/>
          </a:bodyPr>
          <a:lstStyle/>
          <a:p>
            <a:r>
              <a:rPr lang="en-US" b="1" dirty="0"/>
              <a:t>Downward /apical shift of  </a:t>
            </a:r>
            <a:r>
              <a:rPr lang="en-US" b="1" dirty="0" err="1"/>
              <a:t>septal</a:t>
            </a:r>
            <a:r>
              <a:rPr lang="en-US" b="1" dirty="0"/>
              <a:t> leaflet</a:t>
            </a:r>
            <a:r>
              <a:rPr lang="en-US" dirty="0"/>
              <a:t>(100%) + posterior leaflet(mostly)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4" name="Content Placeholder 3"/>
          <p:cNvPicPr>
            <a:picLocks noGrp="1" noChangeAspect="1"/>
          </p:cNvPicPr>
          <p:nvPr>
            <p:ph idx="1"/>
          </p:nvPr>
        </p:nvPicPr>
        <p:blipFill>
          <a:blip r:embed="rId2"/>
          <a:stretch>
            <a:fillRect/>
          </a:stretch>
        </p:blipFill>
        <p:spPr>
          <a:xfrm>
            <a:off x="646111" y="1853248"/>
            <a:ext cx="10164858" cy="4424722"/>
          </a:xfrm>
          <a:prstGeom prst="rect">
            <a:avLst/>
          </a:prstGeom>
        </p:spPr>
      </p:pic>
      <p:pic>
        <p:nvPicPr>
          <p:cNvPr id="5" name="Content Placeholder 3"/>
          <p:cNvPicPr>
            <a:picLocks noGrp="1" noChangeAspect="1"/>
          </p:cNvPicPr>
          <p:nvPr>
            <p:ph idx="1"/>
          </p:nvPr>
        </p:nvPicPr>
        <p:blipFill>
          <a:blip r:embed="rId3"/>
          <a:stretch>
            <a:fillRect/>
          </a:stretch>
        </p:blipFill>
        <p:spPr>
          <a:xfrm>
            <a:off x="264903" y="477672"/>
            <a:ext cx="11772421" cy="1310185"/>
          </a:xfrm>
          <a:prstGeom prst="rect">
            <a:avLst/>
          </a:prstGeom>
        </p:spPr>
      </p:pic>
    </p:spTree>
    <p:extLst>
      <p:ext uri="{BB962C8B-B14F-4D97-AF65-F5344CB8AC3E}">
        <p14:creationId xmlns:p14="http://schemas.microsoft.com/office/powerpoint/2010/main" val="38826866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412963" y="452718"/>
            <a:ext cx="9959335" cy="2049824"/>
          </a:xfrm>
          <a:prstGeom prst="rect">
            <a:avLst/>
          </a:prstGeom>
        </p:spPr>
      </p:pic>
      <p:pic>
        <p:nvPicPr>
          <p:cNvPr id="5" name="Picture 4"/>
          <p:cNvPicPr>
            <a:picLocks noChangeAspect="1"/>
          </p:cNvPicPr>
          <p:nvPr/>
        </p:nvPicPr>
        <p:blipFill>
          <a:blip r:embed="rId3"/>
          <a:stretch>
            <a:fillRect/>
          </a:stretch>
        </p:blipFill>
        <p:spPr>
          <a:xfrm>
            <a:off x="412962" y="2502542"/>
            <a:ext cx="9959336" cy="3461530"/>
          </a:xfrm>
          <a:prstGeom prst="rect">
            <a:avLst/>
          </a:prstGeom>
        </p:spPr>
      </p:pic>
    </p:spTree>
    <p:extLst>
      <p:ext uri="{BB962C8B-B14F-4D97-AF65-F5344CB8AC3E}">
        <p14:creationId xmlns:p14="http://schemas.microsoft.com/office/powerpoint/2010/main" val="19551048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646111" y="1348280"/>
            <a:ext cx="10913543" cy="5066167"/>
          </a:xfrm>
          <a:prstGeom prst="rect">
            <a:avLst/>
          </a:prstGeom>
        </p:spPr>
      </p:pic>
    </p:spTree>
    <p:extLst>
      <p:ext uri="{BB962C8B-B14F-4D97-AF65-F5344CB8AC3E}">
        <p14:creationId xmlns:p14="http://schemas.microsoft.com/office/powerpoint/2010/main" val="12885202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home messages</a:t>
            </a:r>
            <a:endParaRPr lang="en-IN" dirty="0"/>
          </a:p>
        </p:txBody>
      </p:sp>
      <p:sp>
        <p:nvSpPr>
          <p:cNvPr id="3" name="Content Placeholder 2"/>
          <p:cNvSpPr>
            <a:spLocks noGrp="1"/>
          </p:cNvSpPr>
          <p:nvPr>
            <p:ph idx="1"/>
          </p:nvPr>
        </p:nvSpPr>
        <p:spPr/>
        <p:txBody>
          <a:bodyPr/>
          <a:lstStyle/>
          <a:p>
            <a:r>
              <a:rPr lang="en-US" dirty="0"/>
              <a:t>Downward/apical displacement of </a:t>
            </a:r>
            <a:r>
              <a:rPr lang="en-US" dirty="0" err="1"/>
              <a:t>septal&amp;posterior</a:t>
            </a:r>
            <a:r>
              <a:rPr lang="en-US" dirty="0"/>
              <a:t> leaflet of TV</a:t>
            </a:r>
          </a:p>
          <a:p>
            <a:r>
              <a:rPr lang="en-US" dirty="0"/>
              <a:t>Ant leaflet still </a:t>
            </a:r>
            <a:r>
              <a:rPr lang="en-US" dirty="0" err="1"/>
              <a:t>reatins</a:t>
            </a:r>
            <a:r>
              <a:rPr lang="en-US" dirty="0"/>
              <a:t> its normal </a:t>
            </a:r>
            <a:r>
              <a:rPr lang="en-US" dirty="0" err="1"/>
              <a:t>attavhment</a:t>
            </a:r>
            <a:endParaRPr lang="en-US" dirty="0"/>
          </a:p>
          <a:p>
            <a:r>
              <a:rPr lang="en-US" dirty="0"/>
              <a:t>TR&gt;&gt;TS&gt;&gt;RVOTO</a:t>
            </a:r>
          </a:p>
          <a:p>
            <a:r>
              <a:rPr lang="en-US" dirty="0"/>
              <a:t>Variable presentation</a:t>
            </a:r>
          </a:p>
          <a:p>
            <a:r>
              <a:rPr lang="en-US" dirty="0"/>
              <a:t>ASD/PFO  M/C associated </a:t>
            </a:r>
            <a:r>
              <a:rPr lang="en-US" dirty="0" err="1"/>
              <a:t>abnormaility</a:t>
            </a:r>
            <a:endParaRPr lang="en-US" dirty="0"/>
          </a:p>
          <a:p>
            <a:r>
              <a:rPr lang="en-US" dirty="0" err="1"/>
              <a:t>Arrythmia</a:t>
            </a:r>
            <a:r>
              <a:rPr lang="en-US" dirty="0"/>
              <a:t> poorly  tolerated</a:t>
            </a:r>
          </a:p>
          <a:p>
            <a:r>
              <a:rPr lang="en-US" dirty="0"/>
              <a:t>Know the characteristic ECG features</a:t>
            </a:r>
          </a:p>
          <a:p>
            <a:r>
              <a:rPr lang="en-US" dirty="0"/>
              <a:t>The biggest hearts are found in </a:t>
            </a:r>
            <a:r>
              <a:rPr lang="en-US" dirty="0" err="1"/>
              <a:t>Ebsteins</a:t>
            </a:r>
            <a:r>
              <a:rPr lang="en-US" dirty="0"/>
              <a:t> and its all RA</a:t>
            </a:r>
          </a:p>
          <a:p>
            <a:r>
              <a:rPr lang="en-US" dirty="0"/>
              <a:t>Cone repair</a:t>
            </a:r>
            <a:endParaRPr lang="en-IN"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MCQ 1</a:t>
            </a:r>
          </a:p>
        </p:txBody>
      </p:sp>
      <p:sp>
        <p:nvSpPr>
          <p:cNvPr id="3" name="Content Placeholder 2"/>
          <p:cNvSpPr>
            <a:spLocks noGrp="1"/>
          </p:cNvSpPr>
          <p:nvPr>
            <p:ph idx="1"/>
          </p:nvPr>
        </p:nvSpPr>
        <p:spPr/>
        <p:txBody>
          <a:bodyPr/>
          <a:lstStyle/>
          <a:p>
            <a:r>
              <a:rPr lang="en-IN" dirty="0"/>
              <a:t>Which of the following is true regarding </a:t>
            </a:r>
            <a:r>
              <a:rPr lang="en-IN" dirty="0" err="1"/>
              <a:t>Ebsteins</a:t>
            </a:r>
            <a:r>
              <a:rPr lang="en-IN" dirty="0"/>
              <a:t> anomaly</a:t>
            </a:r>
          </a:p>
          <a:p>
            <a:pPr marL="0" indent="0">
              <a:buNone/>
            </a:pPr>
            <a:r>
              <a:rPr lang="en-IN" dirty="0"/>
              <a:t>1. downward displacement of insertion of anterior leaflets</a:t>
            </a:r>
          </a:p>
          <a:p>
            <a:pPr marL="0" indent="0">
              <a:buNone/>
            </a:pPr>
            <a:r>
              <a:rPr lang="en-IN" dirty="0"/>
              <a:t>2. It is due to delamination of the inner layers of the inlet zone of the ventricles</a:t>
            </a:r>
          </a:p>
          <a:p>
            <a:pPr marL="0" indent="0">
              <a:buNone/>
            </a:pPr>
            <a:r>
              <a:rPr lang="en-IN" dirty="0"/>
              <a:t>3. displacement index - &lt; 8mm/m2 </a:t>
            </a:r>
          </a:p>
          <a:p>
            <a:pPr marL="0" indent="0">
              <a:buNone/>
            </a:pPr>
            <a:r>
              <a:rPr lang="en-IN" dirty="0"/>
              <a:t>4. related to accessory conduction pathways simulating Wolf-Parkinson-White (WPW) syndrome in 25%</a:t>
            </a:r>
          </a:p>
          <a:p>
            <a:pPr marL="0" indent="0">
              <a:buNone/>
            </a:pPr>
            <a:endParaRPr lang="en-IN" dirty="0"/>
          </a:p>
          <a:p>
            <a:pPr marL="0" indent="0">
              <a:buNone/>
            </a:pPr>
            <a:endParaRPr lang="en-IN" dirty="0"/>
          </a:p>
          <a:p>
            <a:pPr marL="0" indent="0">
              <a:buNone/>
            </a:pPr>
            <a:endParaRPr lang="en-IN" dirty="0"/>
          </a:p>
        </p:txBody>
      </p:sp>
    </p:spTree>
    <p:extLst>
      <p:ext uri="{BB962C8B-B14F-4D97-AF65-F5344CB8AC3E}">
        <p14:creationId xmlns:p14="http://schemas.microsoft.com/office/powerpoint/2010/main" val="35278727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MCQ 2</a:t>
            </a:r>
          </a:p>
        </p:txBody>
      </p:sp>
      <p:sp>
        <p:nvSpPr>
          <p:cNvPr id="3" name="Content Placeholder 2"/>
          <p:cNvSpPr>
            <a:spLocks noGrp="1"/>
          </p:cNvSpPr>
          <p:nvPr>
            <p:ph idx="1"/>
          </p:nvPr>
        </p:nvSpPr>
        <p:spPr/>
        <p:txBody>
          <a:bodyPr/>
          <a:lstStyle/>
          <a:p>
            <a:pPr marL="0" indent="0">
              <a:buNone/>
            </a:pPr>
            <a:r>
              <a:rPr lang="en-IN" dirty="0" err="1"/>
              <a:t>Ebsteins</a:t>
            </a:r>
            <a:r>
              <a:rPr lang="en-IN" dirty="0"/>
              <a:t> anomaly is associated with  LVNC –gene associated is</a:t>
            </a:r>
          </a:p>
          <a:p>
            <a:pPr marL="457200" indent="-457200">
              <a:buFont typeface="+mj-lt"/>
              <a:buAutoNum type="arabicPeriod"/>
            </a:pPr>
            <a:r>
              <a:rPr lang="en-IN" i="1" dirty="0"/>
              <a:t>GATA4</a:t>
            </a:r>
          </a:p>
          <a:p>
            <a:pPr marL="457200" indent="-457200">
              <a:buFont typeface="+mj-lt"/>
              <a:buAutoNum type="arabicPeriod"/>
            </a:pPr>
            <a:r>
              <a:rPr lang="en-IN" i="1" dirty="0"/>
              <a:t>NKX2.5 </a:t>
            </a:r>
          </a:p>
          <a:p>
            <a:pPr marL="457200" indent="-457200">
              <a:buFont typeface="+mj-lt"/>
              <a:buAutoNum type="arabicPeriod"/>
            </a:pPr>
            <a:r>
              <a:rPr lang="en-IN" dirty="0"/>
              <a:t>MYH7</a:t>
            </a:r>
          </a:p>
          <a:p>
            <a:pPr marL="457200" indent="-457200">
              <a:buFont typeface="+mj-lt"/>
              <a:buAutoNum type="arabicPeriod"/>
            </a:pPr>
            <a:r>
              <a:rPr lang="en-IN" dirty="0"/>
              <a:t>none</a:t>
            </a:r>
          </a:p>
          <a:p>
            <a:pPr marL="457200" indent="-457200">
              <a:buFont typeface="+mj-lt"/>
              <a:buAutoNum type="arabicPeriod"/>
            </a:pPr>
            <a:endParaRPr lang="en-IN" dirty="0"/>
          </a:p>
        </p:txBody>
      </p:sp>
    </p:spTree>
    <p:extLst>
      <p:ext uri="{BB962C8B-B14F-4D97-AF65-F5344CB8AC3E}">
        <p14:creationId xmlns:p14="http://schemas.microsoft.com/office/powerpoint/2010/main" val="6965808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MCQ 3</a:t>
            </a:r>
          </a:p>
        </p:txBody>
      </p:sp>
      <p:sp>
        <p:nvSpPr>
          <p:cNvPr id="3" name="Content Placeholder 2"/>
          <p:cNvSpPr>
            <a:spLocks noGrp="1"/>
          </p:cNvSpPr>
          <p:nvPr>
            <p:ph idx="1"/>
          </p:nvPr>
        </p:nvSpPr>
        <p:spPr/>
        <p:txBody>
          <a:bodyPr>
            <a:normAutofit/>
          </a:bodyPr>
          <a:lstStyle/>
          <a:p>
            <a:pPr marL="0" indent="0">
              <a:buNone/>
            </a:pPr>
            <a:r>
              <a:rPr lang="en-IN" dirty="0"/>
              <a:t>Major ECG abnormalities seen in </a:t>
            </a:r>
            <a:r>
              <a:rPr lang="en-IN" dirty="0" err="1"/>
              <a:t>Ebsteins</a:t>
            </a:r>
            <a:r>
              <a:rPr lang="en-IN" dirty="0"/>
              <a:t> are </a:t>
            </a:r>
          </a:p>
          <a:p>
            <a:pPr marL="457200" indent="-457200">
              <a:buFont typeface="+mj-lt"/>
              <a:buAutoNum type="arabicPeriod"/>
            </a:pPr>
            <a:r>
              <a:rPr lang="en-IN" dirty="0"/>
              <a:t>PR interval prolongation</a:t>
            </a:r>
          </a:p>
          <a:p>
            <a:pPr marL="457200" indent="-457200">
              <a:buFont typeface="+mj-lt"/>
              <a:buAutoNum type="arabicPeriod"/>
            </a:pPr>
            <a:r>
              <a:rPr lang="en-IN" dirty="0"/>
              <a:t>Type A Wolff-Parkinson-White </a:t>
            </a:r>
            <a:r>
              <a:rPr lang="en-IN" dirty="0" err="1"/>
              <a:t>preexcitation</a:t>
            </a:r>
            <a:endParaRPr lang="en-IN" dirty="0"/>
          </a:p>
          <a:p>
            <a:pPr marL="457200" indent="-457200">
              <a:buFont typeface="+mj-lt"/>
              <a:buAutoNum type="arabicPeriod"/>
            </a:pPr>
            <a:r>
              <a:rPr lang="en-IN" dirty="0"/>
              <a:t>Atrial fibrillation or flutter</a:t>
            </a:r>
          </a:p>
          <a:p>
            <a:pPr marL="457200" indent="-457200">
              <a:buFont typeface="+mj-lt"/>
              <a:buAutoNum type="arabicPeriod"/>
            </a:pPr>
            <a:r>
              <a:rPr lang="en-IN" dirty="0"/>
              <a:t>Deep Q waves in leads V5,6</a:t>
            </a:r>
          </a:p>
        </p:txBody>
      </p:sp>
    </p:spTree>
    <p:extLst>
      <p:ext uri="{BB962C8B-B14F-4D97-AF65-F5344CB8AC3E}">
        <p14:creationId xmlns:p14="http://schemas.microsoft.com/office/powerpoint/2010/main" val="18341713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MCQ 4</a:t>
            </a:r>
          </a:p>
        </p:txBody>
      </p:sp>
      <p:sp>
        <p:nvSpPr>
          <p:cNvPr id="3" name="Content Placeholder 2"/>
          <p:cNvSpPr>
            <a:spLocks noGrp="1"/>
          </p:cNvSpPr>
          <p:nvPr>
            <p:ph idx="1"/>
          </p:nvPr>
        </p:nvSpPr>
        <p:spPr/>
        <p:txBody>
          <a:bodyPr/>
          <a:lstStyle/>
          <a:p>
            <a:pPr marL="0" indent="0">
              <a:buNone/>
            </a:pPr>
            <a:r>
              <a:rPr lang="en-IN" dirty="0"/>
              <a:t>Surgical procedure for infants include all except</a:t>
            </a:r>
          </a:p>
          <a:p>
            <a:r>
              <a:rPr lang="en-IN" dirty="0"/>
              <a:t>A. Biventricular repair (Knott Craig approach)</a:t>
            </a:r>
          </a:p>
          <a:p>
            <a:r>
              <a:rPr lang="en-IN" dirty="0"/>
              <a:t>B. </a:t>
            </a:r>
            <a:r>
              <a:rPr lang="en-IN" dirty="0" err="1"/>
              <a:t>starnes</a:t>
            </a:r>
            <a:r>
              <a:rPr lang="en-IN" dirty="0"/>
              <a:t> approach</a:t>
            </a:r>
          </a:p>
          <a:p>
            <a:r>
              <a:rPr lang="en-IN" dirty="0" err="1"/>
              <a:t>C.total</a:t>
            </a:r>
            <a:r>
              <a:rPr lang="en-IN" dirty="0"/>
              <a:t> ventricular exclusion</a:t>
            </a:r>
          </a:p>
          <a:p>
            <a:r>
              <a:rPr lang="en-IN" dirty="0"/>
              <a:t>D. </a:t>
            </a:r>
            <a:r>
              <a:rPr lang="en-IN" dirty="0" err="1"/>
              <a:t>Danielsons</a:t>
            </a:r>
            <a:r>
              <a:rPr lang="en-IN" dirty="0"/>
              <a:t> procedure</a:t>
            </a:r>
          </a:p>
        </p:txBody>
      </p:sp>
    </p:spTree>
    <p:extLst>
      <p:ext uri="{BB962C8B-B14F-4D97-AF65-F5344CB8AC3E}">
        <p14:creationId xmlns:p14="http://schemas.microsoft.com/office/powerpoint/2010/main" val="87325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MCQ 5</a:t>
            </a:r>
          </a:p>
        </p:txBody>
      </p:sp>
      <p:sp>
        <p:nvSpPr>
          <p:cNvPr id="3" name="Content Placeholder 2"/>
          <p:cNvSpPr>
            <a:spLocks noGrp="1"/>
          </p:cNvSpPr>
          <p:nvPr>
            <p:ph idx="1"/>
          </p:nvPr>
        </p:nvSpPr>
        <p:spPr/>
        <p:txBody>
          <a:bodyPr/>
          <a:lstStyle/>
          <a:p>
            <a:pPr marL="0" indent="0">
              <a:buNone/>
            </a:pPr>
            <a:r>
              <a:rPr lang="en-IN" dirty="0"/>
              <a:t>Indication for  surgery in adults with </a:t>
            </a:r>
            <a:r>
              <a:rPr lang="en-IN" dirty="0" err="1"/>
              <a:t>ebstein</a:t>
            </a:r>
            <a:r>
              <a:rPr lang="en-IN" dirty="0"/>
              <a:t> are all EXCEPT</a:t>
            </a:r>
          </a:p>
          <a:p>
            <a:pPr marL="457200" indent="-457200">
              <a:buFont typeface="+mj-lt"/>
              <a:buAutoNum type="arabicPeriod"/>
            </a:pPr>
            <a:r>
              <a:rPr lang="en-IN" dirty="0"/>
              <a:t>Decreased exercise tolerance</a:t>
            </a:r>
          </a:p>
          <a:p>
            <a:pPr marL="457200" indent="-457200">
              <a:buFont typeface="+mj-lt"/>
              <a:buAutoNum type="arabicPeriod"/>
            </a:pPr>
            <a:r>
              <a:rPr lang="en-IN" dirty="0"/>
              <a:t>Cyanosis (80% or less; </a:t>
            </a:r>
            <a:r>
              <a:rPr lang="en-IN" dirty="0" err="1"/>
              <a:t>Hemoglobin</a:t>
            </a:r>
            <a:r>
              <a:rPr lang="en-IN" dirty="0"/>
              <a:t> 16 </a:t>
            </a:r>
            <a:r>
              <a:rPr lang="en-IN" dirty="0" err="1"/>
              <a:t>gm</a:t>
            </a:r>
            <a:r>
              <a:rPr lang="en-IN" dirty="0"/>
              <a:t>% or more)</a:t>
            </a:r>
          </a:p>
          <a:p>
            <a:pPr marL="457200" indent="-457200">
              <a:buFont typeface="+mj-lt"/>
              <a:buAutoNum type="arabicPeriod"/>
            </a:pPr>
            <a:r>
              <a:rPr lang="en-IN" dirty="0"/>
              <a:t>Paradoxical embolization</a:t>
            </a:r>
          </a:p>
          <a:p>
            <a:pPr marL="457200" indent="-457200">
              <a:buFont typeface="+mj-lt"/>
              <a:buAutoNum type="arabicPeriod"/>
            </a:pPr>
            <a:r>
              <a:rPr lang="en-IN" dirty="0"/>
              <a:t>Progressive right ventricular dilatation (Cardiothoracic ratio &gt;60%)</a:t>
            </a:r>
          </a:p>
          <a:p>
            <a:pPr marL="457200" indent="-457200">
              <a:buFont typeface="+mj-lt"/>
              <a:buAutoNum type="arabicPeriod"/>
            </a:pPr>
            <a:r>
              <a:rPr lang="en-IN" dirty="0"/>
              <a:t>significant right ventricular dysfunction</a:t>
            </a:r>
          </a:p>
          <a:p>
            <a:pPr marL="457200" indent="-457200">
              <a:buFont typeface="+mj-lt"/>
              <a:buAutoNum type="arabicPeriod"/>
            </a:pPr>
            <a:r>
              <a:rPr lang="en-IN" dirty="0"/>
              <a:t>None </a:t>
            </a:r>
          </a:p>
          <a:p>
            <a:endParaRPr lang="en-IN" dirty="0"/>
          </a:p>
          <a:p>
            <a:endParaRPr lang="en-IN" dirty="0"/>
          </a:p>
        </p:txBody>
      </p:sp>
    </p:spTree>
    <p:extLst>
      <p:ext uri="{BB962C8B-B14F-4D97-AF65-F5344CB8AC3E}">
        <p14:creationId xmlns:p14="http://schemas.microsoft.com/office/powerpoint/2010/main" val="4060323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t>Thank you</a:t>
            </a:r>
            <a:endParaRPr lang="en-IN" b="1" dirty="0"/>
          </a:p>
        </p:txBody>
      </p:sp>
      <p:pic>
        <p:nvPicPr>
          <p:cNvPr id="4" name="Content Placeholder 3" descr="CHLA-Jaxon-1200x628.jpg.jpeg"/>
          <p:cNvPicPr>
            <a:picLocks noGrp="1" noChangeAspect="1"/>
          </p:cNvPicPr>
          <p:nvPr>
            <p:ph idx="1"/>
          </p:nvPr>
        </p:nvPicPr>
        <p:blipFill>
          <a:blip r:embed="rId2"/>
          <a:stretch>
            <a:fillRect/>
          </a:stretch>
        </p:blipFill>
        <p:spPr>
          <a:xfrm>
            <a:off x="504967" y="1856097"/>
            <a:ext cx="9676263" cy="4722124"/>
          </a:xfr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Custom 1">
      <a:dk1>
        <a:sysClr val="windowText" lastClr="000000"/>
      </a:dk1>
      <a:lt1>
        <a:sysClr val="window" lastClr="FFFFFF"/>
      </a:lt1>
      <a:dk2>
        <a:srgbClr val="000000"/>
      </a:dk2>
      <a:lt2>
        <a:srgbClr val="F8F8F8"/>
      </a:lt2>
      <a:accent1>
        <a:srgbClr val="FFFF00"/>
      </a:accent1>
      <a:accent2>
        <a:srgbClr val="B2B2B2"/>
      </a:accent2>
      <a:accent3>
        <a:srgbClr val="969696"/>
      </a:accent3>
      <a:accent4>
        <a:srgbClr val="808080"/>
      </a:accent4>
      <a:accent5>
        <a:srgbClr val="5F5F5F"/>
      </a:accent5>
      <a:accent6>
        <a:srgbClr val="4D4D4D"/>
      </a:accent6>
      <a:hlink>
        <a:srgbClr val="FFFF00"/>
      </a:hlink>
      <a:folHlink>
        <a:srgbClr val="FFFF00"/>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2494</TotalTime>
  <Words>4403</Words>
  <Application>Microsoft Office PowerPoint</Application>
  <PresentationFormat>Widescreen</PresentationFormat>
  <Paragraphs>528</Paragraphs>
  <Slides>99</Slides>
  <Notes>4</Notes>
  <HiddenSlides>1</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99</vt:i4>
      </vt:variant>
    </vt:vector>
  </HeadingPairs>
  <TitlesOfParts>
    <vt:vector size="104" baseType="lpstr">
      <vt:lpstr>Arial</vt:lpstr>
      <vt:lpstr>Calibri</vt:lpstr>
      <vt:lpstr>Century Gothic</vt:lpstr>
      <vt:lpstr>Wingdings 3</vt:lpstr>
      <vt:lpstr>Ion</vt:lpstr>
      <vt:lpstr> </vt:lpstr>
      <vt:lpstr>PowerPoint Presentation</vt:lpstr>
      <vt:lpstr>Original description</vt:lpstr>
      <vt:lpstr>PowerPoint Presentation</vt:lpstr>
      <vt:lpstr>PowerPoint Presentation</vt:lpstr>
      <vt:lpstr>Tricuspid valve</vt:lpstr>
      <vt:lpstr>PowerPoint Presentation</vt:lpstr>
      <vt:lpstr>Triangle of Koch</vt:lpstr>
      <vt:lpstr>Ebsteins anomaly</vt:lpstr>
      <vt:lpstr>EMBRYOLOGY</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Conduction System</vt:lpstr>
      <vt:lpstr>Conduction System </vt:lpstr>
      <vt:lpstr>Arrythmias in Ebstein</vt:lpstr>
      <vt:lpstr>PowerPoint Presentation</vt:lpstr>
      <vt:lpstr>Incidence</vt:lpstr>
      <vt:lpstr>Associated abnormalities</vt:lpstr>
      <vt:lpstr>Cyanosis depends on ASD</vt:lpstr>
      <vt:lpstr>PowerPoint Presentation</vt:lpstr>
      <vt:lpstr>Clinical Presentation </vt:lpstr>
      <vt:lpstr>PowerPoint Presentation</vt:lpstr>
      <vt:lpstr>Pathophysiology of intermittent cyanosis </vt:lpstr>
      <vt:lpstr>PowerPoint Presentation</vt:lpstr>
      <vt:lpstr>PowerPoint Presentation</vt:lpstr>
      <vt:lpstr>PVR DECREASE</vt:lpstr>
      <vt:lpstr>Children, Adolescents and Adults</vt:lpstr>
      <vt:lpstr>PowerPoint Presentation</vt:lpstr>
      <vt:lpstr>Arrhythmia </vt:lpstr>
      <vt:lpstr>Factors affecting prognosis in Ebsteins</vt:lpstr>
      <vt:lpstr>Signs</vt:lpstr>
      <vt:lpstr>PowerPoint Presentation</vt:lpstr>
      <vt:lpstr>Investigations ELECTROCARDIOGRAPHY</vt:lpstr>
      <vt:lpstr>CHEST XRAY</vt:lpstr>
      <vt:lpstr>PowerPoint Presentation</vt:lpstr>
      <vt:lpstr>                  Box shaped heart</vt:lpstr>
      <vt:lpstr>FETAL ECHO</vt:lpstr>
      <vt:lpstr>FETAL ECHO</vt:lpstr>
      <vt:lpstr>FETAL ECHO</vt:lpstr>
      <vt:lpstr>PowerPoint Presentation</vt:lpstr>
      <vt:lpstr>PowerPoint Presentation</vt:lpstr>
      <vt:lpstr>Great Ormond Street Echocardiography (GOSE) score</vt:lpstr>
      <vt:lpstr>ECHOCARDIOGRAPHY</vt:lpstr>
      <vt:lpstr>PowerPoint Presentation</vt:lpstr>
      <vt:lpstr>M mode</vt:lpstr>
      <vt:lpstr>PowerPoint Presentation</vt:lpstr>
      <vt:lpstr>PowerPoint Presentation</vt:lpstr>
      <vt:lpstr>CT AND MRI</vt:lpstr>
      <vt:lpstr>Cardiac Catheterization </vt:lpstr>
      <vt:lpstr>NATURAL HISTORY</vt:lpstr>
      <vt:lpstr>MORTALITY</vt:lpstr>
      <vt:lpstr>PREGNANCY</vt:lpstr>
      <vt:lpstr>PowerPoint Presentation</vt:lpstr>
      <vt:lpstr>CLASSIFICATION</vt:lpstr>
      <vt:lpstr>Echocardiographic assessment</vt:lpstr>
      <vt:lpstr>PowerPoint Presentation</vt:lpstr>
      <vt:lpstr>Carpentier classification</vt:lpstr>
      <vt:lpstr>PowerPoint Presentation</vt:lpstr>
      <vt:lpstr>Management</vt:lpstr>
      <vt:lpstr>NEONATAL EBSTEIN</vt:lpstr>
      <vt:lpstr>PowerPoint Presentation</vt:lpstr>
      <vt:lpstr>PowerPoint Presentation</vt:lpstr>
      <vt:lpstr>PowerPoint Presentation</vt:lpstr>
      <vt:lpstr>PowerPoint Presentation</vt:lpstr>
      <vt:lpstr>Indications for surgery</vt:lpstr>
      <vt:lpstr>PowerPoint Presentation</vt:lpstr>
      <vt:lpstr>SURGICAL TECHNIQUES</vt:lpstr>
      <vt:lpstr>Biventricular repair (Knott Craig approach) </vt:lpstr>
      <vt:lpstr>Single ventricle pathway with right ventricular exclusion (starnes approach) </vt:lpstr>
      <vt:lpstr>Modified Starnes repair(total ventricular exclusion)</vt:lpstr>
      <vt:lpstr>PowerPoint Presentation</vt:lpstr>
      <vt:lpstr>One and a half ventricle repair</vt:lpstr>
      <vt:lpstr>Repair of tricuspid valve</vt:lpstr>
      <vt:lpstr>Carpentier Repair</vt:lpstr>
      <vt:lpstr>THE BRAZIL EXPERIENCE (da silva approach)</vt:lpstr>
      <vt:lpstr>PowerPoint Presentation</vt:lpstr>
      <vt:lpstr>Relative contraindication to the reconstruction technique</vt:lpstr>
      <vt:lpstr>TRICUSPID VALVE REPLACEMENT</vt:lpstr>
      <vt:lpstr>Atrial septal fenestration</vt:lpstr>
      <vt:lpstr>Arrhythmia management</vt:lpstr>
      <vt:lpstr>Pacing </vt:lpstr>
      <vt:lpstr>Cardiac Transplantation </vt:lpstr>
      <vt:lpstr>Outcomes </vt:lpstr>
      <vt:lpstr>PowerPoint Presentation</vt:lpstr>
      <vt:lpstr>PowerPoint Presentation</vt:lpstr>
      <vt:lpstr>PowerPoint Presentation</vt:lpstr>
      <vt:lpstr>Take home messages</vt:lpstr>
      <vt:lpstr>MCQ 1</vt:lpstr>
      <vt:lpstr>MCQ 2</vt:lpstr>
      <vt:lpstr>MCQ 3</vt:lpstr>
      <vt:lpstr>MCQ 4</vt:lpstr>
      <vt:lpstr>MCQ 5</vt:lpstr>
      <vt:lpstr>                       Thank you</vt:lpstr>
    </vt:vector>
  </TitlesOfParts>
  <Company>CtrlSoft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EBSTEINS ANOMALY</dc:title>
  <dc:creator>DELL NOTEBOOK</dc:creator>
  <cp:lastModifiedBy>ADMIN</cp:lastModifiedBy>
  <cp:revision>149</cp:revision>
  <dcterms:created xsi:type="dcterms:W3CDTF">2019-01-23T18:14:26Z</dcterms:created>
  <dcterms:modified xsi:type="dcterms:W3CDTF">2023-09-08T03:42:38Z</dcterms:modified>
</cp:coreProperties>
</file>