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sldIdLst>
    <p:sldId id="256" r:id="rId2"/>
    <p:sldId id="372" r:id="rId3"/>
    <p:sldId id="388" r:id="rId4"/>
    <p:sldId id="386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7" r:id="rId14"/>
    <p:sldId id="389" r:id="rId15"/>
    <p:sldId id="390" r:id="rId16"/>
    <p:sldId id="384" r:id="rId17"/>
    <p:sldId id="385" r:id="rId18"/>
    <p:sldId id="392" r:id="rId19"/>
    <p:sldId id="383" r:id="rId20"/>
    <p:sldId id="370" r:id="rId21"/>
    <p:sldId id="371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5" r:id="rId58"/>
    <p:sldId id="293" r:id="rId59"/>
    <p:sldId id="294" r:id="rId60"/>
    <p:sldId id="296" r:id="rId61"/>
    <p:sldId id="297" r:id="rId62"/>
    <p:sldId id="298" r:id="rId63"/>
    <p:sldId id="299" r:id="rId64"/>
    <p:sldId id="301" r:id="rId65"/>
    <p:sldId id="300" r:id="rId66"/>
    <p:sldId id="302" r:id="rId67"/>
    <p:sldId id="303" r:id="rId68"/>
    <p:sldId id="304" r:id="rId69"/>
    <p:sldId id="305" r:id="rId70"/>
    <p:sldId id="306" r:id="rId71"/>
    <p:sldId id="307" r:id="rId72"/>
    <p:sldId id="309" r:id="rId73"/>
    <p:sldId id="308" r:id="rId74"/>
    <p:sldId id="310" r:id="rId75"/>
    <p:sldId id="311" r:id="rId76"/>
    <p:sldId id="312" r:id="rId77"/>
    <p:sldId id="313" r:id="rId78"/>
    <p:sldId id="314" r:id="rId79"/>
    <p:sldId id="315" r:id="rId80"/>
    <p:sldId id="316" r:id="rId81"/>
    <p:sldId id="317" r:id="rId82"/>
    <p:sldId id="318" r:id="rId83"/>
    <p:sldId id="319" r:id="rId84"/>
    <p:sldId id="320" r:id="rId85"/>
    <p:sldId id="321" r:id="rId86"/>
    <p:sldId id="322" r:id="rId87"/>
    <p:sldId id="323" r:id="rId88"/>
    <p:sldId id="324" r:id="rId89"/>
    <p:sldId id="325" r:id="rId90"/>
    <p:sldId id="326" r:id="rId91"/>
    <p:sldId id="327" r:id="rId92"/>
    <p:sldId id="328" r:id="rId93"/>
    <p:sldId id="329" r:id="rId94"/>
    <p:sldId id="330" r:id="rId95"/>
    <p:sldId id="331" r:id="rId96"/>
    <p:sldId id="332" r:id="rId97"/>
    <p:sldId id="333" r:id="rId98"/>
    <p:sldId id="334" r:id="rId99"/>
    <p:sldId id="335" r:id="rId100"/>
    <p:sldId id="336" r:id="rId101"/>
    <p:sldId id="337" r:id="rId102"/>
    <p:sldId id="338" r:id="rId103"/>
    <p:sldId id="339" r:id="rId104"/>
    <p:sldId id="340" r:id="rId105"/>
    <p:sldId id="341" r:id="rId106"/>
    <p:sldId id="342" r:id="rId107"/>
    <p:sldId id="343" r:id="rId108"/>
    <p:sldId id="344" r:id="rId109"/>
    <p:sldId id="345" r:id="rId110"/>
    <p:sldId id="346" r:id="rId111"/>
    <p:sldId id="347" r:id="rId112"/>
    <p:sldId id="348" r:id="rId113"/>
    <p:sldId id="349" r:id="rId114"/>
    <p:sldId id="350" r:id="rId115"/>
    <p:sldId id="351" r:id="rId116"/>
    <p:sldId id="352" r:id="rId117"/>
    <p:sldId id="353" r:id="rId118"/>
    <p:sldId id="355" r:id="rId119"/>
    <p:sldId id="356" r:id="rId120"/>
    <p:sldId id="357" r:id="rId121"/>
    <p:sldId id="358" r:id="rId122"/>
    <p:sldId id="359" r:id="rId123"/>
    <p:sldId id="360" r:id="rId124"/>
    <p:sldId id="361" r:id="rId125"/>
    <p:sldId id="362" r:id="rId126"/>
    <p:sldId id="363" r:id="rId127"/>
    <p:sldId id="364" r:id="rId128"/>
    <p:sldId id="365" r:id="rId129"/>
    <p:sldId id="366" r:id="rId130"/>
    <p:sldId id="367" r:id="rId131"/>
    <p:sldId id="368" r:id="rId132"/>
    <p:sldId id="369" r:id="rId133"/>
    <p:sldId id="391" r:id="rId1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EA44C-181D-4D3D-BAA0-B1102ADE14AE}" type="datetimeFigureOut">
              <a:rPr lang="en-US" smtClean="0"/>
              <a:t>10/29/2022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11DAD-3F87-4167-A463-436DFE24058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/>
              <a:t>Rv</a:t>
            </a:r>
            <a:r>
              <a:rPr lang="en-IN" dirty="0"/>
              <a:t> bulges to </a:t>
            </a:r>
            <a:r>
              <a:rPr lang="en-IN" dirty="0" err="1"/>
              <a:t>rt</a:t>
            </a:r>
            <a:r>
              <a:rPr lang="en-IN" dirty="0"/>
              <a:t>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47CA7-27E8-4F50-AAE3-0982A0287F43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0089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11DAD-3F87-4167-A463-436DFE240585}" type="slidenum">
              <a:rPr lang="en-IN" smtClean="0"/>
              <a:t>133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495800"/>
            <a:ext cx="80772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ECG in Congenital Heart </a:t>
            </a:r>
            <a:r>
              <a:rPr lang="en-US" b="1" dirty="0" smtClean="0"/>
              <a:t>Disease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- A case based discussion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410200"/>
            <a:ext cx="32004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 </a:t>
            </a:r>
            <a:r>
              <a:rPr lang="en-US" b="1" dirty="0" err="1" smtClean="0">
                <a:solidFill>
                  <a:schemeClr val="tx1"/>
                </a:solidFill>
              </a:rPr>
              <a:t>Arun</a:t>
            </a:r>
            <a:r>
              <a:rPr lang="en-US" b="1" dirty="0" smtClean="0">
                <a:solidFill>
                  <a:schemeClr val="tx1"/>
                </a:solidFill>
              </a:rPr>
              <a:t> Jude Alphonse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DM Cardiology Resident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Govt</a:t>
            </a:r>
            <a:r>
              <a:rPr lang="en-US" b="1" dirty="0" smtClean="0">
                <a:solidFill>
                  <a:schemeClr val="tx1"/>
                </a:solidFill>
              </a:rPr>
              <a:t> TDMC </a:t>
            </a:r>
            <a:r>
              <a:rPr lang="en-US" b="1" dirty="0" err="1" smtClean="0">
                <a:solidFill>
                  <a:schemeClr val="tx1"/>
                </a:solidFill>
              </a:rPr>
              <a:t>Alappuzha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  <p:pic>
        <p:nvPicPr>
          <p:cNvPr id="1026" name="Picture 2" descr="C:\Users\user\Desktop\Preparing-for-heart-surgery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43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pic>
        <p:nvPicPr>
          <p:cNvPr id="1026" name="Picture 2" descr="C:\Users\maibn\Desktop\CARDIO\covid19\tempFileForShare_20200724-0923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0918"/>
            <a:ext cx="9165712" cy="42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470868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TAPVC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ECG features</a:t>
            </a:r>
            <a:endParaRPr lang="en-IN" b="1" dirty="0" smtClean="0"/>
          </a:p>
          <a:p>
            <a:pPr>
              <a:buNone/>
            </a:pPr>
            <a:r>
              <a:rPr lang="en-IN" dirty="0" smtClean="0"/>
              <a:t> Sinus rhythm</a:t>
            </a:r>
          </a:p>
          <a:p>
            <a:pPr>
              <a:buNone/>
            </a:pPr>
            <a:r>
              <a:rPr lang="en-IN" dirty="0" smtClean="0"/>
              <a:t> RAE</a:t>
            </a:r>
          </a:p>
          <a:p>
            <a:pPr>
              <a:buNone/>
            </a:pPr>
            <a:r>
              <a:rPr lang="en-IN" dirty="0" smtClean="0"/>
              <a:t>RAD </a:t>
            </a:r>
          </a:p>
          <a:p>
            <a:pPr>
              <a:buNone/>
            </a:pPr>
            <a:r>
              <a:rPr lang="en-IN" dirty="0" smtClean="0"/>
              <a:t>RVH. </a:t>
            </a:r>
          </a:p>
          <a:p>
            <a:pPr>
              <a:buNone/>
            </a:pPr>
            <a:r>
              <a:rPr lang="en-IN" dirty="0" smtClean="0"/>
              <a:t> QRS pattern can be </a:t>
            </a:r>
            <a:r>
              <a:rPr lang="en-IN" dirty="0" err="1" smtClean="0"/>
              <a:t>rSR</a:t>
            </a:r>
            <a:r>
              <a:rPr lang="en-IN" dirty="0" smtClean="0"/>
              <a:t>, </a:t>
            </a:r>
            <a:r>
              <a:rPr lang="en-IN" dirty="0" err="1" smtClean="0"/>
              <a:t>rR</a:t>
            </a:r>
            <a:r>
              <a:rPr lang="en-IN" dirty="0" smtClean="0"/>
              <a:t>, </a:t>
            </a:r>
            <a:r>
              <a:rPr lang="en-IN" dirty="0" err="1" smtClean="0"/>
              <a:t>qR</a:t>
            </a:r>
            <a:r>
              <a:rPr lang="en-IN" dirty="0" smtClean="0"/>
              <a:t> or </a:t>
            </a:r>
            <a:r>
              <a:rPr lang="en-IN" dirty="0" err="1" smtClean="0"/>
              <a:t>monophasic</a:t>
            </a:r>
            <a:r>
              <a:rPr lang="en-IN" dirty="0" smtClean="0"/>
              <a:t> R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RVH with strain in new born can be due to</a:t>
            </a:r>
          </a:p>
          <a:p>
            <a:pPr>
              <a:buNone/>
            </a:pPr>
            <a:r>
              <a:rPr lang="en-IN" dirty="0" smtClean="0"/>
              <a:t> PPHN</a:t>
            </a:r>
          </a:p>
          <a:p>
            <a:pPr>
              <a:buNone/>
            </a:pPr>
            <a:r>
              <a:rPr lang="en-IN" dirty="0" smtClean="0"/>
              <a:t>Obstructed TAPVC</a:t>
            </a:r>
          </a:p>
          <a:p>
            <a:pPr>
              <a:buNone/>
            </a:pPr>
            <a:r>
              <a:rPr lang="en-IN" dirty="0" smtClean="0"/>
              <a:t>Critical </a:t>
            </a:r>
            <a:r>
              <a:rPr lang="en-IN" dirty="0" err="1" smtClean="0"/>
              <a:t>Coarctation</a:t>
            </a:r>
            <a:r>
              <a:rPr lang="en-IN" dirty="0" smtClean="0"/>
              <a:t> with PAH</a:t>
            </a:r>
            <a:endParaRPr lang="en-IN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CASE STUDY 14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four year old child has mild cyanosis. Has a loud and single S2 and 3/6 murmur at left </a:t>
            </a:r>
            <a:r>
              <a:rPr lang="en-IN" dirty="0" err="1" smtClean="0"/>
              <a:t>sternal</a:t>
            </a:r>
            <a:r>
              <a:rPr lang="en-IN" dirty="0" smtClean="0"/>
              <a:t> border murmur</a:t>
            </a:r>
            <a:endParaRPr lang="en-IN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4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533400"/>
            <a:ext cx="8382000" cy="5867400"/>
          </a:xfr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ECG  shows</a:t>
            </a:r>
          </a:p>
          <a:p>
            <a:pPr>
              <a:buNone/>
            </a:pPr>
            <a:r>
              <a:rPr lang="en-IN" dirty="0" smtClean="0"/>
              <a:t>    LAD </a:t>
            </a:r>
          </a:p>
          <a:p>
            <a:pPr>
              <a:buNone/>
            </a:pPr>
            <a:r>
              <a:rPr lang="en-IN" dirty="0" smtClean="0"/>
              <a:t>    q in V4R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Likely diagnosis is L-TGA</a:t>
            </a:r>
            <a:endParaRPr lang="en-IN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L TGA (Congenitally corrected TGA)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The standard ECG findings are</a:t>
            </a:r>
          </a:p>
          <a:p>
            <a:pPr>
              <a:buNone/>
            </a:pPr>
            <a:r>
              <a:rPr lang="en-IN" dirty="0" smtClean="0"/>
              <a:t>1. AV Block of varying degrees</a:t>
            </a:r>
          </a:p>
          <a:p>
            <a:pPr>
              <a:buNone/>
            </a:pPr>
            <a:r>
              <a:rPr lang="en-IN" dirty="0" smtClean="0"/>
              <a:t>2. LAD</a:t>
            </a:r>
          </a:p>
          <a:p>
            <a:pPr>
              <a:buNone/>
            </a:pPr>
            <a:r>
              <a:rPr lang="en-IN" dirty="0" smtClean="0"/>
              <a:t>3. q reversal in </a:t>
            </a:r>
            <a:r>
              <a:rPr lang="en-IN" dirty="0" err="1" smtClean="0"/>
              <a:t>precordial</a:t>
            </a:r>
            <a:r>
              <a:rPr lang="en-IN" dirty="0" smtClean="0"/>
              <a:t> leads.</a:t>
            </a:r>
          </a:p>
          <a:p>
            <a:pPr>
              <a:buNone/>
            </a:pPr>
            <a:r>
              <a:rPr lang="en-IN" dirty="0" smtClean="0"/>
              <a:t>4. WPW syndrome</a:t>
            </a:r>
            <a:endParaRPr lang="en-IN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144000" y="152400"/>
            <a:ext cx="762000" cy="4873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rmAutofit fontScale="85000" lnSpcReduction="20000"/>
          </a:bodyPr>
          <a:lstStyle/>
          <a:p>
            <a:r>
              <a:rPr lang="en-IN" b="1" dirty="0" err="1" smtClean="0"/>
              <a:t>qR</a:t>
            </a:r>
            <a:r>
              <a:rPr lang="en-IN" b="1" dirty="0" smtClean="0"/>
              <a:t> in V1 can be found with</a:t>
            </a:r>
          </a:p>
          <a:p>
            <a:endParaRPr lang="en-IN" b="1" dirty="0" smtClean="0"/>
          </a:p>
          <a:p>
            <a:pPr>
              <a:buNone/>
            </a:pPr>
            <a:r>
              <a:rPr lang="en-IN" b="1" dirty="0" smtClean="0"/>
              <a:t>         I. </a:t>
            </a:r>
            <a:r>
              <a:rPr lang="en-IN" b="1" dirty="0" err="1" smtClean="0"/>
              <a:t>Suprasystemic</a:t>
            </a:r>
            <a:r>
              <a:rPr lang="en-IN" b="1" dirty="0" smtClean="0"/>
              <a:t> RVSP</a:t>
            </a:r>
          </a:p>
          <a:p>
            <a:pPr>
              <a:buNone/>
            </a:pPr>
            <a:r>
              <a:rPr lang="en-IN" dirty="0" smtClean="0"/>
              <a:t>         PPHN</a:t>
            </a:r>
          </a:p>
          <a:p>
            <a:pPr>
              <a:buNone/>
            </a:pPr>
            <a:r>
              <a:rPr lang="en-IN" dirty="0" smtClean="0"/>
              <a:t>         Severe </a:t>
            </a:r>
            <a:r>
              <a:rPr lang="en-IN" dirty="0" err="1" smtClean="0"/>
              <a:t>valvularar</a:t>
            </a:r>
            <a:r>
              <a:rPr lang="en-IN" dirty="0" smtClean="0"/>
              <a:t> PS</a:t>
            </a:r>
          </a:p>
          <a:p>
            <a:pPr>
              <a:buNone/>
            </a:pPr>
            <a:r>
              <a:rPr lang="en-IN" dirty="0" smtClean="0"/>
              <a:t>         </a:t>
            </a:r>
            <a:r>
              <a:rPr lang="en-IN" dirty="0" err="1" smtClean="0"/>
              <a:t>Eisenmenger</a:t>
            </a:r>
            <a:r>
              <a:rPr lang="en-IN" dirty="0" smtClean="0"/>
              <a:t> ASD</a:t>
            </a:r>
          </a:p>
          <a:p>
            <a:pPr>
              <a:buNone/>
            </a:pPr>
            <a:r>
              <a:rPr lang="en-IN" dirty="0" smtClean="0"/>
              <a:t>         IPAH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          II. RAE</a:t>
            </a:r>
          </a:p>
          <a:p>
            <a:pPr>
              <a:buNone/>
            </a:pPr>
            <a:r>
              <a:rPr lang="en-IN" b="1" dirty="0" smtClean="0"/>
              <a:t>         </a:t>
            </a:r>
            <a:r>
              <a:rPr lang="en-IN" dirty="0" smtClean="0"/>
              <a:t> RV EMF</a:t>
            </a:r>
          </a:p>
          <a:p>
            <a:pPr>
              <a:buNone/>
            </a:pPr>
            <a:r>
              <a:rPr lang="en-IN" dirty="0" smtClean="0"/>
              <a:t>          </a:t>
            </a:r>
            <a:r>
              <a:rPr lang="en-IN" dirty="0" err="1" smtClean="0"/>
              <a:t>Ebstein</a:t>
            </a:r>
            <a:r>
              <a:rPr lang="en-IN" dirty="0" smtClean="0"/>
              <a:t> anomaly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         III. Inverted ventricles</a:t>
            </a:r>
          </a:p>
          <a:p>
            <a:pPr>
              <a:buNone/>
            </a:pPr>
            <a:r>
              <a:rPr lang="en-IN" dirty="0" smtClean="0"/>
              <a:t>          L-TGA</a:t>
            </a:r>
            <a:endParaRPr lang="en-IN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4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81000"/>
            <a:ext cx="7924799" cy="6019800"/>
          </a:xfr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CASE STUDY 15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one month baby has both CHF and cyanosis. Has severe PAH also</a:t>
            </a:r>
            <a:endParaRPr lang="en-IN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1534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IN" dirty="0"/>
              <a:t>First week: upright in all precordial leads</a:t>
            </a:r>
          </a:p>
          <a:p>
            <a:pPr>
              <a:lnSpc>
                <a:spcPct val="170000"/>
              </a:lnSpc>
            </a:pPr>
            <a:r>
              <a:rPr lang="en-IN" dirty="0"/>
              <a:t>After 1</a:t>
            </a:r>
            <a:r>
              <a:rPr lang="en-IN" baseline="30000" dirty="0"/>
              <a:t>st</a:t>
            </a:r>
            <a:r>
              <a:rPr lang="en-IN" dirty="0"/>
              <a:t> week: T↓V1-3 (until 8yrs)</a:t>
            </a:r>
          </a:p>
          <a:p>
            <a:pPr>
              <a:lnSpc>
                <a:spcPct val="170000"/>
              </a:lnSpc>
            </a:pPr>
            <a:r>
              <a:rPr lang="en-IN" dirty="0"/>
              <a:t>Persistent juvenile pattern is possible till early </a:t>
            </a:r>
            <a:r>
              <a:rPr lang="en-IN" dirty="0" smtClean="0"/>
              <a:t>adulthood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072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ECG shows </a:t>
            </a:r>
          </a:p>
          <a:p>
            <a:pPr>
              <a:buNone/>
            </a:pPr>
            <a:r>
              <a:rPr lang="en-IN" dirty="0" smtClean="0"/>
              <a:t>   RAE</a:t>
            </a:r>
          </a:p>
          <a:p>
            <a:pPr>
              <a:buNone/>
            </a:pPr>
            <a:r>
              <a:rPr lang="en-IN" dirty="0" smtClean="0"/>
              <a:t>   RAD </a:t>
            </a:r>
          </a:p>
          <a:p>
            <a:pPr>
              <a:buNone/>
            </a:pPr>
            <a:r>
              <a:rPr lang="en-IN" dirty="0" smtClean="0"/>
              <a:t>   Right ventricular  hypertrophy</a:t>
            </a:r>
            <a:endParaRPr lang="en-IN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DORV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IN" dirty="0" smtClean="0"/>
              <a:t>Basic ECG findings - RAD and RVH as </a:t>
            </a:r>
            <a:r>
              <a:rPr lang="en-IN" dirty="0" err="1" smtClean="0"/>
              <a:t>rightventricle</a:t>
            </a:r>
            <a:r>
              <a:rPr lang="en-IN" dirty="0" smtClean="0"/>
              <a:t> is systemic </a:t>
            </a:r>
          </a:p>
          <a:p>
            <a:r>
              <a:rPr lang="en-IN" dirty="0" smtClean="0"/>
              <a:t>Rest of findings will depend on pulmonary blood flow</a:t>
            </a:r>
            <a:endParaRPr lang="en-IN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b="1" dirty="0" smtClean="0"/>
              <a:t>1. DORV. VSD. PAH</a:t>
            </a:r>
          </a:p>
          <a:p>
            <a:pPr>
              <a:buNone/>
            </a:pPr>
            <a:r>
              <a:rPr lang="en-IN" dirty="0" smtClean="0"/>
              <a:t>    1</a:t>
            </a:r>
            <a:r>
              <a:rPr lang="en-IN" baseline="30000" dirty="0" smtClean="0"/>
              <a:t>st</a:t>
            </a:r>
            <a:r>
              <a:rPr lang="en-IN" dirty="0" smtClean="0"/>
              <a:t> degree  AV block. LAD. CC loop and RVH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2. DORV. VSD (</a:t>
            </a:r>
            <a:r>
              <a:rPr lang="en-IN" b="1" dirty="0" err="1" smtClean="0"/>
              <a:t>Subpulmonic</a:t>
            </a:r>
            <a:r>
              <a:rPr lang="en-IN" b="1" dirty="0" smtClean="0"/>
              <a:t>). PAH</a:t>
            </a:r>
          </a:p>
          <a:p>
            <a:pPr>
              <a:buNone/>
            </a:pPr>
            <a:r>
              <a:rPr lang="en-IN" dirty="0" smtClean="0"/>
              <a:t>    BVH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3. DORV. VSD PS</a:t>
            </a:r>
          </a:p>
          <a:p>
            <a:pPr>
              <a:buNone/>
            </a:pPr>
            <a:r>
              <a:rPr lang="en-IN" dirty="0" smtClean="0"/>
              <a:t>         RAE. RAD. RVH.</a:t>
            </a:r>
          </a:p>
          <a:p>
            <a:pPr>
              <a:buNone/>
            </a:pPr>
            <a:r>
              <a:rPr lang="en-IN" dirty="0" smtClean="0"/>
              <a:t>         QRS axis may be more left ward.</a:t>
            </a:r>
            <a:endParaRPr lang="en-IN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CASE STUDY 16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9 year old boy with mild </a:t>
            </a:r>
            <a:r>
              <a:rPr lang="en-IN" dirty="0" err="1" smtClean="0"/>
              <a:t>dyspnea</a:t>
            </a:r>
            <a:r>
              <a:rPr lang="en-IN" dirty="0" smtClean="0"/>
              <a:t> on exertion. Has saturation of 90%. </a:t>
            </a:r>
          </a:p>
          <a:p>
            <a:pPr>
              <a:buNone/>
            </a:pPr>
            <a:r>
              <a:rPr lang="en-IN" dirty="0" smtClean="0"/>
              <a:t>    Has normal S1, wide split S2 and S3.</a:t>
            </a:r>
          </a:p>
          <a:p>
            <a:pPr>
              <a:buNone/>
            </a:pPr>
            <a:r>
              <a:rPr lang="en-IN" dirty="0" smtClean="0"/>
              <a:t>    He has a pan systolic murmur also.</a:t>
            </a:r>
            <a:endParaRPr lang="en-IN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ECG shows</a:t>
            </a:r>
          </a:p>
          <a:p>
            <a:pPr>
              <a:buNone/>
            </a:pPr>
            <a:r>
              <a:rPr lang="en-IN" dirty="0" smtClean="0"/>
              <a:t>    RAE (very tall P)</a:t>
            </a:r>
          </a:p>
          <a:p>
            <a:pPr>
              <a:buNone/>
            </a:pPr>
            <a:r>
              <a:rPr lang="en-IN" dirty="0" smtClean="0"/>
              <a:t>    RAD</a:t>
            </a:r>
          </a:p>
          <a:p>
            <a:pPr>
              <a:buNone/>
            </a:pPr>
            <a:r>
              <a:rPr lang="en-IN" dirty="0" smtClean="0"/>
              <a:t>   Slightly prolonged PR </a:t>
            </a:r>
          </a:p>
          <a:p>
            <a:pPr>
              <a:buNone/>
            </a:pPr>
            <a:r>
              <a:rPr lang="en-IN" dirty="0" smtClean="0"/>
              <a:t>   Wide and slurred QRS with M pattern in V1-V2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i="1" dirty="0" smtClean="0"/>
              <a:t> Likely possibility would be </a:t>
            </a:r>
            <a:r>
              <a:rPr lang="en-IN" i="1" dirty="0" err="1" smtClean="0"/>
              <a:t>Ebstein</a:t>
            </a:r>
            <a:r>
              <a:rPr lang="en-IN" i="1" dirty="0" smtClean="0"/>
              <a:t> anomaly</a:t>
            </a:r>
            <a:endParaRPr lang="en-IN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6 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305800" cy="5638800"/>
          </a:xfr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EBSTEIN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The abnormalities in </a:t>
            </a:r>
            <a:r>
              <a:rPr lang="en-IN" dirty="0" err="1" smtClean="0"/>
              <a:t>Ebstein</a:t>
            </a:r>
            <a:r>
              <a:rPr lang="en-IN" dirty="0" smtClean="0"/>
              <a:t> anomaly could be</a:t>
            </a:r>
          </a:p>
          <a:p>
            <a:pPr>
              <a:buNone/>
            </a:pPr>
            <a:r>
              <a:rPr lang="en-IN" dirty="0" smtClean="0"/>
              <a:t>1. Himalayan P wave</a:t>
            </a:r>
          </a:p>
          <a:p>
            <a:pPr>
              <a:buNone/>
            </a:pPr>
            <a:r>
              <a:rPr lang="sv-SE" dirty="0" smtClean="0"/>
              <a:t>2. 1st degree  AV block (50%)</a:t>
            </a:r>
          </a:p>
          <a:p>
            <a:pPr>
              <a:buNone/>
            </a:pPr>
            <a:r>
              <a:rPr lang="en-IN" dirty="0" smtClean="0"/>
              <a:t>3. RAD</a:t>
            </a:r>
          </a:p>
          <a:p>
            <a:pPr>
              <a:buNone/>
            </a:pPr>
            <a:r>
              <a:rPr lang="en-IN" dirty="0" smtClean="0"/>
              <a:t>4. RBBB pattern with splintered QRS</a:t>
            </a:r>
          </a:p>
          <a:p>
            <a:pPr>
              <a:buNone/>
            </a:pPr>
            <a:r>
              <a:rPr lang="en-IN" dirty="0" smtClean="0"/>
              <a:t>5. WPW (right sided) in 15%</a:t>
            </a:r>
          </a:p>
          <a:p>
            <a:pPr>
              <a:buNone/>
            </a:pPr>
            <a:r>
              <a:rPr lang="en-IN" dirty="0" smtClean="0"/>
              <a:t>6. Deep q in V1 V2</a:t>
            </a:r>
          </a:p>
          <a:p>
            <a:pPr>
              <a:buNone/>
            </a:pPr>
            <a:r>
              <a:rPr lang="en-IN" dirty="0" smtClean="0"/>
              <a:t>7. Various arrhythmias</a:t>
            </a:r>
            <a:endParaRPr lang="en-IN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Tall P Waves are found in</a:t>
            </a:r>
          </a:p>
          <a:p>
            <a:pPr>
              <a:buNone/>
            </a:pPr>
            <a:r>
              <a:rPr lang="en-IN" dirty="0" smtClean="0"/>
              <a:t>   1. </a:t>
            </a:r>
            <a:r>
              <a:rPr lang="en-IN" dirty="0" err="1" smtClean="0"/>
              <a:t>Ebstein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2. Tricuspid </a:t>
            </a:r>
            <a:r>
              <a:rPr lang="en-IN" dirty="0" err="1" smtClean="0"/>
              <a:t>Atresia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3. Critical PS in new born</a:t>
            </a:r>
          </a:p>
          <a:p>
            <a:pPr>
              <a:buNone/>
            </a:pPr>
            <a:r>
              <a:rPr lang="en-IN" dirty="0" smtClean="0"/>
              <a:t>   4. RV EMF</a:t>
            </a:r>
            <a:endParaRPr lang="en-IN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6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5400"/>
            <a:ext cx="7239000" cy="4334669"/>
          </a:xfr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WPW and CHD</a:t>
            </a:r>
          </a:p>
          <a:p>
            <a:pPr>
              <a:buNone/>
            </a:pPr>
            <a:r>
              <a:rPr lang="en-IN" dirty="0" smtClean="0"/>
              <a:t>    1. L-TGA (Left pathway)</a:t>
            </a:r>
          </a:p>
          <a:p>
            <a:pPr>
              <a:buNone/>
            </a:pPr>
            <a:r>
              <a:rPr lang="en-IN" dirty="0" smtClean="0"/>
              <a:t>    2. </a:t>
            </a:r>
            <a:r>
              <a:rPr lang="en-IN" dirty="0" err="1" smtClean="0"/>
              <a:t>Ebstein</a:t>
            </a:r>
            <a:r>
              <a:rPr lang="en-IN" dirty="0" smtClean="0"/>
              <a:t> (Right pathway)</a:t>
            </a:r>
          </a:p>
          <a:p>
            <a:pPr>
              <a:buNone/>
            </a:pPr>
            <a:r>
              <a:rPr lang="en-IN" dirty="0" smtClean="0"/>
              <a:t>     3. AVSD (Left pathway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QTc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&lt;6months : &lt;490ms</a:t>
            </a:r>
          </a:p>
          <a:p>
            <a:pPr>
              <a:lnSpc>
                <a:spcPct val="150000"/>
              </a:lnSpc>
            </a:pPr>
            <a:r>
              <a:rPr lang="en-IN" dirty="0"/>
              <a:t>&gt;6months : &lt;440ms</a:t>
            </a:r>
          </a:p>
        </p:txBody>
      </p:sp>
    </p:spTree>
    <p:extLst>
      <p:ext uri="{BB962C8B-B14F-4D97-AF65-F5344CB8AC3E}">
        <p14:creationId xmlns:p14="http://schemas.microsoft.com/office/powerpoint/2010/main" xmlns="" val="119845755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CASE STUDY 17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An 18 year old girl, who had a ‘hole’ in the heart in infancy and improved later. </a:t>
            </a:r>
          </a:p>
          <a:p>
            <a:pPr>
              <a:buNone/>
            </a:pPr>
            <a:r>
              <a:rPr lang="en-IN" dirty="0" smtClean="0"/>
              <a:t>    She was lost to follow up she has come back with </a:t>
            </a:r>
            <a:r>
              <a:rPr lang="en-IN" dirty="0" err="1" smtClean="0"/>
              <a:t>dyspnea</a:t>
            </a:r>
            <a:r>
              <a:rPr lang="en-IN" dirty="0" smtClean="0"/>
              <a:t>. Saturation is 90%</a:t>
            </a:r>
            <a:endParaRPr lang="en-IN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ECG shows</a:t>
            </a:r>
          </a:p>
          <a:p>
            <a:pPr>
              <a:buNone/>
            </a:pPr>
            <a:r>
              <a:rPr lang="en-IN" dirty="0" smtClean="0"/>
              <a:t>     RAE</a:t>
            </a:r>
          </a:p>
          <a:p>
            <a:pPr>
              <a:buNone/>
            </a:pPr>
            <a:r>
              <a:rPr lang="en-IN" dirty="0" smtClean="0"/>
              <a:t>    RAD </a:t>
            </a:r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dirty="0" err="1" smtClean="0"/>
              <a:t>Monophasic</a:t>
            </a:r>
            <a:r>
              <a:rPr lang="en-IN" dirty="0" smtClean="0"/>
              <a:t> R in V1 (RVH)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i="1" dirty="0" smtClean="0"/>
              <a:t>Most likely diagnosis is </a:t>
            </a:r>
            <a:r>
              <a:rPr lang="en-IN" i="1" dirty="0" err="1" smtClean="0"/>
              <a:t>Eisenmenger</a:t>
            </a:r>
            <a:r>
              <a:rPr lang="en-IN" i="1" dirty="0" smtClean="0"/>
              <a:t> syndrome</a:t>
            </a:r>
            <a:endParaRPr lang="en-IN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EISENMENGER SYNDROME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Eisenmenger</a:t>
            </a:r>
            <a:r>
              <a:rPr lang="en-IN" dirty="0" smtClean="0"/>
              <a:t> syndrome will have characteristically</a:t>
            </a:r>
          </a:p>
          <a:p>
            <a:pPr>
              <a:buNone/>
            </a:pPr>
            <a:r>
              <a:rPr lang="en-IN" dirty="0" smtClean="0"/>
              <a:t>    RAE</a:t>
            </a:r>
          </a:p>
          <a:p>
            <a:pPr>
              <a:buNone/>
            </a:pPr>
            <a:r>
              <a:rPr lang="en-IN" dirty="0" smtClean="0"/>
              <a:t>    RAD </a:t>
            </a:r>
          </a:p>
          <a:p>
            <a:pPr>
              <a:buNone/>
            </a:pPr>
            <a:r>
              <a:rPr lang="en-IN" dirty="0" smtClean="0"/>
              <a:t>    RVH </a:t>
            </a:r>
          </a:p>
          <a:p>
            <a:pPr>
              <a:buNone/>
            </a:pPr>
            <a:r>
              <a:rPr lang="en-IN" dirty="0" smtClean="0"/>
              <a:t>   </a:t>
            </a:r>
            <a:r>
              <a:rPr lang="en-IN" dirty="0" err="1" smtClean="0"/>
              <a:t>qR</a:t>
            </a:r>
            <a:r>
              <a:rPr lang="en-IN" dirty="0" smtClean="0"/>
              <a:t> in V1 can be found in ASD, </a:t>
            </a:r>
            <a:r>
              <a:rPr lang="en-IN" dirty="0" err="1" smtClean="0"/>
              <a:t>Eisenmenger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MALPOSITIONS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IN" dirty="0" smtClean="0"/>
              <a:t>In cardiac </a:t>
            </a:r>
            <a:r>
              <a:rPr lang="en-IN" dirty="0" err="1" smtClean="0"/>
              <a:t>malpositions</a:t>
            </a:r>
            <a:r>
              <a:rPr lang="en-IN" dirty="0" smtClean="0"/>
              <a:t>, ECG changes depend on</a:t>
            </a:r>
          </a:p>
          <a:p>
            <a:pPr>
              <a:buNone/>
            </a:pPr>
            <a:r>
              <a:rPr lang="en-IN" dirty="0" smtClean="0"/>
              <a:t>   1. Cardiac location</a:t>
            </a:r>
          </a:p>
          <a:p>
            <a:pPr>
              <a:buNone/>
            </a:pPr>
            <a:r>
              <a:rPr lang="en-IN" dirty="0" smtClean="0"/>
              <a:t>   2. </a:t>
            </a:r>
            <a:r>
              <a:rPr lang="en-IN" dirty="0" err="1" smtClean="0"/>
              <a:t>Situs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3. Intra cardiac anomalies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In </a:t>
            </a:r>
            <a:r>
              <a:rPr lang="en-IN" dirty="0" err="1" smtClean="0"/>
              <a:t>dextrocardia</a:t>
            </a:r>
            <a:r>
              <a:rPr lang="en-IN" dirty="0" smtClean="0"/>
              <a:t>, additional V4R, V5 R and V6 R are to be taken</a:t>
            </a:r>
            <a:endParaRPr lang="en-IN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 smtClean="0"/>
              <a:t>I. P wave :</a:t>
            </a:r>
          </a:p>
          <a:p>
            <a:pPr>
              <a:buNone/>
            </a:pPr>
            <a:r>
              <a:rPr lang="en-IN" b="1" dirty="0" smtClean="0"/>
              <a:t>     </a:t>
            </a:r>
            <a:r>
              <a:rPr lang="en-IN" dirty="0" smtClean="0"/>
              <a:t>Analyze to assess </a:t>
            </a:r>
            <a:r>
              <a:rPr lang="en-IN" dirty="0" err="1" smtClean="0"/>
              <a:t>situs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</a:t>
            </a:r>
            <a:r>
              <a:rPr lang="en-IN" dirty="0" err="1" smtClean="0"/>
              <a:t>Situs</a:t>
            </a:r>
            <a:r>
              <a:rPr lang="en-IN" dirty="0" smtClean="0"/>
              <a:t> </a:t>
            </a:r>
            <a:r>
              <a:rPr lang="en-IN" dirty="0" err="1" smtClean="0"/>
              <a:t>solitus</a:t>
            </a:r>
            <a:r>
              <a:rPr lang="en-IN" dirty="0" smtClean="0"/>
              <a:t> : P in I- </a:t>
            </a:r>
            <a:r>
              <a:rPr lang="en-IN" dirty="0" err="1" smtClean="0"/>
              <a:t>aVF</a:t>
            </a:r>
            <a:r>
              <a:rPr lang="en-IN" dirty="0" smtClean="0"/>
              <a:t> </a:t>
            </a:r>
            <a:r>
              <a:rPr lang="en-IN" dirty="0" err="1" smtClean="0"/>
              <a:t>Positive,in</a:t>
            </a:r>
            <a:r>
              <a:rPr lang="en-IN" dirty="0" smtClean="0"/>
              <a:t> </a:t>
            </a:r>
            <a:r>
              <a:rPr lang="en-IN" dirty="0" err="1" smtClean="0"/>
              <a:t>aVR</a:t>
            </a:r>
            <a:r>
              <a:rPr lang="en-IN" dirty="0" smtClean="0"/>
              <a:t> Negative</a:t>
            </a:r>
          </a:p>
          <a:p>
            <a:pPr>
              <a:buNone/>
            </a:pPr>
            <a:r>
              <a:rPr lang="en-IN" dirty="0" smtClean="0"/>
              <a:t>     </a:t>
            </a:r>
            <a:r>
              <a:rPr lang="en-IN" dirty="0" err="1" smtClean="0"/>
              <a:t>Situs</a:t>
            </a:r>
            <a:r>
              <a:rPr lang="en-IN" dirty="0" smtClean="0"/>
              <a:t> </a:t>
            </a:r>
            <a:r>
              <a:rPr lang="en-IN" dirty="0" err="1" smtClean="0"/>
              <a:t>inversus</a:t>
            </a:r>
            <a:r>
              <a:rPr lang="en-IN" dirty="0" smtClean="0"/>
              <a:t> : P in 1- </a:t>
            </a:r>
            <a:r>
              <a:rPr lang="en-IN" dirty="0" err="1" smtClean="0"/>
              <a:t>aVF</a:t>
            </a:r>
            <a:r>
              <a:rPr lang="en-IN" dirty="0" smtClean="0"/>
              <a:t> </a:t>
            </a:r>
            <a:r>
              <a:rPr lang="en-IN" dirty="0" err="1" smtClean="0"/>
              <a:t>Negative.P</a:t>
            </a:r>
            <a:r>
              <a:rPr lang="en-IN" dirty="0" smtClean="0"/>
              <a:t> in </a:t>
            </a:r>
            <a:r>
              <a:rPr lang="en-IN" dirty="0" err="1" smtClean="0"/>
              <a:t>aVR</a:t>
            </a:r>
            <a:r>
              <a:rPr lang="en-IN" dirty="0" smtClean="0"/>
              <a:t> Positive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2. QRS</a:t>
            </a:r>
          </a:p>
          <a:p>
            <a:pPr>
              <a:buNone/>
            </a:pPr>
            <a:r>
              <a:rPr lang="en-IN" dirty="0" smtClean="0"/>
              <a:t>    In </a:t>
            </a:r>
            <a:r>
              <a:rPr lang="en-IN" dirty="0" err="1" smtClean="0"/>
              <a:t>dextrocardia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V6 R will face the right sided ventricle</a:t>
            </a:r>
          </a:p>
          <a:p>
            <a:pPr>
              <a:buNone/>
            </a:pPr>
            <a:r>
              <a:rPr lang="en-IN" dirty="0" smtClean="0"/>
              <a:t>     V3 will face the left sided ventricle</a:t>
            </a:r>
            <a:endParaRPr lang="en-IN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N" dirty="0" err="1" smtClean="0"/>
              <a:t>Dextrocardia</a:t>
            </a:r>
            <a:r>
              <a:rPr lang="en-IN" dirty="0" smtClean="0"/>
              <a:t>. </a:t>
            </a:r>
            <a:r>
              <a:rPr lang="en-IN" dirty="0" err="1" smtClean="0"/>
              <a:t>Situs</a:t>
            </a:r>
            <a:r>
              <a:rPr lang="en-IN" dirty="0" smtClean="0"/>
              <a:t> </a:t>
            </a:r>
            <a:r>
              <a:rPr lang="en-IN" dirty="0" err="1" smtClean="0"/>
              <a:t>inversus</a:t>
            </a:r>
            <a:r>
              <a:rPr lang="en-IN" dirty="0" smtClean="0"/>
              <a:t>. AV concordance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IN" dirty="0" smtClean="0"/>
              <a:t>V5R, V6R will be facing morphological LV and will have q in them.</a:t>
            </a:r>
            <a:endParaRPr lang="en-I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685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2. </a:t>
            </a:r>
            <a:r>
              <a:rPr lang="en-IN" dirty="0" err="1" smtClean="0"/>
              <a:t>Dextrocardia</a:t>
            </a:r>
            <a:r>
              <a:rPr lang="en-IN" dirty="0" smtClean="0"/>
              <a:t> .</a:t>
            </a:r>
            <a:r>
              <a:rPr lang="en-IN" dirty="0" err="1" smtClean="0"/>
              <a:t>Situs</a:t>
            </a:r>
            <a:r>
              <a:rPr lang="en-IN" dirty="0" smtClean="0"/>
              <a:t> </a:t>
            </a:r>
            <a:r>
              <a:rPr lang="en-IN" dirty="0" err="1" smtClean="0"/>
              <a:t>inversus</a:t>
            </a:r>
            <a:r>
              <a:rPr lang="en-IN" dirty="0" smtClean="0"/>
              <a:t> .AV discordance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V5 R and V6R face RV and will have no q. </a:t>
            </a:r>
          </a:p>
          <a:p>
            <a:pPr>
              <a:buNone/>
            </a:pPr>
            <a:r>
              <a:rPr lang="en-IN" dirty="0" smtClean="0"/>
              <a:t>V3 or V4 may have q.</a:t>
            </a:r>
            <a:endParaRPr lang="en-IN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9800"/>
            <a:ext cx="662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3. </a:t>
            </a:r>
            <a:r>
              <a:rPr lang="en-IN" dirty="0" err="1" smtClean="0"/>
              <a:t>Dextrocardia</a:t>
            </a:r>
            <a:r>
              <a:rPr lang="en-IN" dirty="0" smtClean="0"/>
              <a:t>. </a:t>
            </a:r>
            <a:r>
              <a:rPr lang="en-IN" dirty="0" err="1" smtClean="0"/>
              <a:t>Situs</a:t>
            </a:r>
            <a:r>
              <a:rPr lang="en-IN" dirty="0" smtClean="0"/>
              <a:t> </a:t>
            </a:r>
            <a:r>
              <a:rPr lang="en-IN" dirty="0" err="1" smtClean="0"/>
              <a:t>solitus.AV</a:t>
            </a:r>
            <a:r>
              <a:rPr lang="en-IN" dirty="0" smtClean="0"/>
              <a:t> concordance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IN" dirty="0" smtClean="0"/>
              <a:t>Right leads will face RV. V4 – V6 will face LV and can show q.</a:t>
            </a:r>
            <a:endParaRPr lang="en-IN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731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4. </a:t>
            </a:r>
            <a:r>
              <a:rPr lang="en-IN" dirty="0" err="1" smtClean="0"/>
              <a:t>Dextrocardia</a:t>
            </a:r>
            <a:r>
              <a:rPr lang="en-IN" dirty="0" smtClean="0"/>
              <a:t> </a:t>
            </a:r>
            <a:r>
              <a:rPr lang="en-IN" dirty="0" err="1" smtClean="0"/>
              <a:t>Situs</a:t>
            </a:r>
            <a:r>
              <a:rPr lang="en-IN" dirty="0" smtClean="0"/>
              <a:t> </a:t>
            </a:r>
            <a:r>
              <a:rPr lang="en-IN" dirty="0" err="1" smtClean="0"/>
              <a:t>solitus</a:t>
            </a:r>
            <a:r>
              <a:rPr lang="en-IN" dirty="0" smtClean="0"/>
              <a:t>. AV discordance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en-IN" dirty="0" smtClean="0"/>
              <a:t>V5R, V6R will face LV and will have q.</a:t>
            </a:r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655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Normal findings in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IN" dirty="0"/>
              <a:t>HR &gt; 100/min</a:t>
            </a:r>
          </a:p>
          <a:p>
            <a:pPr>
              <a:lnSpc>
                <a:spcPct val="170000"/>
              </a:lnSpc>
            </a:pPr>
            <a:r>
              <a:rPr lang="en-IN" dirty="0"/>
              <a:t>QRS axis &gt; 90</a:t>
            </a:r>
          </a:p>
          <a:p>
            <a:pPr>
              <a:lnSpc>
                <a:spcPct val="170000"/>
              </a:lnSpc>
            </a:pPr>
            <a:r>
              <a:rPr lang="en-IN" dirty="0"/>
              <a:t>Right precordial T inversion (juvenile T wave)</a:t>
            </a:r>
          </a:p>
          <a:p>
            <a:pPr>
              <a:lnSpc>
                <a:spcPct val="170000"/>
              </a:lnSpc>
            </a:pPr>
            <a:r>
              <a:rPr lang="en-IN" dirty="0"/>
              <a:t>Dominant right precordial R waves</a:t>
            </a:r>
          </a:p>
          <a:p>
            <a:pPr>
              <a:lnSpc>
                <a:spcPct val="170000"/>
              </a:lnSpc>
            </a:pPr>
            <a:r>
              <a:rPr lang="en-IN" dirty="0"/>
              <a:t>Inferior and lateral Q waves</a:t>
            </a:r>
          </a:p>
          <a:p>
            <a:pPr>
              <a:lnSpc>
                <a:spcPct val="170000"/>
              </a:lnSpc>
            </a:pPr>
            <a:r>
              <a:rPr lang="en-IN" dirty="0"/>
              <a:t>Short PR (&lt;120ms) and QRS (&lt;80ms)</a:t>
            </a:r>
          </a:p>
          <a:p>
            <a:pPr>
              <a:lnSpc>
                <a:spcPct val="170000"/>
              </a:lnSpc>
            </a:pPr>
            <a:r>
              <a:rPr lang="en-IN" dirty="0"/>
              <a:t>Slightly peaked P waves (&lt;3mm)</a:t>
            </a:r>
          </a:p>
          <a:p>
            <a:pPr>
              <a:lnSpc>
                <a:spcPct val="170000"/>
              </a:lnSpc>
            </a:pPr>
            <a:r>
              <a:rPr lang="en-IN" dirty="0"/>
              <a:t>Slightly long </a:t>
            </a:r>
            <a:r>
              <a:rPr lang="en-IN" dirty="0" err="1"/>
              <a:t>QTc</a:t>
            </a:r>
            <a:r>
              <a:rPr lang="en-IN" dirty="0"/>
              <a:t> (&lt;490ms)</a:t>
            </a:r>
          </a:p>
          <a:p>
            <a:pPr>
              <a:lnSpc>
                <a:spcPct val="170000"/>
              </a:lnSpc>
            </a:pPr>
            <a:r>
              <a:rPr lang="en-IN" dirty="0" err="1"/>
              <a:t>Respirophasic</a:t>
            </a:r>
            <a:r>
              <a:rPr lang="en-IN" dirty="0"/>
              <a:t> sinus arrhythmia</a:t>
            </a:r>
          </a:p>
          <a:p>
            <a:pPr>
              <a:lnSpc>
                <a:spcPct val="170000"/>
              </a:lnSpc>
            </a:pPr>
            <a:r>
              <a:rPr lang="en-IN" dirty="0"/>
              <a:t>Shifting atrial pacemaker</a:t>
            </a:r>
          </a:p>
        </p:txBody>
      </p:sp>
    </p:spTree>
    <p:extLst>
      <p:ext uri="{BB962C8B-B14F-4D97-AF65-F5344CB8AC3E}">
        <p14:creationId xmlns:p14="http://schemas.microsoft.com/office/powerpoint/2010/main" xmlns="" val="264278363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solitus</a:t>
            </a:r>
            <a:r>
              <a:rPr lang="en-US" dirty="0" smtClean="0"/>
              <a:t>, </a:t>
            </a:r>
            <a:r>
              <a:rPr lang="en-US" dirty="0" err="1" smtClean="0"/>
              <a:t>Levocardia</a:t>
            </a:r>
            <a:endParaRPr lang="en-IN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inversus</a:t>
            </a:r>
            <a:r>
              <a:rPr lang="en-US" dirty="0" smtClean="0"/>
              <a:t>, </a:t>
            </a:r>
            <a:r>
              <a:rPr lang="en-US" dirty="0" err="1" smtClean="0"/>
              <a:t>dextrocardia</a:t>
            </a:r>
            <a:endParaRPr lang="en-IN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dirty="0" smtClean="0"/>
              <a:t>1. Electrocardiography  in Science and Practice of </a:t>
            </a:r>
            <a:r>
              <a:rPr lang="en-IN" dirty="0" err="1" smtClean="0"/>
              <a:t>Pediatric</a:t>
            </a:r>
            <a:r>
              <a:rPr lang="en-IN" dirty="0" smtClean="0"/>
              <a:t> Cardiology </a:t>
            </a:r>
          </a:p>
          <a:p>
            <a:pPr>
              <a:buNone/>
            </a:pPr>
            <a:r>
              <a:rPr lang="en-IN" dirty="0" smtClean="0"/>
              <a:t>     : A Garson </a:t>
            </a:r>
            <a:r>
              <a:rPr lang="en-IN" dirty="0" err="1" smtClean="0"/>
              <a:t>Jr</a:t>
            </a:r>
            <a:r>
              <a:rPr lang="en-IN" dirty="0" smtClean="0"/>
              <a:t>, JT Bricker, DJ Fisher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2. Demystifying the </a:t>
            </a:r>
            <a:r>
              <a:rPr lang="en-IN" dirty="0" err="1" smtClean="0"/>
              <a:t>Pediatric</a:t>
            </a:r>
            <a:r>
              <a:rPr lang="en-IN" dirty="0" smtClean="0"/>
              <a:t> ECG: MZ </a:t>
            </a:r>
            <a:r>
              <a:rPr lang="en-IN" dirty="0" err="1" smtClean="0"/>
              <a:t>Ahamed</a:t>
            </a:r>
            <a:r>
              <a:rPr lang="en-IN" dirty="0" smtClean="0"/>
              <a:t> 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3. Chou’s Electrocardiography in Clinical Practice. Fifth Edition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  <a:r>
              <a:rPr lang="it-IT" dirty="0" smtClean="0"/>
              <a:t>4. Lipman - Massie Clinical Electrocardiography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5.Kerala Journal of  Cardiology</a:t>
            </a:r>
          </a:p>
          <a:p>
            <a:endParaRPr lang="it-IT" dirty="0" smtClean="0"/>
          </a:p>
          <a:p>
            <a:pPr>
              <a:buNone/>
            </a:pPr>
            <a:r>
              <a:rPr lang="en-IN" dirty="0" smtClean="0"/>
              <a:t>6</a:t>
            </a:r>
            <a:r>
              <a:rPr lang="en-IN" dirty="0" smtClean="0"/>
              <a:t>. Clinical Recognition of Congenital Heart Disease, Fifth  edition 2003 </a:t>
            </a:r>
            <a:r>
              <a:rPr lang="en-IN" dirty="0" err="1" smtClean="0"/>
              <a:t>J.K.Perloff</a:t>
            </a:r>
            <a:r>
              <a:rPr lang="en-IN" dirty="0" smtClean="0"/>
              <a:t>, Saunders</a:t>
            </a:r>
            <a:endParaRPr lang="en-IN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IN" b="1" dirty="0"/>
          </a:p>
        </p:txBody>
      </p:sp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752600"/>
            <a:ext cx="7924800" cy="48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/>
              <a:t>Pediatric</a:t>
            </a:r>
            <a:r>
              <a:rPr lang="en-IN" b="1" dirty="0"/>
              <a:t> </a:t>
            </a:r>
            <a:r>
              <a:rPr lang="en-IN" b="1" dirty="0" err="1"/>
              <a:t>vs</a:t>
            </a:r>
            <a:r>
              <a:rPr lang="en-IN" b="1" dirty="0"/>
              <a:t> Adult ECG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RV dominance  is the rule(till 3yrs)</a:t>
            </a:r>
          </a:p>
          <a:p>
            <a:pPr lvl="1"/>
            <a:r>
              <a:rPr lang="en-IN" dirty="0"/>
              <a:t>RAD</a:t>
            </a:r>
          </a:p>
          <a:p>
            <a:pPr lvl="1"/>
            <a:r>
              <a:rPr lang="en-IN" dirty="0"/>
              <a:t>Tall R in V1 and </a:t>
            </a:r>
            <a:r>
              <a:rPr lang="en-IN" dirty="0" err="1"/>
              <a:t>aVR</a:t>
            </a:r>
            <a:endParaRPr lang="en-IN" dirty="0"/>
          </a:p>
          <a:p>
            <a:pPr lvl="1"/>
            <a:r>
              <a:rPr lang="en-IN" dirty="0"/>
              <a:t>T↓ in V1-3 </a:t>
            </a:r>
            <a:r>
              <a:rPr lang="en-IN" dirty="0">
                <a:solidFill>
                  <a:srgbClr val="FF0000"/>
                </a:solidFill>
              </a:rPr>
              <a:t>(juvenile T waves)</a:t>
            </a:r>
          </a:p>
          <a:p>
            <a:pPr lvl="1"/>
            <a:r>
              <a:rPr lang="en-IN" dirty="0"/>
              <a:t>Upright T in V1 is abnormal after </a:t>
            </a:r>
            <a:r>
              <a:rPr lang="en-IN" dirty="0" smtClean="0"/>
              <a:t>3days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7329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Short conduction intervals (small heart)</a:t>
            </a:r>
          </a:p>
          <a:p>
            <a:endParaRPr lang="en-US" dirty="0" smtClean="0"/>
          </a:p>
          <a:p>
            <a:endParaRPr lang="en-IN" dirty="0" smtClean="0"/>
          </a:p>
          <a:p>
            <a:r>
              <a:rPr lang="en-IN" dirty="0" smtClean="0"/>
              <a:t>High resting HR</a:t>
            </a:r>
          </a:p>
          <a:p>
            <a:pPr lvl="1"/>
            <a:r>
              <a:rPr lang="en-IN" dirty="0" smtClean="0"/>
              <a:t>New born: 110-150/min</a:t>
            </a:r>
          </a:p>
          <a:p>
            <a:pPr lvl="1"/>
            <a:r>
              <a:rPr lang="en-IN" dirty="0" smtClean="0"/>
              <a:t>1 year: 100-130/min</a:t>
            </a:r>
          </a:p>
          <a:p>
            <a:pPr lvl="1"/>
            <a:r>
              <a:rPr lang="en-IN" dirty="0" smtClean="0"/>
              <a:t>5 years: 90-110/min</a:t>
            </a:r>
          </a:p>
          <a:p>
            <a:pPr lvl="1"/>
            <a:r>
              <a:rPr lang="en-IN" dirty="0" smtClean="0"/>
              <a:t>10 years: Adult HR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Chamber enlargement in </a:t>
            </a:r>
            <a:r>
              <a:rPr lang="en-IN" dirty="0" err="1"/>
              <a:t>newborn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IN" dirty="0">
                <a:solidFill>
                  <a:srgbClr val="FFFF00"/>
                </a:solidFill>
              </a:rPr>
              <a:t>RVH</a:t>
            </a:r>
          </a:p>
          <a:p>
            <a:pPr lvl="1">
              <a:lnSpc>
                <a:spcPct val="160000"/>
              </a:lnSpc>
            </a:pPr>
            <a:r>
              <a:rPr lang="en-IN" dirty="0"/>
              <a:t>S in lead I&gt;12mm</a:t>
            </a:r>
          </a:p>
          <a:p>
            <a:pPr lvl="1">
              <a:lnSpc>
                <a:spcPct val="160000"/>
              </a:lnSpc>
            </a:pPr>
            <a:r>
              <a:rPr lang="en-IN" dirty="0"/>
              <a:t>R in </a:t>
            </a:r>
            <a:r>
              <a:rPr lang="en-IN" dirty="0" err="1"/>
              <a:t>aVR</a:t>
            </a:r>
            <a:r>
              <a:rPr lang="en-IN" dirty="0"/>
              <a:t>&gt;8mm</a:t>
            </a:r>
          </a:p>
          <a:p>
            <a:pPr lvl="1">
              <a:lnSpc>
                <a:spcPct val="160000"/>
              </a:lnSpc>
            </a:pPr>
            <a:r>
              <a:rPr lang="en-IN" dirty="0"/>
              <a:t>V1:pure R&gt;10mm, </a:t>
            </a:r>
            <a:r>
              <a:rPr lang="en-IN" dirty="0" err="1"/>
              <a:t>qR</a:t>
            </a:r>
            <a:r>
              <a:rPr lang="en-IN" dirty="0"/>
              <a:t>, upright T</a:t>
            </a:r>
          </a:p>
          <a:p>
            <a:pPr lvl="1">
              <a:lnSpc>
                <a:spcPct val="160000"/>
              </a:lnSpc>
            </a:pPr>
            <a:r>
              <a:rPr lang="en-IN" dirty="0"/>
              <a:t>RAD&gt;180˚</a:t>
            </a:r>
          </a:p>
          <a:p>
            <a:pPr>
              <a:lnSpc>
                <a:spcPct val="160000"/>
              </a:lnSpc>
            </a:pPr>
            <a:r>
              <a:rPr lang="en-IN" dirty="0">
                <a:solidFill>
                  <a:srgbClr val="FFFF00"/>
                </a:solidFill>
              </a:rPr>
              <a:t>LVH</a:t>
            </a:r>
          </a:p>
          <a:p>
            <a:pPr lvl="1">
              <a:lnSpc>
                <a:spcPct val="160000"/>
              </a:lnSpc>
            </a:pPr>
            <a:r>
              <a:rPr lang="en-IN" dirty="0"/>
              <a:t>LAD</a:t>
            </a:r>
          </a:p>
          <a:p>
            <a:pPr lvl="1">
              <a:lnSpc>
                <a:spcPct val="160000"/>
              </a:lnSpc>
            </a:pPr>
            <a:r>
              <a:rPr lang="en-IN" dirty="0"/>
              <a:t>Voltage criteria</a:t>
            </a:r>
          </a:p>
          <a:p>
            <a:pPr lvl="1">
              <a:lnSpc>
                <a:spcPct val="160000"/>
              </a:lnSpc>
            </a:pPr>
            <a:r>
              <a:rPr lang="en-IN" dirty="0"/>
              <a:t>Q in V5,V6&gt;5mm with tall T </a:t>
            </a:r>
          </a:p>
        </p:txBody>
      </p:sp>
    </p:spTree>
    <p:extLst>
      <p:ext uri="{BB962C8B-B14F-4D97-AF65-F5344CB8AC3E}">
        <p14:creationId xmlns:p14="http://schemas.microsoft.com/office/powerpoint/2010/main" xmlns="" val="305961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Pediatric</a:t>
            </a:r>
            <a:r>
              <a:rPr lang="en-IN" dirty="0"/>
              <a:t> LVH</a:t>
            </a:r>
          </a:p>
        </p:txBody>
      </p:sp>
      <p:pic>
        <p:nvPicPr>
          <p:cNvPr id="4098" name="Picture 2" descr="C:\Users\maibn\Desktop\tempFileForShare_20200719-1322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345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181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ECG in CHD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ECG can be supportive of clinical diagnosis, as </a:t>
            </a:r>
            <a:r>
              <a:rPr lang="en-IN" dirty="0" smtClean="0"/>
              <a:t>in </a:t>
            </a:r>
            <a:r>
              <a:rPr lang="en-IN" dirty="0" err="1" smtClean="0"/>
              <a:t>Tetralogy</a:t>
            </a:r>
            <a:r>
              <a:rPr lang="en-IN" dirty="0" smtClean="0"/>
              <a:t> </a:t>
            </a:r>
            <a:r>
              <a:rPr lang="en-IN" dirty="0" smtClean="0"/>
              <a:t>of </a:t>
            </a:r>
            <a:r>
              <a:rPr lang="en-IN" dirty="0" err="1" smtClean="0"/>
              <a:t>Fallot</a:t>
            </a:r>
            <a:r>
              <a:rPr lang="en-IN" dirty="0" smtClean="0"/>
              <a:t> </a:t>
            </a:r>
          </a:p>
          <a:p>
            <a:r>
              <a:rPr lang="en-IN" dirty="0" smtClean="0"/>
              <a:t> </a:t>
            </a:r>
            <a:r>
              <a:rPr lang="en-IN" dirty="0" smtClean="0"/>
              <a:t>It can be </a:t>
            </a:r>
            <a:r>
              <a:rPr lang="en-IN" dirty="0" err="1" smtClean="0"/>
              <a:t>affirmatory</a:t>
            </a:r>
            <a:r>
              <a:rPr lang="en-IN" dirty="0" smtClean="0"/>
              <a:t>, as </a:t>
            </a:r>
            <a:r>
              <a:rPr lang="en-IN" dirty="0" err="1" smtClean="0"/>
              <a:t>inostium</a:t>
            </a:r>
            <a:r>
              <a:rPr lang="en-IN" dirty="0" smtClean="0"/>
              <a:t> </a:t>
            </a:r>
            <a:r>
              <a:rPr lang="en-IN" dirty="0" err="1" smtClean="0"/>
              <a:t>secundum</a:t>
            </a:r>
            <a:r>
              <a:rPr lang="en-IN" dirty="0" smtClean="0"/>
              <a:t> </a:t>
            </a:r>
            <a:r>
              <a:rPr lang="en-IN" dirty="0" err="1" smtClean="0"/>
              <a:t>Atrial</a:t>
            </a:r>
            <a:r>
              <a:rPr lang="en-IN" dirty="0" smtClean="0"/>
              <a:t> </a:t>
            </a:r>
            <a:r>
              <a:rPr lang="en-IN" dirty="0" err="1" smtClean="0"/>
              <a:t>Septal</a:t>
            </a:r>
            <a:r>
              <a:rPr lang="en-IN" dirty="0" smtClean="0"/>
              <a:t> Defect (ASD</a:t>
            </a:r>
            <a:r>
              <a:rPr lang="en-IN" dirty="0" smtClean="0"/>
              <a:t>)</a:t>
            </a:r>
          </a:p>
          <a:p>
            <a:r>
              <a:rPr lang="en-IN" dirty="0" smtClean="0"/>
              <a:t> </a:t>
            </a:r>
            <a:r>
              <a:rPr lang="en-IN" dirty="0" smtClean="0"/>
              <a:t>It can </a:t>
            </a:r>
            <a:r>
              <a:rPr lang="en-IN" dirty="0" err="1" smtClean="0"/>
              <a:t>bemvirtually</a:t>
            </a:r>
            <a:r>
              <a:rPr lang="en-IN" dirty="0" smtClean="0"/>
              <a:t> </a:t>
            </a:r>
            <a:r>
              <a:rPr lang="en-IN" dirty="0" smtClean="0"/>
              <a:t>diagnostic, as in </a:t>
            </a:r>
            <a:r>
              <a:rPr lang="en-IN" dirty="0" err="1" smtClean="0"/>
              <a:t>Ebstein</a:t>
            </a:r>
            <a:r>
              <a:rPr lang="en-IN" dirty="0" smtClean="0"/>
              <a:t> anomaly or </a:t>
            </a:r>
            <a:r>
              <a:rPr lang="en-IN" dirty="0" smtClean="0"/>
              <a:t>Tricuspid </a:t>
            </a:r>
            <a:r>
              <a:rPr lang="en-IN" dirty="0" err="1" smtClean="0"/>
              <a:t>Atresia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IN" sz="3200" b="1" dirty="0" smtClean="0"/>
              <a:t>The standard format of reading a </a:t>
            </a:r>
            <a:r>
              <a:rPr lang="en-IN" sz="3200" b="1" dirty="0" err="1" smtClean="0"/>
              <a:t>pediatric</a:t>
            </a:r>
            <a:r>
              <a:rPr lang="en-IN" sz="3200" b="1" dirty="0" smtClean="0"/>
              <a:t> ECG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dirty="0" smtClean="0"/>
              <a:t>1. Rate per minute</a:t>
            </a:r>
          </a:p>
          <a:p>
            <a:pPr>
              <a:buNone/>
            </a:pPr>
            <a:r>
              <a:rPr lang="en-IN" dirty="0" smtClean="0"/>
              <a:t>2. Sinus rhythm or not</a:t>
            </a:r>
          </a:p>
          <a:p>
            <a:pPr>
              <a:buNone/>
            </a:pPr>
            <a:r>
              <a:rPr lang="en-IN" dirty="0" smtClean="0"/>
              <a:t>3. P wave and axis</a:t>
            </a:r>
          </a:p>
          <a:p>
            <a:pPr>
              <a:buNone/>
            </a:pPr>
            <a:r>
              <a:rPr lang="en-IN" dirty="0" smtClean="0"/>
              <a:t>4. PR interval</a:t>
            </a:r>
          </a:p>
          <a:p>
            <a:pPr>
              <a:buNone/>
            </a:pPr>
            <a:r>
              <a:rPr lang="en-IN" dirty="0" smtClean="0"/>
              <a:t>5. QRS morphology and width</a:t>
            </a:r>
          </a:p>
          <a:p>
            <a:pPr>
              <a:buNone/>
            </a:pPr>
            <a:r>
              <a:rPr lang="en-IN" dirty="0" smtClean="0"/>
              <a:t>6. QRS axis</a:t>
            </a:r>
          </a:p>
          <a:p>
            <a:pPr>
              <a:buNone/>
            </a:pPr>
            <a:r>
              <a:rPr lang="en-IN" dirty="0" smtClean="0"/>
              <a:t>7. QRS in V1 and V6 (R/S)</a:t>
            </a:r>
          </a:p>
          <a:p>
            <a:pPr>
              <a:buNone/>
            </a:pPr>
            <a:r>
              <a:rPr lang="en-IN" dirty="0" smtClean="0"/>
              <a:t>8. ST segment</a:t>
            </a:r>
          </a:p>
          <a:p>
            <a:pPr>
              <a:buNone/>
            </a:pPr>
            <a:r>
              <a:rPr lang="en-IN" dirty="0" smtClean="0"/>
              <a:t>9. T wave</a:t>
            </a:r>
          </a:p>
          <a:p>
            <a:pPr>
              <a:buNone/>
            </a:pPr>
            <a:r>
              <a:rPr lang="en-IN" dirty="0" smtClean="0"/>
              <a:t>10. Corrected QT interval, U wave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Paediatric </a:t>
            </a:r>
            <a:r>
              <a:rPr lang="en-IN" b="1" dirty="0" err="1" smtClean="0"/>
              <a:t>ECG:Tips</a:t>
            </a:r>
            <a:r>
              <a:rPr lang="en-IN" b="1" dirty="0" smtClean="0"/>
              <a:t> </a:t>
            </a:r>
            <a:r>
              <a:rPr lang="en-IN" b="1" dirty="0"/>
              <a:t>for recording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Limb leads may be placed more proximally - less movement artefacts</a:t>
            </a:r>
          </a:p>
          <a:p>
            <a:pPr>
              <a:lnSpc>
                <a:spcPct val="150000"/>
              </a:lnSpc>
            </a:pPr>
            <a:r>
              <a:rPr lang="en-IN" dirty="0"/>
              <a:t>V3R,V4R to display RV potentials</a:t>
            </a:r>
          </a:p>
          <a:p>
            <a:pPr>
              <a:lnSpc>
                <a:spcPct val="150000"/>
              </a:lnSpc>
            </a:pPr>
            <a:r>
              <a:rPr lang="en-IN" dirty="0"/>
              <a:t>Half gain(5mm/V) – if the complexes are large</a:t>
            </a:r>
          </a:p>
          <a:p>
            <a:pPr>
              <a:lnSpc>
                <a:spcPct val="150000"/>
              </a:lnSpc>
            </a:pPr>
            <a:r>
              <a:rPr lang="en-IN" dirty="0"/>
              <a:t>Sedation/sleep  </a:t>
            </a:r>
          </a:p>
        </p:txBody>
      </p:sp>
    </p:spTree>
    <p:extLst>
      <p:ext uri="{BB962C8B-B14F-4D97-AF65-F5344CB8AC3E}">
        <p14:creationId xmlns:p14="http://schemas.microsoft.com/office/powerpoint/2010/main" xmlns="" val="1056691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nt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609600"/>
            <a:ext cx="8762999" cy="55165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dirty="0" smtClean="0"/>
              <a:t>1. Rate 100 / minute</a:t>
            </a:r>
          </a:p>
          <a:p>
            <a:pPr>
              <a:buNone/>
            </a:pPr>
            <a:r>
              <a:rPr lang="en-IN" dirty="0" smtClean="0"/>
              <a:t>2. Normal sinus rhythm</a:t>
            </a:r>
          </a:p>
          <a:p>
            <a:pPr>
              <a:buNone/>
            </a:pPr>
            <a:r>
              <a:rPr lang="en-IN" dirty="0" smtClean="0"/>
              <a:t>3. Tall, peaked P wave - Right </a:t>
            </a:r>
            <a:r>
              <a:rPr lang="en-IN" dirty="0" err="1" smtClean="0"/>
              <a:t>Atrial</a:t>
            </a:r>
            <a:r>
              <a:rPr lang="en-IN" dirty="0" smtClean="0"/>
              <a:t> Enlargement(RAE)</a:t>
            </a:r>
          </a:p>
          <a:p>
            <a:pPr>
              <a:buNone/>
            </a:pPr>
            <a:r>
              <a:rPr lang="en-IN" dirty="0" smtClean="0"/>
              <a:t>4. PR interval 160 </a:t>
            </a:r>
            <a:r>
              <a:rPr lang="en-IN" dirty="0" err="1" smtClean="0"/>
              <a:t>msec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5. QRS width normal; </a:t>
            </a:r>
            <a:r>
              <a:rPr lang="en-IN" dirty="0" err="1" smtClean="0"/>
              <a:t>rSR</a:t>
            </a:r>
            <a:r>
              <a:rPr lang="en-IN" dirty="0" smtClean="0"/>
              <a:t> in V1</a:t>
            </a:r>
          </a:p>
          <a:p>
            <a:pPr>
              <a:buNone/>
            </a:pPr>
            <a:r>
              <a:rPr lang="en-IN" dirty="0" smtClean="0"/>
              <a:t>6. QRS axis: Right Axis Deviation(RAD)</a:t>
            </a:r>
          </a:p>
          <a:p>
            <a:pPr>
              <a:buNone/>
            </a:pPr>
            <a:r>
              <a:rPr lang="pt-BR" dirty="0" smtClean="0"/>
              <a:t>7. R/S in V6 16/10</a:t>
            </a:r>
          </a:p>
          <a:p>
            <a:pPr>
              <a:buNone/>
            </a:pPr>
            <a:r>
              <a:rPr lang="en-IN" dirty="0" smtClean="0"/>
              <a:t>8. ST segment normal</a:t>
            </a:r>
          </a:p>
          <a:p>
            <a:pPr>
              <a:buNone/>
            </a:pPr>
            <a:r>
              <a:rPr lang="de-DE" dirty="0" smtClean="0"/>
              <a:t>9. T inverted in V1-V3 (Normal)</a:t>
            </a:r>
          </a:p>
          <a:p>
            <a:pPr>
              <a:buNone/>
            </a:pPr>
            <a:r>
              <a:rPr lang="en-IN" dirty="0" smtClean="0"/>
              <a:t>10. </a:t>
            </a:r>
            <a:r>
              <a:rPr lang="en-IN" dirty="0" err="1" smtClean="0"/>
              <a:t>QTc</a:t>
            </a:r>
            <a:r>
              <a:rPr lang="en-IN" dirty="0" smtClean="0"/>
              <a:t> – Normal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 </a:t>
            </a:r>
            <a:r>
              <a:rPr lang="en-US" b="1" dirty="0" smtClean="0"/>
              <a:t>1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seven year old girl presents with asymptomatic murmur. She has a wide and fixed split S2. There is a grade 2/6 </a:t>
            </a:r>
            <a:r>
              <a:rPr lang="en-IN" dirty="0" err="1" smtClean="0"/>
              <a:t>midsystolic</a:t>
            </a:r>
            <a:r>
              <a:rPr lang="en-IN" dirty="0" smtClean="0"/>
              <a:t> murmur over pulmonary area.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 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381000"/>
            <a:ext cx="7924800" cy="569198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228600" cy="94456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r>
              <a:rPr lang="en-IN" i="1" dirty="0" smtClean="0"/>
              <a:t>Most likely, the diagnosis is ASD.</a:t>
            </a:r>
          </a:p>
          <a:p>
            <a:endParaRPr lang="en-US" i="1" dirty="0" smtClean="0"/>
          </a:p>
          <a:p>
            <a:r>
              <a:rPr lang="en-IN" dirty="0" smtClean="0"/>
              <a:t>The ECG has a normal P wave and PR interval. RAD +. </a:t>
            </a:r>
            <a:r>
              <a:rPr lang="en-IN" dirty="0" err="1" smtClean="0"/>
              <a:t>rSR</a:t>
            </a:r>
            <a:r>
              <a:rPr lang="en-IN" dirty="0" smtClean="0"/>
              <a:t> is evident in V1. Has normal LV forces.</a:t>
            </a:r>
          </a:p>
          <a:p>
            <a:endParaRPr lang="en-IN" dirty="0" smtClean="0"/>
          </a:p>
          <a:p>
            <a:r>
              <a:rPr lang="en-IN" dirty="0" smtClean="0"/>
              <a:t>OS ASD Has</a:t>
            </a:r>
          </a:p>
          <a:p>
            <a:pPr>
              <a:buNone/>
            </a:pPr>
            <a:r>
              <a:rPr lang="en-IN" i="1" dirty="0" smtClean="0"/>
              <a:t> 1) Normal P wave</a:t>
            </a:r>
          </a:p>
          <a:p>
            <a:pPr>
              <a:buNone/>
            </a:pPr>
            <a:r>
              <a:rPr lang="en-IN" i="1" dirty="0" smtClean="0"/>
              <a:t> 2) RAD</a:t>
            </a:r>
          </a:p>
          <a:p>
            <a:pPr>
              <a:buNone/>
            </a:pPr>
            <a:r>
              <a:rPr lang="en-IN" i="1" dirty="0" smtClean="0"/>
              <a:t> 3)</a:t>
            </a:r>
            <a:r>
              <a:rPr lang="en-IN" i="1" dirty="0" err="1" smtClean="0"/>
              <a:t>rSR</a:t>
            </a:r>
            <a:r>
              <a:rPr lang="en-IN" i="1" dirty="0" smtClean="0"/>
              <a:t> in V1 and V3R(90%)</a:t>
            </a:r>
          </a:p>
          <a:p>
            <a:pPr>
              <a:buNone/>
            </a:pPr>
            <a:r>
              <a:rPr lang="en-IN" dirty="0" smtClean="0"/>
              <a:t> 4)The R’ never exceeds 15 mm unless PH</a:t>
            </a:r>
          </a:p>
          <a:p>
            <a:pPr>
              <a:buNone/>
            </a:pPr>
            <a:r>
              <a:rPr lang="en-IN" dirty="0" smtClean="0"/>
              <a:t> 5)There can be a notch on R wave in II. III. </a:t>
            </a:r>
            <a:r>
              <a:rPr lang="en-IN" dirty="0" err="1" smtClean="0"/>
              <a:t>andavF</a:t>
            </a:r>
            <a:r>
              <a:rPr lang="en-IN" dirty="0" smtClean="0"/>
              <a:t> leads (</a:t>
            </a:r>
            <a:r>
              <a:rPr lang="en-IN" i="1" dirty="0" err="1" smtClean="0"/>
              <a:t>Crochetage</a:t>
            </a:r>
            <a:r>
              <a:rPr lang="en-IN" i="1" dirty="0" smtClean="0"/>
              <a:t>)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0" y="274638"/>
            <a:ext cx="457200" cy="792162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5516563"/>
          </a:xfrm>
        </p:spPr>
        <p:txBody>
          <a:bodyPr>
            <a:normAutofit/>
          </a:bodyPr>
          <a:lstStyle/>
          <a:p>
            <a:r>
              <a:rPr lang="en-IN" b="1" dirty="0" smtClean="0"/>
              <a:t>ATRIAL SEPTAL DEFECT (ASD)</a:t>
            </a:r>
          </a:p>
          <a:p>
            <a:r>
              <a:rPr lang="en-IN" dirty="0" smtClean="0"/>
              <a:t>ASDs can be </a:t>
            </a:r>
            <a:r>
              <a:rPr lang="en-IN" dirty="0" err="1" smtClean="0"/>
              <a:t>ostium</a:t>
            </a:r>
            <a:r>
              <a:rPr lang="en-IN" dirty="0" smtClean="0"/>
              <a:t> </a:t>
            </a:r>
            <a:r>
              <a:rPr lang="en-IN" dirty="0" err="1" smtClean="0"/>
              <a:t>secundum</a:t>
            </a:r>
            <a:r>
              <a:rPr lang="en-IN" dirty="0" smtClean="0"/>
              <a:t> (70%), </a:t>
            </a:r>
            <a:r>
              <a:rPr lang="en-IN" dirty="0" err="1" smtClean="0"/>
              <a:t>ostium</a:t>
            </a:r>
            <a:r>
              <a:rPr lang="en-IN" dirty="0" smtClean="0"/>
              <a:t> </a:t>
            </a:r>
            <a:r>
              <a:rPr lang="en-IN" dirty="0" err="1" smtClean="0"/>
              <a:t>primum</a:t>
            </a:r>
            <a:r>
              <a:rPr lang="en-IN" dirty="0" smtClean="0"/>
              <a:t> </a:t>
            </a:r>
            <a:r>
              <a:rPr lang="fi-FI" dirty="0" smtClean="0"/>
              <a:t>(20%) and sinus venosus(10%) types.</a:t>
            </a:r>
          </a:p>
          <a:p>
            <a:endParaRPr lang="fi-FI" dirty="0" smtClean="0"/>
          </a:p>
          <a:p>
            <a:r>
              <a:rPr lang="en-IN" b="1" dirty="0" err="1" smtClean="0"/>
              <a:t>Ostium</a:t>
            </a:r>
            <a:r>
              <a:rPr lang="en-IN" b="1" dirty="0" smtClean="0"/>
              <a:t> </a:t>
            </a:r>
            <a:r>
              <a:rPr lang="en-IN" b="1" dirty="0" err="1" smtClean="0"/>
              <a:t>Secundum</a:t>
            </a:r>
            <a:r>
              <a:rPr lang="en-IN" b="1" dirty="0" smtClean="0"/>
              <a:t> ASD</a:t>
            </a:r>
          </a:p>
          <a:p>
            <a:pPr>
              <a:buNone/>
            </a:pPr>
            <a:r>
              <a:rPr lang="en-IN" dirty="0" smtClean="0"/>
              <a:t>   Sinus rhythm  </a:t>
            </a:r>
          </a:p>
          <a:p>
            <a:pPr>
              <a:buNone/>
            </a:pPr>
            <a:r>
              <a:rPr lang="en-IN" dirty="0" smtClean="0"/>
              <a:t>   P wave is peaked, but not tall. </a:t>
            </a:r>
          </a:p>
          <a:p>
            <a:pPr>
              <a:buNone/>
            </a:pPr>
            <a:r>
              <a:rPr lang="en-IN" dirty="0" smtClean="0"/>
              <a:t>   PR interval is usually normal. </a:t>
            </a:r>
          </a:p>
          <a:p>
            <a:pPr>
              <a:buNone/>
            </a:pPr>
            <a:r>
              <a:rPr lang="en-IN" dirty="0" smtClean="0"/>
              <a:t>10-15% of OS ASD can have prolonged PR interval.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OSASD and 1</a:t>
            </a:r>
            <a:r>
              <a:rPr lang="en-IN" baseline="30000" dirty="0" smtClean="0"/>
              <a:t>st</a:t>
            </a:r>
            <a:r>
              <a:rPr lang="en-IN" dirty="0" smtClean="0"/>
              <a:t> degree </a:t>
            </a:r>
            <a:r>
              <a:rPr lang="en-IN" dirty="0" err="1" smtClean="0"/>
              <a:t>Atrio</a:t>
            </a:r>
            <a:r>
              <a:rPr lang="en-IN" dirty="0" smtClean="0"/>
              <a:t> Ventricular Block can be present in</a:t>
            </a:r>
          </a:p>
          <a:p>
            <a:pPr>
              <a:buNone/>
            </a:pPr>
            <a:r>
              <a:rPr lang="en-IN" dirty="0" smtClean="0"/>
              <a:t>   1) Familial OS ASD</a:t>
            </a:r>
          </a:p>
          <a:p>
            <a:pPr>
              <a:buNone/>
            </a:pPr>
            <a:r>
              <a:rPr lang="en-IN" dirty="0" smtClean="0"/>
              <a:t>   2) Holt </a:t>
            </a:r>
            <a:r>
              <a:rPr lang="en-IN" dirty="0" err="1" smtClean="0"/>
              <a:t>Oram</a:t>
            </a:r>
            <a:r>
              <a:rPr lang="en-IN" dirty="0" smtClean="0"/>
              <a:t> syndrome</a:t>
            </a:r>
          </a:p>
          <a:p>
            <a:pPr>
              <a:buNone/>
            </a:pPr>
            <a:r>
              <a:rPr lang="en-IN" dirty="0" smtClean="0"/>
              <a:t>    3)  Adult with ASD</a:t>
            </a:r>
          </a:p>
          <a:p>
            <a:pPr>
              <a:buNone/>
            </a:pPr>
            <a:r>
              <a:rPr lang="en-IN" dirty="0" smtClean="0"/>
              <a:t>    4) Associated rheumatic </a:t>
            </a:r>
            <a:r>
              <a:rPr lang="en-IN" dirty="0" err="1" smtClean="0"/>
              <a:t>valvular</a:t>
            </a:r>
            <a:r>
              <a:rPr lang="en-IN" dirty="0" smtClean="0"/>
              <a:t> disease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Sinus </a:t>
            </a:r>
            <a:r>
              <a:rPr lang="en-IN" b="1" dirty="0" err="1" smtClean="0"/>
              <a:t>Venosus</a:t>
            </a:r>
            <a:r>
              <a:rPr lang="en-IN" b="1" dirty="0" smtClean="0"/>
              <a:t> ASD (SV ASD)</a:t>
            </a:r>
          </a:p>
          <a:p>
            <a:pPr>
              <a:buNone/>
            </a:pPr>
            <a:r>
              <a:rPr lang="en-IN" dirty="0" smtClean="0"/>
              <a:t>  1) </a:t>
            </a:r>
            <a:r>
              <a:rPr lang="en-IN" dirty="0" err="1" smtClean="0"/>
              <a:t>rSR</a:t>
            </a:r>
            <a:r>
              <a:rPr lang="en-IN" dirty="0" smtClean="0"/>
              <a:t> pattern is common to SV ASD</a:t>
            </a:r>
          </a:p>
          <a:p>
            <a:pPr>
              <a:buNone/>
            </a:pPr>
            <a:r>
              <a:rPr lang="en-IN" dirty="0" smtClean="0"/>
              <a:t>  2) PR interval is normal. </a:t>
            </a:r>
          </a:p>
          <a:p>
            <a:pPr>
              <a:buNone/>
            </a:pPr>
            <a:r>
              <a:rPr lang="en-IN" dirty="0" smtClean="0"/>
              <a:t>   3) P wave axis is abnormal(less than</a:t>
            </a:r>
          </a:p>
          <a:p>
            <a:pPr>
              <a:buNone/>
            </a:pPr>
            <a:r>
              <a:rPr lang="en-IN" dirty="0" smtClean="0"/>
              <a:t>  +15 and P waves in II,III and </a:t>
            </a:r>
            <a:r>
              <a:rPr lang="en-IN" dirty="0" err="1" smtClean="0"/>
              <a:t>aVF</a:t>
            </a:r>
            <a:r>
              <a:rPr lang="en-IN" dirty="0" smtClean="0"/>
              <a:t> leads may be inverted)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err="1" smtClean="0"/>
              <a:t>Ostium</a:t>
            </a:r>
            <a:r>
              <a:rPr lang="en-IN" b="1" dirty="0" smtClean="0"/>
              <a:t> </a:t>
            </a:r>
            <a:r>
              <a:rPr lang="en-IN" b="1" dirty="0" err="1" smtClean="0"/>
              <a:t>Primum</a:t>
            </a:r>
            <a:r>
              <a:rPr lang="en-IN" b="1" dirty="0" smtClean="0"/>
              <a:t> ASD</a:t>
            </a:r>
          </a:p>
          <a:p>
            <a:pPr>
              <a:buNone/>
            </a:pPr>
            <a:r>
              <a:rPr lang="en-IN" dirty="0" smtClean="0"/>
              <a:t>   1)</a:t>
            </a:r>
            <a:r>
              <a:rPr lang="en-IN" dirty="0" err="1" smtClean="0"/>
              <a:t>rSR</a:t>
            </a:r>
            <a:r>
              <a:rPr lang="en-IN" dirty="0" smtClean="0"/>
              <a:t> pattern is common to OP ASD</a:t>
            </a:r>
          </a:p>
          <a:p>
            <a:pPr>
              <a:buNone/>
            </a:pPr>
            <a:r>
              <a:rPr lang="en-IN" dirty="0" smtClean="0"/>
              <a:t>  2) PR interval can be prolonged</a:t>
            </a:r>
          </a:p>
          <a:p>
            <a:pPr>
              <a:buNone/>
            </a:pPr>
            <a:r>
              <a:rPr lang="en-IN" dirty="0" smtClean="0"/>
              <a:t>  3)Left axis deviation (LAD) is standard feature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85800"/>
            <a:ext cx="8153400" cy="5410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“BE A MASTER OF NORMAL FIRST 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/>
              <a:t>BEFORE BECOMING A STUDENT OF ABNORMAL”</a:t>
            </a:r>
            <a:endParaRPr lang="en-IN" sz="3200" dirty="0"/>
          </a:p>
        </p:txBody>
      </p:sp>
      <p:pic>
        <p:nvPicPr>
          <p:cNvPr id="7" name="Content Placeholder 6" descr="If-youre-always-trying-to-be-norm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7315200" cy="45259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8153400" cy="4495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 </a:t>
            </a:r>
            <a:r>
              <a:rPr lang="en-US" b="1" dirty="0" smtClean="0"/>
              <a:t>2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An abnormal looking baby of six months. She has a cyanotic heart disease. She is in CHF and has significant PAH. </a:t>
            </a:r>
          </a:p>
          <a:p>
            <a:pPr>
              <a:buNone/>
            </a:pPr>
            <a:r>
              <a:rPr lang="en-IN" dirty="0" smtClean="0"/>
              <a:t>   Has wide split S2 with loud P2 and has both pan systolic murmur and mid diastolic murmur</a:t>
            </a: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305800" cy="5668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• The ECG has</a:t>
            </a:r>
          </a:p>
          <a:p>
            <a:pPr>
              <a:buNone/>
            </a:pPr>
            <a:r>
              <a:rPr lang="en-IN" dirty="0" smtClean="0"/>
              <a:t>  </a:t>
            </a:r>
            <a:r>
              <a:rPr lang="en-IN" dirty="0" err="1" smtClean="0"/>
              <a:t>i</a:t>
            </a:r>
            <a:r>
              <a:rPr lang="en-IN" dirty="0" smtClean="0"/>
              <a:t>. Tall peaked P wave (RAE)</a:t>
            </a:r>
          </a:p>
          <a:p>
            <a:pPr>
              <a:buNone/>
            </a:pPr>
            <a:r>
              <a:rPr lang="en-IN" dirty="0" smtClean="0"/>
              <a:t>  ii. Left axis deviation</a:t>
            </a:r>
          </a:p>
          <a:p>
            <a:pPr>
              <a:buNone/>
            </a:pPr>
            <a:r>
              <a:rPr lang="sv-SE" dirty="0" smtClean="0"/>
              <a:t>  iii. rSR in V1. Tall R’ in VI.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 smtClean="0"/>
              <a:t>Most likely diagnosis will be AVSD</a:t>
            </a:r>
          </a:p>
          <a:p>
            <a:endParaRPr lang="en-US" i="1" dirty="0" smtClean="0"/>
          </a:p>
          <a:p>
            <a:r>
              <a:rPr lang="en-IN" dirty="0" smtClean="0"/>
              <a:t>AVSD will have</a:t>
            </a:r>
          </a:p>
          <a:p>
            <a:pPr>
              <a:buNone/>
            </a:pPr>
            <a:r>
              <a:rPr lang="en-IN" i="1" dirty="0" smtClean="0"/>
              <a:t>    1. Right  </a:t>
            </a:r>
            <a:r>
              <a:rPr lang="en-IN" i="1" dirty="0" err="1" smtClean="0"/>
              <a:t>atrial</a:t>
            </a:r>
            <a:r>
              <a:rPr lang="en-IN" i="1" dirty="0" smtClean="0"/>
              <a:t> enlargement</a:t>
            </a:r>
          </a:p>
          <a:p>
            <a:pPr>
              <a:buNone/>
            </a:pPr>
            <a:r>
              <a:rPr lang="en-IN" i="1" dirty="0" smtClean="0"/>
              <a:t>    2. Prolonged PR interval</a:t>
            </a:r>
          </a:p>
          <a:p>
            <a:pPr>
              <a:buNone/>
            </a:pPr>
            <a:r>
              <a:rPr lang="en-IN" i="1" dirty="0" smtClean="0"/>
              <a:t>   3. Left Axis Deviation</a:t>
            </a:r>
          </a:p>
          <a:p>
            <a:pPr>
              <a:buNone/>
            </a:pPr>
            <a:r>
              <a:rPr lang="en-IN" i="1" dirty="0" smtClean="0"/>
              <a:t>  4. RVH or BVH + </a:t>
            </a:r>
            <a:r>
              <a:rPr lang="en-IN" i="1" dirty="0" err="1" smtClean="0"/>
              <a:t>rSR</a:t>
            </a:r>
            <a:r>
              <a:rPr lang="en-IN" i="1" dirty="0" smtClean="0"/>
              <a:t>’</a:t>
            </a: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ATRIOVENTRICULAR SEPTALDEFECT(AVSD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Ranges from partial – </a:t>
            </a:r>
            <a:r>
              <a:rPr lang="en-IN" dirty="0" err="1" smtClean="0"/>
              <a:t>ostium</a:t>
            </a:r>
            <a:r>
              <a:rPr lang="en-IN" dirty="0" smtClean="0"/>
              <a:t> </a:t>
            </a:r>
            <a:r>
              <a:rPr lang="en-IN" dirty="0" err="1" smtClean="0"/>
              <a:t>primum</a:t>
            </a:r>
            <a:r>
              <a:rPr lang="en-IN" dirty="0" smtClean="0"/>
              <a:t> ASD with cleft mitral valve to complete AVSD.</a:t>
            </a:r>
          </a:p>
          <a:p>
            <a:endParaRPr lang="en-IN" dirty="0" smtClean="0"/>
          </a:p>
          <a:p>
            <a:r>
              <a:rPr lang="en-IN" dirty="0" smtClean="0"/>
              <a:t>Two other varieties in between, transitional and intermediate</a:t>
            </a:r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448800" y="274638"/>
            <a:ext cx="914400" cy="5635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5516563"/>
          </a:xfrm>
        </p:spPr>
        <p:txBody>
          <a:bodyPr>
            <a:normAutofit/>
          </a:bodyPr>
          <a:lstStyle/>
          <a:p>
            <a:r>
              <a:rPr lang="en-IN" b="1" dirty="0" smtClean="0"/>
              <a:t>The triad of ECG findings in AVSD are</a:t>
            </a:r>
          </a:p>
          <a:p>
            <a:pPr>
              <a:buNone/>
            </a:pPr>
            <a:r>
              <a:rPr lang="en-IN" dirty="0" smtClean="0"/>
              <a:t>• Prolonged PR interval</a:t>
            </a:r>
          </a:p>
          <a:p>
            <a:pPr>
              <a:buNone/>
            </a:pPr>
            <a:r>
              <a:rPr lang="en-IN" dirty="0" smtClean="0"/>
              <a:t>• Left Axis Deviation</a:t>
            </a:r>
          </a:p>
          <a:p>
            <a:pPr>
              <a:buNone/>
            </a:pPr>
            <a:r>
              <a:rPr lang="en-IN" dirty="0" smtClean="0"/>
              <a:t>• </a:t>
            </a:r>
            <a:r>
              <a:rPr lang="en-IN" dirty="0" err="1" smtClean="0"/>
              <a:t>rSR</a:t>
            </a:r>
            <a:r>
              <a:rPr lang="en-IN" dirty="0" smtClean="0"/>
              <a:t> + LV hypertrophy 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Right </a:t>
            </a:r>
            <a:r>
              <a:rPr lang="en-IN" dirty="0" err="1" smtClean="0"/>
              <a:t>atrial</a:t>
            </a:r>
            <a:r>
              <a:rPr lang="en-IN" dirty="0" smtClean="0"/>
              <a:t>, left </a:t>
            </a:r>
            <a:r>
              <a:rPr lang="en-IN" dirty="0" err="1" smtClean="0"/>
              <a:t>atrial</a:t>
            </a:r>
            <a:r>
              <a:rPr lang="en-IN" dirty="0" smtClean="0"/>
              <a:t> or </a:t>
            </a:r>
            <a:r>
              <a:rPr lang="en-IN" dirty="0" err="1" smtClean="0"/>
              <a:t>biatrial</a:t>
            </a:r>
            <a:r>
              <a:rPr lang="en-IN" dirty="0" smtClean="0"/>
              <a:t> enlargement is seen in 50% of AVSD. </a:t>
            </a:r>
          </a:p>
          <a:p>
            <a:r>
              <a:rPr lang="en-IN" dirty="0" smtClean="0"/>
              <a:t>Severe left AV valve regurgitation -LAE</a:t>
            </a:r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 </a:t>
            </a:r>
            <a:r>
              <a:rPr lang="en-US" b="1" dirty="0" smtClean="0"/>
              <a:t>3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10 month old baby has an </a:t>
            </a:r>
            <a:r>
              <a:rPr lang="en-IN" dirty="0" err="1" smtClean="0"/>
              <a:t>acyanotic</a:t>
            </a:r>
            <a:r>
              <a:rPr lang="en-IN" dirty="0" smtClean="0"/>
              <a:t> CHD and has heart failure (HF). The baby is waiting for surgery. </a:t>
            </a:r>
          </a:p>
          <a:p>
            <a:r>
              <a:rPr lang="en-IN" dirty="0" smtClean="0"/>
              <a:t>0/E -She has </a:t>
            </a:r>
            <a:r>
              <a:rPr lang="en-IN" dirty="0" err="1" smtClean="0"/>
              <a:t>cardiomegaly</a:t>
            </a:r>
            <a:r>
              <a:rPr lang="en-IN" dirty="0" smtClean="0"/>
              <a:t>, well split S2 with loud P2, pan systolic murmur and short mid diastolic murmur at apex</a:t>
            </a:r>
            <a:endParaRPr lang="en-I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609600"/>
            <a:ext cx="8686800" cy="55626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The ECG has </a:t>
            </a:r>
          </a:p>
          <a:p>
            <a:pPr>
              <a:buNone/>
            </a:pPr>
            <a:r>
              <a:rPr lang="en-IN" dirty="0" smtClean="0"/>
              <a:t>   1)normal P wave and PR interval</a:t>
            </a:r>
          </a:p>
          <a:p>
            <a:pPr>
              <a:buNone/>
            </a:pPr>
            <a:r>
              <a:rPr lang="en-IN" dirty="0" smtClean="0"/>
              <a:t>    2)right axis</a:t>
            </a:r>
          </a:p>
          <a:p>
            <a:pPr>
              <a:buNone/>
            </a:pPr>
            <a:r>
              <a:rPr lang="en-IN" dirty="0" smtClean="0"/>
              <a:t>   3)mid </a:t>
            </a:r>
            <a:r>
              <a:rPr lang="en-IN" dirty="0" err="1" smtClean="0"/>
              <a:t>precordial</a:t>
            </a:r>
            <a:r>
              <a:rPr lang="en-IN" dirty="0" smtClean="0"/>
              <a:t> leads show tall R and deep S waves</a:t>
            </a:r>
          </a:p>
          <a:p>
            <a:pPr>
              <a:buNone/>
            </a:pPr>
            <a:r>
              <a:rPr lang="en-IN" dirty="0" smtClean="0"/>
              <a:t>   4)q is prominent in V5-V6 </a:t>
            </a:r>
          </a:p>
          <a:p>
            <a:pPr>
              <a:buNone/>
            </a:pPr>
            <a:r>
              <a:rPr lang="en-IN" dirty="0" smtClean="0"/>
              <a:t>   5)deep q in II-III and </a:t>
            </a:r>
            <a:r>
              <a:rPr lang="en-IN" dirty="0" err="1" smtClean="0"/>
              <a:t>aVF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Normal Axis</a:t>
            </a:r>
          </a:p>
        </p:txBody>
      </p:sp>
      <p:pic>
        <p:nvPicPr>
          <p:cNvPr id="1026" name="Picture 2" descr="C:\Users\maibn\Desktop\CARDIO\covid19\tempFileForShare_20200726-1038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98" r="15081"/>
          <a:stretch/>
        </p:blipFill>
        <p:spPr bwMode="auto">
          <a:xfrm>
            <a:off x="-1" y="1988840"/>
            <a:ext cx="905508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8678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 smtClean="0"/>
              <a:t>Most likely the baby has VSD</a:t>
            </a:r>
          </a:p>
          <a:p>
            <a:endParaRPr lang="en-US" i="1" dirty="0" smtClean="0"/>
          </a:p>
          <a:p>
            <a:r>
              <a:rPr lang="en-IN" dirty="0" smtClean="0"/>
              <a:t>VSD will have</a:t>
            </a:r>
          </a:p>
          <a:p>
            <a:pPr>
              <a:buNone/>
            </a:pPr>
            <a:r>
              <a:rPr lang="en-IN" i="1" dirty="0" smtClean="0"/>
              <a:t>1. Left </a:t>
            </a:r>
            <a:r>
              <a:rPr lang="en-IN" i="1" dirty="0" err="1" smtClean="0"/>
              <a:t>atrial</a:t>
            </a:r>
            <a:r>
              <a:rPr lang="en-IN" i="1" dirty="0" smtClean="0"/>
              <a:t> enlargement</a:t>
            </a:r>
          </a:p>
          <a:p>
            <a:pPr>
              <a:buNone/>
            </a:pPr>
            <a:r>
              <a:rPr lang="en-IN" i="1" dirty="0" smtClean="0"/>
              <a:t>2. Normal axis or RAD</a:t>
            </a:r>
          </a:p>
          <a:p>
            <a:pPr>
              <a:buNone/>
            </a:pPr>
            <a:r>
              <a:rPr lang="en-IN" i="1" dirty="0" smtClean="0"/>
              <a:t>3. Biventricular Hypertrophy</a:t>
            </a:r>
          </a:p>
          <a:p>
            <a:pPr>
              <a:buNone/>
            </a:pPr>
            <a:r>
              <a:rPr lang="en-IN" i="1" dirty="0" smtClean="0"/>
              <a:t>4. LV volume overload pattern</a:t>
            </a: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VENTRICULAR SEPTAL DEFECT (VSD)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ECG reflects the size, shunt and pulmonary vascular resistance (PVR) in VSD.</a:t>
            </a:r>
          </a:p>
          <a:p>
            <a:endParaRPr lang="en-IN" dirty="0" smtClean="0"/>
          </a:p>
          <a:p>
            <a:pPr>
              <a:buNone/>
            </a:pPr>
            <a:r>
              <a:rPr lang="en-IN" b="1" dirty="0" smtClean="0"/>
              <a:t>     A. Small VSD</a:t>
            </a:r>
          </a:p>
          <a:p>
            <a:pPr>
              <a:buNone/>
            </a:pPr>
            <a:r>
              <a:rPr lang="en-IN" dirty="0" smtClean="0"/>
              <a:t>     Usually normal. Occasional </a:t>
            </a:r>
            <a:r>
              <a:rPr lang="en-IN" dirty="0" err="1" smtClean="0"/>
              <a:t>rSR</a:t>
            </a:r>
            <a:r>
              <a:rPr lang="en-IN" dirty="0" smtClean="0"/>
              <a:t> in V1 may be noted</a:t>
            </a:r>
          </a:p>
          <a:p>
            <a:endParaRPr lang="en-IN" dirty="0" smtClean="0"/>
          </a:p>
          <a:p>
            <a:pPr>
              <a:buNone/>
            </a:pPr>
            <a:r>
              <a:rPr lang="en-IN" b="1" dirty="0" smtClean="0"/>
              <a:t>    B. Moderate VSD</a:t>
            </a:r>
          </a:p>
          <a:p>
            <a:r>
              <a:rPr lang="en-IN" dirty="0" smtClean="0"/>
              <a:t>Normal sinus rhythm is the rule.</a:t>
            </a:r>
          </a:p>
          <a:p>
            <a:r>
              <a:rPr lang="en-IN" dirty="0" smtClean="0"/>
              <a:t>Axis of QRS could be either normal or right axis.</a:t>
            </a:r>
          </a:p>
          <a:p>
            <a:r>
              <a:rPr lang="en-IN" dirty="0" smtClean="0"/>
              <a:t> LV volume overload is present.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N" b="1" dirty="0" smtClean="0"/>
              <a:t>    C. Large VSD</a:t>
            </a:r>
          </a:p>
          <a:p>
            <a:r>
              <a:rPr lang="en-IN" dirty="0" smtClean="0"/>
              <a:t>LAE is found in 50%. </a:t>
            </a:r>
          </a:p>
          <a:p>
            <a:r>
              <a:rPr lang="en-IN" dirty="0" smtClean="0"/>
              <a:t>QRS axis shifts to right.</a:t>
            </a:r>
          </a:p>
          <a:p>
            <a:r>
              <a:rPr lang="en-IN" dirty="0" smtClean="0"/>
              <a:t>Biventricular hypertrophy is found. (Katz-</a:t>
            </a:r>
            <a:r>
              <a:rPr lang="en-IN" dirty="0" err="1" smtClean="0"/>
              <a:t>WachtelPhenomenon</a:t>
            </a:r>
            <a:r>
              <a:rPr lang="en-IN" dirty="0" smtClean="0"/>
              <a:t>).</a:t>
            </a:r>
          </a:p>
          <a:p>
            <a:endParaRPr lang="en-US" dirty="0" smtClean="0"/>
          </a:p>
          <a:p>
            <a:endParaRPr lang="en-IN" dirty="0" smtClean="0"/>
          </a:p>
          <a:p>
            <a:pPr>
              <a:buNone/>
            </a:pPr>
            <a:r>
              <a:rPr lang="en-IN" b="1" dirty="0" smtClean="0"/>
              <a:t>  D. </a:t>
            </a:r>
            <a:r>
              <a:rPr lang="en-IN" b="1" dirty="0" err="1" smtClean="0"/>
              <a:t>Eisenmenger</a:t>
            </a:r>
            <a:r>
              <a:rPr lang="en-IN" b="1" dirty="0" smtClean="0"/>
              <a:t> VSD</a:t>
            </a:r>
          </a:p>
          <a:p>
            <a:r>
              <a:rPr lang="en-IN" dirty="0" smtClean="0"/>
              <a:t>Peaked P wave. </a:t>
            </a:r>
          </a:p>
          <a:p>
            <a:r>
              <a:rPr lang="en-IN" dirty="0" smtClean="0"/>
              <a:t>QRS axis –Right</a:t>
            </a:r>
          </a:p>
          <a:p>
            <a:r>
              <a:rPr lang="en-IN" dirty="0" smtClean="0"/>
              <a:t>. </a:t>
            </a:r>
            <a:r>
              <a:rPr lang="en-IN" dirty="0" err="1" smtClean="0"/>
              <a:t>Monophasic</a:t>
            </a:r>
            <a:r>
              <a:rPr lang="en-IN" dirty="0" smtClean="0"/>
              <a:t> R is found in V1 indicating RVH.</a:t>
            </a:r>
            <a:endParaRPr lang="en-IN" b="1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dirty="0" smtClean="0"/>
              <a:t>Left axis deviation in VSD is found in</a:t>
            </a:r>
          </a:p>
          <a:p>
            <a:pPr>
              <a:buNone/>
            </a:pPr>
            <a:r>
              <a:rPr lang="en-IN" dirty="0" smtClean="0"/>
              <a:t>    1. Inlet VSD</a:t>
            </a:r>
          </a:p>
          <a:p>
            <a:pPr>
              <a:buNone/>
            </a:pPr>
            <a:r>
              <a:rPr lang="en-IN" dirty="0" smtClean="0"/>
              <a:t>    2. Multiple muscular VSDs.</a:t>
            </a:r>
          </a:p>
          <a:p>
            <a:pPr>
              <a:buNone/>
            </a:pPr>
            <a:r>
              <a:rPr lang="en-IN" dirty="0" smtClean="0"/>
              <a:t>    3. VSD with </a:t>
            </a:r>
            <a:r>
              <a:rPr lang="en-IN" dirty="0" err="1" smtClean="0"/>
              <a:t>septal</a:t>
            </a:r>
            <a:r>
              <a:rPr lang="en-IN" dirty="0" smtClean="0"/>
              <a:t> aneurysm</a:t>
            </a:r>
          </a:p>
          <a:p>
            <a:pPr>
              <a:buNone/>
            </a:pPr>
            <a:r>
              <a:rPr lang="en-IN" dirty="0" smtClean="0"/>
              <a:t>    4. VSD as part of AVSD.</a:t>
            </a:r>
          </a:p>
          <a:p>
            <a:pPr>
              <a:buNone/>
            </a:pPr>
            <a:endParaRPr lang="en-US" dirty="0" smtClean="0"/>
          </a:p>
          <a:p>
            <a:r>
              <a:rPr lang="en-IN" b="1" dirty="0" smtClean="0"/>
              <a:t>VSD with LV volume overload can be found in</a:t>
            </a:r>
          </a:p>
          <a:p>
            <a:pPr>
              <a:buNone/>
            </a:pPr>
            <a:r>
              <a:rPr lang="en-IN" dirty="0" smtClean="0"/>
              <a:t>    1. Large – Moderate VSD</a:t>
            </a:r>
          </a:p>
          <a:p>
            <a:pPr>
              <a:buNone/>
            </a:pPr>
            <a:r>
              <a:rPr lang="en-IN" dirty="0" smtClean="0"/>
              <a:t>    2. Small VSD with significant Aortic Regurgitation (AR)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 4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12 month old boy. Has mild CHF and has no cyanosis. Has strong </a:t>
            </a:r>
            <a:r>
              <a:rPr lang="en-IN" dirty="0" err="1" smtClean="0"/>
              <a:t>femorals</a:t>
            </a:r>
            <a:r>
              <a:rPr lang="en-IN" dirty="0" smtClean="0"/>
              <a:t> and a continuous murmur over left upper </a:t>
            </a:r>
            <a:r>
              <a:rPr lang="en-IN" dirty="0" err="1" smtClean="0"/>
              <a:t>sternal</a:t>
            </a:r>
            <a:r>
              <a:rPr lang="en-IN" dirty="0" smtClean="0"/>
              <a:t> border</a:t>
            </a:r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762000"/>
            <a:ext cx="8534400" cy="54102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274638"/>
            <a:ext cx="228600" cy="5635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ECG shows </a:t>
            </a:r>
          </a:p>
          <a:p>
            <a:pPr>
              <a:buNone/>
            </a:pPr>
            <a:r>
              <a:rPr lang="en-IN" dirty="0" smtClean="0"/>
              <a:t>    Normal QRS axis</a:t>
            </a:r>
          </a:p>
          <a:p>
            <a:pPr>
              <a:buNone/>
            </a:pPr>
            <a:r>
              <a:rPr lang="en-IN" dirty="0" smtClean="0"/>
              <a:t>    Tall R in V4 – V6 (LV </a:t>
            </a:r>
            <a:r>
              <a:rPr lang="en-IN" dirty="0" err="1" smtClean="0"/>
              <a:t>Vol</a:t>
            </a:r>
            <a:r>
              <a:rPr lang="en-IN" dirty="0" smtClean="0"/>
              <a:t> overload)</a:t>
            </a:r>
          </a:p>
          <a:p>
            <a:pPr>
              <a:buNone/>
            </a:pPr>
            <a:r>
              <a:rPr lang="en-IN" dirty="0" smtClean="0"/>
              <a:t>    Deep q in II III </a:t>
            </a:r>
            <a:r>
              <a:rPr lang="en-IN" dirty="0" err="1" smtClean="0"/>
              <a:t>aVF</a:t>
            </a:r>
            <a:r>
              <a:rPr lang="en-IN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IN" b="1" i="1" dirty="0" smtClean="0"/>
              <a:t>The most likely diagnosis is PDA</a:t>
            </a:r>
            <a:endParaRPr lang="en-IN" b="1" dirty="0" smtClean="0"/>
          </a:p>
          <a:p>
            <a:pPr>
              <a:buNone/>
            </a:pPr>
            <a:r>
              <a:rPr lang="en-IN" dirty="0" smtClean="0"/>
              <a:t>    </a:t>
            </a:r>
          </a:p>
          <a:p>
            <a:pPr>
              <a:buNone/>
            </a:pPr>
            <a:r>
              <a:rPr lang="en-IN" dirty="0" smtClean="0"/>
              <a:t>• PDA will have usually</a:t>
            </a:r>
          </a:p>
          <a:p>
            <a:pPr>
              <a:buNone/>
            </a:pPr>
            <a:r>
              <a:rPr lang="en-IN" i="1" dirty="0" smtClean="0"/>
              <a:t>1. Normal QRS axis</a:t>
            </a:r>
          </a:p>
          <a:p>
            <a:pPr>
              <a:buNone/>
            </a:pPr>
            <a:r>
              <a:rPr lang="en-IN" i="1" dirty="0" smtClean="0"/>
              <a:t>2. LAE</a:t>
            </a:r>
          </a:p>
          <a:p>
            <a:pPr>
              <a:buNone/>
            </a:pPr>
            <a:r>
              <a:rPr lang="en-IN" i="1" dirty="0" smtClean="0"/>
              <a:t>3. LV volume over load.</a:t>
            </a:r>
            <a:endParaRPr lang="en-I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PATIENT DUCTUS ARTERIOSUS (PDA)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b="1" dirty="0" smtClean="0"/>
              <a:t>1. Small PDA</a:t>
            </a:r>
          </a:p>
          <a:p>
            <a:pPr>
              <a:buNone/>
            </a:pPr>
            <a:r>
              <a:rPr lang="en-IN" dirty="0" smtClean="0"/>
              <a:t>ECG is normal</a:t>
            </a:r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2. Moderate PDA</a:t>
            </a:r>
          </a:p>
          <a:p>
            <a:pPr>
              <a:buNone/>
            </a:pPr>
            <a:r>
              <a:rPr lang="en-IN" dirty="0" smtClean="0"/>
              <a:t>     LAE is found in 20-50%</a:t>
            </a:r>
          </a:p>
          <a:p>
            <a:pPr>
              <a:buNone/>
            </a:pPr>
            <a:r>
              <a:rPr lang="en-IN" dirty="0" smtClean="0"/>
              <a:t>      LV volume over load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3. Large PDA</a:t>
            </a:r>
          </a:p>
          <a:p>
            <a:pPr>
              <a:buNone/>
            </a:pPr>
            <a:r>
              <a:rPr lang="en-IN" dirty="0" smtClean="0"/>
              <a:t>    LAE is common </a:t>
            </a:r>
          </a:p>
          <a:p>
            <a:pPr>
              <a:buNone/>
            </a:pPr>
            <a:r>
              <a:rPr lang="en-IN" dirty="0" smtClean="0"/>
              <a:t>    1Sst degree AV block can occur in 10-20%</a:t>
            </a:r>
          </a:p>
          <a:p>
            <a:pPr>
              <a:buNone/>
            </a:pPr>
            <a:r>
              <a:rPr lang="en-IN" dirty="0" smtClean="0"/>
              <a:t>    RAD  suggests severe PAH</a:t>
            </a:r>
          </a:p>
          <a:p>
            <a:pPr>
              <a:buNone/>
            </a:pPr>
            <a:r>
              <a:rPr lang="en-IN" dirty="0" smtClean="0"/>
              <a:t> Biventricular hypertrophy</a:t>
            </a:r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4. </a:t>
            </a:r>
            <a:r>
              <a:rPr lang="en-IN" b="1" dirty="0" err="1" smtClean="0"/>
              <a:t>Eisenmenger</a:t>
            </a:r>
            <a:r>
              <a:rPr lang="en-IN" b="1" dirty="0" smtClean="0"/>
              <a:t> PDA</a:t>
            </a:r>
          </a:p>
          <a:p>
            <a:pPr>
              <a:buNone/>
            </a:pPr>
            <a:r>
              <a:rPr lang="en-IN" dirty="0" smtClean="0"/>
              <a:t>    There is RAE, RAD and RVH</a:t>
            </a:r>
          </a:p>
          <a:p>
            <a:pPr>
              <a:buNone/>
            </a:pPr>
            <a:r>
              <a:rPr lang="en-IN" dirty="0" smtClean="0"/>
              <a:t>   Prominent R can be  found remaining in V5, V6</a:t>
            </a:r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 5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13 year old boy with asymptomatic basal </a:t>
            </a:r>
            <a:r>
              <a:rPr lang="en-IN" dirty="0" err="1" smtClean="0"/>
              <a:t>murmur.Has</a:t>
            </a:r>
            <a:r>
              <a:rPr lang="en-IN" dirty="0" smtClean="0"/>
              <a:t> an ejection click over aortic area and apex. There is a long, 4/6 mid systolic murmur over aortic area.</a:t>
            </a:r>
            <a:endParaRPr lang="en-I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5 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04801"/>
            <a:ext cx="8610600" cy="304799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876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Amplitude : &lt;3mm</a:t>
            </a:r>
          </a:p>
          <a:p>
            <a:pPr>
              <a:lnSpc>
                <a:spcPct val="150000"/>
              </a:lnSpc>
            </a:pPr>
            <a:r>
              <a:rPr lang="en-IN" dirty="0"/>
              <a:t>Duration :  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Infants: &lt;70ms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Children: &lt;90ms</a:t>
            </a:r>
          </a:p>
        </p:txBody>
      </p:sp>
    </p:spTree>
    <p:extLst>
      <p:ext uri="{BB962C8B-B14F-4D97-AF65-F5344CB8AC3E}">
        <p14:creationId xmlns:p14="http://schemas.microsoft.com/office/powerpoint/2010/main" xmlns="" val="30441223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ECG shows </a:t>
            </a:r>
          </a:p>
          <a:p>
            <a:pPr>
              <a:buNone/>
            </a:pPr>
            <a:r>
              <a:rPr lang="en-IN" dirty="0" smtClean="0"/>
              <a:t>   Normal QRS axis</a:t>
            </a:r>
          </a:p>
          <a:p>
            <a:pPr>
              <a:buNone/>
            </a:pPr>
            <a:r>
              <a:rPr lang="en-IN" dirty="0" smtClean="0"/>
              <a:t>   LAE (negative P in V1),</a:t>
            </a:r>
          </a:p>
          <a:p>
            <a:pPr>
              <a:buNone/>
            </a:pPr>
            <a:r>
              <a:rPr lang="en-IN" dirty="0" smtClean="0"/>
              <a:t>   Deep S in V1 and tall R in V5 / V6</a:t>
            </a:r>
          </a:p>
          <a:p>
            <a:pPr>
              <a:buNone/>
            </a:pPr>
            <a:r>
              <a:rPr lang="en-IN" dirty="0" smtClean="0"/>
              <a:t>   ST depression  and T inversion is present in Lateral leads (LVH with strain)</a:t>
            </a:r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IN" dirty="0" smtClean="0"/>
              <a:t>The most likely diagnosis is Aortic </a:t>
            </a:r>
            <a:r>
              <a:rPr lang="en-IN" dirty="0" err="1" smtClean="0"/>
              <a:t>Stenosis</a:t>
            </a:r>
            <a:r>
              <a:rPr lang="en-IN" dirty="0" smtClean="0"/>
              <a:t> ( AS)</a:t>
            </a:r>
          </a:p>
          <a:p>
            <a:endParaRPr lang="en-US" dirty="0" smtClean="0"/>
          </a:p>
          <a:p>
            <a:pPr>
              <a:buNone/>
            </a:pPr>
            <a:r>
              <a:rPr lang="en-IN" dirty="0" smtClean="0"/>
              <a:t>• Severe AS will have</a:t>
            </a:r>
          </a:p>
          <a:p>
            <a:pPr>
              <a:buNone/>
            </a:pPr>
            <a:r>
              <a:rPr lang="en-IN" i="1" dirty="0" smtClean="0"/>
              <a:t>1. Normal QRS axis</a:t>
            </a:r>
          </a:p>
          <a:p>
            <a:pPr>
              <a:buNone/>
            </a:pPr>
            <a:r>
              <a:rPr lang="en-IN" i="1" dirty="0" smtClean="0"/>
              <a:t>2. LVH + Strain</a:t>
            </a:r>
          </a:p>
          <a:p>
            <a:pPr>
              <a:buNone/>
            </a:pPr>
            <a:r>
              <a:rPr lang="en-IN" i="1" dirty="0" smtClean="0"/>
              <a:t>3. Possible LAE</a:t>
            </a:r>
            <a:endParaRPr lang="en-IN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AORTIC STENOSIS (AS)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839200" cy="3200400"/>
          </a:xfrm>
        </p:spPr>
        <p:txBody>
          <a:bodyPr>
            <a:normAutofit/>
          </a:bodyPr>
          <a:lstStyle/>
          <a:p>
            <a:r>
              <a:rPr lang="en-IN" dirty="0" smtClean="0"/>
              <a:t>Generally clinical severity in AS is reflected in ECG.</a:t>
            </a:r>
          </a:p>
          <a:p>
            <a:r>
              <a:rPr lang="en-IN" dirty="0" smtClean="0"/>
              <a:t> 20% of severe AS in children can have </a:t>
            </a:r>
            <a:r>
              <a:rPr lang="en-IN" dirty="0" err="1" smtClean="0"/>
              <a:t>normalECG</a:t>
            </a:r>
            <a:endParaRPr lang="en-IN" dirty="0" smtClean="0"/>
          </a:p>
          <a:p>
            <a:endParaRPr lang="en-US" dirty="0" smtClean="0"/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20000"/>
          </a:bodyPr>
          <a:lstStyle/>
          <a:p>
            <a:r>
              <a:rPr lang="en-IN" b="1" dirty="0" smtClean="0"/>
              <a:t>1. Infant</a:t>
            </a:r>
          </a:p>
          <a:p>
            <a:pPr>
              <a:buNone/>
            </a:pPr>
            <a:r>
              <a:rPr lang="en-IN" dirty="0" smtClean="0"/>
              <a:t>   P wave normal.</a:t>
            </a:r>
          </a:p>
          <a:p>
            <a:pPr>
              <a:buNone/>
            </a:pPr>
            <a:r>
              <a:rPr lang="en-IN" dirty="0" smtClean="0"/>
              <a:t>   QRS axis can be normal or RAD.</a:t>
            </a:r>
          </a:p>
          <a:p>
            <a:pPr>
              <a:buNone/>
            </a:pPr>
            <a:r>
              <a:rPr lang="en-IN" dirty="0" smtClean="0"/>
              <a:t>   RV dominance is the rule below 1 month.</a:t>
            </a:r>
          </a:p>
          <a:p>
            <a:pPr>
              <a:buNone/>
            </a:pPr>
            <a:r>
              <a:rPr lang="en-IN" dirty="0" smtClean="0"/>
              <a:t>  Older infants will have LVH in 75% of severe AS</a:t>
            </a:r>
          </a:p>
          <a:p>
            <a:pPr>
              <a:buNone/>
            </a:pPr>
            <a:r>
              <a:rPr lang="en-IN" dirty="0" smtClean="0"/>
              <a:t>  LAE in infants –associated PDA or MR </a:t>
            </a:r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    RVH in AS</a:t>
            </a:r>
          </a:p>
          <a:p>
            <a:pPr>
              <a:buNone/>
            </a:pPr>
            <a:r>
              <a:rPr lang="en-IN" dirty="0" smtClean="0"/>
              <a:t>    Below 1 month</a:t>
            </a:r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dirty="0" err="1" smtClean="0"/>
              <a:t>Supravalvar</a:t>
            </a:r>
            <a:r>
              <a:rPr lang="en-IN" dirty="0" smtClean="0"/>
              <a:t> AS with pulmonary Artery Branch </a:t>
            </a:r>
            <a:r>
              <a:rPr lang="en-IN" dirty="0" err="1" smtClean="0"/>
              <a:t>Stenosis</a:t>
            </a:r>
            <a:endParaRPr lang="en-I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IN" b="1" dirty="0" smtClean="0"/>
              <a:t>2. Childhood</a:t>
            </a:r>
          </a:p>
          <a:p>
            <a:pPr>
              <a:buNone/>
            </a:pPr>
            <a:r>
              <a:rPr lang="en-IN" dirty="0" smtClean="0"/>
              <a:t>QRS axis is between +0+ to + 90. </a:t>
            </a:r>
          </a:p>
          <a:p>
            <a:pPr>
              <a:buNone/>
            </a:pPr>
            <a:r>
              <a:rPr lang="en-IN" dirty="0" smtClean="0"/>
              <a:t>LVH is found in 40% of moderate AS and 80% of severe AS.</a:t>
            </a:r>
            <a:endParaRPr lang="en-IN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9403080" y="320356"/>
            <a:ext cx="45719" cy="213043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686800" cy="6172200"/>
          </a:xfrm>
        </p:spPr>
        <p:txBody>
          <a:bodyPr>
            <a:normAutofit fontScale="85000" lnSpcReduction="20000"/>
          </a:bodyPr>
          <a:lstStyle/>
          <a:p>
            <a:r>
              <a:rPr lang="en-IN" b="1" dirty="0" smtClean="0"/>
              <a:t>LVH with ‘strain’ occurs as</a:t>
            </a:r>
          </a:p>
          <a:p>
            <a:pPr>
              <a:buNone/>
            </a:pPr>
            <a:r>
              <a:rPr lang="sv-SE" dirty="0" smtClean="0"/>
              <a:t>      Tall R in II. III aVF. V5-V6</a:t>
            </a:r>
          </a:p>
          <a:p>
            <a:pPr>
              <a:buNone/>
            </a:pPr>
            <a:r>
              <a:rPr lang="en-IN" dirty="0" smtClean="0"/>
              <a:t>       No significant Q in lateral leads</a:t>
            </a:r>
          </a:p>
          <a:p>
            <a:pPr>
              <a:buNone/>
            </a:pPr>
            <a:r>
              <a:rPr lang="en-IN" dirty="0" smtClean="0"/>
              <a:t>       ST depression and T inversion in V5-V6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LVH in children can occur in</a:t>
            </a:r>
          </a:p>
          <a:p>
            <a:pPr>
              <a:buNone/>
            </a:pPr>
            <a:r>
              <a:rPr lang="en-IN" dirty="0" smtClean="0"/>
              <a:t>     1. Aortic </a:t>
            </a:r>
            <a:r>
              <a:rPr lang="en-IN" dirty="0" err="1" smtClean="0"/>
              <a:t>stenosis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2. Hypertrophic </a:t>
            </a:r>
            <a:r>
              <a:rPr lang="en-IN" dirty="0" err="1" smtClean="0"/>
              <a:t>cardiomyopathy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3. </a:t>
            </a:r>
            <a:r>
              <a:rPr lang="en-IN" dirty="0" err="1" smtClean="0"/>
              <a:t>Coarctation</a:t>
            </a:r>
            <a:r>
              <a:rPr lang="en-IN" dirty="0" smtClean="0"/>
              <a:t> of Aorta</a:t>
            </a:r>
          </a:p>
          <a:p>
            <a:pPr>
              <a:buNone/>
            </a:pPr>
            <a:r>
              <a:rPr lang="en-IN" dirty="0" smtClean="0"/>
              <a:t>     4. Systemic hypertension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Mimickers - </a:t>
            </a:r>
            <a:r>
              <a:rPr lang="en-IN" dirty="0" err="1" smtClean="0"/>
              <a:t>Pompe</a:t>
            </a:r>
            <a:r>
              <a:rPr lang="en-IN" dirty="0" smtClean="0"/>
              <a:t> disease, </a:t>
            </a:r>
            <a:r>
              <a:rPr lang="en-IN" dirty="0" err="1" smtClean="0"/>
              <a:t>Endocardial</a:t>
            </a:r>
            <a:r>
              <a:rPr lang="en-IN" dirty="0" smtClean="0"/>
              <a:t> Fibro </a:t>
            </a:r>
            <a:r>
              <a:rPr lang="en-IN" dirty="0" err="1" smtClean="0"/>
              <a:t>Elastosis</a:t>
            </a:r>
            <a:r>
              <a:rPr lang="en-IN" dirty="0" smtClean="0"/>
              <a:t> (EFE)</a:t>
            </a:r>
            <a:endParaRPr lang="en-IN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CASE STUDY 6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r>
              <a:rPr lang="en-IN" dirty="0" smtClean="0"/>
              <a:t>A 6 year old boy has an asymptomatic basal murmur with ejection click. Both click and murmur are best heard  at pulmonary area.</a:t>
            </a:r>
            <a:endParaRPr lang="en-IN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 descr="6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85800"/>
            <a:ext cx="8534400" cy="5486399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ECG shows </a:t>
            </a:r>
          </a:p>
          <a:p>
            <a:pPr>
              <a:buNone/>
            </a:pPr>
            <a:r>
              <a:rPr lang="en-IN" dirty="0" smtClean="0"/>
              <a:t>    RAE</a:t>
            </a:r>
          </a:p>
          <a:p>
            <a:pPr>
              <a:buNone/>
            </a:pPr>
            <a:r>
              <a:rPr lang="en-IN" dirty="0" smtClean="0"/>
              <a:t>    RAD</a:t>
            </a:r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dirty="0" err="1" smtClean="0"/>
              <a:t>Monophasic</a:t>
            </a:r>
            <a:r>
              <a:rPr lang="en-IN" dirty="0" smtClean="0"/>
              <a:t> R in V1 and</a:t>
            </a:r>
          </a:p>
          <a:p>
            <a:pPr>
              <a:buNone/>
            </a:pPr>
            <a:r>
              <a:rPr lang="en-IN" dirty="0" smtClean="0"/>
              <a:t>    Less of LV forces in V5 / V6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 smtClean="0"/>
              <a:t>The most likely diagnosis is </a:t>
            </a:r>
            <a:r>
              <a:rPr lang="en-IN" i="1" dirty="0" err="1" smtClean="0"/>
              <a:t>valvar</a:t>
            </a:r>
            <a:r>
              <a:rPr lang="en-IN" i="1" dirty="0" smtClean="0"/>
              <a:t> PS</a:t>
            </a:r>
          </a:p>
          <a:p>
            <a:endParaRPr lang="en-US" i="1" dirty="0" smtClean="0"/>
          </a:p>
          <a:p>
            <a:r>
              <a:rPr lang="en-IN" dirty="0" smtClean="0"/>
              <a:t>Severe </a:t>
            </a:r>
            <a:r>
              <a:rPr lang="en-IN" dirty="0" err="1" smtClean="0"/>
              <a:t>valvar</a:t>
            </a:r>
            <a:r>
              <a:rPr lang="en-IN" dirty="0" smtClean="0"/>
              <a:t> PS will have</a:t>
            </a:r>
          </a:p>
          <a:p>
            <a:pPr>
              <a:buNone/>
            </a:pPr>
            <a:r>
              <a:rPr lang="en-IN" i="1" dirty="0" smtClean="0"/>
              <a:t>   1. Right </a:t>
            </a:r>
            <a:r>
              <a:rPr lang="en-IN" i="1" dirty="0" err="1" smtClean="0"/>
              <a:t>atrial</a:t>
            </a:r>
            <a:r>
              <a:rPr lang="en-IN" i="1" dirty="0" smtClean="0"/>
              <a:t> enlargement</a:t>
            </a:r>
          </a:p>
          <a:p>
            <a:pPr>
              <a:buNone/>
            </a:pPr>
            <a:r>
              <a:rPr lang="en-IN" i="1" dirty="0" smtClean="0"/>
              <a:t>   2. RAD</a:t>
            </a:r>
          </a:p>
          <a:p>
            <a:pPr>
              <a:buNone/>
            </a:pPr>
            <a:r>
              <a:rPr lang="en-IN" i="1" dirty="0" smtClean="0"/>
              <a:t>   3. RVH</a:t>
            </a:r>
          </a:p>
          <a:p>
            <a:pPr>
              <a:buNone/>
            </a:pPr>
            <a:r>
              <a:rPr lang="en-IN" i="1" dirty="0" smtClean="0"/>
              <a:t>  4. RV Strain +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PR interval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Birth: 80-160ms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1 </a:t>
            </a:r>
            <a:r>
              <a:rPr lang="en-IN" dirty="0" err="1"/>
              <a:t>yr</a:t>
            </a:r>
            <a:r>
              <a:rPr lang="en-IN" dirty="0"/>
              <a:t>: 70-150ms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5 </a:t>
            </a:r>
            <a:r>
              <a:rPr lang="en-IN" dirty="0" err="1"/>
              <a:t>yrs</a:t>
            </a:r>
            <a:r>
              <a:rPr lang="en-IN" dirty="0"/>
              <a:t>: 80-160ms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10yrs: 90-170ms</a:t>
            </a:r>
          </a:p>
        </p:txBody>
      </p:sp>
    </p:spTree>
    <p:extLst>
      <p:ext uri="{BB962C8B-B14F-4D97-AF65-F5344CB8AC3E}">
        <p14:creationId xmlns:p14="http://schemas.microsoft.com/office/powerpoint/2010/main" xmlns="" val="3649190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PULMONIC STENOSIS (PS)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ECG changes truly reflects the severity of PS unlike AS.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99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0" y="274638"/>
            <a:ext cx="152400" cy="140176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IN" b="1" dirty="0" smtClean="0"/>
              <a:t>1. Mild PS</a:t>
            </a:r>
          </a:p>
          <a:p>
            <a:pPr>
              <a:buNone/>
            </a:pPr>
            <a:r>
              <a:rPr lang="en-IN" dirty="0" smtClean="0"/>
              <a:t>    Can be normal. </a:t>
            </a:r>
          </a:p>
          <a:p>
            <a:pPr>
              <a:buNone/>
            </a:pPr>
            <a:r>
              <a:rPr lang="en-IN" dirty="0" smtClean="0"/>
              <a:t>    RAD with tall R in V1or V3R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2. Moderate PS</a:t>
            </a:r>
          </a:p>
          <a:p>
            <a:pPr>
              <a:buNone/>
            </a:pPr>
            <a:r>
              <a:rPr lang="en-IN" dirty="0" smtClean="0"/>
              <a:t>      Mostly abnormal. </a:t>
            </a:r>
          </a:p>
          <a:p>
            <a:pPr>
              <a:buNone/>
            </a:pPr>
            <a:r>
              <a:rPr lang="en-IN" dirty="0" smtClean="0"/>
              <a:t>      RAD </a:t>
            </a:r>
          </a:p>
          <a:p>
            <a:pPr>
              <a:buNone/>
            </a:pPr>
            <a:r>
              <a:rPr lang="en-IN" dirty="0" smtClean="0"/>
              <a:t>      RVH by voltage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3. Severe PS</a:t>
            </a:r>
          </a:p>
          <a:p>
            <a:pPr>
              <a:buNone/>
            </a:pPr>
            <a:r>
              <a:rPr lang="en-IN" dirty="0" smtClean="0"/>
              <a:t>     Always abnormal. </a:t>
            </a:r>
          </a:p>
          <a:p>
            <a:pPr>
              <a:buNone/>
            </a:pPr>
            <a:r>
              <a:rPr lang="en-IN" dirty="0" smtClean="0"/>
              <a:t>     RAE </a:t>
            </a:r>
          </a:p>
          <a:p>
            <a:pPr>
              <a:buNone/>
            </a:pPr>
            <a:r>
              <a:rPr lang="en-IN" dirty="0" smtClean="0"/>
              <a:t>    QRS –RAD</a:t>
            </a:r>
          </a:p>
          <a:p>
            <a:pPr>
              <a:buNone/>
            </a:pPr>
            <a:r>
              <a:rPr lang="en-IN" dirty="0" smtClean="0"/>
              <a:t>    QRS pattern could be – Rs, R and </a:t>
            </a:r>
            <a:r>
              <a:rPr lang="en-IN" dirty="0" err="1" smtClean="0"/>
              <a:t>qR</a:t>
            </a:r>
            <a:r>
              <a:rPr lang="en-IN" dirty="0" smtClean="0"/>
              <a:t>(V1)</a:t>
            </a:r>
            <a:endParaRPr lang="en-IN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457200" cy="1825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>
            <a:normAutofit fontScale="85000" lnSpcReduction="20000"/>
          </a:bodyPr>
          <a:lstStyle/>
          <a:p>
            <a:r>
              <a:rPr lang="en-IN" dirty="0" err="1" smtClean="0"/>
              <a:t>qR</a:t>
            </a:r>
            <a:r>
              <a:rPr lang="en-IN" dirty="0" smtClean="0"/>
              <a:t> pattern in V1 is found in 50% and indicates </a:t>
            </a:r>
            <a:r>
              <a:rPr lang="en-IN" dirty="0" err="1" smtClean="0"/>
              <a:t>suprasystemic</a:t>
            </a:r>
            <a:r>
              <a:rPr lang="en-IN" dirty="0" smtClean="0"/>
              <a:t> RV pressure. RVH with strain pattern can be found </a:t>
            </a:r>
          </a:p>
          <a:p>
            <a:endParaRPr lang="en-US" dirty="0" smtClean="0"/>
          </a:p>
          <a:p>
            <a:r>
              <a:rPr lang="en-IN" i="1" dirty="0" smtClean="0"/>
              <a:t>In children between 2 yrs and 20 yrs,</a:t>
            </a:r>
          </a:p>
          <a:p>
            <a:pPr>
              <a:buNone/>
            </a:pPr>
            <a:r>
              <a:rPr lang="en-IN" i="1" dirty="0" smtClean="0"/>
              <a:t>        RVSP= 5 x R in mm in V1 or V3R</a:t>
            </a:r>
          </a:p>
          <a:p>
            <a:pPr>
              <a:buNone/>
            </a:pPr>
            <a:r>
              <a:rPr lang="fr-FR" i="1" dirty="0" smtClean="0"/>
              <a:t>        PS gradient = RVSP – 10 </a:t>
            </a:r>
            <a:r>
              <a:rPr lang="fr-FR" i="1" dirty="0" err="1" smtClean="0"/>
              <a:t>mmHg</a:t>
            </a:r>
            <a:endParaRPr lang="fr-FR" i="1" dirty="0" smtClean="0"/>
          </a:p>
          <a:p>
            <a:pPr>
              <a:buNone/>
            </a:pPr>
            <a:r>
              <a:rPr lang="fr-FR" b="1" i="1" dirty="0" smtClean="0"/>
              <a:t>      </a:t>
            </a:r>
            <a:r>
              <a:rPr lang="en-IN" b="1" dirty="0" smtClean="0"/>
              <a:t>Example</a:t>
            </a:r>
          </a:p>
          <a:p>
            <a:pPr>
              <a:buNone/>
            </a:pPr>
            <a:r>
              <a:rPr lang="en-IN" dirty="0" smtClean="0"/>
              <a:t>       3 year old. Severe PS</a:t>
            </a:r>
          </a:p>
          <a:p>
            <a:pPr>
              <a:buNone/>
            </a:pPr>
            <a:r>
              <a:rPr lang="pt-BR" dirty="0" smtClean="0"/>
              <a:t>       R in V1 = 22 mm</a:t>
            </a:r>
          </a:p>
          <a:p>
            <a:pPr>
              <a:buNone/>
            </a:pPr>
            <a:r>
              <a:rPr lang="pt-BR" dirty="0" smtClean="0"/>
              <a:t>       </a:t>
            </a:r>
            <a:r>
              <a:rPr lang="da-DK" dirty="0" smtClean="0"/>
              <a:t>RVSP = 22 x 5 = 110 mmHg</a:t>
            </a:r>
          </a:p>
          <a:p>
            <a:pPr>
              <a:buNone/>
            </a:pPr>
            <a:r>
              <a:rPr lang="en-IN" dirty="0" smtClean="0"/>
              <a:t>      PASP = 10 mm Hg</a:t>
            </a:r>
          </a:p>
          <a:p>
            <a:pPr>
              <a:buNone/>
            </a:pPr>
            <a:r>
              <a:rPr lang="fr-FR" dirty="0" smtClean="0"/>
              <a:t>       PS gradient = 110 – 10 = 100 </a:t>
            </a:r>
            <a:r>
              <a:rPr lang="fr-FR" dirty="0" err="1" smtClean="0"/>
              <a:t>mmHg</a:t>
            </a:r>
            <a:endParaRPr lang="fr-FR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CASE STUDY 7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3 month old infant presents with poor </a:t>
            </a:r>
            <a:r>
              <a:rPr lang="en-IN" dirty="0" err="1" smtClean="0"/>
              <a:t>femorals</a:t>
            </a:r>
            <a:r>
              <a:rPr lang="en-IN" dirty="0" smtClean="0"/>
              <a:t> and CHF. There is an ejection click at apex and no significant murmur.</a:t>
            </a:r>
            <a:endParaRPr lang="en-IN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62000"/>
            <a:ext cx="8458200" cy="579120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ECG shows </a:t>
            </a:r>
          </a:p>
          <a:p>
            <a:pPr>
              <a:buNone/>
            </a:pPr>
            <a:r>
              <a:rPr lang="en-IN" dirty="0" smtClean="0"/>
              <a:t>    RAD </a:t>
            </a:r>
          </a:p>
          <a:p>
            <a:pPr>
              <a:buNone/>
            </a:pPr>
            <a:r>
              <a:rPr lang="en-IN" dirty="0" smtClean="0"/>
              <a:t>    RVH(There is no LVH)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 smtClean="0"/>
          </a:p>
          <a:p>
            <a:r>
              <a:rPr lang="en-IN" b="1" i="1" dirty="0" smtClean="0"/>
              <a:t>The likely diagnosis is severe </a:t>
            </a:r>
            <a:r>
              <a:rPr lang="en-IN" b="1" i="1" dirty="0" err="1" smtClean="0"/>
              <a:t>Coarctation</a:t>
            </a:r>
            <a:r>
              <a:rPr lang="en-IN" b="1" i="1" dirty="0" smtClean="0"/>
              <a:t> with bicuspid aortic valve</a:t>
            </a:r>
            <a:endParaRPr lang="en-IN" b="1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COARCTATION OF AORTA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fontScale="77500" lnSpcReduction="20000"/>
          </a:bodyPr>
          <a:lstStyle/>
          <a:p>
            <a:r>
              <a:rPr lang="en-IN" b="1" dirty="0" smtClean="0"/>
              <a:t>Infant with </a:t>
            </a:r>
            <a:r>
              <a:rPr lang="en-IN" b="1" dirty="0" err="1" smtClean="0"/>
              <a:t>Coarctation</a:t>
            </a:r>
            <a:endParaRPr lang="en-IN" b="1" dirty="0" smtClean="0"/>
          </a:p>
          <a:p>
            <a:pPr>
              <a:buNone/>
            </a:pPr>
            <a:r>
              <a:rPr lang="en-IN" dirty="0" smtClean="0"/>
              <a:t>     ECG can be normal for age </a:t>
            </a:r>
          </a:p>
          <a:p>
            <a:pPr>
              <a:buNone/>
            </a:pPr>
            <a:r>
              <a:rPr lang="en-IN" dirty="0" smtClean="0"/>
              <a:t>     May show RAE, RAD and RVH (not LVH)</a:t>
            </a:r>
          </a:p>
          <a:p>
            <a:pPr>
              <a:buNone/>
            </a:pPr>
            <a:r>
              <a:rPr lang="en-IN" dirty="0" smtClean="0"/>
              <a:t>     If LVH -?AS, PDA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b="1" dirty="0" smtClean="0"/>
              <a:t>Child with </a:t>
            </a:r>
            <a:r>
              <a:rPr lang="en-IN" b="1" dirty="0" err="1" smtClean="0"/>
              <a:t>Coarctation</a:t>
            </a:r>
            <a:endParaRPr lang="en-IN" b="1" dirty="0" smtClean="0"/>
          </a:p>
          <a:p>
            <a:pPr>
              <a:buNone/>
            </a:pPr>
            <a:r>
              <a:rPr lang="en-IN" dirty="0" smtClean="0"/>
              <a:t>     Long standing </a:t>
            </a:r>
            <a:r>
              <a:rPr lang="en-IN" dirty="0" err="1" smtClean="0"/>
              <a:t>Coarctation</a:t>
            </a:r>
            <a:r>
              <a:rPr lang="en-IN" dirty="0" smtClean="0"/>
              <a:t>- LVH </a:t>
            </a:r>
          </a:p>
          <a:p>
            <a:pPr>
              <a:buNone/>
            </a:pPr>
            <a:r>
              <a:rPr lang="en-IN" dirty="0" smtClean="0"/>
              <a:t>     LAD </a:t>
            </a:r>
          </a:p>
          <a:p>
            <a:pPr>
              <a:buNone/>
            </a:pPr>
            <a:r>
              <a:rPr lang="en-IN" dirty="0" smtClean="0"/>
              <a:t>     Deep q in V4-V6 (AR due to bicuspid aortic  valve)</a:t>
            </a:r>
          </a:p>
          <a:p>
            <a:pPr>
              <a:buNone/>
            </a:pPr>
            <a:r>
              <a:rPr lang="en-IN" dirty="0" smtClean="0"/>
              <a:t>     RVH in childhood </a:t>
            </a:r>
            <a:r>
              <a:rPr lang="en-IN" dirty="0" err="1" smtClean="0"/>
              <a:t>Coarctation</a:t>
            </a:r>
            <a:r>
              <a:rPr lang="en-IN" dirty="0" smtClean="0"/>
              <a:t> -?PAH/VSD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7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09600"/>
            <a:ext cx="8305800" cy="5715000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CASE STUDY – 8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3 month old baby presents as dilated </a:t>
            </a:r>
            <a:r>
              <a:rPr lang="en-IN" dirty="0" err="1" smtClean="0"/>
              <a:t>cardiomyopathy</a:t>
            </a:r>
            <a:r>
              <a:rPr lang="en-IN" dirty="0" smtClean="0"/>
              <a:t> with significant LV dysfunction and grade 2/6 apical murmur.</a:t>
            </a:r>
            <a:endParaRPr lang="en-IN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8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8305800" cy="5562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Normal</a:t>
            </a:r>
          </a:p>
          <a:p>
            <a:pPr lvl="1"/>
            <a:r>
              <a:rPr lang="en-IN" dirty="0"/>
              <a:t>20-30ms</a:t>
            </a:r>
          </a:p>
          <a:p>
            <a:pPr lvl="1"/>
            <a:r>
              <a:rPr lang="en-IN" dirty="0"/>
              <a:t>&lt;0.5mV in left precordial leads &amp; </a:t>
            </a:r>
            <a:r>
              <a:rPr lang="en-IN" dirty="0" err="1"/>
              <a:t>aVF</a:t>
            </a:r>
            <a:endParaRPr lang="en-IN" dirty="0"/>
          </a:p>
          <a:p>
            <a:pPr lvl="1"/>
            <a:r>
              <a:rPr lang="en-IN" dirty="0"/>
              <a:t>&lt;0.8mV in lead III in children &lt;3 </a:t>
            </a:r>
            <a:r>
              <a:rPr lang="en-IN" dirty="0" smtClean="0"/>
              <a:t>years</a:t>
            </a:r>
          </a:p>
          <a:p>
            <a:pPr lvl="1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438157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The ECG shows</a:t>
            </a:r>
          </a:p>
          <a:p>
            <a:pPr>
              <a:buNone/>
            </a:pPr>
            <a:r>
              <a:rPr lang="en-IN" dirty="0" smtClean="0"/>
              <a:t>   LAD</a:t>
            </a:r>
          </a:p>
          <a:p>
            <a:pPr>
              <a:buNone/>
            </a:pPr>
            <a:r>
              <a:rPr lang="en-IN" dirty="0" smtClean="0"/>
              <a:t>    Deep q in l, </a:t>
            </a:r>
            <a:r>
              <a:rPr lang="en-IN" dirty="0" err="1" smtClean="0"/>
              <a:t>aVL</a:t>
            </a:r>
            <a:r>
              <a:rPr lang="en-IN" dirty="0" smtClean="0"/>
              <a:t>, V5-V6 </a:t>
            </a:r>
          </a:p>
          <a:p>
            <a:pPr>
              <a:buNone/>
            </a:pPr>
            <a:r>
              <a:rPr lang="en-IN" dirty="0" smtClean="0"/>
              <a:t>   absence of q in II, </a:t>
            </a:r>
            <a:r>
              <a:rPr lang="en-IN" dirty="0" err="1" smtClean="0"/>
              <a:t>III,aVF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T inversion from V2 - V6</a:t>
            </a:r>
          </a:p>
          <a:p>
            <a:pPr>
              <a:buNone/>
            </a:pPr>
            <a:endParaRPr lang="en-US" dirty="0" smtClean="0"/>
          </a:p>
          <a:p>
            <a:r>
              <a:rPr lang="en-IN" i="1" dirty="0" smtClean="0"/>
              <a:t>Likely diagnosis  could be a remediable ‘DCM’ like ALCAPA</a:t>
            </a:r>
            <a:endParaRPr lang="en-IN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533400"/>
            <a:ext cx="9144000" cy="731838"/>
          </a:xfrm>
        </p:spPr>
        <p:txBody>
          <a:bodyPr>
            <a:normAutofit fontScale="90000"/>
          </a:bodyPr>
          <a:lstStyle/>
          <a:p>
            <a:r>
              <a:rPr lang="en-IN" sz="3100" b="1" dirty="0" smtClean="0"/>
              <a:t>ALCAPA</a:t>
            </a:r>
            <a:r>
              <a:rPr lang="en-IN" sz="3100" dirty="0" smtClean="0"/>
              <a:t> </a:t>
            </a:r>
            <a:r>
              <a:rPr lang="en-IN" sz="3100" b="1" dirty="0" smtClean="0"/>
              <a:t>(Anomalous origin of Left Coronary Artery</a:t>
            </a:r>
            <a:br>
              <a:rPr lang="en-IN" sz="3100" b="1" dirty="0" smtClean="0"/>
            </a:br>
            <a:r>
              <a:rPr lang="en-IN" sz="3100" b="1" dirty="0" smtClean="0"/>
              <a:t>from Pulmonary Artery</a:t>
            </a:r>
            <a:r>
              <a:rPr lang="en-IN" b="1" dirty="0" smtClean="0"/>
              <a:t>)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• ECG demonstrates.</a:t>
            </a:r>
          </a:p>
          <a:p>
            <a:pPr>
              <a:buNone/>
            </a:pPr>
            <a:r>
              <a:rPr lang="en-IN" dirty="0" smtClean="0"/>
              <a:t>1. q in I, </a:t>
            </a:r>
            <a:r>
              <a:rPr lang="en-IN" dirty="0" err="1" smtClean="0"/>
              <a:t>aVL</a:t>
            </a:r>
            <a:r>
              <a:rPr lang="en-IN" dirty="0" smtClean="0"/>
              <a:t> and V4-V6 leads.</a:t>
            </a:r>
          </a:p>
          <a:p>
            <a:pPr>
              <a:buNone/>
            </a:pPr>
            <a:r>
              <a:rPr lang="en-IN" dirty="0" smtClean="0"/>
              <a:t>2. Tall R in V4-V6</a:t>
            </a:r>
          </a:p>
          <a:p>
            <a:pPr>
              <a:buNone/>
            </a:pPr>
            <a:r>
              <a:rPr lang="en-IN" dirty="0" smtClean="0"/>
              <a:t>3. Left axis deviation. Axis can be normal.</a:t>
            </a:r>
          </a:p>
          <a:p>
            <a:pPr>
              <a:buNone/>
            </a:pPr>
            <a:r>
              <a:rPr lang="en-IN" dirty="0" smtClean="0"/>
              <a:t>4. Absence of q in II. III. </a:t>
            </a:r>
            <a:r>
              <a:rPr lang="en-IN" dirty="0" err="1" smtClean="0"/>
              <a:t>aVF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5.  ST elevation in </a:t>
            </a:r>
            <a:r>
              <a:rPr lang="en-IN" dirty="0" err="1" smtClean="0"/>
              <a:t>precordial</a:t>
            </a:r>
            <a:endParaRPr lang="en-IN" dirty="0" smtClean="0"/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8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533400"/>
            <a:ext cx="8458200" cy="5592763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Myocardial Infarction Pattern in ECG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err="1" smtClean="0"/>
              <a:t>Causes:Infants</a:t>
            </a:r>
            <a:r>
              <a:rPr lang="en-IN" b="1" dirty="0" smtClean="0"/>
              <a:t> and Children</a:t>
            </a:r>
          </a:p>
          <a:p>
            <a:pPr>
              <a:buNone/>
            </a:pPr>
            <a:r>
              <a:rPr lang="en-IN" dirty="0" smtClean="0"/>
              <a:t>1. ALCAPA</a:t>
            </a:r>
          </a:p>
          <a:p>
            <a:pPr>
              <a:buNone/>
            </a:pPr>
            <a:r>
              <a:rPr lang="en-IN" dirty="0" smtClean="0"/>
              <a:t>2. Coronary AV Fistula</a:t>
            </a:r>
          </a:p>
          <a:p>
            <a:pPr>
              <a:buNone/>
            </a:pPr>
            <a:r>
              <a:rPr lang="en-IN" dirty="0" smtClean="0"/>
              <a:t>3. Viral </a:t>
            </a:r>
            <a:r>
              <a:rPr lang="en-IN" dirty="0" err="1" smtClean="0"/>
              <a:t>Myocarditis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4. Kawasaki Disease</a:t>
            </a:r>
          </a:p>
          <a:p>
            <a:pPr>
              <a:buNone/>
            </a:pPr>
            <a:r>
              <a:rPr lang="en-IN" dirty="0" smtClean="0"/>
              <a:t>5. SLE</a:t>
            </a:r>
          </a:p>
          <a:p>
            <a:pPr>
              <a:buNone/>
            </a:pPr>
            <a:r>
              <a:rPr lang="en-IN" dirty="0" smtClean="0"/>
              <a:t>6. RSOV</a:t>
            </a:r>
            <a:endParaRPr lang="en-IN" i="1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CASE STUDY 9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10 month old baby has mild </a:t>
            </a:r>
            <a:r>
              <a:rPr lang="en-IN" dirty="0" err="1" smtClean="0"/>
              <a:t>desaturation</a:t>
            </a:r>
            <a:r>
              <a:rPr lang="en-IN" dirty="0" smtClean="0"/>
              <a:t> (Sat: 86%) and has a single S2 with a grade 3/6 mid systolic murmur at mid </a:t>
            </a:r>
            <a:r>
              <a:rPr lang="en-IN" dirty="0" err="1" smtClean="0"/>
              <a:t>sternal</a:t>
            </a:r>
            <a:r>
              <a:rPr lang="en-IN" dirty="0" smtClean="0"/>
              <a:t> border.</a:t>
            </a:r>
            <a:endParaRPr lang="en-IN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"/>
            <a:ext cx="8229600" cy="5943599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ECG shows </a:t>
            </a:r>
          </a:p>
          <a:p>
            <a:pPr>
              <a:buNone/>
            </a:pPr>
            <a:r>
              <a:rPr lang="en-IN" dirty="0" smtClean="0"/>
              <a:t>     RAD</a:t>
            </a:r>
          </a:p>
          <a:p>
            <a:pPr>
              <a:buNone/>
            </a:pPr>
            <a:r>
              <a:rPr lang="en-IN" dirty="0" smtClean="0"/>
              <a:t>     </a:t>
            </a:r>
            <a:r>
              <a:rPr lang="en-IN" dirty="0" err="1" smtClean="0"/>
              <a:t>Monophasic</a:t>
            </a:r>
            <a:r>
              <a:rPr lang="en-IN" dirty="0" smtClean="0"/>
              <a:t> R in V1 </a:t>
            </a:r>
          </a:p>
          <a:p>
            <a:pPr>
              <a:buNone/>
            </a:pPr>
            <a:r>
              <a:rPr lang="en-IN" dirty="0" smtClean="0"/>
              <a:t>      Early  transition (in V2)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i="1" dirty="0" smtClean="0"/>
              <a:t>The possible diagnosis is </a:t>
            </a:r>
            <a:r>
              <a:rPr lang="en-IN" i="1" dirty="0" err="1" smtClean="0"/>
              <a:t>ToF</a:t>
            </a:r>
            <a:endParaRPr lang="en-IN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TETRALOGY OF FALLOT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i="1" dirty="0" smtClean="0"/>
              <a:t>ECG changes reflect the </a:t>
            </a:r>
            <a:r>
              <a:rPr lang="en-IN" i="1" dirty="0" err="1" smtClean="0"/>
              <a:t>hemodynamics</a:t>
            </a:r>
            <a:endParaRPr lang="en-IN" i="1" dirty="0" smtClean="0"/>
          </a:p>
          <a:p>
            <a:pPr>
              <a:buNone/>
            </a:pPr>
            <a:endParaRPr lang="en-US" i="1" dirty="0" smtClean="0"/>
          </a:p>
          <a:p>
            <a:r>
              <a:rPr lang="en-IN" b="1" dirty="0" smtClean="0"/>
              <a:t>The classic ‘tetrad’ in TOF are</a:t>
            </a:r>
          </a:p>
          <a:p>
            <a:pPr>
              <a:buNone/>
            </a:pPr>
            <a:r>
              <a:rPr lang="en-IN" i="1" dirty="0" smtClean="0"/>
              <a:t>        No upright </a:t>
            </a:r>
            <a:r>
              <a:rPr lang="en-IN" i="1" dirty="0" err="1" smtClean="0"/>
              <a:t>atrial</a:t>
            </a:r>
            <a:r>
              <a:rPr lang="en-IN" i="1" dirty="0" smtClean="0"/>
              <a:t> enlargement</a:t>
            </a:r>
          </a:p>
          <a:p>
            <a:pPr>
              <a:buNone/>
            </a:pPr>
            <a:r>
              <a:rPr lang="en-IN" i="1" dirty="0" smtClean="0"/>
              <a:t>        Right axis deviation</a:t>
            </a:r>
          </a:p>
          <a:p>
            <a:pPr>
              <a:buNone/>
            </a:pPr>
            <a:r>
              <a:rPr lang="en-IN" i="1" dirty="0" smtClean="0"/>
              <a:t>        RVH</a:t>
            </a:r>
          </a:p>
          <a:p>
            <a:pPr>
              <a:buNone/>
            </a:pPr>
            <a:r>
              <a:rPr lang="en-IN" i="1" dirty="0" smtClean="0"/>
              <a:t>        Early transition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1. TOF like clinical picture with LAD</a:t>
            </a:r>
          </a:p>
          <a:p>
            <a:pPr>
              <a:buNone/>
            </a:pPr>
            <a:r>
              <a:rPr lang="en-IN" dirty="0" smtClean="0"/>
              <a:t>     a. Tricuspid </a:t>
            </a:r>
            <a:r>
              <a:rPr lang="en-IN" dirty="0" err="1" smtClean="0"/>
              <a:t>Atresia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b. AVSD. PS</a:t>
            </a:r>
          </a:p>
          <a:p>
            <a:pPr>
              <a:buNone/>
            </a:pPr>
            <a:r>
              <a:rPr lang="en-IN" dirty="0" smtClean="0"/>
              <a:t>     c. L-TGA. VSD. PS</a:t>
            </a:r>
          </a:p>
          <a:p>
            <a:pPr>
              <a:buNone/>
            </a:pPr>
            <a:r>
              <a:rPr lang="en-IN" dirty="0" smtClean="0"/>
              <a:t>     d. SV. PS</a:t>
            </a:r>
            <a:endParaRPr lang="en-IN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2. TOF like clinical picture with10 AV block</a:t>
            </a:r>
          </a:p>
          <a:p>
            <a:pPr>
              <a:buNone/>
            </a:pPr>
            <a:r>
              <a:rPr lang="en-IN" dirty="0" smtClean="0"/>
              <a:t>  a. L-TGA VSD PS</a:t>
            </a:r>
          </a:p>
          <a:p>
            <a:pPr>
              <a:buNone/>
            </a:pPr>
            <a:r>
              <a:rPr lang="en-IN" dirty="0" smtClean="0"/>
              <a:t>  b. AVSD. PS</a:t>
            </a:r>
          </a:p>
          <a:p>
            <a:pPr>
              <a:buNone/>
            </a:pPr>
            <a:r>
              <a:rPr lang="en-IN" dirty="0" smtClean="0"/>
              <a:t>  c. DORV. VSD. PS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QRS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err="1"/>
              <a:t>Upto</a:t>
            </a:r>
            <a:r>
              <a:rPr lang="en-IN" dirty="0"/>
              <a:t> 1 year: 50-70ms</a:t>
            </a:r>
          </a:p>
          <a:p>
            <a:pPr>
              <a:lnSpc>
                <a:spcPct val="150000"/>
              </a:lnSpc>
            </a:pPr>
            <a:r>
              <a:rPr lang="en-IN" dirty="0"/>
              <a:t>1-3 years : 60-70ms</a:t>
            </a:r>
          </a:p>
          <a:p>
            <a:pPr>
              <a:lnSpc>
                <a:spcPct val="150000"/>
              </a:lnSpc>
            </a:pPr>
            <a:r>
              <a:rPr lang="en-IN" dirty="0"/>
              <a:t>3-8 years : 70-80ms</a:t>
            </a:r>
          </a:p>
          <a:p>
            <a:pPr>
              <a:lnSpc>
                <a:spcPct val="150000"/>
              </a:lnSpc>
            </a:pPr>
            <a:r>
              <a:rPr lang="en-IN" dirty="0"/>
              <a:t>8-16 years : 70-100ms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84335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3.TOF like clinical picture with CHB</a:t>
            </a:r>
          </a:p>
          <a:p>
            <a:pPr>
              <a:buNone/>
            </a:pPr>
            <a:r>
              <a:rPr lang="en-IN" dirty="0" smtClean="0"/>
              <a:t>    a. L-TGA. VSD. PS</a:t>
            </a:r>
          </a:p>
          <a:p>
            <a:pPr>
              <a:buNone/>
            </a:pPr>
            <a:r>
              <a:rPr lang="en-IN" dirty="0" smtClean="0"/>
              <a:t>    b. AVSD. PS</a:t>
            </a:r>
          </a:p>
          <a:p>
            <a:pPr>
              <a:buNone/>
            </a:pPr>
            <a:r>
              <a:rPr lang="en-IN" dirty="0" smtClean="0"/>
              <a:t>    c. L-TGA VSD PS</a:t>
            </a:r>
            <a:endParaRPr lang="en-IN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CASE STUDY 10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678363"/>
          </a:xfrm>
        </p:spPr>
        <p:txBody>
          <a:bodyPr/>
          <a:lstStyle/>
          <a:p>
            <a:r>
              <a:rPr lang="en-IN" dirty="0" smtClean="0"/>
              <a:t>A 6 days old baby has intense cyanosis and has a grade 1/6 murmur only. Saturation is 60%.</a:t>
            </a:r>
            <a:endParaRPr lang="en-IN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10 b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609600"/>
            <a:ext cx="8534400" cy="5791200"/>
          </a:xfr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ECG shows</a:t>
            </a:r>
          </a:p>
          <a:p>
            <a:pPr>
              <a:buNone/>
            </a:pPr>
            <a:r>
              <a:rPr lang="en-IN" dirty="0" smtClean="0"/>
              <a:t>    RAE</a:t>
            </a:r>
          </a:p>
          <a:p>
            <a:pPr>
              <a:buNone/>
            </a:pPr>
            <a:r>
              <a:rPr lang="en-IN" dirty="0" smtClean="0"/>
              <a:t>    RAD </a:t>
            </a:r>
          </a:p>
          <a:p>
            <a:pPr>
              <a:buNone/>
            </a:pPr>
            <a:r>
              <a:rPr lang="en-IN" dirty="0" smtClean="0"/>
              <a:t>     RVH (R/S – 15/4) with upright T in V1-V2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i="1" dirty="0" smtClean="0"/>
              <a:t>The most likely diagnosis is d-TGA</a:t>
            </a:r>
            <a:endParaRPr lang="en-IN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IN" b="1" dirty="0" smtClean="0"/>
              <a:t>The triad findings in TGA are</a:t>
            </a:r>
          </a:p>
          <a:p>
            <a:pPr>
              <a:buNone/>
            </a:pPr>
            <a:r>
              <a:rPr lang="en-IN" dirty="0" smtClean="0"/>
              <a:t>    RAE</a:t>
            </a:r>
          </a:p>
          <a:p>
            <a:pPr>
              <a:buNone/>
            </a:pPr>
            <a:r>
              <a:rPr lang="en-IN" dirty="0" smtClean="0"/>
              <a:t>    RAD</a:t>
            </a:r>
          </a:p>
          <a:p>
            <a:pPr>
              <a:buNone/>
            </a:pPr>
            <a:r>
              <a:rPr lang="en-IN" dirty="0" smtClean="0"/>
              <a:t>    RVH</a:t>
            </a:r>
            <a:endParaRPr lang="en-IN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0 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CASE STUDY 11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A four month old baby has deep cyanosis with grade 3/6 murmur. There is RAE in chest X-ray.</a:t>
            </a:r>
            <a:endParaRPr lang="en-IN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458200" cy="5943600"/>
          </a:xfr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ECG shows </a:t>
            </a:r>
          </a:p>
          <a:p>
            <a:pPr>
              <a:buNone/>
            </a:pPr>
            <a:r>
              <a:rPr lang="en-IN" dirty="0" smtClean="0"/>
              <a:t>     RAE</a:t>
            </a:r>
          </a:p>
          <a:p>
            <a:pPr>
              <a:buNone/>
            </a:pPr>
            <a:r>
              <a:rPr lang="en-IN" dirty="0" smtClean="0"/>
              <a:t>     LAD</a:t>
            </a:r>
          </a:p>
          <a:p>
            <a:pPr>
              <a:buNone/>
            </a:pPr>
            <a:r>
              <a:rPr lang="en-IN" dirty="0" smtClean="0"/>
              <a:t>     Poor RV forces and good LV forces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i="1" dirty="0" smtClean="0"/>
              <a:t>The most likely diagnosis is Tricuspid </a:t>
            </a:r>
            <a:r>
              <a:rPr lang="en-IN" i="1" dirty="0" err="1" smtClean="0"/>
              <a:t>Atresia</a:t>
            </a:r>
            <a:r>
              <a:rPr lang="en-IN" i="1" dirty="0" smtClean="0"/>
              <a:t> (TA)</a:t>
            </a:r>
            <a:endParaRPr lang="en-IN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TRICUSPID ATRESIA (TA)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ECG findings</a:t>
            </a:r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b="1" dirty="0" smtClean="0"/>
              <a:t>The Tetrad of features</a:t>
            </a:r>
          </a:p>
          <a:p>
            <a:pPr>
              <a:buNone/>
            </a:pPr>
            <a:r>
              <a:rPr lang="en-IN" dirty="0" smtClean="0"/>
              <a:t>1. RAE</a:t>
            </a:r>
          </a:p>
          <a:p>
            <a:pPr>
              <a:buNone/>
            </a:pPr>
            <a:r>
              <a:rPr lang="en-IN" dirty="0" smtClean="0"/>
              <a:t>2. LAD</a:t>
            </a:r>
          </a:p>
          <a:p>
            <a:pPr>
              <a:buNone/>
            </a:pPr>
            <a:r>
              <a:rPr lang="en-IN" dirty="0" smtClean="0"/>
              <a:t>3. Poor RV forces (r/s in V1)</a:t>
            </a:r>
          </a:p>
          <a:p>
            <a:pPr>
              <a:buNone/>
            </a:pPr>
            <a:r>
              <a:rPr lang="en-IN" dirty="0" smtClean="0"/>
              <a:t>4. Good LV forces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 Segment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Normal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Limb lead ST deviation </a:t>
            </a:r>
            <a:r>
              <a:rPr lang="en-IN" dirty="0" err="1"/>
              <a:t>upto</a:t>
            </a:r>
            <a:r>
              <a:rPr lang="en-IN" dirty="0"/>
              <a:t> 1mm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Left precordial lead </a:t>
            </a:r>
            <a:r>
              <a:rPr lang="en-IN" dirty="0" err="1"/>
              <a:t>upto</a:t>
            </a:r>
            <a:r>
              <a:rPr lang="en-IN" dirty="0"/>
              <a:t> 2mm</a:t>
            </a:r>
          </a:p>
          <a:p>
            <a:pPr lvl="1">
              <a:lnSpc>
                <a:spcPct val="150000"/>
              </a:lnSpc>
            </a:pPr>
            <a:r>
              <a:rPr lang="en-IN" dirty="0" err="1"/>
              <a:t>Upsloping</a:t>
            </a:r>
            <a:r>
              <a:rPr lang="en-IN" dirty="0"/>
              <a:t> ST depression</a:t>
            </a:r>
          </a:p>
          <a:p>
            <a:pPr lvl="1">
              <a:lnSpc>
                <a:spcPct val="150000"/>
              </a:lnSpc>
            </a:pPr>
            <a:r>
              <a:rPr lang="en-IN" dirty="0" err="1"/>
              <a:t>BER:concave</a:t>
            </a:r>
            <a:r>
              <a:rPr lang="en-IN" dirty="0"/>
              <a:t> ST elevation with upright </a:t>
            </a:r>
            <a:r>
              <a:rPr lang="en-IN" dirty="0" smtClean="0"/>
              <a:t>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39380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TA and QRS axis</a:t>
            </a:r>
          </a:p>
          <a:p>
            <a:pPr>
              <a:buNone/>
            </a:pPr>
            <a:r>
              <a:rPr lang="sv-SE" dirty="0" smtClean="0"/>
              <a:t>    1. TA. NRGA : LAD in 90% Normal in 10%</a:t>
            </a:r>
          </a:p>
          <a:p>
            <a:pPr>
              <a:buNone/>
            </a:pPr>
            <a:r>
              <a:rPr lang="sv-SE" dirty="0" smtClean="0"/>
              <a:t>     2. TA. TGA : LAD in 50% Normal in 50%.</a:t>
            </a:r>
          </a:p>
          <a:p>
            <a:pPr>
              <a:buNone/>
            </a:pPr>
            <a:r>
              <a:rPr lang="en-IN" dirty="0" smtClean="0"/>
              <a:t>    There is paucity of RV forces and good LV force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CHD with Poor RV and good LV</a:t>
            </a:r>
          </a:p>
          <a:p>
            <a:pPr>
              <a:buNone/>
            </a:pPr>
            <a:r>
              <a:rPr lang="en-IN" dirty="0" smtClean="0"/>
              <a:t>1. Tricuspid </a:t>
            </a:r>
            <a:r>
              <a:rPr lang="en-IN" dirty="0" err="1" smtClean="0"/>
              <a:t>Atresia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2. Pulmonary </a:t>
            </a:r>
            <a:r>
              <a:rPr lang="en-IN" dirty="0" err="1" smtClean="0"/>
              <a:t>atresia</a:t>
            </a:r>
            <a:r>
              <a:rPr lang="en-IN" dirty="0" smtClean="0"/>
              <a:t> with IVS</a:t>
            </a:r>
          </a:p>
          <a:p>
            <a:pPr>
              <a:buNone/>
            </a:pPr>
            <a:r>
              <a:rPr lang="en-IN" dirty="0" smtClean="0"/>
              <a:t>3. DILV (Single ventricle)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CASE STUDY 12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2 month old presents with CHF and tinge of cyanosis. Has both </a:t>
            </a:r>
            <a:r>
              <a:rPr lang="en-IN" dirty="0" err="1" smtClean="0"/>
              <a:t>pansystolic</a:t>
            </a:r>
            <a:r>
              <a:rPr lang="en-IN" dirty="0" smtClean="0"/>
              <a:t> and mid diastolic murmur with significant PAH.</a:t>
            </a:r>
            <a:endParaRPr lang="en-IN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533400"/>
            <a:ext cx="8382000" cy="5592763"/>
          </a:xfr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IN" dirty="0" smtClean="0"/>
              <a:t>The ECG shows</a:t>
            </a:r>
          </a:p>
          <a:p>
            <a:pPr>
              <a:buNone/>
            </a:pPr>
            <a:r>
              <a:rPr lang="en-IN" dirty="0" smtClean="0"/>
              <a:t>    RAE</a:t>
            </a:r>
          </a:p>
          <a:p>
            <a:pPr>
              <a:buNone/>
            </a:pPr>
            <a:r>
              <a:rPr lang="en-IN" dirty="0" smtClean="0"/>
              <a:t>    LAD </a:t>
            </a:r>
          </a:p>
          <a:p>
            <a:pPr>
              <a:buNone/>
            </a:pPr>
            <a:r>
              <a:rPr lang="en-IN" dirty="0" smtClean="0"/>
              <a:t>    Monotonously similar r/S in V1-V6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i="1" dirty="0" smtClean="0"/>
              <a:t> Likely diagnosis could be Single Ventricle with PAH.</a:t>
            </a:r>
            <a:endParaRPr lang="en-IN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SINGLE VENTRICLE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IN" dirty="0" smtClean="0"/>
              <a:t>In single ventricle, ECG depends on diversity of anatomy and physiology</a:t>
            </a:r>
          </a:p>
          <a:p>
            <a:pPr>
              <a:buNone/>
            </a:pPr>
            <a:r>
              <a:rPr lang="en-IN" dirty="0" smtClean="0"/>
              <a:t> </a:t>
            </a:r>
          </a:p>
          <a:p>
            <a:r>
              <a:rPr lang="en-IN" dirty="0" smtClean="0"/>
              <a:t>The standard features are</a:t>
            </a:r>
          </a:p>
          <a:p>
            <a:pPr>
              <a:buNone/>
            </a:pPr>
            <a:r>
              <a:rPr lang="en-IN" dirty="0" smtClean="0"/>
              <a:t>      1. LAD</a:t>
            </a:r>
          </a:p>
          <a:p>
            <a:pPr>
              <a:buNone/>
            </a:pPr>
            <a:r>
              <a:rPr lang="it-IT" dirty="0" smtClean="0"/>
              <a:t>      2. No q in V5-V6</a:t>
            </a:r>
          </a:p>
          <a:p>
            <a:pPr>
              <a:buNone/>
            </a:pPr>
            <a:r>
              <a:rPr lang="en-IN" dirty="0" smtClean="0"/>
              <a:t>      3. </a:t>
            </a:r>
            <a:r>
              <a:rPr lang="en-IN" dirty="0" err="1" smtClean="0"/>
              <a:t>qR</a:t>
            </a:r>
            <a:r>
              <a:rPr lang="en-IN" dirty="0" smtClean="0"/>
              <a:t> in V1 (less common)</a:t>
            </a:r>
          </a:p>
          <a:p>
            <a:pPr>
              <a:buNone/>
            </a:pPr>
            <a:r>
              <a:rPr lang="pt-BR" dirty="0" smtClean="0"/>
              <a:t>     4. r/S in V1 – V6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144000" y="-1524000"/>
            <a:ext cx="381000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/>
              <a:t>• SV. DILV. </a:t>
            </a:r>
            <a:r>
              <a:rPr lang="en-IN" b="1" i="1" dirty="0" smtClean="0"/>
              <a:t>Non inverted ventricle</a:t>
            </a:r>
          </a:p>
          <a:p>
            <a:pPr>
              <a:buNone/>
            </a:pPr>
            <a:r>
              <a:rPr lang="en-IN" dirty="0" smtClean="0"/>
              <a:t>   Normal PR interval. RAE. LAD or normal</a:t>
            </a:r>
          </a:p>
          <a:p>
            <a:pPr>
              <a:buNone/>
            </a:pPr>
            <a:r>
              <a:rPr lang="en-IN" dirty="0" smtClean="0"/>
              <a:t>   LVH or stereotyped (r/S) QRS in V1-V6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• SV. DILV. </a:t>
            </a:r>
            <a:r>
              <a:rPr lang="en-IN" b="1" i="1" dirty="0" smtClean="0"/>
              <a:t>Inverted ventricle.</a:t>
            </a:r>
          </a:p>
          <a:p>
            <a:pPr>
              <a:buNone/>
            </a:pPr>
            <a:r>
              <a:rPr lang="en-IN" dirty="0" smtClean="0"/>
              <a:t>    Prolonged PR interval. CHB. RAE</a:t>
            </a:r>
          </a:p>
          <a:p>
            <a:pPr>
              <a:buNone/>
            </a:pPr>
            <a:r>
              <a:rPr lang="en-IN" dirty="0" smtClean="0"/>
              <a:t>    RAD or normal. q in II, III ,</a:t>
            </a:r>
            <a:r>
              <a:rPr lang="en-IN" dirty="0" err="1" smtClean="0"/>
              <a:t>Avf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• SV. DIRV.</a:t>
            </a:r>
          </a:p>
          <a:p>
            <a:pPr>
              <a:buNone/>
            </a:pPr>
            <a:r>
              <a:rPr lang="en-IN" dirty="0" smtClean="0"/>
              <a:t>   RAD. RVH</a:t>
            </a:r>
            <a:endParaRPr lang="en-IN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CASE STUDY 13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two month old baby presents with severe CHF and mild cyanosis. Has well split S2 with loud P2. Has multiple murmurs.</a:t>
            </a:r>
            <a:endParaRPr lang="en-IN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09600"/>
            <a:ext cx="8458200" cy="5516563"/>
          </a:xfr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ECG shows</a:t>
            </a:r>
          </a:p>
          <a:p>
            <a:pPr>
              <a:buNone/>
            </a:pPr>
            <a:r>
              <a:rPr lang="en-IN" dirty="0" smtClean="0"/>
              <a:t>    RAE</a:t>
            </a:r>
          </a:p>
          <a:p>
            <a:pPr>
              <a:buNone/>
            </a:pPr>
            <a:r>
              <a:rPr lang="en-IN" dirty="0" smtClean="0"/>
              <a:t>    RAD</a:t>
            </a:r>
          </a:p>
          <a:p>
            <a:pPr>
              <a:buNone/>
            </a:pPr>
            <a:r>
              <a:rPr lang="en-IN" dirty="0" smtClean="0"/>
              <a:t>   RVH with RV strain (T ↓ in V1 – V6)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i="1" dirty="0" smtClean="0"/>
              <a:t>The likely possibility is TAPVC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3656</Words>
  <Application>Microsoft Office PowerPoint</Application>
  <PresentationFormat>On-screen Show (4:3)</PresentationFormat>
  <Paragraphs>631</Paragraphs>
  <Slides>133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4" baseType="lpstr">
      <vt:lpstr>Office Theme</vt:lpstr>
      <vt:lpstr>ECG in Congenital Heart Disease - A case based discussion</vt:lpstr>
      <vt:lpstr>Paediatric ECG:Tips for recording</vt:lpstr>
      <vt:lpstr>“BE A MASTER OF NORMAL FIRST   BEFORE BECOMING A STUDENT OF ABNORMAL”</vt:lpstr>
      <vt:lpstr>Normal Axis</vt:lpstr>
      <vt:lpstr>P Wave</vt:lpstr>
      <vt:lpstr>Slide 6</vt:lpstr>
      <vt:lpstr>Q Wave</vt:lpstr>
      <vt:lpstr>QRS Duration</vt:lpstr>
      <vt:lpstr>ST Segment</vt:lpstr>
      <vt:lpstr> </vt:lpstr>
      <vt:lpstr>T Wave</vt:lpstr>
      <vt:lpstr>QTc</vt:lpstr>
      <vt:lpstr>Normal findings in children</vt:lpstr>
      <vt:lpstr>Pediatric vs Adult ECG</vt:lpstr>
      <vt:lpstr>Slide 15</vt:lpstr>
      <vt:lpstr>Chamber enlargement in newborn</vt:lpstr>
      <vt:lpstr>Pediatric LVH</vt:lpstr>
      <vt:lpstr>Role of ECG in CHD</vt:lpstr>
      <vt:lpstr>The standard format of reading a pediatric ECG</vt:lpstr>
      <vt:lpstr>Slide 20</vt:lpstr>
      <vt:lpstr>Slide 21</vt:lpstr>
      <vt:lpstr>Case study 1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Case study 2</vt:lpstr>
      <vt:lpstr>Slide 32</vt:lpstr>
      <vt:lpstr>Slide 33</vt:lpstr>
      <vt:lpstr>Slide 34</vt:lpstr>
      <vt:lpstr>ATRIOVENTRICULAR SEPTALDEFECT(AVSD</vt:lpstr>
      <vt:lpstr>Slide 36</vt:lpstr>
      <vt:lpstr>Case study 3</vt:lpstr>
      <vt:lpstr>Slide 38</vt:lpstr>
      <vt:lpstr>Slide 39</vt:lpstr>
      <vt:lpstr>Slide 40</vt:lpstr>
      <vt:lpstr>VENTRICULAR SEPTAL DEFECT (VSD) </vt:lpstr>
      <vt:lpstr>Slide 42</vt:lpstr>
      <vt:lpstr>Slide 43</vt:lpstr>
      <vt:lpstr>Case study 4</vt:lpstr>
      <vt:lpstr>Slide 45</vt:lpstr>
      <vt:lpstr>Slide 46</vt:lpstr>
      <vt:lpstr>PATIENT DUCTUS ARTERIOSUS (PDA) </vt:lpstr>
      <vt:lpstr>CASE STUDY 5</vt:lpstr>
      <vt:lpstr>Slide 49</vt:lpstr>
      <vt:lpstr>Slide 50</vt:lpstr>
      <vt:lpstr>Slide 51</vt:lpstr>
      <vt:lpstr>AORTIC STENOSIS (AS) </vt:lpstr>
      <vt:lpstr>Slide 53</vt:lpstr>
      <vt:lpstr>Slide 54</vt:lpstr>
      <vt:lpstr>Slide 55</vt:lpstr>
      <vt:lpstr>CASE STUDY 6</vt:lpstr>
      <vt:lpstr>Slide 57</vt:lpstr>
      <vt:lpstr>Slide 58</vt:lpstr>
      <vt:lpstr>Slide 59</vt:lpstr>
      <vt:lpstr>PULMONIC STENOSIS (PS) </vt:lpstr>
      <vt:lpstr>Slide 61</vt:lpstr>
      <vt:lpstr>Slide 62</vt:lpstr>
      <vt:lpstr>CASE STUDY 7</vt:lpstr>
      <vt:lpstr>Slide 64</vt:lpstr>
      <vt:lpstr>Slide 65</vt:lpstr>
      <vt:lpstr>COARCTATION OF AORTA</vt:lpstr>
      <vt:lpstr>Slide 67</vt:lpstr>
      <vt:lpstr>CASE STUDY – 8</vt:lpstr>
      <vt:lpstr>Slide 69</vt:lpstr>
      <vt:lpstr>Slide 70</vt:lpstr>
      <vt:lpstr>ALCAPA (Anomalous origin of Left Coronary Artery from Pulmonary Artery) </vt:lpstr>
      <vt:lpstr>Slide 72</vt:lpstr>
      <vt:lpstr>Myocardial Infarction Pattern in ECG </vt:lpstr>
      <vt:lpstr>CASE STUDY 9 </vt:lpstr>
      <vt:lpstr>Slide 75</vt:lpstr>
      <vt:lpstr>Slide 76</vt:lpstr>
      <vt:lpstr>TETRALOGY OF FALLOT</vt:lpstr>
      <vt:lpstr>Slide 78</vt:lpstr>
      <vt:lpstr>Slide 79</vt:lpstr>
      <vt:lpstr>Slide 80</vt:lpstr>
      <vt:lpstr>CASE STUDY 10</vt:lpstr>
      <vt:lpstr>Slide 82</vt:lpstr>
      <vt:lpstr>Slide 83</vt:lpstr>
      <vt:lpstr>Slide 84</vt:lpstr>
      <vt:lpstr>Slide 85</vt:lpstr>
      <vt:lpstr>CASE STUDY 11</vt:lpstr>
      <vt:lpstr>Slide 87</vt:lpstr>
      <vt:lpstr>Slide 88</vt:lpstr>
      <vt:lpstr>TRICUSPID ATRESIA (TA)</vt:lpstr>
      <vt:lpstr>Slide 90</vt:lpstr>
      <vt:lpstr>Slide 91</vt:lpstr>
      <vt:lpstr>CASE STUDY 12</vt:lpstr>
      <vt:lpstr>Slide 93</vt:lpstr>
      <vt:lpstr>Slide 94</vt:lpstr>
      <vt:lpstr>SINGLE VENTRICLE </vt:lpstr>
      <vt:lpstr>Slide 96</vt:lpstr>
      <vt:lpstr>CASE STUDY 13</vt:lpstr>
      <vt:lpstr>Slide 98</vt:lpstr>
      <vt:lpstr>Slide 99</vt:lpstr>
      <vt:lpstr>TAPVC</vt:lpstr>
      <vt:lpstr>Slide 101</vt:lpstr>
      <vt:lpstr>CASE STUDY 14</vt:lpstr>
      <vt:lpstr>Slide 103</vt:lpstr>
      <vt:lpstr>Slide 104</vt:lpstr>
      <vt:lpstr>L TGA (Congenitally corrected TGA)</vt:lpstr>
      <vt:lpstr>Slide 106</vt:lpstr>
      <vt:lpstr>Slide 107</vt:lpstr>
      <vt:lpstr>CASE STUDY 15</vt:lpstr>
      <vt:lpstr>Slide 109</vt:lpstr>
      <vt:lpstr>Slide 110</vt:lpstr>
      <vt:lpstr>DORV</vt:lpstr>
      <vt:lpstr>Slide 112</vt:lpstr>
      <vt:lpstr>CASE STUDY 16</vt:lpstr>
      <vt:lpstr>Slide 114</vt:lpstr>
      <vt:lpstr>Slide 115</vt:lpstr>
      <vt:lpstr>EBSTEIN anomaly</vt:lpstr>
      <vt:lpstr>Slide 117</vt:lpstr>
      <vt:lpstr>Slide 118</vt:lpstr>
      <vt:lpstr>Slide 119</vt:lpstr>
      <vt:lpstr>CASE STUDY 17</vt:lpstr>
      <vt:lpstr>Slide 121</vt:lpstr>
      <vt:lpstr>Slide 122</vt:lpstr>
      <vt:lpstr>EISENMENGER SYNDROME</vt:lpstr>
      <vt:lpstr>MALPOSITIONS</vt:lpstr>
      <vt:lpstr>Slide 125</vt:lpstr>
      <vt:lpstr>Slide 126</vt:lpstr>
      <vt:lpstr>Slide 127</vt:lpstr>
      <vt:lpstr>Slide 128</vt:lpstr>
      <vt:lpstr>Slide 129</vt:lpstr>
      <vt:lpstr>Situs solitus, Levocardia</vt:lpstr>
      <vt:lpstr>Situs inversus, dextrocardia</vt:lpstr>
      <vt:lpstr>References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</cp:revision>
  <dcterms:created xsi:type="dcterms:W3CDTF">2006-08-16T00:00:00Z</dcterms:created>
  <dcterms:modified xsi:type="dcterms:W3CDTF">2022-10-30T19:28:07Z</dcterms:modified>
</cp:coreProperties>
</file>