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341" r:id="rId4"/>
    <p:sldId id="259" r:id="rId5"/>
    <p:sldId id="342" r:id="rId6"/>
    <p:sldId id="343" r:id="rId7"/>
    <p:sldId id="345" r:id="rId8"/>
    <p:sldId id="344" r:id="rId9"/>
    <p:sldId id="262" r:id="rId10"/>
    <p:sldId id="348" r:id="rId11"/>
    <p:sldId id="351" r:id="rId12"/>
    <p:sldId id="349" r:id="rId13"/>
    <p:sldId id="350" r:id="rId14"/>
    <p:sldId id="347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71" r:id="rId29"/>
    <p:sldId id="367" r:id="rId30"/>
    <p:sldId id="369" r:id="rId31"/>
    <p:sldId id="368" r:id="rId32"/>
    <p:sldId id="370" r:id="rId33"/>
    <p:sldId id="372" r:id="rId34"/>
    <p:sldId id="373" r:id="rId35"/>
    <p:sldId id="378" r:id="rId36"/>
    <p:sldId id="375" r:id="rId37"/>
    <p:sldId id="376" r:id="rId38"/>
    <p:sldId id="377" r:id="rId39"/>
    <p:sldId id="336" r:id="rId40"/>
    <p:sldId id="337" r:id="rId41"/>
    <p:sldId id="338" r:id="rId42"/>
    <p:sldId id="339" r:id="rId43"/>
    <p:sldId id="340" r:id="rId44"/>
    <p:sldId id="264" r:id="rId45"/>
    <p:sldId id="265" r:id="rId46"/>
    <p:sldId id="266" r:id="rId47"/>
    <p:sldId id="267" r:id="rId48"/>
    <p:sldId id="268" r:id="rId49"/>
    <p:sldId id="273" r:id="rId50"/>
    <p:sldId id="269" r:id="rId51"/>
    <p:sldId id="270" r:id="rId52"/>
    <p:sldId id="271" r:id="rId53"/>
    <p:sldId id="272" r:id="rId54"/>
    <p:sldId id="274" r:id="rId55"/>
    <p:sldId id="275" r:id="rId56"/>
    <p:sldId id="277" r:id="rId57"/>
    <p:sldId id="278" r:id="rId58"/>
    <p:sldId id="276" r:id="rId59"/>
    <p:sldId id="280" r:id="rId60"/>
    <p:sldId id="281" r:id="rId61"/>
    <p:sldId id="292" r:id="rId62"/>
    <p:sldId id="293" r:id="rId63"/>
    <p:sldId id="29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OP KUNNUMMEL RAJENDRAN" initials="AK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hospitalization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9D06-E72E-45A7-B491-6313BA5CD08B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602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few patients with EF above 50% were included in the trial. Thus it is not possible to draw conclusions about the benefit of beta blockers in</a:t>
            </a:r>
          </a:p>
          <a:p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HFpEF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this study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9D06-E72E-45A7-B491-6313BA5CD08B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788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SGLT2 inhibitors improve </a:t>
            </a:r>
            <a:r>
              <a:rPr lang="en-IN" b="1" dirty="0" smtClean="0"/>
              <a:t>myocardial fuel metabolism and cardiac efficiency </a:t>
            </a:r>
            <a:r>
              <a:rPr lang="en-IN" dirty="0" smtClean="0"/>
              <a:t>by shifting fuel utilization away from lipids and glucose to ketone bodies …</a:t>
            </a:r>
          </a:p>
          <a:p>
            <a:r>
              <a:rPr lang="en-IN" dirty="0" smtClean="0"/>
              <a:t>Cardiac uptake of carbohydrate (glucose, lactate, and pyruvate) is decreased, whereas uptake of total ketone bodies and b-</a:t>
            </a:r>
            <a:r>
              <a:rPr lang="en-IN" dirty="0" err="1" smtClean="0"/>
              <a:t>hydroxybutyrate</a:t>
            </a:r>
            <a:r>
              <a:rPr lang="en-IN" dirty="0" smtClean="0"/>
              <a:t> are increased…… </a:t>
            </a:r>
            <a:r>
              <a:rPr lang="en-IN" b="1" dirty="0" smtClean="0"/>
              <a:t>increases in the plasma ketone body concentration induced by SGLT2 inhibitors may protect failing hearts in diabetic patients….</a:t>
            </a:r>
          </a:p>
          <a:p>
            <a:endParaRPr lang="en-IN" b="1" dirty="0" smtClean="0"/>
          </a:p>
          <a:p>
            <a:r>
              <a:rPr lang="en-IN" dirty="0" smtClean="0"/>
              <a:t>These enzymes affect the acetylation status of histones and other important cellular proteins, thereby playing an important role in the regulation of gene expression……</a:t>
            </a:r>
            <a:endParaRPr lang="en-IN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15FD-458A-49B4-ACF3-5493A96D9DB3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This effect was independent of SGLT2 inhibition ….. NHE expression is increased in heart failure, which appears to increase conversion of pyruvate to lactate, leading to intracellular acidosis …………</a:t>
            </a:r>
          </a:p>
          <a:p>
            <a:r>
              <a:rPr lang="en-IN" dirty="0" smtClean="0"/>
              <a:t>Elevated cytoplasmic Na+ enhances mitochondrial Ca2+ extrusion, as mitochondrial Ca2+ is exported from mitochondria into the cytosol via the cytosolic Na+ /Ca2+ exchanger ….</a:t>
            </a:r>
          </a:p>
          <a:p>
            <a:r>
              <a:rPr lang="en-IN" dirty="0" smtClean="0"/>
              <a:t>s important not only for ATP production, but also for preserving mitochondrial anti-oxidative capacity…………..</a:t>
            </a:r>
          </a:p>
          <a:p>
            <a:endParaRPr lang="en-IN" dirty="0" smtClean="0"/>
          </a:p>
          <a:p>
            <a:r>
              <a:rPr lang="en-IN" dirty="0" smtClean="0"/>
              <a:t>Erythropoietin is produced by “neural crest-derived” fibroblasts residing near the proximal tubules in the kidney [46]. Selective proximal tubule injury induces </a:t>
            </a:r>
            <a:r>
              <a:rPr lang="en-IN" b="1" dirty="0" err="1" smtClean="0"/>
              <a:t>transdifferentiation</a:t>
            </a:r>
            <a:r>
              <a:rPr lang="en-IN" b="1" dirty="0" smtClean="0"/>
              <a:t> of erythropoietin-producing fibroblasts into </a:t>
            </a:r>
            <a:r>
              <a:rPr lang="en-IN" b="1" dirty="0" err="1" smtClean="0"/>
              <a:t>myofibroblasts</a:t>
            </a:r>
            <a:r>
              <a:rPr lang="en-IN" dirty="0" smtClean="0"/>
              <a:t>, resulting in a reduction in erythropoietin production …. .. </a:t>
            </a:r>
            <a:r>
              <a:rPr lang="en-IN" b="1" dirty="0" smtClean="0"/>
              <a:t>SGLT2 inhibitors suppress Na+ reabsorption, reduce ATP consumption by Na+ /K+ ATPase, and improve relative hypoxic conditions in the proximal tubules</a:t>
            </a:r>
            <a:r>
              <a:rPr lang="en-IN" dirty="0" smtClean="0"/>
              <a:t>. This may allow </a:t>
            </a:r>
            <a:r>
              <a:rPr lang="en-IN" b="1" dirty="0" smtClean="0"/>
              <a:t>reversion of </a:t>
            </a:r>
            <a:r>
              <a:rPr lang="en-IN" b="1" dirty="0" err="1" smtClean="0"/>
              <a:t>myofibroblasts</a:t>
            </a:r>
            <a:r>
              <a:rPr lang="en-IN" b="1" dirty="0" smtClean="0"/>
              <a:t> to erythropoietin-producing fibroblasts, resulting in enhancement of </a:t>
            </a:r>
            <a:r>
              <a:rPr lang="en-IN" b="1" dirty="0" err="1" smtClean="0"/>
              <a:t>hematopoiesis</a:t>
            </a:r>
            <a:r>
              <a:rPr lang="en-IN" dirty="0" smtClean="0"/>
              <a:t>………..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15FD-458A-49B4-ACF3-5493A96D9DB3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This effect was independent of SGLT2 inhibition ….. NHE expression is increased in heart failure, which appears to increase conversion of pyruvate to lactate, leading to intracellular acidosis …………</a:t>
            </a:r>
          </a:p>
          <a:p>
            <a:r>
              <a:rPr lang="en-IN" dirty="0" smtClean="0"/>
              <a:t>Elevated cytoplasmic Na+ enhances mitochondrial Ca2+ extrusion, as mitochondrial Ca2+ is exported from mitochondria into the cytosol via the cytosolic Na+ /Ca2+ exchanger ….</a:t>
            </a:r>
          </a:p>
          <a:p>
            <a:r>
              <a:rPr lang="en-IN" dirty="0" smtClean="0"/>
              <a:t>s important not only for ATP production, but also for preserving mitochondrial anti-oxidative capacity…………..</a:t>
            </a:r>
          </a:p>
          <a:p>
            <a:endParaRPr lang="en-IN" dirty="0" smtClean="0"/>
          </a:p>
          <a:p>
            <a:r>
              <a:rPr lang="en-IN" dirty="0" smtClean="0"/>
              <a:t>Erythropoietin is produced by “neural crest-derived” fibroblasts residing near the proximal tubules in the kidney [46]. Selective proximal tubule injury induces </a:t>
            </a:r>
            <a:r>
              <a:rPr lang="en-IN" b="1" dirty="0" err="1" smtClean="0"/>
              <a:t>transdifferentiation</a:t>
            </a:r>
            <a:r>
              <a:rPr lang="en-IN" b="1" dirty="0" smtClean="0"/>
              <a:t> of erythropoietin-producing fibroblasts into </a:t>
            </a:r>
            <a:r>
              <a:rPr lang="en-IN" b="1" dirty="0" err="1" smtClean="0"/>
              <a:t>myofibroblasts</a:t>
            </a:r>
            <a:r>
              <a:rPr lang="en-IN" dirty="0" smtClean="0"/>
              <a:t>, resulting in a reduction in erythropoietin production …. .. </a:t>
            </a:r>
            <a:r>
              <a:rPr lang="en-IN" b="1" dirty="0" smtClean="0"/>
              <a:t>SGLT2 inhibitors suppress Na+ reabsorption, reduce ATP consumption by Na+ /K+ ATPase, and improve relative hypoxic conditions in the proximal tubules</a:t>
            </a:r>
            <a:r>
              <a:rPr lang="en-IN" dirty="0" smtClean="0"/>
              <a:t>. This may allow </a:t>
            </a:r>
            <a:r>
              <a:rPr lang="en-IN" b="1" dirty="0" smtClean="0"/>
              <a:t>reversion of </a:t>
            </a:r>
            <a:r>
              <a:rPr lang="en-IN" b="1" dirty="0" err="1" smtClean="0"/>
              <a:t>myofibroblasts</a:t>
            </a:r>
            <a:r>
              <a:rPr lang="en-IN" b="1" dirty="0" smtClean="0"/>
              <a:t> to erythropoietin-producing fibroblasts, resulting in enhancement of </a:t>
            </a:r>
            <a:r>
              <a:rPr lang="en-IN" b="1" dirty="0" err="1" smtClean="0"/>
              <a:t>hematopoiesis</a:t>
            </a:r>
            <a:r>
              <a:rPr lang="en-IN" dirty="0" smtClean="0"/>
              <a:t>………..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15FD-458A-49B4-ACF3-5493A96D9DB3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919E20-FADD-4F21-BBF2-4EE345C95ECD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FD57FC-2D48-48A4-ADB7-21CE06F36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clinicaltrials.gov/show/NCT0205349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05" y="2569210"/>
            <a:ext cx="11706860" cy="2579370"/>
          </a:xfrm>
        </p:spPr>
        <p:txBody>
          <a:bodyPr>
            <a:normAutofit fontScale="75000" lnSpcReduction="20000"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EMPEROR-Preserved</a:t>
            </a: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3600" b="1" dirty="0" smtClean="0">
                <a:solidFill>
                  <a:schemeClr val="tx1"/>
                </a:solidFill>
              </a:rPr>
              <a:t>Dr </a:t>
            </a:r>
            <a:r>
              <a:rPr lang="en-US" sz="3600" b="1" dirty="0" err="1" smtClean="0">
                <a:solidFill>
                  <a:schemeClr val="tx1"/>
                </a:solidFill>
              </a:rPr>
              <a:t>Arun</a:t>
            </a:r>
            <a:r>
              <a:rPr lang="en-US" sz="3600" b="1" dirty="0" smtClean="0">
                <a:solidFill>
                  <a:schemeClr val="tx1"/>
                </a:solidFill>
              </a:rPr>
              <a:t> Jude Alphonse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                                                                                            DM </a:t>
            </a:r>
            <a:r>
              <a:rPr lang="en-US" sz="3600" b="1" dirty="0" smtClean="0">
                <a:solidFill>
                  <a:schemeClr val="tx1"/>
                </a:solidFill>
              </a:rPr>
              <a:t>Cardiology Resident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r>
              <a:rPr lang="en-US" sz="3600" b="1" dirty="0" err="1" smtClean="0">
                <a:solidFill>
                  <a:schemeClr val="tx1"/>
                </a:solidFill>
              </a:rPr>
              <a:t>Govt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TDMC </a:t>
            </a:r>
            <a:r>
              <a:rPr lang="en-US" sz="3600" b="1" dirty="0" err="1" smtClean="0">
                <a:solidFill>
                  <a:schemeClr val="tx1"/>
                </a:solidFill>
              </a:rPr>
              <a:t>Alappuzha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en-IN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 in Heart Failure with </a:t>
            </a:r>
            <a:r>
              <a:rPr lang="en-IN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en-IN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Preserved Ejection Fraction</a:t>
            </a:r>
          </a:p>
        </p:txBody>
      </p:sp>
      <p:pic>
        <p:nvPicPr>
          <p:cNvPr id="1028" name="Picture 4" descr="C:\Users\user\Desktop\images - 2022-11-25T010406.2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" y="3155225"/>
            <a:ext cx="7641772" cy="351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What is the pathophysiology?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22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933" y="214314"/>
            <a:ext cx="10390716" cy="146208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chemeClr val="accent5">
                    <a:lumMod val="75000"/>
                  </a:schemeClr>
                </a:solidFill>
              </a:rPr>
              <a:t>Determination of LV Diastolic function</a:t>
            </a:r>
            <a:endParaRPr lang="en-IN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58" y="2256251"/>
            <a:ext cx="11781091" cy="4250427"/>
          </a:xfrm>
        </p:spPr>
        <p:txBody>
          <a:bodyPr>
            <a:noAutofit/>
          </a:bodyPr>
          <a:lstStyle/>
          <a:p>
            <a:r>
              <a:rPr lang="en-IN" sz="2400" dirty="0" smtClean="0"/>
              <a:t>Ventricular relaxation and compliance-Haemodynamic </a:t>
            </a:r>
            <a:r>
              <a:rPr lang="en-IN" sz="2400" dirty="0"/>
              <a:t>load (afterload</a:t>
            </a:r>
            <a:r>
              <a:rPr lang="en-IN" sz="2400" dirty="0" smtClean="0"/>
              <a:t>)</a:t>
            </a:r>
          </a:p>
          <a:p>
            <a:pPr marL="0" indent="0">
              <a:buNone/>
            </a:pPr>
            <a:r>
              <a:rPr lang="en-IN" sz="2400" dirty="0" smtClean="0"/>
              <a:t>                                                                          Synchrony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                                                       Cellular </a:t>
            </a:r>
            <a:r>
              <a:rPr lang="en-IN" sz="2400" dirty="0"/>
              <a:t>mechanisms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LA volume and function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Heart rate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Pericardium</a:t>
            </a:r>
          </a:p>
          <a:p>
            <a:pPr>
              <a:lnSpc>
                <a:spcPct val="150000"/>
              </a:lnSpc>
            </a:pPr>
            <a:endParaRPr lang="en-I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    Derangement of any of the above will lead to abnormal filling pressures and diastolic dysfunction.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93" y="248164"/>
            <a:ext cx="11832659" cy="6471388"/>
          </a:xfrm>
        </p:spPr>
      </p:pic>
    </p:spTree>
    <p:extLst>
      <p:ext uri="{BB962C8B-B14F-4D97-AF65-F5344CB8AC3E}">
        <p14:creationId xmlns:p14="http://schemas.microsoft.com/office/powerpoint/2010/main" xmlns="" val="30578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43" y="160338"/>
            <a:ext cx="10856495" cy="6520338"/>
          </a:xfrm>
        </p:spPr>
      </p:pic>
      <p:sp>
        <p:nvSpPr>
          <p:cNvPr id="4" name="AutoShape 2" descr="data:image/png;base64,iVBORw0KGgoAAAANSUhEUgAAAQEAAADECAMAAACoYGR8AAAA0lBMVEX/////AAByc3Po6Ojv7+/8/Pz4+Pj19fX/8vJsbW3r6+v/+PiUlZX/enr/IyKJioqjpKSwsbH/wcCcnZ28vb19fn61trbc3NwAAAB8fX3i4uLMzc2Njo7AwcHU1NSDhIRmZ2efoKD/0dFdX1//FhX/ZWRYWlpRU1PHx8dERkapqalMTk4xMzM9Pz//6Oj/3d3/y8v/qqopKyv/iYgZHBz/oKD/b2//w8L/gYH/mJj/tbX/SUj/Vlb/QUD/Kyr/4uL/NDT/RkX/kpL/h4cQEhITGBheFOBFAAAeTklEQVR4nO1dC4PbJrY+g16VQitRJBhAAlS1EsbjPtJ0u9u0u3t3u///L13wPDpJ7HnZyUwm+ZJMPDKWpU/AeXDOAdICrkFmFy8SgCqHvAqHALhOkzRN4HmiUVCFP1ka7jcBV+RFFm41LXPAHPIFcgvZmeK2aRWkAHma3X7O3fj+9x+OeeFHg9crvMLU1BNHmPXDiqGR9ePZlgEwFXHAN4Qh7/GCp9zW5qHf9OXJye8/HvPSjwSvZ6hBmEwxinDdej7h3oAJDIT+Lxsb2pSOBAZ6C4tTIB76TT/87eTk5N+/Hu/Sj4RGr6ED1BHRYFIb1lRIE6FiH2gGCUsT2kwDsb4xM6xS4buHf9f3X0YOfjvatR8HaS7DtFchJsHxJEkrkG2WteH5V1onkOShjSxSGWZCCTJlbX3It33xc+Dgq6fGwRZtfrd2Y3/Hhvvw4j+Bg29/efB8+hzw4pdvAwm/vHjs63hU/PRV4ODnLx77Mh4Vv0UO/v5pc/D1H4GDL//12JfxqPjxdeDgb09TUfxQ+Ob3wMF33zz2ZTwq/vVd4OD/PnEOoqL4x9NTlj8kvv/5KSrL7wNqvSDTY6bSt985V5Z/eoyL+rDIskRy5fG0Kdu33nrxS+Dg5KdPR1FM6v7tQy9+isryPz4ZDlK04+BvkYOfPxEOkl0MXCiKf//+A18MQL7XVg2mcJamaXQRbFtdulULkJk85Cv3MHChKH5wZbneezOogBY1DdjRcoxAb7ZHSU6UofSQr9zLQOBgqyh+OGVZscjAVGI5IbZuEZKtsBKVRYccQ2eBAZ+kg4csoRP0BsCgYWa96NbEln1SorQsE4T0Pb/2BgYAfoiK4u8fSlHsNpGBBayAolFMNL32K2cbPnuEoCtgQE3LhjAa8OhwmMFRz5tsGjQu1rCuae0tTW1/3yFxIwOBg6go/t8H8iyH0W3kGqZwY70aKB/mZGp17VFCbLGEPkDSKp1T32D5Uoc+0HDbJHOr+nQNK+raYfCUDPf1n97CQFAU/x6V5a8felf3hCoGGAC3PAGCc46HinpwfZX2LIPEe5/JnoHOB1AQjie8dbLSeQsthIaeAsPvqHm34FYGgqIYPYr/fLbK8h0YuPSq/vQ8vap3YuBCUfz2WXpV78hAwFZZ/s8jcZDtXRvIMiiqtHrr0NWr4t1PvIW7MxCU5X8HDv77KF5VheN9xfsp4rpxeq4UhlcZGUCPr5otQ+n2LzACF297YrdHztvCTjruwwDAr4+kLINu6m5OrWg33mDP8JSXtRux4Whx4e0FiFbjpmYeC4CWQWZNK3rcMkHplNkatb1wc+l2nPp+DAB8s/WqfkBlucAYh8fsUYZ7DdxkG2o53STIVGfjVOcuqEiBgbwzGkO3plMVGeAEVAOlZ0LhzUBAzBSNjOMdX3BfBgIH331YZTnPgyGkG1TUHg9UwFw1iE+cOmMTTNo6MrCKCmIy8bpMcBZHQSJ0XyaWETQnK4m0FdIToo/DAMC//vYhleUtUqkzng8k0yDHKml0oZo8HTmQIQ7woB6NXFqfFU0wC5IkHPHAxyJJtPQ6JW0JjUqTgu849UMYuPCqvn5KYRihg1dv+7uuQM0NkUcPYyAoiv99mmEY98dDGXhHWf5QikLo+FevyZtvbSMP9JuPW2peDDee8OEMXHhVvzpXln8/ea8yMms0hyJIvHzhi0/AqzA5Zi6Lwz7zDBQtCm+DvCdCF7RKojigeeZVqhepcyoTR/ac+hAGAn6KnuUYhvH65PVBJ7oFQdK37dhOqhbpWbLGg9FrpYLQ9+HRa9SuuUDJqgCshJ75PDaE2MoGW3LwgtdTajGle6aJAxkIiuI/t57lF+HHgWe6CZLavDQSp6aHCRbhR952pORB3QkGcdnWgDqoUxDA9IrQ8MxLD1NCgzzsUyMAG93u6QQHM3DhVf3PP05O3qOeRDoLmPDAAGYW1gqFJ2wI8p3NgNYTM1lJurMClF1zbJCfbFqaxiHbkpL12JhGhYGxE0dgAODH/4uD4eSPI5xqHzKopvz6r3/9g+yvY9sfeRgMcO5dvmh+U8zVURi48Cie/Oco59qD+0QTp/cIMzsKAz/9/vrf217wMUZhHIWBk3P88/WXRzjZAXhQgOFRGPjXbz/+8H5NZtyh/csiE4BHPYXSzIUYQa3jweWtRiI6B1j1rkA40jzwvhEEXRmkWsJR31rViQJ3LBEGaiHb7mWMzC8ywqCStYW6DL+bDRhREVEP1nVl6sSZFEjOI0tQVwl7zVFwVAay37+6G/59d0dTMrhg/tUVYI98kOy852NP8eAnh1plCSphDn2grAmNq0Wm51hAIWBxyFsDJdVVKxgCFBQIP8raZK6us/I9MfDFyV1xd9M6VVoVYGS6DJQ7URAjR6bbiU+cl76XwxS9A6OGjHdAiEnOeAk5gpWiMtz4RLX3TXhR0oY0lNcmZbgv3h8D32Yvbgd8dw8GzuFwL4NiV1XCuyrr6wJTkhoKo0l0F2YIjTGGNswVLYwQVJ+h88EmroZmrZLEeC3FKI1XGrvCjOmQXdOOjs3Andrdn4EHoq6bW9s8bwbugs8M3MBAkaRQXF8py/JbViWfGwOTR0RdLMbwKEA53udluMAlA80E6Wl69ufpy+2v7s8/T1d5/HHR7mNhIEiMFeElattgXJYNMpJ2vJxuONklA3QNxWl6qooCiPIwnGZFUZzK4nLN5iNiYKaa9KZFAx8E1O04Gbgpz/GSgfF0mgMDs/VwWi5IndoZ56d2unTYfSwMTLIVlNROELl23qaTpnPP+xvmgisGzgYSGKBMw2nG/1SnyvHi1JNLd/2TYqA423tHLijaPG1anWKV+QTzIswG9CbH69UoWMV54DTe8Kn2L9Up1zoMi6t2T4oB4NNKNI6n+f5QvjvjkgHWQbqkc4xpOp3PuF6WZV2s78JAs9cNgt9Y+PVqj9/zrwc0DBXG053cKtmATgP+fLleHZjUvUManu7qYrsZSGWMJRvRkCGqO4VNzgXO6xq8SKRYFcHewZkRBSulWCvlkEp64VHigKnSZQIPhaSr8IEM8t7Ijddn3ez6LpjOleyawrwTQHwOvayDwizf7gKXijO+Fp6XsFu6yQ4G3K6P7Gag/DMysIHJpJoObd/Wjs/EOD7p0oItgoGolcLEFggM6wXYgTpGdKlIeNukaiAmpU3jKWjkguXABffBkiRW26ZRrHc7PSjp2a6wgnRYKkiLgfOlKopUsgKUqqwKJECidq0/7mNgJ3YzUPGLeMIu01gxqh1yNjxqjzgrY0xpXegRNyS8hp7VwfJtvVKE0zmYesjkKrU10JG4cJlOODxyxJs+abzgRLtFq2nnhe+WBRNf0cSMdNRlo9owl5Wqb4ZuqibV2XbZ5406XCckVQ+4KuuBZx2SxNQadTlGTiGRQ1IajrCjGS+Fim5wHh6Rk1IAQawqDfQKbIJQeHgIFaZORtmStJUYKV1iibqdXXgnA0UNZdqbordJTfQQWLckgYIiR2BCgPaJj0fRirP5MopU36St7cXuPoDwGaz1YKzsuJ3CMJsSW/L1Uky9L7ObGPj1169vxY+vn5I03KMRpZDY84Cly/CjPN+6Ym+0jd6Hj+i9Y69OyB8iGX/58m74+b66R7RKq51v7PeQ3zG89iPxFZNXUJ1uXxUXvVIN2/99m10ejv8ymoauGn/JCpvFVbNbuf5IGGBT1aBBaYJqTwzqoMe1MygHMluGwUxYZGWvJmFdjLMXzCJ1ZnAjmbrt1Edh4ItvfvjXF1+8eC9xx0VXmxaI97jOuloFYdQFLbbtuEYYaQjSP4hCZaFvJ9zPMMI6qAu003knYCnw7dVajsLAP8+nt2+//W5/mx8Omvy8Wrcd1KIIGnHHS3gVVKFa+wr84Lx7CStpuZHtGrBcBaMWNZSNZSDD7oqfexNHYeDvX3371ZaDGyII/jhobT1JZcbBO+A+yxsJFnIWf4WkShOJYQn6ivIx1k5pKJqE9C3o8OcOGSdHmge++PKW1fPfTk4OzlCQV8Vn2HXLMOsKeNspfqG57wyhfAtHYeDF37c94Kv9LbIYmP40Y/OPwMA2/+L3n25Uc/4RGfr54K96HziYgRfx5l5/E2bDG4IHvj+fKg9YYR+Qj/9dWnfuXN0hV8f8tbbbInf80qy/tPPdteV3Kf8y+g9lIIbTxaIF/7ixk3938vrk29cnvz/4a3QHdKhAL1Xis9SndbiFYYANDC6fiyAjN+G22jD3DakvMAEiK859oKlgS5oGOki+cmmRyEGBZukiZWgnXVwDOIyB3+Lo3+ah/XxyQzraN2GEnJz8cHLy4CjcPjzorEwwkkHUTZphwwbs27kdKUNybPEaYoSZPNOTtI0SqmR0o+fo7j2rgthcnLYj0bQcrDJDi4ZmkqUhSB7GQEzQvqrsdVNEwD9O/vsi9JGfHxJqVdS4H4LYB66COlBzD6UyPV0UxV7NFDcOFx3GC8AMZEBFD6JJJ0/JKGIcSbDlQYiMoKFjjDcIaq8grVVPAYk0hhw8nIGvY/DUHYs1/BrNxi/g14drjUu9LvgCyFkz1lj0yaQs4ituSzkza/pVeNydLSyg2rjOGzvQqBFBb/4X5hCYTegqi23KrONzqVc+qNfYVPgABn784yKc9o7YMnAIwuyG3cWLC4P9r4Sq7c/1VcPrMVXBqDf8/ED2RvNL7+DDGPgmhlDeK4r2YAYCbsmp3qf+5Td/7iEM/BCT0u+Zd3cMBt4P7s/ANnz03pXMng8D38ccoy/vfzMHMuBrM7YJV+c9fYe2/8YheX1pb4w/tNprIt2PgW15z789RLU7tA8EG0cPE5cDrgA2DXcgNWugiDHURUthFYSci9nqlfYDR7TIaJuzpgJnc9wWq6FKeinZjrCi+zDwRTSAvntYDP0RGDBu9GyJHtyX1TJyQbDyqBI81TbpV9XCu6pba4c0JkjhWtKxlEJ71Mp1akY1FRMm+N2cy7sz8CJWa3pwqeMHM1CYPqYUBgZqRQgzMYZ2BXM+0dYV2ILv6/BkzQKWDTBpXHdZi5uqL0EZCgLl5UjntPeDAGM4eXfp+64MXBpAD8WhfYA3gPnkBxyrFAe9B0rezihhIvzKN0JbEHmJXF03BoUHX1GFkG5AIzBjb1MhOO16wtuH9oEs5lT9cUh+4bFlQbhlEq2+qN1c+UG2rmGbXv0CxbYuy/UMjHdxJwaiAfjVYbmFx2YgWMBXSwVvpti/sUxwh7Isd2BgawAe6uL6iPWBr/95cvLt4UVIDmbgvgVW7oxbGNjmkf1yhO85lIG5X7/JQbZdKB445NfixM/zKi6FPn3LINido3EjA1sD8DhphAcy0AxQyalvkK8ESgWKapHwbMK8E11VlhqLMMv7blMIUaxaJJQsu8ZOibX1xFvRDGiqNjujwG5g4JsHGEB78WAGcsKI3vqIigk6KNVEktlLPJTQmcQ3JIj5bKALmSELMnLsa0IL0uMOKqpbVmY48Ssy92pguyu972VgawAdr5z1gxnIuJQpaAG4tUERsErXXjWNrNZga9kQnAoqmwblPuoJa+807x1WvUl9rxkpcyr9nAf9sWW7d3zYw8D38f6/PGL21KHzwIAIMFCIZ0HTw3Ueuzx3qa5I7RJaqkGEXqIFgb4HR3rv8o7oivM2U6mWYtAJ52pnWPROBrYG4IMMoL14n9JQd+aAQv47GNiugB27hPVHpA+8+O8hBtBePF0G3qpTul0Be/0ekmdffP3101w2lN1158qLgw2gjwVZknDtxnrZoOvWYjSAnkVxlVuh1gj1eBz0GzPoUQygjxhxL4tP+f63K2D3NICeU73G+66ARagZ9UCSXSH7eRssmepCxtySnfYksC3NfG8DaAXQD5thVWotvC6HIFZF3qGqRt4tFI3pGVJNsGpWlRBVF7TVO0T0PA62K2D3N4CidT60fdLlYt3OIwPASUJVLhbY5MFMQ4kFJAojx3BclGC1v/2kj4L/PtQAWlJYCpOYQswp8aHfY6mNK7oZNoWPDExQihxJiqU0CNqzpzpt/HDytwea7Z3VMLZDzmTpeVyeFjXUIm9ghI4CK/qSyxIXIu1MQeB6wv8TwwequHnvauKf8Rmf8XHhryBf9Vz34d0B2aYsA5ZAwvJpSKFVIFnGC+WAh7egYgfuQPnk8cptBmxcmUyabtQyuHJYOTOOgvCX7ULIWu0phvdsMAHOsPVUNSBLmF1tWZ+hRlGrUdYkjbuhitbzwBrq3DS9zaeaTrCmdCYmLykpkbM5lWNJ770XbzCihotV4KK6Cp7ev/PrzRVYybs7dr0PpHC5pHn5dVdF5u///V1QtON8wlnCcNK6XIeJJfSwXPs8zDGgIcnbFjSDoik48ETknqdOQlKkFfcFtC7uBqPDO87BileaZED07dXrnwy0V8wTrDd6GYjwhnWDR1nZBYtLLKEnmLR0rmdrxxeJ1zAnppFr31WANRtXCrV+JP3QxI1QGqrnntmWUmc/Jm0UCagx1RNYpboCYxUXy1CXICxmwCJBVAvUttYJSNdgE0P7pQlDAfO2MVDiLMMSQlPbJ4mfcTvGaCLyMTHQdKAEkjbY0qhOsbLC2V4YaWm3XSpfJaRHxPatwT3FZ0kt/JYBhawPDHBU6rJTHV4oKtPIQNIrs/qYGIgocoipokX8kRXbv+fHzpFClqWXWzVk8dft0ez8Q/k2oCaFXmXbDR8A/GA/yIT41JBciY9s+IS01M/4jM/4jPuBc1k9d+v1RmS1MeW8Xln/SdMQULGXnzoF+0sLfTIoD2KAEajeqhBzLc77vAKI3FlCBt6sgPqIOIgB65QdPIecB6M8i6XldNxfRca7zjU4KHSs6pPzPB6p5HnDXAZdf1sdIn6IB6Yy4I9nxD+YgYVAYcP/w2zImUds9sjyjk2sDhZbL4b/sXrKp8ZDo176taqRQ7h91ZyN49xMhWWhiWHII6Q7hhp/eR37HTs7Cstl151ElU69wvff+fhdBrI9vfa8KtJfH2y368eubePuw3GrFN62AihzfSqgQj0Yy1ncYE8tsOAMwsWhCWqoLRASM6azhfZUufChzNL6orCAkcmQwiALnXIHWctB6e1mVYMtQEKaq9CzWBFapEWRWGChw4XRNkjecbkJhiBXsXlokrV7b+QWBmKAYXaR3ZvCxZaC2yRd9bbv01BqWqL7CaZhajQZUDtxYxKGTbtp67mYPIVRbWA1YMQEZSsQubHEFvPQNy0aRONaJtoSExEut17F6nz/c1NDDBasI77RC+sbObke6U0BJkXK49Y6T1uBFfMC61VypgB7qms6LIPoMXKhuXVEDHdz1e5gwIzlIq3xZ7jHXVGGvooJ6ZG09p1kPa6hKLK4waTKirwoQOXAg7HOk7QMjw5SHQ3+MAXEGl8Jj0cgX8Kgz1WYDkAVRZ5vP6Tj8xrGyMAc9zvOAp+mYaxf874MlHgBdegDdS0NIgpRAxnVLREer6QJs61BFWl4mVIsCbXNqBDm4vZSRPsYoJKMYZJHcDaGcwpMEbfUiCQZ73TKLfL9paBu9PAauYLwKCfsElsPyG+YKPVEKcavQjc8461BvmtKZmZXzgRN5CUPfdb3c7Xu+ZzgnjdtaG4aROnbu1jsxg4GOsw9Q8qUsHDjMDG9Lo3CLT5se/H7YHtRcfxVW6dR/C+99lZytZ/nZbW29I09TKptkzu6RnbMhDLJq0KSjEPhK2i5TILuTHgs0/nwe3q6OEgf8M2bwUFNnw6xzsthl/SBcRADU9720BYx1TtxAEKlU6PiKVMdpVLMAG+LQkfFJ7l5h71HxI0MsLhEfP6SvD2zvQqTwuJqUuo5KQe8+PM8ryJWPoHRkJo0k1NIoUZgNwbJt6dY8FtoOrR/xXVHnpD8Sz4RFz8pr9Wjbdpw1U04zm8Yv+8ywFLNaVe1tdAbJRrVIkfBj6rtGn0tGsiEk8+cQwdBrYEpBkotkTMTU9xG7jvKiHXziKmDoPjZ8XZBsq3Wm8KcE8ET5B3idQ2NcKnBEOSyM+uYSMek6TJsijamFY8SD10QjxxSsbgh6JfUaOSqvkxIx8MVdBmhg+uMe6dy2SXsOyV8tTfOMtRLquhAFBWg11BSNbiztxO3bfiHRltMPZmCEtWWfWj8v3CQKln2DNGmbsQ4gCDFRG/fUGRbsTmFWs/OlqBq3dBmbN3C6sGJVqCYdY655aokc1tZcAusAgNqHUgGlGGCjXcqPLdZ9Um/brn1rWwsZX0ry73xjMm01GQI831yZZvMta5lWydU4YHpwABZw0TVLFdvD4WtdSdjsP75y+KaACqqePgq7ze7g2yKW7cFBhZZxm14hrhrjxsmvZZ6ajAP2nNgPDkL8rluFfYI2AwbiSc9x5o6CEbSa7VRob3XNKlV4MwPSVNS0reJX+392sKvTl+9XJXiqpcGXRwj2aYu6QYt1VAqVVInG0P3V7I4GogRGkY0cNSwpBAiNT2VqM7qcEUozgM1qK5XcbsqFAZoGK1Bc2XbylKdYg41lQl6VLh6QoUanRAZbRXhfbo3rZKsWfIpuInmvZXG7Ue0uv5+8K4sSP+SHHt5uwHEw7hL9lS0CcrlFd/nCjY/j72vHnN5d4c0JCAzqMLklswPOWEJvQhCrGOZ6YueUsFKqUwYny2uhxzXmevC1E00FsEkXETKxeBRcrW3QJpDtct/lu1RXN5wZ9xlvn3ngt85cdv2jVW1caVf3+dMqda6AF3Xutdtu8BCpeotrHKU4kFveG2dFrQPxitzkE2+ZSy0zsTkgiBX6nKgog5QvI/QW+KOCrH68tY9wS+Shs99FdmWpPhmIi4KjGU5eD5sP3Svkb2DAYKCMtXbvoF7xYMnrGUJxBAPnDg2wYxTXscCeX2Kp3CDJjLQe+V0kOOBATUQ0BSQ5eFYmMA5MBwGBBZg0FRsjFDIqjO6QrZ0PZ2SHhJc9IaWpBeJLcPA2dQNFkndUxuuWZbCIVxrZPVG3MOM3zUKggZbYt+PdtgvQ/cidGbqRQc43Djq0jEcIAVrjJGeSuNj5QCCSCwzx7UDicrEIZqitqsl4O1elVNrMhUYLBFw0WdhUFVNi1/GfB7UcILPtCW0yidE5tDPkK7Dm7AJ4wuNjBsBsqvv9ejeZaAosqEAlxSFe4S1hCXLlq41fAlKWIu9yScwstkkr2KlXnIGZ/IV0euBhgkXNkGj7WW9kS+1KdumoYSIscWky+09vvGw9YKjI+PRuh50EENhVOigUnKQeSUZL851T81k5jm4qJ9zyL3MpGRSQ5IynaSDBKa2H7o73jcD16f16xpllT4VReToDKRbYXbupMqLYDpm1aVri213hIj1Y4PyH12nd/ZkvU8cmwErPEY5whg3xls0rLmt2RyUctswpMSklj6IBaRLRjbGU/zq0dfOjs1AmMOxGIJYW2GEeYGD8QpLtEr6kpcCnJthDtKRlcT3WTB4u0c3So7NwAK1G5MpTM4cN7hxpepcH6Rc1ocOQLxwa1ga1hPrG1Og2j1+Et6xGQizcJjCK1LkJGmoA51ytp2ao/M5aD4qTPIZ4wmvqjCNM30vtfO9YHqPsuAdd0Jh3lLWdPdusbwPhDwv0lQzs9pdouf5I5+X2ZaG6EcfhZ/x/NBqSHeUHGi3qTLX0miuLwp8DCUK7g5RQhMM3SqNyxeNBD9kSnFWqhhes4TZMWdD3I1lTVIITbRPfDYAe0Z5aabODW147ekQmKgZL9tFl7pEFVXCAnRjTzhSZMNn3Q/jRm8cnZTr9+zZ+VFBd6bj0CnU9oXpaApBBUyJsaxPGhAopsoEzaiTzcxakBPMzDStBVNgq8QNS2UfG0x2lvUwa1ki7mtEaWAAylp03NKuBKiZQLw0rAyaSGmGEuqUorYWz4eBrXiNLta8+CsXBmKqTJ6fF9M9T4W5TKK5OPasCttA3Gfqsa/gMz7jMeGCdN9lbe3Sk84xpNFeko9mIx0btoQee3BUQ+OBkQHrPk3wkIhwr/G1A1XQFlqaDbjStBitHFLK9O3xBU8dMaQyA46x7IfGrdK1V2xc0jM5c+zlineQbeJrlJVG4hgQ4LW1upNlsrR8Zk+1YtPdwTHFHAzGAqfaW5j6XHYdzIALbMgSGbBAC6xKV4JDChRiZYw6auREG/sMGDiHjXsllzYvwUprpYEy3HXT4ZnXsaDyWGB4BQMqC1sq25suV+U6QbSf2POyj24C2VWi7ZkpRDfjU9SW8vQJLIx8OPAcCg4xbSZNiyQHmQJK4ipg/pCIlI8QmKDi5WhII4ZVa6lw2LiZMevppzLXLbjjCEqBa++dg7rua4WVD7Ofn59saPFRYVpRTTCNpGa0KKlgFMuZkKnt0PBx7C9+MFTMpElBJVmRkqEGzcNUkOcOCvdJibxzMHKfddH/B41noXow94j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85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Who are these patients?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42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COMORBID CONDITIONS- heterogeneous clinical </a:t>
            </a:r>
            <a:r>
              <a:rPr lang="en-IN" b="1" dirty="0"/>
              <a:t>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AGE</a:t>
            </a:r>
            <a:r>
              <a:rPr lang="en-IN" dirty="0" smtClean="0"/>
              <a:t>- </a:t>
            </a:r>
            <a:r>
              <a:rPr lang="en-US" dirty="0"/>
              <a:t>decrement </a:t>
            </a:r>
            <a:r>
              <a:rPr lang="en-US" dirty="0" smtClean="0"/>
              <a:t>due to </a:t>
            </a:r>
            <a:r>
              <a:rPr lang="en-US" dirty="0"/>
              <a:t>slower rates of LV relaxation</a:t>
            </a:r>
            <a:r>
              <a:rPr lang="en-US" dirty="0" smtClean="0"/>
              <a:t>, changes </a:t>
            </a:r>
            <a:r>
              <a:rPr lang="en-US" dirty="0"/>
              <a:t>in the pattern of LV filling, and reduction in the early diastolic annular </a:t>
            </a:r>
            <a:r>
              <a:rPr lang="en-US" dirty="0" smtClean="0"/>
              <a:t>velocity </a:t>
            </a:r>
            <a:r>
              <a:rPr lang="en-US" dirty="0"/>
              <a:t>that </a:t>
            </a:r>
            <a:r>
              <a:rPr lang="en-US" dirty="0" smtClean="0"/>
              <a:t>slowly </a:t>
            </a:r>
            <a:r>
              <a:rPr lang="en-IN" dirty="0" smtClean="0"/>
              <a:t>progress </a:t>
            </a:r>
            <a:r>
              <a:rPr lang="en-IN" dirty="0"/>
              <a:t>with </a:t>
            </a:r>
            <a:r>
              <a:rPr lang="en-IN" dirty="0" smtClean="0"/>
              <a:t>age</a:t>
            </a:r>
          </a:p>
          <a:p>
            <a:r>
              <a:rPr lang="en-IN" b="1" dirty="0" smtClean="0"/>
              <a:t>SEX</a:t>
            </a:r>
            <a:r>
              <a:rPr lang="en-IN" dirty="0" smtClean="0"/>
              <a:t>-</a:t>
            </a:r>
            <a:r>
              <a:rPr lang="en-US" dirty="0" smtClean="0"/>
              <a:t>Females are at </a:t>
            </a:r>
            <a:r>
              <a:rPr lang="en-US" dirty="0"/>
              <a:t>potent risk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HYPERTENSION</a:t>
            </a:r>
            <a:r>
              <a:rPr lang="en-US" dirty="0" smtClean="0"/>
              <a:t> - </a:t>
            </a:r>
            <a:r>
              <a:rPr lang="en-US" dirty="0"/>
              <a:t>concentric remodeling or overt LV hypertrophy, increasing arterial and ventricular systolic </a:t>
            </a:r>
            <a:r>
              <a:rPr lang="en-US" dirty="0" smtClean="0"/>
              <a:t>stiffness -&gt; impaired relaxation </a:t>
            </a:r>
            <a:r>
              <a:rPr lang="en-US" dirty="0"/>
              <a:t>and increased diastolic </a:t>
            </a:r>
            <a:r>
              <a:rPr lang="en-US" dirty="0" smtClean="0"/>
              <a:t>stiffness</a:t>
            </a:r>
          </a:p>
        </p:txBody>
      </p:sp>
    </p:spTree>
    <p:extLst>
      <p:ext uri="{BB962C8B-B14F-4D97-AF65-F5344CB8AC3E}">
        <p14:creationId xmlns:p14="http://schemas.microsoft.com/office/powerpoint/2010/main" xmlns="" val="27879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CAD </a:t>
            </a:r>
            <a:r>
              <a:rPr lang="en-IN" dirty="0" smtClean="0"/>
              <a:t>- guidelines </a:t>
            </a:r>
            <a:r>
              <a:rPr lang="en-US" dirty="0" smtClean="0"/>
              <a:t>recommend </a:t>
            </a:r>
            <a:r>
              <a:rPr lang="en-US" dirty="0"/>
              <a:t>revascularization in those patients with </a:t>
            </a:r>
            <a:r>
              <a:rPr lang="en-US" dirty="0" err="1"/>
              <a:t>HFpEF</a:t>
            </a:r>
            <a:r>
              <a:rPr lang="en-US" dirty="0"/>
              <a:t> in whom </a:t>
            </a:r>
            <a:r>
              <a:rPr lang="en-US" dirty="0" smtClean="0"/>
              <a:t>ischemia </a:t>
            </a:r>
            <a:r>
              <a:rPr lang="en-US" dirty="0"/>
              <a:t>is felt to contribute </a:t>
            </a:r>
            <a:r>
              <a:rPr lang="en-US" dirty="0" smtClean="0"/>
              <a:t>to </a:t>
            </a:r>
            <a:r>
              <a:rPr lang="en-IN" dirty="0" smtClean="0"/>
              <a:t>diastolic dysfunction</a:t>
            </a:r>
          </a:p>
          <a:p>
            <a:r>
              <a:rPr lang="en-US" b="1" dirty="0"/>
              <a:t>Atrial Fibrillation and Other Rhythm </a:t>
            </a:r>
            <a:r>
              <a:rPr lang="en-US" b="1" dirty="0" smtClean="0"/>
              <a:t>Disturbances:</a:t>
            </a:r>
          </a:p>
          <a:p>
            <a:r>
              <a:rPr lang="en-IN" b="1" dirty="0" smtClean="0"/>
              <a:t>Obesity</a:t>
            </a:r>
          </a:p>
          <a:p>
            <a:r>
              <a:rPr lang="en-IN" b="1" dirty="0" smtClean="0"/>
              <a:t>Diabetes  mellitus </a:t>
            </a:r>
            <a:r>
              <a:rPr lang="en-IN" dirty="0" smtClean="0"/>
              <a:t>- </a:t>
            </a:r>
            <a:r>
              <a:rPr lang="en-US" dirty="0" smtClean="0"/>
              <a:t> contributes </a:t>
            </a:r>
            <a:r>
              <a:rPr lang="en-US" dirty="0"/>
              <a:t>to structural and functional coronary vascular </a:t>
            </a:r>
            <a:r>
              <a:rPr lang="en-US" dirty="0" smtClean="0"/>
              <a:t>and myocardial </a:t>
            </a:r>
            <a:r>
              <a:rPr lang="en-US" dirty="0"/>
              <a:t>changes include metabolic disturbances, activation of </a:t>
            </a:r>
            <a:r>
              <a:rPr lang="en-US" dirty="0" err="1"/>
              <a:t>proinflammatory</a:t>
            </a:r>
            <a:r>
              <a:rPr lang="en-US" dirty="0"/>
              <a:t> and </a:t>
            </a:r>
            <a:r>
              <a:rPr lang="en-US" dirty="0" err="1" smtClean="0"/>
              <a:t>profibrotic</a:t>
            </a:r>
            <a:r>
              <a:rPr lang="en-US" dirty="0"/>
              <a:t> </a:t>
            </a:r>
            <a:r>
              <a:rPr lang="en-US" dirty="0" smtClean="0"/>
              <a:t>mediators</a:t>
            </a:r>
            <a:r>
              <a:rPr lang="en-US" dirty="0"/>
              <a:t>, cardiac autonomic neuropathy, and increases in advanced </a:t>
            </a:r>
            <a:r>
              <a:rPr lang="en-US" dirty="0" err="1"/>
              <a:t>glycation</a:t>
            </a:r>
            <a:r>
              <a:rPr lang="en-US" dirty="0"/>
              <a:t> end products (AGEs</a:t>
            </a:r>
            <a:r>
              <a:rPr lang="en-US" dirty="0" smtClean="0"/>
              <a:t>)  -&gt; </a:t>
            </a:r>
            <a:r>
              <a:rPr lang="en-US" dirty="0"/>
              <a:t>promote increased collagen accumulation and stiffness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913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CKD</a:t>
            </a:r>
          </a:p>
          <a:p>
            <a:r>
              <a:rPr lang="en-IN" b="1" dirty="0" smtClean="0"/>
              <a:t>SLEEP APNOEA</a:t>
            </a:r>
          </a:p>
          <a:p>
            <a:r>
              <a:rPr lang="en-IN" b="1" dirty="0" smtClean="0"/>
              <a:t>PULMONARY ARTERY HYPERTENSION </a:t>
            </a:r>
            <a:r>
              <a:rPr lang="en-IN" dirty="0" smtClean="0"/>
              <a:t>– prognostic </a:t>
            </a:r>
            <a:r>
              <a:rPr lang="en-US" dirty="0" smtClean="0"/>
              <a:t>implications </a:t>
            </a:r>
            <a:r>
              <a:rPr lang="en-US" dirty="0"/>
              <a:t>and is associated with higher morbidity and mortality </a:t>
            </a:r>
            <a:r>
              <a:rPr lang="en-US" dirty="0" smtClean="0"/>
              <a:t>rates</a:t>
            </a:r>
          </a:p>
          <a:p>
            <a:endParaRPr lang="en-US" dirty="0"/>
          </a:p>
          <a:p>
            <a:r>
              <a:rPr lang="en-US" b="1" dirty="0" smtClean="0"/>
              <a:t>OTHER RARE </a:t>
            </a:r>
            <a:r>
              <a:rPr lang="en-US" dirty="0" smtClean="0"/>
              <a:t>–infiltrative CM , </a:t>
            </a:r>
            <a:r>
              <a:rPr lang="en-US" dirty="0" err="1" smtClean="0"/>
              <a:t>valvular</a:t>
            </a:r>
            <a:r>
              <a:rPr lang="en-US" dirty="0" smtClean="0"/>
              <a:t> disease , constrictive pericarditis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38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848768"/>
          </a:xfrm>
        </p:spPr>
        <p:txBody>
          <a:bodyPr/>
          <a:lstStyle/>
          <a:p>
            <a:pPr algn="ctr"/>
            <a:r>
              <a:rPr lang="en-IN" b="1" dirty="0" smtClean="0"/>
              <a:t>PHENOTYPES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74" y="1329713"/>
            <a:ext cx="11456126" cy="51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2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42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How do you diagnose it?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Diagnosis of HF-PEF – 5 STEP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897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 is a complex clinical syndrome resulting from structural and functional impairment of ventricular filling or ejection of blood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heart failure is among the most common causes for hospitalization in patients older than 65 years of age in the developed 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6190" y="365125"/>
            <a:ext cx="12294633" cy="61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474"/>
            <a:ext cx="1171820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2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to treat it?</a:t>
            </a:r>
            <a:r>
              <a:rPr lang="en-US" dirty="0"/>
              <a:t/>
            </a:r>
            <a:br>
              <a:rPr lang="en-US" dirty="0"/>
            </a:br>
            <a:r>
              <a:rPr lang="en-IN" dirty="0" smtClean="0">
                <a:solidFill>
                  <a:srgbClr val="002060"/>
                </a:solidFill>
              </a:rPr>
              <a:t>MANAGEMENT OF </a:t>
            </a:r>
            <a:r>
              <a:rPr lang="en-IN" dirty="0" err="1" smtClean="0">
                <a:solidFill>
                  <a:srgbClr val="002060"/>
                </a:solidFill>
              </a:rPr>
              <a:t>HFpEF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41" y="3509963"/>
            <a:ext cx="6352501" cy="2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7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Pathophysiological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b="1" dirty="0" smtClean="0"/>
              <a:t>Reduction </a:t>
            </a:r>
            <a:r>
              <a:rPr lang="en-US" b="1" dirty="0"/>
              <a:t>and prevention of pulmonary and peripheral venous </a:t>
            </a:r>
            <a:r>
              <a:rPr lang="en-US" b="1" dirty="0" smtClean="0"/>
              <a:t>congestion </a:t>
            </a:r>
          </a:p>
          <a:p>
            <a:r>
              <a:rPr lang="en-US" dirty="0" smtClean="0"/>
              <a:t>fluid </a:t>
            </a:r>
            <a:r>
              <a:rPr lang="en-US" dirty="0"/>
              <a:t>and sodium restriction, judicious use of diuretics and nitrates, </a:t>
            </a:r>
            <a:r>
              <a:rPr lang="en-US" dirty="0" smtClean="0"/>
              <a:t>selective application </a:t>
            </a:r>
            <a:r>
              <a:rPr lang="en-US" dirty="0"/>
              <a:t>of </a:t>
            </a:r>
            <a:r>
              <a:rPr lang="en-US" dirty="0" err="1"/>
              <a:t>neurohormonal</a:t>
            </a:r>
            <a:r>
              <a:rPr lang="en-US" dirty="0"/>
              <a:t> modulation, and appropriate remote monitoring–based tailored </a:t>
            </a:r>
            <a:r>
              <a:rPr lang="en-US" dirty="0" smtClean="0"/>
              <a:t>care </a:t>
            </a:r>
          </a:p>
          <a:p>
            <a:pPr marL="0" indent="0">
              <a:buNone/>
            </a:pPr>
            <a:r>
              <a:rPr lang="en-US" b="1" dirty="0" smtClean="0"/>
              <a:t>2) Treatment </a:t>
            </a:r>
            <a:r>
              <a:rPr lang="en-US" b="1" dirty="0"/>
              <a:t>of antecedent and comorbid </a:t>
            </a:r>
            <a:r>
              <a:rPr lang="en-US" b="1" dirty="0" smtClean="0"/>
              <a:t>diseases</a:t>
            </a:r>
            <a:endParaRPr lang="en-US" dirty="0" smtClean="0"/>
          </a:p>
          <a:p>
            <a:r>
              <a:rPr lang="en-US" dirty="0" smtClean="0"/>
              <a:t>controlling </a:t>
            </a:r>
            <a:r>
              <a:rPr lang="en-US" dirty="0"/>
              <a:t>blood pressure at rest and modifying blood pressure response to exercise, controlling glucose</a:t>
            </a:r>
            <a:r>
              <a:rPr lang="en-US" dirty="0" smtClean="0"/>
              <a:t>, treating </a:t>
            </a:r>
            <a:r>
              <a:rPr lang="en-US" dirty="0"/>
              <a:t>and preventing ischemia, maintaining adequate renal function, and treating </a:t>
            </a:r>
            <a:r>
              <a:rPr lang="en-US" dirty="0" smtClean="0"/>
              <a:t>obesity</a:t>
            </a:r>
          </a:p>
          <a:p>
            <a:pPr marL="0" indent="0">
              <a:buNone/>
            </a:pPr>
            <a:r>
              <a:rPr lang="en-US" b="1" dirty="0" smtClean="0"/>
              <a:t>3)optimization of cardiac functional status</a:t>
            </a:r>
          </a:p>
          <a:p>
            <a:r>
              <a:rPr lang="en-US" dirty="0" smtClean="0"/>
              <a:t>prevent excessive tachycardia or bradycardia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59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Randomized Clinical Trials</a:t>
            </a:r>
            <a:b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30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756" y="6381549"/>
            <a:ext cx="721895" cy="317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08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7929"/>
            <a:ext cx="12281836" cy="70873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07" y="1695574"/>
            <a:ext cx="6251236" cy="57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7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752" y="0"/>
            <a:ext cx="12249752" cy="6858000"/>
          </a:xfrm>
        </p:spPr>
      </p:pic>
      <p:sp>
        <p:nvSpPr>
          <p:cNvPr id="5" name="Rectangle 4"/>
          <p:cNvSpPr/>
          <p:nvPr/>
        </p:nvSpPr>
        <p:spPr>
          <a:xfrm>
            <a:off x="211756" y="6381549"/>
            <a:ext cx="721895" cy="317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5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PT - Heart failure with preserved ejection fraction ( HF p EF ) PowerPoint  Presentation - ID:5563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64293"/>
            <a:ext cx="11963400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4582"/>
          </a:xfrm>
        </p:spPr>
      </p:pic>
      <p:sp>
        <p:nvSpPr>
          <p:cNvPr id="4" name="Rectangle 3"/>
          <p:cNvSpPr/>
          <p:nvPr/>
        </p:nvSpPr>
        <p:spPr>
          <a:xfrm>
            <a:off x="211756" y="6381549"/>
            <a:ext cx="721895" cy="317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815" y="6908758"/>
            <a:ext cx="724856" cy="4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8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  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HF-PEF ?</a:t>
            </a:r>
            <a:endParaRPr lang="en-US" dirty="0"/>
          </a:p>
          <a:p>
            <a:r>
              <a:rPr lang="en-US" dirty="0"/>
              <a:t>How Prevalent is it?</a:t>
            </a:r>
          </a:p>
          <a:p>
            <a:r>
              <a:rPr lang="en-US" dirty="0"/>
              <a:t>Who are these patients?</a:t>
            </a:r>
          </a:p>
          <a:p>
            <a:r>
              <a:rPr lang="en-US" dirty="0"/>
              <a:t>What is the pathophysiology?</a:t>
            </a:r>
          </a:p>
          <a:p>
            <a:r>
              <a:rPr lang="en-US" dirty="0"/>
              <a:t>How do you diagnose it?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What is the prognosis? </a:t>
            </a:r>
          </a:p>
          <a:p>
            <a:r>
              <a:rPr lang="en-US" dirty="0"/>
              <a:t>How to treat it?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19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HEAT HFPEF</a:t>
            </a:r>
            <a:endParaRPr lang="en-I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Background</a:t>
            </a:r>
          </a:p>
          <a:p>
            <a:r>
              <a:rPr lang="en-US" dirty="0"/>
              <a:t>Nitrates are commonly prescribed to enhance activity tolerance in patients with heart failure and a preserved ejection fraction. We compared the effect of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 or placebo on daily activity in such patients.</a:t>
            </a:r>
          </a:p>
          <a:p>
            <a:r>
              <a:rPr lang="en-US" b="1" dirty="0"/>
              <a:t>Methods</a:t>
            </a:r>
          </a:p>
          <a:p>
            <a:r>
              <a:rPr lang="en-US" dirty="0"/>
              <a:t>In this multicenter, double-blind, crossover study, 110 patients with heart failure and a preserved ejection fraction were randomly assigned to a 6-week dose-escalation regimen of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 (from 30 mg to 60 mg to 120 mg once daily) or placebo, with subsequent crossover to the other group for 6 weeks. The primary end point was the daily activity level, quantified as the average daily accelerometer units during the 120-mg phase, as assessed by patient-worn accelerometers. Secondary end points included hours of activity per day during the 120-mg phase, daily accelerometer units during all three dose regimens, quality-of-life scores, 6-minute walk distance, and levels of N-terminal pro–brain natriuretic peptide (NT-</a:t>
            </a:r>
            <a:r>
              <a:rPr lang="en-US" dirty="0" err="1"/>
              <a:t>proBNP</a:t>
            </a:r>
            <a:r>
              <a:rPr lang="en-US" dirty="0"/>
              <a:t>).</a:t>
            </a:r>
          </a:p>
          <a:p>
            <a:r>
              <a:rPr lang="en-US" b="1" dirty="0"/>
              <a:t>Results</a:t>
            </a:r>
          </a:p>
          <a:p>
            <a:r>
              <a:rPr lang="en-US" dirty="0"/>
              <a:t>In the group receiving the 120-mg dose of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, as compared with the placebo group, there was a </a:t>
            </a:r>
            <a:r>
              <a:rPr lang="en-US" dirty="0" err="1"/>
              <a:t>nonsignificant</a:t>
            </a:r>
            <a:r>
              <a:rPr lang="en-US" dirty="0"/>
              <a:t> trend toward lower daily activity (−381 accelerometer units; 95% confidence interval [CI], −780 to 17; P=0.06) and a significant decrease in hours of activity per day (−0.30 hours; 95% CI, −0.55 to −0.05; P=0.02). During all dose regimens, activity in the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 group was lower than that in the placebo group (−439 accelerometer units; 95% CI, −792 to −86; P=0.02). Activity levels decreased progressively and significantly with increased doses of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 (but not placebo). There were no significant between-group differences in the 6-minute walk distance, quality-of-life scores, or NT-</a:t>
            </a:r>
            <a:r>
              <a:rPr lang="en-US" dirty="0" err="1"/>
              <a:t>proBNP</a:t>
            </a:r>
            <a:r>
              <a:rPr lang="en-US" dirty="0"/>
              <a:t> levels.</a:t>
            </a:r>
          </a:p>
          <a:p>
            <a:r>
              <a:rPr lang="en-US" b="1" dirty="0"/>
              <a:t>Conclusions</a:t>
            </a:r>
          </a:p>
          <a:p>
            <a:r>
              <a:rPr lang="en-US" dirty="0"/>
              <a:t>Patients with heart failure and a preserved ejection fraction who received </a:t>
            </a:r>
            <a:r>
              <a:rPr lang="en-US" dirty="0" err="1"/>
              <a:t>isosorbide</a:t>
            </a:r>
            <a:r>
              <a:rPr lang="en-US" dirty="0"/>
              <a:t> </a:t>
            </a:r>
            <a:r>
              <a:rPr lang="en-US" dirty="0" err="1"/>
              <a:t>mononitrate</a:t>
            </a:r>
            <a:r>
              <a:rPr lang="en-US" dirty="0"/>
              <a:t> were less active and did not have better quality of life or submaximal exercise capacity than did patients who received placebo. (Funded by the National Heart, Lung, and Blood Institute; ClinicalTrials.gov number, </a:t>
            </a:r>
            <a:r>
              <a:rPr lang="en-US" dirty="0">
                <a:hlinkClick r:id="rId2"/>
              </a:rPr>
              <a:t>NCT02053493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31292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88455"/>
          </a:xfrm>
        </p:spPr>
      </p:pic>
    </p:spTree>
    <p:extLst>
      <p:ext uri="{BB962C8B-B14F-4D97-AF65-F5344CB8AC3E}">
        <p14:creationId xmlns:p14="http://schemas.microsoft.com/office/powerpoint/2010/main" xmlns="" val="29752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b="1" dirty="0" smtClean="0"/>
              <a:t>STATINS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  <a:p>
            <a:r>
              <a:rPr lang="en-US" dirty="0" smtClean="0"/>
              <a:t>Statins</a:t>
            </a:r>
            <a:r>
              <a:rPr lang="en-US" dirty="0"/>
              <a:t>, as anti-inflammatory agents : first-line therapy in CAD and hyperlipidemia </a:t>
            </a:r>
          </a:p>
          <a:p>
            <a:r>
              <a:rPr lang="en-US" b="1" dirty="0" smtClean="0"/>
              <a:t>CORONA </a:t>
            </a:r>
            <a:r>
              <a:rPr lang="en-US" b="1" dirty="0"/>
              <a:t>(Controlled </a:t>
            </a:r>
            <a:r>
              <a:rPr lang="en-US" b="1" dirty="0" err="1"/>
              <a:t>Rosuvastatin</a:t>
            </a:r>
            <a:r>
              <a:rPr lang="en-US" b="1" dirty="0"/>
              <a:t> Multinational Trial in Heart Failure) trial</a:t>
            </a:r>
            <a:r>
              <a:rPr lang="en-US" dirty="0"/>
              <a:t> : neutral regarding the efficacy of statins in patients with HFREF. </a:t>
            </a:r>
          </a:p>
          <a:p>
            <a:r>
              <a:rPr lang="en-US" b="1" dirty="0" err="1" smtClean="0"/>
              <a:t>Fukuta</a:t>
            </a:r>
            <a:r>
              <a:rPr lang="en-US" b="1" dirty="0" smtClean="0"/>
              <a:t> </a:t>
            </a:r>
            <a:r>
              <a:rPr lang="en-US" b="1" dirty="0"/>
              <a:t>et al</a:t>
            </a:r>
            <a:r>
              <a:rPr lang="en-US" dirty="0"/>
              <a:t>: significant relative risk reduction in mortality in HFPEF (LVEF &gt; 50%) </a:t>
            </a:r>
            <a:r>
              <a:rPr lang="en-US" dirty="0" err="1"/>
              <a:t>pts</a:t>
            </a:r>
            <a:r>
              <a:rPr lang="en-US" dirty="0"/>
              <a:t> with statin for 21months. </a:t>
            </a:r>
          </a:p>
          <a:p>
            <a:r>
              <a:rPr lang="en-US" dirty="0" smtClean="0"/>
              <a:t>270 </a:t>
            </a:r>
            <a:r>
              <a:rPr lang="en-US" dirty="0"/>
              <a:t>patients with HFPEF, follow-up for 5 years - improved survival compared to patients without statin therapy (HR= 0.65; 95%CI: 0.45-0.95, </a:t>
            </a:r>
            <a:r>
              <a:rPr lang="en-US" i="1" dirty="0"/>
              <a:t>P </a:t>
            </a:r>
            <a:r>
              <a:rPr lang="en-US" dirty="0"/>
              <a:t>= 0.029). - survival benefit was maintained after adjusting for differences in baseline characteristics, comorbidities, and other medications </a:t>
            </a:r>
          </a:p>
          <a:p>
            <a:r>
              <a:rPr lang="en-US" dirty="0" smtClean="0"/>
              <a:t>Some </a:t>
            </a:r>
            <a:r>
              <a:rPr lang="en-US" dirty="0"/>
              <a:t>small observational studies : seems to be associated with improved survival benefit in </a:t>
            </a:r>
            <a:r>
              <a:rPr lang="en-US" dirty="0" err="1"/>
              <a:t>pts</a:t>
            </a:r>
            <a:r>
              <a:rPr lang="en-US" dirty="0"/>
              <a:t> with HFPEF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3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5735"/>
            <a:ext cx="10515600" cy="7454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PARAMOUNT HF trial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PARAMOUNT was a phase 2, randomised, parallel-group, double-blind multicentre trial in patients with NYHA class II-III heart failure, EF &gt;=45% , and NT-</a:t>
            </a:r>
            <a:r>
              <a:rPr lang="en-IN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n-IN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&gt; 400 </a:t>
            </a:r>
            <a:r>
              <a:rPr lang="en-IN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IN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  <a:p>
            <a:r>
              <a:rPr lang="en-IN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were randomly assigned (1:1) to LCZ696 titrated to 200 mg twice daily or valsartan titrated to 160 mg twice daily, and treated for 36 weeks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726805"/>
            <a:ext cx="10972800" cy="14820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SUMMARY OF RESULTS OF THE PARAMOUNT TRIAL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744"/>
            <a:ext cx="12344400" cy="71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TOPCAT Trial Executive Committee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ardsJC: PARAGON-HF Trial Journal Club - Cardione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TRIALS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Digitalis Investigators Group (DIG) Trial included a separate cohort of 988 patients with ambulatory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(EF &gt;45%) in normal sinus rhythm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Digoxin did not alter the primary endpoint of heart failure–related hospitalization or cardiovascular mortality but did reduce the number of such hospitalizations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04011" y="235132"/>
            <a:ext cx="6740435" cy="603504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85" y="404949"/>
            <a:ext cx="10353675" cy="111034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1"/>
                </a:solidFill>
              </a:rPr>
              <a:t>SGLT2 </a:t>
            </a:r>
            <a:r>
              <a:rPr lang="en-IN" dirty="0" err="1" smtClean="0">
                <a:solidFill>
                  <a:schemeClr val="accent1"/>
                </a:solidFill>
              </a:rPr>
              <a:t>Inhibitirs</a:t>
            </a:r>
            <a:r>
              <a:rPr lang="en-IN" dirty="0" smtClean="0">
                <a:solidFill>
                  <a:schemeClr val="accent1"/>
                </a:solidFill>
              </a:rPr>
              <a:t/>
            </a:r>
            <a:br>
              <a:rPr lang="en-IN" dirty="0" smtClean="0">
                <a:solidFill>
                  <a:schemeClr val="accent1"/>
                </a:solidFill>
              </a:rPr>
            </a:br>
            <a:r>
              <a:rPr lang="en-IN" dirty="0" smtClean="0">
                <a:solidFill>
                  <a:schemeClr val="accent1"/>
                </a:solidFill>
              </a:rPr>
              <a:t>Mechanism </a:t>
            </a:r>
            <a:r>
              <a:rPr lang="en-IN" dirty="0" smtClean="0">
                <a:solidFill>
                  <a:schemeClr val="accent1"/>
                </a:solidFill>
              </a:rPr>
              <a:t>of action</a:t>
            </a:r>
            <a:endParaRPr lang="en-IN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SGLT2 Inhibition in the Diabetic Kidney—From Mechanisms to Clinical Outcome  | American Society of Nephrolo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63040"/>
            <a:ext cx="7687310" cy="52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5631" y="1797421"/>
            <a:ext cx="3314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Glucosuria</a:t>
            </a:r>
            <a:r>
              <a:rPr lang="en-IN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Natiuresis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Osmotic diuresis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Uricosuria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oxidative stress and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</a:t>
            </a:r>
            <a:r>
              <a:rPr lang="en-IN" dirty="0" err="1" smtClean="0"/>
              <a:t>intraglomerular</a:t>
            </a:r>
            <a:r>
              <a:rPr lang="en-IN" dirty="0" smtClean="0"/>
              <a:t> </a:t>
            </a:r>
            <a:r>
              <a:rPr lang="en-IN" dirty="0" err="1" smtClean="0"/>
              <a:t>filteration</a:t>
            </a:r>
            <a:r>
              <a:rPr lang="en-IN" dirty="0" smtClean="0"/>
              <a:t> pressures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albuminuria </a:t>
            </a: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plasma volume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Reduced body weight.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ification of heart failure based on ejection fraction - HFpef versus  HFref versus HFmref - General Practice Not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9"/>
          <a:stretch>
            <a:fillRect/>
          </a:stretch>
        </p:blipFill>
        <p:spPr bwMode="auto">
          <a:xfrm>
            <a:off x="0" y="0"/>
            <a:ext cx="12192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801985" y="-2484120"/>
            <a:ext cx="520700" cy="976630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" y="4457700"/>
            <a:ext cx="10515600" cy="2268537"/>
          </a:xfrm>
        </p:spPr>
        <p:txBody>
          <a:bodyPr/>
          <a:lstStyle/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American College of Cardiology defines </a:t>
            </a:r>
            <a:r>
              <a:rPr lang="en-I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an LV ejection fraction &gt;40%, with anything from 41% to 49% as borderline </a:t>
            </a:r>
            <a:r>
              <a:rPr lang="en-I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277495"/>
            <a:ext cx="10353675" cy="66802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Cardio-protective role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5" y="1198245"/>
            <a:ext cx="11312525" cy="53549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Blood pressure reduction and diuresis</a:t>
            </a:r>
            <a:r>
              <a:rPr lang="en-IN" sz="2400" dirty="0">
                <a:solidFill>
                  <a:srgbClr val="FFFF00"/>
                </a:solidFill>
              </a:rPr>
              <a:t> </a:t>
            </a:r>
            <a:r>
              <a:rPr lang="en-IN" dirty="0"/>
              <a:t>– SBP </a:t>
            </a:r>
            <a:r>
              <a:rPr lang="en-IN" dirty="0" smtClean="0"/>
              <a:t>(</a:t>
            </a:r>
            <a:r>
              <a:rPr lang="en-IN" dirty="0"/>
              <a:t>5–6 mmHg) </a:t>
            </a:r>
            <a:r>
              <a:rPr lang="en-IN" dirty="0" smtClean="0"/>
              <a:t>and DBP (1–2 </a:t>
            </a:r>
            <a:r>
              <a:rPr lang="en-IN" dirty="0"/>
              <a:t>mmHg</a:t>
            </a:r>
            <a:r>
              <a:rPr lang="en-IN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Ketone body metabolism </a:t>
            </a:r>
            <a:r>
              <a:rPr lang="en-IN" dirty="0" smtClean="0"/>
              <a:t>– Metabolic flexibility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more </a:t>
            </a:r>
            <a:r>
              <a:rPr lang="en-IN" dirty="0"/>
              <a:t>ATP is produced per molecule of oxygen consumed than with glucose or free fatty </a:t>
            </a:r>
            <a:r>
              <a:rPr lang="en-IN" dirty="0" smtClean="0"/>
              <a:t>acids.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Ketone bodies </a:t>
            </a:r>
            <a:r>
              <a:rPr lang="en-IN" dirty="0" smtClean="0"/>
              <a:t>(b-</a:t>
            </a:r>
            <a:r>
              <a:rPr lang="en-IN" dirty="0" err="1" smtClean="0"/>
              <a:t>hydroxybutyrate</a:t>
            </a:r>
            <a:r>
              <a:rPr lang="en-IN" dirty="0" smtClean="0"/>
              <a:t>) </a:t>
            </a:r>
            <a:r>
              <a:rPr lang="en-IN" dirty="0" smtClean="0">
                <a:sym typeface="Wingdings" panose="05000000000000000000" pitchFamily="2" charset="2"/>
              </a:rPr>
              <a:t></a:t>
            </a:r>
            <a:r>
              <a:rPr lang="en-IN" dirty="0" smtClean="0">
                <a:highlight>
                  <a:srgbClr val="FF0000"/>
                </a:highlight>
                <a:sym typeface="Wingdings" panose="05000000000000000000" pitchFamily="2" charset="2"/>
              </a:rPr>
              <a:t> </a:t>
            </a:r>
            <a:r>
              <a:rPr lang="en-IN" sz="2600" dirty="0">
                <a:solidFill>
                  <a:srgbClr val="FFFF00"/>
                </a:solidFill>
                <a:highlight>
                  <a:srgbClr val="FF0000"/>
                </a:highlight>
              </a:rPr>
              <a:t>intracellular </a:t>
            </a:r>
            <a:r>
              <a:rPr lang="en-IN" sz="26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signalling</a:t>
            </a:r>
            <a:r>
              <a:rPr lang="en-IN" sz="2600" dirty="0" smtClean="0">
                <a:solidFill>
                  <a:srgbClr val="FFFF00"/>
                </a:solidFill>
              </a:rPr>
              <a:t>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/>
              <a:t>endogenous inhibitor of histone deacetylases (HDACs</a:t>
            </a:r>
            <a:r>
              <a:rPr lang="en-IN" dirty="0" smtClean="0"/>
              <a:t>) </a:t>
            </a:r>
            <a:r>
              <a:rPr lang="en-IN" dirty="0" smtClean="0">
                <a:sym typeface="Wingdings" panose="05000000000000000000" pitchFamily="2" charset="2"/>
              </a:rPr>
              <a:t> gene expression.</a:t>
            </a:r>
          </a:p>
          <a:p>
            <a:pPr lvl="1"/>
            <a:r>
              <a:rPr lang="en-IN" sz="1900" dirty="0" smtClean="0"/>
              <a:t>HDAC </a:t>
            </a:r>
            <a:r>
              <a:rPr lang="en-IN" sz="1900" dirty="0"/>
              <a:t>inhibition improves cardiac function, reducing chamber size, improving cardiac metabolism, and reducing </a:t>
            </a:r>
            <a:r>
              <a:rPr lang="en-IN" sz="1900" dirty="0" smtClean="0"/>
              <a:t>inflammation.</a:t>
            </a:r>
          </a:p>
          <a:p>
            <a:pPr lvl="1"/>
            <a:r>
              <a:rPr lang="en-IN" sz="1900" dirty="0"/>
              <a:t>b-</a:t>
            </a:r>
            <a:r>
              <a:rPr lang="en-IN" sz="1900" dirty="0" err="1"/>
              <a:t>hydroxybutyrate</a:t>
            </a:r>
            <a:r>
              <a:rPr lang="en-IN" sz="1900" dirty="0"/>
              <a:t> is also reported to be a ligand for G </a:t>
            </a:r>
            <a:r>
              <a:rPr lang="en-IN" sz="1900" dirty="0" err="1"/>
              <a:t>proteincoupled</a:t>
            </a:r>
            <a:r>
              <a:rPr lang="en-IN" sz="1900" dirty="0"/>
              <a:t> receptor 41 (GPR41</a:t>
            </a:r>
            <a:r>
              <a:rPr lang="en-IN" sz="1900" dirty="0" smtClean="0"/>
              <a:t>)  </a:t>
            </a:r>
            <a:r>
              <a:rPr lang="en-IN" sz="1900" dirty="0" smtClean="0">
                <a:sym typeface="Wingdings" panose="05000000000000000000" pitchFamily="2" charset="2"/>
              </a:rPr>
              <a:t> </a:t>
            </a:r>
            <a:r>
              <a:rPr lang="en-IN" sz="1900" dirty="0"/>
              <a:t>b-</a:t>
            </a:r>
            <a:r>
              <a:rPr lang="en-IN" sz="1900" dirty="0" err="1"/>
              <a:t>hydroxybutyrate</a:t>
            </a:r>
            <a:r>
              <a:rPr lang="en-IN" sz="1900" dirty="0"/>
              <a:t> reportedly suppresses sympathetic nervous system activity and heart </a:t>
            </a:r>
            <a:r>
              <a:rPr lang="en-IN" sz="1900" dirty="0" smtClean="0"/>
              <a:t>rates .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3765" y="1216025"/>
            <a:ext cx="10353675" cy="538099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  <a:highlight>
                  <a:srgbClr val="FF0000"/>
                </a:highlight>
              </a:rPr>
              <a:t>4</a:t>
            </a:r>
            <a:r>
              <a:rPr lang="en-IN" dirty="0">
                <a:solidFill>
                  <a:srgbClr val="FFFF00"/>
                </a:solidFill>
                <a:highlight>
                  <a:srgbClr val="FF0000"/>
                </a:highlight>
              </a:rPr>
              <a:t>. </a:t>
            </a: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Sodium-hydrogen </a:t>
            </a:r>
            <a:r>
              <a:rPr lang="en-IN" sz="24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exchanger</a:t>
            </a:r>
          </a:p>
          <a:p>
            <a:pPr marL="0" indent="0">
              <a:buNone/>
            </a:pPr>
            <a:r>
              <a:rPr lang="en-IN" dirty="0" smtClean="0"/>
              <a:t>SGLT2 </a:t>
            </a:r>
            <a:r>
              <a:rPr lang="en-IN" dirty="0"/>
              <a:t>inhibitors may reduce intracellular Na+ load in failing </a:t>
            </a:r>
            <a:r>
              <a:rPr lang="en-IN" dirty="0" err="1"/>
              <a:t>cardiomyocytes</a:t>
            </a:r>
            <a:r>
              <a:rPr lang="en-IN" dirty="0"/>
              <a:t> by inhibiting the </a:t>
            </a:r>
            <a:r>
              <a:rPr lang="en-IN" dirty="0" err="1"/>
              <a:t>sarcolemmal</a:t>
            </a:r>
            <a:r>
              <a:rPr lang="en-IN" dirty="0"/>
              <a:t> Na+ /H+ exchanger (NHE</a:t>
            </a:r>
            <a:r>
              <a:rPr lang="en-IN" dirty="0" smtClean="0"/>
              <a:t>) .</a:t>
            </a:r>
          </a:p>
          <a:p>
            <a:pPr marL="0" indent="0">
              <a:buNone/>
            </a:pPr>
            <a:r>
              <a:rPr lang="en-IN" dirty="0"/>
              <a:t>Elevated cytoplasmic Na+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 smtClean="0"/>
              <a:t>mitochondrial </a:t>
            </a:r>
            <a:r>
              <a:rPr lang="en-IN" dirty="0"/>
              <a:t>Ca2+ </a:t>
            </a:r>
            <a:r>
              <a:rPr lang="en-IN" dirty="0" smtClean="0"/>
              <a:t>extrusion (cytosolic </a:t>
            </a:r>
            <a:r>
              <a:rPr lang="en-IN" dirty="0"/>
              <a:t>Na+ /Ca2+ </a:t>
            </a:r>
            <a:r>
              <a:rPr lang="en-IN" dirty="0" smtClean="0"/>
              <a:t>exchanger ).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5. Elevation of </a:t>
            </a:r>
            <a:r>
              <a:rPr lang="en-IN" sz="2400" dirty="0" err="1">
                <a:solidFill>
                  <a:srgbClr val="FFFF00"/>
                </a:solidFill>
                <a:highlight>
                  <a:srgbClr val="FF0000"/>
                </a:highlight>
              </a:rPr>
              <a:t>hemoglobin</a:t>
            </a: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 and </a:t>
            </a:r>
            <a:r>
              <a:rPr lang="en-IN" sz="2400" dirty="0" err="1">
                <a:solidFill>
                  <a:srgbClr val="FFFF00"/>
                </a:solidFill>
                <a:highlight>
                  <a:srgbClr val="FF0000"/>
                </a:highlight>
              </a:rPr>
              <a:t>hematocrit</a:t>
            </a: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 levels </a:t>
            </a:r>
            <a:r>
              <a:rPr lang="en-IN" sz="24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 (2-4%) and erythropoietin .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6. </a:t>
            </a:r>
            <a:r>
              <a:rPr lang="en-IN" sz="24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Suppression of sympathetic activity and HR.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  <a:highlight>
                  <a:srgbClr val="FF0000"/>
                </a:highlight>
              </a:rPr>
              <a:t>7. Activation of endothelial nitric oxide </a:t>
            </a:r>
            <a:r>
              <a:rPr lang="en-IN" sz="2400" dirty="0" smtClean="0">
                <a:solidFill>
                  <a:srgbClr val="FFFF00"/>
                </a:solidFill>
                <a:highlight>
                  <a:srgbClr val="FF0000"/>
                </a:highlight>
              </a:rPr>
              <a:t>synthase.</a:t>
            </a:r>
          </a:p>
          <a:p>
            <a:pPr lvl="1"/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5" y="984250"/>
            <a:ext cx="11497310" cy="5534025"/>
          </a:xfrm>
        </p:spPr>
        <p:txBody>
          <a:bodyPr/>
          <a:lstStyle/>
          <a:p>
            <a:pPr marL="0" indent="0">
              <a:buNone/>
            </a:pPr>
            <a:r>
              <a:rPr lang="en-IN" sz="1800" dirty="0" smtClean="0"/>
              <a:t>.</a:t>
            </a:r>
            <a:endParaRPr lang="en-I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21" t="38328" r="22322" b="19271"/>
          <a:stretch>
            <a:fillRect/>
          </a:stretch>
        </p:blipFill>
        <p:spPr>
          <a:xfrm>
            <a:off x="1845129" y="983549"/>
            <a:ext cx="7576457" cy="510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550" y="198438"/>
            <a:ext cx="934085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The Evolution of </a:t>
            </a:r>
            <a:r>
              <a:rPr sz="3200" b="1" spc="-5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SGLT2i </a:t>
            </a:r>
            <a:r>
              <a:rPr sz="32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in </a:t>
            </a:r>
            <a:r>
              <a:rPr sz="3200" b="1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HF</a:t>
            </a:r>
            <a:r>
              <a:rPr sz="3200" b="1" spc="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Management</a:t>
            </a:r>
          </a:p>
        </p:txBody>
      </p:sp>
      <p:sp>
        <p:nvSpPr>
          <p:cNvPr id="3" name="object 3"/>
          <p:cNvSpPr/>
          <p:nvPr/>
        </p:nvSpPr>
        <p:spPr>
          <a:xfrm>
            <a:off x="9228925" y="1730501"/>
            <a:ext cx="1963331" cy="2842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786" y="1730501"/>
            <a:ext cx="1691198" cy="285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31820" y="2125979"/>
            <a:ext cx="5740400" cy="1354455"/>
            <a:chOff x="3131820" y="2125979"/>
            <a:chExt cx="5740400" cy="1354455"/>
          </a:xfrm>
        </p:grpSpPr>
        <p:sp>
          <p:nvSpPr>
            <p:cNvPr id="6" name="object 6"/>
            <p:cNvSpPr/>
            <p:nvPr/>
          </p:nvSpPr>
          <p:spPr>
            <a:xfrm>
              <a:off x="6180582" y="2145029"/>
              <a:ext cx="2672715" cy="1316355"/>
            </a:xfrm>
            <a:custGeom>
              <a:avLst/>
              <a:gdLst/>
              <a:ahLst/>
              <a:cxnLst/>
              <a:rect l="l" t="t" r="r" b="b"/>
              <a:pathLst>
                <a:path w="2672715" h="1316354">
                  <a:moveTo>
                    <a:pt x="2001456" y="0"/>
                  </a:moveTo>
                  <a:lnTo>
                    <a:pt x="2001456" y="218008"/>
                  </a:lnTo>
                  <a:lnTo>
                    <a:pt x="0" y="218008"/>
                  </a:lnTo>
                  <a:lnTo>
                    <a:pt x="0" y="1097965"/>
                  </a:lnTo>
                  <a:lnTo>
                    <a:pt x="2001456" y="1097965"/>
                  </a:lnTo>
                  <a:lnTo>
                    <a:pt x="2001456" y="1315973"/>
                  </a:lnTo>
                  <a:lnTo>
                    <a:pt x="2672334" y="657986"/>
                  </a:lnTo>
                  <a:lnTo>
                    <a:pt x="20014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0582" y="2145029"/>
              <a:ext cx="2672715" cy="1316355"/>
            </a:xfrm>
            <a:custGeom>
              <a:avLst/>
              <a:gdLst/>
              <a:ahLst/>
              <a:cxnLst/>
              <a:rect l="l" t="t" r="r" b="b"/>
              <a:pathLst>
                <a:path w="2672715" h="1316354">
                  <a:moveTo>
                    <a:pt x="0" y="218008"/>
                  </a:moveTo>
                  <a:lnTo>
                    <a:pt x="2001456" y="218008"/>
                  </a:lnTo>
                  <a:lnTo>
                    <a:pt x="2001456" y="0"/>
                  </a:lnTo>
                  <a:lnTo>
                    <a:pt x="2672334" y="657986"/>
                  </a:lnTo>
                  <a:lnTo>
                    <a:pt x="2001456" y="1315973"/>
                  </a:lnTo>
                  <a:lnTo>
                    <a:pt x="2001456" y="1097965"/>
                  </a:lnTo>
                  <a:lnTo>
                    <a:pt x="0" y="1097965"/>
                  </a:lnTo>
                  <a:lnTo>
                    <a:pt x="0" y="2180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1060" y="2367533"/>
              <a:ext cx="2406650" cy="882650"/>
            </a:xfrm>
            <a:custGeom>
              <a:avLst/>
              <a:gdLst/>
              <a:ahLst/>
              <a:cxnLst/>
              <a:rect l="l" t="t" r="r" b="b"/>
              <a:pathLst>
                <a:path w="2406650" h="882650">
                  <a:moveTo>
                    <a:pt x="1956549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1956549" y="882396"/>
                  </a:lnTo>
                  <a:lnTo>
                    <a:pt x="2406396" y="441198"/>
                  </a:lnTo>
                  <a:lnTo>
                    <a:pt x="1956549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1060" y="2367533"/>
              <a:ext cx="2406650" cy="882650"/>
            </a:xfrm>
            <a:custGeom>
              <a:avLst/>
              <a:gdLst/>
              <a:ahLst/>
              <a:cxnLst/>
              <a:rect l="l" t="t" r="r" b="b"/>
              <a:pathLst>
                <a:path w="2406650" h="882650">
                  <a:moveTo>
                    <a:pt x="0" y="0"/>
                  </a:moveTo>
                  <a:lnTo>
                    <a:pt x="1956549" y="0"/>
                  </a:lnTo>
                  <a:lnTo>
                    <a:pt x="2406396" y="441198"/>
                  </a:lnTo>
                  <a:lnTo>
                    <a:pt x="1956549" y="882396"/>
                  </a:lnTo>
                  <a:lnTo>
                    <a:pt x="0" y="8823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0870" y="2365247"/>
              <a:ext cx="1986914" cy="885190"/>
            </a:xfrm>
            <a:custGeom>
              <a:avLst/>
              <a:gdLst/>
              <a:ahLst/>
              <a:cxnLst/>
              <a:rect l="l" t="t" r="r" b="b"/>
              <a:pathLst>
                <a:path w="1986914" h="885189">
                  <a:moveTo>
                    <a:pt x="1535518" y="0"/>
                  </a:moveTo>
                  <a:lnTo>
                    <a:pt x="0" y="0"/>
                  </a:lnTo>
                  <a:lnTo>
                    <a:pt x="0" y="884682"/>
                  </a:lnTo>
                  <a:lnTo>
                    <a:pt x="1535518" y="884682"/>
                  </a:lnTo>
                  <a:lnTo>
                    <a:pt x="1986533" y="442341"/>
                  </a:lnTo>
                  <a:lnTo>
                    <a:pt x="1535518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0870" y="2365247"/>
              <a:ext cx="1986914" cy="885190"/>
            </a:xfrm>
            <a:custGeom>
              <a:avLst/>
              <a:gdLst/>
              <a:ahLst/>
              <a:cxnLst/>
              <a:rect l="l" t="t" r="r" b="b"/>
              <a:pathLst>
                <a:path w="1986914" h="885189">
                  <a:moveTo>
                    <a:pt x="0" y="0"/>
                  </a:moveTo>
                  <a:lnTo>
                    <a:pt x="1535518" y="0"/>
                  </a:lnTo>
                  <a:lnTo>
                    <a:pt x="1986533" y="442341"/>
                  </a:lnTo>
                  <a:lnTo>
                    <a:pt x="1535518" y="884682"/>
                  </a:lnTo>
                  <a:lnTo>
                    <a:pt x="0" y="8846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5754" y="2249423"/>
              <a:ext cx="3061335" cy="0"/>
            </a:xfrm>
            <a:custGeom>
              <a:avLst/>
              <a:gdLst/>
              <a:ahLst/>
              <a:cxnLst/>
              <a:rect l="l" t="t" r="r" b="b"/>
              <a:pathLst>
                <a:path w="3061335">
                  <a:moveTo>
                    <a:pt x="0" y="0"/>
                  </a:moveTo>
                  <a:lnTo>
                    <a:pt x="3061195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5254" y="2135110"/>
              <a:ext cx="3442335" cy="228600"/>
            </a:xfrm>
            <a:custGeom>
              <a:avLst/>
              <a:gdLst/>
              <a:ahLst/>
              <a:cxnLst/>
              <a:rect l="l" t="t" r="r" b="b"/>
              <a:pathLst>
                <a:path w="3442334" h="228600">
                  <a:moveTo>
                    <a:pt x="228600" y="228600"/>
                  </a:moveTo>
                  <a:lnTo>
                    <a:pt x="228587" y="0"/>
                  </a:lnTo>
                  <a:lnTo>
                    <a:pt x="0" y="114312"/>
                  </a:lnTo>
                  <a:lnTo>
                    <a:pt x="228600" y="228600"/>
                  </a:lnTo>
                  <a:close/>
                </a:path>
                <a:path w="3442334" h="228600">
                  <a:moveTo>
                    <a:pt x="3442208" y="114312"/>
                  </a:moveTo>
                  <a:lnTo>
                    <a:pt x="3213608" y="0"/>
                  </a:lnTo>
                  <a:lnTo>
                    <a:pt x="3213595" y="228600"/>
                  </a:lnTo>
                  <a:lnTo>
                    <a:pt x="3442208" y="1143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1543" y="3250310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44593" y="3250310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7119" y="325488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6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175254" y="1690865"/>
            <a:ext cx="5080635" cy="228600"/>
            <a:chOff x="3175254" y="1690865"/>
            <a:chExt cx="5080635" cy="228600"/>
          </a:xfrm>
        </p:grpSpPr>
        <p:sp>
          <p:nvSpPr>
            <p:cNvPr id="18" name="object 18"/>
            <p:cNvSpPr/>
            <p:nvPr/>
          </p:nvSpPr>
          <p:spPr>
            <a:xfrm>
              <a:off x="3175254" y="1805178"/>
              <a:ext cx="4890135" cy="0"/>
            </a:xfrm>
            <a:custGeom>
              <a:avLst/>
              <a:gdLst/>
              <a:ahLst/>
              <a:cxnLst/>
              <a:rect l="l" t="t" r="r" b="b"/>
              <a:pathLst>
                <a:path w="4890134">
                  <a:moveTo>
                    <a:pt x="0" y="0"/>
                  </a:moveTo>
                  <a:lnTo>
                    <a:pt x="4890008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27149" y="1690865"/>
              <a:ext cx="229235" cy="228600"/>
            </a:xfrm>
            <a:custGeom>
              <a:avLst/>
              <a:gdLst/>
              <a:ahLst/>
              <a:cxnLst/>
              <a:rect l="l" t="t" r="r" b="b"/>
              <a:pathLst>
                <a:path w="229234" h="228600">
                  <a:moveTo>
                    <a:pt x="12" y="0"/>
                  </a:moveTo>
                  <a:lnTo>
                    <a:pt x="0" y="228600"/>
                  </a:lnTo>
                  <a:lnTo>
                    <a:pt x="228612" y="1143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72455" y="4744466"/>
            <a:ext cx="186626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Normal  </a:t>
            </a:r>
            <a:r>
              <a:rPr sz="2800" b="1" spc="-160" dirty="0">
                <a:latin typeface="Arial" panose="020B0604020202020204"/>
                <a:cs typeface="Arial" panose="020B0604020202020204"/>
              </a:rPr>
              <a:t>V</a:t>
            </a:r>
            <a:r>
              <a:rPr sz="2800" b="1" dirty="0">
                <a:latin typeface="Arial" panose="020B0604020202020204"/>
                <a:cs typeface="Arial" panose="020B0604020202020204"/>
              </a:rPr>
              <a:t>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n</a:t>
            </a:r>
            <a:r>
              <a:rPr sz="2800" b="1" dirty="0">
                <a:latin typeface="Arial" panose="020B0604020202020204"/>
                <a:cs typeface="Arial" panose="020B0604020202020204"/>
              </a:rPr>
              <a:t>tric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u</a:t>
            </a:r>
            <a:r>
              <a:rPr sz="2800" b="1" dirty="0">
                <a:latin typeface="Arial" panose="020B0604020202020204"/>
                <a:cs typeface="Arial" panose="020B0604020202020204"/>
              </a:rPr>
              <a:t>lar 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Function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91980" y="4744466"/>
            <a:ext cx="22028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33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End-stage 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Heart</a:t>
            </a:r>
            <a:r>
              <a:rPr sz="2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Failure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7497" y="3418941"/>
            <a:ext cx="2534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5585" algn="l"/>
              </a:tabLst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0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years	</a:t>
            </a:r>
            <a:r>
              <a:rPr sz="3000" b="1" spc="-7" baseline="1000" dirty="0">
                <a:latin typeface="Arial" panose="020B0604020202020204"/>
                <a:cs typeface="Arial" panose="020B0604020202020204"/>
              </a:rPr>
              <a:t>10</a:t>
            </a:r>
            <a:r>
              <a:rPr sz="3000" b="1" spc="-120" baseline="1000" dirty="0">
                <a:latin typeface="Arial" panose="020B0604020202020204"/>
                <a:cs typeface="Arial" panose="020B0604020202020204"/>
              </a:rPr>
              <a:t> </a:t>
            </a:r>
            <a:r>
              <a:rPr sz="3000" b="1" spc="-7" baseline="1000" dirty="0">
                <a:latin typeface="Arial" panose="020B0604020202020204"/>
                <a:cs typeface="Arial" panose="020B0604020202020204"/>
              </a:rPr>
              <a:t>years</a:t>
            </a:r>
            <a:endParaRPr sz="3000" baseline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5015" y="2422880"/>
            <a:ext cx="18008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Pre-clinical  (subclinical) stage  of the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disease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6318" y="2544749"/>
            <a:ext cx="1381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Clinical stage  of the</a:t>
            </a:r>
            <a:r>
              <a:rPr sz="1600" b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disease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4913" y="2422677"/>
            <a:ext cx="1210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Detectable  cardiac  involvemen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461759" y="3211829"/>
            <a:ext cx="2482215" cy="994410"/>
            <a:chOff x="6461759" y="3211829"/>
            <a:chExt cx="2482215" cy="994410"/>
          </a:xfrm>
        </p:grpSpPr>
        <p:sp>
          <p:nvSpPr>
            <p:cNvPr id="27" name="object 27"/>
            <p:cNvSpPr/>
            <p:nvPr/>
          </p:nvSpPr>
          <p:spPr>
            <a:xfrm>
              <a:off x="7742300" y="3240404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29">
                  <a:moveTo>
                    <a:pt x="0" y="0"/>
                  </a:moveTo>
                  <a:lnTo>
                    <a:pt x="0" y="53204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56588" y="3743858"/>
              <a:ext cx="171450" cy="172085"/>
            </a:xfrm>
            <a:custGeom>
              <a:avLst/>
              <a:gdLst/>
              <a:ahLst/>
              <a:cxnLst/>
              <a:rect l="l" t="t" r="r" b="b"/>
              <a:pathLst>
                <a:path w="171450" h="172085">
                  <a:moveTo>
                    <a:pt x="171450" y="12"/>
                  </a:moveTo>
                  <a:lnTo>
                    <a:pt x="0" y="0"/>
                  </a:lnTo>
                  <a:lnTo>
                    <a:pt x="85712" y="171462"/>
                  </a:lnTo>
                  <a:lnTo>
                    <a:pt x="171450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61759" y="3936491"/>
              <a:ext cx="2482215" cy="269875"/>
            </a:xfrm>
            <a:custGeom>
              <a:avLst/>
              <a:gdLst/>
              <a:ahLst/>
              <a:cxnLst/>
              <a:rect l="l" t="t" r="r" b="b"/>
              <a:pathLst>
                <a:path w="2482215" h="269875">
                  <a:moveTo>
                    <a:pt x="2436876" y="0"/>
                  </a:moveTo>
                  <a:lnTo>
                    <a:pt x="44958" y="0"/>
                  </a:lnTo>
                  <a:lnTo>
                    <a:pt x="27458" y="3533"/>
                  </a:lnTo>
                  <a:lnTo>
                    <a:pt x="13168" y="13168"/>
                  </a:lnTo>
                  <a:lnTo>
                    <a:pt x="3533" y="27458"/>
                  </a:lnTo>
                  <a:lnTo>
                    <a:pt x="0" y="44957"/>
                  </a:lnTo>
                  <a:lnTo>
                    <a:pt x="0" y="224789"/>
                  </a:lnTo>
                  <a:lnTo>
                    <a:pt x="3533" y="242289"/>
                  </a:lnTo>
                  <a:lnTo>
                    <a:pt x="13168" y="256579"/>
                  </a:lnTo>
                  <a:lnTo>
                    <a:pt x="27458" y="266214"/>
                  </a:lnTo>
                  <a:lnTo>
                    <a:pt x="44958" y="269747"/>
                  </a:lnTo>
                  <a:lnTo>
                    <a:pt x="2436876" y="269747"/>
                  </a:lnTo>
                  <a:lnTo>
                    <a:pt x="2454375" y="266214"/>
                  </a:lnTo>
                  <a:lnTo>
                    <a:pt x="2468665" y="256579"/>
                  </a:lnTo>
                  <a:lnTo>
                    <a:pt x="2478300" y="242289"/>
                  </a:lnTo>
                  <a:lnTo>
                    <a:pt x="2481834" y="224789"/>
                  </a:lnTo>
                  <a:lnTo>
                    <a:pt x="2481834" y="44957"/>
                  </a:lnTo>
                  <a:lnTo>
                    <a:pt x="2478300" y="27458"/>
                  </a:lnTo>
                  <a:lnTo>
                    <a:pt x="2468665" y="13168"/>
                  </a:lnTo>
                  <a:lnTo>
                    <a:pt x="2454375" y="3533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47622" y="3418834"/>
            <a:ext cx="1407795" cy="78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 panose="020B0604020202020204"/>
                <a:cs typeface="Arial" panose="020B0604020202020204"/>
              </a:rPr>
              <a:t>18-20</a:t>
            </a:r>
            <a:r>
              <a:rPr sz="20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latin typeface="Arial" panose="020B0604020202020204"/>
                <a:cs typeface="Arial" panose="020B0604020202020204"/>
              </a:rPr>
              <a:t>years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418465">
              <a:lnSpc>
                <a:spcPct val="100000"/>
              </a:lnSpc>
              <a:spcBef>
                <a:spcPts val="1635"/>
              </a:spcBef>
            </a:pP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DAPA-HF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61759" y="4216146"/>
            <a:ext cx="2482215" cy="1123315"/>
            <a:chOff x="6461759" y="4216146"/>
            <a:chExt cx="2482215" cy="1123315"/>
          </a:xfrm>
        </p:grpSpPr>
        <p:sp>
          <p:nvSpPr>
            <p:cNvPr id="32" name="object 32"/>
            <p:cNvSpPr/>
            <p:nvPr/>
          </p:nvSpPr>
          <p:spPr>
            <a:xfrm>
              <a:off x="6461760" y="4216146"/>
              <a:ext cx="2482215" cy="843915"/>
            </a:xfrm>
            <a:custGeom>
              <a:avLst/>
              <a:gdLst/>
              <a:ahLst/>
              <a:cxnLst/>
              <a:rect l="l" t="t" r="r" b="b"/>
              <a:pathLst>
                <a:path w="2482215" h="843914">
                  <a:moveTo>
                    <a:pt x="2481834" y="618744"/>
                  </a:moveTo>
                  <a:lnTo>
                    <a:pt x="2478290" y="601256"/>
                  </a:lnTo>
                  <a:lnTo>
                    <a:pt x="2468664" y="586955"/>
                  </a:lnTo>
                  <a:lnTo>
                    <a:pt x="2454364" y="577329"/>
                  </a:lnTo>
                  <a:lnTo>
                    <a:pt x="2436876" y="573786"/>
                  </a:lnTo>
                  <a:lnTo>
                    <a:pt x="44958" y="573786"/>
                  </a:lnTo>
                  <a:lnTo>
                    <a:pt x="27457" y="577329"/>
                  </a:lnTo>
                  <a:lnTo>
                    <a:pt x="13157" y="586955"/>
                  </a:lnTo>
                  <a:lnTo>
                    <a:pt x="3530" y="601256"/>
                  </a:lnTo>
                  <a:lnTo>
                    <a:pt x="0" y="618744"/>
                  </a:lnTo>
                  <a:lnTo>
                    <a:pt x="0" y="798576"/>
                  </a:lnTo>
                  <a:lnTo>
                    <a:pt x="3530" y="816076"/>
                  </a:lnTo>
                  <a:lnTo>
                    <a:pt x="13157" y="830376"/>
                  </a:lnTo>
                  <a:lnTo>
                    <a:pt x="27457" y="840003"/>
                  </a:lnTo>
                  <a:lnTo>
                    <a:pt x="44958" y="843534"/>
                  </a:lnTo>
                  <a:lnTo>
                    <a:pt x="2436876" y="843534"/>
                  </a:lnTo>
                  <a:lnTo>
                    <a:pt x="2454364" y="840003"/>
                  </a:lnTo>
                  <a:lnTo>
                    <a:pt x="2468664" y="830376"/>
                  </a:lnTo>
                  <a:lnTo>
                    <a:pt x="2478290" y="816076"/>
                  </a:lnTo>
                  <a:lnTo>
                    <a:pt x="2481834" y="798576"/>
                  </a:lnTo>
                  <a:lnTo>
                    <a:pt x="2481834" y="618744"/>
                  </a:lnTo>
                  <a:close/>
                </a:path>
                <a:path w="2482215" h="843914">
                  <a:moveTo>
                    <a:pt x="2481834" y="324612"/>
                  </a:moveTo>
                  <a:lnTo>
                    <a:pt x="2478290" y="307124"/>
                  </a:lnTo>
                  <a:lnTo>
                    <a:pt x="2468664" y="292823"/>
                  </a:lnTo>
                  <a:lnTo>
                    <a:pt x="2454364" y="283197"/>
                  </a:lnTo>
                  <a:lnTo>
                    <a:pt x="2436876" y="279654"/>
                  </a:lnTo>
                  <a:lnTo>
                    <a:pt x="44958" y="279654"/>
                  </a:lnTo>
                  <a:lnTo>
                    <a:pt x="27457" y="283197"/>
                  </a:lnTo>
                  <a:lnTo>
                    <a:pt x="13157" y="292823"/>
                  </a:lnTo>
                  <a:lnTo>
                    <a:pt x="3530" y="307124"/>
                  </a:lnTo>
                  <a:lnTo>
                    <a:pt x="0" y="324612"/>
                  </a:lnTo>
                  <a:lnTo>
                    <a:pt x="0" y="504444"/>
                  </a:lnTo>
                  <a:lnTo>
                    <a:pt x="3530" y="521944"/>
                  </a:lnTo>
                  <a:lnTo>
                    <a:pt x="13157" y="536244"/>
                  </a:lnTo>
                  <a:lnTo>
                    <a:pt x="27457" y="545871"/>
                  </a:lnTo>
                  <a:lnTo>
                    <a:pt x="44958" y="549402"/>
                  </a:lnTo>
                  <a:lnTo>
                    <a:pt x="2436876" y="549402"/>
                  </a:lnTo>
                  <a:lnTo>
                    <a:pt x="2454364" y="545871"/>
                  </a:lnTo>
                  <a:lnTo>
                    <a:pt x="2468664" y="536244"/>
                  </a:lnTo>
                  <a:lnTo>
                    <a:pt x="2478290" y="521944"/>
                  </a:lnTo>
                  <a:lnTo>
                    <a:pt x="2481834" y="504444"/>
                  </a:lnTo>
                  <a:lnTo>
                    <a:pt x="2481834" y="324612"/>
                  </a:lnTo>
                  <a:close/>
                </a:path>
                <a:path w="2482215" h="843914">
                  <a:moveTo>
                    <a:pt x="2481834" y="44958"/>
                  </a:moveTo>
                  <a:lnTo>
                    <a:pt x="2478290" y="27470"/>
                  </a:lnTo>
                  <a:lnTo>
                    <a:pt x="2468664" y="13169"/>
                  </a:lnTo>
                  <a:lnTo>
                    <a:pt x="2454364" y="3543"/>
                  </a:lnTo>
                  <a:lnTo>
                    <a:pt x="2436876" y="0"/>
                  </a:lnTo>
                  <a:lnTo>
                    <a:pt x="44958" y="0"/>
                  </a:lnTo>
                  <a:lnTo>
                    <a:pt x="27457" y="3543"/>
                  </a:lnTo>
                  <a:lnTo>
                    <a:pt x="13157" y="13169"/>
                  </a:lnTo>
                  <a:lnTo>
                    <a:pt x="3530" y="27470"/>
                  </a:lnTo>
                  <a:lnTo>
                    <a:pt x="0" y="44958"/>
                  </a:lnTo>
                  <a:lnTo>
                    <a:pt x="0" y="224790"/>
                  </a:lnTo>
                  <a:lnTo>
                    <a:pt x="3530" y="242290"/>
                  </a:lnTo>
                  <a:lnTo>
                    <a:pt x="13157" y="256590"/>
                  </a:lnTo>
                  <a:lnTo>
                    <a:pt x="27457" y="266217"/>
                  </a:lnTo>
                  <a:lnTo>
                    <a:pt x="44958" y="269748"/>
                  </a:lnTo>
                  <a:lnTo>
                    <a:pt x="2436876" y="269748"/>
                  </a:lnTo>
                  <a:lnTo>
                    <a:pt x="2454364" y="266217"/>
                  </a:lnTo>
                  <a:lnTo>
                    <a:pt x="2468664" y="256590"/>
                  </a:lnTo>
                  <a:lnTo>
                    <a:pt x="2478290" y="242290"/>
                  </a:lnTo>
                  <a:lnTo>
                    <a:pt x="2481834" y="224790"/>
                  </a:lnTo>
                  <a:lnTo>
                    <a:pt x="2481834" y="4495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61759" y="5069586"/>
              <a:ext cx="2482215" cy="269875"/>
            </a:xfrm>
            <a:custGeom>
              <a:avLst/>
              <a:gdLst/>
              <a:ahLst/>
              <a:cxnLst/>
              <a:rect l="l" t="t" r="r" b="b"/>
              <a:pathLst>
                <a:path w="2482215" h="269875">
                  <a:moveTo>
                    <a:pt x="2436876" y="0"/>
                  </a:moveTo>
                  <a:lnTo>
                    <a:pt x="44958" y="0"/>
                  </a:lnTo>
                  <a:lnTo>
                    <a:pt x="27458" y="3533"/>
                  </a:lnTo>
                  <a:lnTo>
                    <a:pt x="13168" y="13168"/>
                  </a:lnTo>
                  <a:lnTo>
                    <a:pt x="3533" y="27458"/>
                  </a:lnTo>
                  <a:lnTo>
                    <a:pt x="0" y="44957"/>
                  </a:lnTo>
                  <a:lnTo>
                    <a:pt x="0" y="224789"/>
                  </a:lnTo>
                  <a:lnTo>
                    <a:pt x="3533" y="242289"/>
                  </a:lnTo>
                  <a:lnTo>
                    <a:pt x="13168" y="256579"/>
                  </a:lnTo>
                  <a:lnTo>
                    <a:pt x="27458" y="266214"/>
                  </a:lnTo>
                  <a:lnTo>
                    <a:pt x="44958" y="269747"/>
                  </a:lnTo>
                  <a:lnTo>
                    <a:pt x="2436876" y="269747"/>
                  </a:lnTo>
                  <a:lnTo>
                    <a:pt x="2454375" y="266214"/>
                  </a:lnTo>
                  <a:lnTo>
                    <a:pt x="2468665" y="256579"/>
                  </a:lnTo>
                  <a:lnTo>
                    <a:pt x="2478300" y="242289"/>
                  </a:lnTo>
                  <a:lnTo>
                    <a:pt x="2481834" y="224789"/>
                  </a:lnTo>
                  <a:lnTo>
                    <a:pt x="2481834" y="44957"/>
                  </a:lnTo>
                  <a:lnTo>
                    <a:pt x="2478300" y="27458"/>
                  </a:lnTo>
                  <a:lnTo>
                    <a:pt x="2468665" y="13168"/>
                  </a:lnTo>
                  <a:lnTo>
                    <a:pt x="2454375" y="3533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461760" y="4174490"/>
            <a:ext cx="2482850" cy="115633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DELIVER</a:t>
            </a:r>
            <a:r>
              <a:rPr sz="1600" i="1" spc="-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HFpEF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EMPEROR-Preserved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12700" marR="74295">
              <a:lnSpc>
                <a:spcPct val="115000"/>
              </a:lnSpc>
              <a:spcBef>
                <a:spcPts val="110"/>
              </a:spcBef>
            </a:pPr>
            <a:r>
              <a:rPr sz="16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E</a:t>
            </a:r>
            <a:r>
              <a:rPr sz="1600" b="1" spc="-5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M</a:t>
            </a:r>
            <a:r>
              <a:rPr sz="16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PERO</a:t>
            </a:r>
            <a:r>
              <a:rPr sz="1600" b="1" spc="-1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R</a:t>
            </a:r>
            <a:r>
              <a:rPr sz="16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-</a:t>
            </a:r>
            <a:r>
              <a:rPr sz="1600" b="1" spc="-5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Red</a:t>
            </a:r>
            <a:r>
              <a:rPr sz="1600" b="1" spc="-1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u</a:t>
            </a:r>
            <a:r>
              <a:rPr sz="1600" b="1" spc="-5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800080"/>
                </a:highlight>
                <a:latin typeface="Arial" panose="020B0604020202020204"/>
                <a:cs typeface="Arial" panose="020B0604020202020204"/>
              </a:rPr>
              <a:t>ced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SOLOIST-WHF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34561" y="3223260"/>
            <a:ext cx="2413000" cy="2756535"/>
            <a:chOff x="3734561" y="3223260"/>
            <a:chExt cx="2413000" cy="2756535"/>
          </a:xfrm>
        </p:grpSpPr>
        <p:sp>
          <p:nvSpPr>
            <p:cNvPr id="36" name="object 36"/>
            <p:cNvSpPr/>
            <p:nvPr/>
          </p:nvSpPr>
          <p:spPr>
            <a:xfrm>
              <a:off x="3734561" y="3951732"/>
              <a:ext cx="2413000" cy="323850"/>
            </a:xfrm>
            <a:custGeom>
              <a:avLst/>
              <a:gdLst/>
              <a:ahLst/>
              <a:cxnLst/>
              <a:rect l="l" t="t" r="r" b="b"/>
              <a:pathLst>
                <a:path w="2413000" h="323850">
                  <a:moveTo>
                    <a:pt x="2358517" y="0"/>
                  </a:moveTo>
                  <a:lnTo>
                    <a:pt x="53975" y="0"/>
                  </a:lnTo>
                  <a:lnTo>
                    <a:pt x="32966" y="4241"/>
                  </a:lnTo>
                  <a:lnTo>
                    <a:pt x="15809" y="15809"/>
                  </a:lnTo>
                  <a:lnTo>
                    <a:pt x="4241" y="32966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41" y="290883"/>
                  </a:lnTo>
                  <a:lnTo>
                    <a:pt x="15809" y="308040"/>
                  </a:lnTo>
                  <a:lnTo>
                    <a:pt x="32966" y="319608"/>
                  </a:lnTo>
                  <a:lnTo>
                    <a:pt x="53975" y="323850"/>
                  </a:lnTo>
                  <a:lnTo>
                    <a:pt x="2358517" y="323850"/>
                  </a:lnTo>
                  <a:lnTo>
                    <a:pt x="2379525" y="319608"/>
                  </a:lnTo>
                  <a:lnTo>
                    <a:pt x="2396682" y="308040"/>
                  </a:lnTo>
                  <a:lnTo>
                    <a:pt x="2408250" y="290883"/>
                  </a:lnTo>
                  <a:lnTo>
                    <a:pt x="2412492" y="269875"/>
                  </a:lnTo>
                  <a:lnTo>
                    <a:pt x="2412492" y="53975"/>
                  </a:lnTo>
                  <a:lnTo>
                    <a:pt x="2408250" y="32966"/>
                  </a:lnTo>
                  <a:lnTo>
                    <a:pt x="2396682" y="15809"/>
                  </a:lnTo>
                  <a:lnTo>
                    <a:pt x="2379525" y="4241"/>
                  </a:lnTo>
                  <a:lnTo>
                    <a:pt x="2358517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21454" y="3251835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29">
                  <a:moveTo>
                    <a:pt x="0" y="0"/>
                  </a:moveTo>
                  <a:lnTo>
                    <a:pt x="0" y="53204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35742" y="3755288"/>
              <a:ext cx="171450" cy="172085"/>
            </a:xfrm>
            <a:custGeom>
              <a:avLst/>
              <a:gdLst/>
              <a:ahLst/>
              <a:cxnLst/>
              <a:rect l="l" t="t" r="r" b="b"/>
              <a:pathLst>
                <a:path w="171450" h="172085">
                  <a:moveTo>
                    <a:pt x="171450" y="12"/>
                  </a:moveTo>
                  <a:lnTo>
                    <a:pt x="0" y="0"/>
                  </a:lnTo>
                  <a:lnTo>
                    <a:pt x="85712" y="171462"/>
                  </a:lnTo>
                  <a:lnTo>
                    <a:pt x="171450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54242" y="3251835"/>
              <a:ext cx="0" cy="532130"/>
            </a:xfrm>
            <a:custGeom>
              <a:avLst/>
              <a:gdLst/>
              <a:ahLst/>
              <a:cxnLst/>
              <a:rect l="l" t="t" r="r" b="b"/>
              <a:pathLst>
                <a:path h="532129">
                  <a:moveTo>
                    <a:pt x="0" y="0"/>
                  </a:moveTo>
                  <a:lnTo>
                    <a:pt x="0" y="53204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68530" y="3755288"/>
              <a:ext cx="171450" cy="172085"/>
            </a:xfrm>
            <a:custGeom>
              <a:avLst/>
              <a:gdLst/>
              <a:ahLst/>
              <a:cxnLst/>
              <a:rect l="l" t="t" r="r" b="b"/>
              <a:pathLst>
                <a:path w="171450" h="172085">
                  <a:moveTo>
                    <a:pt x="171450" y="12"/>
                  </a:moveTo>
                  <a:lnTo>
                    <a:pt x="0" y="0"/>
                  </a:lnTo>
                  <a:lnTo>
                    <a:pt x="85712" y="171462"/>
                  </a:lnTo>
                  <a:lnTo>
                    <a:pt x="171450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34562" y="4295393"/>
              <a:ext cx="2413000" cy="1684020"/>
            </a:xfrm>
            <a:custGeom>
              <a:avLst/>
              <a:gdLst/>
              <a:ahLst/>
              <a:cxnLst/>
              <a:rect l="l" t="t" r="r" b="b"/>
              <a:pathLst>
                <a:path w="2413000" h="1684020">
                  <a:moveTo>
                    <a:pt x="2412492" y="1414145"/>
                  </a:moveTo>
                  <a:lnTo>
                    <a:pt x="2408237" y="1393139"/>
                  </a:lnTo>
                  <a:lnTo>
                    <a:pt x="2396680" y="1375981"/>
                  </a:lnTo>
                  <a:lnTo>
                    <a:pt x="2379522" y="1364424"/>
                  </a:lnTo>
                  <a:lnTo>
                    <a:pt x="2358517" y="1360170"/>
                  </a:lnTo>
                  <a:lnTo>
                    <a:pt x="53975" y="1360170"/>
                  </a:lnTo>
                  <a:lnTo>
                    <a:pt x="32956" y="1364424"/>
                  </a:lnTo>
                  <a:lnTo>
                    <a:pt x="15798" y="1375981"/>
                  </a:lnTo>
                  <a:lnTo>
                    <a:pt x="4241" y="1393139"/>
                  </a:lnTo>
                  <a:lnTo>
                    <a:pt x="0" y="1414145"/>
                  </a:lnTo>
                  <a:lnTo>
                    <a:pt x="0" y="1630045"/>
                  </a:lnTo>
                  <a:lnTo>
                    <a:pt x="4241" y="1651063"/>
                  </a:lnTo>
                  <a:lnTo>
                    <a:pt x="15798" y="1668221"/>
                  </a:lnTo>
                  <a:lnTo>
                    <a:pt x="32956" y="1679778"/>
                  </a:lnTo>
                  <a:lnTo>
                    <a:pt x="53975" y="1684020"/>
                  </a:lnTo>
                  <a:lnTo>
                    <a:pt x="2358517" y="1684020"/>
                  </a:lnTo>
                  <a:lnTo>
                    <a:pt x="2379522" y="1679778"/>
                  </a:lnTo>
                  <a:lnTo>
                    <a:pt x="2396680" y="1668221"/>
                  </a:lnTo>
                  <a:lnTo>
                    <a:pt x="2408237" y="1651063"/>
                  </a:lnTo>
                  <a:lnTo>
                    <a:pt x="2412492" y="1630045"/>
                  </a:lnTo>
                  <a:lnTo>
                    <a:pt x="2412492" y="1414145"/>
                  </a:lnTo>
                  <a:close/>
                </a:path>
                <a:path w="2413000" h="1684020">
                  <a:moveTo>
                    <a:pt x="2412492" y="1076579"/>
                  </a:moveTo>
                  <a:lnTo>
                    <a:pt x="2408237" y="1055573"/>
                  </a:lnTo>
                  <a:lnTo>
                    <a:pt x="2396680" y="1038415"/>
                  </a:lnTo>
                  <a:lnTo>
                    <a:pt x="2379522" y="1026858"/>
                  </a:lnTo>
                  <a:lnTo>
                    <a:pt x="2358517" y="1022604"/>
                  </a:lnTo>
                  <a:lnTo>
                    <a:pt x="53975" y="1022604"/>
                  </a:lnTo>
                  <a:lnTo>
                    <a:pt x="32956" y="1026858"/>
                  </a:lnTo>
                  <a:lnTo>
                    <a:pt x="15798" y="1038415"/>
                  </a:lnTo>
                  <a:lnTo>
                    <a:pt x="4241" y="1055573"/>
                  </a:lnTo>
                  <a:lnTo>
                    <a:pt x="0" y="1076579"/>
                  </a:lnTo>
                  <a:lnTo>
                    <a:pt x="0" y="1292479"/>
                  </a:lnTo>
                  <a:lnTo>
                    <a:pt x="4241" y="1313497"/>
                  </a:lnTo>
                  <a:lnTo>
                    <a:pt x="15798" y="1330655"/>
                  </a:lnTo>
                  <a:lnTo>
                    <a:pt x="32956" y="1342212"/>
                  </a:lnTo>
                  <a:lnTo>
                    <a:pt x="53975" y="1346454"/>
                  </a:lnTo>
                  <a:lnTo>
                    <a:pt x="2358517" y="1346454"/>
                  </a:lnTo>
                  <a:lnTo>
                    <a:pt x="2379522" y="1342212"/>
                  </a:lnTo>
                  <a:lnTo>
                    <a:pt x="2396680" y="1330655"/>
                  </a:lnTo>
                  <a:lnTo>
                    <a:pt x="2408237" y="1313497"/>
                  </a:lnTo>
                  <a:lnTo>
                    <a:pt x="2412492" y="1292479"/>
                  </a:lnTo>
                  <a:lnTo>
                    <a:pt x="2412492" y="1076579"/>
                  </a:lnTo>
                  <a:close/>
                </a:path>
                <a:path w="2413000" h="1684020">
                  <a:moveTo>
                    <a:pt x="2412492" y="736727"/>
                  </a:moveTo>
                  <a:lnTo>
                    <a:pt x="2408237" y="715721"/>
                  </a:lnTo>
                  <a:lnTo>
                    <a:pt x="2396680" y="698563"/>
                  </a:lnTo>
                  <a:lnTo>
                    <a:pt x="2379522" y="687006"/>
                  </a:lnTo>
                  <a:lnTo>
                    <a:pt x="2358517" y="682752"/>
                  </a:lnTo>
                  <a:lnTo>
                    <a:pt x="53975" y="682752"/>
                  </a:lnTo>
                  <a:lnTo>
                    <a:pt x="32956" y="687006"/>
                  </a:lnTo>
                  <a:lnTo>
                    <a:pt x="15798" y="698563"/>
                  </a:lnTo>
                  <a:lnTo>
                    <a:pt x="4241" y="715721"/>
                  </a:lnTo>
                  <a:lnTo>
                    <a:pt x="0" y="736727"/>
                  </a:lnTo>
                  <a:lnTo>
                    <a:pt x="0" y="952627"/>
                  </a:lnTo>
                  <a:lnTo>
                    <a:pt x="4241" y="973645"/>
                  </a:lnTo>
                  <a:lnTo>
                    <a:pt x="15798" y="990803"/>
                  </a:lnTo>
                  <a:lnTo>
                    <a:pt x="32956" y="1002360"/>
                  </a:lnTo>
                  <a:lnTo>
                    <a:pt x="53975" y="1006602"/>
                  </a:lnTo>
                  <a:lnTo>
                    <a:pt x="2358517" y="1006602"/>
                  </a:lnTo>
                  <a:lnTo>
                    <a:pt x="2379522" y="1002360"/>
                  </a:lnTo>
                  <a:lnTo>
                    <a:pt x="2396680" y="990803"/>
                  </a:lnTo>
                  <a:lnTo>
                    <a:pt x="2408237" y="973645"/>
                  </a:lnTo>
                  <a:lnTo>
                    <a:pt x="2412492" y="952627"/>
                  </a:lnTo>
                  <a:lnTo>
                    <a:pt x="2412492" y="736727"/>
                  </a:lnTo>
                  <a:close/>
                </a:path>
                <a:path w="2413000" h="1684020">
                  <a:moveTo>
                    <a:pt x="2412492" y="54102"/>
                  </a:moveTo>
                  <a:lnTo>
                    <a:pt x="2408237" y="33045"/>
                  </a:lnTo>
                  <a:lnTo>
                    <a:pt x="2396642" y="15849"/>
                  </a:lnTo>
                  <a:lnTo>
                    <a:pt x="2379446" y="4254"/>
                  </a:lnTo>
                  <a:lnTo>
                    <a:pt x="2358390" y="0"/>
                  </a:lnTo>
                  <a:lnTo>
                    <a:pt x="54102" y="0"/>
                  </a:lnTo>
                  <a:lnTo>
                    <a:pt x="33032" y="4254"/>
                  </a:lnTo>
                  <a:lnTo>
                    <a:pt x="15836" y="15849"/>
                  </a:lnTo>
                  <a:lnTo>
                    <a:pt x="4241" y="33045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41" y="291579"/>
                  </a:lnTo>
                  <a:lnTo>
                    <a:pt x="15836" y="308775"/>
                  </a:lnTo>
                  <a:lnTo>
                    <a:pt x="33032" y="320370"/>
                  </a:lnTo>
                  <a:lnTo>
                    <a:pt x="54102" y="324612"/>
                  </a:lnTo>
                  <a:lnTo>
                    <a:pt x="2358390" y="324612"/>
                  </a:lnTo>
                  <a:lnTo>
                    <a:pt x="2379446" y="320370"/>
                  </a:lnTo>
                  <a:lnTo>
                    <a:pt x="2396642" y="308775"/>
                  </a:lnTo>
                  <a:lnTo>
                    <a:pt x="2408237" y="291579"/>
                  </a:lnTo>
                  <a:lnTo>
                    <a:pt x="2412492" y="270510"/>
                  </a:lnTo>
                  <a:lnTo>
                    <a:pt x="2412492" y="54102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182912" y="1166257"/>
            <a:ext cx="6875780" cy="98488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  <a:tabLst>
                <a:tab pos="2488565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Diabetes	Diabetes and No</a:t>
            </a:r>
            <a:r>
              <a:rPr sz="2800" b="1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Diabetes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 marL="140970">
              <a:lnSpc>
                <a:spcPct val="100000"/>
              </a:lnSpc>
              <a:spcBef>
                <a:spcPts val="795"/>
              </a:spcBef>
            </a:pPr>
            <a:r>
              <a:rPr sz="1800" b="1" spc="-10" dirty="0">
                <a:latin typeface="Arial" panose="020B0604020202020204"/>
                <a:cs typeface="Arial" panose="020B0604020202020204"/>
              </a:rPr>
              <a:t>Window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of opportunity for</a:t>
            </a:r>
            <a:r>
              <a:rPr sz="180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treatment</a:t>
            </a:r>
            <a:endParaRPr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08268" y="5957613"/>
            <a:ext cx="22999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/>
                <a:cs typeface="Arial" panose="020B0604020202020204"/>
              </a:rPr>
              <a:t>HF</a:t>
            </a:r>
            <a:r>
              <a:rPr sz="2800" b="1" spc="-65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2800" b="1" spc="-20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/>
                <a:cs typeface="Arial" panose="020B0604020202020204"/>
              </a:rPr>
              <a:t>Treatment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829468" y="3873081"/>
            <a:ext cx="1758314" cy="71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CANVAS</a:t>
            </a:r>
            <a:r>
              <a:rPr sz="1600" b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Program  </a:t>
            </a:r>
            <a:r>
              <a:rPr sz="16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CREDENCE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361145" y="5957613"/>
            <a:ext cx="1805305" cy="4527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FF"/>
                </a:solidFill>
                <a:highlight>
                  <a:srgbClr val="FF0000"/>
                </a:highlight>
                <a:latin typeface="Arial" panose="020B0604020202020204"/>
                <a:cs typeface="Arial" panose="020B0604020202020204"/>
              </a:rPr>
              <a:t>Acute</a:t>
            </a:r>
            <a:r>
              <a:rPr sz="2800" b="1" spc="-65" dirty="0">
                <a:solidFill>
                  <a:srgbClr val="0000FF"/>
                </a:solidFill>
                <a:highlight>
                  <a:srgbClr val="FF00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solidFill>
                  <a:srgbClr val="0000FF"/>
                </a:solidFill>
                <a:highlight>
                  <a:srgbClr val="FF0000"/>
                </a:highlight>
                <a:latin typeface="Arial" panose="020B0604020202020204"/>
                <a:cs typeface="Arial" panose="020B0604020202020204"/>
              </a:rPr>
              <a:t>HF?</a:t>
            </a:r>
          </a:p>
        </p:txBody>
      </p:sp>
      <p:sp>
        <p:nvSpPr>
          <p:cNvPr id="46" name="object 46"/>
          <p:cNvSpPr/>
          <p:nvPr/>
        </p:nvSpPr>
        <p:spPr>
          <a:xfrm>
            <a:off x="3734561" y="4633721"/>
            <a:ext cx="2411730" cy="323850"/>
          </a:xfrm>
          <a:custGeom>
            <a:avLst/>
            <a:gdLst/>
            <a:ahLst/>
            <a:cxnLst/>
            <a:rect l="l" t="t" r="r" b="b"/>
            <a:pathLst>
              <a:path w="2411729" h="323850">
                <a:moveTo>
                  <a:pt x="2357755" y="0"/>
                </a:moveTo>
                <a:lnTo>
                  <a:pt x="53975" y="0"/>
                </a:lnTo>
                <a:lnTo>
                  <a:pt x="32966" y="4241"/>
                </a:lnTo>
                <a:lnTo>
                  <a:pt x="15809" y="15809"/>
                </a:lnTo>
                <a:lnTo>
                  <a:pt x="4241" y="32966"/>
                </a:lnTo>
                <a:lnTo>
                  <a:pt x="0" y="53975"/>
                </a:lnTo>
                <a:lnTo>
                  <a:pt x="0" y="269875"/>
                </a:lnTo>
                <a:lnTo>
                  <a:pt x="4241" y="290883"/>
                </a:lnTo>
                <a:lnTo>
                  <a:pt x="15809" y="308040"/>
                </a:lnTo>
                <a:lnTo>
                  <a:pt x="32966" y="319608"/>
                </a:lnTo>
                <a:lnTo>
                  <a:pt x="53975" y="323850"/>
                </a:lnTo>
                <a:lnTo>
                  <a:pt x="2357755" y="323850"/>
                </a:lnTo>
                <a:lnTo>
                  <a:pt x="2378763" y="319608"/>
                </a:lnTo>
                <a:lnTo>
                  <a:pt x="2395920" y="308040"/>
                </a:lnTo>
                <a:lnTo>
                  <a:pt x="2407488" y="290883"/>
                </a:lnTo>
                <a:lnTo>
                  <a:pt x="2411730" y="269875"/>
                </a:lnTo>
                <a:lnTo>
                  <a:pt x="2411730" y="53975"/>
                </a:lnTo>
                <a:lnTo>
                  <a:pt x="2407488" y="32966"/>
                </a:lnTo>
                <a:lnTo>
                  <a:pt x="2395920" y="15809"/>
                </a:lnTo>
                <a:lnTo>
                  <a:pt x="2378763" y="4241"/>
                </a:lnTo>
                <a:lnTo>
                  <a:pt x="2357755" y="0"/>
                </a:lnTo>
                <a:close/>
              </a:path>
            </a:pathLst>
          </a:custGeom>
          <a:solidFill>
            <a:srgbClr val="CC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697728" y="4554690"/>
            <a:ext cx="243840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marR="549910" indent="-635">
              <a:lnSpc>
                <a:spcPct val="141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DAPA-CKD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DECLARE-TIMI</a:t>
            </a:r>
            <a:r>
              <a:rPr sz="1600" b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58</a:t>
            </a:r>
            <a:endParaRPr sz="1600" dirty="0">
              <a:latin typeface="Arial" panose="020B0604020202020204"/>
              <a:cs typeface="Arial" panose="020B0604020202020204"/>
            </a:endParaRPr>
          </a:p>
          <a:p>
            <a:pPr marL="144145" marR="109220">
              <a:lnSpc>
                <a:spcPct val="138000"/>
              </a:lnSpc>
              <a:spcBef>
                <a:spcPts val="20"/>
              </a:spcBef>
            </a:pPr>
            <a:r>
              <a:rPr sz="16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EMPA-REG</a:t>
            </a:r>
            <a:r>
              <a:rPr sz="16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OUTCOME  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1600" b="1" spc="-5" dirty="0">
                <a:solidFill>
                  <a:srgbClr val="FFFFFF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ERTIS</a:t>
            </a:r>
            <a:r>
              <a:rPr sz="1600" b="1" spc="-20" dirty="0">
                <a:solidFill>
                  <a:srgbClr val="FFFFFF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FFFF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CV</a:t>
            </a:r>
            <a:endParaRPr sz="1600" dirty="0">
              <a:highlight>
                <a:srgbClr val="008000"/>
              </a:highlight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800" b="1" spc="-5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HF</a:t>
            </a:r>
            <a:r>
              <a:rPr sz="2800" b="1" spc="-45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/>
                <a:cs typeface="Arial" panose="020B0604020202020204"/>
              </a:rPr>
              <a:t>Prevention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8762365" y="6000877"/>
            <a:ext cx="572770" cy="445770"/>
            <a:chOff x="8762365" y="6000877"/>
            <a:chExt cx="572770" cy="445770"/>
          </a:xfrm>
          <a:solidFill>
            <a:srgbClr val="FFC000"/>
          </a:solidFill>
        </p:grpSpPr>
        <p:sp>
          <p:nvSpPr>
            <p:cNvPr id="49" name="object 49"/>
            <p:cNvSpPr/>
            <p:nvPr/>
          </p:nvSpPr>
          <p:spPr>
            <a:xfrm>
              <a:off x="8768715" y="6007227"/>
              <a:ext cx="560070" cy="433070"/>
            </a:xfrm>
            <a:custGeom>
              <a:avLst/>
              <a:gdLst/>
              <a:ahLst/>
              <a:cxnLst/>
              <a:rect l="l" t="t" r="r" b="b"/>
              <a:pathLst>
                <a:path w="560070" h="433070">
                  <a:moveTo>
                    <a:pt x="343662" y="0"/>
                  </a:moveTo>
                  <a:lnTo>
                    <a:pt x="343662" y="108204"/>
                  </a:lnTo>
                  <a:lnTo>
                    <a:pt x="0" y="108204"/>
                  </a:lnTo>
                  <a:lnTo>
                    <a:pt x="0" y="324612"/>
                  </a:lnTo>
                  <a:lnTo>
                    <a:pt x="343662" y="324612"/>
                  </a:lnTo>
                  <a:lnTo>
                    <a:pt x="343662" y="432816"/>
                  </a:lnTo>
                  <a:lnTo>
                    <a:pt x="560070" y="216408"/>
                  </a:lnTo>
                  <a:lnTo>
                    <a:pt x="34366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68715" y="6007227"/>
              <a:ext cx="560070" cy="433070"/>
            </a:xfrm>
            <a:custGeom>
              <a:avLst/>
              <a:gdLst/>
              <a:ahLst/>
              <a:cxnLst/>
              <a:rect l="l" t="t" r="r" b="b"/>
              <a:pathLst>
                <a:path w="560070" h="433070">
                  <a:moveTo>
                    <a:pt x="0" y="108204"/>
                  </a:moveTo>
                  <a:lnTo>
                    <a:pt x="343662" y="108204"/>
                  </a:lnTo>
                  <a:lnTo>
                    <a:pt x="343662" y="0"/>
                  </a:lnTo>
                  <a:lnTo>
                    <a:pt x="560070" y="216408"/>
                  </a:lnTo>
                  <a:lnTo>
                    <a:pt x="343662" y="432816"/>
                  </a:lnTo>
                  <a:lnTo>
                    <a:pt x="343662" y="324612"/>
                  </a:lnTo>
                  <a:lnTo>
                    <a:pt x="0" y="324612"/>
                  </a:lnTo>
                  <a:lnTo>
                    <a:pt x="0" y="108204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8739" y="6628946"/>
            <a:ext cx="68961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 panose="020B0604020202020204"/>
                <a:cs typeface="Arial" panose="020B0604020202020204"/>
              </a:rPr>
              <a:t>Adapted from Bhatt DL, </a:t>
            </a:r>
            <a:r>
              <a:rPr sz="1400" b="1" spc="-20" dirty="0">
                <a:latin typeface="Arial" panose="020B0604020202020204"/>
                <a:cs typeface="Arial" panose="020B0604020202020204"/>
              </a:rPr>
              <a:t>Verma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S, Braunwald E. </a:t>
            </a:r>
            <a:r>
              <a:rPr sz="1400" b="1" i="1" spc="-5" dirty="0">
                <a:latin typeface="Arial" panose="020B0604020202020204"/>
                <a:cs typeface="Arial" panose="020B0604020202020204"/>
              </a:rPr>
              <a:t>Cell Metabolism.</a:t>
            </a:r>
            <a:r>
              <a:rPr sz="1400" b="1" i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2019;30:847-849.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 useBgFill="1">
        <p:nvSpPr>
          <p:cNvPr id="52" name="Text Box 51"/>
          <p:cNvSpPr txBox="1"/>
          <p:nvPr/>
        </p:nvSpPr>
        <p:spPr>
          <a:xfrm>
            <a:off x="3549650" y="5603875"/>
            <a:ext cx="2851150" cy="3683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Trial design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Double-blind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Parallel-</a:t>
            </a:r>
            <a:r>
              <a:rPr lang="en-I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group,Placebo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-controlled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Event-driven trial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date of follow-up for data collection was April 26, 2021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median duration of follow-up was 26.2 months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≥ 18 years at screening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chronic HF diagnosed for at least 3 months before Visit 1, and currently in NYHA class II-IV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as LVEF &gt; 40% and no prior measurement of LVEF ≤ 40% under stable conditions .The EF must have been obtained and documented at Visit 1 or within 6 months prior to Visit 1, and more than 90 days after any MI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NT-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proBNP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300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 for patients without AF, OR &gt; 900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 for patients with AF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must have at least one of the following evidence of HF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heart disease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HHF d within 12 months prior to Visit 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Mass Index (BMI) &lt; 45 kg/m2 at Visit 1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to participate in the trial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MI,CABG or other major cardiovascular surgery, stroke or TIA in past 90 days prior to Visit 1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ICD/CRT within 3 months prior to Visit 1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Cardiomyopathy based on infiltrative diseases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severe valvular heart disease expected to lead to surgery during the trial in the Investigator’s opinion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ADHF requiring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diuretics,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inotropes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vasodilators, or LVAD within 1 week from discharge to Visit 1, and during screening period until Visit 2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fibrillation or atrial flutter with a resting heart rate &gt; 110 bpm documented by ECG at Visit 2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hypotension and/or a SBP &lt; 100 mmHg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pulmonary,liver,renal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(eGFR 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mL/min/1.73 m2)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Anaemia, major surgery in prior 90 days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Alife expectancy of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&lt;1yr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who are pregnant, nursing, or who plan to become pregnant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" y="0"/>
            <a:ext cx="12192000" cy="68586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30" y="2389012"/>
            <a:ext cx="8929004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063" y="362139"/>
            <a:ext cx="1047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rgbClr val="002060"/>
                </a:solidFill>
              </a:rPr>
              <a:t>TERMINOLOGY</a:t>
            </a:r>
            <a:endParaRPr lang="en-IN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34905"/>
            <a:ext cx="1094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heart failure with a normal </a:t>
            </a:r>
            <a:r>
              <a:rPr lang="en-US" sz="2800" dirty="0" smtClean="0"/>
              <a:t>EF/ </a:t>
            </a:r>
            <a:r>
              <a:rPr lang="en-US" sz="2800" dirty="0"/>
              <a:t>heart failure </a:t>
            </a:r>
            <a:r>
              <a:rPr lang="en-US" sz="2800" dirty="0" smtClean="0"/>
              <a:t>with normal </a:t>
            </a:r>
            <a:r>
              <a:rPr lang="en-US" sz="2800" dirty="0"/>
              <a:t>systolic </a:t>
            </a:r>
            <a:r>
              <a:rPr lang="en-US" sz="2800" dirty="0" smtClean="0"/>
              <a:t>function/ </a:t>
            </a:r>
            <a:r>
              <a:rPr lang="en-US" sz="2800" dirty="0"/>
              <a:t>diastolic heart </a:t>
            </a:r>
            <a:r>
              <a:rPr lang="en-US" sz="2800" dirty="0" smtClean="0"/>
              <a:t>failure / diastolic dysfunction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042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all" dirty="0">
                <a:solidFill>
                  <a:srgbClr val="1A1A1A"/>
                </a:solidFill>
                <a:effectLst/>
                <a:latin typeface="ff-scala-sans-pro"/>
              </a:rPr>
              <a:t>TRIAL VISITS AND FOLLOW-UP</a:t>
            </a:r>
            <a:br>
              <a:rPr lang="en-US" b="1" i="0" cap="all" dirty="0">
                <a:solidFill>
                  <a:srgbClr val="1A1A1A"/>
                </a:solidFill>
                <a:effectLst/>
                <a:latin typeface="ff-scala-sans-pro"/>
              </a:rPr>
            </a:br>
            <a:endParaRPr lang="en-US" dirty="0"/>
          </a:p>
        </p:txBody>
      </p:sp>
      <p:pic>
        <p:nvPicPr>
          <p:cNvPr id="1026" name="Picture 2" descr="Design for the EMPEROR-Preserved Trial. | Download Scientific Diagram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" t="24706" r="6450"/>
          <a:stretch>
            <a:fillRect/>
          </a:stretch>
        </p:blipFill>
        <p:spPr bwMode="auto">
          <a:xfrm>
            <a:off x="1819275" y="2238375"/>
            <a:ext cx="6962776" cy="40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 EFFICACY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primary endpoint for this trial is the time to first event of CV death or adjudicated HHF in patients with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endpoint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secondary endpoints which are part of the testing strategy, are the following: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adjudicated HHF (first and recurrent)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eGFR (CKD-EPI) slope of change from baseline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secondary end points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first adjudicated HHF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adjudicated CV death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all-cause mortality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onset of DM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first occurrence of sustained reduction of ≥40% eGFR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all-cause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095375"/>
            <a:ext cx="10972800" cy="495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61"/>
          <a:stretch>
            <a:fillRect/>
          </a:stretch>
        </p:blipFill>
        <p:spPr bwMode="auto">
          <a:xfrm>
            <a:off x="-635" y="0"/>
            <a:ext cx="1219327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3" b="96021"/>
          <a:stretch>
            <a:fillRect/>
          </a:stretch>
        </p:blipFill>
        <p:spPr bwMode="auto">
          <a:xfrm>
            <a:off x="933450" y="6370394"/>
            <a:ext cx="10610850" cy="1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86" b="9932"/>
          <a:stretch>
            <a:fillRect/>
          </a:stretch>
        </p:blipFill>
        <p:spPr bwMode="auto">
          <a:xfrm>
            <a:off x="0" y="1123315"/>
            <a:ext cx="12192000" cy="57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083"/>
          <a:stretch>
            <a:fillRect/>
          </a:stretch>
        </p:blipFill>
        <p:spPr bwMode="auto">
          <a:xfrm>
            <a:off x="0" y="0"/>
            <a:ext cx="12192635" cy="11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-99695" y="39985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cap="all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OUTCOME</a:t>
            </a:r>
            <a:br>
              <a:rPr lang="en-US" b="1" i="0" cap="all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0550" y="1576387"/>
            <a:ext cx="10515600" cy="4351338"/>
          </a:xfrm>
        </p:spPr>
        <p:txBody>
          <a:bodyPr/>
          <a:lstStyle/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primary composite outcome event occurred in 415 patients (13.8%) in the empagliflozin group and in 511 patients (17.1%) in the placebo group (6.9 vs. 8.7 events per 100 patient-years; hazard ratio, 0.79; 95% CI, 0.69 to 0.90; P&lt;0.001)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25240"/>
            <a:ext cx="6705600" cy="30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hospitalizations for heart failure was lower with empagliflozin than with placebo (</a:t>
            </a:r>
            <a:r>
              <a:rPr lang="pl-PL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hazard ratio, 0.73; 95% CI, 0.61 to 0.88; P&lt;0.001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rate of decline in the eGFR was slower in the empagliflozin group than in the placebo group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–1.25 vs. –2.62 ml per minute per 1.73 m</a:t>
            </a:r>
            <a:r>
              <a:rPr lang="it-IT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per year; P&lt;0.001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11984990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68"/>
          <a:stretch>
            <a:fillRect/>
          </a:stretch>
        </p:blipFill>
        <p:spPr bwMode="auto">
          <a:xfrm>
            <a:off x="0" y="-69850"/>
            <a:ext cx="12192000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heart failure and a preserved ejection fraction, empagliflozin led to a 21% lower relative risk in the composite of cardiovascular death 0r hospitalization for heart failure</a:t>
            </a:r>
          </a:p>
          <a:p>
            <a:r>
              <a:rPr lang="en-I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Favorable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effects were also seen in patients without diabetes.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that reported with empagliflozin in emperor-reduced.</a:t>
            </a:r>
          </a:p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Previous large-scale trials of drug interventions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have failed to demonstrate unequivocal benefits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ower incidence of hospitalization for heart failure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How Prevalent is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should </a:t>
            </a:r>
            <a:r>
              <a:rPr lang="en-IN" dirty="0" err="1" smtClean="0"/>
              <a:t>hfpef</a:t>
            </a:r>
            <a:r>
              <a:rPr lang="en-IN" dirty="0" smtClean="0"/>
              <a:t> be addressed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16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Empagliflozin reduced the risk of cardiovascular death or hospitalization for heart failure in patients with </a:t>
            </a:r>
            <a:r>
              <a:rPr lang="en-IN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This benefit was consistent across prespecified ejection fraction subgroups and was seen in patients with or without diabetes.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and diastolic blood pressure should be controlled adequately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should be used for relief of symptoms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Coronary revascularization is reasonable in patients with CAD in whom symptoms (angina) or demonstrable myocardial ischemia is judged to be having an adverse effect on symptomatic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despite GDMT.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AF according to published clinical practice guidelines in patients with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reasonable to improve symptomatic HF.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BB, ACE I, and ARBs in patients with hypertension is reasonable to control blood pressure in patients with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appropriately selected patients with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(with EF &gt;45%, elevated BNP levels or HF admission within 1 year, eGFR&gt;30 mL/min,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Cr&lt;2.5mg L, k &lt;5meq/l MRA to be considered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IIb B-R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</a:t>
            </a:r>
            <a:r>
              <a:rPr lang="en-US" sz="7200" b="1"/>
              <a:t> THANK YOU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8"/>
          <p:cNvSpPr txBox="1">
            <a:spLocks noChangeArrowheads="1"/>
          </p:cNvSpPr>
          <p:nvPr/>
        </p:nvSpPr>
        <p:spPr>
          <a:xfrm>
            <a:off x="218575" y="319445"/>
            <a:ext cx="11854811" cy="448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ea typeface="新細明體" charset="-120"/>
              </a:rPr>
              <a:t>Prevalence of Heart Failure</a:t>
            </a:r>
            <a:endParaRPr lang="en-US" altLang="zh-TW" sz="3200" b="1" dirty="0">
              <a:solidFill>
                <a:schemeClr val="accent5">
                  <a:lumMod val="75000"/>
                </a:schemeClr>
              </a:solidFill>
              <a:ea typeface="新細明體" charset="-120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203200" y="1296530"/>
            <a:ext cx="11988800" cy="5283658"/>
            <a:chOff x="128" y="576"/>
            <a:chExt cx="5458" cy="3569"/>
          </a:xfrm>
        </p:grpSpPr>
        <p:pic>
          <p:nvPicPr>
            <p:cNvPr id="96" name="Picture 2" descr="black bo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1066" y="974"/>
              <a:ext cx="4471" cy="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1" y="782"/>
              <a:ext cx="541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8" name="Line 4"/>
            <p:cNvSpPr>
              <a:spLocks noChangeShapeType="1"/>
            </p:cNvSpPr>
            <p:nvPr/>
          </p:nvSpPr>
          <p:spPr bwMode="auto">
            <a:xfrm>
              <a:off x="1064" y="973"/>
              <a:ext cx="1" cy="26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1010" y="3615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>
              <a:off x="1010" y="3353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1010" y="3084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>
              <a:off x="1010" y="2822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" name="Line 9"/>
            <p:cNvSpPr>
              <a:spLocks noChangeShapeType="1"/>
            </p:cNvSpPr>
            <p:nvPr/>
          </p:nvSpPr>
          <p:spPr bwMode="auto">
            <a:xfrm>
              <a:off x="1010" y="2559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1010" y="2291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>
              <a:off x="1010" y="2029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" name="Line 12"/>
            <p:cNvSpPr>
              <a:spLocks noChangeShapeType="1"/>
            </p:cNvSpPr>
            <p:nvPr/>
          </p:nvSpPr>
          <p:spPr bwMode="auto">
            <a:xfrm>
              <a:off x="1010" y="1766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7" name="Line 13"/>
            <p:cNvSpPr>
              <a:spLocks noChangeShapeType="1"/>
            </p:cNvSpPr>
            <p:nvPr/>
          </p:nvSpPr>
          <p:spPr bwMode="auto">
            <a:xfrm>
              <a:off x="1010" y="1504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8" name="Line 14"/>
            <p:cNvSpPr>
              <a:spLocks noChangeShapeType="1"/>
            </p:cNvSpPr>
            <p:nvPr/>
          </p:nvSpPr>
          <p:spPr bwMode="auto">
            <a:xfrm>
              <a:off x="1010" y="1235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>
              <a:off x="1010" y="973"/>
              <a:ext cx="54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1064" y="3615"/>
              <a:ext cx="446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 flipV="1">
              <a:off x="1064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" name="Line 18"/>
            <p:cNvSpPr>
              <a:spLocks noChangeShapeType="1"/>
            </p:cNvSpPr>
            <p:nvPr/>
          </p:nvSpPr>
          <p:spPr bwMode="auto">
            <a:xfrm flipV="1">
              <a:off x="1623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" name="Line 19"/>
            <p:cNvSpPr>
              <a:spLocks noChangeShapeType="1"/>
            </p:cNvSpPr>
            <p:nvPr/>
          </p:nvSpPr>
          <p:spPr bwMode="auto">
            <a:xfrm flipV="1">
              <a:off x="2182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Line 20"/>
            <p:cNvSpPr>
              <a:spLocks noChangeShapeType="1"/>
            </p:cNvSpPr>
            <p:nvPr/>
          </p:nvSpPr>
          <p:spPr bwMode="auto">
            <a:xfrm flipV="1">
              <a:off x="2741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 flipV="1">
              <a:off x="3301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6" name="Line 22"/>
            <p:cNvSpPr>
              <a:spLocks noChangeShapeType="1"/>
            </p:cNvSpPr>
            <p:nvPr/>
          </p:nvSpPr>
          <p:spPr bwMode="auto">
            <a:xfrm flipV="1">
              <a:off x="3854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7" name="Line 23"/>
            <p:cNvSpPr>
              <a:spLocks noChangeShapeType="1"/>
            </p:cNvSpPr>
            <p:nvPr/>
          </p:nvSpPr>
          <p:spPr bwMode="auto">
            <a:xfrm flipV="1">
              <a:off x="4414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8" name="Line 24"/>
            <p:cNvSpPr>
              <a:spLocks noChangeShapeType="1"/>
            </p:cNvSpPr>
            <p:nvPr/>
          </p:nvSpPr>
          <p:spPr bwMode="auto">
            <a:xfrm flipV="1">
              <a:off x="4973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9" name="Line 25"/>
            <p:cNvSpPr>
              <a:spLocks noChangeShapeType="1"/>
            </p:cNvSpPr>
            <p:nvPr/>
          </p:nvSpPr>
          <p:spPr bwMode="auto">
            <a:xfrm flipV="1">
              <a:off x="5532" y="3615"/>
              <a:ext cx="1" cy="4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0" name="Rectangle 26"/>
            <p:cNvSpPr>
              <a:spLocks noChangeArrowheads="1"/>
            </p:cNvSpPr>
            <p:nvPr/>
          </p:nvSpPr>
          <p:spPr bwMode="auto">
            <a:xfrm>
              <a:off x="832" y="3502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0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832" y="3239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1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2" name="Rectangle 28"/>
            <p:cNvSpPr>
              <a:spLocks noChangeArrowheads="1"/>
            </p:cNvSpPr>
            <p:nvPr/>
          </p:nvSpPr>
          <p:spPr bwMode="auto">
            <a:xfrm>
              <a:off x="832" y="2971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2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Rectangle 29"/>
            <p:cNvSpPr>
              <a:spLocks noChangeArrowheads="1"/>
            </p:cNvSpPr>
            <p:nvPr/>
          </p:nvSpPr>
          <p:spPr bwMode="auto">
            <a:xfrm>
              <a:off x="832" y="2709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3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4" name="Rectangle 30"/>
            <p:cNvSpPr>
              <a:spLocks noChangeArrowheads="1"/>
            </p:cNvSpPr>
            <p:nvPr/>
          </p:nvSpPr>
          <p:spPr bwMode="auto">
            <a:xfrm>
              <a:off x="832" y="2446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4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5" name="Rectangle 31"/>
            <p:cNvSpPr>
              <a:spLocks noChangeArrowheads="1"/>
            </p:cNvSpPr>
            <p:nvPr/>
          </p:nvSpPr>
          <p:spPr bwMode="auto">
            <a:xfrm>
              <a:off x="832" y="217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5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6" name="Rectangle 32"/>
            <p:cNvSpPr>
              <a:spLocks noChangeArrowheads="1"/>
            </p:cNvSpPr>
            <p:nvPr/>
          </p:nvSpPr>
          <p:spPr bwMode="auto">
            <a:xfrm>
              <a:off x="832" y="191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6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7" name="Rectangle 33"/>
            <p:cNvSpPr>
              <a:spLocks noChangeArrowheads="1"/>
            </p:cNvSpPr>
            <p:nvPr/>
          </p:nvSpPr>
          <p:spPr bwMode="auto">
            <a:xfrm>
              <a:off x="832" y="1653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7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8" name="Rectangle 34"/>
            <p:cNvSpPr>
              <a:spLocks noChangeArrowheads="1"/>
            </p:cNvSpPr>
            <p:nvPr/>
          </p:nvSpPr>
          <p:spPr bwMode="auto">
            <a:xfrm>
              <a:off x="832" y="139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8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9" name="Rectangle 35"/>
            <p:cNvSpPr>
              <a:spLocks noChangeArrowheads="1"/>
            </p:cNvSpPr>
            <p:nvPr/>
          </p:nvSpPr>
          <p:spPr bwMode="auto">
            <a:xfrm>
              <a:off x="832" y="1122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9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0" name="Rectangle 36"/>
            <p:cNvSpPr>
              <a:spLocks noChangeArrowheads="1"/>
            </p:cNvSpPr>
            <p:nvPr/>
          </p:nvSpPr>
          <p:spPr bwMode="auto">
            <a:xfrm>
              <a:off x="736" y="860"/>
              <a:ext cx="18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100">
                  <a:ea typeface="ＭＳ Ｐゴシック" panose="020B0600070205080204" pitchFamily="34" charset="-128"/>
                </a:rPr>
                <a:t>10</a:t>
              </a:r>
              <a:endParaRPr lang="en-GB" sz="20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Rectangle 37"/>
            <p:cNvSpPr>
              <a:spLocks noChangeArrowheads="1"/>
            </p:cNvSpPr>
            <p:nvPr/>
          </p:nvSpPr>
          <p:spPr bwMode="auto">
            <a:xfrm rot="16200000">
              <a:off x="-79" y="1992"/>
              <a:ext cx="13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sz="2700">
                  <a:ea typeface="ＭＳ Ｐゴシック" panose="020B0600070205080204" pitchFamily="34" charset="-128"/>
                </a:rPr>
                <a:t>prevalence %</a:t>
              </a:r>
              <a:endParaRPr lang="en-GB" sz="2400">
                <a:latin typeface="Times New Roman" panose="02020603050405020304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32" name="Text Box 39"/>
            <p:cNvSpPr txBox="1">
              <a:spLocks noChangeArrowheads="1"/>
            </p:cNvSpPr>
            <p:nvPr/>
          </p:nvSpPr>
          <p:spPr bwMode="auto">
            <a:xfrm>
              <a:off x="1792" y="3552"/>
              <a:ext cx="3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1600" b="1">
                  <a:latin typeface="Century Gothic" panose="020B0502020202020204" pitchFamily="34" charset="0"/>
                  <a:ea typeface="新細明體" charset="-120"/>
                </a:rPr>
                <a:t>	</a:t>
              </a:r>
            </a:p>
          </p:txBody>
        </p:sp>
        <p:sp>
          <p:nvSpPr>
            <p:cNvPr id="133" name="Text Box 40"/>
            <p:cNvSpPr txBox="1">
              <a:spLocks noChangeArrowheads="1"/>
            </p:cNvSpPr>
            <p:nvPr/>
          </p:nvSpPr>
          <p:spPr bwMode="auto">
            <a:xfrm>
              <a:off x="128" y="3654"/>
              <a:ext cx="89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age range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mean age </a:t>
              </a:r>
            </a:p>
          </p:txBody>
        </p:sp>
        <p:sp>
          <p:nvSpPr>
            <p:cNvPr id="134" name="Text Box 41"/>
            <p:cNvSpPr txBox="1">
              <a:spLocks noChangeArrowheads="1"/>
            </p:cNvSpPr>
            <p:nvPr/>
          </p:nvSpPr>
          <p:spPr bwMode="auto">
            <a:xfrm>
              <a:off x="1067" y="3654"/>
              <a:ext cx="59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66-103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78</a:t>
              </a:r>
            </a:p>
          </p:txBody>
        </p:sp>
        <p:sp>
          <p:nvSpPr>
            <p:cNvPr id="135" name="Text Box 42"/>
            <p:cNvSpPr txBox="1">
              <a:spLocks noChangeArrowheads="1"/>
            </p:cNvSpPr>
            <p:nvPr/>
          </p:nvSpPr>
          <p:spPr bwMode="auto">
            <a:xfrm>
              <a:off x="2731" y="3654"/>
              <a:ext cx="6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75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75</a:t>
              </a:r>
            </a:p>
          </p:txBody>
        </p:sp>
        <p:sp>
          <p:nvSpPr>
            <p:cNvPr id="136" name="Text Box 43"/>
            <p:cNvSpPr txBox="1">
              <a:spLocks noChangeArrowheads="1"/>
            </p:cNvSpPr>
            <p:nvPr/>
          </p:nvSpPr>
          <p:spPr bwMode="auto">
            <a:xfrm>
              <a:off x="3285" y="3654"/>
              <a:ext cx="5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u="sng">
                  <a:ea typeface="新細明體" charset="-120"/>
                </a:rPr>
                <a:t>&gt;</a:t>
              </a:r>
              <a:r>
                <a:rPr lang="en-US" altLang="zh-TW">
                  <a:ea typeface="新細明體" charset="-120"/>
                </a:rPr>
                <a:t> 50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-</a:t>
              </a:r>
            </a:p>
          </p:txBody>
        </p:sp>
        <p:sp>
          <p:nvSpPr>
            <p:cNvPr id="137" name="Text Box 44"/>
            <p:cNvSpPr txBox="1">
              <a:spLocks noChangeArrowheads="1"/>
            </p:cNvSpPr>
            <p:nvPr/>
          </p:nvSpPr>
          <p:spPr bwMode="auto">
            <a:xfrm>
              <a:off x="3840" y="3654"/>
              <a:ext cx="6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&gt; 40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60</a:t>
              </a:r>
            </a:p>
          </p:txBody>
        </p:sp>
        <p:sp>
          <p:nvSpPr>
            <p:cNvPr id="138" name="Text Box 45"/>
            <p:cNvSpPr txBox="1">
              <a:spLocks noChangeArrowheads="1"/>
            </p:cNvSpPr>
            <p:nvPr/>
          </p:nvSpPr>
          <p:spPr bwMode="auto">
            <a:xfrm>
              <a:off x="4977" y="3654"/>
              <a:ext cx="59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55-95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65</a:t>
              </a:r>
            </a:p>
          </p:txBody>
        </p:sp>
        <p:sp>
          <p:nvSpPr>
            <p:cNvPr id="139" name="Text Box 46"/>
            <p:cNvSpPr txBox="1">
              <a:spLocks noChangeArrowheads="1"/>
            </p:cNvSpPr>
            <p:nvPr/>
          </p:nvSpPr>
          <p:spPr bwMode="auto">
            <a:xfrm>
              <a:off x="1579" y="3654"/>
              <a:ext cx="59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75-86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-</a:t>
              </a:r>
            </a:p>
          </p:txBody>
        </p:sp>
        <p:sp>
          <p:nvSpPr>
            <p:cNvPr id="140" name="Text Box 47"/>
            <p:cNvSpPr txBox="1">
              <a:spLocks noChangeArrowheads="1"/>
            </p:cNvSpPr>
            <p:nvPr/>
          </p:nvSpPr>
          <p:spPr bwMode="auto">
            <a:xfrm>
              <a:off x="2176" y="3654"/>
              <a:ext cx="597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70-84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76</a:t>
              </a:r>
            </a:p>
          </p:txBody>
        </p:sp>
        <p:sp>
          <p:nvSpPr>
            <p:cNvPr id="141" name="Rectangle 49"/>
            <p:cNvSpPr>
              <a:spLocks noChangeArrowheads="1"/>
            </p:cNvSpPr>
            <p:nvPr/>
          </p:nvSpPr>
          <p:spPr bwMode="auto">
            <a:xfrm>
              <a:off x="2215" y="2267"/>
              <a:ext cx="510" cy="13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2" name="Rectangle 50"/>
            <p:cNvSpPr>
              <a:spLocks noChangeArrowheads="1"/>
            </p:cNvSpPr>
            <p:nvPr/>
          </p:nvSpPr>
          <p:spPr bwMode="auto">
            <a:xfrm>
              <a:off x="2215" y="1635"/>
              <a:ext cx="510" cy="63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3" name="Text Box 51"/>
            <p:cNvSpPr txBox="1">
              <a:spLocks noChangeArrowheads="1"/>
            </p:cNvSpPr>
            <p:nvPr/>
          </p:nvSpPr>
          <p:spPr bwMode="auto">
            <a:xfrm>
              <a:off x="2300" y="1392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7.5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44" name="Text Box 52"/>
            <p:cNvSpPr txBox="1">
              <a:spLocks noChangeArrowheads="1"/>
            </p:cNvSpPr>
            <p:nvPr/>
          </p:nvSpPr>
          <p:spPr bwMode="auto">
            <a:xfrm>
              <a:off x="2299" y="3238"/>
              <a:ext cx="3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5.1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45" name="Text Box 53"/>
            <p:cNvSpPr txBox="1">
              <a:spLocks noChangeArrowheads="1"/>
            </p:cNvSpPr>
            <p:nvPr/>
          </p:nvSpPr>
          <p:spPr bwMode="auto">
            <a:xfrm>
              <a:off x="2033" y="605"/>
              <a:ext cx="87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England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(Poole)</a:t>
              </a:r>
            </a:p>
          </p:txBody>
        </p:sp>
        <p:sp>
          <p:nvSpPr>
            <p:cNvPr id="146" name="Rectangle 55"/>
            <p:cNvSpPr>
              <a:spLocks noChangeArrowheads="1"/>
            </p:cNvSpPr>
            <p:nvPr/>
          </p:nvSpPr>
          <p:spPr bwMode="auto">
            <a:xfrm>
              <a:off x="3331" y="2428"/>
              <a:ext cx="506" cy="118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7" name="Rectangle 56"/>
            <p:cNvSpPr>
              <a:spLocks noChangeArrowheads="1"/>
            </p:cNvSpPr>
            <p:nvPr/>
          </p:nvSpPr>
          <p:spPr bwMode="auto">
            <a:xfrm>
              <a:off x="3331" y="1921"/>
              <a:ext cx="506" cy="50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8" name="Text Box 57"/>
            <p:cNvSpPr txBox="1">
              <a:spLocks noChangeArrowheads="1"/>
            </p:cNvSpPr>
            <p:nvPr/>
          </p:nvSpPr>
          <p:spPr bwMode="auto">
            <a:xfrm>
              <a:off x="3413" y="1699"/>
              <a:ext cx="3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6.4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49" name="Text Box 58"/>
            <p:cNvSpPr txBox="1">
              <a:spLocks noChangeArrowheads="1"/>
            </p:cNvSpPr>
            <p:nvPr/>
          </p:nvSpPr>
          <p:spPr bwMode="auto">
            <a:xfrm>
              <a:off x="3413" y="3238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4.5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50" name="Text Box 59"/>
            <p:cNvSpPr txBox="1">
              <a:spLocks noChangeArrowheads="1"/>
            </p:cNvSpPr>
            <p:nvPr/>
          </p:nvSpPr>
          <p:spPr bwMode="auto">
            <a:xfrm>
              <a:off x="3243" y="605"/>
              <a:ext cx="6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Den.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(Copen.)</a:t>
              </a:r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3882" y="2852"/>
              <a:ext cx="511" cy="76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3882" y="2321"/>
              <a:ext cx="511" cy="5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" name="Text Box 63"/>
            <p:cNvSpPr txBox="1">
              <a:spLocks noChangeArrowheads="1"/>
            </p:cNvSpPr>
            <p:nvPr/>
          </p:nvSpPr>
          <p:spPr bwMode="auto">
            <a:xfrm>
              <a:off x="3967" y="2083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4.9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54" name="Text Box 64"/>
            <p:cNvSpPr txBox="1">
              <a:spLocks noChangeArrowheads="1"/>
            </p:cNvSpPr>
            <p:nvPr/>
          </p:nvSpPr>
          <p:spPr bwMode="auto">
            <a:xfrm>
              <a:off x="3967" y="3238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2.9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55" name="Text Box 65"/>
            <p:cNvSpPr txBox="1">
              <a:spLocks noChangeArrowheads="1"/>
            </p:cNvSpPr>
            <p:nvPr/>
          </p:nvSpPr>
          <p:spPr bwMode="auto">
            <a:xfrm>
              <a:off x="3754" y="605"/>
              <a:ext cx="76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Spain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(Asturias)</a:t>
              </a:r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1645" y="2506"/>
              <a:ext cx="511" cy="110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1645" y="1450"/>
              <a:ext cx="511" cy="105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8" name="Text Box 68"/>
            <p:cNvSpPr txBox="1">
              <a:spLocks noChangeArrowheads="1"/>
            </p:cNvSpPr>
            <p:nvPr/>
          </p:nvSpPr>
          <p:spPr bwMode="auto">
            <a:xfrm>
              <a:off x="1730" y="1219"/>
              <a:ext cx="3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8.2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59" name="Text Box 69"/>
            <p:cNvSpPr txBox="1">
              <a:spLocks noChangeArrowheads="1"/>
            </p:cNvSpPr>
            <p:nvPr/>
          </p:nvSpPr>
          <p:spPr bwMode="auto">
            <a:xfrm>
              <a:off x="1730" y="3238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4.2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60" name="Text Box 70"/>
            <p:cNvSpPr txBox="1">
              <a:spLocks noChangeArrowheads="1"/>
            </p:cNvSpPr>
            <p:nvPr/>
          </p:nvSpPr>
          <p:spPr bwMode="auto">
            <a:xfrm>
              <a:off x="1474" y="605"/>
              <a:ext cx="85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Finland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(Helsinki)</a:t>
              </a:r>
            </a:p>
          </p:txBody>
        </p:sp>
        <p:sp>
          <p:nvSpPr>
            <p:cNvPr id="161" name="Rectangle 72"/>
            <p:cNvSpPr>
              <a:spLocks noChangeArrowheads="1"/>
            </p:cNvSpPr>
            <p:nvPr/>
          </p:nvSpPr>
          <p:spPr bwMode="auto">
            <a:xfrm>
              <a:off x="4434" y="3168"/>
              <a:ext cx="511" cy="44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2" name="Rectangle 73"/>
            <p:cNvSpPr>
              <a:spLocks noChangeArrowheads="1"/>
            </p:cNvSpPr>
            <p:nvPr/>
          </p:nvSpPr>
          <p:spPr bwMode="auto">
            <a:xfrm>
              <a:off x="4434" y="2500"/>
              <a:ext cx="511" cy="6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3" name="Text Box 74"/>
            <p:cNvSpPr txBox="1">
              <a:spLocks noChangeArrowheads="1"/>
            </p:cNvSpPr>
            <p:nvPr/>
          </p:nvSpPr>
          <p:spPr bwMode="auto">
            <a:xfrm>
              <a:off x="4348" y="605"/>
              <a:ext cx="68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Portugal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(EPICA)</a:t>
              </a:r>
            </a:p>
          </p:txBody>
        </p:sp>
        <p:sp>
          <p:nvSpPr>
            <p:cNvPr id="164" name="Text Box 75"/>
            <p:cNvSpPr txBox="1">
              <a:spLocks noChangeArrowheads="1"/>
            </p:cNvSpPr>
            <p:nvPr/>
          </p:nvSpPr>
          <p:spPr bwMode="auto">
            <a:xfrm>
              <a:off x="4519" y="3238"/>
              <a:ext cx="3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1.7</a:t>
              </a:r>
              <a:endParaRPr lang="en-US" altLang="zh-TW" sz="1200" b="1">
                <a:ea typeface="新細明體" charset="-120"/>
              </a:endParaRPr>
            </a:p>
          </p:txBody>
        </p:sp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464" y="2272"/>
              <a:ext cx="4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4.2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66" name="Text Box 77"/>
            <p:cNvSpPr txBox="1">
              <a:spLocks noChangeArrowheads="1"/>
            </p:cNvSpPr>
            <p:nvPr/>
          </p:nvSpPr>
          <p:spPr bwMode="auto">
            <a:xfrm>
              <a:off x="4428" y="3654"/>
              <a:ext cx="5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&gt;25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68</a:t>
              </a:r>
            </a:p>
          </p:txBody>
        </p:sp>
        <p:sp>
          <p:nvSpPr>
            <p:cNvPr id="167" name="Rectangle 79"/>
            <p:cNvSpPr>
              <a:spLocks noChangeArrowheads="1"/>
            </p:cNvSpPr>
            <p:nvPr/>
          </p:nvSpPr>
          <p:spPr bwMode="auto">
            <a:xfrm>
              <a:off x="4989" y="3221"/>
              <a:ext cx="511" cy="3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8" name="Rectangle 80"/>
            <p:cNvSpPr>
              <a:spLocks noChangeArrowheads="1"/>
            </p:cNvSpPr>
            <p:nvPr/>
          </p:nvSpPr>
          <p:spPr bwMode="auto">
            <a:xfrm>
              <a:off x="4989" y="3060"/>
              <a:ext cx="511" cy="16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9" name="Text Box 81"/>
            <p:cNvSpPr txBox="1">
              <a:spLocks noChangeArrowheads="1"/>
            </p:cNvSpPr>
            <p:nvPr/>
          </p:nvSpPr>
          <p:spPr bwMode="auto">
            <a:xfrm>
              <a:off x="5086" y="2832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2.1 </a:t>
              </a:r>
              <a:endParaRPr lang="en-US" altLang="zh-TW" sz="1200" b="1">
                <a:ea typeface="新細明體" charset="-120"/>
              </a:endParaRPr>
            </a:p>
          </p:txBody>
        </p:sp>
        <p:sp>
          <p:nvSpPr>
            <p:cNvPr id="170" name="Text Box 82"/>
            <p:cNvSpPr txBox="1">
              <a:spLocks noChangeArrowheads="1"/>
            </p:cNvSpPr>
            <p:nvPr/>
          </p:nvSpPr>
          <p:spPr bwMode="auto">
            <a:xfrm>
              <a:off x="5073" y="3238"/>
              <a:ext cx="3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1.5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71" name="Text Box 83"/>
            <p:cNvSpPr txBox="1">
              <a:spLocks noChangeArrowheads="1"/>
            </p:cNvSpPr>
            <p:nvPr/>
          </p:nvSpPr>
          <p:spPr bwMode="auto">
            <a:xfrm>
              <a:off x="4903" y="605"/>
              <a:ext cx="68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Nether.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(Rotter.)</a:t>
              </a:r>
            </a:p>
          </p:txBody>
        </p:sp>
        <p:sp>
          <p:nvSpPr>
            <p:cNvPr id="172" name="Rectangle 85"/>
            <p:cNvSpPr>
              <a:spLocks noChangeArrowheads="1"/>
            </p:cNvSpPr>
            <p:nvPr/>
          </p:nvSpPr>
          <p:spPr bwMode="auto">
            <a:xfrm>
              <a:off x="2768" y="2798"/>
              <a:ext cx="511" cy="81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3" name="Rectangle 86"/>
            <p:cNvSpPr>
              <a:spLocks noChangeArrowheads="1"/>
            </p:cNvSpPr>
            <p:nvPr/>
          </p:nvSpPr>
          <p:spPr bwMode="auto">
            <a:xfrm>
              <a:off x="2768" y="1844"/>
              <a:ext cx="511" cy="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>
              <a:off x="2810" y="1603"/>
              <a:ext cx="42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6.7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75" name="Text Box 88"/>
            <p:cNvSpPr txBox="1">
              <a:spLocks noChangeArrowheads="1"/>
            </p:cNvSpPr>
            <p:nvPr/>
          </p:nvSpPr>
          <p:spPr bwMode="auto">
            <a:xfrm>
              <a:off x="2618" y="605"/>
              <a:ext cx="81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Sweden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400" b="1">
                  <a:ea typeface="新細明體" charset="-120"/>
                </a:rPr>
                <a:t>(Vasteras)</a:t>
              </a:r>
            </a:p>
          </p:txBody>
        </p:sp>
        <p:sp>
          <p:nvSpPr>
            <p:cNvPr id="176" name="Text Box 89"/>
            <p:cNvSpPr txBox="1">
              <a:spLocks noChangeArrowheads="1"/>
            </p:cNvSpPr>
            <p:nvPr/>
          </p:nvSpPr>
          <p:spPr bwMode="auto">
            <a:xfrm>
              <a:off x="2853" y="3238"/>
              <a:ext cx="34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TW" sz="2000" b="1">
                  <a:ea typeface="新細明體" charset="-120"/>
                </a:rPr>
                <a:t>3.1</a:t>
              </a:r>
              <a:r>
                <a:rPr lang="en-US" altLang="zh-TW" sz="1400" b="1">
                  <a:ea typeface="新細明體" charset="-120"/>
                </a:rPr>
                <a:t>	</a:t>
              </a:r>
            </a:p>
          </p:txBody>
        </p:sp>
        <p:sp>
          <p:nvSpPr>
            <p:cNvPr id="177" name="Rectangle 91"/>
            <p:cNvSpPr>
              <a:spLocks noChangeArrowheads="1"/>
            </p:cNvSpPr>
            <p:nvPr/>
          </p:nvSpPr>
          <p:spPr bwMode="auto">
            <a:xfrm>
              <a:off x="1084" y="2345"/>
              <a:ext cx="511" cy="127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1084" y="1289"/>
              <a:ext cx="511" cy="105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93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9" name="Text Box 93"/>
            <p:cNvSpPr txBox="1">
              <a:spLocks noChangeArrowheads="1"/>
            </p:cNvSpPr>
            <p:nvPr/>
          </p:nvSpPr>
          <p:spPr bwMode="auto">
            <a:xfrm>
              <a:off x="1041" y="576"/>
              <a:ext cx="59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</a:pPr>
              <a:r>
                <a:rPr lang="en-US" altLang="zh-TW" sz="1600" b="1">
                  <a:ea typeface="ＭＳ Ｐゴシック" panose="020B0600070205080204" pitchFamily="34" charset="-128"/>
                </a:rPr>
                <a:t>USA</a:t>
              </a:r>
            </a:p>
            <a:p>
              <a:pPr algn="ctr">
                <a:spcBef>
                  <a:spcPct val="25000"/>
                </a:spcBef>
              </a:pPr>
              <a:r>
                <a:rPr lang="en-US" altLang="zh-TW" sz="1600" b="1">
                  <a:ea typeface="ＭＳ Ｐゴシック" panose="020B0600070205080204" pitchFamily="34" charset="-128"/>
                </a:rPr>
                <a:t>(CHS)</a:t>
              </a:r>
            </a:p>
          </p:txBody>
        </p:sp>
        <p:sp>
          <p:nvSpPr>
            <p:cNvPr id="180" name="Text Box 94"/>
            <p:cNvSpPr txBox="1">
              <a:spLocks noChangeArrowheads="1"/>
            </p:cNvSpPr>
            <p:nvPr/>
          </p:nvSpPr>
          <p:spPr bwMode="auto">
            <a:xfrm>
              <a:off x="1169" y="1075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8.8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81" name="Text Box 95"/>
            <p:cNvSpPr txBox="1">
              <a:spLocks noChangeArrowheads="1"/>
            </p:cNvSpPr>
            <p:nvPr/>
          </p:nvSpPr>
          <p:spPr bwMode="auto">
            <a:xfrm>
              <a:off x="1169" y="3238"/>
              <a:ext cx="34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>
                  <a:ea typeface="新細明體" charset="-120"/>
                </a:rPr>
                <a:t>4.8</a:t>
              </a:r>
              <a:r>
                <a:rPr lang="en-US" altLang="zh-TW" sz="1200" b="1">
                  <a:ea typeface="新細明體" charset="-120"/>
                </a:rPr>
                <a:t>	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3640" y="1115"/>
              <a:ext cx="92" cy="102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3775" y="1074"/>
              <a:ext cx="161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50000"/>
                </a:spcAft>
              </a:pPr>
              <a:r>
                <a:rPr lang="en-GB" sz="1600" b="1">
                  <a:ea typeface="ＭＳ Ｐゴシック" panose="020B0600070205080204" pitchFamily="34" charset="-128"/>
                </a:rPr>
                <a:t>Proportion with reduced</a:t>
              </a:r>
              <a:br>
                <a:rPr lang="en-GB" sz="1600" b="1">
                  <a:ea typeface="ＭＳ Ｐゴシック" panose="020B0600070205080204" pitchFamily="34" charset="-128"/>
                </a:rPr>
              </a:br>
              <a:r>
                <a:rPr lang="en-GB" sz="1600" b="1">
                  <a:ea typeface="ＭＳ Ｐゴシック" panose="020B0600070205080204" pitchFamily="34" charset="-128"/>
                </a:rPr>
                <a:t>LV ejection fraction</a:t>
              </a:r>
            </a:p>
            <a:p>
              <a:pPr eaLnBrk="1" hangingPunct="1">
                <a:spcAft>
                  <a:spcPct val="50000"/>
                </a:spcAft>
              </a:pPr>
              <a:r>
                <a:rPr lang="en-GB" sz="1600" b="1">
                  <a:ea typeface="ＭＳ Ｐゴシック" panose="020B0600070205080204" pitchFamily="34" charset="-128"/>
                </a:rPr>
                <a:t>Proportion with preserved</a:t>
              </a:r>
              <a:br>
                <a:rPr lang="en-GB" sz="1600" b="1">
                  <a:ea typeface="ＭＳ Ｐゴシック" panose="020B0600070205080204" pitchFamily="34" charset="-128"/>
                </a:rPr>
              </a:br>
              <a:r>
                <a:rPr lang="en-GB" sz="1600" b="1">
                  <a:ea typeface="ＭＳ Ｐゴシック" panose="020B0600070205080204" pitchFamily="34" charset="-128"/>
                </a:rPr>
                <a:t>LV </a:t>
              </a:r>
              <a:r>
                <a:rPr lang="en-GB" sz="1600" b="1"/>
                <a:t>ejection fraction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3640" y="1495"/>
              <a:ext cx="92" cy="102"/>
            </a:xfrm>
            <a:prstGeom prst="rect">
              <a:avLst/>
            </a:prstGeom>
            <a:solidFill>
              <a:srgbClr val="FFFF99"/>
            </a:solidFill>
            <a:ln w="7938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5" name="Line 100"/>
          <p:cNvSpPr>
            <a:spLocks noChangeShapeType="1"/>
          </p:cNvSpPr>
          <p:nvPr/>
        </p:nvSpPr>
        <p:spPr bwMode="auto">
          <a:xfrm>
            <a:off x="0" y="762000"/>
            <a:ext cx="1265216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123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754455" y="114300"/>
            <a:ext cx="10653665" cy="13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Helvetica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Ejection Fraction in Subjects with CHF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>
                <a:solidFill>
                  <a:srgbClr val="002060"/>
                </a:solidFill>
              </a:rPr>
              <a:t>Cardiovascular Health Study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7161606" y="2976563"/>
            <a:ext cx="2816933" cy="3024086"/>
          </a:xfrm>
          <a:custGeom>
            <a:avLst/>
            <a:gdLst>
              <a:gd name="T0" fmla="*/ 0 w 1523"/>
              <a:gd name="T1" fmla="*/ 1210 h 1635"/>
              <a:gd name="T2" fmla="*/ 45 w 1523"/>
              <a:gd name="T3" fmla="*/ 1280 h 1635"/>
              <a:gd name="T4" fmla="*/ 90 w 1523"/>
              <a:gd name="T5" fmla="*/ 1346 h 1635"/>
              <a:gd name="T6" fmla="*/ 145 w 1523"/>
              <a:gd name="T7" fmla="*/ 1407 h 1635"/>
              <a:gd name="T8" fmla="*/ 206 w 1523"/>
              <a:gd name="T9" fmla="*/ 1458 h 1635"/>
              <a:gd name="T10" fmla="*/ 271 w 1523"/>
              <a:gd name="T11" fmla="*/ 1503 h 1635"/>
              <a:gd name="T12" fmla="*/ 336 w 1523"/>
              <a:gd name="T13" fmla="*/ 1544 h 1635"/>
              <a:gd name="T14" fmla="*/ 482 w 1523"/>
              <a:gd name="T15" fmla="*/ 1604 h 1635"/>
              <a:gd name="T16" fmla="*/ 638 w 1523"/>
              <a:gd name="T17" fmla="*/ 1630 h 1635"/>
              <a:gd name="T18" fmla="*/ 713 w 1523"/>
              <a:gd name="T19" fmla="*/ 1635 h 1635"/>
              <a:gd name="T20" fmla="*/ 794 w 1523"/>
              <a:gd name="T21" fmla="*/ 1630 h 1635"/>
              <a:gd name="T22" fmla="*/ 869 w 1523"/>
              <a:gd name="T23" fmla="*/ 1619 h 1635"/>
              <a:gd name="T24" fmla="*/ 950 w 1523"/>
              <a:gd name="T25" fmla="*/ 1599 h 1635"/>
              <a:gd name="T26" fmla="*/ 1025 w 1523"/>
              <a:gd name="T27" fmla="*/ 1569 h 1635"/>
              <a:gd name="T28" fmla="*/ 1101 w 1523"/>
              <a:gd name="T29" fmla="*/ 1533 h 1635"/>
              <a:gd name="T30" fmla="*/ 1171 w 1523"/>
              <a:gd name="T31" fmla="*/ 1488 h 1635"/>
              <a:gd name="T32" fmla="*/ 1236 w 1523"/>
              <a:gd name="T33" fmla="*/ 1442 h 1635"/>
              <a:gd name="T34" fmla="*/ 1297 w 1523"/>
              <a:gd name="T35" fmla="*/ 1387 h 1635"/>
              <a:gd name="T36" fmla="*/ 1347 w 1523"/>
              <a:gd name="T37" fmla="*/ 1326 h 1635"/>
              <a:gd name="T38" fmla="*/ 1392 w 1523"/>
              <a:gd name="T39" fmla="*/ 1260 h 1635"/>
              <a:gd name="T40" fmla="*/ 1432 w 1523"/>
              <a:gd name="T41" fmla="*/ 1194 h 1635"/>
              <a:gd name="T42" fmla="*/ 1493 w 1523"/>
              <a:gd name="T43" fmla="*/ 1048 h 1635"/>
              <a:gd name="T44" fmla="*/ 1518 w 1523"/>
              <a:gd name="T45" fmla="*/ 891 h 1635"/>
              <a:gd name="T46" fmla="*/ 1523 w 1523"/>
              <a:gd name="T47" fmla="*/ 815 h 1635"/>
              <a:gd name="T48" fmla="*/ 1518 w 1523"/>
              <a:gd name="T49" fmla="*/ 734 h 1635"/>
              <a:gd name="T50" fmla="*/ 1508 w 1523"/>
              <a:gd name="T51" fmla="*/ 658 h 1635"/>
              <a:gd name="T52" fmla="*/ 1488 w 1523"/>
              <a:gd name="T53" fmla="*/ 577 h 1635"/>
              <a:gd name="T54" fmla="*/ 1458 w 1523"/>
              <a:gd name="T55" fmla="*/ 501 h 1635"/>
              <a:gd name="T56" fmla="*/ 1422 w 1523"/>
              <a:gd name="T57" fmla="*/ 425 h 1635"/>
              <a:gd name="T58" fmla="*/ 1362 w 1523"/>
              <a:gd name="T59" fmla="*/ 329 h 1635"/>
              <a:gd name="T60" fmla="*/ 1292 w 1523"/>
              <a:gd name="T61" fmla="*/ 248 h 1635"/>
              <a:gd name="T62" fmla="*/ 1211 w 1523"/>
              <a:gd name="T63" fmla="*/ 177 h 1635"/>
              <a:gd name="T64" fmla="*/ 1126 w 1523"/>
              <a:gd name="T65" fmla="*/ 112 h 1635"/>
              <a:gd name="T66" fmla="*/ 1025 w 1523"/>
              <a:gd name="T67" fmla="*/ 66 h 1635"/>
              <a:gd name="T68" fmla="*/ 925 w 1523"/>
              <a:gd name="T69" fmla="*/ 31 h 1635"/>
              <a:gd name="T70" fmla="*/ 819 w 1523"/>
              <a:gd name="T71" fmla="*/ 5 h 1635"/>
              <a:gd name="T72" fmla="*/ 708 w 1523"/>
              <a:gd name="T73" fmla="*/ 0 h 1635"/>
              <a:gd name="T74" fmla="*/ 708 w 1523"/>
              <a:gd name="T75" fmla="*/ 815 h 1635"/>
              <a:gd name="T76" fmla="*/ 0 w 1523"/>
              <a:gd name="T77" fmla="*/ 121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3" h="1635">
                <a:moveTo>
                  <a:pt x="0" y="1210"/>
                </a:moveTo>
                <a:lnTo>
                  <a:pt x="45" y="1280"/>
                </a:lnTo>
                <a:lnTo>
                  <a:pt x="90" y="1346"/>
                </a:lnTo>
                <a:lnTo>
                  <a:pt x="145" y="1407"/>
                </a:lnTo>
                <a:lnTo>
                  <a:pt x="206" y="1458"/>
                </a:lnTo>
                <a:lnTo>
                  <a:pt x="271" y="1503"/>
                </a:lnTo>
                <a:lnTo>
                  <a:pt x="336" y="1544"/>
                </a:lnTo>
                <a:lnTo>
                  <a:pt x="482" y="1604"/>
                </a:lnTo>
                <a:lnTo>
                  <a:pt x="638" y="1630"/>
                </a:lnTo>
                <a:lnTo>
                  <a:pt x="713" y="1635"/>
                </a:lnTo>
                <a:lnTo>
                  <a:pt x="794" y="1630"/>
                </a:lnTo>
                <a:lnTo>
                  <a:pt x="869" y="1619"/>
                </a:lnTo>
                <a:lnTo>
                  <a:pt x="950" y="1599"/>
                </a:lnTo>
                <a:lnTo>
                  <a:pt x="1025" y="1569"/>
                </a:lnTo>
                <a:lnTo>
                  <a:pt x="1101" y="1533"/>
                </a:lnTo>
                <a:lnTo>
                  <a:pt x="1171" y="1488"/>
                </a:lnTo>
                <a:lnTo>
                  <a:pt x="1236" y="1442"/>
                </a:lnTo>
                <a:lnTo>
                  <a:pt x="1297" y="1387"/>
                </a:lnTo>
                <a:lnTo>
                  <a:pt x="1347" y="1326"/>
                </a:lnTo>
                <a:lnTo>
                  <a:pt x="1392" y="1260"/>
                </a:lnTo>
                <a:lnTo>
                  <a:pt x="1432" y="1194"/>
                </a:lnTo>
                <a:lnTo>
                  <a:pt x="1493" y="1048"/>
                </a:lnTo>
                <a:lnTo>
                  <a:pt x="1518" y="891"/>
                </a:lnTo>
                <a:lnTo>
                  <a:pt x="1523" y="815"/>
                </a:lnTo>
                <a:lnTo>
                  <a:pt x="1518" y="734"/>
                </a:lnTo>
                <a:lnTo>
                  <a:pt x="1508" y="658"/>
                </a:lnTo>
                <a:lnTo>
                  <a:pt x="1488" y="577"/>
                </a:lnTo>
                <a:lnTo>
                  <a:pt x="1458" y="501"/>
                </a:lnTo>
                <a:lnTo>
                  <a:pt x="1422" y="425"/>
                </a:lnTo>
                <a:lnTo>
                  <a:pt x="1362" y="329"/>
                </a:lnTo>
                <a:lnTo>
                  <a:pt x="1292" y="248"/>
                </a:lnTo>
                <a:lnTo>
                  <a:pt x="1211" y="177"/>
                </a:lnTo>
                <a:lnTo>
                  <a:pt x="1126" y="112"/>
                </a:lnTo>
                <a:lnTo>
                  <a:pt x="1025" y="66"/>
                </a:lnTo>
                <a:lnTo>
                  <a:pt x="925" y="31"/>
                </a:lnTo>
                <a:lnTo>
                  <a:pt x="819" y="5"/>
                </a:lnTo>
                <a:lnTo>
                  <a:pt x="708" y="0"/>
                </a:lnTo>
                <a:lnTo>
                  <a:pt x="708" y="815"/>
                </a:lnTo>
                <a:lnTo>
                  <a:pt x="0" y="1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974110" y="3271064"/>
            <a:ext cx="1496321" cy="1947623"/>
          </a:xfrm>
          <a:custGeom>
            <a:avLst/>
            <a:gdLst>
              <a:gd name="T0" fmla="*/ 332 w 809"/>
              <a:gd name="T1" fmla="*/ 0 h 1053"/>
              <a:gd name="T2" fmla="*/ 221 w 809"/>
              <a:gd name="T3" fmla="*/ 101 h 1053"/>
              <a:gd name="T4" fmla="*/ 131 w 809"/>
              <a:gd name="T5" fmla="*/ 218 h 1053"/>
              <a:gd name="T6" fmla="*/ 60 w 809"/>
              <a:gd name="T7" fmla="*/ 344 h 1053"/>
              <a:gd name="T8" fmla="*/ 20 w 809"/>
              <a:gd name="T9" fmla="*/ 481 h 1053"/>
              <a:gd name="T10" fmla="*/ 0 w 809"/>
              <a:gd name="T11" fmla="*/ 628 h 1053"/>
              <a:gd name="T12" fmla="*/ 5 w 809"/>
              <a:gd name="T13" fmla="*/ 769 h 1053"/>
              <a:gd name="T14" fmla="*/ 40 w 809"/>
              <a:gd name="T15" fmla="*/ 916 h 1053"/>
              <a:gd name="T16" fmla="*/ 101 w 809"/>
              <a:gd name="T17" fmla="*/ 1053 h 1053"/>
              <a:gd name="T18" fmla="*/ 809 w 809"/>
              <a:gd name="T19" fmla="*/ 658 h 1053"/>
              <a:gd name="T20" fmla="*/ 332 w 809"/>
              <a:gd name="T21" fmla="*/ 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9" h="1053">
                <a:moveTo>
                  <a:pt x="332" y="0"/>
                </a:moveTo>
                <a:lnTo>
                  <a:pt x="221" y="101"/>
                </a:lnTo>
                <a:lnTo>
                  <a:pt x="131" y="218"/>
                </a:lnTo>
                <a:lnTo>
                  <a:pt x="60" y="344"/>
                </a:lnTo>
                <a:lnTo>
                  <a:pt x="20" y="481"/>
                </a:lnTo>
                <a:lnTo>
                  <a:pt x="0" y="628"/>
                </a:lnTo>
                <a:lnTo>
                  <a:pt x="5" y="769"/>
                </a:lnTo>
                <a:lnTo>
                  <a:pt x="40" y="916"/>
                </a:lnTo>
                <a:lnTo>
                  <a:pt x="101" y="1053"/>
                </a:lnTo>
                <a:lnTo>
                  <a:pt x="809" y="658"/>
                </a:lnTo>
                <a:lnTo>
                  <a:pt x="332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161606" y="2976563"/>
            <a:ext cx="2816933" cy="3024086"/>
          </a:xfrm>
          <a:custGeom>
            <a:avLst/>
            <a:gdLst>
              <a:gd name="T0" fmla="*/ 0 w 1523"/>
              <a:gd name="T1" fmla="*/ 1210 h 1635"/>
              <a:gd name="T2" fmla="*/ 0 w 1523"/>
              <a:gd name="T3" fmla="*/ 1210 h 1635"/>
              <a:gd name="T4" fmla="*/ 45 w 1523"/>
              <a:gd name="T5" fmla="*/ 1280 h 1635"/>
              <a:gd name="T6" fmla="*/ 90 w 1523"/>
              <a:gd name="T7" fmla="*/ 1346 h 1635"/>
              <a:gd name="T8" fmla="*/ 145 w 1523"/>
              <a:gd name="T9" fmla="*/ 1407 h 1635"/>
              <a:gd name="T10" fmla="*/ 206 w 1523"/>
              <a:gd name="T11" fmla="*/ 1458 h 1635"/>
              <a:gd name="T12" fmla="*/ 271 w 1523"/>
              <a:gd name="T13" fmla="*/ 1503 h 1635"/>
              <a:gd name="T14" fmla="*/ 336 w 1523"/>
              <a:gd name="T15" fmla="*/ 1544 h 1635"/>
              <a:gd name="T16" fmla="*/ 482 w 1523"/>
              <a:gd name="T17" fmla="*/ 1604 h 1635"/>
              <a:gd name="T18" fmla="*/ 638 w 1523"/>
              <a:gd name="T19" fmla="*/ 1630 h 1635"/>
              <a:gd name="T20" fmla="*/ 713 w 1523"/>
              <a:gd name="T21" fmla="*/ 1635 h 1635"/>
              <a:gd name="T22" fmla="*/ 794 w 1523"/>
              <a:gd name="T23" fmla="*/ 1630 h 1635"/>
              <a:gd name="T24" fmla="*/ 869 w 1523"/>
              <a:gd name="T25" fmla="*/ 1619 h 1635"/>
              <a:gd name="T26" fmla="*/ 950 w 1523"/>
              <a:gd name="T27" fmla="*/ 1599 h 1635"/>
              <a:gd name="T28" fmla="*/ 1025 w 1523"/>
              <a:gd name="T29" fmla="*/ 1569 h 1635"/>
              <a:gd name="T30" fmla="*/ 1101 w 1523"/>
              <a:gd name="T31" fmla="*/ 1533 h 1635"/>
              <a:gd name="T32" fmla="*/ 1171 w 1523"/>
              <a:gd name="T33" fmla="*/ 1488 h 1635"/>
              <a:gd name="T34" fmla="*/ 1236 w 1523"/>
              <a:gd name="T35" fmla="*/ 1442 h 1635"/>
              <a:gd name="T36" fmla="*/ 1297 w 1523"/>
              <a:gd name="T37" fmla="*/ 1387 h 1635"/>
              <a:gd name="T38" fmla="*/ 1347 w 1523"/>
              <a:gd name="T39" fmla="*/ 1326 h 1635"/>
              <a:gd name="T40" fmla="*/ 1392 w 1523"/>
              <a:gd name="T41" fmla="*/ 1260 h 1635"/>
              <a:gd name="T42" fmla="*/ 1432 w 1523"/>
              <a:gd name="T43" fmla="*/ 1194 h 1635"/>
              <a:gd name="T44" fmla="*/ 1493 w 1523"/>
              <a:gd name="T45" fmla="*/ 1048 h 1635"/>
              <a:gd name="T46" fmla="*/ 1518 w 1523"/>
              <a:gd name="T47" fmla="*/ 891 h 1635"/>
              <a:gd name="T48" fmla="*/ 1523 w 1523"/>
              <a:gd name="T49" fmla="*/ 815 h 1635"/>
              <a:gd name="T50" fmla="*/ 1518 w 1523"/>
              <a:gd name="T51" fmla="*/ 734 h 1635"/>
              <a:gd name="T52" fmla="*/ 1508 w 1523"/>
              <a:gd name="T53" fmla="*/ 658 h 1635"/>
              <a:gd name="T54" fmla="*/ 1488 w 1523"/>
              <a:gd name="T55" fmla="*/ 577 h 1635"/>
              <a:gd name="T56" fmla="*/ 1458 w 1523"/>
              <a:gd name="T57" fmla="*/ 501 h 1635"/>
              <a:gd name="T58" fmla="*/ 1422 w 1523"/>
              <a:gd name="T59" fmla="*/ 425 h 1635"/>
              <a:gd name="T60" fmla="*/ 1362 w 1523"/>
              <a:gd name="T61" fmla="*/ 329 h 1635"/>
              <a:gd name="T62" fmla="*/ 1292 w 1523"/>
              <a:gd name="T63" fmla="*/ 248 h 1635"/>
              <a:gd name="T64" fmla="*/ 1211 w 1523"/>
              <a:gd name="T65" fmla="*/ 177 h 1635"/>
              <a:gd name="T66" fmla="*/ 1126 w 1523"/>
              <a:gd name="T67" fmla="*/ 112 h 1635"/>
              <a:gd name="T68" fmla="*/ 1025 w 1523"/>
              <a:gd name="T69" fmla="*/ 66 h 1635"/>
              <a:gd name="T70" fmla="*/ 925 w 1523"/>
              <a:gd name="T71" fmla="*/ 31 h 1635"/>
              <a:gd name="T72" fmla="*/ 819 w 1523"/>
              <a:gd name="T73" fmla="*/ 5 h 1635"/>
              <a:gd name="T74" fmla="*/ 708 w 1523"/>
              <a:gd name="T75" fmla="*/ 0 h 1635"/>
              <a:gd name="T76" fmla="*/ 708 w 1523"/>
              <a:gd name="T77" fmla="*/ 815 h 1635"/>
              <a:gd name="T78" fmla="*/ 0 w 1523"/>
              <a:gd name="T79" fmla="*/ 121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3" h="1635">
                <a:moveTo>
                  <a:pt x="0" y="1210"/>
                </a:moveTo>
                <a:lnTo>
                  <a:pt x="0" y="1210"/>
                </a:lnTo>
                <a:lnTo>
                  <a:pt x="45" y="1280"/>
                </a:lnTo>
                <a:lnTo>
                  <a:pt x="90" y="1346"/>
                </a:lnTo>
                <a:lnTo>
                  <a:pt x="145" y="1407"/>
                </a:lnTo>
                <a:lnTo>
                  <a:pt x="206" y="1458"/>
                </a:lnTo>
                <a:lnTo>
                  <a:pt x="271" y="1503"/>
                </a:lnTo>
                <a:lnTo>
                  <a:pt x="336" y="1544"/>
                </a:lnTo>
                <a:lnTo>
                  <a:pt x="482" y="1604"/>
                </a:lnTo>
                <a:lnTo>
                  <a:pt x="638" y="1630"/>
                </a:lnTo>
                <a:lnTo>
                  <a:pt x="713" y="1635"/>
                </a:lnTo>
                <a:lnTo>
                  <a:pt x="794" y="1630"/>
                </a:lnTo>
                <a:lnTo>
                  <a:pt x="869" y="1619"/>
                </a:lnTo>
                <a:lnTo>
                  <a:pt x="950" y="1599"/>
                </a:lnTo>
                <a:lnTo>
                  <a:pt x="1025" y="1569"/>
                </a:lnTo>
                <a:lnTo>
                  <a:pt x="1101" y="1533"/>
                </a:lnTo>
                <a:lnTo>
                  <a:pt x="1171" y="1488"/>
                </a:lnTo>
                <a:lnTo>
                  <a:pt x="1236" y="1442"/>
                </a:lnTo>
                <a:lnTo>
                  <a:pt x="1297" y="1387"/>
                </a:lnTo>
                <a:lnTo>
                  <a:pt x="1347" y="1326"/>
                </a:lnTo>
                <a:lnTo>
                  <a:pt x="1392" y="1260"/>
                </a:lnTo>
                <a:lnTo>
                  <a:pt x="1432" y="1194"/>
                </a:lnTo>
                <a:lnTo>
                  <a:pt x="1493" y="1048"/>
                </a:lnTo>
                <a:lnTo>
                  <a:pt x="1518" y="891"/>
                </a:lnTo>
                <a:lnTo>
                  <a:pt x="1523" y="815"/>
                </a:lnTo>
                <a:lnTo>
                  <a:pt x="1518" y="734"/>
                </a:lnTo>
                <a:lnTo>
                  <a:pt x="1508" y="658"/>
                </a:lnTo>
                <a:lnTo>
                  <a:pt x="1488" y="577"/>
                </a:lnTo>
                <a:lnTo>
                  <a:pt x="1458" y="501"/>
                </a:lnTo>
                <a:lnTo>
                  <a:pt x="1422" y="425"/>
                </a:lnTo>
                <a:lnTo>
                  <a:pt x="1362" y="329"/>
                </a:lnTo>
                <a:lnTo>
                  <a:pt x="1292" y="248"/>
                </a:lnTo>
                <a:lnTo>
                  <a:pt x="1211" y="177"/>
                </a:lnTo>
                <a:lnTo>
                  <a:pt x="1126" y="112"/>
                </a:lnTo>
                <a:lnTo>
                  <a:pt x="1025" y="66"/>
                </a:lnTo>
                <a:lnTo>
                  <a:pt x="925" y="31"/>
                </a:lnTo>
                <a:lnTo>
                  <a:pt x="819" y="5"/>
                </a:lnTo>
                <a:lnTo>
                  <a:pt x="708" y="0"/>
                </a:lnTo>
                <a:lnTo>
                  <a:pt x="708" y="815"/>
                </a:lnTo>
                <a:lnTo>
                  <a:pt x="0" y="1210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001269" y="3225799"/>
            <a:ext cx="1496321" cy="1947623"/>
          </a:xfrm>
          <a:custGeom>
            <a:avLst/>
            <a:gdLst>
              <a:gd name="T0" fmla="*/ 332 w 809"/>
              <a:gd name="T1" fmla="*/ 0 h 1053"/>
              <a:gd name="T2" fmla="*/ 332 w 809"/>
              <a:gd name="T3" fmla="*/ 0 h 1053"/>
              <a:gd name="T4" fmla="*/ 221 w 809"/>
              <a:gd name="T5" fmla="*/ 101 h 1053"/>
              <a:gd name="T6" fmla="*/ 131 w 809"/>
              <a:gd name="T7" fmla="*/ 218 h 1053"/>
              <a:gd name="T8" fmla="*/ 60 w 809"/>
              <a:gd name="T9" fmla="*/ 344 h 1053"/>
              <a:gd name="T10" fmla="*/ 20 w 809"/>
              <a:gd name="T11" fmla="*/ 481 h 1053"/>
              <a:gd name="T12" fmla="*/ 0 w 809"/>
              <a:gd name="T13" fmla="*/ 628 h 1053"/>
              <a:gd name="T14" fmla="*/ 5 w 809"/>
              <a:gd name="T15" fmla="*/ 769 h 1053"/>
              <a:gd name="T16" fmla="*/ 40 w 809"/>
              <a:gd name="T17" fmla="*/ 916 h 1053"/>
              <a:gd name="T18" fmla="*/ 101 w 809"/>
              <a:gd name="T19" fmla="*/ 1053 h 1053"/>
              <a:gd name="T20" fmla="*/ 809 w 809"/>
              <a:gd name="T21" fmla="*/ 658 h 1053"/>
              <a:gd name="T22" fmla="*/ 332 w 809"/>
              <a:gd name="T23" fmla="*/ 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9" h="1053">
                <a:moveTo>
                  <a:pt x="332" y="0"/>
                </a:moveTo>
                <a:lnTo>
                  <a:pt x="332" y="0"/>
                </a:lnTo>
                <a:lnTo>
                  <a:pt x="221" y="101"/>
                </a:lnTo>
                <a:lnTo>
                  <a:pt x="131" y="218"/>
                </a:lnTo>
                <a:lnTo>
                  <a:pt x="60" y="344"/>
                </a:lnTo>
                <a:lnTo>
                  <a:pt x="20" y="481"/>
                </a:lnTo>
                <a:lnTo>
                  <a:pt x="0" y="628"/>
                </a:lnTo>
                <a:lnTo>
                  <a:pt x="5" y="769"/>
                </a:lnTo>
                <a:lnTo>
                  <a:pt x="40" y="916"/>
                </a:lnTo>
                <a:lnTo>
                  <a:pt x="101" y="1053"/>
                </a:lnTo>
                <a:lnTo>
                  <a:pt x="809" y="658"/>
                </a:lnTo>
                <a:lnTo>
                  <a:pt x="332" y="0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3584" y="2967509"/>
            <a:ext cx="882256" cy="1507419"/>
          </a:xfrm>
          <a:custGeom>
            <a:avLst/>
            <a:gdLst>
              <a:gd name="T0" fmla="*/ 477 w 477"/>
              <a:gd name="T1" fmla="*/ 0 h 815"/>
              <a:gd name="T2" fmla="*/ 352 w 477"/>
              <a:gd name="T3" fmla="*/ 10 h 815"/>
              <a:gd name="T4" fmla="*/ 226 w 477"/>
              <a:gd name="T5" fmla="*/ 41 h 815"/>
              <a:gd name="T6" fmla="*/ 110 w 477"/>
              <a:gd name="T7" fmla="*/ 91 h 815"/>
              <a:gd name="T8" fmla="*/ 0 w 477"/>
              <a:gd name="T9" fmla="*/ 157 h 815"/>
              <a:gd name="T10" fmla="*/ 477 w 477"/>
              <a:gd name="T11" fmla="*/ 815 h 815"/>
              <a:gd name="T12" fmla="*/ 477 w 477"/>
              <a:gd name="T13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7" h="815">
                <a:moveTo>
                  <a:pt x="477" y="0"/>
                </a:moveTo>
                <a:lnTo>
                  <a:pt x="352" y="10"/>
                </a:lnTo>
                <a:lnTo>
                  <a:pt x="226" y="41"/>
                </a:lnTo>
                <a:lnTo>
                  <a:pt x="110" y="91"/>
                </a:lnTo>
                <a:lnTo>
                  <a:pt x="0" y="157"/>
                </a:lnTo>
                <a:lnTo>
                  <a:pt x="477" y="815"/>
                </a:lnTo>
                <a:lnTo>
                  <a:pt x="47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528319" y="2976562"/>
            <a:ext cx="882256" cy="1507419"/>
          </a:xfrm>
          <a:custGeom>
            <a:avLst/>
            <a:gdLst>
              <a:gd name="T0" fmla="*/ 477 w 477"/>
              <a:gd name="T1" fmla="*/ 0 h 815"/>
              <a:gd name="T2" fmla="*/ 477 w 477"/>
              <a:gd name="T3" fmla="*/ 0 h 815"/>
              <a:gd name="T4" fmla="*/ 352 w 477"/>
              <a:gd name="T5" fmla="*/ 10 h 815"/>
              <a:gd name="T6" fmla="*/ 226 w 477"/>
              <a:gd name="T7" fmla="*/ 41 h 815"/>
              <a:gd name="T8" fmla="*/ 110 w 477"/>
              <a:gd name="T9" fmla="*/ 91 h 815"/>
              <a:gd name="T10" fmla="*/ 0 w 477"/>
              <a:gd name="T11" fmla="*/ 157 h 815"/>
              <a:gd name="T12" fmla="*/ 477 w 477"/>
              <a:gd name="T13" fmla="*/ 815 h 815"/>
              <a:gd name="T14" fmla="*/ 477 w 477"/>
              <a:gd name="T15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7" h="815">
                <a:moveTo>
                  <a:pt x="477" y="0"/>
                </a:moveTo>
                <a:lnTo>
                  <a:pt x="477" y="0"/>
                </a:lnTo>
                <a:lnTo>
                  <a:pt x="352" y="10"/>
                </a:lnTo>
                <a:lnTo>
                  <a:pt x="226" y="41"/>
                </a:lnTo>
                <a:lnTo>
                  <a:pt x="110" y="91"/>
                </a:lnTo>
                <a:lnTo>
                  <a:pt x="0" y="157"/>
                </a:lnTo>
                <a:lnTo>
                  <a:pt x="477" y="815"/>
                </a:lnTo>
                <a:lnTo>
                  <a:pt x="477" y="0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20506" y="4410075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617344" y="4410075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12594" y="4410075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02956" y="3294063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98206" y="3294063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93456" y="3294063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480694" y="4021138"/>
            <a:ext cx="510488" cy="38471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07681" y="4089400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02931" y="4089400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98181" y="4089400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42619" y="2324100"/>
            <a:ext cx="1845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ea typeface="ＭＳ Ｐゴシック" panose="020B0600070205080204" pitchFamily="34" charset="-128"/>
              </a:rPr>
              <a:t>Women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59656" y="3506788"/>
            <a:ext cx="355122" cy="35512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400">
              <a:latin typeface="Helvetica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59656" y="4878388"/>
            <a:ext cx="355122" cy="355122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259656" y="4116388"/>
            <a:ext cx="355122" cy="35512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sz="1400">
              <a:latin typeface="Helvetica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716856" y="3430588"/>
            <a:ext cx="1727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Normal (55%)</a:t>
            </a:r>
            <a:endParaRPr lang="en-US" sz="1600" b="1">
              <a:solidFill>
                <a:srgbClr val="0033CC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716856" y="4116388"/>
            <a:ext cx="1951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Mildly Reduced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(45% - 54%)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16855" y="4802187"/>
            <a:ext cx="28409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FF33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Moderately (30-44%) or severely reduced (&lt; 30%)</a:t>
            </a: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675416" y="2889079"/>
            <a:ext cx="1507420" cy="2855774"/>
          </a:xfrm>
          <a:custGeom>
            <a:avLst/>
            <a:gdLst>
              <a:gd name="T0" fmla="*/ 398 w 815"/>
              <a:gd name="T1" fmla="*/ 1544 h 1544"/>
              <a:gd name="T2" fmla="*/ 468 w 815"/>
              <a:gd name="T3" fmla="*/ 1498 h 1544"/>
              <a:gd name="T4" fmla="*/ 528 w 815"/>
              <a:gd name="T5" fmla="*/ 1447 h 1544"/>
              <a:gd name="T6" fmla="*/ 589 w 815"/>
              <a:gd name="T7" fmla="*/ 1391 h 1544"/>
              <a:gd name="T8" fmla="*/ 639 w 815"/>
              <a:gd name="T9" fmla="*/ 1330 h 1544"/>
              <a:gd name="T10" fmla="*/ 684 w 815"/>
              <a:gd name="T11" fmla="*/ 1269 h 1544"/>
              <a:gd name="T12" fmla="*/ 724 w 815"/>
              <a:gd name="T13" fmla="*/ 1197 h 1544"/>
              <a:gd name="T14" fmla="*/ 785 w 815"/>
              <a:gd name="T15" fmla="*/ 1050 h 1544"/>
              <a:gd name="T16" fmla="*/ 810 w 815"/>
              <a:gd name="T17" fmla="*/ 897 h 1544"/>
              <a:gd name="T18" fmla="*/ 815 w 815"/>
              <a:gd name="T19" fmla="*/ 815 h 1544"/>
              <a:gd name="T20" fmla="*/ 810 w 815"/>
              <a:gd name="T21" fmla="*/ 739 h 1544"/>
              <a:gd name="T22" fmla="*/ 800 w 815"/>
              <a:gd name="T23" fmla="*/ 657 h 1544"/>
              <a:gd name="T24" fmla="*/ 780 w 815"/>
              <a:gd name="T25" fmla="*/ 581 h 1544"/>
              <a:gd name="T26" fmla="*/ 750 w 815"/>
              <a:gd name="T27" fmla="*/ 499 h 1544"/>
              <a:gd name="T28" fmla="*/ 714 w 815"/>
              <a:gd name="T29" fmla="*/ 423 h 1544"/>
              <a:gd name="T30" fmla="*/ 654 w 815"/>
              <a:gd name="T31" fmla="*/ 331 h 1544"/>
              <a:gd name="T32" fmla="*/ 584 w 815"/>
              <a:gd name="T33" fmla="*/ 250 h 1544"/>
              <a:gd name="T34" fmla="*/ 503 w 815"/>
              <a:gd name="T35" fmla="*/ 173 h 1544"/>
              <a:gd name="T36" fmla="*/ 413 w 815"/>
              <a:gd name="T37" fmla="*/ 112 h 1544"/>
              <a:gd name="T38" fmla="*/ 317 w 815"/>
              <a:gd name="T39" fmla="*/ 66 h 1544"/>
              <a:gd name="T40" fmla="*/ 217 w 815"/>
              <a:gd name="T41" fmla="*/ 31 h 1544"/>
              <a:gd name="T42" fmla="*/ 111 w 815"/>
              <a:gd name="T43" fmla="*/ 5 h 1544"/>
              <a:gd name="T44" fmla="*/ 0 w 815"/>
              <a:gd name="T45" fmla="*/ 0 h 1544"/>
              <a:gd name="T46" fmla="*/ 0 w 815"/>
              <a:gd name="T47" fmla="*/ 820 h 1544"/>
              <a:gd name="T48" fmla="*/ 398 w 815"/>
              <a:gd name="T49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15" h="1544">
                <a:moveTo>
                  <a:pt x="398" y="1544"/>
                </a:moveTo>
                <a:lnTo>
                  <a:pt x="468" y="1498"/>
                </a:lnTo>
                <a:lnTo>
                  <a:pt x="528" y="1447"/>
                </a:lnTo>
                <a:lnTo>
                  <a:pt x="589" y="1391"/>
                </a:lnTo>
                <a:lnTo>
                  <a:pt x="639" y="1330"/>
                </a:lnTo>
                <a:lnTo>
                  <a:pt x="684" y="1269"/>
                </a:lnTo>
                <a:lnTo>
                  <a:pt x="724" y="1197"/>
                </a:lnTo>
                <a:lnTo>
                  <a:pt x="785" y="1050"/>
                </a:lnTo>
                <a:lnTo>
                  <a:pt x="810" y="897"/>
                </a:lnTo>
                <a:lnTo>
                  <a:pt x="815" y="815"/>
                </a:lnTo>
                <a:lnTo>
                  <a:pt x="810" y="739"/>
                </a:lnTo>
                <a:lnTo>
                  <a:pt x="800" y="657"/>
                </a:lnTo>
                <a:lnTo>
                  <a:pt x="780" y="581"/>
                </a:lnTo>
                <a:lnTo>
                  <a:pt x="750" y="499"/>
                </a:lnTo>
                <a:lnTo>
                  <a:pt x="714" y="423"/>
                </a:lnTo>
                <a:lnTo>
                  <a:pt x="654" y="331"/>
                </a:lnTo>
                <a:lnTo>
                  <a:pt x="584" y="250"/>
                </a:lnTo>
                <a:lnTo>
                  <a:pt x="503" y="173"/>
                </a:lnTo>
                <a:lnTo>
                  <a:pt x="413" y="112"/>
                </a:lnTo>
                <a:lnTo>
                  <a:pt x="317" y="66"/>
                </a:lnTo>
                <a:lnTo>
                  <a:pt x="217" y="31"/>
                </a:lnTo>
                <a:lnTo>
                  <a:pt x="111" y="5"/>
                </a:lnTo>
                <a:lnTo>
                  <a:pt x="0" y="0"/>
                </a:lnTo>
                <a:lnTo>
                  <a:pt x="0" y="820"/>
                </a:lnTo>
                <a:lnTo>
                  <a:pt x="398" y="154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297381" y="4399058"/>
            <a:ext cx="2130733" cy="1527765"/>
          </a:xfrm>
          <a:custGeom>
            <a:avLst/>
            <a:gdLst>
              <a:gd name="T0" fmla="*/ 0 w 1152"/>
              <a:gd name="T1" fmla="*/ 306 h 826"/>
              <a:gd name="T2" fmla="*/ 36 w 1152"/>
              <a:gd name="T3" fmla="*/ 382 h 826"/>
              <a:gd name="T4" fmla="*/ 81 w 1152"/>
              <a:gd name="T5" fmla="*/ 454 h 826"/>
              <a:gd name="T6" fmla="*/ 126 w 1152"/>
              <a:gd name="T7" fmla="*/ 520 h 826"/>
              <a:gd name="T8" fmla="*/ 176 w 1152"/>
              <a:gd name="T9" fmla="*/ 581 h 826"/>
              <a:gd name="T10" fmla="*/ 237 w 1152"/>
              <a:gd name="T11" fmla="*/ 637 h 826"/>
              <a:gd name="T12" fmla="*/ 297 w 1152"/>
              <a:gd name="T13" fmla="*/ 683 h 826"/>
              <a:gd name="T14" fmla="*/ 438 w 1152"/>
              <a:gd name="T15" fmla="*/ 759 h 826"/>
              <a:gd name="T16" fmla="*/ 584 w 1152"/>
              <a:gd name="T17" fmla="*/ 805 h 826"/>
              <a:gd name="T18" fmla="*/ 659 w 1152"/>
              <a:gd name="T19" fmla="*/ 821 h 826"/>
              <a:gd name="T20" fmla="*/ 739 w 1152"/>
              <a:gd name="T21" fmla="*/ 826 h 826"/>
              <a:gd name="T22" fmla="*/ 820 w 1152"/>
              <a:gd name="T23" fmla="*/ 826 h 826"/>
              <a:gd name="T24" fmla="*/ 900 w 1152"/>
              <a:gd name="T25" fmla="*/ 816 h 826"/>
              <a:gd name="T26" fmla="*/ 981 w 1152"/>
              <a:gd name="T27" fmla="*/ 795 h 826"/>
              <a:gd name="T28" fmla="*/ 1056 w 1152"/>
              <a:gd name="T29" fmla="*/ 770 h 826"/>
              <a:gd name="T30" fmla="*/ 1152 w 1152"/>
              <a:gd name="T31" fmla="*/ 724 h 826"/>
              <a:gd name="T32" fmla="*/ 754 w 1152"/>
              <a:gd name="T33" fmla="*/ 0 h 826"/>
              <a:gd name="T34" fmla="*/ 0 w 1152"/>
              <a:gd name="T35" fmla="*/ 30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2" h="826">
                <a:moveTo>
                  <a:pt x="0" y="306"/>
                </a:moveTo>
                <a:lnTo>
                  <a:pt x="36" y="382"/>
                </a:lnTo>
                <a:lnTo>
                  <a:pt x="81" y="454"/>
                </a:lnTo>
                <a:lnTo>
                  <a:pt x="126" y="520"/>
                </a:lnTo>
                <a:lnTo>
                  <a:pt x="176" y="581"/>
                </a:lnTo>
                <a:lnTo>
                  <a:pt x="237" y="637"/>
                </a:lnTo>
                <a:lnTo>
                  <a:pt x="297" y="683"/>
                </a:lnTo>
                <a:lnTo>
                  <a:pt x="438" y="759"/>
                </a:lnTo>
                <a:lnTo>
                  <a:pt x="584" y="805"/>
                </a:lnTo>
                <a:lnTo>
                  <a:pt x="659" y="821"/>
                </a:lnTo>
                <a:lnTo>
                  <a:pt x="739" y="826"/>
                </a:lnTo>
                <a:lnTo>
                  <a:pt x="820" y="826"/>
                </a:lnTo>
                <a:lnTo>
                  <a:pt x="900" y="816"/>
                </a:lnTo>
                <a:lnTo>
                  <a:pt x="981" y="795"/>
                </a:lnTo>
                <a:lnTo>
                  <a:pt x="1056" y="770"/>
                </a:lnTo>
                <a:lnTo>
                  <a:pt x="1152" y="724"/>
                </a:lnTo>
                <a:lnTo>
                  <a:pt x="754" y="0"/>
                </a:lnTo>
                <a:lnTo>
                  <a:pt x="0" y="306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2494356" y="2916238"/>
            <a:ext cx="1507420" cy="2855774"/>
          </a:xfrm>
          <a:custGeom>
            <a:avLst/>
            <a:gdLst>
              <a:gd name="T0" fmla="*/ 398 w 815"/>
              <a:gd name="T1" fmla="*/ 1544 h 1544"/>
              <a:gd name="T2" fmla="*/ 398 w 815"/>
              <a:gd name="T3" fmla="*/ 1544 h 1544"/>
              <a:gd name="T4" fmla="*/ 468 w 815"/>
              <a:gd name="T5" fmla="*/ 1498 h 1544"/>
              <a:gd name="T6" fmla="*/ 528 w 815"/>
              <a:gd name="T7" fmla="*/ 1447 h 1544"/>
              <a:gd name="T8" fmla="*/ 589 w 815"/>
              <a:gd name="T9" fmla="*/ 1391 h 1544"/>
              <a:gd name="T10" fmla="*/ 639 w 815"/>
              <a:gd name="T11" fmla="*/ 1330 h 1544"/>
              <a:gd name="T12" fmla="*/ 684 w 815"/>
              <a:gd name="T13" fmla="*/ 1269 h 1544"/>
              <a:gd name="T14" fmla="*/ 724 w 815"/>
              <a:gd name="T15" fmla="*/ 1197 h 1544"/>
              <a:gd name="T16" fmla="*/ 785 w 815"/>
              <a:gd name="T17" fmla="*/ 1050 h 1544"/>
              <a:gd name="T18" fmla="*/ 810 w 815"/>
              <a:gd name="T19" fmla="*/ 897 h 1544"/>
              <a:gd name="T20" fmla="*/ 815 w 815"/>
              <a:gd name="T21" fmla="*/ 815 h 1544"/>
              <a:gd name="T22" fmla="*/ 810 w 815"/>
              <a:gd name="T23" fmla="*/ 739 h 1544"/>
              <a:gd name="T24" fmla="*/ 800 w 815"/>
              <a:gd name="T25" fmla="*/ 657 h 1544"/>
              <a:gd name="T26" fmla="*/ 780 w 815"/>
              <a:gd name="T27" fmla="*/ 581 h 1544"/>
              <a:gd name="T28" fmla="*/ 750 w 815"/>
              <a:gd name="T29" fmla="*/ 499 h 1544"/>
              <a:gd name="T30" fmla="*/ 714 w 815"/>
              <a:gd name="T31" fmla="*/ 423 h 1544"/>
              <a:gd name="T32" fmla="*/ 654 w 815"/>
              <a:gd name="T33" fmla="*/ 331 h 1544"/>
              <a:gd name="T34" fmla="*/ 584 w 815"/>
              <a:gd name="T35" fmla="*/ 250 h 1544"/>
              <a:gd name="T36" fmla="*/ 503 w 815"/>
              <a:gd name="T37" fmla="*/ 173 h 1544"/>
              <a:gd name="T38" fmla="*/ 413 w 815"/>
              <a:gd name="T39" fmla="*/ 112 h 1544"/>
              <a:gd name="T40" fmla="*/ 317 w 815"/>
              <a:gd name="T41" fmla="*/ 66 h 1544"/>
              <a:gd name="T42" fmla="*/ 217 w 815"/>
              <a:gd name="T43" fmla="*/ 31 h 1544"/>
              <a:gd name="T44" fmla="*/ 111 w 815"/>
              <a:gd name="T45" fmla="*/ 5 h 1544"/>
              <a:gd name="T46" fmla="*/ 0 w 815"/>
              <a:gd name="T47" fmla="*/ 0 h 1544"/>
              <a:gd name="T48" fmla="*/ 0 w 815"/>
              <a:gd name="T49" fmla="*/ 820 h 1544"/>
              <a:gd name="T50" fmla="*/ 398 w 815"/>
              <a:gd name="T51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15" h="1544">
                <a:moveTo>
                  <a:pt x="398" y="1544"/>
                </a:moveTo>
                <a:lnTo>
                  <a:pt x="398" y="1544"/>
                </a:lnTo>
                <a:lnTo>
                  <a:pt x="468" y="1498"/>
                </a:lnTo>
                <a:lnTo>
                  <a:pt x="528" y="1447"/>
                </a:lnTo>
                <a:lnTo>
                  <a:pt x="589" y="1391"/>
                </a:lnTo>
                <a:lnTo>
                  <a:pt x="639" y="1330"/>
                </a:lnTo>
                <a:lnTo>
                  <a:pt x="684" y="1269"/>
                </a:lnTo>
                <a:lnTo>
                  <a:pt x="724" y="1197"/>
                </a:lnTo>
                <a:lnTo>
                  <a:pt x="785" y="1050"/>
                </a:lnTo>
                <a:lnTo>
                  <a:pt x="810" y="897"/>
                </a:lnTo>
                <a:lnTo>
                  <a:pt x="815" y="815"/>
                </a:lnTo>
                <a:lnTo>
                  <a:pt x="810" y="739"/>
                </a:lnTo>
                <a:lnTo>
                  <a:pt x="800" y="657"/>
                </a:lnTo>
                <a:lnTo>
                  <a:pt x="780" y="581"/>
                </a:lnTo>
                <a:lnTo>
                  <a:pt x="750" y="499"/>
                </a:lnTo>
                <a:lnTo>
                  <a:pt x="714" y="423"/>
                </a:lnTo>
                <a:lnTo>
                  <a:pt x="654" y="331"/>
                </a:lnTo>
                <a:lnTo>
                  <a:pt x="584" y="250"/>
                </a:lnTo>
                <a:lnTo>
                  <a:pt x="503" y="173"/>
                </a:lnTo>
                <a:lnTo>
                  <a:pt x="413" y="112"/>
                </a:lnTo>
                <a:lnTo>
                  <a:pt x="317" y="66"/>
                </a:lnTo>
                <a:lnTo>
                  <a:pt x="217" y="31"/>
                </a:lnTo>
                <a:lnTo>
                  <a:pt x="111" y="5"/>
                </a:lnTo>
                <a:lnTo>
                  <a:pt x="0" y="0"/>
                </a:lnTo>
                <a:lnTo>
                  <a:pt x="0" y="820"/>
                </a:lnTo>
                <a:lnTo>
                  <a:pt x="398" y="1544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297380" y="4217988"/>
            <a:ext cx="2130733" cy="1527765"/>
          </a:xfrm>
          <a:custGeom>
            <a:avLst/>
            <a:gdLst>
              <a:gd name="T0" fmla="*/ 0 w 1152"/>
              <a:gd name="T1" fmla="*/ 306 h 826"/>
              <a:gd name="T2" fmla="*/ 0 w 1152"/>
              <a:gd name="T3" fmla="*/ 306 h 826"/>
              <a:gd name="T4" fmla="*/ 36 w 1152"/>
              <a:gd name="T5" fmla="*/ 382 h 826"/>
              <a:gd name="T6" fmla="*/ 81 w 1152"/>
              <a:gd name="T7" fmla="*/ 454 h 826"/>
              <a:gd name="T8" fmla="*/ 126 w 1152"/>
              <a:gd name="T9" fmla="*/ 520 h 826"/>
              <a:gd name="T10" fmla="*/ 176 w 1152"/>
              <a:gd name="T11" fmla="*/ 581 h 826"/>
              <a:gd name="T12" fmla="*/ 237 w 1152"/>
              <a:gd name="T13" fmla="*/ 637 h 826"/>
              <a:gd name="T14" fmla="*/ 297 w 1152"/>
              <a:gd name="T15" fmla="*/ 683 h 826"/>
              <a:gd name="T16" fmla="*/ 438 w 1152"/>
              <a:gd name="T17" fmla="*/ 759 h 826"/>
              <a:gd name="T18" fmla="*/ 584 w 1152"/>
              <a:gd name="T19" fmla="*/ 805 h 826"/>
              <a:gd name="T20" fmla="*/ 659 w 1152"/>
              <a:gd name="T21" fmla="*/ 821 h 826"/>
              <a:gd name="T22" fmla="*/ 739 w 1152"/>
              <a:gd name="T23" fmla="*/ 826 h 826"/>
              <a:gd name="T24" fmla="*/ 820 w 1152"/>
              <a:gd name="T25" fmla="*/ 826 h 826"/>
              <a:gd name="T26" fmla="*/ 900 w 1152"/>
              <a:gd name="T27" fmla="*/ 816 h 826"/>
              <a:gd name="T28" fmla="*/ 981 w 1152"/>
              <a:gd name="T29" fmla="*/ 795 h 826"/>
              <a:gd name="T30" fmla="*/ 1056 w 1152"/>
              <a:gd name="T31" fmla="*/ 770 h 826"/>
              <a:gd name="T32" fmla="*/ 1152 w 1152"/>
              <a:gd name="T33" fmla="*/ 724 h 826"/>
              <a:gd name="T34" fmla="*/ 754 w 1152"/>
              <a:gd name="T35" fmla="*/ 0 h 826"/>
              <a:gd name="T36" fmla="*/ 0 w 1152"/>
              <a:gd name="T37" fmla="*/ 30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52" h="826">
                <a:moveTo>
                  <a:pt x="0" y="306"/>
                </a:moveTo>
                <a:lnTo>
                  <a:pt x="0" y="306"/>
                </a:lnTo>
                <a:lnTo>
                  <a:pt x="36" y="382"/>
                </a:lnTo>
                <a:lnTo>
                  <a:pt x="81" y="454"/>
                </a:lnTo>
                <a:lnTo>
                  <a:pt x="126" y="520"/>
                </a:lnTo>
                <a:lnTo>
                  <a:pt x="176" y="581"/>
                </a:lnTo>
                <a:lnTo>
                  <a:pt x="237" y="637"/>
                </a:lnTo>
                <a:lnTo>
                  <a:pt x="297" y="683"/>
                </a:lnTo>
                <a:lnTo>
                  <a:pt x="438" y="759"/>
                </a:lnTo>
                <a:lnTo>
                  <a:pt x="584" y="805"/>
                </a:lnTo>
                <a:lnTo>
                  <a:pt x="659" y="821"/>
                </a:lnTo>
                <a:lnTo>
                  <a:pt x="739" y="826"/>
                </a:lnTo>
                <a:lnTo>
                  <a:pt x="820" y="826"/>
                </a:lnTo>
                <a:lnTo>
                  <a:pt x="900" y="816"/>
                </a:lnTo>
                <a:lnTo>
                  <a:pt x="981" y="795"/>
                </a:lnTo>
                <a:lnTo>
                  <a:pt x="1056" y="770"/>
                </a:lnTo>
                <a:lnTo>
                  <a:pt x="1152" y="724"/>
                </a:lnTo>
                <a:lnTo>
                  <a:pt x="754" y="0"/>
                </a:lnTo>
                <a:lnTo>
                  <a:pt x="0" y="306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182910" y="2898132"/>
            <a:ext cx="1496321" cy="2082643"/>
          </a:xfrm>
          <a:custGeom>
            <a:avLst/>
            <a:gdLst>
              <a:gd name="T0" fmla="*/ 809 w 809"/>
              <a:gd name="T1" fmla="*/ 0 h 1126"/>
              <a:gd name="T2" fmla="*/ 724 w 809"/>
              <a:gd name="T3" fmla="*/ 5 h 1126"/>
              <a:gd name="T4" fmla="*/ 644 w 809"/>
              <a:gd name="T5" fmla="*/ 15 h 1126"/>
              <a:gd name="T6" fmla="*/ 568 w 809"/>
              <a:gd name="T7" fmla="*/ 36 h 1126"/>
              <a:gd name="T8" fmla="*/ 493 w 809"/>
              <a:gd name="T9" fmla="*/ 66 h 1126"/>
              <a:gd name="T10" fmla="*/ 422 w 809"/>
              <a:gd name="T11" fmla="*/ 102 h 1126"/>
              <a:gd name="T12" fmla="*/ 357 w 809"/>
              <a:gd name="T13" fmla="*/ 143 h 1126"/>
              <a:gd name="T14" fmla="*/ 236 w 809"/>
              <a:gd name="T15" fmla="*/ 245 h 1126"/>
              <a:gd name="T16" fmla="*/ 136 w 809"/>
              <a:gd name="T17" fmla="*/ 367 h 1126"/>
              <a:gd name="T18" fmla="*/ 96 w 809"/>
              <a:gd name="T19" fmla="*/ 433 h 1126"/>
              <a:gd name="T20" fmla="*/ 60 w 809"/>
              <a:gd name="T21" fmla="*/ 504 h 1126"/>
              <a:gd name="T22" fmla="*/ 35 w 809"/>
              <a:gd name="T23" fmla="*/ 581 h 1126"/>
              <a:gd name="T24" fmla="*/ 15 w 809"/>
              <a:gd name="T25" fmla="*/ 657 h 1126"/>
              <a:gd name="T26" fmla="*/ 5 w 809"/>
              <a:gd name="T27" fmla="*/ 739 h 1126"/>
              <a:gd name="T28" fmla="*/ 0 w 809"/>
              <a:gd name="T29" fmla="*/ 825 h 1126"/>
              <a:gd name="T30" fmla="*/ 15 w 809"/>
              <a:gd name="T31" fmla="*/ 978 h 1126"/>
              <a:gd name="T32" fmla="*/ 55 w 809"/>
              <a:gd name="T33" fmla="*/ 1126 h 1126"/>
              <a:gd name="T34" fmla="*/ 809 w 809"/>
              <a:gd name="T35" fmla="*/ 820 h 1126"/>
              <a:gd name="T36" fmla="*/ 809 w 809"/>
              <a:gd name="T37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9" h="1126">
                <a:moveTo>
                  <a:pt x="809" y="0"/>
                </a:moveTo>
                <a:lnTo>
                  <a:pt x="724" y="5"/>
                </a:lnTo>
                <a:lnTo>
                  <a:pt x="644" y="15"/>
                </a:lnTo>
                <a:lnTo>
                  <a:pt x="568" y="36"/>
                </a:lnTo>
                <a:lnTo>
                  <a:pt x="493" y="66"/>
                </a:lnTo>
                <a:lnTo>
                  <a:pt x="422" y="102"/>
                </a:lnTo>
                <a:lnTo>
                  <a:pt x="357" y="143"/>
                </a:lnTo>
                <a:lnTo>
                  <a:pt x="236" y="245"/>
                </a:lnTo>
                <a:lnTo>
                  <a:pt x="136" y="367"/>
                </a:lnTo>
                <a:lnTo>
                  <a:pt x="96" y="433"/>
                </a:lnTo>
                <a:lnTo>
                  <a:pt x="60" y="504"/>
                </a:lnTo>
                <a:lnTo>
                  <a:pt x="35" y="581"/>
                </a:lnTo>
                <a:lnTo>
                  <a:pt x="15" y="657"/>
                </a:lnTo>
                <a:lnTo>
                  <a:pt x="5" y="739"/>
                </a:lnTo>
                <a:lnTo>
                  <a:pt x="0" y="825"/>
                </a:lnTo>
                <a:lnTo>
                  <a:pt x="15" y="978"/>
                </a:lnTo>
                <a:lnTo>
                  <a:pt x="55" y="1126"/>
                </a:lnTo>
                <a:lnTo>
                  <a:pt x="809" y="820"/>
                </a:lnTo>
                <a:lnTo>
                  <a:pt x="80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1210069" y="2916238"/>
            <a:ext cx="1496321" cy="2082643"/>
          </a:xfrm>
          <a:custGeom>
            <a:avLst/>
            <a:gdLst>
              <a:gd name="T0" fmla="*/ 809 w 809"/>
              <a:gd name="T1" fmla="*/ 0 h 1126"/>
              <a:gd name="T2" fmla="*/ 809 w 809"/>
              <a:gd name="T3" fmla="*/ 0 h 1126"/>
              <a:gd name="T4" fmla="*/ 724 w 809"/>
              <a:gd name="T5" fmla="*/ 5 h 1126"/>
              <a:gd name="T6" fmla="*/ 644 w 809"/>
              <a:gd name="T7" fmla="*/ 15 h 1126"/>
              <a:gd name="T8" fmla="*/ 568 w 809"/>
              <a:gd name="T9" fmla="*/ 36 h 1126"/>
              <a:gd name="T10" fmla="*/ 493 w 809"/>
              <a:gd name="T11" fmla="*/ 66 h 1126"/>
              <a:gd name="T12" fmla="*/ 422 w 809"/>
              <a:gd name="T13" fmla="*/ 102 h 1126"/>
              <a:gd name="T14" fmla="*/ 357 w 809"/>
              <a:gd name="T15" fmla="*/ 143 h 1126"/>
              <a:gd name="T16" fmla="*/ 236 w 809"/>
              <a:gd name="T17" fmla="*/ 245 h 1126"/>
              <a:gd name="T18" fmla="*/ 136 w 809"/>
              <a:gd name="T19" fmla="*/ 367 h 1126"/>
              <a:gd name="T20" fmla="*/ 96 w 809"/>
              <a:gd name="T21" fmla="*/ 433 h 1126"/>
              <a:gd name="T22" fmla="*/ 60 w 809"/>
              <a:gd name="T23" fmla="*/ 504 h 1126"/>
              <a:gd name="T24" fmla="*/ 35 w 809"/>
              <a:gd name="T25" fmla="*/ 581 h 1126"/>
              <a:gd name="T26" fmla="*/ 15 w 809"/>
              <a:gd name="T27" fmla="*/ 657 h 1126"/>
              <a:gd name="T28" fmla="*/ 5 w 809"/>
              <a:gd name="T29" fmla="*/ 739 h 1126"/>
              <a:gd name="T30" fmla="*/ 0 w 809"/>
              <a:gd name="T31" fmla="*/ 825 h 1126"/>
              <a:gd name="T32" fmla="*/ 15 w 809"/>
              <a:gd name="T33" fmla="*/ 978 h 1126"/>
              <a:gd name="T34" fmla="*/ 55 w 809"/>
              <a:gd name="T35" fmla="*/ 1126 h 1126"/>
              <a:gd name="T36" fmla="*/ 809 w 809"/>
              <a:gd name="T37" fmla="*/ 820 h 1126"/>
              <a:gd name="T38" fmla="*/ 809 w 809"/>
              <a:gd name="T39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9" h="1126">
                <a:moveTo>
                  <a:pt x="809" y="0"/>
                </a:moveTo>
                <a:lnTo>
                  <a:pt x="809" y="0"/>
                </a:lnTo>
                <a:lnTo>
                  <a:pt x="724" y="5"/>
                </a:lnTo>
                <a:lnTo>
                  <a:pt x="644" y="15"/>
                </a:lnTo>
                <a:lnTo>
                  <a:pt x="568" y="36"/>
                </a:lnTo>
                <a:lnTo>
                  <a:pt x="493" y="66"/>
                </a:lnTo>
                <a:lnTo>
                  <a:pt x="422" y="102"/>
                </a:lnTo>
                <a:lnTo>
                  <a:pt x="357" y="143"/>
                </a:lnTo>
                <a:lnTo>
                  <a:pt x="236" y="245"/>
                </a:lnTo>
                <a:lnTo>
                  <a:pt x="136" y="367"/>
                </a:lnTo>
                <a:lnTo>
                  <a:pt x="96" y="433"/>
                </a:lnTo>
                <a:lnTo>
                  <a:pt x="60" y="504"/>
                </a:lnTo>
                <a:lnTo>
                  <a:pt x="35" y="581"/>
                </a:lnTo>
                <a:lnTo>
                  <a:pt x="15" y="657"/>
                </a:lnTo>
                <a:lnTo>
                  <a:pt x="5" y="739"/>
                </a:lnTo>
                <a:lnTo>
                  <a:pt x="0" y="825"/>
                </a:lnTo>
                <a:lnTo>
                  <a:pt x="15" y="978"/>
                </a:lnTo>
                <a:lnTo>
                  <a:pt x="55" y="1126"/>
                </a:lnTo>
                <a:lnTo>
                  <a:pt x="809" y="820"/>
                </a:lnTo>
                <a:lnTo>
                  <a:pt x="809" y="0"/>
                </a:lnTo>
                <a:close/>
              </a:path>
            </a:pathLst>
          </a:custGeom>
          <a:noFill/>
          <a:ln w="793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099069" y="4675188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194319" y="4675188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91156" y="4675188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859356" y="3817938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56194" y="3817938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051444" y="3817938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802331" y="3962400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97581" y="3962400"/>
            <a:ext cx="118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992831" y="3962400"/>
            <a:ext cx="23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</a:rPr>
              <a:t>%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2049856" y="2324099"/>
            <a:ext cx="1135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ea typeface="ＭＳ Ｐゴシック" panose="020B0600070205080204" pitchFamily="34" charset="-128"/>
              </a:rPr>
              <a:t>Men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754455" y="1181099"/>
            <a:ext cx="10653665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5-year survival rate less than 50%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Remained static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</a:t>
            </a: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mortality is about 5%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death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&gt;70 % are cardiovascular in nature (20% HF &amp; 35% SCD)</a:t>
            </a: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</a:t>
            </a:r>
            <a:r>
              <a:rPr lang="en-I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non-cardiovascular deaths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significantly higher for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HFpEF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(30%)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2763</Words>
  <Application>WPS Presentation</Application>
  <PresentationFormat>Custom</PresentationFormat>
  <Paragraphs>327</Paragraphs>
  <Slides>63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Equity</vt:lpstr>
      <vt:lpstr>Empagliflozin in Heart Failure with a  Preserved Ejection Fraction</vt:lpstr>
      <vt:lpstr>INTRODUCTION </vt:lpstr>
      <vt:lpstr>  OVERVIEW</vt:lpstr>
      <vt:lpstr>Slide 4</vt:lpstr>
      <vt:lpstr>Slide 5</vt:lpstr>
      <vt:lpstr>How Prevalent is it?</vt:lpstr>
      <vt:lpstr>Slide 7</vt:lpstr>
      <vt:lpstr>Slide 8</vt:lpstr>
      <vt:lpstr>NATURAL HISTORY</vt:lpstr>
      <vt:lpstr>What is the pathophysiology?</vt:lpstr>
      <vt:lpstr>Determination of LV Diastolic function</vt:lpstr>
      <vt:lpstr>Slide 12</vt:lpstr>
      <vt:lpstr>Slide 13</vt:lpstr>
      <vt:lpstr>Who are these patients? </vt:lpstr>
      <vt:lpstr>COMORBID CONDITIONS- heterogeneous clinical syndrome</vt:lpstr>
      <vt:lpstr>Slide 16</vt:lpstr>
      <vt:lpstr>Slide 17</vt:lpstr>
      <vt:lpstr>PHENOTYPES</vt:lpstr>
      <vt:lpstr>How do you diagnose it? Diagnosis of HF-PEF – 5 STEP</vt:lpstr>
      <vt:lpstr>Slide 20</vt:lpstr>
      <vt:lpstr>Slide 21</vt:lpstr>
      <vt:lpstr>How to treat it? MANAGEMENT OF HFpEF</vt:lpstr>
      <vt:lpstr>Pathophysiological Targets</vt:lpstr>
      <vt:lpstr>Randomized Clinical Trials </vt:lpstr>
      <vt:lpstr>Slide 25</vt:lpstr>
      <vt:lpstr>Slide 26</vt:lpstr>
      <vt:lpstr>Slide 27</vt:lpstr>
      <vt:lpstr>Slide 28</vt:lpstr>
      <vt:lpstr>Slide 29</vt:lpstr>
      <vt:lpstr>HEAT HFPEF</vt:lpstr>
      <vt:lpstr>Slide 31</vt:lpstr>
      <vt:lpstr>STATINS</vt:lpstr>
      <vt:lpstr>PARAMOUNT HF trial </vt:lpstr>
      <vt:lpstr>Slide 34</vt:lpstr>
      <vt:lpstr>Slide 35</vt:lpstr>
      <vt:lpstr>Slide 36</vt:lpstr>
      <vt:lpstr>OTHER TRIALS IN HFpEF Patients </vt:lpstr>
      <vt:lpstr>Slide 38</vt:lpstr>
      <vt:lpstr>SGLT2 Inhibitirs Mechanism of action</vt:lpstr>
      <vt:lpstr>Cardio-protective role </vt:lpstr>
      <vt:lpstr>Slide 41</vt:lpstr>
      <vt:lpstr>Slide 42</vt:lpstr>
      <vt:lpstr>The Evolution of SGLT2i in HF Management</vt:lpstr>
      <vt:lpstr>Methods</vt:lpstr>
      <vt:lpstr>Inclusion criteria</vt:lpstr>
      <vt:lpstr>Slide 46</vt:lpstr>
      <vt:lpstr>Exclusion criteria</vt:lpstr>
      <vt:lpstr>Slide 48</vt:lpstr>
      <vt:lpstr>Slide 49</vt:lpstr>
      <vt:lpstr>TRIAL VISITS AND FOLLOW-UP </vt:lpstr>
      <vt:lpstr>TRIAL EFFICACY ENDPOINTS</vt:lpstr>
      <vt:lpstr>Slide 52</vt:lpstr>
      <vt:lpstr>Slide 53</vt:lpstr>
      <vt:lpstr>Slide 54</vt:lpstr>
      <vt:lpstr>PRIMARY OUTCOME </vt:lpstr>
      <vt:lpstr>Slide 56</vt:lpstr>
      <vt:lpstr>Slide 57</vt:lpstr>
      <vt:lpstr>Slide 58</vt:lpstr>
      <vt:lpstr>Discussion</vt:lpstr>
      <vt:lpstr>Conclusion </vt:lpstr>
      <vt:lpstr>CONCLUSION </vt:lpstr>
      <vt:lpstr>Slide 62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with a Preserved Ejection Fraction</dc:title>
  <dc:creator>aju ajay</dc:creator>
  <cp:lastModifiedBy>user</cp:lastModifiedBy>
  <cp:revision>87</cp:revision>
  <dcterms:created xsi:type="dcterms:W3CDTF">2021-09-08T11:12:00Z</dcterms:created>
  <dcterms:modified xsi:type="dcterms:W3CDTF">2022-11-24T19:42:51Z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89E98C55033A4510BB1DDD43D544AEDA</vt:lpwstr>
  </property>
  <property fmtid="{D5CDD505-2E9C-101B-9397-08002B2CF9AE}" pid="3" name="KSOProductBuildVer">
    <vt:lpwstr>1033-11.2.0.11156</vt:lpwstr>
  </property>
</Properties>
</file>