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95" r:id="rId8"/>
    <p:sldId id="296" r:id="rId9"/>
    <p:sldId id="261" r:id="rId10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2" r:id="rId40"/>
    <p:sldId id="293" r:id="rId41"/>
    <p:sldId id="291" r:id="rId42"/>
    <p:sldId id="2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7048-D66F-4CAC-A8FC-58B473DE798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B50B9-C6D5-4B05-93E4-44D44012F7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Dium</a:t>
            </a:r>
            <a:r>
              <a:rPr lang="en-US" dirty="0" smtClean="0"/>
              <a:t> intake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50B9-C6D5-4B05-93E4-44D44012F77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4C1A-283A-453B-820B-48547A1A07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8EF-5636-4832-92E2-3F13DDAA49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4C1A-283A-453B-820B-48547A1A07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8EF-5636-4832-92E2-3F13DDAA49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4C1A-283A-453B-820B-48547A1A07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8EF-5636-4832-92E2-3F13DDAA49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4C1A-283A-453B-820B-48547A1A07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8EF-5636-4832-92E2-3F13DDAA49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4C1A-283A-453B-820B-48547A1A07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8EF-5636-4832-92E2-3F13DDAA49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4C1A-283A-453B-820B-48547A1A07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8EF-5636-4832-92E2-3F13DDAA49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4C1A-283A-453B-820B-48547A1A07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8EF-5636-4832-92E2-3F13DDAA49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4C1A-283A-453B-820B-48547A1A07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8EF-5636-4832-92E2-3F13DDAA49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4C1A-283A-453B-820B-48547A1A07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8EF-5636-4832-92E2-3F13DDAA49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4C1A-283A-453B-820B-48547A1A07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8EF-5636-4832-92E2-3F13DDAA49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4C1A-283A-453B-820B-48547A1A07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E8EF-5636-4832-92E2-3F13DDAA49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94C1A-283A-453B-820B-48547A1A07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FE8EF-5636-4832-92E2-3F13DDAA49E0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Essential (Primary) Hypertension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4200" y="6172200"/>
            <a:ext cx="18288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Dr. Mayur 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Mechanisms of Primary (Essential) Hypertension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Hemodynamic Subtypes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Systolic Hypertension in Teenagers and Young Adults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solated systolic hypertension (ISH) is the main type in young adults (17 -25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key hemodynamic abnormalities: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cardiac output and a stiff aorta because of overactive sympathetic nervous system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 in youth may predispose to diastolic hypertension in middle age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/>
          </a:bodyPr>
          <a:lstStyle/>
          <a:p>
            <a:pPr algn="just"/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Diastolic Hypertension in Middle Age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to 50 years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diastolic hypertension with normal systolic pressure or elevated systolic pressure (combined systolic-diastolic hypertension)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IDH is more common in men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treatment, IDH often progresses to combined systolic-diastolic hypertension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114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Hemodynamic fault: elevated SVR with normal cardiac output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Vasoconstriction of the resistance arterioles due to increased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neurohormonal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drive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xpanded plasma volume due to impairment in sodium excretion in the kidneys causes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utoregulatory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 of vascular smooth muscle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Systolic Hypertension in Older Adults:</a:t>
            </a:r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55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ISH (SBP &gt;140 mm Hg and DBP &lt;90 mm Hg) predominates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Diastolic BP rises until about 55 years of age, then falls progressively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Hemodynamic fault: Stiffening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central aorta and a more rapid return of reflected pulse waves from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periphery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systolic aortic pressure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poorly distensible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collagen affects its ratio to elastin in the aortic wall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762000"/>
            <a:ext cx="83534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287" y="4944070"/>
            <a:ext cx="835342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A, </a:t>
            </a:r>
            <a:r>
              <a:rPr lang="en-US" dirty="0"/>
              <a:t>Age-dependent changes in systolic and diastolic blood pressure . </a:t>
            </a:r>
            <a:r>
              <a:rPr lang="en-US" b="1" dirty="0" smtClean="0"/>
              <a:t>B, </a:t>
            </a:r>
            <a:r>
              <a:rPr lang="en-US" dirty="0" smtClean="0"/>
              <a:t>Schematic </a:t>
            </a:r>
            <a:r>
              <a:rPr lang="en-US" dirty="0"/>
              <a:t>representation of the relationship between aortic compliance and pulse pressure.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Neural Mechanisms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device-based interventional approaches to treat hypertension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Baroreflex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activation therapy (BAT)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 denervation (RDN)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4962"/>
            <a:ext cx="8229600" cy="655638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Baroreflex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activation therapy (BAT)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Afferent neural signals: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Carotid BAT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carotid sinus nerve 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brainstem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interprets as a rise in BP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fferent neural signals: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efferent sympathetic nerve activity to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slows heart rate;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circulation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lowers SVR; and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Kidney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reduces renin release and increases renal sodium excretion.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28600"/>
            <a:ext cx="6705600" cy="525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1" y="5581471"/>
            <a:ext cx="6705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Sympathetic neural mechanisms of blood pressure regulation and treatment targets </a:t>
            </a:r>
            <a:r>
              <a:rPr lang="en-US" dirty="0" smtClean="0"/>
              <a:t>of carotid </a:t>
            </a:r>
            <a:r>
              <a:rPr lang="en-US" dirty="0"/>
              <a:t>baroreceptor pacing and renal denervation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Renal Denervation (RDN)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Catheter is inserted into the renal arteries and radiofrequency or ultrasound is used to ablate the renal nerves, which are located on the adventitial surface of the renal arteries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estroy both efferent and afferent renal nerves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 efferent nerves causes hypertension via: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lpha1-adrenergic receptors: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 vasoconstriction, vascular hypertrophy and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enhance renal sodium and water reabsorption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eta1-adrenergic receptors: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 renin release and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3276600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 afferent nerves contribute to hypertension: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By evoking reflex activation of central sympathetic 	outflow triggered to multiple tissues and vascular beds.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- About 80 million people in US and  over 1 billion w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orldwide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reversible risk factor for myocardial infarction (MI),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 failure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atrial fibrillation, aortic dissection, peripheral arterial disease, and cognitive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decline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global  burden of hypertension is rising due to escalating obesity and population aging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086600" cy="43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4625876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Effects of increased renal sympathetic nerve activity on the three renal </a:t>
            </a:r>
            <a:r>
              <a:rPr lang="en-US" dirty="0" err="1"/>
              <a:t>neuroeffectors</a:t>
            </a:r>
            <a:r>
              <a:rPr lang="en-US" dirty="0"/>
              <a:t>:</a:t>
            </a:r>
            <a:endParaRPr lang="en-US" dirty="0"/>
          </a:p>
          <a:p>
            <a:pPr algn="just"/>
            <a:r>
              <a:rPr lang="en-US" dirty="0"/>
              <a:t>juxtaglomerular granular cells (JGC) with increased renin secretion rate (RSR) via stimulation of the </a:t>
            </a:r>
            <a:r>
              <a:rPr lang="en-US" dirty="0" smtClean="0"/>
              <a:t>β1- </a:t>
            </a:r>
            <a:r>
              <a:rPr lang="en-US" dirty="0" err="1" smtClean="0"/>
              <a:t>adrenoceptors</a:t>
            </a:r>
            <a:r>
              <a:rPr lang="en-US" dirty="0" smtClean="0"/>
              <a:t> </a:t>
            </a:r>
            <a:r>
              <a:rPr lang="en-US" dirty="0"/>
              <a:t>(AR); renal tubular epithelial cells (T) with increased renal tubular sodium reabsorption </a:t>
            </a:r>
            <a:r>
              <a:rPr lang="en-US" dirty="0" smtClean="0"/>
              <a:t>and decreased </a:t>
            </a:r>
            <a:r>
              <a:rPr lang="en-US" dirty="0"/>
              <a:t>urinary sodium excretion (</a:t>
            </a:r>
            <a:r>
              <a:rPr lang="en-US" dirty="0" err="1"/>
              <a:t>UNaV</a:t>
            </a:r>
            <a:r>
              <a:rPr lang="en-US" dirty="0"/>
              <a:t>) via stimulation of α1B AR; and the renal vasculature (V) </a:t>
            </a:r>
            <a:r>
              <a:rPr lang="en-US" dirty="0" smtClean="0"/>
              <a:t>with decreased </a:t>
            </a:r>
            <a:r>
              <a:rPr lang="en-US" dirty="0"/>
              <a:t>renal blood flow (RBF) via stimulation of α1A 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Obesity-Related Hypertension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14800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weight gain, reflex sympathetic activation is an important compensation to burn fat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sympathetic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overactivity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target tissues such as vascular smooth muscle and kidney produces hypertension.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sympathetic activation is associated with insulin resistance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OSA as a Cause of Neurogenic Hypertension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have elevated plasma and urine catecholamine levels, mimicking as 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pheochromocytoma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epeated arterial desaturation during apneas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activation of carotid body chemoreceptors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triggers BP surges throughout the night and resets the chemoreceptor reflex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aytime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normoxia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misinterpreted as hypoxia, producing sustained reflex sympathetic activation and hypertension even during waking hours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Renal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fundamental abnormality is an acquired or inherited defect in the kidneys' ability to excrete the excessive sodium load imposed by a modern high salt diet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 sodium retention expands the plasma volume, increases cardiac output and triggers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autoregulatory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responses that increase SVR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Salt retention also augments the smooth muscle contraction produced by endogenous vasoconstrictors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943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 Department of Health and Human Services recommend a daily intake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eneral population 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5.8 g (2300 mg of sodium)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Persons with hypertension or prehypertension 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3.7 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educing dietary salt by 3 g per day likely would reduce the annual number of new cases of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Coronary heart disease by 60,000 to 120,000,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troke by 32,000 to 66,000, and of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 by 54,000 to 99,000, and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annual number of deaths from any cause by 44,000 to 92,000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2"/>
            <a:ext cx="8229600" cy="8080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Resetting of Pressure-</a:t>
            </a:r>
            <a:r>
              <a:rPr lang="en-US" sz="3600" dirty="0" err="1" smtClean="0"/>
              <a:t>Natriuresis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normotensive individuals, BP elevation cases immediate increase in renal sodium excretion to reduce plasma volume and to return BP to normal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hypertension, this pressure-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natriuresis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curve is shifted to the right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Resetting of pressure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natriuresis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prevents the return of BP to normal to maintain fluid balance but at the expense of high BP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natriuresis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causes profound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nocturia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patients with pure autonomic failure who have supine nocturnal hypertension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nocturia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also may be an unrecognized symptom of uncontrolled primary hypertension.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 Birth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low birth weight with reduced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nephrogenesis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increases the risk for development of adult salt-dependent hypertension.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Hypertensive adults will have fewer glomeruli per kidney suggesting nephron dropout with decreased total filtration surface area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low-birth-weight children consume a fast-food diet, they are susceptible to rapid postnatal weight gain, leading to adolescent obesity and hypertension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 have implicated an important genetic contribution to salt-sensitive hypertension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variations in the APOL1 gene associate strongly with African ancestry and causes a twofold to fourfold increased risk of end-stage renal disease (ESRD).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Vascular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Endothelial Cell Dysfunction:</a:t>
            </a:r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Dysfunctional endothelium causes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Impaired release of endothelium-derived relaxing factors (e.g., nitric oxide, endothelium-derived hyperpolarizing factor) and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release of endothelium-derived constricting,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proinflammatory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prothrombotic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growth factors3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495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prevalence of hypertension is increasing most rapidly in developing countries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due to 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oor hypertension treatment and control which contribute to the growing epidemic of cardiovascular disease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 trends show a clear shift of the highest BPs from high-income to low-income regions, with an estimated 349 million with hypertension in HIC and 1.04 billion in LMICs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431023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1" y="4722674"/>
            <a:ext cx="84310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Endothelium-derived relaxing and constricting factors. Various blood- and platelet-derived substances can activate specific receptors (orange circles) on the endothelial membrane to release relaxing factors such as nitric oxide (NO), prostacyclin (PGI2), and an endothelium-derived hyperpolarizing factor (EDHF). Contracting factors also are released, such as </a:t>
            </a:r>
            <a:r>
              <a:rPr lang="en-US" dirty="0" err="1" smtClean="0"/>
              <a:t>endothelin</a:t>
            </a:r>
            <a:r>
              <a:rPr lang="en-US" dirty="0" smtClean="0"/>
              <a:t> (ET-1), angiotensin (A II), and thromboxane A2 (TXA2), as well as prostaglandin H2 (PGH2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Vascular Remodeling: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Prolong endothelial cell dysfunction,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neurohormonal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activation, and elevated BP cause remodeling of blood vessels, which further increases hypertension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increase in the medial thickness relative to the lumen diameter (increased media-to-lumen ratio) is the hallmark of hypertensive remodeling in small and large arteries.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3999"/>
          </a:xfrm>
        </p:spPr>
        <p:txBody>
          <a:bodyPr>
            <a:normAutofit/>
          </a:bodyPr>
          <a:lstStyle/>
          <a:p>
            <a:pPr algn="just"/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nward eutrophic remodeling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rearrangement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ormal smooth muscle cells (SMCs) around a smaller lumen diameter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Vasoconstriction initiates small-artery remodeling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media/lumen ratio increases, but the medial cross-sectional area remains unchanged.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inward eutrophic remodeling increases SVR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decreasing lumen diameter in the peripheral circulation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hemodynamic hallmark of diastolic hypertension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5862"/>
            <a:ext cx="7628792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5172670"/>
            <a:ext cx="76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Vascular remodeling of small and large arteries in hypertension. Diagrams represent arteries in cross section showing the tunica adventitia, tunica media, and tunica intima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Hormonal Mechanisms: Renin-Angiotensin-Aldosterone</a:t>
            </a:r>
            <a:br>
              <a:rPr lang="en-US" sz="2800" dirty="0" smtClean="0"/>
            </a:br>
            <a:r>
              <a:rPr lang="en-US" sz="2800" dirty="0" smtClean="0"/>
              <a:t>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of the RAAS contributes to endothelial cell dysfunction, vascular remodeling, and hypertension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Chymase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serine protease in the heart and systemic arteries, provides an alternative pathway for conversion of A I to A II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interaction of A II with G protein–coupled AT1 receptors contribute to hypertension and accelerate hypertensive end organ damage.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causes vasoconstriction, ROS generation, vascular inflammation, vascular/cardiac remodeling, and production of aldosterone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34"/>
            <a:ext cx="6119812" cy="570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6370" y="6096000"/>
            <a:ext cx="413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renin-angiotensin-aldosterone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8473"/>
            <a:ext cx="5286375" cy="597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6172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Schematic representation of the central role of angiotensin type 1 receptor (AT1R)–</a:t>
            </a:r>
            <a:endParaRPr lang="en-US" dirty="0" smtClean="0"/>
          </a:p>
          <a:p>
            <a:r>
              <a:rPr lang="en-US" dirty="0" smtClean="0"/>
              <a:t>mediated signaling in cardiovascular disease progression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Hypertension as an Immunologic Disorder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Hypertensive stimuli such as angiotensin II and sodium act in the central nervous system to increase renal sympathetic nerve activity.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sympathetic activation causes hypertension by promoting inflammation and damage in the kidney and other organs (especially the systemic vasculature)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involves accumulation of proteins oxidized by high reactive gamma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ketoaldehydes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termed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isoketals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antigen-presenting dendritic cells (DC), which in turn promote T cell activation.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activated T cells are homed by local expression of adhesion molecules (e.g., VCAM-1) to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perinephric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 (and perivascular fat),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produce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proinflammatory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cytokines (e.g., IL-17, TNF-α) and causes renal (and vascular) inflammation and damage.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606"/>
            <a:ext cx="5617506" cy="635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Definition &amp; Prevalence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562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is defined as a usual office BP of 140/90 mm Hg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prevalence of hypertension increases with age and rises exponentially after 30.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50 years of age, women have a somewhat lower prevalence of hypertension than men but after menopause, the prevalence of hypertension increases rapidly in women.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U.S. data eventually, by age 78 almost 90% will have hypertension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lgerian" panose="04020705040A02060702" pitchFamily="82" charset="0"/>
              </a:rPr>
              <a:t>Thank you</a:t>
            </a:r>
            <a:endParaRPr lang="en-US" sz="4800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rimary hypertension: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to 95% of hypertensive patients have no apparent single reversible cause of elevated BP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econdary (identifiable) hypertension: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5% to 10% cases demonstrate a more discrete mechanism.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pressure equation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1" y="1752600"/>
            <a:ext cx="884628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Hypertension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" y="1524000"/>
            <a:ext cx="889396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BP variability &amp; </a:t>
            </a:r>
            <a:r>
              <a:rPr lang="en-US" sz="3600" dirty="0" smtClean="0"/>
              <a:t>Determinants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Determinants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Smoking: transiently raises BP by 10 to 20 mm Hg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Alcohol: Moderate alcohol drinkers (one or two drinks per day) generally have less hypertension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Caffeine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inactivity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as BMI increases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Dietary Sodium intake: increases with increase sodium intake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ietary potassium intake: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decreases (Thiazide like diuretic action, it acutely decreases the activity of the thiazide-sensitive Na+/K+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cotransporter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thus lowering renal Na+ reabsorption)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 Determinants: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Incidance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BP is higher in families than in unrelated individuals, higher between monozygotic than dizygotic twins, and higher between biologic than adoptive siblings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Mutations in 20 salt-handling genes :rare monogenic forms causing hypotension (salt-wasting syndromes) and hypertension (all inherited as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mendelian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traits)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Mutations in some monogenic forms of severe hypertension which caused by renal or vascular mechanisms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11720</Words>
  <Application>WPS Presentation</Application>
  <PresentationFormat>On-screen Show (4:3)</PresentationFormat>
  <Paragraphs>261</Paragraphs>
  <Slides>40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1" baseType="lpstr">
      <vt:lpstr>Arial</vt:lpstr>
      <vt:lpstr>SimSun</vt:lpstr>
      <vt:lpstr>Wingdings</vt:lpstr>
      <vt:lpstr>Times New Roman</vt:lpstr>
      <vt:lpstr>Aparajita</vt:lpstr>
      <vt:lpstr>Nirmala UI</vt:lpstr>
      <vt:lpstr>Calibri</vt:lpstr>
      <vt:lpstr>Microsoft YaHei</vt:lpstr>
      <vt:lpstr>Arial Unicode MS</vt:lpstr>
      <vt:lpstr>Algerian</vt:lpstr>
      <vt:lpstr>Office Theme</vt:lpstr>
      <vt:lpstr>Essential (Primary) Hypertension</vt:lpstr>
      <vt:lpstr>Overview</vt:lpstr>
      <vt:lpstr>PowerPoint 演示文稿</vt:lpstr>
      <vt:lpstr>Definition &amp; Prevalence</vt:lpstr>
      <vt:lpstr>PowerPoint 演示文稿</vt:lpstr>
      <vt:lpstr>Blood pressure equation</vt:lpstr>
      <vt:lpstr>Causes of Hypertension</vt:lpstr>
      <vt:lpstr>BP variability &amp; Determinants</vt:lpstr>
      <vt:lpstr>PowerPoint 演示文稿</vt:lpstr>
      <vt:lpstr>Mechanisms of Primary (Essential) Hypertension</vt:lpstr>
      <vt:lpstr>PowerPoint 演示文稿</vt:lpstr>
      <vt:lpstr>PowerPoint 演示文稿</vt:lpstr>
      <vt:lpstr>PowerPoint 演示文稿</vt:lpstr>
      <vt:lpstr>PowerPoint 演示文稿</vt:lpstr>
      <vt:lpstr>Neural Mechanisms</vt:lpstr>
      <vt:lpstr>Baroreflex activation therapy (BAT)</vt:lpstr>
      <vt:lpstr>PowerPoint 演示文稿</vt:lpstr>
      <vt:lpstr>Renal Denervation (RDN)</vt:lpstr>
      <vt:lpstr>PowerPoint 演示文稿</vt:lpstr>
      <vt:lpstr>PowerPoint 演示文稿</vt:lpstr>
      <vt:lpstr>Obesity-Related Hypertension</vt:lpstr>
      <vt:lpstr>OSA as a Cause of Neurogenic Hypertension</vt:lpstr>
      <vt:lpstr>Renal Mechanisms</vt:lpstr>
      <vt:lpstr>PowerPoint 演示文稿</vt:lpstr>
      <vt:lpstr>Resetting of Pressure-Natriuresis</vt:lpstr>
      <vt:lpstr>PowerPoint 演示文稿</vt:lpstr>
      <vt:lpstr>Low Birth Weight</vt:lpstr>
      <vt:lpstr>PowerPoint 演示文稿</vt:lpstr>
      <vt:lpstr>Vascular Mechanisms</vt:lpstr>
      <vt:lpstr>PowerPoint 演示文稿</vt:lpstr>
      <vt:lpstr>PowerPoint 演示文稿</vt:lpstr>
      <vt:lpstr>PowerPoint 演示文稿</vt:lpstr>
      <vt:lpstr>PowerPoint 演示文稿</vt:lpstr>
      <vt:lpstr>Hormonal Mechanisms: Renin-Angiotensin-Aldosterone System</vt:lpstr>
      <vt:lpstr>PowerPoint 演示文稿</vt:lpstr>
      <vt:lpstr>PowerPoint 演示文稿</vt:lpstr>
      <vt:lpstr>Hypertension as an Immunologic Disorder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Hypertension</dc:title>
  <dc:creator>ADMIN</dc:creator>
  <cp:lastModifiedBy>MCH</cp:lastModifiedBy>
  <cp:revision>227</cp:revision>
  <dcterms:created xsi:type="dcterms:W3CDTF">2021-07-16T18:19:00Z</dcterms:created>
  <dcterms:modified xsi:type="dcterms:W3CDTF">2021-06-28T02:32:59Z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